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124"/>
  </p:notesMasterIdLst>
  <p:handoutMasterIdLst>
    <p:handoutMasterId r:id="rId125"/>
  </p:handoutMasterIdLst>
  <p:sldIdLst>
    <p:sldId id="330" r:id="rId4"/>
    <p:sldId id="336" r:id="rId5"/>
    <p:sldId id="433" r:id="rId6"/>
    <p:sldId id="432" r:id="rId7"/>
    <p:sldId id="331" r:id="rId8"/>
    <p:sldId id="480" r:id="rId9"/>
    <p:sldId id="481" r:id="rId10"/>
    <p:sldId id="295" r:id="rId11"/>
    <p:sldId id="482" r:id="rId12"/>
    <p:sldId id="275" r:id="rId13"/>
    <p:sldId id="376" r:id="rId14"/>
    <p:sldId id="483" r:id="rId15"/>
    <p:sldId id="450" r:id="rId16"/>
    <p:sldId id="452" r:id="rId17"/>
    <p:sldId id="454" r:id="rId18"/>
    <p:sldId id="484" r:id="rId19"/>
    <p:sldId id="485" r:id="rId20"/>
    <p:sldId id="486" r:id="rId21"/>
    <p:sldId id="458" r:id="rId22"/>
    <p:sldId id="478" r:id="rId23"/>
    <p:sldId id="447" r:id="rId24"/>
    <p:sldId id="487" r:id="rId25"/>
    <p:sldId id="488" r:id="rId26"/>
    <p:sldId id="448" r:id="rId27"/>
    <p:sldId id="340" r:id="rId28"/>
    <p:sldId id="324" r:id="rId29"/>
    <p:sldId id="449" r:id="rId30"/>
    <p:sldId id="456" r:id="rId31"/>
    <p:sldId id="489" r:id="rId32"/>
    <p:sldId id="490" r:id="rId33"/>
    <p:sldId id="451" r:id="rId34"/>
    <p:sldId id="491" r:id="rId35"/>
    <p:sldId id="459" r:id="rId36"/>
    <p:sldId id="474" r:id="rId37"/>
    <p:sldId id="473" r:id="rId38"/>
    <p:sldId id="477" r:id="rId39"/>
    <p:sldId id="476" r:id="rId40"/>
    <p:sldId id="269" r:id="rId41"/>
    <p:sldId id="339" r:id="rId42"/>
    <p:sldId id="341" r:id="rId43"/>
    <p:sldId id="312" r:id="rId44"/>
    <p:sldId id="290" r:id="rId45"/>
    <p:sldId id="291" r:id="rId46"/>
    <p:sldId id="325" r:id="rId47"/>
    <p:sldId id="332" r:id="rId48"/>
    <p:sldId id="335" r:id="rId49"/>
    <p:sldId id="342" r:id="rId50"/>
    <p:sldId id="333" r:id="rId51"/>
    <p:sldId id="337" r:id="rId52"/>
    <p:sldId id="334" r:id="rId53"/>
    <p:sldId id="327" r:id="rId54"/>
    <p:sldId id="326" r:id="rId55"/>
    <p:sldId id="347" r:id="rId56"/>
    <p:sldId id="270" r:id="rId57"/>
    <p:sldId id="344" r:id="rId58"/>
    <p:sldId id="464" r:id="rId59"/>
    <p:sldId id="349" r:id="rId60"/>
    <p:sldId id="271" r:id="rId61"/>
    <p:sldId id="416" r:id="rId62"/>
    <p:sldId id="346" r:id="rId63"/>
    <p:sldId id="264" r:id="rId64"/>
    <p:sldId id="350" r:id="rId65"/>
    <p:sldId id="351" r:id="rId66"/>
    <p:sldId id="421" r:id="rId67"/>
    <p:sldId id="287" r:id="rId68"/>
    <p:sldId id="353" r:id="rId69"/>
    <p:sldId id="423" r:id="rId70"/>
    <p:sldId id="354" r:id="rId71"/>
    <p:sldId id="465" r:id="rId72"/>
    <p:sldId id="466" r:id="rId73"/>
    <p:sldId id="263" r:id="rId74"/>
    <p:sldId id="314" r:id="rId75"/>
    <p:sldId id="468" r:id="rId76"/>
    <p:sldId id="467" r:id="rId77"/>
    <p:sldId id="469" r:id="rId78"/>
    <p:sldId id="356" r:id="rId79"/>
    <p:sldId id="357" r:id="rId80"/>
    <p:sldId id="358" r:id="rId81"/>
    <p:sldId id="429" r:id="rId82"/>
    <p:sldId id="492" r:id="rId83"/>
    <p:sldId id="475" r:id="rId84"/>
    <p:sldId id="472" r:id="rId85"/>
    <p:sldId id="471" r:id="rId86"/>
    <p:sldId id="369" r:id="rId87"/>
    <p:sldId id="278" r:id="rId88"/>
    <p:sldId id="370" r:id="rId89"/>
    <p:sldId id="385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280" r:id="rId99"/>
    <p:sldId id="386" r:id="rId100"/>
    <p:sldId id="387" r:id="rId101"/>
    <p:sldId id="388" r:id="rId102"/>
    <p:sldId id="493" r:id="rId103"/>
    <p:sldId id="382" r:id="rId104"/>
    <p:sldId id="381" r:id="rId105"/>
    <p:sldId id="288" r:id="rId106"/>
    <p:sldId id="384" r:id="rId107"/>
    <p:sldId id="383" r:id="rId108"/>
    <p:sldId id="289" r:id="rId109"/>
    <p:sldId id="360" r:id="rId110"/>
    <p:sldId id="286" r:id="rId111"/>
    <p:sldId id="317" r:id="rId112"/>
    <p:sldId id="328" r:id="rId113"/>
    <p:sldId id="379" r:id="rId114"/>
    <p:sldId id="380" r:id="rId115"/>
    <p:sldId id="372" r:id="rId116"/>
    <p:sldId id="377" r:id="rId117"/>
    <p:sldId id="374" r:id="rId118"/>
    <p:sldId id="375" r:id="rId119"/>
    <p:sldId id="378" r:id="rId120"/>
    <p:sldId id="282" r:id="rId121"/>
    <p:sldId id="371" r:id="rId122"/>
    <p:sldId id="283" r:id="rId12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3322" autoAdjust="0"/>
  </p:normalViewPr>
  <p:slideViewPr>
    <p:cSldViewPr>
      <p:cViewPr varScale="1">
        <p:scale>
          <a:sx n="77" d="100"/>
          <a:sy n="77" d="100"/>
        </p:scale>
        <p:origin x="155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theme" Target="theme/theme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CD03E3-58E6-4753-BB43-F1EEC3FAF4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8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AC401-4537-4B6B-B3BD-81C95698810F}" type="datetimeFigureOut">
              <a:rPr lang="en-US" smtClean="0"/>
              <a:t>3/14/2024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CE775-BB08-4A53-8AB8-08B89FD0B2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7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354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8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176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6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85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61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43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48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381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01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0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83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957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69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99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98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80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C70F-AB21-4B47-99AC-C43B1A824E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923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4787C-B30A-4873-93E7-AFAFBCA0B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68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5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2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7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A5E4-1339-4763-A551-ED7D346A7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19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93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12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4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730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C99FA-B1F3-41C0-A6B3-649CDB9DD5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47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D1116-854A-4DF4-ACCA-1375AE71E3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08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FADDD-799F-4029-BD99-1918F399BD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3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C3BCF-D0D8-4507-8CD3-35B5322528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1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6D3B9-5630-4DA1-B4B4-5CF1468E50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4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F830-218E-4BBB-BE16-6B0BEC7BD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4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24284-A2C1-4BB1-858F-E4FA5886B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7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7958-4F89-4CF0-9321-DBD48DF823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5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11919-2E93-4A81-9622-CDE6F8FD4A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7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/>
              <a:t>Module 7B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11701D-A99C-4EAA-BF88-74D9808B1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8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eather.com/glossary/i.html#instable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n.wikipedia.org/wiki/Equator" TargetMode="Externa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omup.com/cF6hoTnVWZ" TargetMode="External"/><Relationship Id="rId2" Type="http://schemas.openxmlformats.org/officeDocument/2006/relationships/hyperlink" Target="https://www.youtube.com/watch?v=Ye45DGkqUkE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somup.com/cFQ3lQVWWz" TargetMode="Externa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screencast-o-matic.com/watch/cFlfIGrUZf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2010.atmos.uiuc.edu/(Gh)/wwhlpr/warm_front_def.rxml?hret=/guides/mtr/af/frnts/ofdef.rxml" TargetMode="External"/><Relationship Id="rId2" Type="http://schemas.openxmlformats.org/officeDocument/2006/relationships/hyperlink" Target="http://ww2010.atmos.uiuc.edu/(Gh)/wwhlpr/cyclone.rxml?hret=/guides/mtr/af/frnts/ofdef.rx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hyperlink" Target="http://ww2010.atmos.uiuc.edu/(Gh)/wwhlpr/cold_front_def.rxml?hret=/guides/mtr/af/frnts/ofdef.rxml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somup.com/cF6hodnVWH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eather" TargetMode="External"/><Relationship Id="rId2" Type="http://schemas.openxmlformats.org/officeDocument/2006/relationships/hyperlink" Target="http://en.wikipedia.org/wiki/Stor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hyperlink" Target="http://en.wikipedia.org/wiki/Thunder" TargetMode="External"/><Relationship Id="rId4" Type="http://schemas.openxmlformats.org/officeDocument/2006/relationships/hyperlink" Target="http://en.wikipedia.org/wiki/Lightning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3.png"/><Relationship Id="rId4" Type="http://schemas.openxmlformats.org/officeDocument/2006/relationships/hyperlink" Target="https://screenpal.com/watch/cF6h2RYoU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www.mos.org/sln/toe/glossary.html" TargetMode="Externa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://en.wikipedia.org/wiki/Cumulus_cloud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://en.wikipedia.org/wiki/Downburst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834ADCE8-AD10-072F-AAE7-DCDFCC2A2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76200" y="0"/>
            <a:ext cx="92517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54163"/>
            <a:ext cx="6705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To View Slide Show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3429000"/>
            <a:ext cx="7696200" cy="2697163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Click on “Slide Show” above</a:t>
            </a:r>
          </a:p>
          <a:p>
            <a:pPr marL="0" indent="0">
              <a:buNone/>
            </a:pPr>
            <a:endParaRPr lang="en-US" sz="3600" dirty="0"/>
          </a:p>
          <a:p>
            <a:pPr lvl="1"/>
            <a:r>
              <a:rPr lang="en-US" sz="4000" dirty="0">
                <a:solidFill>
                  <a:srgbClr val="FF0000"/>
                </a:solidFill>
              </a:rPr>
              <a:t>Click on “From Current Slide”</a:t>
            </a:r>
            <a:endParaRPr lang="en-US" sz="4000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56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9700" name="Picture 5" descr="pg_small_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4625" y="0"/>
            <a:ext cx="87407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g_small_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74625" y="3352239"/>
            <a:ext cx="87407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g_small_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01"/>
          <a:stretch/>
        </p:blipFill>
        <p:spPr bwMode="auto">
          <a:xfrm>
            <a:off x="174625" y="21116"/>
            <a:ext cx="8740775" cy="294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g_small_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5649"/>
          <a:stretch/>
        </p:blipFill>
        <p:spPr bwMode="auto">
          <a:xfrm>
            <a:off x="174625" y="3352800"/>
            <a:ext cx="8740775" cy="29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1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Severe Weather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70C0"/>
                </a:solidFill>
              </a:rPr>
              <a:t>The next two sections on Tornadoes and Hurricanes is </a:t>
            </a:r>
            <a:r>
              <a:rPr lang="en-US" dirty="0">
                <a:solidFill>
                  <a:srgbClr val="00B050"/>
                </a:solidFill>
              </a:rPr>
              <a:t>ENRICHMENT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The following sections will </a:t>
            </a:r>
            <a:r>
              <a:rPr lang="en-US" dirty="0">
                <a:solidFill>
                  <a:srgbClr val="FF0000"/>
                </a:solidFill>
              </a:rPr>
              <a:t>NOT</a:t>
            </a:r>
            <a:r>
              <a:rPr lang="en-US" dirty="0"/>
              <a:t> be included on the weather test.</a:t>
            </a:r>
          </a:p>
        </p:txBody>
      </p:sp>
    </p:spTree>
    <p:extLst>
      <p:ext uri="{BB962C8B-B14F-4D97-AF65-F5344CB8AC3E}">
        <p14:creationId xmlns:p14="http://schemas.microsoft.com/office/powerpoint/2010/main" val="216758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Tornadoes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48200" cy="464820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The winds can be as strong as 300 miles per hour.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B050"/>
                </a:solidFill>
              </a:rPr>
              <a:t>There are many types of tornadoes, and each type of tornado can have several different methods of formation.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28800"/>
            <a:ext cx="3810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Tornado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For a tornado to develop, several conditions must be present in the atmosphere at the same time: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abundant low-level moisture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atmospheric </a:t>
            </a:r>
            <a:r>
              <a:rPr lang="en-US" dirty="0">
                <a:solidFill>
                  <a:srgbClr val="002060"/>
                </a:solidFill>
                <a:hlinkClick r:id="rId2"/>
              </a:rPr>
              <a:t>instability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and a "trigger" such as a cold front or other low-level zone of converging winds that acts to lift moist air aloft. </a:t>
            </a:r>
            <a:br>
              <a:rPr lang="en-US" dirty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0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Tornado Development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98065" cy="563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7526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/>
              <a:t>Wind shear (red) sets air spinning (green).</a:t>
            </a:r>
            <a:r>
              <a:rPr lang="en-US" sz="36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Tornado Development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" y="1143000"/>
            <a:ext cx="9115540" cy="5649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676400"/>
            <a:ext cx="868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The updraft (blue) 'tips' the spinning air upright.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85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Tornado Development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" y="1905000"/>
            <a:ext cx="4624393" cy="2866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07" y="1905000"/>
            <a:ext cx="4624393" cy="2866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" y="1066800"/>
            <a:ext cx="9098064" cy="563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1447800"/>
            <a:ext cx="6686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The updraft then starts rotating.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85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57348" name="Picture 5" descr="tornado_al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14400"/>
            <a:ext cx="9067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Tornado Alley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2163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58372" name="Picture 5" descr="pic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59396" name="Picture 5" descr="C41747405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88392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0"/>
            <a:ext cx="5257800" cy="76200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86800" cy="5638800"/>
          </a:xfrm>
        </p:spPr>
        <p:txBody>
          <a:bodyPr/>
          <a:lstStyle/>
          <a:p>
            <a:pPr marL="457200" indent="-457200">
              <a:buNone/>
            </a:pPr>
            <a:r>
              <a:rPr lang="en-US" sz="2800" dirty="0">
                <a:solidFill>
                  <a:srgbClr val="0070C0"/>
                </a:solidFill>
              </a:rPr>
              <a:t>List and define factors that affect wind.</a:t>
            </a:r>
            <a:endParaRPr lang="en-US" sz="2800" dirty="0">
              <a:solidFill>
                <a:srgbClr val="FF0000"/>
              </a:solidFill>
            </a:endParaRPr>
          </a:p>
          <a:p>
            <a:pPr marL="917575" indent="-460375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</a:rPr>
              <a:t>Latitude, Frictional Forces, Coriolis Effect, Specific Heat of land versus water.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What happens to air as it rises or sinks?</a:t>
            </a:r>
          </a:p>
          <a:p>
            <a:pPr marL="917575" indent="-460375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B050"/>
                </a:solidFill>
              </a:rPr>
              <a:t>Describe wind patterns that exist around the globe.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Explain Pressure Centers (Low vs. High).</a:t>
            </a:r>
          </a:p>
          <a:p>
            <a:pPr marL="457200" indent="-457200">
              <a:buNone/>
            </a:pPr>
            <a:endParaRPr lang="en-US" sz="700" dirty="0">
              <a:solidFill>
                <a:srgbClr val="00B0F0"/>
              </a:solidFill>
            </a:endParaRPr>
          </a:p>
          <a:p>
            <a:pPr marL="457200" indent="-457200">
              <a:buNone/>
            </a:pPr>
            <a:r>
              <a:rPr lang="en-US" sz="2800" dirty="0">
                <a:solidFill>
                  <a:srgbClr val="00B0F0"/>
                </a:solidFill>
              </a:rPr>
              <a:t>Name &amp; define Earth’s major air masses.</a:t>
            </a:r>
          </a:p>
          <a:p>
            <a:pPr marL="457200" indent="-457200">
              <a:buNone/>
            </a:pPr>
            <a:r>
              <a:rPr lang="en-US" sz="2800" dirty="0">
                <a:solidFill>
                  <a:srgbClr val="FF0000"/>
                </a:solidFill>
              </a:rPr>
              <a:t>Understand &amp; describe the four major weather fronts.</a:t>
            </a:r>
          </a:p>
          <a:p>
            <a:pPr marL="457200" indent="-457200">
              <a:buNone/>
            </a:pPr>
            <a:r>
              <a:rPr lang="en-US" sz="2800" dirty="0">
                <a:solidFill>
                  <a:srgbClr val="002060"/>
                </a:solidFill>
              </a:rPr>
              <a:t>Define &amp; describe thunderstorms (severe weather).</a:t>
            </a:r>
          </a:p>
        </p:txBody>
      </p:sp>
      <p:pic>
        <p:nvPicPr>
          <p:cNvPr id="4" name="Picture 3" descr="lesson_question-0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"/>
            <a:ext cx="1143000" cy="9267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997F6A-7232-46BD-82E9-BC93CC318D0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38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Seasonal Variations </a:t>
            </a:r>
            <a:br>
              <a:rPr lang="en-US" sz="4000" dirty="0"/>
            </a:br>
            <a:r>
              <a:rPr lang="en-US" sz="4000" dirty="0"/>
              <a:t>in Severe Weather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During Spring, the Northern part of our continent is still very cold, but the southern portion of the continent begins to warm up.</a:t>
            </a:r>
          </a:p>
          <a:p>
            <a:pPr marL="0" indent="0" eaLnBrk="1" hangingPunct="1">
              <a:buFontTx/>
              <a:buNone/>
              <a:defRPr/>
            </a:pPr>
            <a:endParaRPr lang="en-US" sz="1400" dirty="0"/>
          </a:p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</a:rPr>
              <a:t>The differences between these two air masses often can cause severe weather, that would not likely occur at other times of the year.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948588" cy="526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 of a Hurricane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A Tropical cyclone has different names, depending on its size and strength. </a:t>
            </a:r>
          </a:p>
          <a:p>
            <a:pPr marL="0" indent="0">
              <a:buNone/>
            </a:pPr>
            <a:endParaRPr lang="en-US" sz="12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Hurricanes form as the result of very warm ocean water warming the  air above it.</a:t>
            </a:r>
          </a:p>
          <a:p>
            <a:pPr marL="0" indent="0">
              <a:buNone/>
            </a:pPr>
            <a:endParaRPr lang="en-US" sz="12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This creates a low pressure region which can be developed by the continued exposure to warm water.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8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Hurricanes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2819400" cy="5867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rgbClr val="FF0000"/>
                </a:solidFill>
              </a:rPr>
              <a:t>A hurricane will develop around a low pressure region </a:t>
            </a:r>
            <a:r>
              <a:rPr lang="en-US" dirty="0">
                <a:solidFill>
                  <a:srgbClr val="0070C0"/>
                </a:solidFill>
              </a:rPr>
              <a:t>and go through stages of being a tropical depression and storm </a:t>
            </a:r>
            <a:r>
              <a:rPr lang="en-US" dirty="0">
                <a:solidFill>
                  <a:srgbClr val="00B050"/>
                </a:solidFill>
              </a:rPr>
              <a:t>based on wind speed. 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90600"/>
            <a:ext cx="6227006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42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7" r="68013" b="55029"/>
          <a:stretch/>
        </p:blipFill>
        <p:spPr bwMode="auto">
          <a:xfrm>
            <a:off x="1447800" y="76200"/>
            <a:ext cx="6324600" cy="67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36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0" t="5918" r="34005" b="56016"/>
          <a:stretch/>
        </p:blipFill>
        <p:spPr bwMode="auto">
          <a:xfrm>
            <a:off x="76200" y="76200"/>
            <a:ext cx="8939944" cy="665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2987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5" t="5963" r="3288" b="55788"/>
          <a:stretch/>
        </p:blipFill>
        <p:spPr bwMode="auto">
          <a:xfrm>
            <a:off x="533400" y="76200"/>
            <a:ext cx="8277731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7432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12"/>
          <a:stretch/>
        </p:blipFill>
        <p:spPr bwMode="auto">
          <a:xfrm>
            <a:off x="14288" y="457200"/>
            <a:ext cx="9047162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2699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04800"/>
            <a:ext cx="904716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55858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534400" cy="762000"/>
          </a:xfrm>
        </p:spPr>
        <p:txBody>
          <a:bodyPr/>
          <a:lstStyle/>
          <a:p>
            <a:pPr eaLnBrk="1" hangingPunct="1"/>
            <a:r>
              <a:rPr lang="en-US" dirty="0"/>
              <a:t>Hurricane Location</a:t>
            </a:r>
          </a:p>
        </p:txBody>
      </p:sp>
      <p:sp>
        <p:nvSpPr>
          <p:cNvPr id="6349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066800"/>
            <a:ext cx="7010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00B0F0"/>
                </a:solidFill>
              </a:rPr>
              <a:t>Hurricanes generally form between 5 and 20 degrees latitude – where the ocean water temperature is warm enough.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286000"/>
            <a:ext cx="66294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534400" cy="762000"/>
          </a:xfrm>
        </p:spPr>
        <p:txBody>
          <a:bodyPr/>
          <a:lstStyle/>
          <a:p>
            <a:pPr eaLnBrk="1" hangingPunct="1"/>
            <a:r>
              <a:rPr lang="en-US" dirty="0"/>
              <a:t>Hurricane Bands</a:t>
            </a:r>
          </a:p>
        </p:txBody>
      </p:sp>
      <p:sp>
        <p:nvSpPr>
          <p:cNvPr id="6349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143000"/>
            <a:ext cx="8534400" cy="2133600"/>
          </a:xfrm>
        </p:spPr>
        <p:txBody>
          <a:bodyPr/>
          <a:lstStyle/>
          <a:p>
            <a:pPr marL="457200" indent="-457200" algn="l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Rainbands surround the eye of the storm in concentric circles.</a:t>
            </a:r>
          </a:p>
          <a:p>
            <a:pPr marL="457200" indent="-457200" algn="l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00B050"/>
                </a:solidFill>
              </a:rPr>
              <a:t>Bordering the eye of a mature hurricane is the eye wall, a ring of tall thunderstorms that produce heavy rains and very strong winds.</a:t>
            </a:r>
          </a:p>
        </p:txBody>
      </p:sp>
      <p:pic>
        <p:nvPicPr>
          <p:cNvPr id="6349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02256"/>
            <a:ext cx="7608200" cy="347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08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686800" cy="5410200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4000" dirty="0">
                <a:solidFill>
                  <a:srgbClr val="FF0000"/>
                </a:solidFill>
              </a:rPr>
              <a:t>Latitude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4000" dirty="0">
                <a:solidFill>
                  <a:srgbClr val="002060"/>
                </a:solidFill>
              </a:rPr>
              <a:t>Frictional Forces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4000" dirty="0">
                <a:solidFill>
                  <a:srgbClr val="FF0000"/>
                </a:solidFill>
              </a:rPr>
              <a:t>Coriolis Effect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4000" dirty="0">
                <a:solidFill>
                  <a:srgbClr val="002060"/>
                </a:solidFill>
              </a:rPr>
              <a:t>Specific Heat of Land Versus Water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93531"/>
            <a:ext cx="3924365" cy="241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5105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72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4515" name="Picture 4" descr="Hurricane_form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6050"/>
            <a:ext cx="8991600" cy="621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Hurricane_for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 t="31896"/>
          <a:stretch/>
        </p:blipFill>
        <p:spPr bwMode="auto">
          <a:xfrm>
            <a:off x="2339248" y="2133600"/>
            <a:ext cx="6728552" cy="423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Hurricane_for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9"/>
          <a:stretch/>
        </p:blipFill>
        <p:spPr bwMode="auto">
          <a:xfrm>
            <a:off x="76200" y="152400"/>
            <a:ext cx="2231834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Hurricane_for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4" t="64015"/>
          <a:stretch/>
        </p:blipFill>
        <p:spPr bwMode="auto">
          <a:xfrm>
            <a:off x="2320887" y="4117070"/>
            <a:ext cx="6746913" cy="223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20467" y="1066800"/>
            <a:ext cx="205740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 descr="Hurricane_form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6" t="8486" b="48364"/>
          <a:stretch/>
        </p:blipFill>
        <p:spPr bwMode="auto">
          <a:xfrm>
            <a:off x="7086600" y="668926"/>
            <a:ext cx="1899354" cy="268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3505200" cy="4572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Latitude</a:t>
            </a:r>
          </a:p>
          <a:p>
            <a:pPr marL="184150" indent="-184150" eaLnBrk="1" hangingPunct="1">
              <a:spcBef>
                <a:spcPts val="1200"/>
              </a:spcBef>
              <a:defRPr/>
            </a:pPr>
            <a:r>
              <a:rPr lang="en-US" sz="2400" dirty="0">
                <a:solidFill>
                  <a:srgbClr val="00B050"/>
                </a:solidFill>
              </a:rPr>
              <a:t>Specifies the north-south position of a point on the Earth's surface. </a:t>
            </a:r>
          </a:p>
          <a:p>
            <a:pPr marL="184150" indent="-184150" eaLnBrk="1" hangingPunct="1">
              <a:spcBef>
                <a:spcPts val="1200"/>
              </a:spcBef>
              <a:defRPr/>
            </a:pPr>
            <a:r>
              <a:rPr lang="en-US" sz="2400" dirty="0">
                <a:solidFill>
                  <a:srgbClr val="002060"/>
                </a:solidFill>
              </a:rPr>
              <a:t>Latitude is an angle ranging from 0° at the </a:t>
            </a:r>
            <a:r>
              <a:rPr lang="en-US" sz="2400" dirty="0">
                <a:solidFill>
                  <a:srgbClr val="002060"/>
                </a:solidFill>
                <a:hlinkClick r:id="rId2" tooltip="Equator"/>
              </a:rPr>
              <a:t>Equator</a:t>
            </a:r>
            <a:r>
              <a:rPr lang="en-US" sz="2400" dirty="0">
                <a:solidFill>
                  <a:srgbClr val="002060"/>
                </a:solidFill>
              </a:rPr>
              <a:t> to 90° (North or South) at the poles.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05" y="1143000"/>
            <a:ext cx="521779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97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2895600" cy="54102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Latitude</a:t>
            </a:r>
          </a:p>
          <a:p>
            <a:pPr marL="184150" indent="-184150" eaLnBrk="1" hangingPunct="1">
              <a:spcBef>
                <a:spcPts val="1200"/>
              </a:spcBef>
              <a:defRPr/>
            </a:pPr>
            <a:r>
              <a:rPr lang="en-US" sz="2400" dirty="0">
                <a:solidFill>
                  <a:srgbClr val="00B050"/>
                </a:solidFill>
              </a:rPr>
              <a:t>The angle at which the sun’s rays strike the earth affects heat. </a:t>
            </a:r>
          </a:p>
          <a:p>
            <a:pPr marL="184150" indent="-184150" eaLnBrk="1" hangingPunct="1">
              <a:spcBef>
                <a:spcPts val="1200"/>
              </a:spcBef>
              <a:defRPr/>
            </a:pPr>
            <a:r>
              <a:rPr lang="en-US" sz="2400" dirty="0">
                <a:solidFill>
                  <a:srgbClr val="002060"/>
                </a:solidFill>
              </a:rPr>
              <a:t>The sun’s rays are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direct at the equator </a:t>
            </a:r>
            <a:r>
              <a:rPr lang="en-US" sz="2400" dirty="0">
                <a:solidFill>
                  <a:srgbClr val="FF0000"/>
                </a:solidFill>
              </a:rPr>
              <a:t>(more heat)</a:t>
            </a:r>
            <a:r>
              <a:rPr lang="en-US" sz="2400" dirty="0">
                <a:solidFill>
                  <a:srgbClr val="002060"/>
                </a:solidFill>
              </a:rPr>
              <a:t> and </a:t>
            </a:r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direct at the poles </a:t>
            </a:r>
            <a:r>
              <a:rPr lang="en-US" sz="2400" dirty="0">
                <a:solidFill>
                  <a:srgbClr val="00B050"/>
                </a:solidFill>
              </a:rPr>
              <a:t>(less heat)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05000"/>
            <a:ext cx="5867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5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4865986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Latitude and Wind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1838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504330" y="475421"/>
            <a:ext cx="3366538" cy="590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air at the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equator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</a:t>
            </a:r>
            <a:r>
              <a:rPr kumimoji="0" lang="en-US" sz="2800" b="0" i="0" u="none" strike="noStrike" kern="0" cap="none" spc="0" normalizeH="0" baseline="4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◦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rises from the earth’s surface, leaving LESS air behind (LOW pressure).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Remember that pressure is related to collisions. If there are less air molecules, there are less collisions, creating LOW pressure.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 travels north latitude (away from the equator) and cools.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 air is MORE dense so it sinks. Now there are MORE air molecules (more collisions) and therefore, creating HIGH pressure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~30</a:t>
            </a:r>
            <a:r>
              <a:rPr kumimoji="0" lang="en-US" sz="2800" b="0" i="0" u="none" strike="noStrike" kern="0" cap="none" spc="0" normalizeH="0" baseline="4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◦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3" name="Left Arrow 12"/>
          <p:cNvSpPr/>
          <p:nvPr/>
        </p:nvSpPr>
        <p:spPr>
          <a:xfrm rot="10800000">
            <a:off x="4679431" y="3657600"/>
            <a:ext cx="578369" cy="11446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35784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6" name="TextBox 15"/>
          <p:cNvSpPr txBox="1"/>
          <p:nvPr/>
        </p:nvSpPr>
        <p:spPr>
          <a:xfrm rot="20140219">
            <a:off x="3757296" y="2721176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8" name="Left Arrow 12">
            <a:extLst>
              <a:ext uri="{FF2B5EF4-FFF2-40B4-BE49-F238E27FC236}">
                <a16:creationId xmlns:a16="http://schemas.microsoft.com/office/drawing/2014/main" id="{5D5D96A9-1CC8-4A1B-81AA-5ED0B1718BF7}"/>
              </a:ext>
            </a:extLst>
          </p:cNvPr>
          <p:cNvSpPr/>
          <p:nvPr/>
        </p:nvSpPr>
        <p:spPr>
          <a:xfrm rot="19846924" flipV="1">
            <a:off x="4431956" y="2537081"/>
            <a:ext cx="578369" cy="146520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961AF2-C1D3-4CD5-A486-7E8C8385721E}"/>
              </a:ext>
            </a:extLst>
          </p:cNvPr>
          <p:cNvGrpSpPr/>
          <p:nvPr/>
        </p:nvGrpSpPr>
        <p:grpSpPr>
          <a:xfrm>
            <a:off x="457199" y="962536"/>
            <a:ext cx="2515484" cy="2844662"/>
            <a:chOff x="457199" y="962536"/>
            <a:chExt cx="2515484" cy="28446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F9FAD5-955E-49AE-8CF8-2F259F60FD25}"/>
                </a:ext>
              </a:extLst>
            </p:cNvPr>
            <p:cNvSpPr txBox="1"/>
            <p:nvPr/>
          </p:nvSpPr>
          <p:spPr>
            <a:xfrm rot="1638211">
              <a:off x="630474" y="255338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69BACB-4EFA-4DB6-B5DB-78C805671827}"/>
                </a:ext>
              </a:extLst>
            </p:cNvPr>
            <p:cNvSpPr txBox="1"/>
            <p:nvPr/>
          </p:nvSpPr>
          <p:spPr>
            <a:xfrm rot="3301815">
              <a:off x="1375249" y="174777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44CF46-3F56-488A-8D5D-4050DD03808E}"/>
                </a:ext>
              </a:extLst>
            </p:cNvPr>
            <p:cNvSpPr txBox="1"/>
            <p:nvPr/>
          </p:nvSpPr>
          <p:spPr>
            <a:xfrm>
              <a:off x="457199" y="3437866"/>
              <a:ext cx="723261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A7BDC2-F60B-4FAF-9D9E-DC1B073DAB96}"/>
                </a:ext>
              </a:extLst>
            </p:cNvPr>
            <p:cNvSpPr txBox="1"/>
            <p:nvPr/>
          </p:nvSpPr>
          <p:spPr>
            <a:xfrm rot="5400000">
              <a:off x="2368917" y="1196970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01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Latitude and Wind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1838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441080" y="950843"/>
            <a:ext cx="3463505" cy="529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 at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North Pole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</a:t>
            </a:r>
            <a:r>
              <a:rPr kumimoji="0" lang="en-US" sz="2800" b="0" i="0" u="none" strike="noStrike" kern="0" cap="none" spc="0" normalizeH="0" baseline="4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◦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cold so it sinks, creating HIGH pressure near the earth’s surface.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Cool air from the North Pole moves southward (near earth’s surface) towards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  <a:r>
              <a:rPr kumimoji="0" lang="en-US" sz="2800" b="0" i="0" u="none" strike="noStrike" kern="0" cap="none" spc="0" normalizeH="0" baseline="4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◦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warms going south and rises (less dense).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Warmer air at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  <a:r>
              <a:rPr kumimoji="0" lang="en-US" sz="2800" b="0" i="0" u="none" strike="noStrike" kern="0" cap="none" spc="0" normalizeH="0" baseline="4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◦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rises from the earth’s surface, leaving LESS air behind, creating LOW pressure.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B66103-1E02-4697-B442-04609D5A3E54}"/>
              </a:ext>
            </a:extLst>
          </p:cNvPr>
          <p:cNvSpPr txBox="1"/>
          <p:nvPr/>
        </p:nvSpPr>
        <p:spPr>
          <a:xfrm rot="18685701">
            <a:off x="3107257" y="2062540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5BD8E7-C6F4-4461-9508-B123B867FD8A}"/>
              </a:ext>
            </a:extLst>
          </p:cNvPr>
          <p:cNvSpPr txBox="1"/>
          <p:nvPr/>
        </p:nvSpPr>
        <p:spPr>
          <a:xfrm>
            <a:off x="2301761" y="19020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7" name="Left Arrow 3">
            <a:extLst>
              <a:ext uri="{FF2B5EF4-FFF2-40B4-BE49-F238E27FC236}">
                <a16:creationId xmlns:a16="http://schemas.microsoft.com/office/drawing/2014/main" id="{EB067664-C3D1-4BE2-A9AC-C65F68C6212F}"/>
              </a:ext>
            </a:extLst>
          </p:cNvPr>
          <p:cNvSpPr/>
          <p:nvPr/>
        </p:nvSpPr>
        <p:spPr>
          <a:xfrm rot="16200000">
            <a:off x="2423735" y="1443841"/>
            <a:ext cx="696508" cy="94824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Left Arrow 12">
            <a:extLst>
              <a:ext uri="{FF2B5EF4-FFF2-40B4-BE49-F238E27FC236}">
                <a16:creationId xmlns:a16="http://schemas.microsoft.com/office/drawing/2014/main" id="{588F3D23-32A7-4B44-804F-2C20DD3D51D5}"/>
              </a:ext>
            </a:extLst>
          </p:cNvPr>
          <p:cNvSpPr/>
          <p:nvPr/>
        </p:nvSpPr>
        <p:spPr>
          <a:xfrm rot="7874168">
            <a:off x="3678276" y="1720477"/>
            <a:ext cx="578369" cy="11446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CE427F-8E02-425D-BA10-1BA9C5721EBB}"/>
              </a:ext>
            </a:extLst>
          </p:cNvPr>
          <p:cNvGrpSpPr/>
          <p:nvPr/>
        </p:nvGrpSpPr>
        <p:grpSpPr>
          <a:xfrm>
            <a:off x="457199" y="838200"/>
            <a:ext cx="2743201" cy="3009835"/>
            <a:chOff x="457199" y="838200"/>
            <a:chExt cx="2743201" cy="300983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269A6A-DF84-4DE9-A590-C70D344E8337}"/>
                </a:ext>
              </a:extLst>
            </p:cNvPr>
            <p:cNvSpPr txBox="1"/>
            <p:nvPr/>
          </p:nvSpPr>
          <p:spPr>
            <a:xfrm rot="1638211">
              <a:off x="630474" y="2594218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339253-A68F-4D2A-921E-4BAECC5B5A07}"/>
                </a:ext>
              </a:extLst>
            </p:cNvPr>
            <p:cNvSpPr txBox="1"/>
            <p:nvPr/>
          </p:nvSpPr>
          <p:spPr>
            <a:xfrm rot="3301815">
              <a:off x="1375249" y="1788608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A84376-38B9-483B-AD4A-E2001C7FF917}"/>
                </a:ext>
              </a:extLst>
            </p:cNvPr>
            <p:cNvSpPr txBox="1"/>
            <p:nvPr/>
          </p:nvSpPr>
          <p:spPr>
            <a:xfrm>
              <a:off x="2362200" y="838200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10ADE5-A88E-43FA-8D8E-DC39C1EFE568}"/>
                </a:ext>
              </a:extLst>
            </p:cNvPr>
            <p:cNvSpPr txBox="1"/>
            <p:nvPr/>
          </p:nvSpPr>
          <p:spPr>
            <a:xfrm>
              <a:off x="457199" y="3478703"/>
              <a:ext cx="723261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Latitude and Wind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1838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719947" y="1186070"/>
            <a:ext cx="3200400" cy="346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Loops of wind at the mid latitudes react to the equatorial and polar loops.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 at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60º 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rises, causing a LOW. Air moves from High to Low.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 at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30º 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sinks, causing a HIGH.</a:t>
            </a:r>
          </a:p>
        </p:txBody>
      </p:sp>
      <p:sp>
        <p:nvSpPr>
          <p:cNvPr id="10" name="Left Arrow 9"/>
          <p:cNvSpPr/>
          <p:nvPr/>
        </p:nvSpPr>
        <p:spPr>
          <a:xfrm rot="790181">
            <a:off x="4398541" y="3075227"/>
            <a:ext cx="1428187" cy="260899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>
          <a:xfrm rot="1000770">
            <a:off x="3899784" y="2240343"/>
            <a:ext cx="1835903" cy="21504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35784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/>
          <p:cNvSpPr txBox="1"/>
          <p:nvPr/>
        </p:nvSpPr>
        <p:spPr>
          <a:xfrm rot="18685701">
            <a:off x="3107257" y="2062540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6" name="TextBox 15"/>
          <p:cNvSpPr txBox="1"/>
          <p:nvPr/>
        </p:nvSpPr>
        <p:spPr>
          <a:xfrm rot="20140219">
            <a:off x="3757296" y="2721176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1761" y="19020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B27DE5-228E-4CE1-B1C9-B1315FAC13E0}"/>
              </a:ext>
            </a:extLst>
          </p:cNvPr>
          <p:cNvGrpSpPr/>
          <p:nvPr/>
        </p:nvGrpSpPr>
        <p:grpSpPr>
          <a:xfrm>
            <a:off x="457199" y="962536"/>
            <a:ext cx="2515484" cy="2844662"/>
            <a:chOff x="457199" y="962536"/>
            <a:chExt cx="2515484" cy="28446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C809871-21D7-42D1-AB36-28EA7460A3B7}"/>
                </a:ext>
              </a:extLst>
            </p:cNvPr>
            <p:cNvSpPr txBox="1"/>
            <p:nvPr/>
          </p:nvSpPr>
          <p:spPr>
            <a:xfrm rot="1638211">
              <a:off x="630474" y="255338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6FE95F-EADC-44AB-9BA9-F1F9964CF31A}"/>
                </a:ext>
              </a:extLst>
            </p:cNvPr>
            <p:cNvSpPr txBox="1"/>
            <p:nvPr/>
          </p:nvSpPr>
          <p:spPr>
            <a:xfrm rot="3301815">
              <a:off x="1375249" y="174777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23A35F-5183-4D00-BB1C-68C172C68A8F}"/>
                </a:ext>
              </a:extLst>
            </p:cNvPr>
            <p:cNvSpPr txBox="1"/>
            <p:nvPr/>
          </p:nvSpPr>
          <p:spPr>
            <a:xfrm>
              <a:off x="457199" y="3437866"/>
              <a:ext cx="723261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9D9741-1A82-40E7-B6EF-DDA74C74F3BE}"/>
                </a:ext>
              </a:extLst>
            </p:cNvPr>
            <p:cNvSpPr txBox="1"/>
            <p:nvPr/>
          </p:nvSpPr>
          <p:spPr>
            <a:xfrm rot="5400000">
              <a:off x="2368917" y="1196970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6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Latitude and Wind 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1838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990600"/>
            <a:ext cx="3733800" cy="1295400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sz="2000" dirty="0">
                <a:solidFill>
                  <a:srgbClr val="00B050"/>
                </a:solidFill>
              </a:rPr>
              <a:t>Cool air from the North Pole moving south near earth’s surface. As it warms (going south) it rises.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 rot="20687154">
            <a:off x="3545086" y="1348962"/>
            <a:ext cx="16002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943600" y="2400300"/>
            <a:ext cx="32004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Loop of wind reacting to the other two loops. Air at 60º N rises, causing a LOW. Air at 30º N sinks, causing a HIGH. Air moves from High to Low.</a:t>
            </a:r>
          </a:p>
        </p:txBody>
      </p:sp>
      <p:sp>
        <p:nvSpPr>
          <p:cNvPr id="10" name="Left Arrow 9"/>
          <p:cNvSpPr/>
          <p:nvPr/>
        </p:nvSpPr>
        <p:spPr>
          <a:xfrm rot="790181">
            <a:off x="4312441" y="2219589"/>
            <a:ext cx="1685303" cy="280741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410200" y="4724400"/>
            <a:ext cx="3733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air at the equator rises, leaving LOW pressure, and travels north, cooling as it does … and sinks, creating HIGH pressure.</a:t>
            </a:r>
          </a:p>
        </p:txBody>
      </p:sp>
      <p:sp>
        <p:nvSpPr>
          <p:cNvPr id="13" name="Left Arrow 12"/>
          <p:cNvSpPr/>
          <p:nvPr/>
        </p:nvSpPr>
        <p:spPr>
          <a:xfrm rot="3270428">
            <a:off x="4694742" y="3892305"/>
            <a:ext cx="16002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35784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/>
          <p:cNvSpPr txBox="1"/>
          <p:nvPr/>
        </p:nvSpPr>
        <p:spPr>
          <a:xfrm rot="18685701">
            <a:off x="3107257" y="2062540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6" name="TextBox 15"/>
          <p:cNvSpPr txBox="1"/>
          <p:nvPr/>
        </p:nvSpPr>
        <p:spPr>
          <a:xfrm rot="20140219">
            <a:off x="3757296" y="2721176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1761" y="19020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E9DEF7-2D98-4A1C-AE41-7073864F071A}"/>
              </a:ext>
            </a:extLst>
          </p:cNvPr>
          <p:cNvGrpSpPr/>
          <p:nvPr/>
        </p:nvGrpSpPr>
        <p:grpSpPr>
          <a:xfrm>
            <a:off x="457199" y="962536"/>
            <a:ext cx="2515484" cy="2844662"/>
            <a:chOff x="457199" y="962536"/>
            <a:chExt cx="2515484" cy="28446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FD2C3A-A7A4-45F6-A2EF-6981A98AB456}"/>
                </a:ext>
              </a:extLst>
            </p:cNvPr>
            <p:cNvSpPr txBox="1"/>
            <p:nvPr/>
          </p:nvSpPr>
          <p:spPr>
            <a:xfrm rot="1638211">
              <a:off x="630474" y="255338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80F4BB-A51D-40F7-A536-826AAA49B09C}"/>
                </a:ext>
              </a:extLst>
            </p:cNvPr>
            <p:cNvSpPr txBox="1"/>
            <p:nvPr/>
          </p:nvSpPr>
          <p:spPr>
            <a:xfrm rot="3301815">
              <a:off x="1375249" y="174777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74C511-EA6B-424C-ABA2-A0FB3AB8DFB2}"/>
                </a:ext>
              </a:extLst>
            </p:cNvPr>
            <p:cNvSpPr txBox="1"/>
            <p:nvPr/>
          </p:nvSpPr>
          <p:spPr>
            <a:xfrm rot="5400000">
              <a:off x="2368917" y="1196970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D6B356-48E7-4140-A89E-AB0D5518FDA5}"/>
                </a:ext>
              </a:extLst>
            </p:cNvPr>
            <p:cNvSpPr txBox="1"/>
            <p:nvPr/>
          </p:nvSpPr>
          <p:spPr>
            <a:xfrm>
              <a:off x="457199" y="3437866"/>
              <a:ext cx="723261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733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4" grpId="0" animBg="1"/>
      <p:bldP spid="9" grpId="0"/>
      <p:bldP spid="10" grpId="0" animBg="1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Affect Wind </a:t>
            </a:r>
            <a:r>
              <a:rPr lang="en-US" sz="1800" dirty="0"/>
              <a:t>(and weather)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61722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Global Wind Circulation</a:t>
            </a:r>
          </a:p>
          <a:p>
            <a:pPr marL="0" indent="0" algn="ctr">
              <a:buNone/>
            </a:pPr>
            <a:r>
              <a:rPr lang="en-US" dirty="0"/>
              <a:t>(2:05)</a:t>
            </a:r>
          </a:p>
          <a:p>
            <a:pPr marL="0" indent="0" algn="ctr">
              <a:buNone/>
            </a:pPr>
            <a:endParaRPr lang="en-US" dirty="0">
              <a:hlinkClick r:id="rId2"/>
            </a:endParaRP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http://somup.com/cF6hoTnVWZ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319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Patterns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1796E-CDBC-4941-F274-18EA9377E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535"/>
          <a:stretch/>
        </p:blipFill>
        <p:spPr>
          <a:xfrm>
            <a:off x="228600" y="1417638"/>
            <a:ext cx="3673198" cy="266723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2F1A5F4-4EAA-5659-50BE-F7C7AC9D6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1787" r="1868" b="1910"/>
          <a:stretch/>
        </p:blipFill>
        <p:spPr bwMode="auto">
          <a:xfrm>
            <a:off x="4648200" y="1828800"/>
            <a:ext cx="4419600" cy="434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77DD9C-BB4A-234D-C735-064CCE716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99"/>
          <a:stretch/>
        </p:blipFill>
        <p:spPr>
          <a:xfrm>
            <a:off x="228600" y="4106746"/>
            <a:ext cx="4419600" cy="26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0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DD5D-B16C-482D-8558-74EC3C7F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55637"/>
          </a:xfrm>
          <a:solidFill>
            <a:srgbClr val="FFFF00"/>
          </a:solidFill>
        </p:spPr>
        <p:txBody>
          <a:bodyPr/>
          <a:lstStyle/>
          <a:p>
            <a:r>
              <a:rPr lang="en-US" dirty="0"/>
              <a:t>Producing Highs and 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295FA-EE0A-4A41-9729-12E979462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647131"/>
            <a:ext cx="4267200" cy="282986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B0F0"/>
                </a:solidFill>
              </a:rPr>
              <a:t>Cold Air </a:t>
            </a:r>
            <a:r>
              <a:rPr lang="en-US" dirty="0"/>
              <a:t>SINKS</a:t>
            </a:r>
          </a:p>
          <a:p>
            <a:pPr marL="225425" indent="-223838">
              <a:spcBef>
                <a:spcPts val="600"/>
              </a:spcBef>
            </a:pPr>
            <a:r>
              <a:rPr lang="en-US" sz="2000" dirty="0">
                <a:solidFill>
                  <a:srgbClr val="00B050"/>
                </a:solidFill>
              </a:rPr>
              <a:t>Therefore, there is MORE air at the earth’s surface</a:t>
            </a:r>
          </a:p>
          <a:p>
            <a:pPr marL="463550" indent="-223838">
              <a:spcBef>
                <a:spcPts val="600"/>
              </a:spcBef>
            </a:pPr>
            <a:r>
              <a:rPr lang="en-US" sz="2000" dirty="0"/>
              <a:t>Therefore, MORE collisions occur between air particles</a:t>
            </a:r>
          </a:p>
          <a:p>
            <a:pPr marL="225425" indent="-223838">
              <a:spcBef>
                <a:spcPts val="600"/>
              </a:spcBef>
            </a:pPr>
            <a:r>
              <a:rPr lang="en-US" sz="1900" dirty="0">
                <a:solidFill>
                  <a:srgbClr val="FF0000"/>
                </a:solidFill>
              </a:rPr>
              <a:t>More Collisions = </a:t>
            </a:r>
            <a:r>
              <a:rPr lang="en-US" sz="1900" dirty="0" err="1">
                <a:solidFill>
                  <a:srgbClr val="FF0000"/>
                </a:solidFill>
              </a:rPr>
              <a:t>HIGHer</a:t>
            </a:r>
            <a:r>
              <a:rPr lang="en-US" sz="1900" dirty="0">
                <a:solidFill>
                  <a:srgbClr val="FF0000"/>
                </a:solidFill>
              </a:rPr>
              <a:t> Pressure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15976-61F4-45A6-9ED7-48A3B638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58E617-AE33-4257-ABDF-EEDAA47D6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46"/>
          <a:stretch/>
        </p:blipFill>
        <p:spPr>
          <a:xfrm>
            <a:off x="578404" y="850899"/>
            <a:ext cx="3688796" cy="266723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3DFB92-BAD3-42DB-83CA-6E94A6DF2703}"/>
              </a:ext>
            </a:extLst>
          </p:cNvPr>
          <p:cNvSpPr txBox="1">
            <a:spLocks/>
          </p:cNvSpPr>
          <p:nvPr/>
        </p:nvSpPr>
        <p:spPr bwMode="auto">
          <a:xfrm>
            <a:off x="4343400" y="3676142"/>
            <a:ext cx="4572000" cy="282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Air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RISES</a:t>
            </a:r>
          </a:p>
          <a:p>
            <a:pPr marL="225425" marR="0" lvl="0" indent="-2238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Therefore, there is LESS air at the earth’s surface</a:t>
            </a:r>
          </a:p>
          <a:p>
            <a:pPr marL="463550" marR="0" lvl="0" indent="-2238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Therefore, LESS collisions occur between air particles</a:t>
            </a:r>
          </a:p>
          <a:p>
            <a:pPr marL="225425" marR="0" lvl="0" indent="-2238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LESS Collisions =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Pressure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01F542-88AA-2B36-70F3-FCFA55AD6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99"/>
          <a:stretch/>
        </p:blipFill>
        <p:spPr>
          <a:xfrm>
            <a:off x="4403766" y="850898"/>
            <a:ext cx="4419600" cy="26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2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334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Frictional Forces</a:t>
            </a:r>
          </a:p>
          <a:p>
            <a:pPr marL="523875" indent="-295275" eaLnBrk="1" hangingPunct="1">
              <a:defRPr/>
            </a:pPr>
            <a:r>
              <a:rPr lang="en-US" sz="2800" dirty="0">
                <a:solidFill>
                  <a:srgbClr val="00B050"/>
                </a:solidFill>
              </a:rPr>
              <a:t>Frictional forces act to </a:t>
            </a:r>
            <a:r>
              <a:rPr lang="en-US" sz="2800" dirty="0">
                <a:solidFill>
                  <a:srgbClr val="002060"/>
                </a:solidFill>
              </a:rPr>
              <a:t>slow</a:t>
            </a:r>
            <a:r>
              <a:rPr lang="en-US" sz="2800" dirty="0">
                <a:solidFill>
                  <a:srgbClr val="00B050"/>
                </a:solidFill>
              </a:rPr>
              <a:t> wind movement and to change the wind </a:t>
            </a:r>
            <a:r>
              <a:rPr lang="en-US" sz="2800" dirty="0">
                <a:solidFill>
                  <a:srgbClr val="00B0F0"/>
                </a:solidFill>
              </a:rPr>
              <a:t>direction</a:t>
            </a:r>
            <a:r>
              <a:rPr lang="en-US" sz="2800" dirty="0">
                <a:solidFill>
                  <a:srgbClr val="00B050"/>
                </a:solidFill>
              </a:rPr>
              <a:t>.</a:t>
            </a:r>
          </a:p>
          <a:p>
            <a:pPr marL="523875" indent="-295275" eaLnBrk="1" hangingPunct="1">
              <a:defRPr/>
            </a:pPr>
            <a:r>
              <a:rPr lang="en-US" sz="2800" dirty="0">
                <a:solidFill>
                  <a:srgbClr val="7030A0"/>
                </a:solidFill>
              </a:rPr>
              <a:t>Winds in the lowest layers of atmosphere (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or near the earth's surface</a:t>
            </a:r>
            <a:r>
              <a:rPr lang="en-US" sz="2800" dirty="0">
                <a:solidFill>
                  <a:srgbClr val="7030A0"/>
                </a:solidFill>
              </a:rPr>
              <a:t>) are greatly influenced by the frictional force.</a:t>
            </a:r>
          </a:p>
          <a:p>
            <a:pPr marL="923925" lvl="1" indent="-295275" eaLnBrk="1" hangingPunct="1">
              <a:defRPr/>
            </a:pPr>
            <a:r>
              <a:rPr lang="en-US" sz="2400" dirty="0">
                <a:solidFill>
                  <a:srgbClr val="00B0F0"/>
                </a:solidFill>
              </a:rPr>
              <a:t>The effect of friction is to reduce the wind speed.</a:t>
            </a:r>
          </a:p>
          <a:p>
            <a:pPr marL="923925" lvl="1" indent="-295275" eaLnBrk="1" hangingPunct="1">
              <a:defRPr/>
            </a:pPr>
            <a:r>
              <a:rPr lang="en-US" sz="2400" dirty="0">
                <a:solidFill>
                  <a:srgbClr val="FF0000"/>
                </a:solidFill>
              </a:rPr>
              <a:t>Friction is relatively low over the ocean surface.  </a:t>
            </a:r>
          </a:p>
          <a:p>
            <a:pPr marL="3175" lvl="1" indent="0" eaLnBrk="1" hangingPunct="1">
              <a:buNone/>
              <a:defRPr/>
            </a:pPr>
            <a:endParaRPr lang="en-US" sz="1200" dirty="0"/>
          </a:p>
          <a:p>
            <a:pPr marL="514350" lvl="1" indent="-346075" eaLnBrk="1" hangingPunct="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B050"/>
                </a:solidFill>
              </a:rPr>
              <a:t>Different layers of the atmosphere have different wind velocities and these winds can affect each other as they intersect.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2772355" cy="118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4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8f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r="50000" b="21231"/>
          <a:stretch/>
        </p:blipFill>
        <p:spPr bwMode="auto">
          <a:xfrm>
            <a:off x="304800" y="1767347"/>
            <a:ext cx="4648200" cy="49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331" y="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700547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Coriolis Force (Effect)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916010" y="3094100"/>
            <a:ext cx="3893502" cy="2271254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Winds are curved or deflected to the right in the Northern Hemisphere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due to Earth’s rotation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13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08f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144" b="21231"/>
          <a:stretch/>
        </p:blipFill>
        <p:spPr bwMode="auto">
          <a:xfrm>
            <a:off x="4436806" y="1767347"/>
            <a:ext cx="4470655" cy="473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81000"/>
            <a:ext cx="8610600" cy="1157747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4400" dirty="0">
                <a:solidFill>
                  <a:srgbClr val="FF0000"/>
                </a:solidFill>
              </a:rPr>
              <a:t>Coriolis Force (Effect)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10817" y="1447800"/>
            <a:ext cx="3758944" cy="22294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Winds are curved or deflected to the left in the Southern Hemisphere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due to Earth’s rotation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9788BEA-B5CF-676A-D4AA-16BF8CB73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505" y="4135673"/>
            <a:ext cx="3758944" cy="18079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buNone/>
            </a:pPr>
            <a:r>
              <a:rPr lang="en-US" sz="2800" dirty="0"/>
              <a:t>The Coriolis force is </a:t>
            </a:r>
            <a:r>
              <a:rPr lang="en-US" sz="2800" dirty="0">
                <a:solidFill>
                  <a:schemeClr val="bg1"/>
                </a:solidFill>
              </a:rPr>
              <a:t>zero</a:t>
            </a:r>
            <a:r>
              <a:rPr lang="en-US" sz="2800" dirty="0"/>
              <a:t> at the equator and maximum at the </a:t>
            </a:r>
            <a:r>
              <a:rPr lang="en-US" sz="2800" dirty="0">
                <a:solidFill>
                  <a:schemeClr val="bg1"/>
                </a:solidFill>
              </a:rPr>
              <a:t>North</a:t>
            </a:r>
            <a:r>
              <a:rPr lang="en-US" sz="2800" dirty="0"/>
              <a:t> Pole.</a:t>
            </a:r>
          </a:p>
        </p:txBody>
      </p:sp>
    </p:spTree>
    <p:extLst>
      <p:ext uri="{BB962C8B-B14F-4D97-AF65-F5344CB8AC3E}">
        <p14:creationId xmlns:p14="http://schemas.microsoft.com/office/powerpoint/2010/main" val="7270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2426423" y="2755180"/>
            <a:ext cx="6041883" cy="10969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Coriolis Effect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7B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6" descr="D:\greg\ES427-stuff\LTfigs\LT6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23"/>
          <a:stretch/>
        </p:blipFill>
        <p:spPr bwMode="auto">
          <a:xfrm>
            <a:off x="1143000" y="0"/>
            <a:ext cx="6858000" cy="676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095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Winds are affected by the Coriolis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6200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16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/>
          <a:lstStyle/>
          <a:p>
            <a:pPr eaLnBrk="1" hangingPunct="1"/>
            <a:r>
              <a:rPr lang="en-US" dirty="0"/>
              <a:t>General Global Wind Belts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35183" y="1524000"/>
            <a:ext cx="4343400" cy="4495800"/>
          </a:xfrm>
        </p:spPr>
        <p:txBody>
          <a:bodyPr/>
          <a:lstStyle/>
          <a:p>
            <a:pPr marL="463550" indent="-295275" eaLnBrk="1" hangingPunct="1"/>
            <a:r>
              <a:rPr lang="en-US" dirty="0">
                <a:solidFill>
                  <a:srgbClr val="00B050"/>
                </a:solidFill>
              </a:rPr>
              <a:t>Air moves from higher pressure to lower pressure. </a:t>
            </a:r>
          </a:p>
          <a:p>
            <a:pPr marL="168275" indent="0" eaLnBrk="1" hangingPunct="1">
              <a:buNone/>
            </a:pPr>
            <a:endParaRPr lang="en-US" sz="800" dirty="0"/>
          </a:p>
          <a:p>
            <a:pPr marL="463550" indent="-295275" eaLnBrk="1" hangingPunct="1"/>
            <a:r>
              <a:rPr lang="en-US" dirty="0">
                <a:solidFill>
                  <a:srgbClr val="00B0F0"/>
                </a:solidFill>
              </a:rPr>
              <a:t>Global pressure belts move air in a pattern</a:t>
            </a:r>
          </a:p>
          <a:p>
            <a:pPr marL="168275" indent="0" eaLnBrk="1" hangingPunct="1">
              <a:buNone/>
            </a:pPr>
            <a:endParaRPr lang="en-US" sz="800" dirty="0"/>
          </a:p>
          <a:p>
            <a:pPr marL="463550" indent="-295275" eaLnBrk="1" hangingPunct="1"/>
            <a:r>
              <a:rPr lang="en-US" dirty="0">
                <a:solidFill>
                  <a:srgbClr val="C00000"/>
                </a:solidFill>
              </a:rPr>
              <a:t>The Coriolis Effect deflects wind, generating the global wind patterns.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C3BCF-D0D8-4507-8CD3-35B5322528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45416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/>
              <a:t>General Global Wind Belts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635183" y="838200"/>
            <a:ext cx="4343400" cy="5257800"/>
          </a:xfrm>
        </p:spPr>
        <p:txBody>
          <a:bodyPr/>
          <a:lstStyle/>
          <a:p>
            <a:pPr marL="463550" indent="-295275" eaLnBrk="1" hangingPunct="1"/>
            <a:r>
              <a:rPr lang="en-US" dirty="0">
                <a:solidFill>
                  <a:srgbClr val="00B050"/>
                </a:solidFill>
              </a:rPr>
              <a:t>Winds are named based on their ORIGIN (e.g. </a:t>
            </a:r>
            <a:r>
              <a:rPr lang="en-US" dirty="0">
                <a:solidFill>
                  <a:srgbClr val="FF0000"/>
                </a:solidFill>
              </a:rPr>
              <a:t>Westerlies</a:t>
            </a:r>
            <a:r>
              <a:rPr lang="en-US" dirty="0">
                <a:solidFill>
                  <a:srgbClr val="0070C0"/>
                </a:solidFill>
              </a:rPr>
              <a:t> originate from the west and move eastward</a:t>
            </a:r>
            <a:r>
              <a:rPr lang="en-US" dirty="0">
                <a:solidFill>
                  <a:srgbClr val="00B050"/>
                </a:solidFill>
              </a:rPr>
              <a:t>).</a:t>
            </a:r>
          </a:p>
          <a:p>
            <a:pPr marL="168275" indent="0" eaLnBrk="1" hangingPunct="1">
              <a:buNone/>
            </a:pPr>
            <a:endParaRPr lang="en-US" sz="800" dirty="0"/>
          </a:p>
          <a:p>
            <a:pPr marL="463550" indent="-295275" eaLnBrk="1" hangingPunct="1"/>
            <a:r>
              <a:rPr lang="en-US" dirty="0">
                <a:solidFill>
                  <a:srgbClr val="C00000"/>
                </a:solidFill>
              </a:rPr>
              <a:t>Earth rotates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counterclockwise</a:t>
            </a:r>
            <a:r>
              <a:rPr lang="en-US" dirty="0">
                <a:solidFill>
                  <a:srgbClr val="C00000"/>
                </a:solidFill>
              </a:rPr>
              <a:t> (looking from N pole).</a:t>
            </a:r>
          </a:p>
          <a:p>
            <a:pPr marL="168275" indent="0" eaLnBrk="1" hangingPunct="1">
              <a:buNone/>
            </a:pPr>
            <a:endParaRPr lang="en-US" sz="800" dirty="0"/>
          </a:p>
          <a:p>
            <a:pPr marL="463550" indent="-295275" eaLnBrk="1" hangingPunct="1"/>
            <a:r>
              <a:rPr lang="en-US" dirty="0">
                <a:solidFill>
                  <a:srgbClr val="0070C0"/>
                </a:solidFill>
              </a:rPr>
              <a:t>Earth spins fastest at the equator, and slowest at the poles.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C3BCF-D0D8-4507-8CD3-35B5322528E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5" descr="global_circ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0484"/>
            <a:ext cx="45291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47800" y="1447800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4800" y="33498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FAST</a:t>
            </a:r>
          </a:p>
        </p:txBody>
      </p:sp>
      <p:sp>
        <p:nvSpPr>
          <p:cNvPr id="4" name="Curved Up Arrow 3"/>
          <p:cNvSpPr/>
          <p:nvPr/>
        </p:nvSpPr>
        <p:spPr>
          <a:xfrm>
            <a:off x="822438" y="3349823"/>
            <a:ext cx="3444761" cy="762000"/>
          </a:xfrm>
          <a:prstGeom prst="curvedUpArrow">
            <a:avLst>
              <a:gd name="adj1" fmla="val 25000"/>
              <a:gd name="adj2" fmla="val 59755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C19775-FDC4-89CD-A8D4-276C82E18CD4}"/>
              </a:ext>
            </a:extLst>
          </p:cNvPr>
          <p:cNvSpPr/>
          <p:nvPr/>
        </p:nvSpPr>
        <p:spPr>
          <a:xfrm>
            <a:off x="5105400" y="3200400"/>
            <a:ext cx="3581400" cy="14478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0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4" y="1155289"/>
            <a:ext cx="5600739" cy="515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FF0000"/>
                </a:solidFill>
              </a:rPr>
              <a:t>What are the Lines from 0º to 90º N S?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990600"/>
            <a:ext cx="3733800" cy="805213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sz="2000" dirty="0">
                <a:solidFill>
                  <a:srgbClr val="00B050"/>
                </a:solidFill>
              </a:rPr>
              <a:t>Explain the wind pattern between 60º &amp; 90º N</a:t>
            </a:r>
          </a:p>
        </p:txBody>
      </p:sp>
      <p:sp>
        <p:nvSpPr>
          <p:cNvPr id="4" name="Left Arrow 3"/>
          <p:cNvSpPr/>
          <p:nvPr/>
        </p:nvSpPr>
        <p:spPr>
          <a:xfrm rot="20687154">
            <a:off x="3545086" y="1361251"/>
            <a:ext cx="16002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781800" y="2400300"/>
            <a:ext cx="23622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Explain the wind pattern between 30º &amp; 60º N </a:t>
            </a:r>
          </a:p>
        </p:txBody>
      </p:sp>
      <p:sp>
        <p:nvSpPr>
          <p:cNvPr id="10" name="Left Arrow 9"/>
          <p:cNvSpPr/>
          <p:nvPr/>
        </p:nvSpPr>
        <p:spPr>
          <a:xfrm>
            <a:off x="5638800" y="2691059"/>
            <a:ext cx="956691" cy="280741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720172" y="4724400"/>
            <a:ext cx="342382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Explain the wind pattern between 0º &amp; 30º 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Left Arrow 12"/>
          <p:cNvSpPr/>
          <p:nvPr/>
        </p:nvSpPr>
        <p:spPr>
          <a:xfrm rot="2398438">
            <a:off x="4347139" y="4040448"/>
            <a:ext cx="16002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 descr="quick_check-01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0865"/>
            <a:ext cx="914398" cy="8052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76400" y="2286000"/>
            <a:ext cx="1524000" cy="18466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6400" y="2878723"/>
            <a:ext cx="1243403" cy="1692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76400" y="3351312"/>
            <a:ext cx="1524000" cy="1538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19068" y="3553139"/>
            <a:ext cx="294393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Name the winds in the orange boxes</a:t>
            </a:r>
          </a:p>
        </p:txBody>
      </p:sp>
    </p:spTree>
    <p:extLst>
      <p:ext uri="{BB962C8B-B14F-4D97-AF65-F5344CB8AC3E}">
        <p14:creationId xmlns:p14="http://schemas.microsoft.com/office/powerpoint/2010/main" val="281753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9" grpId="0"/>
      <p:bldP spid="12" grpId="0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FF0000"/>
                </a:solidFill>
              </a:rPr>
              <a:t>Latitude (0º – 90º N 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501838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4735" y="726664"/>
            <a:ext cx="3733800" cy="1618262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sz="2000" dirty="0">
                <a:solidFill>
                  <a:srgbClr val="00B050"/>
                </a:solidFill>
              </a:rPr>
              <a:t>Cool air from the North Pole moving south near earth’s surface. As it warms (going south) it rises leaving LOW pressure.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 rot="20687154">
            <a:off x="3545086" y="1348962"/>
            <a:ext cx="1600200" cy="228600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943600" y="2400300"/>
            <a:ext cx="32004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Loop of wind reacting to the other two loops. Air at 60º N rises, causing a LOW. Air at 30º N sinks, causing a HIGH. Air moves from High to Low.</a:t>
            </a:r>
          </a:p>
        </p:txBody>
      </p:sp>
      <p:sp>
        <p:nvSpPr>
          <p:cNvPr id="10" name="Left Arrow 9"/>
          <p:cNvSpPr/>
          <p:nvPr/>
        </p:nvSpPr>
        <p:spPr>
          <a:xfrm rot="790181">
            <a:off x="4312441" y="2219589"/>
            <a:ext cx="1685303" cy="280741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410200" y="4724400"/>
            <a:ext cx="3733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air at the equator rises, leaving LOW pressure, and travels north, cooling as it does … and sinks, creating HIGH pressure.</a:t>
            </a:r>
          </a:p>
        </p:txBody>
      </p:sp>
      <p:sp>
        <p:nvSpPr>
          <p:cNvPr id="13" name="Left Arrow 12"/>
          <p:cNvSpPr/>
          <p:nvPr/>
        </p:nvSpPr>
        <p:spPr>
          <a:xfrm rot="3270428">
            <a:off x="4694742" y="3892305"/>
            <a:ext cx="16002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35784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5" name="TextBox 14"/>
          <p:cNvSpPr txBox="1"/>
          <p:nvPr/>
        </p:nvSpPr>
        <p:spPr>
          <a:xfrm rot="18685701">
            <a:off x="3107257" y="2062540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6" name="TextBox 15"/>
          <p:cNvSpPr txBox="1"/>
          <p:nvPr/>
        </p:nvSpPr>
        <p:spPr>
          <a:xfrm rot="20140219">
            <a:off x="3757296" y="2721176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01761" y="19020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E9DEF7-2D98-4A1C-AE41-7073864F071A}"/>
              </a:ext>
            </a:extLst>
          </p:cNvPr>
          <p:cNvGrpSpPr/>
          <p:nvPr/>
        </p:nvGrpSpPr>
        <p:grpSpPr>
          <a:xfrm>
            <a:off x="457199" y="962536"/>
            <a:ext cx="2515484" cy="2844662"/>
            <a:chOff x="457199" y="962536"/>
            <a:chExt cx="2515484" cy="28446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FD2C3A-A7A4-45F6-A2EF-6981A98AB456}"/>
                </a:ext>
              </a:extLst>
            </p:cNvPr>
            <p:cNvSpPr txBox="1"/>
            <p:nvPr/>
          </p:nvSpPr>
          <p:spPr>
            <a:xfrm rot="1638211">
              <a:off x="630474" y="255338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80F4BB-A51D-40F7-A536-826AAA49B09C}"/>
                </a:ext>
              </a:extLst>
            </p:cNvPr>
            <p:cNvSpPr txBox="1"/>
            <p:nvPr/>
          </p:nvSpPr>
          <p:spPr>
            <a:xfrm rot="3301815">
              <a:off x="1375249" y="1747771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74C511-EA6B-424C-ABA2-A0FB3AB8DFB2}"/>
                </a:ext>
              </a:extLst>
            </p:cNvPr>
            <p:cNvSpPr txBox="1"/>
            <p:nvPr/>
          </p:nvSpPr>
          <p:spPr>
            <a:xfrm rot="5400000">
              <a:off x="2368917" y="1196970"/>
              <a:ext cx="838200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90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D6B356-48E7-4140-A89E-AB0D5518FDA5}"/>
                </a:ext>
              </a:extLst>
            </p:cNvPr>
            <p:cNvSpPr txBox="1"/>
            <p:nvPr/>
          </p:nvSpPr>
          <p:spPr>
            <a:xfrm>
              <a:off x="457199" y="3437866"/>
              <a:ext cx="723261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  <a:r>
                <a:rPr kumimoji="0" lang="en-US" sz="2400" b="0" i="0" u="none" strike="noStrike" kern="0" cap="none" spc="0" normalizeH="0" baseline="4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◦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 descr="quick_check-01.eps">
            <a:extLst>
              <a:ext uri="{FF2B5EF4-FFF2-40B4-BE49-F238E27FC236}">
                <a16:creationId xmlns:a16="http://schemas.microsoft.com/office/drawing/2014/main" id="{F258DC50-55F7-942D-9E0A-C56BE47D013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0865"/>
            <a:ext cx="914398" cy="8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104" y="152400"/>
            <a:ext cx="7846695" cy="1143000"/>
          </a:xfrm>
        </p:spPr>
        <p:txBody>
          <a:bodyPr/>
          <a:lstStyle/>
          <a:p>
            <a:pPr eaLnBrk="1" hangingPunct="1"/>
            <a:r>
              <a:rPr lang="en-US" sz="2800" dirty="0"/>
              <a:t>List Factors Affecting Weather &amp; Climate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763000" cy="5029200"/>
          </a:xfrm>
        </p:spPr>
        <p:txBody>
          <a:bodyPr/>
          <a:lstStyle/>
          <a:p>
            <a:pPr marL="2528888" indent="-2528888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T__________ (</a:t>
            </a:r>
            <a:r>
              <a:rPr lang="en-US" sz="2800" dirty="0">
                <a:solidFill>
                  <a:srgbClr val="00B050"/>
                </a:solidFill>
              </a:rPr>
              <a:t>especially unequal distribution of heat on the earth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  <a:p>
            <a:pPr marL="2292350" indent="-2292350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Earth’s T____ (on its axis)</a:t>
            </a:r>
          </a:p>
          <a:p>
            <a:pPr marL="2292350" indent="-2292350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7030A0"/>
                </a:solidFill>
              </a:rPr>
              <a:t>Earth’s r___________ (around the sun)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H________ (</a:t>
            </a:r>
            <a:r>
              <a:rPr lang="en-US" sz="2800" dirty="0">
                <a:solidFill>
                  <a:srgbClr val="00B050"/>
                </a:solidFill>
              </a:rPr>
              <a:t>amount of water vapor in atmosphere</a:t>
            </a:r>
            <a:r>
              <a:rPr lang="en-US" dirty="0"/>
              <a:t>) 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L________ (</a:t>
            </a:r>
            <a:r>
              <a:rPr lang="en-US" sz="2800" dirty="0">
                <a:solidFill>
                  <a:srgbClr val="00B0F0"/>
                </a:solidFill>
              </a:rPr>
              <a:t>lines running N &amp; S across the earth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7030A0"/>
                </a:solidFill>
              </a:rPr>
              <a:t>E_________ (</a:t>
            </a:r>
            <a:r>
              <a:rPr lang="en-US" sz="2800" dirty="0">
                <a:solidFill>
                  <a:srgbClr val="7030A0"/>
                </a:solidFill>
              </a:rPr>
              <a:t>distance above the earth’s surface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T________ and G________ (</a:t>
            </a:r>
            <a:r>
              <a:rPr lang="en-US" sz="2400" dirty="0">
                <a:solidFill>
                  <a:srgbClr val="FF0000"/>
                </a:solidFill>
              </a:rPr>
              <a:t>mountains, ocean, etc.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warm_up-01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763000" cy="147396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Specific Heat of Land Versus Water</a:t>
            </a:r>
          </a:p>
          <a:p>
            <a:pPr marL="523875" indent="-295275" eaLnBrk="1" hangingPunct="1">
              <a:defRPr/>
            </a:pPr>
            <a:r>
              <a:rPr lang="en-US" sz="2400" dirty="0">
                <a:solidFill>
                  <a:srgbClr val="00B050"/>
                </a:solidFill>
              </a:rPr>
              <a:t>Land heats faster than water; land also cools faster than water. </a:t>
            </a:r>
            <a:r>
              <a:rPr lang="en-US" sz="2400" dirty="0">
                <a:solidFill>
                  <a:srgbClr val="7030A0"/>
                </a:solidFill>
              </a:rPr>
              <a:t>Air moves from HIGH to LOW pressure areas.</a:t>
            </a:r>
          </a:p>
          <a:p>
            <a:pPr marL="523875" indent="-295275" eaLnBrk="1" hangingPunct="1">
              <a:defRPr/>
            </a:pP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09"/>
          <a:stretch/>
        </p:blipFill>
        <p:spPr bwMode="auto">
          <a:xfrm>
            <a:off x="3124200" y="2312166"/>
            <a:ext cx="6019800" cy="23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48" y="2459504"/>
            <a:ext cx="31094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During the Day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 warms up faster than water so air rises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LOW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the water the air is cooler and sinks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39083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45360" y="4062211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3334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3"/>
          <a:stretch/>
        </p:blipFill>
        <p:spPr bwMode="auto">
          <a:xfrm>
            <a:off x="3124200" y="4612718"/>
            <a:ext cx="6019800" cy="222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48" y="4612719"/>
            <a:ext cx="31094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During the Night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 cools down faster than water so air sinks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the water the air is warmer and rises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LOW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5361" y="6508437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7374" y="6354548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64918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763000" cy="147396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rgbClr val="FF0000"/>
                </a:solidFill>
              </a:rPr>
              <a:t>Specific Heat of Land Versus Water</a:t>
            </a:r>
          </a:p>
          <a:p>
            <a:pPr marL="523875" indent="-295275" eaLnBrk="1" hangingPunct="1">
              <a:defRPr/>
            </a:pPr>
            <a:r>
              <a:rPr lang="en-US" sz="2400" dirty="0">
                <a:solidFill>
                  <a:srgbClr val="00B050"/>
                </a:solidFill>
              </a:rPr>
              <a:t>Land heats faster than water; land also cools faster than water. </a:t>
            </a:r>
            <a:r>
              <a:rPr lang="en-US" sz="2400" dirty="0">
                <a:solidFill>
                  <a:srgbClr val="7030A0"/>
                </a:solidFill>
              </a:rPr>
              <a:t>Air moves from HIGH to LOW pressure areas.</a:t>
            </a:r>
          </a:p>
          <a:p>
            <a:pPr marL="523875" indent="-295275" eaLnBrk="1" hangingPunct="1">
              <a:defRPr/>
            </a:pP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12166"/>
            <a:ext cx="6019800" cy="452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48" y="2459504"/>
            <a:ext cx="31094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During the Day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 warms up faster than water so air rises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LOW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the water the air is cooler and sinks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During the Night</a:t>
            </a:r>
          </a:p>
          <a:p>
            <a:pPr marL="7938" marR="0" lvl="0" indent="-79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 cools down faster than water so air sinks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the water the air is warmer and rises leaving 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LOW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3908323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45361" y="6508437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7374" y="6354548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45360" y="4062211"/>
            <a:ext cx="89863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302842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/>
              <a:t>Factors That Affect Wind</a:t>
            </a:r>
            <a:r>
              <a:rPr lang="en-US" sz="1800" dirty="0">
                <a:solidFill>
                  <a:srgbClr val="000000"/>
                </a:solidFill>
              </a:rPr>
              <a:t> (and weather)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152319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rgbClr val="FF0000"/>
                </a:solidFill>
              </a:rPr>
              <a:t>Specific Heat of Land Versus Water</a:t>
            </a:r>
          </a:p>
          <a:p>
            <a:pPr marL="228600" indent="0" eaLnBrk="1" hangingPunct="1">
              <a:buNone/>
              <a:defRPr/>
            </a:pPr>
            <a:r>
              <a:rPr lang="en-US" sz="2800" dirty="0">
                <a:solidFill>
                  <a:srgbClr val="00B050"/>
                </a:solidFill>
                <a:hlinkClick r:id="rId2"/>
              </a:rPr>
              <a:t>http://somup.com/cFQ3lQVWWz</a:t>
            </a:r>
            <a:r>
              <a:rPr lang="en-US" sz="2800" dirty="0">
                <a:solidFill>
                  <a:srgbClr val="00B050"/>
                </a:solidFill>
              </a:rPr>
              <a:t> (0:38)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9" y="2285196"/>
            <a:ext cx="7981321" cy="457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2514600"/>
            <a:ext cx="4876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Wind changes direction from day to night.</a:t>
            </a:r>
          </a:p>
        </p:txBody>
      </p:sp>
    </p:spTree>
    <p:extLst>
      <p:ext uri="{BB962C8B-B14F-4D97-AF65-F5344CB8AC3E}">
        <p14:creationId xmlns:p14="http://schemas.microsoft.com/office/powerpoint/2010/main" val="13364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3477"/>
            <a:ext cx="7543800" cy="870923"/>
          </a:xfrm>
        </p:spPr>
        <p:txBody>
          <a:bodyPr/>
          <a:lstStyle/>
          <a:p>
            <a:r>
              <a:rPr lang="en-US" sz="2400" dirty="0"/>
              <a:t>____ air rises, ____ air sinks. </a:t>
            </a:r>
            <a:br>
              <a:rPr lang="en-US" sz="2400" dirty="0"/>
            </a:br>
            <a:r>
              <a:rPr lang="en-US" sz="2400" dirty="0"/>
              <a:t>Air moves from _____ to _____ pressure areas.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causes wind and regions of HIGH and LOW pressure? Explain how latitude affects this.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Name and describe the THREE general global winds.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7"/>
            <a:ext cx="1143000" cy="94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19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3477"/>
            <a:ext cx="7543800" cy="870923"/>
          </a:xfrm>
        </p:spPr>
        <p:txBody>
          <a:bodyPr/>
          <a:lstStyle/>
          <a:p>
            <a:r>
              <a:rPr lang="en-US" sz="2400" dirty="0"/>
              <a:t>Warm air rises, cold air sinks. </a:t>
            </a:r>
            <a:br>
              <a:rPr lang="en-US" sz="2400" dirty="0"/>
            </a:br>
            <a:r>
              <a:rPr lang="en-US" sz="2400" dirty="0"/>
              <a:t>Air moves from HIGH to LOW pressure areas.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causes wind and regions of HIGH and LOW pressure? Explain how latitude affects this.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Unequal distribution of temperature and pressure.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Warm air rises and expands, leaving LOW pressure at earth’s surface; cold air sinks and contracts producing HIGHs.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Sunlight hits the equator more directly than at the poles. Therefore, the air is warmer, rises, leaving LOW pressure. At the poles air is colder, sinks, producing HIGH pressure.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Name and describe the THREE general global winds.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Polar Easterlies (come from the east &amp; move westward)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Mid latitude Westerlies (come from the west &amp; move eastward)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Trade Winds (near equator)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7"/>
            <a:ext cx="1143000" cy="94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"/>
            <a:ext cx="7543800" cy="1447800"/>
          </a:xfrm>
        </p:spPr>
        <p:txBody>
          <a:bodyPr/>
          <a:lstStyle/>
          <a:p>
            <a:pPr marL="111125" lvl="1" indent="-7938" algn="l" eaLnBrk="1" hangingPunct="1">
              <a:defRPr/>
            </a:pPr>
            <a:r>
              <a:rPr lang="en-US" sz="2400" dirty="0">
                <a:solidFill>
                  <a:srgbClr val="00B050"/>
                </a:solidFill>
              </a:rPr>
              <a:t>F____________ forces act to _____ wind movement and to change the wind __________. </a:t>
            </a:r>
            <a:r>
              <a:rPr lang="en-US" sz="2400" dirty="0">
                <a:solidFill>
                  <a:srgbClr val="00B0F0"/>
                </a:solidFill>
              </a:rPr>
              <a:t>The effect of friction is to reduce the wind ________.</a:t>
            </a:r>
            <a:br>
              <a:rPr lang="en-US" sz="2400" dirty="0">
                <a:solidFill>
                  <a:srgbClr val="00B0F0"/>
                </a:solidFill>
              </a:rPr>
            </a:b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28956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does the picture show? Why does this happen? What is the impact?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7"/>
            <a:ext cx="1143000" cy="947123"/>
          </a:xfrm>
          <a:prstGeom prst="rect">
            <a:avLst/>
          </a:prstGeom>
        </p:spPr>
      </p:pic>
      <p:pic>
        <p:nvPicPr>
          <p:cNvPr id="7" name="Picture 5" descr="08f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r="50000" b="21231"/>
          <a:stretch/>
        </p:blipFill>
        <p:spPr bwMode="auto">
          <a:xfrm>
            <a:off x="3124302" y="1828800"/>
            <a:ext cx="273299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857294" y="1143000"/>
            <a:ext cx="289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is this phenomenon greatest?  Least? Explain.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102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"/>
            <a:ext cx="7543800" cy="1447800"/>
          </a:xfrm>
        </p:spPr>
        <p:txBody>
          <a:bodyPr/>
          <a:lstStyle/>
          <a:p>
            <a:pPr marL="111125" lvl="1" indent="-7938" algn="l" eaLnBrk="1" hangingPunct="1">
              <a:defRPr/>
            </a:pPr>
            <a:r>
              <a:rPr lang="en-US" sz="2400" dirty="0">
                <a:solidFill>
                  <a:srgbClr val="00B050"/>
                </a:solidFill>
              </a:rPr>
              <a:t>Frictional forces act to slow wind movement and to change the wind direction. </a:t>
            </a:r>
            <a:r>
              <a:rPr lang="en-US" sz="2400" dirty="0">
                <a:solidFill>
                  <a:srgbClr val="00B0F0"/>
                </a:solidFill>
              </a:rPr>
              <a:t>The effect of friction is to reduce the wind speed.</a:t>
            </a:r>
            <a:br>
              <a:rPr lang="en-US" sz="2400" dirty="0">
                <a:solidFill>
                  <a:srgbClr val="00B0F0"/>
                </a:solidFill>
              </a:rPr>
            </a:b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28956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does the picture show? Why does this happen? What is the impact?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Coriolis Effect due to the earth’s rotation. </a:t>
            </a:r>
            <a:r>
              <a:rPr lang="en-US" sz="2400" dirty="0">
                <a:solidFill>
                  <a:srgbClr val="00B050"/>
                </a:solidFill>
              </a:rPr>
              <a:t>Winds are curved to the right in the northern hemisphere </a:t>
            </a:r>
            <a:r>
              <a:rPr lang="en-US" sz="2400" dirty="0">
                <a:solidFill>
                  <a:srgbClr val="FF0000"/>
                </a:solidFill>
              </a:rPr>
              <a:t>and to the left in the southern hemisphere.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quick_check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77"/>
            <a:ext cx="1143000" cy="947123"/>
          </a:xfrm>
          <a:prstGeom prst="rect">
            <a:avLst/>
          </a:prstGeom>
        </p:spPr>
      </p:pic>
      <p:pic>
        <p:nvPicPr>
          <p:cNvPr id="7" name="Picture 5" descr="08f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 r="50000" b="21231"/>
          <a:stretch/>
        </p:blipFill>
        <p:spPr bwMode="auto">
          <a:xfrm>
            <a:off x="3124302" y="1828800"/>
            <a:ext cx="273299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92347" y="958773"/>
            <a:ext cx="2895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 is this phenomenon greatest?  Least? Explain.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Coriolis Effect is greatest at the Poles because the earth’s spin has the most perpendicular component (90º).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is least at the equator since the earth’s spin has the least perpendicular component (0º).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5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Pressure Centers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7030A0"/>
                </a:solidFill>
              </a:rPr>
              <a:t>Low Pressure Systems are called </a:t>
            </a:r>
            <a:r>
              <a:rPr lang="en-US" u="sng" dirty="0">
                <a:solidFill>
                  <a:srgbClr val="00B050"/>
                </a:solidFill>
              </a:rPr>
              <a:t>cyclones</a:t>
            </a:r>
            <a:r>
              <a:rPr lang="en-US" dirty="0">
                <a:solidFill>
                  <a:srgbClr val="7030A0"/>
                </a:solidFill>
              </a:rPr>
              <a:t> and bring inclement (bad) weather. 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00B0F0"/>
                </a:solidFill>
              </a:rPr>
              <a:t>Wind around low pressure moves </a:t>
            </a:r>
            <a:r>
              <a:rPr lang="en-US" u="sng" dirty="0"/>
              <a:t>in</a:t>
            </a:r>
            <a:r>
              <a:rPr lang="en-US" dirty="0">
                <a:solidFill>
                  <a:srgbClr val="00B0F0"/>
                </a:solidFill>
              </a:rPr>
              <a:t> towards the center in a </a:t>
            </a:r>
            <a:r>
              <a:rPr lang="en-US" u="sng" dirty="0"/>
              <a:t>counterclockwise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direction.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0000"/>
                </a:solidFill>
              </a:rPr>
              <a:t>High Pressure Systems are called </a:t>
            </a:r>
            <a:r>
              <a:rPr lang="en-US" u="sng" dirty="0">
                <a:solidFill>
                  <a:srgbClr val="00B050"/>
                </a:solidFill>
              </a:rPr>
              <a:t>anticyclones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and bring fair weather.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00B0F0"/>
                </a:solidFill>
              </a:rPr>
              <a:t>Wind around a high pressure center moves </a:t>
            </a:r>
            <a:r>
              <a:rPr lang="en-US" u="sng" dirty="0"/>
              <a:t>out</a:t>
            </a:r>
            <a:r>
              <a:rPr lang="en-US" dirty="0">
                <a:solidFill>
                  <a:srgbClr val="00B0F0"/>
                </a:solidFill>
              </a:rPr>
              <a:t> and in a </a:t>
            </a:r>
            <a:r>
              <a:rPr lang="en-US" u="sng" dirty="0"/>
              <a:t>clockwise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direction.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95400"/>
            <a:ext cx="1181110" cy="126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070" y="3733800"/>
            <a:ext cx="11279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Cyclone Flow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108572"/>
            <a:ext cx="53530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5867400"/>
            <a:ext cx="5334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5416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34 -0.00463 0.00851 -0.00973 0.01303 -0.01389 C 0.01459 -0.01551 0.01667 -0.01598 0.01823 -0.01737 C 0.02014 -0.01945 0.02153 -0.02223 0.02344 -0.02431 C 0.02796 -0.02963 0.02865 -0.02963 0.03386 -0.03311 C 0.04566 -0.05139 0.03872 -0.04144 0.05452 -0.0625 L 0.06112 -0.07107 C 0.06285 -0.07338 0.06424 -0.07616 0.06632 -0.07801 C 0.07362 -0.08449 0.06702 -0.07801 0.07414 -0.08843 C 0.07605 -0.09144 0.07865 -0.09399 0.08056 -0.09699 C 0.08299 -0.10139 0.08646 -0.11227 0.09098 -0.11621 C 0.10122 -0.12477 0.11355 -0.12917 0.12205 -0.14051 C 0.13282 -0.15463 0.11667 -0.1338 0.13386 -0.15255 C 0.13612 -0.1551 0.13803 -0.15834 0.14028 -0.16112 C 0.14323 -0.16482 0.14619 -0.16829 0.14948 -0.17153 C 0.16337 -0.18588 0.15938 -0.17431 0.17934 -0.20093 L 0.18837 -0.2132 C 0.19011 -0.21551 0.19237 -0.21737 0.19358 -0.22014 C 0.19619 -0.22593 0.19896 -0.23149 0.20139 -0.2375 C 0.20313 -0.24167 0.20747 -0.25973 0.20782 -0.26158 C 0.21181 -0.27917 0.20955 -0.27084 0.21181 -0.28774 C 0.21216 -0.29098 0.21546 -0.30579 0.21563 -0.30672 C 0.21719 -0.31204 0.2191 -0.31713 0.22084 -0.32223 C 0.22171 -0.33149 0.22223 -0.34074 0.22344 -0.35 C 0.22674 -0.37408 0.22553 -0.3625 0.22744 -0.38473 C 0.22605 -0.4088 0.22466 -0.43311 0.22344 -0.45741 C 0.22292 -0.46713 0.22379 -0.47709 0.22223 -0.48681 C 0.22205 -0.48704 0.21441 -0.50255 0.21303 -0.50417 C 0.21112 -0.50625 0.20851 -0.50741 0.2066 -0.50926 C 0.20504 -0.51088 0.204 -0.51297 0.20261 -0.51459 C 0.19775 -0.52014 0.19046 -0.52547 0.18577 -0.5301 C 0.18403 -0.53195 0.18247 -0.5338 0.18056 -0.53519 C 0.1625 -0.55047 0.17987 -0.53473 0.16372 -0.54746 C 0.16094 -0.54954 0.15886 -0.55278 0.15591 -0.5544 C 0.1474 -0.5588 0.15174 -0.55718 0.14289 -0.55949 C 0.14167 -0.56065 0.14046 -0.56227 0.13907 -0.56297 C 0.13681 -0.56412 0.12188 -0.56621 0.12084 -0.56644 C 0.10053 -0.57315 0.11389 -0.56945 0.06754 -0.56644 C 0.06546 -0.56644 0.0632 -0.56551 0.06112 -0.56482 C 0.05278 -0.56204 0.04462 -0.55903 0.03646 -0.55602 C 0.03299 -0.55487 0.02952 -0.55324 0.02605 -0.55255 C 0.01355 -0.55024 0.00382 -0.54885 -0.00902 -0.54213 C -0.01475 -0.53936 -0.021 -0.53797 -0.02586 -0.53357 C -0.03125 -0.52871 -0.02829 -0.53056 -0.03506 -0.52848 C -0.046 -0.50741 -0.04079 -0.51644 -0.05069 -0.5007 C -0.05312 -0.49074 -0.05416 -0.48727 -0.0559 -0.47639 C -0.06041 -0.44537 -0.05451 -0.47778 -0.05833 -0.45741 C -0.05798 -0.44491 -0.05729 -0.41713 -0.0559 -0.40186 C -0.05312 -0.375 -0.05381 -0.39144 -0.05069 -0.36737 C -0.04218 -0.30301 -0.05104 -0.34167 -0.04149 -0.31366 C -0.04062 -0.31088 -0.0401 -0.30764 -0.03888 -0.30487 C -0.03767 -0.30232 -0.03142 -0.29561 -0.02986 -0.29445 C -0.02743 -0.29283 -0.02447 -0.2926 -0.02204 -0.29121 C -0.01979 -0.28959 -0.01788 -0.28704 -0.01562 -0.28588 C -0.0118 -0.28403 -0.00763 -0.28403 -0.00381 -0.28241 C 0.00105 -0.28056 0.00556 -0.27709 0.01042 -0.27547 C 0.01424 -0.27431 0.01823 -0.27454 0.02205 -0.27385 C 0.05087 -0.26806 0.02153 -0.27199 0.05191 -0.26852 C 0.07778 -0.27084 0.08646 -0.26088 0.1 -0.27894 C 0.10244 -0.28218 0.10434 -0.28588 0.1066 -0.28936 C 0.10782 -0.2963 0.11094 -0.30301 0.11042 -0.31019 C 0.10869 -0.33426 0.11025 -0.32037 0.1066 -0.34306 C 0.10608 -0.34584 0.1066 -0.34954 0.10521 -0.35162 C 0.10417 -0.35348 0.10174 -0.35301 0.1 -0.35348 C 0.09792 -0.35417 0.09566 -0.3544 0.09358 -0.3551 C 0.09219 -0.35556 0.08959 -0.35695 0.08959 -0.35695 L 0.08577 -0.36042 " pathEditMode="relative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104" y="152400"/>
            <a:ext cx="7846695" cy="1143000"/>
          </a:xfrm>
        </p:spPr>
        <p:txBody>
          <a:bodyPr/>
          <a:lstStyle/>
          <a:p>
            <a:pPr eaLnBrk="1" hangingPunct="1"/>
            <a:r>
              <a:rPr lang="en-US" sz="2800" dirty="0"/>
              <a:t>List Factors Affecting Weather &amp; Climate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763000" cy="5029200"/>
          </a:xfrm>
        </p:spPr>
        <p:txBody>
          <a:bodyPr/>
          <a:lstStyle/>
          <a:p>
            <a:pPr marL="2528888" indent="-2528888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Temperature (</a:t>
            </a:r>
            <a:r>
              <a:rPr lang="en-US" sz="2800" dirty="0">
                <a:solidFill>
                  <a:srgbClr val="00B050"/>
                </a:solidFill>
              </a:rPr>
              <a:t>especially unequal distribution of heat on the earth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  <a:p>
            <a:pPr marL="2292350" indent="-2292350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Earth’s Tilt (on its axis)</a:t>
            </a:r>
          </a:p>
          <a:p>
            <a:pPr marL="2292350" indent="-2292350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7030A0"/>
                </a:solidFill>
              </a:rPr>
              <a:t>Earth’s revolution around the sun 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Humidity (</a:t>
            </a:r>
            <a:r>
              <a:rPr lang="en-US" sz="2800" dirty="0">
                <a:solidFill>
                  <a:srgbClr val="00B050"/>
                </a:solidFill>
              </a:rPr>
              <a:t>amount of water vapor in atmosphere</a:t>
            </a:r>
            <a:r>
              <a:rPr lang="en-US" dirty="0"/>
              <a:t>) 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00B0F0"/>
                </a:solidFill>
              </a:rPr>
              <a:t>Latitude (lines running N &amp; S across the earth)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7030A0"/>
                </a:solidFill>
              </a:rPr>
              <a:t>Elevation (distance above the earth’s surface)</a:t>
            </a:r>
          </a:p>
          <a:p>
            <a:pPr marL="2627313" indent="-2627313" eaLnBrk="1" hangingPunct="1">
              <a:spcBef>
                <a:spcPts val="12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Topography and Geography (</a:t>
            </a:r>
            <a:r>
              <a:rPr lang="en-US" sz="2400" dirty="0">
                <a:solidFill>
                  <a:srgbClr val="FF0000"/>
                </a:solidFill>
              </a:rPr>
              <a:t>mountains, ocean, etc.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warm_up-01.ep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82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Anticyclone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35305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32D620-E3A1-813D-607B-B70B3E669155}"/>
              </a:ext>
            </a:extLst>
          </p:cNvPr>
          <p:cNvSpPr txBox="1">
            <a:spLocks/>
          </p:cNvSpPr>
          <p:nvPr/>
        </p:nvSpPr>
        <p:spPr bwMode="auto">
          <a:xfrm>
            <a:off x="3810000" y="2971800"/>
            <a:ext cx="53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/>
              <a:t>X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12868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5 -0.04838 L -0.01475 -0.04838 C -0.01232 -0.07709 -0.0151 -0.05255 -0.01076 -0.07454 C -0.00972 -0.07963 -0.00902 -0.08496 -0.00816 -0.09005 C -0.00781 -0.09236 -0.00746 -0.09468 -0.00694 -0.09699 C -0.00625 -0.09931 -0.00503 -0.10162 -0.00434 -0.10394 C -0.00121 -0.11412 -0.0033 -0.11482 0.00348 -0.1213 C 0.00469 -0.12222 0.00608 -0.12246 0.00747 -0.12292 C 0.01615 -0.13472 0.00608 -0.12292 0.0165 -0.12986 C 0.01841 -0.13125 0.01962 -0.13403 0.0217 -0.13519 C 0.025 -0.13704 0.02865 -0.1375 0.03212 -0.13866 C 0.0474 -0.14375 0.02309 -0.13588 0.04636 -0.14213 C 0.04983 -0.14306 0.0533 -0.14445 0.05677 -0.14537 C 0.06459 -0.14491 0.0724 -0.14468 0.08021 -0.14375 C 0.08195 -0.14352 0.08351 -0.14236 0.08525 -0.14213 C 0.08837 -0.14121 0.09132 -0.14097 0.09445 -0.14028 C 0.09653 -0.13912 0.09879 -0.1382 0.10087 -0.13681 C 0.10365 -0.13496 0.10764 -0.13009 0.11007 -0.12824 C 0.11164 -0.12685 0.11355 -0.12593 0.11528 -0.12477 C 0.1165 -0.12292 0.11771 -0.12107 0.1191 -0.11945 C 0.12066 -0.11759 0.12275 -0.11644 0.12431 -0.11435 C 0.12535 -0.11273 0.12587 -0.11065 0.12691 -0.10903 C 0.12813 -0.10718 0.12969 -0.10602 0.13073 -0.10394 C 0.13195 -0.10185 0.13247 -0.09931 0.13334 -0.09699 C 0.1342 -0.09514 0.13525 -0.09352 0.13594 -0.0919 C 0.13698 -0.08959 0.13768 -0.08704 0.13855 -0.08496 C 0.13976 -0.08195 0.14115 -0.07917 0.14254 -0.07616 C 0.14289 -0.07384 0.14341 -0.07153 0.14375 -0.06922 C 0.14427 -0.06574 0.14427 -0.06227 0.14514 -0.0588 C 0.14549 -0.05695 0.14688 -0.05533 0.14775 -0.05371 C 0.14809 -0.05139 0.14861 -0.04908 0.14896 -0.04676 C 0.14948 -0.04398 0.14966 -0.04097 0.15035 -0.0382 C 0.15052 -0.03634 0.15122 -0.03472 0.15157 -0.03287 C 0.15209 -0.03056 0.15243 -0.02824 0.15295 -0.02593 C 0.15243 -0.00347 0.15243 0.01898 0.15157 0.04166 C 0.15157 0.04328 0.15087 0.04514 0.15035 0.04676 C 0.14966 0.04861 0.14861 0.05023 0.14775 0.05208 C 0.14723 0.05416 0.14601 0.06157 0.14514 0.06412 C 0.14445 0.06597 0.14323 0.06759 0.14254 0.06921 C 0.1415 0.07153 0.14063 0.07384 0.13993 0.07616 C 0.13559 0.08889 0.13924 0.08078 0.13473 0.09004 C 0.13177 0.10185 0.13542 0.08773 0.12952 0.10555 C 0.129 0.10741 0.12882 0.10926 0.12813 0.11088 C 0.12379 0.12129 0.12535 0.11458 0.12032 0.12291 C 0.11841 0.12616 0.11702 0.12986 0.11528 0.13333 C 0.11441 0.13518 0.11389 0.13727 0.11268 0.13866 C 0.10868 0.14259 0.09844 0.15301 0.09566 0.15416 C 0.09445 0.15463 0.09306 0.15509 0.09184 0.15578 C 0.08907 0.15787 0.08698 0.16134 0.08403 0.16273 C 0.05122 0.18032 0.08559 0.16227 0.0632 0.17315 C 0.06111 0.1743 0.05903 0.17569 0.05677 0.17662 C 0.0533 0.17801 0.04983 0.1787 0.04636 0.18009 C 0.04375 0.18125 0.04132 0.18287 0.03855 0.18356 C 0.03559 0.18449 0.03247 0.18472 0.02952 0.18541 C 0.0158 0.18842 0.02952 0.18565 0.01771 0.18889 C 0.00903 0.1912 0.00573 0.19097 -0.00434 0.19236 C -0.021 0.19977 -0.00243 0.19236 -0.0302 0.19745 C -0.03385 0.19815 -0.03715 0.19977 -0.04062 0.20092 C -0.04288 0.20162 -0.04496 0.20208 -0.04722 0.20278 C -0.05364 0.20208 -0.06007 0.20185 -0.06666 0.20092 C -0.0684 0.20069 -0.07014 0.19977 -0.07187 0.1993 C -0.07482 0.19815 -0.07795 0.19722 -0.0809 0.19583 C -0.08281 0.19491 -0.08437 0.19328 -0.08611 0.19236 C -0.08732 0.19143 -0.08871 0.1912 -0.08993 0.19051 C -0.09218 0.18819 -0.09427 0.18588 -0.09652 0.18356 C -0.10069 0.17963 -0.10503 0.17708 -0.10816 0.17153 C -0.11059 0.16713 -0.1125 0.16227 -0.11475 0.15764 C -0.11753 0.15185 -0.11753 0.15231 -0.11979 0.14907 L -0.11979 0.14907 " pathEditMode="relative" ptsTypes="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3"/>
          <a:stretch/>
        </p:blipFill>
        <p:spPr>
          <a:xfrm>
            <a:off x="0" y="0"/>
            <a:ext cx="9144000" cy="6409730"/>
          </a:xfrm>
        </p:spPr>
      </p:pic>
      <p:sp>
        <p:nvSpPr>
          <p:cNvPr id="2" name="Rectangle 1"/>
          <p:cNvSpPr/>
          <p:nvPr/>
        </p:nvSpPr>
        <p:spPr>
          <a:xfrm>
            <a:off x="5230307" y="990600"/>
            <a:ext cx="21387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cyclone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6613" y="1295400"/>
            <a:ext cx="27943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2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anticyclone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1339" y="5769114"/>
            <a:ext cx="3066865" cy="707886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</a:t>
            </a:r>
            <a:r>
              <a:rPr lang="en-US" sz="4000" b="1" cap="none" spc="0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air weather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582694" y="5636964"/>
            <a:ext cx="3433952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Poor </a:t>
            </a:r>
            <a:r>
              <a:rPr lang="en-US" sz="4000" b="1" cap="none" spc="0" dirty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weather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53480" y="3733800"/>
            <a:ext cx="164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OUT</a:t>
            </a:r>
          </a:p>
        </p:txBody>
      </p:sp>
      <p:sp>
        <p:nvSpPr>
          <p:cNvPr id="9" name="Rectangle 8"/>
          <p:cNvSpPr/>
          <p:nvPr/>
        </p:nvSpPr>
        <p:spPr>
          <a:xfrm>
            <a:off x="6930451" y="3421781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 animBg="1"/>
      <p:bldP spid="7" grpId="0" animBg="1"/>
      <p:bldP spid="4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Wind Patterns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249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rgbClr val="0070C0"/>
                </a:solidFill>
              </a:rPr>
              <a:t>Winds higher in the atmosphere have less friction, and travel at a higher speed. 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5079803" cy="291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2057400"/>
            <a:ext cx="4038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rgbClr val="00B050"/>
                </a:solidFill>
              </a:rPr>
              <a:t>The fastest stream of these winds is called the Jet Stream.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solidFill>
                  <a:srgbClr val="002060"/>
                </a:solidFill>
              </a:rPr>
              <a:t>The Jet Stream drives low pressure centers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5181600"/>
            <a:ext cx="8763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</a:rPr>
              <a:t>The Jet Stream dictates the movement of these systems.  Weather forecasters try to use the jet stream, it’s position, and predicted position to predict the weather.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3796" name="Picture 5" descr="js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709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s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152400" y="3314700"/>
            <a:ext cx="4385469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s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4529931" y="228600"/>
            <a:ext cx="4385469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js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152400" y="228600"/>
            <a:ext cx="4385469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319"/>
            <a:ext cx="8229600" cy="639762"/>
          </a:xfrm>
        </p:spPr>
        <p:txBody>
          <a:bodyPr/>
          <a:lstStyle/>
          <a:p>
            <a:pPr eaLnBrk="1" hangingPunct="1"/>
            <a:r>
              <a:rPr lang="en-US" dirty="0"/>
              <a:t>Weather Station Models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90601"/>
            <a:ext cx="3810000" cy="2743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FF0000"/>
                </a:solidFill>
              </a:rPr>
              <a:t>Station models are a shortened version of describing the weather conditions that exist at a given location at a given time.  </a:t>
            </a:r>
          </a:p>
        </p:txBody>
      </p:sp>
      <p:sp>
        <p:nvSpPr>
          <p:cNvPr id="3482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028699"/>
            <a:ext cx="4038600" cy="278130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Meteorologists created the station model to show a number of weather elements in a small space on weather maps using symbols.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7600"/>
            <a:ext cx="455964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Maps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05800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263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66" y="2324100"/>
            <a:ext cx="2743200" cy="2971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Air pressure</a:t>
            </a:r>
          </a:p>
          <a:p>
            <a:r>
              <a:rPr lang="en-US" dirty="0">
                <a:solidFill>
                  <a:srgbClr val="0070C0"/>
                </a:solidFill>
              </a:rPr>
              <a:t>Rainfall</a:t>
            </a:r>
          </a:p>
          <a:p>
            <a:r>
              <a:rPr lang="en-US" dirty="0">
                <a:solidFill>
                  <a:srgbClr val="00B050"/>
                </a:solidFill>
              </a:rPr>
              <a:t>Fronts</a:t>
            </a:r>
          </a:p>
          <a:p>
            <a:r>
              <a:rPr lang="en-US" dirty="0">
                <a:solidFill>
                  <a:srgbClr val="7030A0"/>
                </a:solidFill>
              </a:rPr>
              <a:t>Amount of sunlight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66" y="1752600"/>
            <a:ext cx="590640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3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Pressure, Wind Speed &amp; Direction,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914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Forecast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02" name="Picture 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8"/>
          <a:stretch/>
        </p:blipFill>
        <p:spPr bwMode="auto">
          <a:xfrm>
            <a:off x="762000" y="1608463"/>
            <a:ext cx="7620000" cy="41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396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Differences </a:t>
            </a:r>
            <a:br>
              <a:rPr lang="en-US" dirty="0"/>
            </a:br>
            <a:r>
              <a:rPr lang="en-US" dirty="0"/>
              <a:t>Produce Winds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550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31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Instruments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16308" r="42276" b="7013"/>
          <a:stretch/>
        </p:blipFill>
        <p:spPr bwMode="auto">
          <a:xfrm>
            <a:off x="7276641" y="2133600"/>
            <a:ext cx="1377108" cy="3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3"/>
          <a:stretch/>
        </p:blipFill>
        <p:spPr bwMode="auto">
          <a:xfrm>
            <a:off x="609600" y="152400"/>
            <a:ext cx="65532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50682" y="5508473"/>
            <a:ext cx="23230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</a:t>
            </a:r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nemometer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79976" y="3505200"/>
            <a:ext cx="256352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Sling </a:t>
            </a:r>
          </a:p>
          <a:p>
            <a:pPr algn="ctr"/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psychrometer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65314" y="5867400"/>
            <a:ext cx="200247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ain guage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0" y="2981980"/>
            <a:ext cx="19223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</a:t>
            </a:r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ind vane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29821" y="685800"/>
            <a:ext cx="29835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</a:t>
            </a:r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eather satellite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8200" y="2981980"/>
            <a:ext cx="19431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bar</a:t>
            </a:r>
            <a:r>
              <a:rPr lang="en-US" sz="2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ometer</a:t>
            </a:r>
          </a:p>
        </p:txBody>
      </p:sp>
      <p:pic>
        <p:nvPicPr>
          <p:cNvPr id="3" name="Picture 2" descr="warm_up-01.eps">
            <a:extLst>
              <a:ext uri="{FF2B5EF4-FFF2-40B4-BE49-F238E27FC236}">
                <a16:creationId xmlns:a16="http://schemas.microsoft.com/office/drawing/2014/main" id="{D1E9FF29-8670-2117-F6E2-E54E7F739D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75" y="0"/>
            <a:ext cx="84010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7" descr="station-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534400" cy="669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62400" y="10668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67100" y="19050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0" y="2286000"/>
            <a:ext cx="2362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00" y="2675263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0" y="3230903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9200" y="33528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" y="3733800"/>
            <a:ext cx="2438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19600" y="37338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629400" y="44958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14800" y="5410200"/>
            <a:ext cx="2209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829300" y="4800600"/>
            <a:ext cx="2209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09900" y="5867400"/>
            <a:ext cx="2514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Weather Station Examples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35844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444625"/>
            <a:ext cx="2895600" cy="51085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600" dirty="0">
                <a:solidFill>
                  <a:srgbClr val="FF0000"/>
                </a:solidFill>
              </a:rPr>
              <a:t>Notice the station at Detroit is showing the air </a:t>
            </a:r>
            <a:r>
              <a:rPr lang="en-US" sz="2600" dirty="0">
                <a:solidFill>
                  <a:srgbClr val="00B050"/>
                </a:solidFill>
              </a:rPr>
              <a:t>temperature</a:t>
            </a:r>
            <a:r>
              <a:rPr lang="en-US" sz="2600" dirty="0">
                <a:solidFill>
                  <a:srgbClr val="FF0000"/>
                </a:solidFill>
              </a:rPr>
              <a:t> &amp;the </a:t>
            </a:r>
            <a:r>
              <a:rPr lang="en-US" sz="2600" dirty="0">
                <a:solidFill>
                  <a:srgbClr val="7030A0"/>
                </a:solidFill>
              </a:rPr>
              <a:t>dew point </a:t>
            </a:r>
            <a:r>
              <a:rPr lang="en-US" sz="2600" dirty="0">
                <a:solidFill>
                  <a:srgbClr val="FF0000"/>
                </a:solidFill>
              </a:rPr>
              <a:t>being very close, and the </a:t>
            </a:r>
            <a:r>
              <a:rPr lang="en-US" sz="2600" dirty="0">
                <a:solidFill>
                  <a:srgbClr val="002060"/>
                </a:solidFill>
              </a:rPr>
              <a:t>cloud cover </a:t>
            </a:r>
            <a:r>
              <a:rPr lang="en-US" sz="2600" dirty="0">
                <a:solidFill>
                  <a:srgbClr val="FF0000"/>
                </a:solidFill>
              </a:rPr>
              <a:t>is 100%.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600" dirty="0">
                <a:solidFill>
                  <a:srgbClr val="0070C0"/>
                </a:solidFill>
              </a:rPr>
              <a:t>This is not the case with locations to the west, like in Colorado, or Nebraska.</a:t>
            </a:r>
          </a:p>
        </p:txBody>
      </p:sp>
      <p:pic>
        <p:nvPicPr>
          <p:cNvPr id="35845" name="Picture 7" descr="w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4625"/>
            <a:ext cx="58674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505200" y="2514600"/>
            <a:ext cx="762000" cy="838200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Station Model Examples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6868" name="Picture 5" descr="201204191200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19200"/>
            <a:ext cx="88138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Masses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 meteorology, an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mass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is a volume of air defined by its temperature and water vapor content.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>
                <a:solidFill>
                  <a:srgbClr val="0070C0"/>
                </a:solidFill>
              </a:rPr>
              <a:t>Air masses cover many hundreds or thousands of square miles, and adopt the </a:t>
            </a: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of the surface </a:t>
            </a:r>
            <a:r>
              <a:rPr lang="en-US" dirty="0">
                <a:solidFill>
                  <a:srgbClr val="0070C0"/>
                </a:solidFill>
              </a:rPr>
              <a:t>below them.</a:t>
            </a:r>
          </a:p>
        </p:txBody>
      </p:sp>
    </p:spTree>
    <p:extLst>
      <p:ext uri="{BB962C8B-B14F-4D97-AF65-F5344CB8AC3E}">
        <p14:creationId xmlns:p14="http://schemas.microsoft.com/office/powerpoint/2010/main" val="198878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Air Masses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3810000" cy="5410200"/>
          </a:xfrm>
        </p:spPr>
        <p:txBody>
          <a:bodyPr/>
          <a:lstStyle/>
          <a:p>
            <a:pPr eaLnBrk="1" hangingPunct="1"/>
            <a:r>
              <a:rPr lang="en-US" sz="3000" dirty="0">
                <a:solidFill>
                  <a:srgbClr val="00B050"/>
                </a:solidFill>
              </a:rPr>
              <a:t>Air that sits over a section of the planet will take on characteristics of the surface that they sit over.</a:t>
            </a:r>
          </a:p>
          <a:p>
            <a:pPr eaLnBrk="1" hangingPunct="1"/>
            <a:r>
              <a:rPr lang="en-US" sz="3000" dirty="0">
                <a:solidFill>
                  <a:srgbClr val="7030A0"/>
                </a:solidFill>
              </a:rPr>
              <a:t>Sections of air with similar </a:t>
            </a:r>
            <a:r>
              <a:rPr lang="en-US" sz="3000" dirty="0">
                <a:solidFill>
                  <a:srgbClr val="FF0000"/>
                </a:solidFill>
              </a:rPr>
              <a:t>humidity</a:t>
            </a:r>
            <a:r>
              <a:rPr lang="en-US" sz="3000" dirty="0">
                <a:solidFill>
                  <a:srgbClr val="7030A0"/>
                </a:solidFill>
              </a:rPr>
              <a:t>, </a:t>
            </a:r>
            <a:r>
              <a:rPr lang="en-US" sz="3000" dirty="0">
                <a:solidFill>
                  <a:srgbClr val="00B050"/>
                </a:solidFill>
              </a:rPr>
              <a:t>temperature</a:t>
            </a:r>
            <a:r>
              <a:rPr lang="en-US" sz="3000" dirty="0">
                <a:solidFill>
                  <a:srgbClr val="7030A0"/>
                </a:solidFill>
              </a:rPr>
              <a:t> and </a:t>
            </a:r>
            <a:r>
              <a:rPr lang="en-US" sz="3000" dirty="0"/>
              <a:t>air pressure </a:t>
            </a:r>
            <a:r>
              <a:rPr lang="en-US" sz="3000" dirty="0">
                <a:solidFill>
                  <a:srgbClr val="7030A0"/>
                </a:solidFill>
              </a:rPr>
              <a:t>are called air masses.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4312" r="16586" b="8623"/>
          <a:stretch>
            <a:fillRect/>
          </a:stretch>
        </p:blipFill>
        <p:spPr bwMode="auto">
          <a:xfrm>
            <a:off x="3962400" y="1447800"/>
            <a:ext cx="486191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Masses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Air masses are classified according to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latitude</a:t>
            </a:r>
            <a:r>
              <a:rPr lang="en-US" dirty="0">
                <a:solidFill>
                  <a:srgbClr val="FF0000"/>
                </a:solidFill>
              </a:rPr>
              <a:t> and their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continental (land) </a:t>
            </a:r>
            <a:r>
              <a:rPr lang="en-US" dirty="0">
                <a:solidFill>
                  <a:srgbClr val="FF0000"/>
                </a:solidFill>
              </a:rPr>
              <a:t>or </a:t>
            </a: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 (ocean) </a:t>
            </a:r>
            <a:r>
              <a:rPr lang="en-US" dirty="0">
                <a:solidFill>
                  <a:srgbClr val="FF0000"/>
                </a:solidFill>
              </a:rPr>
              <a:t>source regions. </a:t>
            </a:r>
          </a:p>
          <a:p>
            <a:r>
              <a:rPr lang="en-US" dirty="0">
                <a:solidFill>
                  <a:srgbClr val="7030A0"/>
                </a:solidFill>
              </a:rPr>
              <a:t>Colder air masses are termed polar or arctic</a:t>
            </a:r>
          </a:p>
          <a:p>
            <a:r>
              <a:rPr lang="en-US" dirty="0">
                <a:solidFill>
                  <a:srgbClr val="00B050"/>
                </a:solidFill>
              </a:rPr>
              <a:t>Warmer air masses are termed tropical. </a:t>
            </a:r>
          </a:p>
          <a:p>
            <a:r>
              <a:rPr lang="en-US" dirty="0">
                <a:solidFill>
                  <a:srgbClr val="00B0F0"/>
                </a:solidFill>
              </a:rPr>
              <a:t>Continental and superior air masses are dry while maritime and monsoon air masses are moist.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4312" r="16586" b="8623"/>
          <a:stretch>
            <a:fillRect/>
          </a:stretch>
        </p:blipFill>
        <p:spPr bwMode="auto">
          <a:xfrm>
            <a:off x="7620000" y="152400"/>
            <a:ext cx="1204310" cy="115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8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/>
              <a:t>North American Air Masses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24389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Types of air masses that affect the weather of North America</a:t>
            </a:r>
          </a:p>
          <a:p>
            <a:r>
              <a:rPr lang="en-US" dirty="0">
                <a:solidFill>
                  <a:srgbClr val="7030A0"/>
                </a:solidFill>
              </a:rPr>
              <a:t>The air masses come from six regions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 (moist)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Continental (dry)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 (cold)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(warm)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Combinations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1787" r="1868" b="1910"/>
          <a:stretch/>
        </p:blipFill>
        <p:spPr bwMode="auto">
          <a:xfrm>
            <a:off x="4724400" y="2509024"/>
            <a:ext cx="4419600" cy="434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05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579"/>
            <a:ext cx="8229600" cy="1143000"/>
          </a:xfrm>
        </p:spPr>
        <p:txBody>
          <a:bodyPr/>
          <a:lstStyle/>
          <a:p>
            <a:r>
              <a:rPr lang="en-US" dirty="0"/>
              <a:t>North American Air Masses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" t="1787" r="1868" b="1910"/>
          <a:stretch/>
        </p:blipFill>
        <p:spPr bwMode="auto">
          <a:xfrm>
            <a:off x="1600200" y="1219201"/>
            <a:ext cx="5638800" cy="554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24200" y="1219201"/>
            <a:ext cx="2514600" cy="99059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876800" y="5257800"/>
            <a:ext cx="2362200" cy="99059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600200" y="5777294"/>
            <a:ext cx="1828800" cy="99059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 rot="19220288">
            <a:off x="5787126" y="3006853"/>
            <a:ext cx="1458034" cy="9905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 rot="3422401">
            <a:off x="1376549" y="2919055"/>
            <a:ext cx="1458034" cy="1177096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429000" y="2743200"/>
            <a:ext cx="1828800" cy="8382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 rot="3646039">
            <a:off x="3435552" y="5121872"/>
            <a:ext cx="1167788" cy="6997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38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dirty="0"/>
              <a:t>Movement of Air Masses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3316" name="Picture 4" descr="http://www.fas.org/irp/imint/docs/rst/Sect14/airmasses_sch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25190"/>
            <a:ext cx="7391400" cy="58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Weather fronts separate air masses with different 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en-US" dirty="0">
                <a:solidFill>
                  <a:srgbClr val="00B0F0"/>
                </a:solidFill>
              </a:rPr>
              <a:t> and/or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moisture</a:t>
            </a:r>
            <a:r>
              <a:rPr lang="en-US" dirty="0">
                <a:solidFill>
                  <a:srgbClr val="00B0F0"/>
                </a:solidFill>
              </a:rPr>
              <a:t> characteristics.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>
                <a:solidFill>
                  <a:srgbClr val="C00000"/>
                </a:solidFill>
              </a:rPr>
              <a:t>Different air masses which affect North America, as well as other continents, tend to be separated by 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frontal boundaries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105" y="76200"/>
            <a:ext cx="3869166" cy="680379"/>
          </a:xfrm>
        </p:spPr>
        <p:txBody>
          <a:bodyPr/>
          <a:lstStyle/>
          <a:p>
            <a:pPr eaLnBrk="1" hangingPunct="1"/>
            <a:r>
              <a:rPr lang="en-US" sz="2800" dirty="0"/>
              <a:t>What Causes Wind?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855970"/>
            <a:ext cx="5440486" cy="283231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rgbClr val="0070C0"/>
                </a:solidFill>
              </a:rPr>
              <a:t>Unequal Distribution of </a:t>
            </a:r>
            <a:r>
              <a:rPr lang="en-US" sz="2400" dirty="0">
                <a:solidFill>
                  <a:srgbClr val="FF0000"/>
                </a:solidFill>
              </a:rPr>
              <a:t>____</a:t>
            </a:r>
          </a:p>
          <a:p>
            <a:pPr marL="636588" indent="-296863" eaLnBrk="1" hangingPunct="1">
              <a:defRPr/>
            </a:pPr>
            <a:r>
              <a:rPr lang="en-US" sz="2000" dirty="0">
                <a:solidFill>
                  <a:srgbClr val="002060"/>
                </a:solidFill>
              </a:rPr>
              <a:t>___ air rises (___ dense), leaving a deficit of air and thereby lowering the air pressure – “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>
                <a:solidFill>
                  <a:srgbClr val="002060"/>
                </a:solidFill>
              </a:rPr>
              <a:t>”</a:t>
            </a:r>
          </a:p>
          <a:p>
            <a:pPr marL="636588" indent="-296863" eaLnBrk="1" hangingPunct="1">
              <a:defRPr/>
            </a:pPr>
            <a:r>
              <a:rPr lang="en-US" sz="2000" dirty="0">
                <a:solidFill>
                  <a:srgbClr val="00B050"/>
                </a:solidFill>
              </a:rPr>
              <a:t>Cold air ___ (more ___), creating a buildup of air and thereby raising the air pressure – “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</a:t>
            </a:r>
            <a:r>
              <a:rPr 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>
                <a:solidFill>
                  <a:srgbClr val="00B050"/>
                </a:solidFill>
              </a:rPr>
              <a:t>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1BCE7-0D8F-4A40-845C-79C99E66B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-1"/>
            <a:ext cx="3623580" cy="3688287"/>
          </a:xfrm>
          <a:prstGeom prst="rect">
            <a:avLst/>
          </a:prstGeom>
        </p:spPr>
      </p:pic>
      <p:pic>
        <p:nvPicPr>
          <p:cNvPr id="5" name="Picture 4" descr="warm_up-01.eps">
            <a:extLst>
              <a:ext uri="{FF2B5EF4-FFF2-40B4-BE49-F238E27FC236}">
                <a16:creationId xmlns:a16="http://schemas.microsoft.com/office/drawing/2014/main" id="{179BDD86-DD23-F47C-2998-514D189B782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" cy="68037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2534482-A1D3-F8A2-C891-1C934C085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969619"/>
            <a:ext cx="5680980" cy="249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Tx/>
              <a:buNone/>
              <a:defRPr/>
            </a:pPr>
            <a:r>
              <a:rPr lang="en-US" sz="2400" kern="0" dirty="0">
                <a:solidFill>
                  <a:srgbClr val="FF0000"/>
                </a:solidFill>
              </a:rPr>
              <a:t>Unequal Distribution of </a:t>
            </a:r>
            <a:r>
              <a:rPr lang="en-US" sz="2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</a:t>
            </a: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B050"/>
                </a:solidFill>
              </a:rPr>
              <a:t>Pressure differences create a pressure ___ and causes the wind to blow.</a:t>
            </a: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2060"/>
                </a:solidFill>
              </a:rPr>
              <a:t>The direction of wind motion is always from </a:t>
            </a:r>
            <a:r>
              <a:rPr lang="en-US" sz="2000" kern="0" dirty="0">
                <a:solidFill>
                  <a:srgbClr val="FF0000"/>
                </a:solidFill>
              </a:rPr>
              <a:t>___ pressure </a:t>
            </a:r>
            <a:r>
              <a:rPr lang="en-US" sz="2000" kern="0" dirty="0">
                <a:solidFill>
                  <a:srgbClr val="00B050"/>
                </a:solidFill>
              </a:rPr>
              <a:t>towards ___ pressure</a:t>
            </a:r>
            <a:r>
              <a:rPr lang="en-US" sz="2000" kern="0" dirty="0">
                <a:solidFill>
                  <a:srgbClr val="002060"/>
                </a:solidFill>
              </a:rPr>
              <a:t>.</a:t>
            </a:r>
            <a:endParaRPr lang="en-US" sz="2000" kern="0" dirty="0">
              <a:solidFill>
                <a:srgbClr val="00B050"/>
              </a:solidFill>
            </a:endParaRP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B0F0"/>
                </a:solidFill>
              </a:rPr>
              <a:t>The greater these differences, the greater the wind velocity.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64B71-6A9E-29CF-B355-D4AE5CEE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0"/>
          <a:stretch/>
        </p:blipFill>
        <p:spPr>
          <a:xfrm>
            <a:off x="182217" y="4489898"/>
            <a:ext cx="3810000" cy="17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7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Masses and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183" y="1905000"/>
            <a:ext cx="2209800" cy="4191000"/>
          </a:xfrm>
        </p:spPr>
        <p:txBody>
          <a:bodyPr/>
          <a:lstStyle/>
          <a:p>
            <a:r>
              <a:rPr lang="en-US" sz="2400" dirty="0">
                <a:solidFill>
                  <a:srgbClr val="00B0F0"/>
                </a:solidFill>
              </a:rPr>
              <a:t>Continental Arctic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Maritime Polar</a:t>
            </a:r>
          </a:p>
          <a:p>
            <a:r>
              <a:rPr lang="en-US" sz="2400" dirty="0">
                <a:solidFill>
                  <a:srgbClr val="00B050"/>
                </a:solidFill>
              </a:rPr>
              <a:t>Continental Polar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Maritime Tropical</a:t>
            </a:r>
          </a:p>
          <a:p>
            <a:r>
              <a:rPr lang="en-US" sz="2400" dirty="0">
                <a:solidFill>
                  <a:srgbClr val="00B0F0"/>
                </a:solidFill>
              </a:rPr>
              <a:t>Continental Tropical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6314062" cy="474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80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pPr eaLnBrk="1" hangingPunct="1"/>
            <a:r>
              <a:rPr lang="en-US" dirty="0"/>
              <a:t>Fronts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Fronts are the boundaries between different air masses.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Fronts generally cause a change in the atmospheric conditions which often causes precipitation to occur. 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There are four main types of fronts:</a:t>
            </a:r>
          </a:p>
          <a:p>
            <a:pPr lvl="1" eaLnBrk="1" hangingPunct="1"/>
            <a:r>
              <a:rPr lang="en-US" dirty="0">
                <a:solidFill>
                  <a:srgbClr val="00B0F0"/>
                </a:solidFill>
              </a:rPr>
              <a:t>Cold</a:t>
            </a:r>
          </a:p>
          <a:p>
            <a:pPr lvl="1" eaLnBrk="1" hangingPunct="1"/>
            <a:r>
              <a:rPr lang="en-US" dirty="0">
                <a:solidFill>
                  <a:srgbClr val="FF0000"/>
                </a:solidFill>
              </a:rPr>
              <a:t>Warm</a:t>
            </a:r>
          </a:p>
          <a:p>
            <a:pPr lvl="1" eaLnBrk="1" hangingPunct="1"/>
            <a:r>
              <a:rPr lang="en-US" dirty="0">
                <a:solidFill>
                  <a:srgbClr val="00B050"/>
                </a:solidFill>
              </a:rPr>
              <a:t>Occluded</a:t>
            </a:r>
          </a:p>
          <a:p>
            <a:pPr lvl="1" eaLnBrk="1" hangingPunct="1"/>
            <a:r>
              <a:rPr lang="en-US" dirty="0">
                <a:solidFill>
                  <a:srgbClr val="002060"/>
                </a:solidFill>
              </a:rPr>
              <a:t>Stationary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45878"/>
            <a:ext cx="3429000" cy="219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pPr eaLnBrk="1" hangingPunct="1"/>
            <a:r>
              <a:rPr lang="en-US" dirty="0"/>
              <a:t>Symbols for Fronts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36219"/>
            <a:ext cx="8153400" cy="405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33400" y="3461309"/>
            <a:ext cx="4076700" cy="202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2" b="50000"/>
          <a:stretch/>
        </p:blipFill>
        <p:spPr bwMode="auto">
          <a:xfrm>
            <a:off x="4953000" y="1371600"/>
            <a:ext cx="3736554" cy="202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3386"/>
          <a:stretch/>
        </p:blipFill>
        <p:spPr bwMode="auto">
          <a:xfrm>
            <a:off x="533400" y="1417858"/>
            <a:ext cx="4076700" cy="229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895600"/>
            <a:ext cx="60436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The triangles and circles point in the 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</a:rPr>
              <a:t>direction the front is moving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C0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2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"/>
            <a:ext cx="66294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76018" y="228600"/>
            <a:ext cx="13147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cold</a:t>
            </a:r>
          </a:p>
        </p:txBody>
      </p:sp>
      <p:sp>
        <p:nvSpPr>
          <p:cNvPr id="7" name="Rectangle 6"/>
          <p:cNvSpPr/>
          <p:nvPr/>
        </p:nvSpPr>
        <p:spPr>
          <a:xfrm>
            <a:off x="6289449" y="235027"/>
            <a:ext cx="16898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warm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4128" y="3581400"/>
            <a:ext cx="28568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stationary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6948" y="3165901"/>
            <a:ext cx="26516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occluded</a:t>
            </a:r>
          </a:p>
        </p:txBody>
      </p:sp>
    </p:spTree>
    <p:extLst>
      <p:ext uri="{BB962C8B-B14F-4D97-AF65-F5344CB8AC3E}">
        <p14:creationId xmlns:p14="http://schemas.microsoft.com/office/powerpoint/2010/main" val="12236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6629400" cy="838200"/>
          </a:xfrm>
        </p:spPr>
        <p:txBody>
          <a:bodyPr/>
          <a:lstStyle/>
          <a:p>
            <a:pPr eaLnBrk="1" hangingPunct="1"/>
            <a:r>
              <a:rPr lang="en-US" dirty="0"/>
              <a:t>Development of Fronts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6069376" cy="5791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Front</a:t>
            </a:r>
          </a:p>
          <a:p>
            <a:pPr marL="577850" eaLnBrk="1" hangingPunct="1"/>
            <a:r>
              <a:rPr lang="en-US" dirty="0">
                <a:solidFill>
                  <a:srgbClr val="00B050"/>
                </a:solidFill>
              </a:rPr>
              <a:t>a </a:t>
            </a:r>
            <a:r>
              <a:rPr lang="en-US" b="1" dirty="0">
                <a:solidFill>
                  <a:srgbClr val="FF0000"/>
                </a:solidFill>
              </a:rPr>
              <a:t>warm</a:t>
            </a:r>
            <a:r>
              <a:rPr lang="en-US" dirty="0">
                <a:solidFill>
                  <a:srgbClr val="00B050"/>
                </a:solidFill>
              </a:rPr>
              <a:t> air mass replaces a cold air mass.</a:t>
            </a:r>
          </a:p>
          <a:p>
            <a:pPr marL="577850" eaLnBrk="1" hangingPunct="1"/>
            <a:r>
              <a:rPr lang="en-US" b="1" dirty="0"/>
              <a:t>warmer</a:t>
            </a:r>
            <a:r>
              <a:rPr lang="en-US" dirty="0"/>
              <a:t> and moister air than the air ahead of it.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1800"/>
              </a:spcBef>
              <a:buNone/>
            </a:pP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Front</a:t>
            </a:r>
          </a:p>
          <a:p>
            <a:pPr marL="577850" eaLnBrk="1" hangingPunct="1"/>
            <a:r>
              <a:rPr lang="en-US" dirty="0">
                <a:solidFill>
                  <a:srgbClr val="00B050"/>
                </a:solidFill>
              </a:rPr>
              <a:t>a 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</a:t>
            </a:r>
            <a:r>
              <a:rPr lang="en-US" dirty="0">
                <a:solidFill>
                  <a:srgbClr val="00B050"/>
                </a:solidFill>
              </a:rPr>
              <a:t> air mass replaces a warm air mass.</a:t>
            </a:r>
          </a:p>
          <a:p>
            <a:pPr marL="577850" eaLnBrk="1" hangingPunct="1"/>
            <a:r>
              <a:rPr lang="en-US" b="1" dirty="0"/>
              <a:t>colder</a:t>
            </a:r>
            <a:r>
              <a:rPr lang="en-US" dirty="0"/>
              <a:t> and dryer air than the air ahead of it.</a:t>
            </a:r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07" y="2133600"/>
            <a:ext cx="2895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6248400" y="6376834"/>
            <a:ext cx="2895600" cy="47625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8699"/>
            <a:ext cx="5829300" cy="563562"/>
          </a:xfrm>
        </p:spPr>
        <p:txBody>
          <a:bodyPr/>
          <a:lstStyle/>
          <a:p>
            <a:pPr eaLnBrk="1" hangingPunct="1"/>
            <a:r>
              <a:rPr lang="en-US" dirty="0"/>
              <a:t>Warm Fronts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480" y="1016201"/>
            <a:ext cx="9037520" cy="3327199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</a:t>
            </a:r>
            <a:r>
              <a:rPr lang="en-US" dirty="0">
                <a:solidFill>
                  <a:srgbClr val="00B050"/>
                </a:solidFill>
              </a:rPr>
              <a:t> fronts are warm air masses moving into a region of cold air. 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Warm fronts have </a:t>
            </a:r>
            <a:r>
              <a:rPr lang="en-US" dirty="0">
                <a:solidFill>
                  <a:srgbClr val="00B050"/>
                </a:solidFill>
              </a:rPr>
              <a:t>gradual</a:t>
            </a:r>
            <a:r>
              <a:rPr lang="en-US" dirty="0">
                <a:solidFill>
                  <a:srgbClr val="0070C0"/>
                </a:solidFill>
              </a:rPr>
              <a:t> profiles,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and will often be preceded by high wispy cirrus clouds, then a longer period of gentle rain or snow.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DEA5CE8-08E7-1A61-C576-DF8C98F10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8" b="56732"/>
          <a:stretch/>
        </p:blipFill>
        <p:spPr bwMode="auto">
          <a:xfrm>
            <a:off x="106480" y="0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9623BB-FB4A-5A65-54D4-15B7D925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05101"/>
            <a:ext cx="6248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pPr eaLnBrk="1" hangingPunct="1"/>
            <a:r>
              <a:rPr lang="en-US" dirty="0"/>
              <a:t>Warm Fronts</a:t>
            </a:r>
          </a:p>
        </p:txBody>
      </p:sp>
      <p:sp>
        <p:nvSpPr>
          <p:cNvPr id="44035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4036" name="Picture 10" descr="prc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990600"/>
            <a:ext cx="8756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2" descr="prc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86534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0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2"/>
          <a:stretch/>
        </p:blipFill>
        <p:spPr bwMode="auto">
          <a:xfrm>
            <a:off x="1143000" y="3048001"/>
            <a:ext cx="7543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Warm Fronts</a:t>
            </a:r>
          </a:p>
        </p:txBody>
      </p:sp>
      <p:sp>
        <p:nvSpPr>
          <p:cNvPr id="44035" name="Rectangle 8"/>
          <p:cNvSpPr>
            <a:spLocks noGrp="1" noChangeArrowheads="1"/>
          </p:cNvSpPr>
          <p:nvPr>
            <p:ph idx="1"/>
          </p:nvPr>
        </p:nvSpPr>
        <p:spPr>
          <a:xfrm>
            <a:off x="36870" y="990599"/>
            <a:ext cx="8954729" cy="268299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</a:t>
            </a:r>
            <a:r>
              <a:rPr lang="en-US" dirty="0">
                <a:solidFill>
                  <a:srgbClr val="00B050"/>
                </a:solidFill>
              </a:rPr>
              <a:t> fronts usually start out with cirrus clouds (high, wispy) </a:t>
            </a:r>
          </a:p>
          <a:p>
            <a:pPr marL="0" indent="0" eaLnBrk="1" hangingPunct="1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cirrostratus clouds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altostratus clouds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stratus clouds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and finally nimbostratus clouds </a:t>
            </a:r>
            <a:r>
              <a:rPr lang="en-US" dirty="0">
                <a:sym typeface="Wingdings" panose="05000000000000000000" pitchFamily="2" charset="2"/>
              </a:rPr>
              <a:t>(long lasting storms).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8" b="56732"/>
          <a:stretch/>
        </p:blipFill>
        <p:spPr bwMode="auto">
          <a:xfrm>
            <a:off x="0" y="152401"/>
            <a:ext cx="3276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01000" y="2819400"/>
            <a:ext cx="838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3304261"/>
            <a:ext cx="838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3845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3" y="76200"/>
            <a:ext cx="9126537" cy="65913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9BDA6A-4607-65EF-45C1-6A390E076C9C}"/>
              </a:ext>
            </a:extLst>
          </p:cNvPr>
          <p:cNvSpPr txBox="1"/>
          <p:nvPr/>
        </p:nvSpPr>
        <p:spPr>
          <a:xfrm>
            <a:off x="8153400" y="190500"/>
            <a:ext cx="838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initial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1BDF7-AB35-A9CE-7EBC-BDD2F8C32A02}"/>
              </a:ext>
            </a:extLst>
          </p:cNvPr>
          <p:cNvSpPr txBox="1"/>
          <p:nvPr/>
        </p:nvSpPr>
        <p:spPr>
          <a:xfrm>
            <a:off x="4724400" y="914400"/>
            <a:ext cx="8382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3440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620000" cy="5635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F0"/>
                </a:solidFill>
              </a:rPr>
              <a:t>Cold Fronts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1"/>
            <a:ext cx="9144000" cy="2362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A </a:t>
            </a: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</a:t>
            </a:r>
            <a:r>
              <a:rPr lang="en-US" dirty="0">
                <a:solidFill>
                  <a:srgbClr val="00B050"/>
                </a:solidFill>
              </a:rPr>
              <a:t> front is a region of cold air moving into a region of warm air. 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B0F0"/>
                </a:solidFill>
              </a:rPr>
              <a:t>Cold Fronts have a </a:t>
            </a:r>
            <a:r>
              <a:rPr lang="en-US" dirty="0">
                <a:solidFill>
                  <a:srgbClr val="FF0000"/>
                </a:solidFill>
              </a:rPr>
              <a:t>steep</a:t>
            </a:r>
            <a:r>
              <a:rPr lang="en-US" dirty="0">
                <a:solidFill>
                  <a:srgbClr val="00B0F0"/>
                </a:solidFill>
              </a:rPr>
              <a:t> profile, and will displace the warmer air upward in a short period of time.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95074"/>
            <a:ext cx="7924800" cy="386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1"/>
          <a:stretch/>
        </p:blipFill>
        <p:spPr bwMode="auto">
          <a:xfrm>
            <a:off x="5867400" y="325694"/>
            <a:ext cx="3276600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64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1105" y="76200"/>
            <a:ext cx="3869166" cy="680379"/>
          </a:xfrm>
        </p:spPr>
        <p:txBody>
          <a:bodyPr/>
          <a:lstStyle/>
          <a:p>
            <a:pPr eaLnBrk="1" hangingPunct="1"/>
            <a:r>
              <a:rPr lang="en-US" sz="2800" dirty="0"/>
              <a:t>What Causes Wind?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855970"/>
            <a:ext cx="5440486" cy="283231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rgbClr val="0070C0"/>
                </a:solidFill>
              </a:rPr>
              <a:t>Unequal Distribution of </a:t>
            </a:r>
            <a:r>
              <a:rPr lang="en-US" sz="2400" dirty="0">
                <a:solidFill>
                  <a:srgbClr val="FF0000"/>
                </a:solidFill>
              </a:rPr>
              <a:t>Temperature</a:t>
            </a:r>
          </a:p>
          <a:p>
            <a:pPr marL="636588" indent="-296863" eaLnBrk="1" hangingPunct="1">
              <a:defRPr/>
            </a:pPr>
            <a:r>
              <a:rPr lang="en-US" sz="2000" dirty="0">
                <a:solidFill>
                  <a:srgbClr val="FF0000"/>
                </a:solidFill>
              </a:rPr>
              <a:t>Warm</a:t>
            </a:r>
            <a:r>
              <a:rPr lang="en-US" sz="2000" dirty="0">
                <a:solidFill>
                  <a:srgbClr val="002060"/>
                </a:solidFill>
              </a:rPr>
              <a:t> air rises (</a:t>
            </a:r>
            <a:r>
              <a:rPr lang="en-US" sz="2000" dirty="0">
                <a:solidFill>
                  <a:srgbClr val="FF0000"/>
                </a:solidFill>
              </a:rPr>
              <a:t>LESS</a:t>
            </a:r>
            <a:r>
              <a:rPr lang="en-US" sz="2000" dirty="0">
                <a:solidFill>
                  <a:srgbClr val="002060"/>
                </a:solidFill>
              </a:rPr>
              <a:t> dense), leaving a deficit of air and thereby lowering the air pressure – “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>
                <a:solidFill>
                  <a:srgbClr val="002060"/>
                </a:solidFill>
              </a:rPr>
              <a:t>”</a:t>
            </a:r>
          </a:p>
          <a:p>
            <a:pPr marL="636588" indent="-296863" eaLnBrk="1" hangingPunct="1">
              <a:defRPr/>
            </a:pPr>
            <a:r>
              <a:rPr lang="en-US" sz="2000" dirty="0">
                <a:solidFill>
                  <a:srgbClr val="00B050"/>
                </a:solidFill>
              </a:rPr>
              <a:t>Cold air </a:t>
            </a:r>
            <a:r>
              <a:rPr lang="en-US" sz="2000" dirty="0">
                <a:solidFill>
                  <a:srgbClr val="FF0000"/>
                </a:solidFill>
              </a:rPr>
              <a:t>sinks</a:t>
            </a:r>
            <a:r>
              <a:rPr lang="en-US" sz="2000" dirty="0">
                <a:solidFill>
                  <a:srgbClr val="00B050"/>
                </a:solidFill>
              </a:rPr>
              <a:t> (more </a:t>
            </a:r>
            <a:r>
              <a:rPr lang="en-US" sz="2000" dirty="0">
                <a:solidFill>
                  <a:srgbClr val="FF0000"/>
                </a:solidFill>
              </a:rPr>
              <a:t>dense</a:t>
            </a:r>
            <a:r>
              <a:rPr lang="en-US" sz="2000" dirty="0">
                <a:solidFill>
                  <a:srgbClr val="00B050"/>
                </a:solidFill>
              </a:rPr>
              <a:t> creating a buildup of air and thereby raising the air pressure – “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r>
              <a:rPr 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dirty="0">
                <a:solidFill>
                  <a:srgbClr val="00B050"/>
                </a:solidFill>
              </a:rPr>
              <a:t>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1BCE7-0D8F-4A40-845C-79C99E66B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-1"/>
            <a:ext cx="3623580" cy="3688287"/>
          </a:xfrm>
          <a:prstGeom prst="rect">
            <a:avLst/>
          </a:prstGeom>
        </p:spPr>
      </p:pic>
      <p:pic>
        <p:nvPicPr>
          <p:cNvPr id="5" name="Picture 4" descr="warm_up-01.eps">
            <a:extLst>
              <a:ext uri="{FF2B5EF4-FFF2-40B4-BE49-F238E27FC236}">
                <a16:creationId xmlns:a16="http://schemas.microsoft.com/office/drawing/2014/main" id="{179BDD86-DD23-F47C-2998-514D189B782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5" cy="68037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2534482-A1D3-F8A2-C891-1C934C085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969618"/>
            <a:ext cx="5680980" cy="281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800"/>
              </a:spcBef>
              <a:buFontTx/>
              <a:buNone/>
              <a:defRPr/>
            </a:pPr>
            <a:r>
              <a:rPr lang="en-US" sz="2400" kern="0" dirty="0">
                <a:solidFill>
                  <a:srgbClr val="FF0000"/>
                </a:solidFill>
              </a:rPr>
              <a:t>Unequal Distribution of </a:t>
            </a:r>
            <a:r>
              <a:rPr lang="en-US" sz="2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B050"/>
                </a:solidFill>
              </a:rPr>
              <a:t>Pressure differences create a pressure </a:t>
            </a:r>
            <a:r>
              <a:rPr lang="en-US" sz="2000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GRADIENT</a:t>
            </a:r>
            <a:r>
              <a:rPr lang="en-US" sz="2000" kern="0" dirty="0">
                <a:solidFill>
                  <a:srgbClr val="00B050"/>
                </a:solidFill>
              </a:rPr>
              <a:t> and causes the wind to blow.</a:t>
            </a: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2060"/>
                </a:solidFill>
              </a:rPr>
              <a:t>The direction of wind motion is always from </a:t>
            </a:r>
            <a:r>
              <a:rPr lang="en-US" sz="2000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HIGHER</a:t>
            </a:r>
            <a:r>
              <a:rPr lang="en-US" sz="2000" kern="0" dirty="0">
                <a:solidFill>
                  <a:srgbClr val="FF0000"/>
                </a:solidFill>
              </a:rPr>
              <a:t> pressure </a:t>
            </a:r>
            <a:r>
              <a:rPr lang="en-US" sz="2000" kern="0" dirty="0">
                <a:solidFill>
                  <a:srgbClr val="00B050"/>
                </a:solidFill>
              </a:rPr>
              <a:t>towards </a:t>
            </a:r>
            <a:r>
              <a:rPr lang="en-US" sz="2000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LOWER</a:t>
            </a:r>
            <a:r>
              <a:rPr lang="en-US" sz="2000" kern="0" dirty="0">
                <a:solidFill>
                  <a:srgbClr val="00B050"/>
                </a:solidFill>
              </a:rPr>
              <a:t> pressure</a:t>
            </a:r>
            <a:r>
              <a:rPr lang="en-US" sz="2000" kern="0" dirty="0">
                <a:solidFill>
                  <a:srgbClr val="002060"/>
                </a:solidFill>
              </a:rPr>
              <a:t>.</a:t>
            </a:r>
            <a:endParaRPr lang="en-US" sz="2000" kern="0" dirty="0">
              <a:solidFill>
                <a:srgbClr val="00B050"/>
              </a:solidFill>
            </a:endParaRPr>
          </a:p>
          <a:p>
            <a:pPr marL="620713" indent="-285750" eaLnBrk="1" hangingPunct="1">
              <a:defRPr/>
            </a:pPr>
            <a:r>
              <a:rPr lang="en-US" sz="2000" kern="0" dirty="0">
                <a:solidFill>
                  <a:srgbClr val="00B0F0"/>
                </a:solidFill>
              </a:rPr>
              <a:t>The greater these differences, the greater the wind velocity.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864B71-6A9E-29CF-B355-D4AE5CEE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90"/>
          <a:stretch/>
        </p:blipFill>
        <p:spPr>
          <a:xfrm>
            <a:off x="182217" y="4489898"/>
            <a:ext cx="3810000" cy="17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00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76200"/>
            <a:ext cx="5791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F0"/>
                </a:solidFill>
              </a:rPr>
              <a:t>Cold Fronts</a:t>
            </a:r>
          </a:p>
        </p:txBody>
      </p:sp>
      <p:sp>
        <p:nvSpPr>
          <p:cNvPr id="41987" name="Rectangle 12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811376" cy="23098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/>
              <a:t>Cold air (</a:t>
            </a:r>
            <a:r>
              <a:rPr lang="en-US" dirty="0">
                <a:solidFill>
                  <a:srgbClr val="FF0000"/>
                </a:solidFill>
              </a:rPr>
              <a:t>more dense</a:t>
            </a:r>
            <a:r>
              <a:rPr lang="en-US" dirty="0"/>
              <a:t>) wedges under the warm air (</a:t>
            </a:r>
            <a:r>
              <a:rPr lang="en-US" dirty="0">
                <a:solidFill>
                  <a:srgbClr val="0070C0"/>
                </a:solidFill>
              </a:rPr>
              <a:t>less dense</a:t>
            </a:r>
            <a:r>
              <a:rPr lang="en-US" dirty="0"/>
              <a:t>)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B050"/>
                </a:solidFill>
              </a:rPr>
              <a:t>Cold fronts are generally the cause of </a:t>
            </a:r>
            <a:r>
              <a:rPr lang="en-US" dirty="0">
                <a:solidFill>
                  <a:srgbClr val="7030A0"/>
                </a:solidFill>
              </a:rPr>
              <a:t>severe</a:t>
            </a:r>
            <a:r>
              <a:rPr lang="en-US" dirty="0">
                <a:solidFill>
                  <a:srgbClr val="00B050"/>
                </a:solidFill>
              </a:rPr>
              <a:t> weather (e.g. thunderstorms).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52813"/>
            <a:ext cx="896377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42"/>
          <a:stretch/>
        </p:blipFill>
        <p:spPr bwMode="auto">
          <a:xfrm>
            <a:off x="304800" y="76200"/>
            <a:ext cx="3276600" cy="98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5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Cold Fronts</a:t>
            </a:r>
          </a:p>
        </p:txBody>
      </p:sp>
      <p:sp>
        <p:nvSpPr>
          <p:cNvPr id="41987" name="Rectangle 1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1988" name="Picture 14" descr="prc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83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6" descr="prc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969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1"/>
            <a:ext cx="7924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Stationary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1752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A </a:t>
            </a:r>
            <a:r>
              <a:rPr lang="en-US" b="1" dirty="0">
                <a:solidFill>
                  <a:srgbClr val="00B050"/>
                </a:solidFill>
              </a:rPr>
              <a:t>stationary front</a:t>
            </a:r>
            <a:r>
              <a:rPr lang="en-US" dirty="0">
                <a:solidFill>
                  <a:srgbClr val="00B050"/>
                </a:solidFill>
              </a:rPr>
              <a:t> is a collision between two different  air masses, neither of which is strong enough to replace the other.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1943100" cy="68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Stationary Fronts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0593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They tend to remain essentially in the same area for extended periods of time (days).</a:t>
            </a:r>
          </a:p>
          <a:p>
            <a:r>
              <a:rPr lang="en-US" dirty="0">
                <a:solidFill>
                  <a:srgbClr val="00B050"/>
                </a:solidFill>
              </a:rPr>
              <a:t>Often associated with clouds, </a:t>
            </a:r>
            <a:r>
              <a:rPr lang="en-US" dirty="0">
                <a:solidFill>
                  <a:srgbClr val="FF0000"/>
                </a:solidFill>
              </a:rPr>
              <a:t>prolonged</a:t>
            </a:r>
            <a:r>
              <a:rPr lang="en-US" dirty="0">
                <a:solidFill>
                  <a:srgbClr val="00B050"/>
                </a:solidFill>
              </a:rPr>
              <a:t> or repeated precipitation or storms.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3886200" cy="137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04787C-B30A-4873-93E7-AFAFBCA0B3F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66901"/>
            <a:ext cx="3219450" cy="350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69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0700" y="120445"/>
            <a:ext cx="7353300" cy="563562"/>
          </a:xfrm>
        </p:spPr>
        <p:txBody>
          <a:bodyPr/>
          <a:lstStyle/>
          <a:p>
            <a:pPr eaLnBrk="1" hangingPunct="1"/>
            <a:r>
              <a:rPr lang="en-US" dirty="0"/>
              <a:t>Occluded Front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33500"/>
            <a:ext cx="3886200" cy="4191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When two air masses are moving in the SAME direction and overlap.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Cold air moves faster than warm air.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47371" r="4463" b="40395"/>
          <a:stretch/>
        </p:blipFill>
        <p:spPr bwMode="auto">
          <a:xfrm>
            <a:off x="398206" y="0"/>
            <a:ext cx="2905433" cy="8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04452"/>
            <a:ext cx="4726236" cy="495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3688B4-BA95-4231-A555-0F942CD66FA5}"/>
              </a:ext>
            </a:extLst>
          </p:cNvPr>
          <p:cNvSpPr/>
          <p:nvPr/>
        </p:nvSpPr>
        <p:spPr>
          <a:xfrm>
            <a:off x="259246" y="6056858"/>
            <a:ext cx="8209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https://screencast-o-matic.com/watch/cFlfIGrUZf</a:t>
            </a:r>
            <a:r>
              <a:rPr lang="en-US" sz="2400" dirty="0"/>
              <a:t> (0:51)</a:t>
            </a:r>
          </a:p>
        </p:txBody>
      </p:sp>
    </p:spTree>
    <p:extLst>
      <p:ext uri="{BB962C8B-B14F-4D97-AF65-F5344CB8AC3E}">
        <p14:creationId xmlns:p14="http://schemas.microsoft.com/office/powerpoint/2010/main" val="28642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8229600" cy="563562"/>
          </a:xfrm>
        </p:spPr>
        <p:txBody>
          <a:bodyPr/>
          <a:lstStyle/>
          <a:p>
            <a:pPr eaLnBrk="1" hangingPunct="1"/>
            <a:r>
              <a:rPr lang="en-US" dirty="0"/>
              <a:t>Formation of an Occluded Front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65237"/>
            <a:ext cx="8763000" cy="53641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A warm front develops from warm moist air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Above the warm front is a mass of cooler air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A cold front overtakes a warm front</a:t>
            </a:r>
          </a:p>
          <a:p>
            <a:pPr eaLnBrk="1" hangingPunct="1"/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8" r="56951"/>
          <a:stretch/>
        </p:blipFill>
        <p:spPr bwMode="auto">
          <a:xfrm>
            <a:off x="609600" y="3569934"/>
            <a:ext cx="1705778" cy="311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1" t="11583"/>
          <a:stretch/>
        </p:blipFill>
        <p:spPr bwMode="auto">
          <a:xfrm>
            <a:off x="4646364" y="3334439"/>
            <a:ext cx="2287836" cy="335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4" b="86237"/>
          <a:stretch/>
        </p:blipFill>
        <p:spPr bwMode="auto">
          <a:xfrm>
            <a:off x="3827443" y="2890092"/>
            <a:ext cx="3109511" cy="52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74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68031E-6 L 0.2651 -0.0032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Occluded Fronts</a:t>
            </a:r>
          </a:p>
        </p:txBody>
      </p:sp>
      <p:sp>
        <p:nvSpPr>
          <p:cNvPr id="41987" name="Rectangle 12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eaLnBrk="1" hangingPunct="1"/>
            <a:r>
              <a:rPr lang="en-US" dirty="0"/>
              <a:t>A developing </a:t>
            </a:r>
            <a:r>
              <a:rPr lang="en-US" dirty="0">
                <a:hlinkClick r:id="rId2"/>
              </a:rPr>
              <a:t>cyclone</a:t>
            </a:r>
            <a:r>
              <a:rPr lang="en-US" dirty="0"/>
              <a:t> (LOW) typically has a preceding </a:t>
            </a:r>
            <a:r>
              <a:rPr lang="en-US" dirty="0">
                <a:hlinkClick r:id="rId3"/>
              </a:rPr>
              <a:t>warm front</a:t>
            </a:r>
            <a:r>
              <a:rPr lang="en-US" dirty="0"/>
              <a:t> and a faster moving </a:t>
            </a:r>
            <a:r>
              <a:rPr lang="en-US" dirty="0">
                <a:hlinkClick r:id="rId4"/>
              </a:rPr>
              <a:t>cold front</a:t>
            </a:r>
            <a:r>
              <a:rPr lang="en-US" dirty="0"/>
              <a:t> 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As the storm intensifies, the cold front rotates around the storm and catches the warm front. 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</a:rPr>
              <a:t>This forms an occluded front</a:t>
            </a:r>
          </a:p>
        </p:txBody>
      </p:sp>
      <p:pic>
        <p:nvPicPr>
          <p:cNvPr id="22530" name="Picture 2" descr="http://ww2010.atmos.uiuc.edu/guides/mtr/af/frnts/gifs/ofdef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3984088"/>
            <a:ext cx="2186801" cy="211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0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Occluded Fronts</a:t>
            </a:r>
          </a:p>
        </p:txBody>
      </p:sp>
      <p:pic>
        <p:nvPicPr>
          <p:cNvPr id="22530" name="Picture 2" descr="http://ww2010.atmos.uiuc.edu/guides/mtr/af/frnts/gifs/ofdef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22229"/>
            <a:ext cx="5943600" cy="57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6024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52400"/>
            <a:ext cx="6096000" cy="563562"/>
          </a:xfrm>
        </p:spPr>
        <p:txBody>
          <a:bodyPr/>
          <a:lstStyle/>
          <a:p>
            <a:pPr eaLnBrk="1" hangingPunct="1"/>
            <a:r>
              <a:rPr lang="en-US" dirty="0"/>
              <a:t>Occluded Front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785260"/>
            <a:ext cx="8763000" cy="1957939"/>
          </a:xfrm>
        </p:spPr>
        <p:txBody>
          <a:bodyPr/>
          <a:lstStyle/>
          <a:p>
            <a:pPr eaLnBrk="1" hangingPunct="1"/>
            <a:r>
              <a:rPr lang="en-US" sz="2400" dirty="0"/>
              <a:t>When a cyclone (LOW) develops behind a warm front, the cold front that was formed behind the warm front moves towards it. </a:t>
            </a:r>
          </a:p>
          <a:p>
            <a:pPr eaLnBrk="1" hangingPunct="1"/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 rains often come (e.g. wringing out a sponge that is saturated).</a:t>
            </a:r>
          </a:p>
          <a:p>
            <a:pPr eaLnBrk="1" hangingPunct="1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47371" r="4463" b="40395"/>
          <a:stretch/>
        </p:blipFill>
        <p:spPr bwMode="auto">
          <a:xfrm>
            <a:off x="398206" y="0"/>
            <a:ext cx="2905433" cy="8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38625-6028-4124-85D3-1F804BED1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6553200" cy="4114800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16092064-518A-4A15-A852-4C012F9F6925}"/>
              </a:ext>
            </a:extLst>
          </p:cNvPr>
          <p:cNvSpPr/>
          <p:nvPr/>
        </p:nvSpPr>
        <p:spPr>
          <a:xfrm>
            <a:off x="3561522" y="3978275"/>
            <a:ext cx="304800" cy="1905000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0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1"/>
            <a:ext cx="4038600" cy="3810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? are lines on a map that connect areas of ___ air ___.</a:t>
            </a:r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The closer the lines, the steeper the pressure ___, the ___ the wind. </a:t>
            </a:r>
          </a:p>
          <a:p>
            <a:pPr eaLnBrk="1" hangingPunct="1">
              <a:buFontTx/>
              <a:buNone/>
            </a:pPr>
            <a:r>
              <a:rPr lang="en-US" dirty="0"/>
              <a:t> 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8677" name="Picture 6" descr="Geostrophic_Wind_fig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800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arm_up-01.eps">
            <a:extLst>
              <a:ext uri="{FF2B5EF4-FFF2-40B4-BE49-F238E27FC236}">
                <a16:creationId xmlns:a16="http://schemas.microsoft.com/office/drawing/2014/main" id="{5FA86D5A-541A-C1AF-9306-CAE3D817AF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-1"/>
            <a:ext cx="1080180" cy="9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66483"/>
            <a:ext cx="6096000" cy="563562"/>
          </a:xfrm>
        </p:spPr>
        <p:txBody>
          <a:bodyPr/>
          <a:lstStyle/>
          <a:p>
            <a:pPr eaLnBrk="1" hangingPunct="1"/>
            <a:r>
              <a:rPr lang="en-US" dirty="0"/>
              <a:t>Occluded Front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957953"/>
            <a:ext cx="8763000" cy="53641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</a:rPr>
              <a:t>Initially weather &amp; clouds of a warm front</a:t>
            </a:r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Eventually the cold front takes over, “occluding” the warm front (</a:t>
            </a:r>
            <a:r>
              <a:rPr lang="en-US" dirty="0">
                <a:solidFill>
                  <a:srgbClr val="00B050"/>
                </a:solidFill>
              </a:rPr>
              <a:t>forced upwards</a:t>
            </a:r>
            <a:r>
              <a:rPr lang="en-US" dirty="0">
                <a:solidFill>
                  <a:srgbClr val="0070C0"/>
                </a:solidFill>
              </a:rPr>
              <a:t>).</a:t>
            </a:r>
          </a:p>
          <a:p>
            <a:pPr eaLnBrk="1" hangingPunct="1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Module 7B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84642"/>
            <a:ext cx="7620000" cy="400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47371" r="4463" b="40395"/>
          <a:stretch/>
        </p:blipFill>
        <p:spPr bwMode="auto">
          <a:xfrm>
            <a:off x="398206" y="76200"/>
            <a:ext cx="2905433" cy="8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>
          <a:xfrm rot="4020814">
            <a:off x="6138542" y="1800194"/>
            <a:ext cx="837065" cy="2994412"/>
          </a:xfrm>
          <a:prstGeom prst="leftBrace">
            <a:avLst>
              <a:gd name="adj1" fmla="val 8333"/>
              <a:gd name="adj2" fmla="val 72877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of Fronts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590801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2"/>
              </a:rPr>
              <a:t>http://somup.com/cF6hodnVWH</a:t>
            </a:r>
            <a:r>
              <a:rPr lang="en-US" sz="2800" dirty="0"/>
              <a:t> (3:50)</a:t>
            </a:r>
          </a:p>
        </p:txBody>
      </p:sp>
    </p:spTree>
    <p:extLst>
      <p:ext uri="{BB962C8B-B14F-4D97-AF65-F5344CB8AC3E}">
        <p14:creationId xmlns:p14="http://schemas.microsoft.com/office/powerpoint/2010/main" val="32257631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76201"/>
            <a:ext cx="78486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Complete the table: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think_about_it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990600" cy="838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397000"/>
          <a:ext cx="8465012" cy="45466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7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1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Weather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Symbol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Colder, dryer air replaces</a:t>
                      </a:r>
                      <a:r>
                        <a:rPr lang="en-US" baseline="0" dirty="0"/>
                        <a:t> warm, moist air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Severe, abrupt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Gentle, lasts</a:t>
                      </a:r>
                      <a:r>
                        <a:rPr lang="en-US" baseline="0" dirty="0"/>
                        <a:t> a day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 air masses collide</a:t>
                      </a:r>
                      <a:r>
                        <a:rPr lang="en-US" baseline="0" dirty="0"/>
                        <a:t> and stop moving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Both air masses move in same direction, but colder air overtakes warmer 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Cirrus to stratus to nimbostratus to cumulonimbus clouds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6367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76201"/>
            <a:ext cx="7848600" cy="76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Complete the table: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4787C-B30A-4873-93E7-AFAFBCA0B3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think_about_it-01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990600" cy="838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397000"/>
          <a:ext cx="8465012" cy="45466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1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7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1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Weather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Symbol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Colder, dryer air replaces</a:t>
                      </a:r>
                      <a:r>
                        <a:rPr lang="en-US" baseline="0" dirty="0"/>
                        <a:t> warm, moist air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Severe, abrupt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Warmer, moister air</a:t>
                      </a:r>
                      <a:r>
                        <a:rPr lang="en-US" baseline="0" dirty="0"/>
                        <a:t> replaces colder, dryer air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Gentle, lasts</a:t>
                      </a:r>
                      <a:r>
                        <a:rPr lang="en-US" baseline="0" dirty="0"/>
                        <a:t> a day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Stationary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Two air masses collide</a:t>
                      </a:r>
                      <a:r>
                        <a:rPr lang="en-US" baseline="0" dirty="0"/>
                        <a:t> and stop moving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Lasts several 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45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occluded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Both air masses move in same direction, but colder air overtakes warmer 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Cirrus to stratus to nimbostratus to cumulonimbus clouds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13"/>
          <a:stretch/>
        </p:blipFill>
        <p:spPr bwMode="auto">
          <a:xfrm>
            <a:off x="6934200" y="1981201"/>
            <a:ext cx="2064211" cy="183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47371" r="4463" b="40395"/>
          <a:stretch/>
        </p:blipFill>
        <p:spPr bwMode="auto">
          <a:xfrm>
            <a:off x="7086600" y="5181600"/>
            <a:ext cx="1600200" cy="55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62400"/>
            <a:ext cx="1581150" cy="68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8066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Severe Weather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8" y="1066800"/>
            <a:ext cx="8737732" cy="5704491"/>
          </a:xfrm>
        </p:spPr>
      </p:pic>
    </p:spTree>
    <p:extLst>
      <p:ext uri="{BB962C8B-B14F-4D97-AF65-F5344CB8AC3E}">
        <p14:creationId xmlns:p14="http://schemas.microsoft.com/office/powerpoint/2010/main" val="41418670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Severe and Unusual Weather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95800"/>
            <a:ext cx="8229600" cy="23622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Weather that results from the two distinctly different air masses meeting can become violent. </a:t>
            </a:r>
          </a:p>
          <a:p>
            <a:pPr eaLnBrk="1" hangingPunct="1"/>
            <a:r>
              <a:rPr lang="en-US" sz="2800" dirty="0">
                <a:solidFill>
                  <a:srgbClr val="0070C0"/>
                </a:solidFill>
              </a:rPr>
              <a:t>Thunderstorms can develop along cold front boundaries.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63976"/>
            <a:ext cx="5266159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/>
              <a:t>Severe and Unusual Weather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5404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Thunderstorms</a:t>
            </a:r>
            <a:r>
              <a:rPr lang="en-US" dirty="0">
                <a:solidFill>
                  <a:srgbClr val="0070C0"/>
                </a:solidFill>
              </a:rPr>
              <a:t> that are severe, and that have the possibility of forming tornadoes, are called </a:t>
            </a:r>
            <a:r>
              <a:rPr lang="en-US" dirty="0">
                <a:solidFill>
                  <a:srgbClr val="FF0000"/>
                </a:solidFill>
              </a:rPr>
              <a:t>supercells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6629400" cy="397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Thunderstorms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6783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 thunderstorm, also known as an electrical </a:t>
            </a:r>
            <a:r>
              <a:rPr lang="en-US" dirty="0">
                <a:solidFill>
                  <a:srgbClr val="FF0000"/>
                </a:solidFill>
                <a:hlinkClick r:id="rId2" tooltip="Storm"/>
              </a:rPr>
              <a:t>storm</a:t>
            </a:r>
            <a:r>
              <a:rPr lang="en-US" dirty="0">
                <a:solidFill>
                  <a:srgbClr val="FF0000"/>
                </a:solidFill>
              </a:rPr>
              <a:t>, a lightning storm, thundershower or simply a storm.</a:t>
            </a:r>
          </a:p>
          <a:p>
            <a:r>
              <a:rPr lang="en-US" dirty="0"/>
              <a:t>Forms of turbulent </a:t>
            </a:r>
            <a:r>
              <a:rPr lang="en-US" dirty="0">
                <a:hlinkClick r:id="rId3" tooltip="Weather"/>
              </a:rPr>
              <a:t>weather</a:t>
            </a:r>
            <a:r>
              <a:rPr lang="en-US" dirty="0"/>
              <a:t> characterized by the presence of </a:t>
            </a:r>
            <a:r>
              <a:rPr lang="en-US" dirty="0">
                <a:hlinkClick r:id="rId4" tooltip="Lightning"/>
              </a:rPr>
              <a:t>lightning</a:t>
            </a:r>
            <a:r>
              <a:rPr lang="en-US" dirty="0"/>
              <a:t> and </a:t>
            </a:r>
            <a:r>
              <a:rPr lang="en-US" dirty="0">
                <a:hlinkClick r:id="rId5" tooltip="Thunder"/>
              </a:rPr>
              <a:t>thunder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34" y="4191000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" y="533401"/>
            <a:ext cx="908198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en-US" dirty="0"/>
              <a:t>Lightning</a:t>
            </a:r>
          </a:p>
        </p:txBody>
      </p:sp>
    </p:spTree>
    <p:extLst>
      <p:ext uri="{BB962C8B-B14F-4D97-AF65-F5344CB8AC3E}">
        <p14:creationId xmlns:p14="http://schemas.microsoft.com/office/powerpoint/2010/main" val="19786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68" y="122238"/>
            <a:ext cx="8229600" cy="792162"/>
          </a:xfrm>
        </p:spPr>
        <p:txBody>
          <a:bodyPr/>
          <a:lstStyle/>
          <a:p>
            <a:r>
              <a:rPr lang="en-US" dirty="0"/>
              <a:t>Up Close &amp; Personal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68" y="5867400"/>
            <a:ext cx="8229600" cy="792163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Lightning Strike (0:28)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https://screenpal.com/watch/cF6h2RYoU7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lightning 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936" y="914400"/>
            <a:ext cx="8910864" cy="47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Isobars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4754563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</a:rPr>
              <a:t>Isobars are lines on a map that connect areas of equal air pressure.</a:t>
            </a:r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r>
              <a:rPr lang="en-US" dirty="0">
                <a:solidFill>
                  <a:srgbClr val="FF0000"/>
                </a:solidFill>
              </a:rPr>
              <a:t>The closer the lines, the steeper the pressure gradient, the stronger the wind. </a:t>
            </a:r>
          </a:p>
          <a:p>
            <a:pPr eaLnBrk="1" hangingPunct="1">
              <a:buFontTx/>
              <a:buNone/>
            </a:pPr>
            <a:r>
              <a:rPr lang="en-US" dirty="0"/>
              <a:t> 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8677" name="Picture 6" descr="Geostrophic_Wind_fig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95400"/>
            <a:ext cx="4800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arm_up-01.eps">
            <a:extLst>
              <a:ext uri="{FF2B5EF4-FFF2-40B4-BE49-F238E27FC236}">
                <a16:creationId xmlns:a16="http://schemas.microsoft.com/office/drawing/2014/main" id="{5FA86D5A-541A-C1AF-9306-CAE3D817AF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-1"/>
            <a:ext cx="1156380" cy="9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03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ightning%209-10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69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Lightning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3814763" cy="4114800"/>
          </a:xfrm>
        </p:spPr>
        <p:txBody>
          <a:bodyPr/>
          <a:lstStyle/>
          <a:p>
            <a:r>
              <a:rPr lang="en-US" sz="3200" dirty="0">
                <a:latin typeface="Arial Black" pitchFamily="34" charset="0"/>
              </a:rPr>
              <a:t>Kills more than 60 people and</a:t>
            </a:r>
          </a:p>
          <a:p>
            <a:r>
              <a:rPr lang="en-US" sz="3200" dirty="0">
                <a:latin typeface="Arial Black" pitchFamily="34" charset="0"/>
              </a:rPr>
              <a:t>Injures more than 400 people a year in the US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77557" y="1600200"/>
            <a:ext cx="4500562" cy="4114800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Arial Black" pitchFamily="34" charset="0"/>
              </a:rPr>
              <a:t>After a strike count: the lightning is about one mile away for every five seconds</a:t>
            </a:r>
            <a:r>
              <a:rPr lang="en-US" dirty="0">
                <a:latin typeface="Arial Black" pitchFamily="34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Arial Black" pitchFamily="34" charset="0"/>
            </a:endParaRPr>
          </a:p>
          <a:p>
            <a:r>
              <a:rPr lang="en-US" sz="3200" dirty="0">
                <a:latin typeface="Arial Black" pitchFamily="34" charset="0"/>
              </a:rPr>
              <a:t>Voltage of up to 1.2x10</a:t>
            </a:r>
            <a:r>
              <a:rPr lang="en-US" sz="3200" baseline="30000" dirty="0">
                <a:latin typeface="Arial Black" pitchFamily="34" charset="0"/>
              </a:rPr>
              <a:t>8 </a:t>
            </a:r>
            <a:r>
              <a:rPr lang="en-US" sz="3200" dirty="0">
                <a:latin typeface="Arial Black" pitchFamily="34" charset="0"/>
              </a:rPr>
              <a:t>volts</a:t>
            </a:r>
            <a:endParaRPr lang="en-US" sz="3200" baseline="30000" dirty="0">
              <a:latin typeface="Arial Black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16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Charges are polarized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6237"/>
            <a:ext cx="4038600" cy="44497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During thunderstorm conditions, the turbulence in the cloud causes the charges to separate in such a way that the </a:t>
            </a:r>
            <a:r>
              <a:rPr lang="en-US" u="sng" dirty="0">
                <a:solidFill>
                  <a:srgbClr val="7030A0"/>
                </a:solidFill>
              </a:rPr>
              <a:t>negative charges </a:t>
            </a:r>
            <a:r>
              <a:rPr lang="en-US" dirty="0">
                <a:solidFill>
                  <a:srgbClr val="FF0000"/>
                </a:solidFill>
              </a:rPr>
              <a:t>concentrate in the base of the cloud.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Since like charges repel, some of the negative charges on the ground are pushed down away from the surface, leaving a </a:t>
            </a:r>
            <a:r>
              <a:rPr lang="en-US" u="sng" dirty="0">
                <a:solidFill>
                  <a:srgbClr val="0070C0"/>
                </a:solidFill>
              </a:rPr>
              <a:t>net </a:t>
            </a:r>
            <a:r>
              <a:rPr lang="en-US" u="sng" dirty="0">
                <a:solidFill>
                  <a:srgbClr val="FF0000"/>
                </a:solidFill>
              </a:rPr>
              <a:t>positive charge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on the surface.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0481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1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prior to lightning striking…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Opposite charges attract, so the </a:t>
            </a:r>
            <a:r>
              <a:rPr lang="en-US" dirty="0">
                <a:solidFill>
                  <a:srgbClr val="0070C0"/>
                </a:solidFill>
              </a:rPr>
              <a:t>positive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dirty="0">
                <a:solidFill>
                  <a:srgbClr val="00B050"/>
                </a:solidFill>
              </a:rPr>
              <a:t>negative</a:t>
            </a:r>
            <a:r>
              <a:rPr lang="en-US" dirty="0">
                <a:solidFill>
                  <a:srgbClr val="FF0000"/>
                </a:solidFill>
              </a:rPr>
              <a:t> charges are pulled toward each other. </a:t>
            </a:r>
          </a:p>
          <a:p>
            <a:pPr marL="0" indent="0">
              <a:buNone/>
            </a:pPr>
            <a:endParaRPr lang="en-US" sz="12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Since the </a:t>
            </a:r>
            <a:r>
              <a:rPr lang="en-US" dirty="0">
                <a:solidFill>
                  <a:srgbClr val="00B050"/>
                </a:solidFill>
              </a:rPr>
              <a:t>negative </a:t>
            </a:r>
            <a:r>
              <a:rPr lang="en-US" dirty="0">
                <a:solidFill>
                  <a:srgbClr val="002060"/>
                </a:solidFill>
              </a:rPr>
              <a:t>charges are smaller, they move quicker and easier.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2403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0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Lightning Strike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As soon as the negative and positive parts of the stepped leader connect there is a </a:t>
            </a:r>
            <a:r>
              <a:rPr lang="en-US" u="sng" dirty="0">
                <a:hlinkClick r:id="rId2"/>
              </a:rPr>
              <a:t>conductive</a:t>
            </a:r>
            <a:r>
              <a:rPr lang="en-US" dirty="0"/>
              <a:t> path from the cloud to the </a:t>
            </a:r>
            <a:r>
              <a:rPr lang="en-US" u="sng" dirty="0">
                <a:hlinkClick r:id="rId2"/>
              </a:rPr>
              <a:t>ground</a:t>
            </a:r>
            <a:r>
              <a:rPr lang="en-US" dirty="0"/>
              <a:t> and the negative charges rush down it causing the visible stroke.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06587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23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bcreek3  (c) Dave Crow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575"/>
            <a:ext cx="9753600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175856"/>
      </p:ext>
    </p:extLst>
  </p:cSld>
  <p:clrMapOvr>
    <a:masterClrMapping/>
  </p:clrMapOvr>
  <p:transition advClick="0" advTm="6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towershot3  (c) Dave Crow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82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40564"/>
      </p:ext>
    </p:extLst>
  </p:cSld>
  <p:clrMapOvr>
    <a:masterClrMapping/>
  </p:clrMapOvr>
  <p:transition advClick="0" advTm="11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Thunderstorm Development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257800" cy="495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Masses of moisture are lifted upwards into the atmosphere.</a:t>
            </a:r>
          </a:p>
          <a:p>
            <a:pPr marL="0" indent="0" eaLnBrk="1" hangingPunct="1">
              <a:buNone/>
            </a:pPr>
            <a:endParaRPr lang="en-US" sz="800" dirty="0"/>
          </a:p>
          <a:p>
            <a:pPr eaLnBrk="1" hangingPunct="1"/>
            <a:r>
              <a:rPr lang="en-US" dirty="0">
                <a:solidFill>
                  <a:srgbClr val="0070C0"/>
                </a:solidFill>
              </a:rPr>
              <a:t>The moisture rapidly cools into liquid drops of water due to the cooler temperatures at high altitude, which appears as </a:t>
            </a:r>
            <a:r>
              <a:rPr lang="en-US" i="1" dirty="0">
                <a:solidFill>
                  <a:srgbClr val="0070C0"/>
                </a:solidFill>
                <a:hlinkClick r:id="rId2" tooltip="Cumulus cloud"/>
              </a:rPr>
              <a:t>cumulus</a:t>
            </a:r>
            <a:r>
              <a:rPr lang="en-US" dirty="0">
                <a:solidFill>
                  <a:srgbClr val="0070C0"/>
                </a:solidFill>
              </a:rPr>
              <a:t> clouds. </a:t>
            </a:r>
          </a:p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27"/>
          <a:stretch/>
        </p:blipFill>
        <p:spPr>
          <a:xfrm>
            <a:off x="5715000" y="1600200"/>
            <a:ext cx="3051672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Thunderstorm Development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5486400" cy="51816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70C0"/>
                </a:solidFill>
              </a:rPr>
              <a:t>The warmed air continues to rise until it reaches an area of warmer air and can rise no farther.</a:t>
            </a:r>
          </a:p>
          <a:p>
            <a:pPr marL="0" indent="0" eaLnBrk="1" hangingPunct="1">
              <a:buNone/>
            </a:pPr>
            <a:endParaRPr lang="en-US" sz="800" dirty="0"/>
          </a:p>
          <a:p>
            <a:pPr eaLnBrk="1" hangingPunct="1"/>
            <a:r>
              <a:rPr lang="en-US" dirty="0">
                <a:solidFill>
                  <a:srgbClr val="00B050"/>
                </a:solidFill>
              </a:rPr>
              <a:t>The simultaneous presence of both an updraft and downdrafts marks the mature stage of the storm, and produces </a:t>
            </a:r>
            <a:r>
              <a:rPr lang="en-US" dirty="0">
                <a:solidFill>
                  <a:srgbClr val="FF0000"/>
                </a:solidFill>
              </a:rPr>
              <a:t>Cumulonimbus clouds</a:t>
            </a:r>
            <a:r>
              <a:rPr lang="en-US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33253"/>
          <a:stretch/>
        </p:blipFill>
        <p:spPr>
          <a:xfrm>
            <a:off x="5972060" y="1676400"/>
            <a:ext cx="3051673" cy="472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24812"/>
            <a:ext cx="9030974" cy="371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Thunderstorm Development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562600" cy="5029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</a:rPr>
              <a:t>The thunderstorm is dominated by the downdraft, which will push down out of the thunderstorm, hit the ground and spread out. </a:t>
            </a:r>
          </a:p>
          <a:p>
            <a:pPr marL="0" indent="0" eaLnBrk="1" hangingPunct="1">
              <a:buNone/>
            </a:pPr>
            <a:endParaRPr lang="en-US" sz="1000" dirty="0"/>
          </a:p>
          <a:p>
            <a:pPr eaLnBrk="1" hangingPunct="1"/>
            <a:r>
              <a:rPr lang="en-US" dirty="0">
                <a:solidFill>
                  <a:srgbClr val="7030A0"/>
                </a:solidFill>
              </a:rPr>
              <a:t>This phenomenon is known as a </a:t>
            </a:r>
            <a:r>
              <a:rPr lang="en-US" dirty="0">
                <a:hlinkClick r:id="rId2" tooltip="Downburst"/>
              </a:rPr>
              <a:t>downburst</a:t>
            </a:r>
            <a:r>
              <a:rPr lang="en-US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7"/>
          <a:stretch/>
        </p:blipFill>
        <p:spPr>
          <a:xfrm>
            <a:off x="6064786" y="1600200"/>
            <a:ext cx="305167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Thunderstorm Development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38410</TotalTime>
  <Words>3963</Words>
  <Application>Microsoft Office PowerPoint</Application>
  <PresentationFormat>On-screen Show (4:3)</PresentationFormat>
  <Paragraphs>540</Paragraphs>
  <Slides>120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120</vt:i4>
      </vt:variant>
    </vt:vector>
  </HeadingPairs>
  <TitlesOfParts>
    <vt:vector size="128" baseType="lpstr">
      <vt:lpstr>Arial</vt:lpstr>
      <vt:lpstr>Arial Black</vt:lpstr>
      <vt:lpstr>Calibri</vt:lpstr>
      <vt:lpstr>Times New Roman</vt:lpstr>
      <vt:lpstr>Wingdings</vt:lpstr>
      <vt:lpstr>Default Design</vt:lpstr>
      <vt:lpstr>1_Default Design</vt:lpstr>
      <vt:lpstr>2_Default Design</vt:lpstr>
      <vt:lpstr>To View Slide Show</vt:lpstr>
      <vt:lpstr>Weather Patterns </vt:lpstr>
      <vt:lpstr>List Factors Affecting Weather &amp; Climate</vt:lpstr>
      <vt:lpstr>List Factors Affecting Weather &amp; Climate</vt:lpstr>
      <vt:lpstr>Weather Instruments</vt:lpstr>
      <vt:lpstr>What Causes Wind?</vt:lpstr>
      <vt:lpstr>What Causes Wind?</vt:lpstr>
      <vt:lpstr>?</vt:lpstr>
      <vt:lpstr>Isobars</vt:lpstr>
      <vt:lpstr>PowerPoint Presentation</vt:lpstr>
      <vt:lpstr>Objectives</vt:lpstr>
      <vt:lpstr>Factors That Affect Wind (and weather)</vt:lpstr>
      <vt:lpstr>Factors That Affect Wind (and weather)</vt:lpstr>
      <vt:lpstr>Factors That Affect Wind (and weather)</vt:lpstr>
      <vt:lpstr>Latitude and Wind</vt:lpstr>
      <vt:lpstr>Latitude and Wind</vt:lpstr>
      <vt:lpstr>Latitude and Wind</vt:lpstr>
      <vt:lpstr>Latitude and Wind Summary</vt:lpstr>
      <vt:lpstr>Factors That Affect Wind (and weather)</vt:lpstr>
      <vt:lpstr>Producing Highs and Lows</vt:lpstr>
      <vt:lpstr>Factors That Affect Wind (and weather)</vt:lpstr>
      <vt:lpstr>Factors That Affect Wind (and weather)</vt:lpstr>
      <vt:lpstr>PowerPoint Presentation</vt:lpstr>
      <vt:lpstr>Coriolis Effect</vt:lpstr>
      <vt:lpstr>Winds are affected by the Coriolis Effect</vt:lpstr>
      <vt:lpstr>General Global Wind Belts</vt:lpstr>
      <vt:lpstr>General Global Wind Belts</vt:lpstr>
      <vt:lpstr>What are the Lines from 0º to 90º N S? </vt:lpstr>
      <vt:lpstr>Latitude (0º – 90º N S)</vt:lpstr>
      <vt:lpstr>Factors That Affect Wind (and weather)</vt:lpstr>
      <vt:lpstr>Factors That Affect Wind (and weather)</vt:lpstr>
      <vt:lpstr>Factors That Affect Wind (and weather)</vt:lpstr>
      <vt:lpstr>Factors That Affect Wind (and weather)</vt:lpstr>
      <vt:lpstr>____ air rises, ____ air sinks.  Air moves from _____ to _____ pressure areas.</vt:lpstr>
      <vt:lpstr>Warm air rises, cold air sinks.  Air moves from HIGH to LOW pressure areas.</vt:lpstr>
      <vt:lpstr>F____________ forces act to _____ wind movement and to change the wind __________. The effect of friction is to reduce the wind ________. </vt:lpstr>
      <vt:lpstr>Frictional forces act to slow wind movement and to change the wind direction. The effect of friction is to reduce the wind speed. </vt:lpstr>
      <vt:lpstr>Pressure Centers</vt:lpstr>
      <vt:lpstr>Cyclone Flow</vt:lpstr>
      <vt:lpstr>Anticyclone Flow</vt:lpstr>
      <vt:lpstr>PowerPoint Presentation</vt:lpstr>
      <vt:lpstr>Wind Patterns</vt:lpstr>
      <vt:lpstr>PowerPoint Presentation</vt:lpstr>
      <vt:lpstr>Weather Station Models</vt:lpstr>
      <vt:lpstr>Weather Maps</vt:lpstr>
      <vt:lpstr>Weather Map</vt:lpstr>
      <vt:lpstr>Pressure, Wind Speed &amp; Direction, Fronts</vt:lpstr>
      <vt:lpstr>Pressure Forecast</vt:lpstr>
      <vt:lpstr>Pressure Differences  Produce Winds</vt:lpstr>
      <vt:lpstr>PowerPoint Presentation</vt:lpstr>
      <vt:lpstr>Weather Station Examples</vt:lpstr>
      <vt:lpstr>Station Model Examples</vt:lpstr>
      <vt:lpstr>Air Masses</vt:lpstr>
      <vt:lpstr>Air Masses</vt:lpstr>
      <vt:lpstr>Air Masses</vt:lpstr>
      <vt:lpstr>North American Air Masses</vt:lpstr>
      <vt:lpstr>North American Air Masses</vt:lpstr>
      <vt:lpstr>Movement of Air Masses</vt:lpstr>
      <vt:lpstr>Weather Fronts</vt:lpstr>
      <vt:lpstr>Air Masses and Fronts</vt:lpstr>
      <vt:lpstr>Fronts</vt:lpstr>
      <vt:lpstr>Symbols for Fronts</vt:lpstr>
      <vt:lpstr>PowerPoint Presentation</vt:lpstr>
      <vt:lpstr>Development of Fronts</vt:lpstr>
      <vt:lpstr>Warm Fronts</vt:lpstr>
      <vt:lpstr>Warm Fronts</vt:lpstr>
      <vt:lpstr>Warm Fronts</vt:lpstr>
      <vt:lpstr>PowerPoint Presentation</vt:lpstr>
      <vt:lpstr>Cold Fronts</vt:lpstr>
      <vt:lpstr>Cold Fronts</vt:lpstr>
      <vt:lpstr>Cold Fronts</vt:lpstr>
      <vt:lpstr>PowerPoint Presentation</vt:lpstr>
      <vt:lpstr>Stationary Fronts</vt:lpstr>
      <vt:lpstr>Stationary Fronts</vt:lpstr>
      <vt:lpstr>Occluded Front</vt:lpstr>
      <vt:lpstr>Formation of an Occluded Front</vt:lpstr>
      <vt:lpstr>Occluded Fronts</vt:lpstr>
      <vt:lpstr>Occluded Fronts</vt:lpstr>
      <vt:lpstr>Occluded Front</vt:lpstr>
      <vt:lpstr>Occluded Front</vt:lpstr>
      <vt:lpstr>Animation of Fronts</vt:lpstr>
      <vt:lpstr>PowerPoint Presentation</vt:lpstr>
      <vt:lpstr>PowerPoint Presentation</vt:lpstr>
      <vt:lpstr>Severe Weather</vt:lpstr>
      <vt:lpstr>Severe and Unusual Weather</vt:lpstr>
      <vt:lpstr>Severe and Unusual Weather</vt:lpstr>
      <vt:lpstr>Thunderstorms</vt:lpstr>
      <vt:lpstr>Lightning</vt:lpstr>
      <vt:lpstr>Up Close &amp; Personal</vt:lpstr>
      <vt:lpstr>Lightning</vt:lpstr>
      <vt:lpstr>Charges are polarized</vt:lpstr>
      <vt:lpstr>Just prior to lightning striking…</vt:lpstr>
      <vt:lpstr>Lightning Strike</vt:lpstr>
      <vt:lpstr>PowerPoint Presentation</vt:lpstr>
      <vt:lpstr>PowerPoint Presentation</vt:lpstr>
      <vt:lpstr>Thunderstorm Development</vt:lpstr>
      <vt:lpstr>Thunderstorm Development</vt:lpstr>
      <vt:lpstr>Thunderstorm Development</vt:lpstr>
      <vt:lpstr>Thunderstorm Development</vt:lpstr>
      <vt:lpstr>Severe Weather</vt:lpstr>
      <vt:lpstr>Tornadoes</vt:lpstr>
      <vt:lpstr>Tornado Development</vt:lpstr>
      <vt:lpstr>Tornado Development</vt:lpstr>
      <vt:lpstr>Tornado Development</vt:lpstr>
      <vt:lpstr>Tornado Development</vt:lpstr>
      <vt:lpstr>PowerPoint Presentation</vt:lpstr>
      <vt:lpstr>Tornado Alley</vt:lpstr>
      <vt:lpstr>PowerPoint Presentation</vt:lpstr>
      <vt:lpstr>PowerPoint Presentation</vt:lpstr>
      <vt:lpstr>Seasonal Variations  in Severe Weather</vt:lpstr>
      <vt:lpstr>Birth of a Hurricane</vt:lpstr>
      <vt:lpstr>Hurricanes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Hurricane Location</vt:lpstr>
      <vt:lpstr>Hurricane Bands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Berkley School District</dc:creator>
  <cp:lastModifiedBy>Craig Riesen</cp:lastModifiedBy>
  <cp:revision>217</cp:revision>
  <dcterms:created xsi:type="dcterms:W3CDTF">2005-05-11T17:52:44Z</dcterms:created>
  <dcterms:modified xsi:type="dcterms:W3CDTF">2024-03-14T20:09:45Z</dcterms:modified>
</cp:coreProperties>
</file>