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81" r:id="rId3"/>
    <p:sldMasterId id="2147483682" r:id="rId4"/>
    <p:sldMasterId id="2147483710" r:id="rId5"/>
    <p:sldMasterId id="2147483718" r:id="rId6"/>
    <p:sldMasterId id="2147483730" r:id="rId7"/>
    <p:sldMasterId id="2147483742" r:id="rId8"/>
    <p:sldMasterId id="2147483761" r:id="rId9"/>
    <p:sldMasterId id="2147483773" r:id="rId10"/>
    <p:sldMasterId id="2147483785" r:id="rId11"/>
    <p:sldMasterId id="2147483797" r:id="rId12"/>
    <p:sldMasterId id="2147483821" r:id="rId13"/>
  </p:sldMasterIdLst>
  <p:notesMasterIdLst>
    <p:notesMasterId r:id="rId50"/>
  </p:notesMasterIdLst>
  <p:sldIdLst>
    <p:sldId id="631" r:id="rId14"/>
    <p:sldId id="256" r:id="rId15"/>
    <p:sldId id="663" r:id="rId16"/>
    <p:sldId id="732" r:id="rId17"/>
    <p:sldId id="743" r:id="rId18"/>
    <p:sldId id="741" r:id="rId19"/>
    <p:sldId id="315" r:id="rId20"/>
    <p:sldId id="749" r:id="rId21"/>
    <p:sldId id="270" r:id="rId22"/>
    <p:sldId id="261" r:id="rId23"/>
    <p:sldId id="260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328" r:id="rId32"/>
    <p:sldId id="278" r:id="rId33"/>
    <p:sldId id="279" r:id="rId34"/>
    <p:sldId id="280" r:id="rId35"/>
    <p:sldId id="283" r:id="rId36"/>
    <p:sldId id="733" r:id="rId37"/>
    <p:sldId id="334" r:id="rId38"/>
    <p:sldId id="761" r:id="rId39"/>
    <p:sldId id="330" r:id="rId40"/>
    <p:sldId id="329" r:id="rId41"/>
    <p:sldId id="703" r:id="rId42"/>
    <p:sldId id="286" r:id="rId43"/>
    <p:sldId id="710" r:id="rId44"/>
    <p:sldId id="711" r:id="rId45"/>
    <p:sldId id="712" r:id="rId46"/>
    <p:sldId id="713" r:id="rId47"/>
    <p:sldId id="715" r:id="rId48"/>
    <p:sldId id="721" r:id="rId4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4D1935-44F0-461E-89FE-3B6419AE5CF4}">
  <a:tblStyle styleId="{114D1935-44F0-461E-89FE-3B6419AE5CF4}" styleName="Table_0">
    <a:wholeTbl>
      <a:tcTxStyle b="off" i="off">
        <a:font>
          <a:latin typeface="Comic Sans MS"/>
          <a:ea typeface="Comic Sans MS"/>
          <a:cs typeface="Comic Sans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mic Sans MS"/>
          <a:ea typeface="Comic Sans MS"/>
          <a:cs typeface="Comic Sans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15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9" name="Google Shape;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26.2b-1 A hormone that binds an intracellular receptor (step 1)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16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26.2b-2 A hormone that binds an intracellular receptor (step 2)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17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26.2b-3 A hormone that binds an intracellular receptor (step 3)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18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25" name="Google Shape;3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26.2b-4 A hormone that binds an intracellular receptor (step 4)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Antigens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are any molecules that elicits an adaptive immune response.</a:t>
            </a:r>
            <a:endParaRPr dirty="0"/>
          </a:p>
        </p:txBody>
      </p:sp>
      <p:sp>
        <p:nvSpPr>
          <p:cNvPr id="435" name="Google Shape;4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Antigens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are any molecules that elicits an adaptive immune response.</a:t>
            </a:r>
            <a:endParaRPr dirty="0"/>
          </a:p>
        </p:txBody>
      </p:sp>
      <p:sp>
        <p:nvSpPr>
          <p:cNvPr id="443" name="Google Shape;44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3" name="Google Shape;5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4" name="Google Shape;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21.10b-0 Structure and function of the small intestine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5" name="Google Shape;6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6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7" name="Google Shape;6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73" name="Google Shape;6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4" name="Google Shape;67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Table 21.10 Enzymatic digestion in the small intestine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1582E-D1F6-4DF7-95F9-8AA2139CA3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5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88" name="Google Shape;18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stages: Reception 🡪 Signal Transduction 🡪 Response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Epinephrine (“Fight or Flight” signal) – Heart cells respond by increasing heart beat; Liver cells respond by providing glucose to body cells.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81" name="Google Shape;1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12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26.2a-1 A hormone that binds a plasma membrane receptor (step 1)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13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26.2a-2 A hormone that binds a plasma membrane receptor (step 2)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14</a:t>
            </a:fld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Figure 26.2a-3 A hormone that binds a plasma membrane receptor (step 3)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/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/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600575" y="2466975"/>
            <a:ext cx="6096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676275" y="619125"/>
            <a:ext cx="6096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B1EFF74-6527-41BD-B449-66B9788CDEF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8113482-8018-4F2C-9A17-85C6DCAB6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8258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695919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31572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73846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3728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82965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28575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571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34181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04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2 Content" type="txAndTwoObj">
  <p:cSld name="TEXT_AND_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74880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03445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2062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8964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4961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566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105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0293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1535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9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4 Content" type="fourObj">
  <p:cSld name="FOUR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389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A818954-4C53-4ACD-9D98-E330C4E7E65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FCA730B-7435-4BFA-80DE-F83C83CC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175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B1EFF74-6527-41BD-B449-66B9788CDEF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8113482-8018-4F2C-9A17-85C6DCAB6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202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5BA9A-431D-4DE0-9F46-F4ABBB917294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56870-FF6F-4711-9E43-E8B2E3D238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22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1044B-BFD2-476F-BDF5-7239CDF5B7EB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5DC9-1188-4CDD-A336-D6CA07346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9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BCA-2792-4B32-B33E-0A3DF2DE8502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78E3-F932-4D11-BDDB-D980B4E611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65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A48E9-CC89-40EB-8101-228AF95A5739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5164-DBB4-451E-8F85-FC40F9F8F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7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441B75-D850-4EB5-A188-F8F7955AF75B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FD23-AA9F-4025-A0BD-E314768D84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18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855A9-E2FE-4C08-967D-C842B713D1E3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D4ACC-B9A6-4FFB-8C02-8EC17C967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37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00124-DB04-42C0-9808-1068E2477E5C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3F40D-E682-44D7-9C43-C8ED69317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3F7A7-F75E-46E5-9C35-F5E6C74CE5CE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8A0DF-1054-4427-83B8-B80D0F8CD4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88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87AE5-5D71-4889-B799-EA0355D6C4A8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71346-30A9-47B4-920A-10E6DB7C7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70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0D1B6-73E9-412F-9B86-C60797080914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3EC25-3E10-4A77-A962-98CFD55F30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86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9A6DE-7290-42FA-BCA9-FA2558DBC7AE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EB1EA-EF59-4284-9B84-5849D26EC5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1" name="Google Shape;111;p28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8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26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67733" y="4606307"/>
            <a:ext cx="70256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Hormones and the Endocrine System</a:t>
            </a:r>
            <a:endParaRPr sz="30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Title Slide">
  <p:cSld name="1_Section Title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1"/>
          </p:nvPr>
        </p:nvSpPr>
        <p:spPr>
          <a:xfrm>
            <a:off x="425450" y="3065463"/>
            <a:ext cx="8302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 cap="small">
                <a:solidFill>
                  <a:srgbClr val="F2C55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046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684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205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989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567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275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414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923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8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709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498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26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31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73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098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028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79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016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615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588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396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43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376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779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 rot="5400000">
            <a:off x="3594100" y="700088"/>
            <a:ext cx="4525963" cy="632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352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 rot="5400000">
            <a:off x="5303838" y="2409826"/>
            <a:ext cx="5851525" cy="15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 rot="5400000">
            <a:off x="2064544" y="904082"/>
            <a:ext cx="5851525" cy="459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298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760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7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99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721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8126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121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423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96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598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866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781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6"/>
          <p:cNvSpPr txBox="1">
            <a:spLocks noGrp="1"/>
          </p:cNvSpPr>
          <p:nvPr>
            <p:ph type="body" idx="1"/>
          </p:nvPr>
        </p:nvSpPr>
        <p:spPr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9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/>
          <p:nvPr/>
        </p:nvSpPr>
        <p:spPr>
          <a:xfrm>
            <a:off x="136525" y="136525"/>
            <a:ext cx="8866188" cy="65817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7"/>
          <p:cNvSpPr txBox="1">
            <a:spLocks noGrp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180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80" name="Google Shape;280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146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287" name="Google Shape;287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118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079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131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304" name="Google Shape;304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05" name="Google Shape;305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9488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12" name="Google Shape;312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598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4"/>
          <p:cNvSpPr txBox="1">
            <a:spLocks noGrp="1"/>
          </p:cNvSpPr>
          <p:nvPr>
            <p:ph type="body" idx="1"/>
          </p:nvPr>
        </p:nvSpPr>
        <p:spPr>
          <a:xfrm rot="5400000">
            <a:off x="2305844" y="-250031"/>
            <a:ext cx="4525963" cy="82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127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5"/>
          <p:cNvSpPr txBox="1">
            <a:spLocks noGrp="1"/>
          </p:cNvSpPr>
          <p:nvPr>
            <p:ph type="title"/>
          </p:nvPr>
        </p:nvSpPr>
        <p:spPr>
          <a:xfrm rot="5400000">
            <a:off x="4728369" y="2172494"/>
            <a:ext cx="5851525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body" idx="1"/>
          </p:nvPr>
        </p:nvSpPr>
        <p:spPr>
          <a:xfrm rot="5400000">
            <a:off x="538956" y="191295"/>
            <a:ext cx="5851525" cy="601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8883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0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0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54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520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7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10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7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7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362200" y="228600"/>
            <a:ext cx="4800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8631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9549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5031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0607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008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183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461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4496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9773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A818954-4C53-4ACD-9D98-E330C4E7E65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FCA730B-7435-4BFA-80DE-F83C83CC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32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DRLC03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2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40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5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8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769E1D-7620-45A8-B188-C3DF3F2E53A0}" type="datetimeFigureOut">
              <a:rPr lang="en-US" smtClean="0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09109B-194E-4590-A2AA-B85A7BB077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435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482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226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/>
          <p:nvPr/>
        </p:nvSpPr>
        <p:spPr>
          <a:xfrm>
            <a:off x="136525" y="136525"/>
            <a:ext cx="8866188" cy="65817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44"/>
          <p:cNvSpPr txBox="1">
            <a:spLocks noGrp="1"/>
          </p:cNvSpPr>
          <p:nvPr>
            <p:ph type="body" idx="1"/>
          </p:nvPr>
        </p:nvSpPr>
        <p:spPr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7792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B73A-062F-4232-A93A-EB0F35A32D5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A763-BDFA-4FD4-8523-BEDFE8E70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human+digestive+systems&amp;source=images&amp;cd=&amp;cad=rja&amp;docid=aULVKx2N3cR9IM&amp;tbnid=-YVlmfwjF4F2vM:&amp;ved=0CAUQjRw&amp;url=http://www.turbosquid.com/3d-models/human-digestive-3d-model/546475&amp;ei=yN4JUeD9E4KsywH8pIHYDg&amp;bvm=bv.41642243,d.aWc&amp;psig=AFQjCNEe-3hhYTuK1RhTQzYAJaN_qLvrag&amp;ust=135968773020322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human+digestive+systems&amp;source=images&amp;cd=&amp;cad=rja&amp;docid=aULVKx2N3cR9IM&amp;tbnid=-YVlmfwjF4F2vM:&amp;ved=0CAUQjRw&amp;url=http://www.turbosquid.com/3d-models/human-digestive-3d-model/546475&amp;ei=yN4JUeD9E4KsywH8pIHYDg&amp;bvm=bv.41642243,d.aWc&amp;psig=AFQjCNEe-3hhYTuK1RhTQzYAJaN_qLvrag&amp;ust=1359687730203228" TargetMode="Externa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oogle.com/url?sa=i&amp;rct=j&amp;q=calorie+vs+kilocalorie&amp;source=images&amp;cd=&amp;cad=rja&amp;docid=a4wyJehKvnoOmM&amp;tbnid=8J3cQI6bOsqZjM:&amp;ved=0CAUQjRw&amp;url=http://science.howstuffworks.com/life/human-biology/calorie.htm&amp;ei=n80JUaT-OYbkyQHktIDIDw&amp;bvm=bv.41642243,d.aWc&amp;psig=AFQjCNFtL9gTupbGiE_YSxXibbq7ibdR-g&amp;ust=1359683352341053" TargetMode="Externa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Biology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228600" y="854074"/>
            <a:ext cx="8475133" cy="600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Hormones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can be classified into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Groups:</a:t>
            </a:r>
            <a:endParaRPr dirty="0"/>
          </a:p>
          <a:p>
            <a:pPr marL="688975" lvl="1" indent="-3508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Water-soluble Hormones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are made of proteins. </a:t>
            </a:r>
            <a:endParaRPr dirty="0"/>
          </a:p>
          <a:p>
            <a:pPr marL="1027113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Most hormones 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produced by the endocrine glands are water-soluble.</a:t>
            </a:r>
            <a:endParaRPr dirty="0"/>
          </a:p>
          <a:p>
            <a:pPr marL="1027113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Cannot pass </a:t>
            </a:r>
            <a:r>
              <a:rPr lang="en-US" sz="2000" dirty="0">
                <a:latin typeface="Comic Sans MS"/>
                <a:ea typeface="Comic Sans MS"/>
                <a:cs typeface="Comic Sans MS"/>
                <a:sym typeface="Comic Sans MS"/>
              </a:rPr>
              <a:t>through the phospholipid bilayer of the plasma membrane, but they can bring about cellular changes without entering their target cells.</a:t>
            </a:r>
            <a:endParaRPr dirty="0"/>
          </a:p>
          <a:p>
            <a:pPr marL="688975" lvl="1" indent="-350838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Lipid-soluble Hormones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include the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steroid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hormones, small molecules made from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cholesterol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1084263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</a:t>
            </a:r>
            <a:r>
              <a:rPr lang="en-US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through the phospholipid bilayer.</a:t>
            </a:r>
            <a:endParaRPr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084263" lvl="3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Bind to receptors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inside</a:t>
            </a:r>
            <a:r>
              <a:rPr lang="en-US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cell. </a:t>
            </a:r>
            <a:endParaRPr dirty="0"/>
          </a:p>
          <a:p>
            <a:pPr marL="1428750" lvl="2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Arial"/>
              <a:buNone/>
            </a:pPr>
            <a:endParaRPr sz="2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Google Shape;191;p40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  <a:endParaRPr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  <a:endParaRPr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 Signaling involves three stages:</a:t>
            </a:r>
            <a:endParaRPr dirty="0"/>
          </a:p>
          <a:p>
            <a:pPr marL="915988" lvl="1" indent="-45243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i="1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Reception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the signal occurs when a hormone  </a:t>
            </a:r>
            <a:b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to a specific receptor protein on or in the target cell.</a:t>
            </a:r>
            <a:endParaRPr dirty="0"/>
          </a:p>
          <a:p>
            <a:pPr marL="915988" lvl="1" indent="-45243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i="1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Signal Transduction</a:t>
            </a:r>
            <a:r>
              <a:rPr lang="en-US" b="1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converts the signal from one form to another.</a:t>
            </a:r>
            <a:endParaRPr dirty="0"/>
          </a:p>
          <a:p>
            <a:pPr marL="915988" lvl="1" indent="-452438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i="1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Response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a change in the cell’s behavior.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 descr="26_02aWaterSolHormone_1-U.jpg"/>
          <p:cNvPicPr preferRelativeResize="0"/>
          <p:nvPr/>
        </p:nvPicPr>
        <p:blipFill rotWithShape="1">
          <a:blip r:embed="rId3">
            <a:alphaModFix/>
          </a:blip>
          <a:srcRect b="2418"/>
          <a:stretch/>
        </p:blipFill>
        <p:spPr>
          <a:xfrm>
            <a:off x="2673096" y="238764"/>
            <a:ext cx="3797808" cy="6424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1"/>
          <p:cNvSpPr txBox="1"/>
          <p:nvPr/>
        </p:nvSpPr>
        <p:spPr>
          <a:xfrm>
            <a:off x="2934323" y="6355620"/>
            <a:ext cx="6984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41"/>
          <p:cNvCxnSpPr/>
          <p:nvPr/>
        </p:nvCxnSpPr>
        <p:spPr>
          <a:xfrm rot="10800000" flipH="1">
            <a:off x="4826000" y="924079"/>
            <a:ext cx="455824" cy="3459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0" name="Google Shape;200;p41"/>
          <p:cNvGrpSpPr/>
          <p:nvPr/>
        </p:nvGrpSpPr>
        <p:grpSpPr>
          <a:xfrm>
            <a:off x="3617008" y="971157"/>
            <a:ext cx="200039" cy="200039"/>
            <a:chOff x="3617008" y="869553"/>
            <a:chExt cx="200039" cy="200039"/>
          </a:xfrm>
        </p:grpSpPr>
        <p:sp>
          <p:nvSpPr>
            <p:cNvPr id="201" name="Google Shape;201;p41"/>
            <p:cNvSpPr/>
            <p:nvPr/>
          </p:nvSpPr>
          <p:spPr>
            <a:xfrm>
              <a:off x="3617008" y="869553"/>
              <a:ext cx="200039" cy="2000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2" name="Google Shape;202;p41"/>
            <p:cNvSpPr txBox="1"/>
            <p:nvPr/>
          </p:nvSpPr>
          <p:spPr>
            <a:xfrm>
              <a:off x="3676221" y="880797"/>
              <a:ext cx="78453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3" name="Google Shape;203;p41"/>
          <p:cNvCxnSpPr/>
          <p:nvPr/>
        </p:nvCxnSpPr>
        <p:spPr>
          <a:xfrm>
            <a:off x="5361490" y="1385512"/>
            <a:ext cx="69877" cy="176592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41"/>
          <p:cNvSpPr txBox="1"/>
          <p:nvPr/>
        </p:nvSpPr>
        <p:spPr>
          <a:xfrm>
            <a:off x="2773457" y="581355"/>
            <a:ext cx="11803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Water-soluble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 txBox="1"/>
          <p:nvPr/>
        </p:nvSpPr>
        <p:spPr>
          <a:xfrm>
            <a:off x="5059458" y="318886"/>
            <a:ext cx="12867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 txBox="1"/>
          <p:nvPr/>
        </p:nvSpPr>
        <p:spPr>
          <a:xfrm>
            <a:off x="5313457" y="784553"/>
            <a:ext cx="7822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 txBox="1"/>
          <p:nvPr/>
        </p:nvSpPr>
        <p:spPr>
          <a:xfrm>
            <a:off x="5144125" y="1529620"/>
            <a:ext cx="91050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 txBox="1"/>
          <p:nvPr/>
        </p:nvSpPr>
        <p:spPr>
          <a:xfrm>
            <a:off x="2858125" y="1597353"/>
            <a:ext cx="8847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>
            <a:off x="2567828" y="534330"/>
            <a:ext cx="1591656" cy="53271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49C9FE31-E6C9-6DCC-0D77-A1ADA7C74BCE}"/>
              </a:ext>
            </a:extLst>
          </p:cNvPr>
          <p:cNvSpPr txBox="1">
            <a:spLocks/>
          </p:cNvSpPr>
          <p:nvPr/>
        </p:nvSpPr>
        <p:spPr>
          <a:xfrm>
            <a:off x="6377827" y="228599"/>
            <a:ext cx="2766173" cy="23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2" descr="26_02aWaterSolHormone_2-U.jpg"/>
          <p:cNvPicPr preferRelativeResize="0"/>
          <p:nvPr/>
        </p:nvPicPr>
        <p:blipFill rotWithShape="1">
          <a:blip r:embed="rId3">
            <a:alphaModFix/>
          </a:blip>
          <a:srcRect b="2288"/>
          <a:stretch/>
        </p:blipFill>
        <p:spPr>
          <a:xfrm>
            <a:off x="2673096" y="238764"/>
            <a:ext cx="3797808" cy="64329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2"/>
          <p:cNvSpPr txBox="1"/>
          <p:nvPr/>
        </p:nvSpPr>
        <p:spPr>
          <a:xfrm>
            <a:off x="2934323" y="6355620"/>
            <a:ext cx="6984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42"/>
          <p:cNvCxnSpPr/>
          <p:nvPr/>
        </p:nvCxnSpPr>
        <p:spPr>
          <a:xfrm rot="10800000" flipH="1">
            <a:off x="4826000" y="924079"/>
            <a:ext cx="455824" cy="3459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8" name="Google Shape;218;p42"/>
          <p:cNvGrpSpPr/>
          <p:nvPr/>
        </p:nvGrpSpPr>
        <p:grpSpPr>
          <a:xfrm>
            <a:off x="3617008" y="971157"/>
            <a:ext cx="200039" cy="200039"/>
            <a:chOff x="3617008" y="869553"/>
            <a:chExt cx="200039" cy="200039"/>
          </a:xfrm>
        </p:grpSpPr>
        <p:sp>
          <p:nvSpPr>
            <p:cNvPr id="219" name="Google Shape;219;p42"/>
            <p:cNvSpPr/>
            <p:nvPr/>
          </p:nvSpPr>
          <p:spPr>
            <a:xfrm>
              <a:off x="3617008" y="869553"/>
              <a:ext cx="200039" cy="2000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0" name="Google Shape;220;p42"/>
            <p:cNvSpPr txBox="1"/>
            <p:nvPr/>
          </p:nvSpPr>
          <p:spPr>
            <a:xfrm>
              <a:off x="3676221" y="880797"/>
              <a:ext cx="78453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42"/>
          <p:cNvGrpSpPr/>
          <p:nvPr/>
        </p:nvGrpSpPr>
        <p:grpSpPr>
          <a:xfrm>
            <a:off x="3612775" y="2084524"/>
            <a:ext cx="200039" cy="200039"/>
            <a:chOff x="3769408" y="1021953"/>
            <a:chExt cx="200039" cy="200039"/>
          </a:xfrm>
        </p:grpSpPr>
        <p:sp>
          <p:nvSpPr>
            <p:cNvPr id="222" name="Google Shape;222;p42"/>
            <p:cNvSpPr/>
            <p:nvPr/>
          </p:nvSpPr>
          <p:spPr>
            <a:xfrm>
              <a:off x="3769408" y="1021953"/>
              <a:ext cx="200039" cy="2000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3" name="Google Shape;223;p42"/>
            <p:cNvSpPr txBox="1"/>
            <p:nvPr/>
          </p:nvSpPr>
          <p:spPr>
            <a:xfrm>
              <a:off x="3818466" y="1024731"/>
              <a:ext cx="105834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4" name="Google Shape;224;p42"/>
          <p:cNvCxnSpPr/>
          <p:nvPr/>
        </p:nvCxnSpPr>
        <p:spPr>
          <a:xfrm>
            <a:off x="5361490" y="1385512"/>
            <a:ext cx="69877" cy="176592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42"/>
          <p:cNvCxnSpPr/>
          <p:nvPr/>
        </p:nvCxnSpPr>
        <p:spPr>
          <a:xfrm>
            <a:off x="4893733" y="3425979"/>
            <a:ext cx="18912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42"/>
          <p:cNvCxnSpPr/>
          <p:nvPr/>
        </p:nvCxnSpPr>
        <p:spPr>
          <a:xfrm>
            <a:off x="4715933" y="2573871"/>
            <a:ext cx="366924" cy="85210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42"/>
          <p:cNvCxnSpPr/>
          <p:nvPr/>
        </p:nvCxnSpPr>
        <p:spPr>
          <a:xfrm rot="10800000" flipH="1">
            <a:off x="4766733" y="3425979"/>
            <a:ext cx="316124" cy="7396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42"/>
          <p:cNvSpPr txBox="1"/>
          <p:nvPr/>
        </p:nvSpPr>
        <p:spPr>
          <a:xfrm>
            <a:off x="2773457" y="581355"/>
            <a:ext cx="11803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Water-soluble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5059458" y="318886"/>
            <a:ext cx="12867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5313457" y="784553"/>
            <a:ext cx="7822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5144125" y="1529620"/>
            <a:ext cx="91050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2858125" y="1597353"/>
            <a:ext cx="8847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3374590" y="2325485"/>
            <a:ext cx="10872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pathway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5118723" y="3299153"/>
            <a:ext cx="8781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7B576C7E-9A25-63B3-3FFB-C53F2F23796B}"/>
              </a:ext>
            </a:extLst>
          </p:cNvPr>
          <p:cNvSpPr txBox="1">
            <a:spLocks/>
          </p:cNvSpPr>
          <p:nvPr/>
        </p:nvSpPr>
        <p:spPr>
          <a:xfrm>
            <a:off x="6377827" y="228600"/>
            <a:ext cx="2766173" cy="2559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3" descr="26_02aWaterSolHormone_3-U.jpg"/>
          <p:cNvPicPr preferRelativeResize="0"/>
          <p:nvPr/>
        </p:nvPicPr>
        <p:blipFill rotWithShape="1">
          <a:blip r:embed="rId3">
            <a:alphaModFix/>
          </a:blip>
          <a:srcRect b="2675"/>
          <a:stretch/>
        </p:blipFill>
        <p:spPr>
          <a:xfrm>
            <a:off x="2673096" y="238764"/>
            <a:ext cx="3797808" cy="64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3"/>
          <p:cNvSpPr txBox="1"/>
          <p:nvPr/>
        </p:nvSpPr>
        <p:spPr>
          <a:xfrm>
            <a:off x="2934323" y="6355620"/>
            <a:ext cx="69842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43"/>
          <p:cNvCxnSpPr/>
          <p:nvPr/>
        </p:nvCxnSpPr>
        <p:spPr>
          <a:xfrm rot="10800000" flipH="1">
            <a:off x="4826000" y="924079"/>
            <a:ext cx="455824" cy="3459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3" name="Google Shape;243;p43"/>
          <p:cNvGrpSpPr/>
          <p:nvPr/>
        </p:nvGrpSpPr>
        <p:grpSpPr>
          <a:xfrm>
            <a:off x="3617008" y="971157"/>
            <a:ext cx="200039" cy="200039"/>
            <a:chOff x="3617008" y="869553"/>
            <a:chExt cx="200039" cy="200039"/>
          </a:xfrm>
        </p:grpSpPr>
        <p:sp>
          <p:nvSpPr>
            <p:cNvPr id="244" name="Google Shape;244;p43"/>
            <p:cNvSpPr/>
            <p:nvPr/>
          </p:nvSpPr>
          <p:spPr>
            <a:xfrm>
              <a:off x="3617008" y="869553"/>
              <a:ext cx="200039" cy="2000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5" name="Google Shape;245;p43"/>
            <p:cNvSpPr txBox="1"/>
            <p:nvPr/>
          </p:nvSpPr>
          <p:spPr>
            <a:xfrm>
              <a:off x="3676221" y="880797"/>
              <a:ext cx="78453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3"/>
          <p:cNvGrpSpPr/>
          <p:nvPr/>
        </p:nvGrpSpPr>
        <p:grpSpPr>
          <a:xfrm>
            <a:off x="3612775" y="2084524"/>
            <a:ext cx="200039" cy="200039"/>
            <a:chOff x="3769408" y="1021953"/>
            <a:chExt cx="200039" cy="200039"/>
          </a:xfrm>
        </p:grpSpPr>
        <p:sp>
          <p:nvSpPr>
            <p:cNvPr id="247" name="Google Shape;247;p43"/>
            <p:cNvSpPr/>
            <p:nvPr/>
          </p:nvSpPr>
          <p:spPr>
            <a:xfrm>
              <a:off x="3769408" y="1021953"/>
              <a:ext cx="200039" cy="2000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48" name="Google Shape;248;p43"/>
            <p:cNvSpPr txBox="1"/>
            <p:nvPr/>
          </p:nvSpPr>
          <p:spPr>
            <a:xfrm>
              <a:off x="3818466" y="1024731"/>
              <a:ext cx="105834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3"/>
          <p:cNvGrpSpPr/>
          <p:nvPr/>
        </p:nvGrpSpPr>
        <p:grpSpPr>
          <a:xfrm>
            <a:off x="3583141" y="4713424"/>
            <a:ext cx="200039" cy="200039"/>
            <a:chOff x="3769408" y="1021953"/>
            <a:chExt cx="200039" cy="200039"/>
          </a:xfrm>
        </p:grpSpPr>
        <p:sp>
          <p:nvSpPr>
            <p:cNvPr id="250" name="Google Shape;250;p43"/>
            <p:cNvSpPr/>
            <p:nvPr/>
          </p:nvSpPr>
          <p:spPr>
            <a:xfrm>
              <a:off x="3769408" y="1021953"/>
              <a:ext cx="200039" cy="2000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51" name="Google Shape;251;p43"/>
            <p:cNvSpPr txBox="1"/>
            <p:nvPr/>
          </p:nvSpPr>
          <p:spPr>
            <a:xfrm>
              <a:off x="3818466" y="1024731"/>
              <a:ext cx="105834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1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2" name="Google Shape;252;p43"/>
          <p:cNvCxnSpPr/>
          <p:nvPr/>
        </p:nvCxnSpPr>
        <p:spPr>
          <a:xfrm>
            <a:off x="5361490" y="1385512"/>
            <a:ext cx="69877" cy="176592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3"/>
          <p:cNvCxnSpPr/>
          <p:nvPr/>
        </p:nvCxnSpPr>
        <p:spPr>
          <a:xfrm>
            <a:off x="4893733" y="3425979"/>
            <a:ext cx="18912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43"/>
          <p:cNvCxnSpPr/>
          <p:nvPr/>
        </p:nvCxnSpPr>
        <p:spPr>
          <a:xfrm>
            <a:off x="4715933" y="2573871"/>
            <a:ext cx="366924" cy="85210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43"/>
          <p:cNvCxnSpPr/>
          <p:nvPr/>
        </p:nvCxnSpPr>
        <p:spPr>
          <a:xfrm rot="10800000" flipH="1">
            <a:off x="4766733" y="3425979"/>
            <a:ext cx="316124" cy="7396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43"/>
          <p:cNvSpPr txBox="1"/>
          <p:nvPr/>
        </p:nvSpPr>
        <p:spPr>
          <a:xfrm>
            <a:off x="2773457" y="581355"/>
            <a:ext cx="11803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Water-soluble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 txBox="1"/>
          <p:nvPr/>
        </p:nvSpPr>
        <p:spPr>
          <a:xfrm>
            <a:off x="5059458" y="318886"/>
            <a:ext cx="12867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3"/>
          <p:cNvSpPr txBox="1"/>
          <p:nvPr/>
        </p:nvSpPr>
        <p:spPr>
          <a:xfrm>
            <a:off x="5313457" y="784553"/>
            <a:ext cx="7822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5144125" y="1529620"/>
            <a:ext cx="91050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2858125" y="1597353"/>
            <a:ext cx="8847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3"/>
          <p:cNvSpPr txBox="1"/>
          <p:nvPr/>
        </p:nvSpPr>
        <p:spPr>
          <a:xfrm>
            <a:off x="3374590" y="2325485"/>
            <a:ext cx="108721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transduction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pathway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5118723" y="3299153"/>
            <a:ext cx="8781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3"/>
          <p:cNvSpPr txBox="1"/>
          <p:nvPr/>
        </p:nvSpPr>
        <p:spPr>
          <a:xfrm>
            <a:off x="3857191" y="4687687"/>
            <a:ext cx="16065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responses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3"/>
          <p:cNvSpPr txBox="1"/>
          <p:nvPr/>
        </p:nvSpPr>
        <p:spPr>
          <a:xfrm>
            <a:off x="2807324" y="5424287"/>
            <a:ext cx="10675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Cytoplasmic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4390590" y="5500486"/>
            <a:ext cx="1923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3"/>
          <p:cNvSpPr txBox="1"/>
          <p:nvPr/>
        </p:nvSpPr>
        <p:spPr>
          <a:xfrm>
            <a:off x="3984190" y="6143953"/>
            <a:ext cx="136668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 regulation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95AC2C86-0334-B68C-A496-4CD5C1EDCAB7}"/>
              </a:ext>
            </a:extLst>
          </p:cNvPr>
          <p:cNvSpPr txBox="1">
            <a:spLocks/>
          </p:cNvSpPr>
          <p:nvPr/>
        </p:nvSpPr>
        <p:spPr>
          <a:xfrm>
            <a:off x="6377827" y="228599"/>
            <a:ext cx="2766173" cy="234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 descr="26_02bLipidSolHormone_1-U.jpg"/>
          <p:cNvPicPr preferRelativeResize="0"/>
          <p:nvPr/>
        </p:nvPicPr>
        <p:blipFill rotWithShape="1">
          <a:blip r:embed="rId3">
            <a:alphaModFix/>
          </a:blip>
          <a:srcRect b="2675"/>
          <a:stretch/>
        </p:blipFill>
        <p:spPr>
          <a:xfrm>
            <a:off x="2670048" y="137160"/>
            <a:ext cx="3803904" cy="64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/>
          <p:nvPr/>
        </p:nvSpPr>
        <p:spPr>
          <a:xfrm>
            <a:off x="3248338" y="2935886"/>
            <a:ext cx="7483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44"/>
          <p:cNvGrpSpPr/>
          <p:nvPr/>
        </p:nvGrpSpPr>
        <p:grpSpPr>
          <a:xfrm>
            <a:off x="4121773" y="728404"/>
            <a:ext cx="224367" cy="233119"/>
            <a:chOff x="5427570" y="327780"/>
            <a:chExt cx="224367" cy="233119"/>
          </a:xfrm>
        </p:grpSpPr>
        <p:sp>
          <p:nvSpPr>
            <p:cNvPr id="275" name="Google Shape;275;p44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76" name="Google Shape;276;p44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44"/>
          <p:cNvSpPr txBox="1"/>
          <p:nvPr/>
        </p:nvSpPr>
        <p:spPr>
          <a:xfrm>
            <a:off x="3112874" y="268886"/>
            <a:ext cx="822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Steroid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4"/>
          <p:cNvSpPr txBox="1"/>
          <p:nvPr/>
        </p:nvSpPr>
        <p:spPr>
          <a:xfrm>
            <a:off x="4984007" y="226554"/>
            <a:ext cx="137864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4"/>
          <p:cNvSpPr txBox="1"/>
          <p:nvPr/>
        </p:nvSpPr>
        <p:spPr>
          <a:xfrm>
            <a:off x="2850406" y="1496552"/>
            <a:ext cx="9479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4"/>
          <p:cNvSpPr/>
          <p:nvPr/>
        </p:nvSpPr>
        <p:spPr>
          <a:xfrm>
            <a:off x="2850406" y="226554"/>
            <a:ext cx="1146240" cy="61855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36CAFACC-871B-8025-2D5D-F5E4DB21F89A}"/>
              </a:ext>
            </a:extLst>
          </p:cNvPr>
          <p:cNvSpPr txBox="1">
            <a:spLocks/>
          </p:cNvSpPr>
          <p:nvPr/>
        </p:nvSpPr>
        <p:spPr>
          <a:xfrm>
            <a:off x="6377827" y="228599"/>
            <a:ext cx="2766173" cy="224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5" descr="26_02bLipidSolHormone_2-U.jpg"/>
          <p:cNvPicPr preferRelativeResize="0"/>
          <p:nvPr/>
        </p:nvPicPr>
        <p:blipFill rotWithShape="1">
          <a:blip r:embed="rId3">
            <a:alphaModFix/>
          </a:blip>
          <a:srcRect b="2546"/>
          <a:stretch/>
        </p:blipFill>
        <p:spPr>
          <a:xfrm>
            <a:off x="2670048" y="137160"/>
            <a:ext cx="3803904" cy="641604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 txBox="1"/>
          <p:nvPr/>
        </p:nvSpPr>
        <p:spPr>
          <a:xfrm>
            <a:off x="3248338" y="2935886"/>
            <a:ext cx="7483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45"/>
          <p:cNvCxnSpPr/>
          <p:nvPr/>
        </p:nvCxnSpPr>
        <p:spPr>
          <a:xfrm rot="10800000" flipH="1">
            <a:off x="4703233" y="2017670"/>
            <a:ext cx="267679" cy="14979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9" name="Google Shape;289;p45"/>
          <p:cNvGrpSpPr/>
          <p:nvPr/>
        </p:nvGrpSpPr>
        <p:grpSpPr>
          <a:xfrm>
            <a:off x="4121773" y="728404"/>
            <a:ext cx="224367" cy="233119"/>
            <a:chOff x="5427570" y="327780"/>
            <a:chExt cx="224367" cy="233119"/>
          </a:xfrm>
        </p:grpSpPr>
        <p:sp>
          <p:nvSpPr>
            <p:cNvPr id="290" name="Google Shape;290;p45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1" name="Google Shape;291;p45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45"/>
          <p:cNvGrpSpPr/>
          <p:nvPr/>
        </p:nvGrpSpPr>
        <p:grpSpPr>
          <a:xfrm>
            <a:off x="4134472" y="1676671"/>
            <a:ext cx="224367" cy="233119"/>
            <a:chOff x="5427570" y="327780"/>
            <a:chExt cx="224367" cy="233119"/>
          </a:xfrm>
        </p:grpSpPr>
        <p:sp>
          <p:nvSpPr>
            <p:cNvPr id="293" name="Google Shape;293;p45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4" name="Google Shape;294;p45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45"/>
          <p:cNvSpPr txBox="1"/>
          <p:nvPr/>
        </p:nvSpPr>
        <p:spPr>
          <a:xfrm>
            <a:off x="3112874" y="268886"/>
            <a:ext cx="822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Steroid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4984007" y="226554"/>
            <a:ext cx="137864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2850406" y="1496552"/>
            <a:ext cx="9479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5"/>
          <p:cNvSpPr txBox="1"/>
          <p:nvPr/>
        </p:nvSpPr>
        <p:spPr>
          <a:xfrm>
            <a:off x="5009407" y="1877551"/>
            <a:ext cx="833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11993D48-1234-9288-3130-22FD0AF302E7}"/>
              </a:ext>
            </a:extLst>
          </p:cNvPr>
          <p:cNvSpPr txBox="1">
            <a:spLocks/>
          </p:cNvSpPr>
          <p:nvPr/>
        </p:nvSpPr>
        <p:spPr>
          <a:xfrm>
            <a:off x="6377827" y="228600"/>
            <a:ext cx="2766173" cy="211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6" descr="26_02bLipidSolHormone_3-U.jpg"/>
          <p:cNvPicPr preferRelativeResize="0"/>
          <p:nvPr/>
        </p:nvPicPr>
        <p:blipFill rotWithShape="1">
          <a:blip r:embed="rId3">
            <a:alphaModFix/>
          </a:blip>
          <a:srcRect b="2288"/>
          <a:stretch/>
        </p:blipFill>
        <p:spPr>
          <a:xfrm>
            <a:off x="2670048" y="137160"/>
            <a:ext cx="3803904" cy="643297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6"/>
          <p:cNvSpPr txBox="1"/>
          <p:nvPr/>
        </p:nvSpPr>
        <p:spPr>
          <a:xfrm>
            <a:off x="3248338" y="2935886"/>
            <a:ext cx="7483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46"/>
          <p:cNvCxnSpPr/>
          <p:nvPr/>
        </p:nvCxnSpPr>
        <p:spPr>
          <a:xfrm rot="10800000" flipH="1">
            <a:off x="4703233" y="2017670"/>
            <a:ext cx="267679" cy="14979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07" name="Google Shape;307;p46"/>
          <p:cNvGrpSpPr/>
          <p:nvPr/>
        </p:nvGrpSpPr>
        <p:grpSpPr>
          <a:xfrm>
            <a:off x="4121773" y="728404"/>
            <a:ext cx="224367" cy="233119"/>
            <a:chOff x="5427570" y="327780"/>
            <a:chExt cx="224367" cy="233119"/>
          </a:xfrm>
        </p:grpSpPr>
        <p:sp>
          <p:nvSpPr>
            <p:cNvPr id="308" name="Google Shape;308;p46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09" name="Google Shape;309;p46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46"/>
          <p:cNvGrpSpPr/>
          <p:nvPr/>
        </p:nvGrpSpPr>
        <p:grpSpPr>
          <a:xfrm>
            <a:off x="4134472" y="1676671"/>
            <a:ext cx="224367" cy="233119"/>
            <a:chOff x="5427570" y="327780"/>
            <a:chExt cx="224367" cy="233119"/>
          </a:xfrm>
        </p:grpSpPr>
        <p:sp>
          <p:nvSpPr>
            <p:cNvPr id="311" name="Google Shape;311;p46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12" name="Google Shape;312;p46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46"/>
          <p:cNvGrpSpPr/>
          <p:nvPr/>
        </p:nvGrpSpPr>
        <p:grpSpPr>
          <a:xfrm>
            <a:off x="4130240" y="2823904"/>
            <a:ext cx="224367" cy="233119"/>
            <a:chOff x="5427570" y="327780"/>
            <a:chExt cx="224367" cy="233119"/>
          </a:xfrm>
        </p:grpSpPr>
        <p:sp>
          <p:nvSpPr>
            <p:cNvPr id="314" name="Google Shape;314;p46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15" name="Google Shape;315;p46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6" name="Google Shape;316;p46"/>
          <p:cNvCxnSpPr/>
          <p:nvPr/>
        </p:nvCxnSpPr>
        <p:spPr>
          <a:xfrm rot="10800000" flipH="1">
            <a:off x="4766733" y="3088704"/>
            <a:ext cx="229579" cy="35722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46"/>
          <p:cNvSpPr txBox="1"/>
          <p:nvPr/>
        </p:nvSpPr>
        <p:spPr>
          <a:xfrm>
            <a:off x="3112874" y="268886"/>
            <a:ext cx="822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Steroid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6"/>
          <p:cNvSpPr txBox="1"/>
          <p:nvPr/>
        </p:nvSpPr>
        <p:spPr>
          <a:xfrm>
            <a:off x="4984007" y="226554"/>
            <a:ext cx="137864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2850406" y="1496552"/>
            <a:ext cx="9479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6"/>
          <p:cNvSpPr txBox="1"/>
          <p:nvPr/>
        </p:nvSpPr>
        <p:spPr>
          <a:xfrm>
            <a:off x="5009407" y="1877551"/>
            <a:ext cx="833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6"/>
          <p:cNvSpPr txBox="1"/>
          <p:nvPr/>
        </p:nvSpPr>
        <p:spPr>
          <a:xfrm>
            <a:off x="5000941" y="2842755"/>
            <a:ext cx="91050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Hormone-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6"/>
          <p:cNvSpPr txBox="1"/>
          <p:nvPr/>
        </p:nvSpPr>
        <p:spPr>
          <a:xfrm>
            <a:off x="2850406" y="3529277"/>
            <a:ext cx="49503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A2B6657A-EBF0-646B-A71F-04BB6B105E29}"/>
              </a:ext>
            </a:extLst>
          </p:cNvPr>
          <p:cNvSpPr txBox="1">
            <a:spLocks/>
          </p:cNvSpPr>
          <p:nvPr/>
        </p:nvSpPr>
        <p:spPr>
          <a:xfrm>
            <a:off x="6377827" y="228600"/>
            <a:ext cx="2766173" cy="211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7" descr="26_02bLipidSolHormone_4-U.jpg"/>
          <p:cNvPicPr preferRelativeResize="0"/>
          <p:nvPr/>
        </p:nvPicPr>
        <p:blipFill rotWithShape="1">
          <a:blip r:embed="rId3">
            <a:alphaModFix/>
          </a:blip>
          <a:srcRect b="3704"/>
          <a:stretch/>
        </p:blipFill>
        <p:spPr>
          <a:xfrm>
            <a:off x="2670048" y="137160"/>
            <a:ext cx="3803904" cy="63398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 txBox="1"/>
          <p:nvPr/>
        </p:nvSpPr>
        <p:spPr>
          <a:xfrm>
            <a:off x="3248338" y="2935886"/>
            <a:ext cx="7483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47"/>
          <p:cNvCxnSpPr/>
          <p:nvPr/>
        </p:nvCxnSpPr>
        <p:spPr>
          <a:xfrm rot="10800000" flipH="1">
            <a:off x="4703233" y="2017670"/>
            <a:ext cx="267679" cy="14979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1" name="Google Shape;331;p47"/>
          <p:cNvGrpSpPr/>
          <p:nvPr/>
        </p:nvGrpSpPr>
        <p:grpSpPr>
          <a:xfrm>
            <a:off x="4121773" y="728404"/>
            <a:ext cx="224367" cy="233119"/>
            <a:chOff x="5427570" y="327780"/>
            <a:chExt cx="224367" cy="233119"/>
          </a:xfrm>
        </p:grpSpPr>
        <p:sp>
          <p:nvSpPr>
            <p:cNvPr id="332" name="Google Shape;332;p47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3" name="Google Shape;333;p47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47"/>
          <p:cNvGrpSpPr/>
          <p:nvPr/>
        </p:nvGrpSpPr>
        <p:grpSpPr>
          <a:xfrm>
            <a:off x="4134472" y="1676671"/>
            <a:ext cx="224367" cy="233119"/>
            <a:chOff x="5427570" y="327780"/>
            <a:chExt cx="224367" cy="233119"/>
          </a:xfrm>
        </p:grpSpPr>
        <p:sp>
          <p:nvSpPr>
            <p:cNvPr id="335" name="Google Shape;335;p47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6" name="Google Shape;336;p47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47"/>
          <p:cNvGrpSpPr/>
          <p:nvPr/>
        </p:nvGrpSpPr>
        <p:grpSpPr>
          <a:xfrm>
            <a:off x="4130240" y="2823904"/>
            <a:ext cx="224367" cy="233119"/>
            <a:chOff x="5427570" y="327780"/>
            <a:chExt cx="224367" cy="233119"/>
          </a:xfrm>
        </p:grpSpPr>
        <p:sp>
          <p:nvSpPr>
            <p:cNvPr id="338" name="Google Shape;338;p47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9" name="Google Shape;339;p47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47"/>
          <p:cNvGrpSpPr/>
          <p:nvPr/>
        </p:nvGrpSpPr>
        <p:grpSpPr>
          <a:xfrm>
            <a:off x="4126008" y="3933036"/>
            <a:ext cx="224367" cy="233119"/>
            <a:chOff x="5427570" y="327780"/>
            <a:chExt cx="224367" cy="233119"/>
          </a:xfrm>
        </p:grpSpPr>
        <p:sp>
          <p:nvSpPr>
            <p:cNvPr id="341" name="Google Shape;341;p47"/>
            <p:cNvSpPr/>
            <p:nvPr/>
          </p:nvSpPr>
          <p:spPr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>
              <a:solidFill>
                <a:srgbClr val="0093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42" name="Google Shape;342;p47"/>
            <p:cNvSpPr txBox="1"/>
            <p:nvPr/>
          </p:nvSpPr>
          <p:spPr>
            <a:xfrm>
              <a:off x="5427570" y="327780"/>
              <a:ext cx="224367" cy="233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3" name="Google Shape;343;p47"/>
          <p:cNvCxnSpPr/>
          <p:nvPr/>
        </p:nvCxnSpPr>
        <p:spPr>
          <a:xfrm rot="10800000" flipH="1">
            <a:off x="4766733" y="3088704"/>
            <a:ext cx="229579" cy="35722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" name="Google Shape;344;p47"/>
          <p:cNvCxnSpPr/>
          <p:nvPr/>
        </p:nvCxnSpPr>
        <p:spPr>
          <a:xfrm rot="10800000" flipH="1">
            <a:off x="6036733" y="5357770"/>
            <a:ext cx="26379" cy="21329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5" name="Google Shape;345;p47"/>
          <p:cNvSpPr txBox="1"/>
          <p:nvPr/>
        </p:nvSpPr>
        <p:spPr>
          <a:xfrm>
            <a:off x="3112874" y="268886"/>
            <a:ext cx="8228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Steroid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4984007" y="226554"/>
            <a:ext cx="137864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Interstitial fluid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2850406" y="1496552"/>
            <a:ext cx="9479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cell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5009407" y="1877551"/>
            <a:ext cx="833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7"/>
          <p:cNvSpPr txBox="1"/>
          <p:nvPr/>
        </p:nvSpPr>
        <p:spPr>
          <a:xfrm>
            <a:off x="5000941" y="2842755"/>
            <a:ext cx="91050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Hormone-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7"/>
          <p:cNvSpPr txBox="1"/>
          <p:nvPr/>
        </p:nvSpPr>
        <p:spPr>
          <a:xfrm>
            <a:off x="2850406" y="3529277"/>
            <a:ext cx="49503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 txBox="1"/>
          <p:nvPr/>
        </p:nvSpPr>
        <p:spPr>
          <a:xfrm>
            <a:off x="3436283" y="4177025"/>
            <a:ext cx="7483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7"/>
          <p:cNvSpPr txBox="1"/>
          <p:nvPr/>
        </p:nvSpPr>
        <p:spPr>
          <a:xfrm>
            <a:off x="4721541" y="4002688"/>
            <a:ext cx="121850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7"/>
          <p:cNvSpPr txBox="1"/>
          <p:nvPr/>
        </p:nvSpPr>
        <p:spPr>
          <a:xfrm>
            <a:off x="5737540" y="4891686"/>
            <a:ext cx="6518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7"/>
          <p:cNvSpPr txBox="1"/>
          <p:nvPr/>
        </p:nvSpPr>
        <p:spPr>
          <a:xfrm>
            <a:off x="3486432" y="5797617"/>
            <a:ext cx="225525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response: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of a gene and</a:t>
            </a:r>
            <a:b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synthesis of new protein</a:t>
            </a:r>
            <a:endParaRPr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1;p40">
            <a:extLst>
              <a:ext uri="{FF2B5EF4-FFF2-40B4-BE49-F238E27FC236}">
                <a16:creationId xmlns:a16="http://schemas.microsoft.com/office/drawing/2014/main" id="{029F3BF0-F7CB-D00A-686F-6BFF629BC963}"/>
              </a:ext>
            </a:extLst>
          </p:cNvPr>
          <p:cNvSpPr txBox="1">
            <a:spLocks/>
          </p:cNvSpPr>
          <p:nvPr/>
        </p:nvSpPr>
        <p:spPr>
          <a:xfrm>
            <a:off x="6377827" y="228600"/>
            <a:ext cx="2766173" cy="211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Enrichment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Process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ts val="3600"/>
              <a:buFont typeface="Comic Sans MS"/>
              <a:buNone/>
            </a:pPr>
            <a:endParaRPr lang="en-US"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2307996"/>
            <a:ext cx="8229600" cy="760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Immune System</a:t>
            </a:r>
          </a:p>
        </p:txBody>
      </p:sp>
      <p:pic>
        <p:nvPicPr>
          <p:cNvPr id="4099" name="Picture 2" descr="http://platform-online.net/wp-content/uploads/2013/03/hiv-199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168275"/>
            <a:ext cx="218757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1.gstatic.com/images?q=tbn:ANd9GcQNuygihqZ4hJSxzI7zmrqJsQyNuJL9uU2MuDvuu4mmHTt7r4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50813"/>
            <a:ext cx="298291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icawww1.epfl.ch/is/IS_IB/immune_system_cells_te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1"/>
          <a:stretch>
            <a:fillRect/>
          </a:stretch>
        </p:blipFill>
        <p:spPr bwMode="auto">
          <a:xfrm>
            <a:off x="107950" y="3116263"/>
            <a:ext cx="4668089" cy="374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http://hemimammashetsiga.files.wordpress.com/2011/11/sicknes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23" y="3068408"/>
            <a:ext cx="3865223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3.amazonaws.com/healthtap-public/ht-staging/user_answer/reference_image/9824/large/Kidney_Transplant.jpeg?1349480819">
            <a:extLst>
              <a:ext uri="{FF2B5EF4-FFF2-40B4-BE49-F238E27FC236}">
                <a16:creationId xmlns:a16="http://schemas.microsoft.com/office/drawing/2014/main" id="{3A6D98C5-8A9E-F22C-2C42-E0A25D82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84" y="2227229"/>
            <a:ext cx="3384714" cy="425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Google Shape;144;p35"/>
          <p:cNvSpPr txBox="1">
            <a:spLocks noGrp="1"/>
          </p:cNvSpPr>
          <p:nvPr>
            <p:ph type="ctrTitle"/>
          </p:nvPr>
        </p:nvSpPr>
        <p:spPr>
          <a:xfrm>
            <a:off x="403761" y="201881"/>
            <a:ext cx="8526306" cy="187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Anatomy &amp; Physiology</a:t>
            </a:r>
            <a:b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Endocrine, Immune, Digestive, Excretory</a:t>
            </a:r>
            <a:br>
              <a:rPr lang="en-US" sz="32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Systems </a:t>
            </a: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Chapter 31, 33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5" name="Picture 2" descr="http://preview.turbosquid.com/Preview/Content_2010_12_02__23_45_26/Digestive_B.jpgfbb4f108-04c7-4136-ab4e-aa164f3c2860Larger.jpg">
            <a:hlinkClick r:id="rId4"/>
            <a:extLst>
              <a:ext uri="{FF2B5EF4-FFF2-40B4-BE49-F238E27FC236}">
                <a16:creationId xmlns:a16="http://schemas.microsoft.com/office/drawing/2014/main" id="{3B7E20EB-BA8B-7976-790F-E64EE4D4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53" y="2227229"/>
            <a:ext cx="3384714" cy="4067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998">
            <a:extLst>
              <a:ext uri="{FF2B5EF4-FFF2-40B4-BE49-F238E27FC236}">
                <a16:creationId xmlns:a16="http://schemas.microsoft.com/office/drawing/2014/main" id="{FF58C519-0E2D-C4CE-97B4-57D9D5F9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8" y="1589561"/>
            <a:ext cx="20764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7"/>
          <p:cNvSpPr txBox="1">
            <a:spLocks noGrp="1"/>
          </p:cNvSpPr>
          <p:nvPr>
            <p:ph type="title"/>
          </p:nvPr>
        </p:nvSpPr>
        <p:spPr>
          <a:xfrm>
            <a:off x="380009" y="114300"/>
            <a:ext cx="856210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Adaptive Immunity </a:t>
            </a:r>
            <a:r>
              <a:rPr lang="en-US" sz="4000" b="1" dirty="0">
                <a:solidFill>
                  <a:srgbClr val="FF0000"/>
                </a:solidFill>
              </a:rPr>
              <a:t>Enrichment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38" name="Google Shape;438;p57"/>
          <p:cNvSpPr txBox="1">
            <a:spLocks noGrp="1"/>
          </p:cNvSpPr>
          <p:nvPr>
            <p:ph type="body" idx="1"/>
          </p:nvPr>
        </p:nvSpPr>
        <p:spPr>
          <a:xfrm>
            <a:off x="48491" y="746166"/>
            <a:ext cx="8893627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Defends against </a:t>
            </a:r>
            <a:r>
              <a:rPr lang="en-US" sz="2400" b="1" dirty="0">
                <a:solidFill>
                  <a:srgbClr val="FF0000"/>
                </a:solidFill>
              </a:rPr>
              <a:t>specific antigens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Two Branches: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dirty="0">
              <a:solidFill>
                <a:srgbClr val="002060"/>
              </a:solidFill>
            </a:endParaRPr>
          </a:p>
          <a:p>
            <a:pPr marL="457200" lvl="1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None/>
            </a:pPr>
            <a:r>
              <a:rPr lang="en-US" sz="2800" b="1" dirty="0">
                <a:solidFill>
                  <a:srgbClr val="0000FF"/>
                </a:solidFill>
              </a:rPr>
              <a:t>1) HUMORAL (Antibody-Mediated)</a:t>
            </a:r>
            <a:endParaRPr dirty="0"/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00FF00"/>
                </a:solidFill>
              </a:rPr>
              <a:t>B Cells </a:t>
            </a:r>
            <a:r>
              <a:rPr lang="en-US" sz="2400" b="1" dirty="0">
                <a:solidFill>
                  <a:srgbClr val="00FF00"/>
                </a:solidFill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FF00"/>
                </a:solidFill>
              </a:rPr>
              <a:t> Plasma Cells </a:t>
            </a:r>
            <a:r>
              <a:rPr lang="en-US" sz="2400" b="1" dirty="0">
                <a:solidFill>
                  <a:srgbClr val="00FF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FF00"/>
                </a:solidFill>
              </a:rPr>
              <a:t>Antibodies</a:t>
            </a:r>
            <a:endParaRPr dirty="0"/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Antibodies: </a:t>
            </a:r>
            <a:r>
              <a:rPr lang="en-US" sz="2400" b="1" dirty="0">
                <a:solidFill>
                  <a:srgbClr val="7030A0"/>
                </a:solidFill>
              </a:rPr>
              <a:t>Y-shaped proteins that recognize specific antigen</a:t>
            </a:r>
            <a:endParaRPr dirty="0"/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Gets rid of pathogens in the </a:t>
            </a:r>
            <a:r>
              <a:rPr lang="en-US" sz="2400" b="1" u="sng" dirty="0">
                <a:solidFill>
                  <a:srgbClr val="00FF00"/>
                </a:solidFill>
              </a:rPr>
              <a:t>body fluids</a:t>
            </a:r>
            <a:endParaRPr dirty="0"/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Two Types:</a:t>
            </a:r>
            <a:endParaRPr dirty="0"/>
          </a:p>
          <a:p>
            <a:pPr marL="1600200" lvl="3" indent="-228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–"/>
            </a:pPr>
            <a:r>
              <a:rPr lang="en-US" sz="2400" b="1" dirty="0">
                <a:solidFill>
                  <a:srgbClr val="FF0000"/>
                </a:solidFill>
              </a:rPr>
              <a:t>Active:</a:t>
            </a:r>
            <a:r>
              <a:rPr lang="en-US" sz="2400" b="1" dirty="0">
                <a:solidFill>
                  <a:srgbClr val="7030A0"/>
                </a:solidFill>
              </a:rPr>
              <a:t> person makes his own antibodies</a:t>
            </a:r>
            <a:endParaRPr dirty="0"/>
          </a:p>
          <a:p>
            <a:pPr marL="1600200" lvl="3" indent="-228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–"/>
            </a:pPr>
            <a:r>
              <a:rPr lang="en-US" sz="2400" b="1" dirty="0">
                <a:solidFill>
                  <a:srgbClr val="FF0000"/>
                </a:solidFill>
              </a:rPr>
              <a:t>Passive:</a:t>
            </a:r>
            <a:r>
              <a:rPr lang="en-US" sz="2400" b="1" dirty="0">
                <a:solidFill>
                  <a:srgbClr val="7030A0"/>
                </a:solidFill>
              </a:rPr>
              <a:t> Person receives antibodies from someone else (Ex. Nursing a Baby)</a:t>
            </a:r>
            <a:endParaRPr sz="2400" b="1" dirty="0">
              <a:solidFill>
                <a:srgbClr val="7030A0"/>
              </a:solidFill>
            </a:endParaRPr>
          </a:p>
        </p:txBody>
      </p:sp>
      <p:pic>
        <p:nvPicPr>
          <p:cNvPr id="439" name="Google Shape;43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844484"/>
            <a:ext cx="2017816" cy="238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>
            <a:spLocks noGrp="1"/>
          </p:cNvSpPr>
          <p:nvPr>
            <p:ph type="title"/>
          </p:nvPr>
        </p:nvSpPr>
        <p:spPr>
          <a:xfrm>
            <a:off x="723900" y="17060"/>
            <a:ext cx="7696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Adaptive Immunity</a:t>
            </a:r>
            <a:endParaRPr sz="4400" dirty="0"/>
          </a:p>
        </p:txBody>
      </p:sp>
      <p:sp>
        <p:nvSpPr>
          <p:cNvPr id="446" name="Google Shape;446;p58"/>
          <p:cNvSpPr txBox="1">
            <a:spLocks noGrp="1"/>
          </p:cNvSpPr>
          <p:nvPr>
            <p:ph type="body" idx="1"/>
          </p:nvPr>
        </p:nvSpPr>
        <p:spPr>
          <a:xfrm>
            <a:off x="83128" y="723900"/>
            <a:ext cx="8427522" cy="366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None/>
            </a:pPr>
            <a:r>
              <a:rPr lang="en-US" sz="2800" b="1" dirty="0">
                <a:solidFill>
                  <a:srgbClr val="0000FF"/>
                </a:solidFill>
              </a:rPr>
              <a:t>2) CELL-MEDIATED</a:t>
            </a:r>
            <a:endParaRPr dirty="0"/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2400"/>
              <a:buFont typeface="Comic Sans MS"/>
              <a:buChar char="•"/>
            </a:pP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 T Cells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Gets rid of pathogens </a:t>
            </a:r>
            <a:r>
              <a:rPr lang="en-US" sz="24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body cells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Attacks </a:t>
            </a:r>
            <a:r>
              <a:rPr lang="en-US" sz="2400" b="1" dirty="0">
                <a:solidFill>
                  <a:srgbClr val="7030A0"/>
                </a:solidFill>
              </a:rPr>
              <a:t>cells of our body that are already infected.</a:t>
            </a:r>
            <a:endParaRPr dirty="0"/>
          </a:p>
          <a:p>
            <a:pPr marL="914400" lvl="2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1200" b="1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Comic Sans MS"/>
              <a:buChar char="•"/>
            </a:pPr>
            <a:r>
              <a:rPr lang="en-US" sz="2700" b="1" dirty="0">
                <a:solidFill>
                  <a:srgbClr val="FF0000"/>
                </a:solidFill>
              </a:rPr>
              <a:t>Macrophages </a:t>
            </a:r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0000FF"/>
                </a:solidFill>
              </a:rPr>
              <a:t>Helper T Cells </a:t>
            </a:r>
            <a:r>
              <a:rPr lang="en-US" sz="27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700" b="1" dirty="0">
                <a:solidFill>
                  <a:srgbClr val="FF0000"/>
                </a:solidFill>
              </a:rPr>
              <a:t> Activates </a:t>
            </a:r>
            <a:r>
              <a:rPr lang="en-US" sz="2700" b="1" dirty="0">
                <a:solidFill>
                  <a:srgbClr val="0000FF"/>
                </a:solidFill>
              </a:rPr>
              <a:t>Cell-Mediated</a:t>
            </a:r>
            <a:r>
              <a:rPr lang="en-US" sz="2700" b="1" dirty="0">
                <a:solidFill>
                  <a:srgbClr val="FF0000"/>
                </a:solidFill>
              </a:rPr>
              <a:t> and </a:t>
            </a:r>
            <a:r>
              <a:rPr lang="en-US" sz="2700" b="1" dirty="0">
                <a:solidFill>
                  <a:srgbClr val="0000FF"/>
                </a:solidFill>
              </a:rPr>
              <a:t>Humoral</a:t>
            </a:r>
            <a:r>
              <a:rPr lang="en-US" sz="2700" b="1" dirty="0">
                <a:solidFill>
                  <a:srgbClr val="FF0000"/>
                </a:solidFill>
              </a:rPr>
              <a:t> Immunity.</a:t>
            </a:r>
            <a:endParaRPr sz="2700" b="1" dirty="0">
              <a:solidFill>
                <a:srgbClr val="FF0000"/>
              </a:solidFill>
            </a:endParaRPr>
          </a:p>
        </p:txBody>
      </p:sp>
      <p:pic>
        <p:nvPicPr>
          <p:cNvPr id="447" name="Google Shape;44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135" y="3961996"/>
            <a:ext cx="4239217" cy="289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913C9-0CE2-ECC2-C648-6A68EE3D3D5A}"/>
              </a:ext>
            </a:extLst>
          </p:cNvPr>
          <p:cNvSpPr txBox="1"/>
          <p:nvPr/>
        </p:nvSpPr>
        <p:spPr>
          <a:xfrm>
            <a:off x="6982691" y="175515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9"/>
          <p:cNvSpPr/>
          <p:nvPr/>
        </p:nvSpPr>
        <p:spPr>
          <a:xfrm>
            <a:off x="228600" y="1371600"/>
            <a:ext cx="3657600" cy="83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0"/>
          </a:gradFill>
          <a:ln w="9525" cap="flat" cmpd="sng">
            <a:solidFill>
              <a:srgbClr val="2F2F98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Humoral Immune Response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(Antibodies)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5257800" y="1295400"/>
            <a:ext cx="3657600" cy="990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0"/>
          </a:gradFill>
          <a:ln w="9525" cap="flat" cmpd="sng">
            <a:solidFill>
              <a:srgbClr val="2F2F98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Cell-Mediated Immune Response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(Cytotoxic T Cells)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3581400" y="228600"/>
            <a:ext cx="1905000" cy="10668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Macrophages</a:t>
            </a:r>
            <a:endParaRPr sz="1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4419600" y="1524000"/>
            <a:ext cx="2286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3759200" y="2501900"/>
            <a:ext cx="1524000" cy="838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Helper T cell</a:t>
            </a:r>
            <a:endParaRPr dirty="0"/>
          </a:p>
        </p:txBody>
      </p:sp>
      <p:sp>
        <p:nvSpPr>
          <p:cNvPr id="457" name="Google Shape;457;p59"/>
          <p:cNvSpPr/>
          <p:nvPr/>
        </p:nvSpPr>
        <p:spPr>
          <a:xfrm rot="5400000">
            <a:off x="3162300" y="26289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8" name="Google Shape;458;p59"/>
          <p:cNvSpPr/>
          <p:nvPr/>
        </p:nvSpPr>
        <p:spPr>
          <a:xfrm rot="-5400000" flipH="1">
            <a:off x="5600700" y="26289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600200" y="2590800"/>
            <a:ext cx="1143000" cy="6096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 cell</a:t>
            </a:r>
            <a:endParaRPr dirty="0"/>
          </a:p>
        </p:txBody>
      </p:sp>
      <p:sp>
        <p:nvSpPr>
          <p:cNvPr id="460" name="Google Shape;460;p59"/>
          <p:cNvSpPr/>
          <p:nvPr/>
        </p:nvSpPr>
        <p:spPr>
          <a:xfrm>
            <a:off x="6248400" y="2590800"/>
            <a:ext cx="2057400" cy="838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Cytotoxic T cell</a:t>
            </a:r>
            <a:endParaRPr dirty="0"/>
          </a:p>
        </p:txBody>
      </p:sp>
      <p:sp>
        <p:nvSpPr>
          <p:cNvPr id="461" name="Google Shape;461;p59"/>
          <p:cNvSpPr/>
          <p:nvPr/>
        </p:nvSpPr>
        <p:spPr>
          <a:xfrm>
            <a:off x="1371600" y="3886200"/>
            <a:ext cx="1524000" cy="838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Plasma cell</a:t>
            </a:r>
            <a:endParaRPr dirty="0"/>
          </a:p>
        </p:txBody>
      </p:sp>
      <p:sp>
        <p:nvSpPr>
          <p:cNvPr id="462" name="Google Shape;462;p59"/>
          <p:cNvSpPr/>
          <p:nvPr/>
        </p:nvSpPr>
        <p:spPr>
          <a:xfrm>
            <a:off x="2057400" y="3352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3962400" y="5105400"/>
            <a:ext cx="1524000" cy="838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A5002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A5002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Infected cell</a:t>
            </a:r>
            <a:endParaRPr dirty="0"/>
          </a:p>
        </p:txBody>
      </p:sp>
      <p:sp>
        <p:nvSpPr>
          <p:cNvPr id="464" name="Google Shape;464;p59"/>
          <p:cNvSpPr/>
          <p:nvPr/>
        </p:nvSpPr>
        <p:spPr>
          <a:xfrm>
            <a:off x="2057400" y="4800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762000" y="5294313"/>
            <a:ext cx="2819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Antibodies</a:t>
            </a:r>
            <a:endParaRPr dirty="0"/>
          </a:p>
        </p:txBody>
      </p:sp>
      <p:sp>
        <p:nvSpPr>
          <p:cNvPr id="466" name="Google Shape;466;p59"/>
          <p:cNvSpPr/>
          <p:nvPr/>
        </p:nvSpPr>
        <p:spPr>
          <a:xfrm rot="-5400000" flipH="1">
            <a:off x="3314700" y="52959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7" name="Google Shape;467;p59"/>
          <p:cNvSpPr/>
          <p:nvPr/>
        </p:nvSpPr>
        <p:spPr>
          <a:xfrm rot="-5400000" flipH="1">
            <a:off x="5474494" y="3874294"/>
            <a:ext cx="2157412" cy="1676400"/>
          </a:xfrm>
          <a:prstGeom prst="bentUpArrow">
            <a:avLst>
              <a:gd name="adj1" fmla="val 9416"/>
              <a:gd name="adj2" fmla="val 9805"/>
              <a:gd name="adj3" fmla="val 11753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 txBox="1"/>
          <p:nvPr/>
        </p:nvSpPr>
        <p:spPr>
          <a:xfrm>
            <a:off x="5638800" y="4764088"/>
            <a:ext cx="1828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Identify and destroy</a:t>
            </a:r>
            <a:endParaRPr dirty="0"/>
          </a:p>
        </p:txBody>
      </p:sp>
      <p:sp>
        <p:nvSpPr>
          <p:cNvPr id="469" name="Google Shape;469;p59"/>
          <p:cNvSpPr txBox="1"/>
          <p:nvPr/>
        </p:nvSpPr>
        <p:spPr>
          <a:xfrm>
            <a:off x="2286000" y="4764088"/>
            <a:ext cx="18288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Tag for destruction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E56B-5659-EDB9-455B-2D8FC7E8EF34}"/>
              </a:ext>
            </a:extLst>
          </p:cNvPr>
          <p:cNvSpPr txBox="1"/>
          <p:nvPr/>
        </p:nvSpPr>
        <p:spPr>
          <a:xfrm>
            <a:off x="6982691" y="175515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2" descr="43_20_AdaptiveImmune-L.jpg"/>
          <p:cNvPicPr preferRelativeResize="0"/>
          <p:nvPr/>
        </p:nvPicPr>
        <p:blipFill rotWithShape="1">
          <a:blip r:embed="rId3">
            <a:alphaModFix/>
          </a:blip>
          <a:srcRect b="2525"/>
          <a:stretch/>
        </p:blipFill>
        <p:spPr>
          <a:xfrm>
            <a:off x="522514" y="136524"/>
            <a:ext cx="7919811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9076D-7CA0-6D6A-44F2-A4E80E39FF4E}"/>
              </a:ext>
            </a:extLst>
          </p:cNvPr>
          <p:cNvSpPr txBox="1"/>
          <p:nvPr/>
        </p:nvSpPr>
        <p:spPr>
          <a:xfrm>
            <a:off x="7338951" y="1422424"/>
            <a:ext cx="180504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Enrichment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1958" y="228600"/>
            <a:ext cx="6092042" cy="12201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000" dirty="0"/>
            </a:br>
            <a:r>
              <a:rPr lang="en-US" sz="4000" dirty="0"/>
              <a:t> Digestive System </a:t>
            </a:r>
            <a:br>
              <a:rPr lang="en-US" dirty="0"/>
            </a:br>
            <a:endParaRPr lang="en-US" sz="3600" dirty="0"/>
          </a:p>
        </p:txBody>
      </p:sp>
      <p:pic>
        <p:nvPicPr>
          <p:cNvPr id="4098" name="Picture 2" descr="http://preview.turbosquid.com/Preview/Content_2010_12_02__23_45_26/Digestive_B.jpgfbb4f108-04c7-4136-ab4e-aa164f3c2860Lar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19" y="1251856"/>
            <a:ext cx="5377543" cy="5377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002060"/>
                </a:solidFill>
              </a:rPr>
              <a:t>Nutrient          Calories          Sources/</a:t>
            </a:r>
            <a:r>
              <a:rPr lang="en-US" sz="1800" b="1" i="1" dirty="0">
                <a:solidFill>
                  <a:srgbClr val="002060"/>
                </a:solidFill>
              </a:rPr>
              <a:t>Examples</a:t>
            </a:r>
            <a:r>
              <a:rPr lang="en-US" sz="1800" b="1" dirty="0">
                <a:solidFill>
                  <a:srgbClr val="002060"/>
                </a:solidFill>
              </a:rPr>
              <a:t>                   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18288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/>
              <a:t>Carbohydrates   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</a:rPr>
              <a:t>Proteins</a:t>
            </a:r>
            <a:r>
              <a:rPr lang="en-US" sz="1800" dirty="0"/>
              <a:t>  </a:t>
            </a:r>
          </a:p>
          <a:p>
            <a:pPr>
              <a:buNone/>
            </a:pPr>
            <a:r>
              <a:rPr lang="en-US" sz="1800" dirty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Lipids  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>
                <a:solidFill>
                  <a:srgbClr val="00B050"/>
                </a:solidFill>
              </a:rPr>
              <a:t>Vitamins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Minerals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b="1" dirty="0">
                <a:solidFill>
                  <a:srgbClr val="0070C0"/>
                </a:solidFill>
              </a:rPr>
              <a:t>Water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838200"/>
            <a:ext cx="36576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/>
              <a:t>	fuel source used for energy production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fuel source, raw material for making new proteins, enzymes, antibodies, hormones, pigments, cell structure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800" dirty="0"/>
              <a:t>	fuel source, insulation, cell membranes, nerve cells, hormones  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B050"/>
                </a:solidFill>
              </a:rPr>
              <a:t>Coenzymes (assist enzyme function)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	bone and teeth formation, hemoglobin, acid/base balance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70C0"/>
                </a:solidFill>
              </a:rPr>
              <a:t>most nutrients move into and out of cells dissolved in fluid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83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4/gram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838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Bread, pasta, grains, potatoes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4/gram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1752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Eggs, nuts, meat, beans, 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2971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9/gram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2895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Butter, fats, oils,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bacon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yummm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mayonnaise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0" y="3810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4648200"/>
            <a:ext cx="9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5867400"/>
            <a:ext cx="83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3733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Fruits, vegetables, dairy products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Ex: vit. A, C, D, B12, 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724400"/>
            <a:ext cx="289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Milk, meat, bananas, fish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Ex: Calcium, iron, potassium, sodium, iodine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1" y="5715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About 60% of the body is made of water Ex: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blood and body fluid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76002-6555-E42E-9308-C948FB435BBC}"/>
              </a:ext>
            </a:extLst>
          </p:cNvPr>
          <p:cNvSpPr txBox="1"/>
          <p:nvPr/>
        </p:nvSpPr>
        <p:spPr>
          <a:xfrm>
            <a:off x="7154884" y="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9067800" cy="6400800"/>
          </a:xfrm>
        </p:spPr>
        <p:txBody>
          <a:bodyPr>
            <a:normAutofit/>
          </a:bodyPr>
          <a:lstStyle/>
          <a:p>
            <a:pPr marL="136525" indent="0" eaLnBrk="1" hangingPunct="1">
              <a:buNone/>
            </a:pPr>
            <a:r>
              <a:rPr lang="en-US" b="1" dirty="0"/>
              <a:t>Calories = ENERGY CONTENT</a:t>
            </a:r>
          </a:p>
          <a:p>
            <a:pPr marL="650875" indent="-514350" eaLnBrk="1" hangingPunct="1">
              <a:buFont typeface="+mj-lt"/>
              <a:buAutoNum type="arabicPeriod"/>
            </a:pPr>
            <a:endParaRPr lang="en-US" b="1" dirty="0"/>
          </a:p>
          <a:p>
            <a:pPr marL="136525" indent="0" eaLnBrk="1" hangingPunct="1">
              <a:buNone/>
            </a:pPr>
            <a:r>
              <a:rPr lang="en-US" b="1" dirty="0">
                <a:solidFill>
                  <a:srgbClr val="00B050"/>
                </a:solidFill>
              </a:rPr>
              <a:t>Careful!     1 Calorie (or kilocalorie) = 1000 calories</a:t>
            </a:r>
          </a:p>
          <a:p>
            <a:pPr eaLnBrk="1" hangingPunct="1"/>
            <a:endParaRPr lang="en-US" dirty="0"/>
          </a:p>
        </p:txBody>
      </p:sp>
      <p:pic>
        <p:nvPicPr>
          <p:cNvPr id="2050" name="Picture 2" descr="http://static.ddmcdn.com/gif/calori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7909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QeE32BhnxfMUY4lkWwPeY7BFv7mTE5iYcEoo8g3lLp6xnBF20J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133724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30DD98-9A6F-C35E-B191-5ECE7C614D98}"/>
              </a:ext>
            </a:extLst>
          </p:cNvPr>
          <p:cNvSpPr txBox="1"/>
          <p:nvPr/>
        </p:nvSpPr>
        <p:spPr>
          <a:xfrm>
            <a:off x="6982691" y="175515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36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Absorption in Small intestine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104"/>
          <a:stretch/>
        </p:blipFill>
        <p:spPr bwMode="auto">
          <a:xfrm>
            <a:off x="494680" y="1236663"/>
            <a:ext cx="8154639" cy="487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02283" y="5621337"/>
            <a:ext cx="5334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8098" y="1236663"/>
            <a:ext cx="7620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EDEE3C-1EEF-6BEA-56E5-3725285089AF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37506"/>
            <a:ext cx="8229600" cy="98169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Enzymes of the Small Intestine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314200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Nutrient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1314200"/>
            <a:ext cx="138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Enzyme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1314200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Product of Reaction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86243"/>
              </p:ext>
            </p:extLst>
          </p:nvPr>
        </p:nvGraphicFramePr>
        <p:xfrm>
          <a:off x="304800" y="1840674"/>
          <a:ext cx="8686799" cy="4133850"/>
        </p:xfrm>
        <a:graphic>
          <a:graphicData uri="http://schemas.openxmlformats.org/drawingml/2006/table">
            <a:tbl>
              <a:tblPr/>
              <a:tblGrid>
                <a:gridCol w="1766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Nucleic Acid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Nucleotides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Pancreatic Amylase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Maltase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Glucose + Glucose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Lactose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Lactase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Glusose + Galactose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Sucrose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Sucrase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Glucose + Fructose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Peptidase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Amino Acids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Lipase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Glycerol + 3 Fatty Acids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2743200" y="22860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36530" y="2971800"/>
            <a:ext cx="23164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636530" y="3505200"/>
            <a:ext cx="231647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682260" y="4114800"/>
            <a:ext cx="22707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682260" y="4724400"/>
            <a:ext cx="22707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682260" y="5257800"/>
            <a:ext cx="22707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682260" y="5867400"/>
            <a:ext cx="22707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64659C-A0F4-A03A-1AB8-F82D842C8726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9" descr="21_10b_0SmallIntestStruct-U.jpg"/>
          <p:cNvPicPr preferRelativeResize="0"/>
          <p:nvPr/>
        </p:nvPicPr>
        <p:blipFill rotWithShape="1">
          <a:blip r:embed="rId3">
            <a:alphaModFix/>
          </a:blip>
          <a:srcRect b="3646"/>
          <a:stretch/>
        </p:blipFill>
        <p:spPr>
          <a:xfrm>
            <a:off x="298704" y="954024"/>
            <a:ext cx="8546592" cy="47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9"/>
          <p:cNvSpPr txBox="1"/>
          <p:nvPr/>
        </p:nvSpPr>
        <p:spPr>
          <a:xfrm>
            <a:off x="332362" y="2973016"/>
            <a:ext cx="6155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Muscle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layers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8" name="Google Shape;568;p79"/>
          <p:cNvCxnSpPr/>
          <p:nvPr/>
        </p:nvCxnSpPr>
        <p:spPr>
          <a:xfrm>
            <a:off x="2481066" y="3094100"/>
            <a:ext cx="93523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9" name="Google Shape;569;p79"/>
          <p:cNvCxnSpPr/>
          <p:nvPr/>
        </p:nvCxnSpPr>
        <p:spPr>
          <a:xfrm rot="10800000" flipH="1">
            <a:off x="876632" y="3225800"/>
            <a:ext cx="922535" cy="799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0" name="Google Shape;570;p79"/>
          <p:cNvCxnSpPr/>
          <p:nvPr/>
        </p:nvCxnSpPr>
        <p:spPr>
          <a:xfrm>
            <a:off x="3365833" y="1963799"/>
            <a:ext cx="0" cy="14440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1" name="Google Shape;571;p79"/>
          <p:cNvCxnSpPr/>
          <p:nvPr/>
        </p:nvCxnSpPr>
        <p:spPr>
          <a:xfrm rot="10800000" flipH="1">
            <a:off x="876632" y="3035300"/>
            <a:ext cx="554235" cy="2704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2" name="Google Shape;572;p79"/>
          <p:cNvCxnSpPr/>
          <p:nvPr/>
        </p:nvCxnSpPr>
        <p:spPr>
          <a:xfrm>
            <a:off x="1481999" y="3771432"/>
            <a:ext cx="486501" cy="19096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3" name="Google Shape;573;p79"/>
          <p:cNvCxnSpPr/>
          <p:nvPr/>
        </p:nvCxnSpPr>
        <p:spPr>
          <a:xfrm>
            <a:off x="1481999" y="3771432"/>
            <a:ext cx="410301" cy="4153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4" name="Google Shape;574;p79"/>
          <p:cNvCxnSpPr/>
          <p:nvPr/>
        </p:nvCxnSpPr>
        <p:spPr>
          <a:xfrm>
            <a:off x="588765" y="4118565"/>
            <a:ext cx="257902" cy="11476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5" name="Google Shape;575;p79"/>
          <p:cNvCxnSpPr/>
          <p:nvPr/>
        </p:nvCxnSpPr>
        <p:spPr>
          <a:xfrm>
            <a:off x="588765" y="4118565"/>
            <a:ext cx="164768" cy="2248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79"/>
          <p:cNvCxnSpPr/>
          <p:nvPr/>
        </p:nvCxnSpPr>
        <p:spPr>
          <a:xfrm rot="10800000" flipH="1">
            <a:off x="4360665" y="3204633"/>
            <a:ext cx="1193468" cy="13499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79"/>
          <p:cNvCxnSpPr/>
          <p:nvPr/>
        </p:nvCxnSpPr>
        <p:spPr>
          <a:xfrm>
            <a:off x="4360665" y="3339632"/>
            <a:ext cx="1367035" cy="1486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79"/>
          <p:cNvCxnSpPr/>
          <p:nvPr/>
        </p:nvCxnSpPr>
        <p:spPr>
          <a:xfrm>
            <a:off x="4441099" y="4008499"/>
            <a:ext cx="1189234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79"/>
          <p:cNvCxnSpPr/>
          <p:nvPr/>
        </p:nvCxnSpPr>
        <p:spPr>
          <a:xfrm>
            <a:off x="4648531" y="2619965"/>
            <a:ext cx="423002" cy="2121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79"/>
          <p:cNvCxnSpPr/>
          <p:nvPr/>
        </p:nvCxnSpPr>
        <p:spPr>
          <a:xfrm>
            <a:off x="4648531" y="2619965"/>
            <a:ext cx="38913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79"/>
          <p:cNvCxnSpPr/>
          <p:nvPr/>
        </p:nvCxnSpPr>
        <p:spPr>
          <a:xfrm>
            <a:off x="7362097" y="2065398"/>
            <a:ext cx="71636" cy="19943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79"/>
          <p:cNvCxnSpPr/>
          <p:nvPr/>
        </p:nvCxnSpPr>
        <p:spPr>
          <a:xfrm flipH="1">
            <a:off x="7332133" y="2065398"/>
            <a:ext cx="29964" cy="17826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79"/>
          <p:cNvSpPr txBox="1"/>
          <p:nvPr/>
        </p:nvSpPr>
        <p:spPr>
          <a:xfrm>
            <a:off x="340829" y="3447150"/>
            <a:ext cx="11274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Large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circular folds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9"/>
          <p:cNvSpPr txBox="1"/>
          <p:nvPr/>
        </p:nvSpPr>
        <p:spPr>
          <a:xfrm>
            <a:off x="349295" y="3887416"/>
            <a:ext cx="3160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Villi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9"/>
          <p:cNvSpPr txBox="1"/>
          <p:nvPr/>
        </p:nvSpPr>
        <p:spPr>
          <a:xfrm>
            <a:off x="332363" y="5496082"/>
            <a:ext cx="11772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Intestinal wall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9"/>
          <p:cNvSpPr txBox="1"/>
          <p:nvPr/>
        </p:nvSpPr>
        <p:spPr>
          <a:xfrm>
            <a:off x="1991829" y="3785815"/>
            <a:ext cx="9275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Nutrient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absorption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9"/>
          <p:cNvSpPr txBox="1"/>
          <p:nvPr/>
        </p:nvSpPr>
        <p:spPr>
          <a:xfrm>
            <a:off x="2677629" y="1533684"/>
            <a:ext cx="14491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Vein carrying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blood to the liver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9"/>
          <p:cNvSpPr txBox="1"/>
          <p:nvPr/>
        </p:nvSpPr>
        <p:spPr>
          <a:xfrm>
            <a:off x="3448095" y="2973016"/>
            <a:ext cx="588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Lumen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9"/>
          <p:cNvSpPr txBox="1"/>
          <p:nvPr/>
        </p:nvSpPr>
        <p:spPr>
          <a:xfrm>
            <a:off x="4751962" y="1415149"/>
            <a:ext cx="8079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Lumen of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intestine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9"/>
          <p:cNvSpPr txBox="1"/>
          <p:nvPr/>
        </p:nvSpPr>
        <p:spPr>
          <a:xfrm>
            <a:off x="3837563" y="2498881"/>
            <a:ext cx="79809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Epithelial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cells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9"/>
          <p:cNvSpPr txBox="1"/>
          <p:nvPr/>
        </p:nvSpPr>
        <p:spPr>
          <a:xfrm>
            <a:off x="3829095" y="3227015"/>
            <a:ext cx="8783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Blood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capillaries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9"/>
          <p:cNvSpPr txBox="1"/>
          <p:nvPr/>
        </p:nvSpPr>
        <p:spPr>
          <a:xfrm>
            <a:off x="3837563" y="3887416"/>
            <a:ext cx="5818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Lymph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vessel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9"/>
          <p:cNvSpPr txBox="1"/>
          <p:nvPr/>
        </p:nvSpPr>
        <p:spPr>
          <a:xfrm>
            <a:off x="5471629" y="4844150"/>
            <a:ext cx="3160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Villi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9"/>
          <p:cNvSpPr txBox="1"/>
          <p:nvPr/>
        </p:nvSpPr>
        <p:spPr>
          <a:xfrm>
            <a:off x="7656029" y="1347416"/>
            <a:ext cx="9275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Nutrient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absorption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79"/>
          <p:cNvSpPr txBox="1"/>
          <p:nvPr/>
        </p:nvSpPr>
        <p:spPr>
          <a:xfrm>
            <a:off x="6978696" y="1855416"/>
            <a:ext cx="77819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Microvilli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9"/>
          <p:cNvSpPr txBox="1"/>
          <p:nvPr/>
        </p:nvSpPr>
        <p:spPr>
          <a:xfrm>
            <a:off x="7393562" y="2439617"/>
            <a:ext cx="588753" cy="69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Amino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acids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sugars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9"/>
          <p:cNvSpPr txBox="1"/>
          <p:nvPr/>
        </p:nvSpPr>
        <p:spPr>
          <a:xfrm>
            <a:off x="8070896" y="2439619"/>
            <a:ext cx="688515" cy="69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Fatty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acids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glycerol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9"/>
          <p:cNvSpPr txBox="1"/>
          <p:nvPr/>
        </p:nvSpPr>
        <p:spPr>
          <a:xfrm>
            <a:off x="8248696" y="3277815"/>
            <a:ext cx="3691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Fats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7876163" y="3836616"/>
            <a:ext cx="5085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Blood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7605229" y="4463150"/>
            <a:ext cx="58182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Lymph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7291962" y="4734082"/>
            <a:ext cx="14747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Epithelial cells of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villus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A750C-D3AC-A8D9-092B-0D1AA9647556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90411"/>
            <a:ext cx="9143996" cy="5767589"/>
          </a:xfrm>
        </p:spPr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700" dirty="0"/>
              <a:t>Recognize, identify, &amp; define the anatomy and function of the human Endocrine system. 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Types of glands (exocrine versus endocrine).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Positive / Negative feedback mechanism.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0070C0"/>
                </a:solidFill>
              </a:rPr>
              <a:t>Recognize, identify, &amp; define the anatomy and function of the human Immune system. 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66FF"/>
                </a:solidFill>
              </a:rPr>
              <a:t>Types of White Blood Cells; two general categories (innate vs. adaptive); Lines of defense.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66FF"/>
                </a:solidFill>
              </a:rPr>
              <a:t>Acquired immunity (active vs. passive); Primary vs. Secondary response; Immune diseases.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700" dirty="0"/>
              <a:t>Recognize, identify, &amp; define the anatomy and function of the human Digestive system. 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Nutrients; Four stages of food processing; Two methods of digestion.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/>
              <a:t>Alimentary Canal (stomach to anus) with digestive accessory glands.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700" dirty="0">
                <a:solidFill>
                  <a:srgbClr val="FF0000"/>
                </a:solidFill>
              </a:rPr>
              <a:t>Recognize, identify, &amp; define the anatomy and function of the human Excretory system. 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0000"/>
                </a:solidFill>
              </a:rPr>
              <a:t>Homeostasis; excretory organs.</a:t>
            </a:r>
          </a:p>
          <a:p>
            <a:pPr marL="569913" lvl="1" indent="-225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0000"/>
                </a:solidFill>
              </a:rPr>
              <a:t>Urinary system; Urine formation; Control of kidney function.</a:t>
            </a:r>
          </a:p>
          <a:p>
            <a:pPr marL="344488" lvl="1" indent="-344488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</a:rPr>
              <a:t>Science Practice:  </a:t>
            </a:r>
            <a:r>
              <a:rPr lang="en-US" sz="2400" b="1" dirty="0">
                <a:solidFill>
                  <a:srgbClr val="00B050"/>
                </a:solidFill>
              </a:rPr>
              <a:t>Identify/Label the Systems </a:t>
            </a:r>
            <a:r>
              <a:rPr lang="en-US" sz="1400" b="1" dirty="0">
                <a:solidFill>
                  <a:srgbClr val="00B050"/>
                </a:solidFill>
              </a:rPr>
              <a:t>(Endocrine, immune,</a:t>
            </a:r>
          </a:p>
          <a:p>
            <a:pPr marL="302895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B050"/>
                </a:solidFill>
              </a:rPr>
              <a:t>digestive, excretory) </a:t>
            </a:r>
            <a:r>
              <a:rPr lang="en-US" sz="2800" b="1" dirty="0">
                <a:solidFill>
                  <a:srgbClr val="00B050"/>
                </a:solidFill>
              </a:rPr>
              <a:t>Lab</a:t>
            </a:r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6" cy="1172573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96836" y="65102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Hormones of the 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575"/>
            <a:ext cx="9144000" cy="5638800"/>
          </a:xfrm>
        </p:spPr>
        <p:txBody>
          <a:bodyPr>
            <a:normAutofit fontScale="77500" lnSpcReduction="200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Hormones:</a:t>
            </a:r>
          </a:p>
          <a:p>
            <a:pPr marL="537210" lvl="1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- </a:t>
            </a:r>
            <a:r>
              <a:rPr lang="en-US" b="1" dirty="0">
                <a:solidFill>
                  <a:srgbClr val="00B050"/>
                </a:solidFill>
              </a:rPr>
              <a:t>Chemical messengers sent from one organ (usually through the bloodstream)  to control the activity of another (target) organ.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100" b="1" dirty="0">
              <a:solidFill>
                <a:srgbClr val="00B05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/>
              <a:t>1. Gastrin</a:t>
            </a:r>
          </a:p>
          <a:p>
            <a:pPr marL="593725" indent="-2492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>
                <a:solidFill>
                  <a:srgbClr val="FF0000"/>
                </a:solidFill>
              </a:rPr>
              <a:t>produced by stomach </a:t>
            </a:r>
          </a:p>
          <a:p>
            <a:pPr marL="593725" indent="-2492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/>
              <a:t>stimulates gastric juice production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/>
              <a:t>2. Secretin</a:t>
            </a:r>
          </a:p>
          <a:p>
            <a:pPr marL="593725" indent="-2492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>
                <a:solidFill>
                  <a:srgbClr val="FF0000"/>
                </a:solidFill>
              </a:rPr>
              <a:t>produced by small intestine</a:t>
            </a:r>
          </a:p>
          <a:p>
            <a:pPr marL="593725" indent="-2492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/>
              <a:t>stimulates bicarbonate production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/>
              <a:t>3. CCK </a:t>
            </a:r>
            <a:r>
              <a:rPr lang="en-US" dirty="0"/>
              <a:t>(cholecystokinin)</a:t>
            </a:r>
          </a:p>
          <a:p>
            <a:pPr marL="547688" indent="-203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>
                <a:solidFill>
                  <a:srgbClr val="FF0000"/>
                </a:solidFill>
              </a:rPr>
              <a:t>produced by small intestine</a:t>
            </a:r>
          </a:p>
          <a:p>
            <a:pPr marL="547688" indent="-203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/>
              <a:t>stimulates pancreatic juice and bile secretion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11B2A-146B-5F98-4A00-CF0C12BA5A81}"/>
              </a:ext>
            </a:extLst>
          </p:cNvPr>
          <p:cNvSpPr txBox="1"/>
          <p:nvPr/>
        </p:nvSpPr>
        <p:spPr>
          <a:xfrm>
            <a:off x="7154884" y="857742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6"/>
          <p:cNvSpPr txBox="1">
            <a:spLocks noGrp="1"/>
          </p:cNvSpPr>
          <p:nvPr>
            <p:ph type="title"/>
          </p:nvPr>
        </p:nvSpPr>
        <p:spPr>
          <a:xfrm>
            <a:off x="87479" y="132383"/>
            <a:ext cx="1989116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endParaRPr sz="44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8" name="Google Shape;658;p86"/>
          <p:cNvSpPr txBox="1">
            <a:spLocks noGrp="1"/>
          </p:cNvSpPr>
          <p:nvPr>
            <p:ph type="body" idx="1"/>
          </p:nvPr>
        </p:nvSpPr>
        <p:spPr>
          <a:xfrm>
            <a:off x="2256311" y="490364"/>
            <a:ext cx="6546067" cy="609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Carbohydrates</a:t>
            </a:r>
            <a:endParaRPr dirty="0"/>
          </a:p>
          <a:p>
            <a:pPr marL="742950" lvl="1" indent="-285750" algn="l" rtl="0">
              <a:spcBef>
                <a:spcPts val="24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Their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chemical digestion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begins in the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mouth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42950" lvl="1" indent="-285750" algn="l" rtl="0">
              <a:spcBef>
                <a:spcPts val="24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Amylase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in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saliva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breaks down carbohydrates into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 sugars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42950" lvl="1" indent="-285750" algn="l" rtl="0">
              <a:spcBef>
                <a:spcPts val="24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intestine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Pancreatic Amylase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finishes digesting these into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glucose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42950" lvl="1" indent="-285750" algn="l" rtl="0">
              <a:spcBef>
                <a:spcPts val="24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Glucose is transported through the walls of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villi (small intestine)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and into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0E164-E6C9-604B-0A40-260A848F1CF4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87"/>
          <p:cNvSpPr txBox="1">
            <a:spLocks noGrp="1"/>
          </p:cNvSpPr>
          <p:nvPr>
            <p:ph type="title"/>
          </p:nvPr>
        </p:nvSpPr>
        <p:spPr>
          <a:xfrm>
            <a:off x="99355" y="1280556"/>
            <a:ext cx="1860075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endParaRPr sz="44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64" name="Google Shape;664;p87"/>
          <p:cNvSpPr txBox="1">
            <a:spLocks noGrp="1"/>
          </p:cNvSpPr>
          <p:nvPr>
            <p:ph type="body" idx="1"/>
          </p:nvPr>
        </p:nvSpPr>
        <p:spPr>
          <a:xfrm>
            <a:off x="1959430" y="0"/>
            <a:ext cx="718457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0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Proteins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Their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chemical digestion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begins in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stomach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7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Hydrochloric Acid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activates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Pepsin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produced by glands in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stomach lining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Pepsin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breaks the protein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into small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amino acid chains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intestine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these chains are broken down into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amino acids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by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Trypsin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lang="en-US" sz="2700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Chemotrypsin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from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pancreas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and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intestinal lining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700"/>
              <a:buFont typeface="Comic Sans MS"/>
              <a:buChar char="•"/>
            </a:pP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amino acids 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enter the </a:t>
            </a:r>
            <a:r>
              <a:rPr lang="en-US" sz="27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</a:t>
            </a:r>
            <a:r>
              <a:rPr lang="en-US" sz="2700" dirty="0">
                <a:latin typeface="Comic Sans MS"/>
                <a:ea typeface="Comic Sans MS"/>
                <a:cs typeface="Comic Sans MS"/>
                <a:sym typeface="Comic Sans MS"/>
              </a:rPr>
              <a:t> through the </a:t>
            </a:r>
            <a:r>
              <a:rPr lang="en-US" sz="27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villi (small intestine).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01453-D5AD-23B5-10BD-55086DC42169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8"/>
          <p:cNvSpPr txBox="1">
            <a:spLocks noGrp="1"/>
          </p:cNvSpPr>
          <p:nvPr>
            <p:ph type="title"/>
          </p:nvPr>
        </p:nvSpPr>
        <p:spPr>
          <a:xfrm>
            <a:off x="0" y="1757074"/>
            <a:ext cx="1989117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FOOD</a:t>
            </a:r>
            <a:endParaRPr sz="44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0" name="Google Shape;670;p88"/>
          <p:cNvSpPr txBox="1">
            <a:spLocks noGrp="1"/>
          </p:cNvSpPr>
          <p:nvPr>
            <p:ph type="body" idx="1"/>
          </p:nvPr>
        </p:nvSpPr>
        <p:spPr>
          <a:xfrm>
            <a:off x="1864426" y="0"/>
            <a:ext cx="727957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Lipids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Their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chemical digestion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begins in </a:t>
            </a:r>
            <a:r>
              <a:rPr lang="en-US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intestine.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b="1" u="sng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Bile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is made by the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Liver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and stored in the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Gallbladder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until is needed to aid in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 digestion.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intestine,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bile breaks up the lipids into droplets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r>
              <a:rPr lang="en-US" b="1" u="sng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Emulsification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This allows the lipids to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mix with water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, which is necessary so</a:t>
            </a:r>
            <a:r>
              <a:rPr lang="en-US" b="1" dirty="0">
                <a:solidFill>
                  <a:srgbClr val="66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Lipase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from the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pancreas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and the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 intestine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can more easily get to the lipid molecules and digest them.</a:t>
            </a:r>
            <a:endParaRPr dirty="0"/>
          </a:p>
          <a:p>
            <a:pPr marL="742950" lvl="1" indent="-285750" algn="l" rtl="0">
              <a:spcBef>
                <a:spcPts val="1200"/>
              </a:spcBef>
              <a:spcAft>
                <a:spcPts val="0"/>
              </a:spcAft>
              <a:buSzPts val="2400"/>
              <a:buFont typeface="Comic Sans MS"/>
              <a:buChar char="•"/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being digested they are absorbed into the body through the </a:t>
            </a:r>
            <a:r>
              <a:rPr lang="en-US" b="1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villi (small intestine)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500" b="1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174B6-F15C-7D94-3940-283B14739E6E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9" descr="21_T10EnzymaticDigest-L.jpg"/>
          <p:cNvPicPr preferRelativeResize="0"/>
          <p:nvPr/>
        </p:nvPicPr>
        <p:blipFill rotWithShape="1">
          <a:blip r:embed="rId3">
            <a:alphaModFix/>
          </a:blip>
          <a:srcRect b="4188"/>
          <a:stretch/>
        </p:blipFill>
        <p:spPr>
          <a:xfrm>
            <a:off x="298704" y="1100329"/>
            <a:ext cx="8546592" cy="44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9"/>
          <p:cNvSpPr txBox="1"/>
          <p:nvPr/>
        </p:nvSpPr>
        <p:spPr>
          <a:xfrm>
            <a:off x="298704" y="1100329"/>
            <a:ext cx="137769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D014B-0BBB-DD4D-EE5E-0A6ACEF6D768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310" y="208935"/>
            <a:ext cx="7772400" cy="862781"/>
          </a:xfrm>
        </p:spPr>
        <p:txBody>
          <a:bodyPr/>
          <a:lstStyle/>
          <a:p>
            <a:r>
              <a:rPr lang="en-US" dirty="0"/>
              <a:t>Excretion</a:t>
            </a:r>
          </a:p>
        </p:txBody>
      </p:sp>
      <p:pic>
        <p:nvPicPr>
          <p:cNvPr id="3" name="Picture 5" descr="https://s3.amazonaws.com/healthtap-public/ht-staging/user_answer/reference_image/9824/large/Kidney_Transplant.jpeg?134948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68" y="1324348"/>
            <a:ext cx="4719484" cy="549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165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Renal Cortex</a:t>
            </a:r>
          </a:p>
          <a:p>
            <a:pPr lvl="1"/>
            <a:r>
              <a:rPr lang="en-US" dirty="0"/>
              <a:t>Outer-most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Renal Medulla</a:t>
            </a:r>
          </a:p>
          <a:p>
            <a:pPr lvl="1"/>
            <a:r>
              <a:rPr lang="en-US" dirty="0"/>
              <a:t>Middle area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Renal Pelvis</a:t>
            </a:r>
          </a:p>
          <a:p>
            <a:pPr lvl="1"/>
            <a:r>
              <a:rPr lang="en-US" dirty="0"/>
              <a:t>Inner-most 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>
          <a:xfrm>
            <a:off x="3810000" y="1475626"/>
            <a:ext cx="5114122" cy="4650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2B3F22-C80F-6A81-FD9F-38FA4078A2B9}"/>
              </a:ext>
            </a:extLst>
          </p:cNvPr>
          <p:cNvSpPr txBox="1"/>
          <p:nvPr/>
        </p:nvSpPr>
        <p:spPr>
          <a:xfrm>
            <a:off x="7154884" y="28700"/>
            <a:ext cx="19891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Enrichment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Grp="1" noChangeArrowheads="1"/>
          </p:cNvSpPr>
          <p:nvPr>
            <p:ph idx="1"/>
          </p:nvPr>
        </p:nvSpPr>
        <p:spPr>
          <a:xfrm>
            <a:off x="321700" y="196134"/>
            <a:ext cx="8229600" cy="100340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Endocrine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5EE9A8-9B6F-0615-BFAD-E06BEADE31B7}"/>
              </a:ext>
            </a:extLst>
          </p:cNvPr>
          <p:cNvGrpSpPr/>
          <p:nvPr/>
        </p:nvGrpSpPr>
        <p:grpSpPr>
          <a:xfrm>
            <a:off x="4080387" y="988411"/>
            <a:ext cx="4857136" cy="5869589"/>
            <a:chOff x="3785419" y="987101"/>
            <a:chExt cx="4857136" cy="5869589"/>
          </a:xfrm>
        </p:grpSpPr>
        <p:pic>
          <p:nvPicPr>
            <p:cNvPr id="1026" name="Picture 2" descr="http://www.endoszkop.com/wp-content/uploads/2014/03/endocrine-system-diagram-for-kid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419" y="987101"/>
              <a:ext cx="4857136" cy="5869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0D8A514-FF26-A0E6-1D93-FB61995A1CD6}"/>
                </a:ext>
              </a:extLst>
            </p:cNvPr>
            <p:cNvSpPr/>
            <p:nvPr/>
          </p:nvSpPr>
          <p:spPr>
            <a:xfrm>
              <a:off x="5722374" y="6184490"/>
              <a:ext cx="1140542" cy="186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7A904A84-D814-D3B7-3A15-52534F22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8411"/>
            <a:ext cx="3785419" cy="567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The endocrine system is made up of glands that release their products into the bloodstream. </a:t>
            </a:r>
          </a:p>
          <a:p>
            <a:pPr marL="457200" lvl="1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/>
              <a:t>These products deliver messages throughout the body.</a:t>
            </a:r>
          </a:p>
          <a:p>
            <a:pPr marL="457200" lvl="1" indent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endParaRPr lang="en-US" sz="1900" dirty="0"/>
          </a:p>
          <a:p>
            <a:pPr marL="457200" lvl="1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b="1" dirty="0">
                <a:solidFill>
                  <a:srgbClr val="0070C0"/>
                </a:solidFill>
              </a:rPr>
              <a:t>The chemicals released by the endocrine system can affect almost every cell in the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BA2A74-E825-6ED9-84FA-BF67E324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0"/>
            <a:ext cx="89876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28180-C955-32A5-225E-7DC276E04ED8}"/>
              </a:ext>
            </a:extLst>
          </p:cNvPr>
          <p:cNvSpPr txBox="1">
            <a:spLocks/>
          </p:cNvSpPr>
          <p:nvPr/>
        </p:nvSpPr>
        <p:spPr>
          <a:xfrm>
            <a:off x="3050469" y="0"/>
            <a:ext cx="2435931" cy="66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64F56-7BC1-E927-C1C3-00723E3E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71"/>
            <a:ext cx="9144000" cy="6033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EA7A7-E340-3EF5-5B33-E6760AA76DB6}"/>
              </a:ext>
            </a:extLst>
          </p:cNvPr>
          <p:cNvSpPr txBox="1">
            <a:spLocks/>
          </p:cNvSpPr>
          <p:nvPr/>
        </p:nvSpPr>
        <p:spPr>
          <a:xfrm>
            <a:off x="3354034" y="0"/>
            <a:ext cx="2435931" cy="66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933"/>
            <a:ext cx="8229600" cy="1143000"/>
          </a:xfrm>
        </p:spPr>
        <p:txBody>
          <a:bodyPr/>
          <a:lstStyle/>
          <a:p>
            <a:r>
              <a:rPr lang="en-US" dirty="0"/>
              <a:t>Positive Feedback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447"/>
            <a:ext cx="8229600" cy="5553635"/>
          </a:xfrm>
        </p:spPr>
        <p:txBody>
          <a:bodyPr/>
          <a:lstStyle/>
          <a:p>
            <a:r>
              <a:rPr lang="en-US" dirty="0">
                <a:solidFill>
                  <a:srgbClr val="006400"/>
                </a:solidFill>
              </a:rPr>
              <a:t>After labor begins the baby's head puts pressure on the cervix, causing the cervix to stretch. </a:t>
            </a:r>
          </a:p>
          <a:p>
            <a:r>
              <a:rPr lang="en-US" dirty="0">
                <a:solidFill>
                  <a:srgbClr val="FF0000"/>
                </a:solidFill>
              </a:rPr>
              <a:t>This stimulates stretch receptors the trigger the mother's hypothalamus to release oxytocin, which increases the uterine contractions and pushes the baby against the cervix. </a:t>
            </a:r>
          </a:p>
          <a:p>
            <a:r>
              <a:rPr lang="en-US" dirty="0"/>
              <a:t>This causes the cervix to stretch farther and the cycle continues.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54A5A7-26F0-37E8-AB62-48BDB7C3A99B}"/>
              </a:ext>
            </a:extLst>
          </p:cNvPr>
          <p:cNvSpPr txBox="1">
            <a:spLocks/>
          </p:cNvSpPr>
          <p:nvPr/>
        </p:nvSpPr>
        <p:spPr>
          <a:xfrm>
            <a:off x="6708069" y="266262"/>
            <a:ext cx="2435931" cy="66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Enrichment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933"/>
            <a:ext cx="8229600" cy="1143000"/>
          </a:xfrm>
        </p:spPr>
        <p:txBody>
          <a:bodyPr/>
          <a:lstStyle/>
          <a:p>
            <a:r>
              <a:rPr lang="en-US" dirty="0"/>
              <a:t>Positive Feedback	</a:t>
            </a:r>
          </a:p>
        </p:txBody>
      </p:sp>
      <p:pic>
        <p:nvPicPr>
          <p:cNvPr id="1026" name="Picture 2" descr="Childbirth Mechanism during Positive feedback system">
            <a:extLst>
              <a:ext uri="{FF2B5EF4-FFF2-40B4-BE49-F238E27FC236}">
                <a16:creationId xmlns:a16="http://schemas.microsoft.com/office/drawing/2014/main" id="{1A092EEE-31CF-E36B-CDC5-6D128AE6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97" y="1304925"/>
            <a:ext cx="680085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25024B-F67E-6C79-7842-AA7538FA1678}"/>
              </a:ext>
            </a:extLst>
          </p:cNvPr>
          <p:cNvSpPr txBox="1">
            <a:spLocks/>
          </p:cNvSpPr>
          <p:nvPr/>
        </p:nvSpPr>
        <p:spPr>
          <a:xfrm>
            <a:off x="6708069" y="266262"/>
            <a:ext cx="2435931" cy="66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Enrichment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>
            <a:spLocks noGrp="1"/>
          </p:cNvSpPr>
          <p:nvPr>
            <p:ph type="title"/>
          </p:nvPr>
        </p:nvSpPr>
        <p:spPr>
          <a:xfrm>
            <a:off x="1676400" y="0"/>
            <a:ext cx="7467600" cy="66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Blood Glucose Regulation</a:t>
            </a:r>
            <a:endParaRPr dirty="0"/>
          </a:p>
        </p:txBody>
      </p:sp>
      <p:pic>
        <p:nvPicPr>
          <p:cNvPr id="368" name="Google Shape;368;p49" descr="45_13_InsulinGlucagon-L.jpg"/>
          <p:cNvPicPr preferRelativeResize="0"/>
          <p:nvPr/>
        </p:nvPicPr>
        <p:blipFill rotWithShape="1">
          <a:blip r:embed="rId3">
            <a:alphaModFix/>
          </a:blip>
          <a:srcRect b="2254"/>
          <a:stretch/>
        </p:blipFill>
        <p:spPr>
          <a:xfrm>
            <a:off x="2438401" y="816711"/>
            <a:ext cx="6379986" cy="5888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BC3F7-4EA9-7A38-993B-D05EC92F303E}"/>
              </a:ext>
            </a:extLst>
          </p:cNvPr>
          <p:cNvSpPr txBox="1">
            <a:spLocks/>
          </p:cNvSpPr>
          <p:nvPr/>
        </p:nvSpPr>
        <p:spPr>
          <a:xfrm>
            <a:off x="0" y="2348090"/>
            <a:ext cx="2686756" cy="232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sz="2800" dirty="0"/>
              <a:t>Negative</a:t>
            </a:r>
          </a:p>
          <a:p>
            <a:r>
              <a:rPr lang="en-US" sz="2800" dirty="0"/>
              <a:t>Feedback</a:t>
            </a:r>
          </a:p>
          <a:p>
            <a:r>
              <a:rPr lang="en-US" sz="2800" dirty="0"/>
              <a:t> Mechanism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D5E7F-BED1-AE3C-60F2-992BC925039F}"/>
              </a:ext>
            </a:extLst>
          </p:cNvPr>
          <p:cNvSpPr txBox="1">
            <a:spLocks/>
          </p:cNvSpPr>
          <p:nvPr/>
        </p:nvSpPr>
        <p:spPr>
          <a:xfrm>
            <a:off x="250825" y="4338945"/>
            <a:ext cx="2435931" cy="662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Enrichment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2" grpId="0"/>
    </p:bldLst>
  </p:timing>
</p:sld>
</file>

<file path=ppt/theme/theme1.xml><?xml version="1.0" encoding="utf-8"?>
<a:theme xmlns:a="http://schemas.openxmlformats.org/drawingml/2006/main" name="Notebook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ed_0080_slide">
  <a:themeElements>
    <a:clrScheme name="Office Theme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1633</Words>
  <Application>Microsoft Office PowerPoint</Application>
  <PresentationFormat>On-screen Show (4:3)</PresentationFormat>
  <Paragraphs>368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Arial</vt:lpstr>
      <vt:lpstr>Arial Unicode MS</vt:lpstr>
      <vt:lpstr>Calibri</vt:lpstr>
      <vt:lpstr>Comic Sans MS</vt:lpstr>
      <vt:lpstr>Constantia</vt:lpstr>
      <vt:lpstr>Noto Sans Symbols</vt:lpstr>
      <vt:lpstr>Times</vt:lpstr>
      <vt:lpstr>Times New Roman</vt:lpstr>
      <vt:lpstr>Wingdings</vt:lpstr>
      <vt:lpstr>Wingdings 2</vt:lpstr>
      <vt:lpstr>Notebook</vt:lpstr>
      <vt:lpstr>Blank</vt:lpstr>
      <vt:lpstr>Office Theme</vt:lpstr>
      <vt:lpstr>Ripple</vt:lpstr>
      <vt:lpstr>VIDEO TEMPLATES</vt:lpstr>
      <vt:lpstr>med_0080_slide</vt:lpstr>
      <vt:lpstr>1_Blank</vt:lpstr>
      <vt:lpstr>1_Default Design</vt:lpstr>
      <vt:lpstr>2_Office Theme</vt:lpstr>
      <vt:lpstr>3_Office Theme</vt:lpstr>
      <vt:lpstr>4_Office Theme</vt:lpstr>
      <vt:lpstr>5_Office Theme</vt:lpstr>
      <vt:lpstr>7_Office Theme</vt:lpstr>
      <vt:lpstr>Go to the “Slide Show” shade above</vt:lpstr>
      <vt:lpstr>Human Anatomy &amp; Physiology Endocrine, Immune, Digestive, Excretory Systems Chapter 31, 33</vt:lpstr>
      <vt:lpstr>  Lesson Objectives</vt:lpstr>
      <vt:lpstr>PowerPoint Presentation</vt:lpstr>
      <vt:lpstr>PowerPoint Presentation</vt:lpstr>
      <vt:lpstr>PowerPoint Presentation</vt:lpstr>
      <vt:lpstr>Positive Feedback </vt:lpstr>
      <vt:lpstr>Positive Feedback </vt:lpstr>
      <vt:lpstr>Blood Glucose Regulation</vt:lpstr>
      <vt:lpstr>Enrichment</vt:lpstr>
      <vt:lpstr>Enrichment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Immune System</vt:lpstr>
      <vt:lpstr>Adaptive Immunity Enrichment</vt:lpstr>
      <vt:lpstr>Adaptive Immunity</vt:lpstr>
      <vt:lpstr>PowerPoint Presentation</vt:lpstr>
      <vt:lpstr>PowerPoint Presentation</vt:lpstr>
      <vt:lpstr>  Digestive System  </vt:lpstr>
      <vt:lpstr>Nutrient          Calories          Sources/Examples                    Functions</vt:lpstr>
      <vt:lpstr>PowerPoint Presentation</vt:lpstr>
      <vt:lpstr>Absorption in Small intestine</vt:lpstr>
      <vt:lpstr>Enzymes of the Small Intestine  </vt:lpstr>
      <vt:lpstr>PowerPoint Presentation</vt:lpstr>
      <vt:lpstr>Hormones of the Digestive System</vt:lpstr>
      <vt:lpstr>FOOD</vt:lpstr>
      <vt:lpstr>FOOD</vt:lpstr>
      <vt:lpstr>FOOD</vt:lpstr>
      <vt:lpstr>PowerPoint Presentation</vt:lpstr>
      <vt:lpstr>Excretion</vt:lpstr>
      <vt:lpstr>Kidney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the “Slide Show” shade above</dc:title>
  <dc:creator>Craig Riesen</dc:creator>
  <cp:lastModifiedBy>Craig Riesen</cp:lastModifiedBy>
  <cp:revision>46</cp:revision>
  <dcterms:modified xsi:type="dcterms:W3CDTF">2023-02-08T15:07:01Z</dcterms:modified>
</cp:coreProperties>
</file>