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3" r:id="rId3"/>
    <p:sldMasterId id="2147483693" r:id="rId4"/>
    <p:sldMasterId id="2147483702" r:id="rId5"/>
    <p:sldMasterId id="2147483712" r:id="rId6"/>
    <p:sldMasterId id="2147483720" r:id="rId7"/>
    <p:sldMasterId id="2147483728" r:id="rId8"/>
    <p:sldMasterId id="2147483737" r:id="rId9"/>
  </p:sldMasterIdLst>
  <p:notesMasterIdLst>
    <p:notesMasterId r:id="rId73"/>
  </p:notesMasterIdLst>
  <p:sldIdLst>
    <p:sldId id="512" r:id="rId10"/>
    <p:sldId id="257" r:id="rId11"/>
    <p:sldId id="358" r:id="rId12"/>
    <p:sldId id="307" r:id="rId13"/>
    <p:sldId id="311" r:id="rId14"/>
    <p:sldId id="308" r:id="rId15"/>
    <p:sldId id="312" r:id="rId16"/>
    <p:sldId id="309" r:id="rId17"/>
    <p:sldId id="320" r:id="rId18"/>
    <p:sldId id="310" r:id="rId19"/>
    <p:sldId id="322" r:id="rId20"/>
    <p:sldId id="323" r:id="rId21"/>
    <p:sldId id="330" r:id="rId22"/>
    <p:sldId id="324" r:id="rId23"/>
    <p:sldId id="327" r:id="rId24"/>
    <p:sldId id="328" r:id="rId25"/>
    <p:sldId id="359" r:id="rId26"/>
    <p:sldId id="329" r:id="rId27"/>
    <p:sldId id="360" r:id="rId28"/>
    <p:sldId id="361" r:id="rId29"/>
    <p:sldId id="313" r:id="rId30"/>
    <p:sldId id="362" r:id="rId31"/>
    <p:sldId id="363" r:id="rId32"/>
    <p:sldId id="333" r:id="rId33"/>
    <p:sldId id="364" r:id="rId34"/>
    <p:sldId id="314" r:id="rId35"/>
    <p:sldId id="318" r:id="rId36"/>
    <p:sldId id="365" r:id="rId37"/>
    <p:sldId id="366" r:id="rId38"/>
    <p:sldId id="331" r:id="rId39"/>
    <p:sldId id="334" r:id="rId40"/>
    <p:sldId id="367" r:id="rId41"/>
    <p:sldId id="368" r:id="rId42"/>
    <p:sldId id="332" r:id="rId43"/>
    <p:sldId id="369" r:id="rId44"/>
    <p:sldId id="335" r:id="rId45"/>
    <p:sldId id="336" r:id="rId46"/>
    <p:sldId id="339" r:id="rId47"/>
    <p:sldId id="511" r:id="rId48"/>
    <p:sldId id="370" r:id="rId49"/>
    <p:sldId id="317" r:id="rId50"/>
    <p:sldId id="371" r:id="rId51"/>
    <p:sldId id="356" r:id="rId52"/>
    <p:sldId id="372" r:id="rId53"/>
    <p:sldId id="341" r:id="rId54"/>
    <p:sldId id="350" r:id="rId55"/>
    <p:sldId id="373" r:id="rId56"/>
    <p:sldId id="351" r:id="rId57"/>
    <p:sldId id="374" r:id="rId58"/>
    <p:sldId id="352" r:id="rId59"/>
    <p:sldId id="375" r:id="rId60"/>
    <p:sldId id="353" r:id="rId61"/>
    <p:sldId id="376" r:id="rId62"/>
    <p:sldId id="354" r:id="rId63"/>
    <p:sldId id="355" r:id="rId64"/>
    <p:sldId id="346" r:id="rId65"/>
    <p:sldId id="347" r:id="rId66"/>
    <p:sldId id="349" r:id="rId67"/>
    <p:sldId id="348" r:id="rId68"/>
    <p:sldId id="507" r:id="rId69"/>
    <p:sldId id="508" r:id="rId70"/>
    <p:sldId id="509" r:id="rId71"/>
    <p:sldId id="510" r:id="rId72"/>
  </p:sldIdLst>
  <p:sldSz cx="9144000" cy="6858000" type="screen4x3"/>
  <p:notesSz cx="6858000" cy="9144000"/>
  <p:defaultText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0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65"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D9955B-A944-4C92-9A84-B81AEE002474}" type="datetimeFigureOut">
              <a:rPr lang="en-US" smtClean="0"/>
              <a:t>4/23/2024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99CC3-03CB-44AD-851A-8532658DF824}" type="slidenum">
              <a:rPr lang="en-US" smtClean="0"/>
              <a:t>‹#›</a:t>
            </a:fld>
            <a:endParaRPr lang="en-US" dirty="0"/>
          </a:p>
        </p:txBody>
      </p:sp>
    </p:spTree>
    <p:extLst>
      <p:ext uri="{BB962C8B-B14F-4D97-AF65-F5344CB8AC3E}">
        <p14:creationId xmlns:p14="http://schemas.microsoft.com/office/powerpoint/2010/main" val="3852995513"/>
      </p:ext>
    </p:extLst>
  </p:cSld>
  <p:clrMap bg1="lt1" tx1="dk1" bg2="lt2" tx2="dk2" accent1="accent1" accent2="accent2" accent3="accent3" accent4="accent4" accent5="accent5" accent6="accent6" hlink="hlink" folHlink="folHlink"/>
  <p:notesStyle>
    <a:lvl1pPr marL="0" algn="l" defTabSz="910846" rtl="0" eaLnBrk="1" latinLnBrk="0" hangingPunct="1">
      <a:defRPr sz="1300" kern="1200">
        <a:solidFill>
          <a:schemeClr val="tx1"/>
        </a:solidFill>
        <a:latin typeface="+mn-lt"/>
        <a:ea typeface="+mn-ea"/>
        <a:cs typeface="+mn-cs"/>
      </a:defRPr>
    </a:lvl1pPr>
    <a:lvl2pPr marL="455414" algn="l" defTabSz="910846" rtl="0" eaLnBrk="1" latinLnBrk="0" hangingPunct="1">
      <a:defRPr sz="1300" kern="1200">
        <a:solidFill>
          <a:schemeClr val="tx1"/>
        </a:solidFill>
        <a:latin typeface="+mn-lt"/>
        <a:ea typeface="+mn-ea"/>
        <a:cs typeface="+mn-cs"/>
      </a:defRPr>
    </a:lvl2pPr>
    <a:lvl3pPr marL="910846" algn="l" defTabSz="910846" rtl="0" eaLnBrk="1" latinLnBrk="0" hangingPunct="1">
      <a:defRPr sz="1300" kern="1200">
        <a:solidFill>
          <a:schemeClr val="tx1"/>
        </a:solidFill>
        <a:latin typeface="+mn-lt"/>
        <a:ea typeface="+mn-ea"/>
        <a:cs typeface="+mn-cs"/>
      </a:defRPr>
    </a:lvl3pPr>
    <a:lvl4pPr marL="1366270" algn="l" defTabSz="910846" rtl="0" eaLnBrk="1" latinLnBrk="0" hangingPunct="1">
      <a:defRPr sz="1300" kern="1200">
        <a:solidFill>
          <a:schemeClr val="tx1"/>
        </a:solidFill>
        <a:latin typeface="+mn-lt"/>
        <a:ea typeface="+mn-ea"/>
        <a:cs typeface="+mn-cs"/>
      </a:defRPr>
    </a:lvl4pPr>
    <a:lvl5pPr marL="1821692" algn="l" defTabSz="910846" rtl="0" eaLnBrk="1" latinLnBrk="0" hangingPunct="1">
      <a:defRPr sz="1300" kern="1200">
        <a:solidFill>
          <a:schemeClr val="tx1"/>
        </a:solidFill>
        <a:latin typeface="+mn-lt"/>
        <a:ea typeface="+mn-ea"/>
        <a:cs typeface="+mn-cs"/>
      </a:defRPr>
    </a:lvl5pPr>
    <a:lvl6pPr marL="2277110" algn="l" defTabSz="910846" rtl="0" eaLnBrk="1" latinLnBrk="0" hangingPunct="1">
      <a:defRPr sz="1300" kern="1200">
        <a:solidFill>
          <a:schemeClr val="tx1"/>
        </a:solidFill>
        <a:latin typeface="+mn-lt"/>
        <a:ea typeface="+mn-ea"/>
        <a:cs typeface="+mn-cs"/>
      </a:defRPr>
    </a:lvl6pPr>
    <a:lvl7pPr marL="2732532" algn="l" defTabSz="910846" rtl="0" eaLnBrk="1" latinLnBrk="0" hangingPunct="1">
      <a:defRPr sz="1300" kern="1200">
        <a:solidFill>
          <a:schemeClr val="tx1"/>
        </a:solidFill>
        <a:latin typeface="+mn-lt"/>
        <a:ea typeface="+mn-ea"/>
        <a:cs typeface="+mn-cs"/>
      </a:defRPr>
    </a:lvl7pPr>
    <a:lvl8pPr marL="3187949" algn="l" defTabSz="910846" rtl="0" eaLnBrk="1" latinLnBrk="0" hangingPunct="1">
      <a:defRPr sz="1300" kern="1200">
        <a:solidFill>
          <a:schemeClr val="tx1"/>
        </a:solidFill>
        <a:latin typeface="+mn-lt"/>
        <a:ea typeface="+mn-ea"/>
        <a:cs typeface="+mn-cs"/>
      </a:defRPr>
    </a:lvl8pPr>
    <a:lvl9pPr marL="3643371" algn="l" defTabSz="91084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AC356-7600-4021-BA19-25D6FA819B61}" type="slidenum">
              <a:rPr lang="en-US" altLang="en-US">
                <a:solidFill>
                  <a:srgbClr val="000000"/>
                </a:solidFill>
              </a:rPr>
              <a:pPr/>
              <a:t>2</a:t>
            </a:fld>
            <a:endParaRPr lang="en-US" altLang="en-US" dirty="0">
              <a:solidFill>
                <a:srgbClr val="000000"/>
              </a:solidFill>
            </a:endParaRPr>
          </a:p>
        </p:txBody>
      </p:sp>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2178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11</a:t>
            </a:fld>
            <a:endParaRPr lang="en-US" altLang="en-US" dirty="0">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55070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12</a:t>
            </a:fld>
            <a:endParaRPr lang="en-US" altLang="en-US" dirty="0">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55070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13</a:t>
            </a:fld>
            <a:endParaRPr lang="en-US" altLang="en-US" dirty="0">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55070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89925-105B-4C62-BE09-B0F5DB91342B}" type="slidenum">
              <a:rPr lang="en-US" altLang="en-US">
                <a:solidFill>
                  <a:srgbClr val="000000"/>
                </a:solidFill>
              </a:rPr>
              <a:pPr/>
              <a:t>14</a:t>
            </a:fld>
            <a:endParaRPr lang="en-US" altLang="en-US" dirty="0">
              <a:solidFill>
                <a:srgbClr val="000000"/>
              </a:solidFill>
            </a:endParaRPr>
          </a:p>
        </p:txBody>
      </p:sp>
      <p:sp>
        <p:nvSpPr>
          <p:cNvPr id="106498" name="Rectangle 2"/>
          <p:cNvSpPr>
            <a:spLocks noGrp="1" noRot="1" noChangeAspect="1" noChangeArrowheads="1" noTextEdit="1"/>
          </p:cNvSpPr>
          <p:nvPr>
            <p:ph type="sldImg"/>
          </p:nvPr>
        </p:nvSpPr>
        <p:spPr>
          <a:xfrm>
            <a:off x="1143000" y="685800"/>
            <a:ext cx="4572000" cy="3429000"/>
          </a:xfrm>
          <a:ln/>
        </p:spPr>
      </p:sp>
      <p:sp>
        <p:nvSpPr>
          <p:cNvPr id="1064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9515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89925-105B-4C62-BE09-B0F5DB91342B}" type="slidenum">
              <a:rPr lang="en-US" altLang="en-US">
                <a:solidFill>
                  <a:srgbClr val="000000"/>
                </a:solidFill>
              </a:rPr>
              <a:pPr/>
              <a:t>15</a:t>
            </a:fld>
            <a:endParaRPr lang="en-US" altLang="en-US" dirty="0">
              <a:solidFill>
                <a:srgbClr val="000000"/>
              </a:solidFill>
            </a:endParaRPr>
          </a:p>
        </p:txBody>
      </p:sp>
      <p:sp>
        <p:nvSpPr>
          <p:cNvPr id="106498" name="Rectangle 2"/>
          <p:cNvSpPr>
            <a:spLocks noGrp="1" noRot="1" noChangeAspect="1" noChangeArrowheads="1" noTextEdit="1"/>
          </p:cNvSpPr>
          <p:nvPr>
            <p:ph type="sldImg"/>
          </p:nvPr>
        </p:nvSpPr>
        <p:spPr>
          <a:xfrm>
            <a:off x="1143000" y="685800"/>
            <a:ext cx="4572000" cy="3429000"/>
          </a:xfrm>
          <a:ln/>
        </p:spPr>
      </p:sp>
      <p:sp>
        <p:nvSpPr>
          <p:cNvPr id="1064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9515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89925-105B-4C62-BE09-B0F5DB91342B}" type="slidenum">
              <a:rPr lang="en-US" altLang="en-US">
                <a:solidFill>
                  <a:srgbClr val="000000"/>
                </a:solidFill>
              </a:rPr>
              <a:pPr/>
              <a:t>16</a:t>
            </a:fld>
            <a:endParaRPr lang="en-US" altLang="en-US" dirty="0">
              <a:solidFill>
                <a:srgbClr val="000000"/>
              </a:solidFill>
            </a:endParaRPr>
          </a:p>
        </p:txBody>
      </p:sp>
      <p:sp>
        <p:nvSpPr>
          <p:cNvPr id="106498" name="Rectangle 2"/>
          <p:cNvSpPr>
            <a:spLocks noGrp="1" noRot="1" noChangeAspect="1" noChangeArrowheads="1" noTextEdit="1"/>
          </p:cNvSpPr>
          <p:nvPr>
            <p:ph type="sldImg"/>
          </p:nvPr>
        </p:nvSpPr>
        <p:spPr>
          <a:xfrm>
            <a:off x="1143000" y="685800"/>
            <a:ext cx="4572000" cy="3429000"/>
          </a:xfrm>
          <a:ln/>
        </p:spPr>
      </p:sp>
      <p:sp>
        <p:nvSpPr>
          <p:cNvPr id="1064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9515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89925-105B-4C62-BE09-B0F5DB91342B}" type="slidenum">
              <a:rPr lang="en-US" altLang="en-US">
                <a:solidFill>
                  <a:srgbClr val="000000"/>
                </a:solidFill>
              </a:rPr>
              <a:pPr/>
              <a:t>17</a:t>
            </a:fld>
            <a:endParaRPr lang="en-US" altLang="en-US" dirty="0">
              <a:solidFill>
                <a:srgbClr val="000000"/>
              </a:solidFill>
            </a:endParaRPr>
          </a:p>
        </p:txBody>
      </p:sp>
      <p:sp>
        <p:nvSpPr>
          <p:cNvPr id="106498" name="Rectangle 2"/>
          <p:cNvSpPr>
            <a:spLocks noGrp="1" noRot="1" noChangeAspect="1" noChangeArrowheads="1" noTextEdit="1"/>
          </p:cNvSpPr>
          <p:nvPr>
            <p:ph type="sldImg"/>
          </p:nvPr>
        </p:nvSpPr>
        <p:spPr>
          <a:xfrm>
            <a:off x="1143000" y="685800"/>
            <a:ext cx="4572000" cy="3429000"/>
          </a:xfrm>
          <a:ln/>
        </p:spPr>
      </p:sp>
      <p:sp>
        <p:nvSpPr>
          <p:cNvPr id="1064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54112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89925-105B-4C62-BE09-B0F5DB91342B}" type="slidenum">
              <a:rPr lang="en-US" altLang="en-US">
                <a:solidFill>
                  <a:srgbClr val="000000"/>
                </a:solidFill>
              </a:rPr>
              <a:pPr/>
              <a:t>18</a:t>
            </a:fld>
            <a:endParaRPr lang="en-US" altLang="en-US" dirty="0">
              <a:solidFill>
                <a:srgbClr val="000000"/>
              </a:solidFill>
            </a:endParaRPr>
          </a:p>
        </p:txBody>
      </p:sp>
      <p:sp>
        <p:nvSpPr>
          <p:cNvPr id="106498" name="Rectangle 2"/>
          <p:cNvSpPr>
            <a:spLocks noGrp="1" noRot="1" noChangeAspect="1" noChangeArrowheads="1" noTextEdit="1"/>
          </p:cNvSpPr>
          <p:nvPr>
            <p:ph type="sldImg"/>
          </p:nvPr>
        </p:nvSpPr>
        <p:spPr>
          <a:xfrm>
            <a:off x="1143000" y="685800"/>
            <a:ext cx="4572000" cy="3429000"/>
          </a:xfrm>
          <a:ln/>
        </p:spPr>
      </p:sp>
      <p:sp>
        <p:nvSpPr>
          <p:cNvPr id="1064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9515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89925-105B-4C62-BE09-B0F5DB91342B}" type="slidenum">
              <a:rPr lang="en-US" altLang="en-US">
                <a:solidFill>
                  <a:srgbClr val="000000"/>
                </a:solidFill>
              </a:rPr>
              <a:pPr/>
              <a:t>19</a:t>
            </a:fld>
            <a:endParaRPr lang="en-US" altLang="en-US" dirty="0">
              <a:solidFill>
                <a:srgbClr val="000000"/>
              </a:solidFill>
            </a:endParaRPr>
          </a:p>
        </p:txBody>
      </p:sp>
      <p:sp>
        <p:nvSpPr>
          <p:cNvPr id="106498" name="Rectangle 2"/>
          <p:cNvSpPr>
            <a:spLocks noGrp="1" noRot="1" noChangeAspect="1" noChangeArrowheads="1" noTextEdit="1"/>
          </p:cNvSpPr>
          <p:nvPr>
            <p:ph type="sldImg"/>
          </p:nvPr>
        </p:nvSpPr>
        <p:spPr>
          <a:xfrm>
            <a:off x="1143000" y="685800"/>
            <a:ext cx="4572000" cy="3429000"/>
          </a:xfrm>
          <a:ln/>
        </p:spPr>
      </p:sp>
      <p:sp>
        <p:nvSpPr>
          <p:cNvPr id="1064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42504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20</a:t>
            </a:fld>
            <a:endParaRPr lang="en-US" altLang="en-US" dirty="0">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5976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AC356-7600-4021-BA19-25D6FA819B61}" type="slidenum">
              <a:rPr lang="en-US" altLang="en-US">
                <a:solidFill>
                  <a:srgbClr val="000000"/>
                </a:solidFill>
              </a:rPr>
              <a:pPr/>
              <a:t>3</a:t>
            </a:fld>
            <a:endParaRPr lang="en-US" altLang="en-US" dirty="0">
              <a:solidFill>
                <a:srgbClr val="000000"/>
              </a:solidFill>
            </a:endParaRPr>
          </a:p>
        </p:txBody>
      </p:sp>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9771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Reactions in which oxidation and reduction occur are called oxidation-reduction reactions. An oxidation-reduction reaction is a </a:t>
            </a:r>
            <a:r>
              <a:rPr lang="en-US" sz="1050" dirty="0"/>
              <a:t>reaction in which electrons are transferred from one substance to another substance. The</a:t>
            </a:r>
            <a:r>
              <a:rPr lang="en-US" sz="1050" baseline="0" dirty="0"/>
              <a:t>se reactions are often called redox reactions. </a:t>
            </a:r>
            <a:endParaRPr lang="en-US" b="0" baseline="0" dirty="0"/>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image on right.] </a:t>
            </a:r>
            <a:r>
              <a:rPr lang="en-US" sz="1050" dirty="0"/>
              <a:t>Although you have learned about the oxidation and reduction processes</a:t>
            </a:r>
            <a:r>
              <a:rPr lang="en-US" sz="1050" baseline="0" dirty="0"/>
              <a:t> separately, they always occur together in a reaction. If one atom or ion loses electrons, another must gain those electrons. The atom or ion that is oxidized transfers electrons to the atom or ion that is reduced. </a:t>
            </a:r>
            <a:endParaRPr lang="en-US" b="0" baseline="0" dirty="0"/>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1</a:t>
            </a:r>
            <a:r>
              <a:rPr lang="en-US" b="0" baseline="30000" dirty="0"/>
              <a:t>st</a:t>
            </a:r>
            <a:r>
              <a:rPr lang="en-US" b="0" baseline="0" dirty="0"/>
              <a:t> bullet]The substance that oxidized is called the reducing agent because it provides the electrons the other substance needs to be reduced. </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2</a:t>
            </a:r>
            <a:r>
              <a:rPr lang="en-US" b="0" baseline="30000" dirty="0"/>
              <a:t>nd</a:t>
            </a:r>
            <a:r>
              <a:rPr lang="en-US" b="0" baseline="0" dirty="0"/>
              <a:t> bullet] Similarly, the substance that reduced is called the oxidizing agent because it takes the electrons the other substance needs to lose to be oxidized.</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2</a:t>
            </a:r>
            <a:r>
              <a:rPr lang="en-US" b="0" baseline="30000" dirty="0"/>
              <a:t>nd</a:t>
            </a:r>
            <a:r>
              <a:rPr lang="en-US" b="0" baseline="0" dirty="0"/>
              <a:t> image on right] [highlight parts of chemical equation as they are discussed.] Let’s take a look for the overall reaction for the formation of iron oxide, rust. Iron metal and elemental oxygen are the reactants. They are both pure elements, so the iron and oxygen atoms have an oxidation state of zero. In iron oxide, the oxidation state of oxygen is minus two. Therefore, the oxidation state of iron is plus three. </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The oxidation state of iron changed from zero to plus three. Each iron atom gained three electrons, so iron was oxidized. The electrons from the iron were transferred to the oxygen. The oxidation state of the oxygen decreases by two, so they were reduced. </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Because iron was oxidized, it is the reducing agent. Oxygen is the oxidizing agent because it was reduced.   Both the oxidizing and reducing agents are on the left (reactant) side of the redox equation.</a:t>
            </a:r>
          </a:p>
          <a:p>
            <a:pPr marL="606415" marR="0" lvl="3"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endParaRPr lang="en-US" b="0" u="none" baseline="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84888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Reactions in which oxidation and reduction occur are called oxidation-reduction reactions. An oxidation-reduction reaction is a </a:t>
            </a:r>
            <a:r>
              <a:rPr lang="en-US" sz="1050" dirty="0"/>
              <a:t>reaction in which electrons are transferred from one substance to another substance. The</a:t>
            </a:r>
            <a:r>
              <a:rPr lang="en-US" sz="1050" baseline="0" dirty="0"/>
              <a:t>se reactions are often called redox reactions. </a:t>
            </a:r>
            <a:endParaRPr lang="en-US" b="0" baseline="0" dirty="0"/>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image on right.] </a:t>
            </a:r>
            <a:r>
              <a:rPr lang="en-US" sz="1050" dirty="0"/>
              <a:t>Although you have learned about the oxidation and reduction processes</a:t>
            </a:r>
            <a:r>
              <a:rPr lang="en-US" sz="1050" baseline="0" dirty="0"/>
              <a:t> separately, they always occur together in a reaction. If one atom or ion loses electrons, another must gain those electrons. The atom or ion that is oxidized transfers electrons to the atom or ion that is reduced. </a:t>
            </a:r>
            <a:endParaRPr lang="en-US" b="0" baseline="0" dirty="0"/>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1</a:t>
            </a:r>
            <a:r>
              <a:rPr lang="en-US" b="0" baseline="30000" dirty="0"/>
              <a:t>st</a:t>
            </a:r>
            <a:r>
              <a:rPr lang="en-US" b="0" baseline="0" dirty="0"/>
              <a:t> bullet]The substance that oxidized is called the reducing agent because it provides the electrons the other substance needs to be reduced. </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2</a:t>
            </a:r>
            <a:r>
              <a:rPr lang="en-US" b="0" baseline="30000" dirty="0"/>
              <a:t>nd</a:t>
            </a:r>
            <a:r>
              <a:rPr lang="en-US" b="0" baseline="0" dirty="0"/>
              <a:t> bullet] Similarly, the substance that reduced is called the oxidizing agent because it takes the electrons the other substance needs to lose to be oxidized.</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2</a:t>
            </a:r>
            <a:r>
              <a:rPr lang="en-US" b="0" baseline="30000" dirty="0"/>
              <a:t>nd</a:t>
            </a:r>
            <a:r>
              <a:rPr lang="en-US" b="0" baseline="0" dirty="0"/>
              <a:t> image on right] [highlight parts of chemical equation as they are discussed.] Let’s take a look for the overall reaction for the formation of iron oxide, rust. Iron metal and elemental oxygen are the reactants. They are both pure elements, so the iron and oxygen atoms have an oxidation state of zero. In iron oxide, the oxidation state of oxygen is minus two. Therefore, the oxidation state of iron is plus three. </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The oxidation state of iron changed from zero to plus three. Each iron atom gained three electrons, so iron was oxidized. The electrons from the iron were transferred to the oxygen. The oxidation state of the oxygen decreases by two, so they were reduced. </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Because iron was oxidized, it is the reducing agent. Oxygen is the oxidizing agent because it was reduced.   Both the oxidizing and reducing agents are on the left (reactant) side of the redox equation.</a:t>
            </a:r>
          </a:p>
          <a:p>
            <a:pPr marL="606415" marR="0" lvl="3"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endParaRPr lang="en-US" b="0" u="none" baseline="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557388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Reactions in which oxidation and reduction occur are called oxidation-reduction reactions. An oxidation-reduction reaction is a </a:t>
            </a:r>
            <a:r>
              <a:rPr lang="en-US" sz="1050" dirty="0"/>
              <a:t>reaction in which electrons are transferred from one substance to another substance. The</a:t>
            </a:r>
            <a:r>
              <a:rPr lang="en-US" sz="1050" baseline="0" dirty="0"/>
              <a:t>se reactions are often called redox reactions. </a:t>
            </a:r>
            <a:endParaRPr lang="en-US" b="0" baseline="0" dirty="0"/>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image on right.] </a:t>
            </a:r>
            <a:r>
              <a:rPr lang="en-US" sz="1050" dirty="0"/>
              <a:t>Although you have learned about the oxidation and reduction processes</a:t>
            </a:r>
            <a:r>
              <a:rPr lang="en-US" sz="1050" baseline="0" dirty="0"/>
              <a:t> separately, they always occur together in a reaction. If one atom or ion loses electrons, another must gain those electrons. The atom or ion that is oxidized transfers electrons to the atom or ion that is reduced. </a:t>
            </a:r>
            <a:endParaRPr lang="en-US" b="0" baseline="0" dirty="0"/>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1</a:t>
            </a:r>
            <a:r>
              <a:rPr lang="en-US" b="0" baseline="30000" dirty="0"/>
              <a:t>st</a:t>
            </a:r>
            <a:r>
              <a:rPr lang="en-US" b="0" baseline="0" dirty="0"/>
              <a:t> bullet]The substance that oxidized is called the reducing agent because it provides the electrons the other substance needs to be reduced. </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2</a:t>
            </a:r>
            <a:r>
              <a:rPr lang="en-US" b="0" baseline="30000" dirty="0"/>
              <a:t>nd</a:t>
            </a:r>
            <a:r>
              <a:rPr lang="en-US" b="0" baseline="0" dirty="0"/>
              <a:t> bullet] Similarly, the substance that reduced is called the oxidizing agent because it takes the electrons the other substance needs to lose to be oxidized.</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2</a:t>
            </a:r>
            <a:r>
              <a:rPr lang="en-US" b="0" baseline="30000" dirty="0"/>
              <a:t>nd</a:t>
            </a:r>
            <a:r>
              <a:rPr lang="en-US" b="0" baseline="0" dirty="0"/>
              <a:t> image on right] [highlight parts of chemical equation as they are discussed.] Let’s take a look for the overall reaction for the formation of iron oxide, rust. Iron metal and elemental oxygen are the reactants. They are both pure elements, so the iron and oxygen atoms have an oxidation state of zero. In iron oxide, the oxidation state of oxygen is minus two. Therefore, the oxidation state of iron is plus three. </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The oxidation state of iron changed from zero to plus three. Each iron atom gained three electrons, so iron was oxidized. The electrons from the iron were transferred to the oxygen. The oxidation state of the oxygen decreases by two, so they were reduced. </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Because iron was oxidized, it is the reducing agent. Oxygen is the oxidizing agent because it was reduced.   Both the oxidizing and reducing agents are on the left (reactant) side of the redox equation.</a:t>
            </a:r>
          </a:p>
          <a:p>
            <a:pPr marL="606415" marR="0" lvl="3"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endParaRPr lang="en-US" b="0" u="none" baseline="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968253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a:t>
            </a:r>
            <a:r>
              <a:rPr lang="en-US" sz="1050" b="1" kern="1200" baseline="0" dirty="0">
                <a:solidFill>
                  <a:schemeClr val="tx1"/>
                </a:solidFill>
                <a:effectLst/>
                <a:latin typeface="Book Antiqua"/>
                <a:ea typeface="+mn-ea"/>
                <a:cs typeface="Book Antiqua"/>
              </a:rPr>
              <a:t> 1.0 minute</a:t>
            </a:r>
          </a:p>
          <a:p>
            <a:pPr marL="171450" indent="-171450">
              <a:buFont typeface="Arial" pitchFamily="34" charset="0"/>
              <a:buChar char="•"/>
            </a:pPr>
            <a:r>
              <a:rPr lang="en-US" sz="1050" kern="1200" dirty="0">
                <a:solidFill>
                  <a:schemeClr val="tx1"/>
                </a:solidFill>
                <a:effectLst/>
                <a:latin typeface="Book Antiqua"/>
                <a:ea typeface="+mn-ea"/>
                <a:cs typeface="Book Antiqua"/>
              </a:rPr>
              <a:t>In</a:t>
            </a:r>
            <a:r>
              <a:rPr lang="en-US" sz="1050" kern="1200" baseline="0" dirty="0">
                <a:solidFill>
                  <a:schemeClr val="tx1"/>
                </a:solidFill>
                <a:effectLst/>
                <a:latin typeface="Book Antiqua"/>
                <a:ea typeface="+mn-ea"/>
                <a:cs typeface="Book Antiqua"/>
              </a:rPr>
              <a:t> a redox reaction, the reducing agent donates electrons to the oxidizing agent.</a:t>
            </a:r>
          </a:p>
          <a:p>
            <a:pPr marL="171450" indent="-171450">
              <a:buFont typeface="Arial" pitchFamily="34" charset="0"/>
              <a:buChar char="•"/>
            </a:pPr>
            <a:r>
              <a:rPr lang="en-US" sz="1050" kern="1200" dirty="0">
                <a:solidFill>
                  <a:schemeClr val="tx1"/>
                </a:solidFill>
                <a:effectLst/>
                <a:latin typeface="Book Antiqua"/>
                <a:ea typeface="+mn-ea"/>
                <a:cs typeface="Book Antiqua"/>
              </a:rPr>
              <a:t>By donating electrons, the sodium cation reduces the chlorine anion.</a:t>
            </a:r>
          </a:p>
          <a:p>
            <a:pPr marL="171450" indent="-171450">
              <a:buFont typeface="Arial" pitchFamily="34" charset="0"/>
              <a:buChar char="•"/>
            </a:pPr>
            <a:r>
              <a:rPr lang="en-US" sz="1050" kern="1200" dirty="0">
                <a:solidFill>
                  <a:schemeClr val="tx1"/>
                </a:solidFill>
                <a:effectLst/>
                <a:latin typeface="Book Antiqua"/>
                <a:ea typeface="+mn-ea"/>
                <a:cs typeface="Book Antiqua"/>
              </a:rPr>
              <a:t>By accepting electrons, the chlorine anion oxidizes sodium.</a:t>
            </a:r>
          </a:p>
          <a:p>
            <a:pPr marL="171450" indent="-171450">
              <a:buFont typeface="Arial" pitchFamily="34" charset="0"/>
              <a:buChar char="•"/>
            </a:pPr>
            <a:r>
              <a:rPr lang="en-US" sz="1050" kern="1200" dirty="0">
                <a:solidFill>
                  <a:schemeClr val="tx1"/>
                </a:solidFill>
                <a:effectLst/>
                <a:latin typeface="Book Antiqua"/>
                <a:ea typeface="+mn-ea"/>
                <a:cs typeface="Book Antiqua"/>
              </a:rPr>
              <a:t>(1</a:t>
            </a:r>
            <a:r>
              <a:rPr lang="en-US" sz="1050" kern="1200" baseline="30000" dirty="0">
                <a:solidFill>
                  <a:schemeClr val="tx1"/>
                </a:solidFill>
                <a:effectLst/>
                <a:latin typeface="Book Antiqua"/>
                <a:ea typeface="+mn-ea"/>
                <a:cs typeface="Book Antiqua"/>
              </a:rPr>
              <a:t>st</a:t>
            </a:r>
            <a:r>
              <a:rPr lang="en-US" sz="1050" kern="1200" dirty="0">
                <a:solidFill>
                  <a:schemeClr val="tx1"/>
                </a:solidFill>
                <a:effectLst/>
                <a:latin typeface="Book Antiqua"/>
                <a:ea typeface="+mn-ea"/>
                <a:cs typeface="Book Antiqua"/>
              </a:rPr>
              <a:t> animation) Upon the</a:t>
            </a:r>
            <a:r>
              <a:rPr lang="en-US" sz="1050" kern="1200" baseline="0" dirty="0">
                <a:solidFill>
                  <a:schemeClr val="tx1"/>
                </a:solidFill>
                <a:effectLst/>
                <a:latin typeface="Book Antiqua"/>
                <a:ea typeface="+mn-ea"/>
                <a:cs typeface="Book Antiqua"/>
              </a:rPr>
              <a:t> formation of a molecule of NaCl, the sodium atom has been oxidized (lost an electron) and the chlorine atom has been reduced (gained an electron).</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 easy pneumonic device to remember the difference between oxidation and reduction is LEO and GER:</a:t>
            </a:r>
          </a:p>
          <a:p>
            <a:pPr marL="388931" lvl="1" indent="-171450">
              <a:buFont typeface="Arial" pitchFamily="34" charset="0"/>
              <a:buChar char="•"/>
            </a:pPr>
            <a:r>
              <a:rPr lang="en-US" sz="1050" b="1" kern="1200" baseline="0" dirty="0">
                <a:solidFill>
                  <a:schemeClr val="tx1"/>
                </a:solidFill>
                <a:effectLst/>
                <a:latin typeface="Book Antiqua"/>
                <a:ea typeface="+mn-ea"/>
                <a:cs typeface="Book Antiqua"/>
              </a:rPr>
              <a:t>L</a:t>
            </a:r>
            <a:r>
              <a:rPr lang="en-US" sz="1050" kern="1200" baseline="0" dirty="0">
                <a:solidFill>
                  <a:schemeClr val="tx1"/>
                </a:solidFill>
                <a:effectLst/>
                <a:latin typeface="Book Antiqua"/>
                <a:ea typeface="+mn-ea"/>
                <a:cs typeface="Book Antiqua"/>
              </a:rPr>
              <a:t>oss of </a:t>
            </a:r>
            <a:r>
              <a:rPr lang="en-US" sz="1050" b="1" kern="1200" baseline="0" dirty="0">
                <a:solidFill>
                  <a:schemeClr val="tx1"/>
                </a:solidFill>
                <a:effectLst/>
                <a:latin typeface="Book Antiqua"/>
                <a:ea typeface="+mn-ea"/>
                <a:cs typeface="Book Antiqua"/>
              </a:rPr>
              <a:t>E</a:t>
            </a:r>
            <a:r>
              <a:rPr lang="en-US" sz="1050" kern="1200" baseline="0" dirty="0">
                <a:solidFill>
                  <a:schemeClr val="tx1"/>
                </a:solidFill>
                <a:effectLst/>
                <a:latin typeface="Book Antiqua"/>
                <a:ea typeface="+mn-ea"/>
                <a:cs typeface="Book Antiqua"/>
              </a:rPr>
              <a:t>lectron = </a:t>
            </a:r>
            <a:r>
              <a:rPr lang="en-US" sz="1050" b="1" kern="1200" baseline="0" dirty="0">
                <a:solidFill>
                  <a:schemeClr val="tx1"/>
                </a:solidFill>
                <a:effectLst/>
                <a:latin typeface="Book Antiqua"/>
                <a:ea typeface="+mn-ea"/>
                <a:cs typeface="Book Antiqua"/>
              </a:rPr>
              <a:t>O</a:t>
            </a:r>
            <a:r>
              <a:rPr lang="en-US" sz="1050" kern="1200" baseline="0" dirty="0">
                <a:solidFill>
                  <a:schemeClr val="tx1"/>
                </a:solidFill>
                <a:effectLst/>
                <a:latin typeface="Book Antiqua"/>
                <a:ea typeface="+mn-ea"/>
                <a:cs typeface="Book Antiqua"/>
              </a:rPr>
              <a:t>xidation</a:t>
            </a:r>
          </a:p>
          <a:p>
            <a:pPr marL="388931" lvl="1" indent="-171450">
              <a:buFont typeface="Arial" pitchFamily="34" charset="0"/>
              <a:buChar char="•"/>
            </a:pPr>
            <a:r>
              <a:rPr lang="en-US" sz="1050" b="1" kern="1200" baseline="0" dirty="0">
                <a:solidFill>
                  <a:schemeClr val="tx1"/>
                </a:solidFill>
                <a:effectLst/>
                <a:latin typeface="Book Antiqua"/>
                <a:ea typeface="+mn-ea"/>
                <a:cs typeface="Book Antiqua"/>
              </a:rPr>
              <a:t>G</a:t>
            </a:r>
            <a:r>
              <a:rPr lang="en-US" sz="1050" kern="1200" baseline="0" dirty="0">
                <a:solidFill>
                  <a:schemeClr val="tx1"/>
                </a:solidFill>
                <a:effectLst/>
                <a:latin typeface="Book Antiqua"/>
                <a:ea typeface="+mn-ea"/>
                <a:cs typeface="Book Antiqua"/>
              </a:rPr>
              <a:t>ain of </a:t>
            </a:r>
            <a:r>
              <a:rPr lang="en-US" sz="1050" b="1" kern="1200" baseline="0" dirty="0">
                <a:solidFill>
                  <a:schemeClr val="tx1"/>
                </a:solidFill>
                <a:effectLst/>
                <a:latin typeface="Book Antiqua"/>
                <a:ea typeface="+mn-ea"/>
                <a:cs typeface="Book Antiqua"/>
              </a:rPr>
              <a:t>E</a:t>
            </a:r>
            <a:r>
              <a:rPr lang="en-US" sz="1050" kern="1200" baseline="0" dirty="0">
                <a:solidFill>
                  <a:schemeClr val="tx1"/>
                </a:solidFill>
                <a:effectLst/>
                <a:latin typeface="Book Antiqua"/>
                <a:ea typeface="+mn-ea"/>
                <a:cs typeface="Book Antiqua"/>
              </a:rPr>
              <a:t>lectron = </a:t>
            </a:r>
            <a:r>
              <a:rPr lang="en-US" sz="1050" b="1" kern="1200" baseline="0" dirty="0">
                <a:solidFill>
                  <a:schemeClr val="tx1"/>
                </a:solidFill>
                <a:effectLst/>
                <a:latin typeface="Book Antiqua"/>
                <a:ea typeface="+mn-ea"/>
                <a:cs typeface="Book Antiqua"/>
              </a:rPr>
              <a:t>R</a:t>
            </a:r>
            <a:r>
              <a:rPr lang="en-US" sz="1050" kern="1200" baseline="0" dirty="0">
                <a:solidFill>
                  <a:schemeClr val="tx1"/>
                </a:solidFill>
                <a:effectLst/>
                <a:latin typeface="Book Antiqua"/>
                <a:ea typeface="+mn-ea"/>
                <a:cs typeface="Book Antiqua"/>
              </a:rPr>
              <a:t>eduction</a:t>
            </a:r>
            <a:endParaRPr lang="en-US" sz="1050" kern="1200" dirty="0">
              <a:solidFill>
                <a:schemeClr val="tx1"/>
              </a:solidFill>
              <a:effectLst/>
              <a:latin typeface="Book Antiqua"/>
              <a:ea typeface="+mn-ea"/>
              <a:cs typeface="Book Antiqua"/>
            </a:endParaRPr>
          </a:p>
          <a:p>
            <a:pPr marL="171450" indent="-171450">
              <a:buFont typeface="Arial" pitchFamily="34" charset="0"/>
              <a:buChar char="•"/>
            </a:pPr>
            <a:r>
              <a:rPr lang="en-US" dirty="0"/>
              <a:t>Remember that the reducing agent does the reducing (donates an electron to be gained by the oxidizer)</a:t>
            </a:r>
            <a:r>
              <a:rPr lang="en-US" baseline="0" dirty="0"/>
              <a:t> and gets oxidized, while the oxidizing agent does the oxidizing (accepts an electron donated by the reducer) and gets reduced.</a:t>
            </a:r>
            <a:endParaRPr lang="en-US" dirty="0"/>
          </a:p>
          <a:p>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u="sng" kern="1200" dirty="0">
                <a:solidFill>
                  <a:schemeClr val="tx1"/>
                </a:solidFill>
                <a:effectLst/>
                <a:latin typeface="Book Antiqua"/>
                <a:ea typeface="+mn-ea"/>
                <a:cs typeface="Book Antiqua"/>
              </a:rPr>
              <a:t>SOURCES:</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569420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a:t>
            </a:r>
            <a:r>
              <a:rPr lang="en-US" sz="1050" b="1" kern="1200" baseline="0" dirty="0">
                <a:solidFill>
                  <a:schemeClr val="tx1"/>
                </a:solidFill>
                <a:effectLst/>
                <a:latin typeface="Book Antiqua"/>
                <a:ea typeface="+mn-ea"/>
                <a:cs typeface="Book Antiqua"/>
              </a:rPr>
              <a:t> 1.0 minute</a:t>
            </a:r>
          </a:p>
          <a:p>
            <a:pPr marL="171450" indent="-171450">
              <a:buFont typeface="Arial" pitchFamily="34" charset="0"/>
              <a:buChar char="•"/>
            </a:pPr>
            <a:r>
              <a:rPr lang="en-US" sz="1050" kern="1200" dirty="0">
                <a:solidFill>
                  <a:schemeClr val="tx1"/>
                </a:solidFill>
                <a:effectLst/>
                <a:latin typeface="Book Antiqua"/>
                <a:ea typeface="+mn-ea"/>
                <a:cs typeface="Book Antiqua"/>
              </a:rPr>
              <a:t>In</a:t>
            </a:r>
            <a:r>
              <a:rPr lang="en-US" sz="1050" kern="1200" baseline="0" dirty="0">
                <a:solidFill>
                  <a:schemeClr val="tx1"/>
                </a:solidFill>
                <a:effectLst/>
                <a:latin typeface="Book Antiqua"/>
                <a:ea typeface="+mn-ea"/>
                <a:cs typeface="Book Antiqua"/>
              </a:rPr>
              <a:t> a redox reaction, the reducing agent donates electrons to the oxidizing agent.</a:t>
            </a:r>
          </a:p>
          <a:p>
            <a:pPr marL="171450" indent="-171450">
              <a:buFont typeface="Arial" pitchFamily="34" charset="0"/>
              <a:buChar char="•"/>
            </a:pPr>
            <a:r>
              <a:rPr lang="en-US" sz="1050" kern="1200" dirty="0">
                <a:solidFill>
                  <a:schemeClr val="tx1"/>
                </a:solidFill>
                <a:effectLst/>
                <a:latin typeface="Book Antiqua"/>
                <a:ea typeface="+mn-ea"/>
                <a:cs typeface="Book Antiqua"/>
              </a:rPr>
              <a:t>By donating electrons, the sodium cation reduces the chlorine anion.</a:t>
            </a:r>
          </a:p>
          <a:p>
            <a:pPr marL="171450" indent="-171450">
              <a:buFont typeface="Arial" pitchFamily="34" charset="0"/>
              <a:buChar char="•"/>
            </a:pPr>
            <a:r>
              <a:rPr lang="en-US" sz="1050" kern="1200" dirty="0">
                <a:solidFill>
                  <a:schemeClr val="tx1"/>
                </a:solidFill>
                <a:effectLst/>
                <a:latin typeface="Book Antiqua"/>
                <a:ea typeface="+mn-ea"/>
                <a:cs typeface="Book Antiqua"/>
              </a:rPr>
              <a:t>By accepting electrons, the chlorine anion oxidizes sodium.</a:t>
            </a:r>
          </a:p>
          <a:p>
            <a:pPr marL="171450" indent="-171450">
              <a:buFont typeface="Arial" pitchFamily="34" charset="0"/>
              <a:buChar char="•"/>
            </a:pPr>
            <a:r>
              <a:rPr lang="en-US" sz="1050" kern="1200" dirty="0">
                <a:solidFill>
                  <a:schemeClr val="tx1"/>
                </a:solidFill>
                <a:effectLst/>
                <a:latin typeface="Book Antiqua"/>
                <a:ea typeface="+mn-ea"/>
                <a:cs typeface="Book Antiqua"/>
              </a:rPr>
              <a:t>(1</a:t>
            </a:r>
            <a:r>
              <a:rPr lang="en-US" sz="1050" kern="1200" baseline="30000" dirty="0">
                <a:solidFill>
                  <a:schemeClr val="tx1"/>
                </a:solidFill>
                <a:effectLst/>
                <a:latin typeface="Book Antiqua"/>
                <a:ea typeface="+mn-ea"/>
                <a:cs typeface="Book Antiqua"/>
              </a:rPr>
              <a:t>st</a:t>
            </a:r>
            <a:r>
              <a:rPr lang="en-US" sz="1050" kern="1200" dirty="0">
                <a:solidFill>
                  <a:schemeClr val="tx1"/>
                </a:solidFill>
                <a:effectLst/>
                <a:latin typeface="Book Antiqua"/>
                <a:ea typeface="+mn-ea"/>
                <a:cs typeface="Book Antiqua"/>
              </a:rPr>
              <a:t> animation) Upon the</a:t>
            </a:r>
            <a:r>
              <a:rPr lang="en-US" sz="1050" kern="1200" baseline="0" dirty="0">
                <a:solidFill>
                  <a:schemeClr val="tx1"/>
                </a:solidFill>
                <a:effectLst/>
                <a:latin typeface="Book Antiqua"/>
                <a:ea typeface="+mn-ea"/>
                <a:cs typeface="Book Antiqua"/>
              </a:rPr>
              <a:t> formation of a molecule of NaCl, the sodium atom has been oxidized (lost an electron) and the chlorine atom has been reduced (gained an electron).</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 easy pneumonic device to remember the difference between oxidation and reduction is LEO and GER:</a:t>
            </a:r>
          </a:p>
          <a:p>
            <a:pPr marL="388931" lvl="1" indent="-171450">
              <a:buFont typeface="Arial" pitchFamily="34" charset="0"/>
              <a:buChar char="•"/>
            </a:pPr>
            <a:r>
              <a:rPr lang="en-US" sz="1050" b="1" kern="1200" baseline="0" dirty="0">
                <a:solidFill>
                  <a:schemeClr val="tx1"/>
                </a:solidFill>
                <a:effectLst/>
                <a:latin typeface="Book Antiqua"/>
                <a:ea typeface="+mn-ea"/>
                <a:cs typeface="Book Antiqua"/>
              </a:rPr>
              <a:t>L</a:t>
            </a:r>
            <a:r>
              <a:rPr lang="en-US" sz="1050" kern="1200" baseline="0" dirty="0">
                <a:solidFill>
                  <a:schemeClr val="tx1"/>
                </a:solidFill>
                <a:effectLst/>
                <a:latin typeface="Book Antiqua"/>
                <a:ea typeface="+mn-ea"/>
                <a:cs typeface="Book Antiqua"/>
              </a:rPr>
              <a:t>oss of </a:t>
            </a:r>
            <a:r>
              <a:rPr lang="en-US" sz="1050" b="1" kern="1200" baseline="0" dirty="0">
                <a:solidFill>
                  <a:schemeClr val="tx1"/>
                </a:solidFill>
                <a:effectLst/>
                <a:latin typeface="Book Antiqua"/>
                <a:ea typeface="+mn-ea"/>
                <a:cs typeface="Book Antiqua"/>
              </a:rPr>
              <a:t>E</a:t>
            </a:r>
            <a:r>
              <a:rPr lang="en-US" sz="1050" kern="1200" baseline="0" dirty="0">
                <a:solidFill>
                  <a:schemeClr val="tx1"/>
                </a:solidFill>
                <a:effectLst/>
                <a:latin typeface="Book Antiqua"/>
                <a:ea typeface="+mn-ea"/>
                <a:cs typeface="Book Antiqua"/>
              </a:rPr>
              <a:t>lectron = </a:t>
            </a:r>
            <a:r>
              <a:rPr lang="en-US" sz="1050" b="1" kern="1200" baseline="0" dirty="0">
                <a:solidFill>
                  <a:schemeClr val="tx1"/>
                </a:solidFill>
                <a:effectLst/>
                <a:latin typeface="Book Antiqua"/>
                <a:ea typeface="+mn-ea"/>
                <a:cs typeface="Book Antiqua"/>
              </a:rPr>
              <a:t>O</a:t>
            </a:r>
            <a:r>
              <a:rPr lang="en-US" sz="1050" kern="1200" baseline="0" dirty="0">
                <a:solidFill>
                  <a:schemeClr val="tx1"/>
                </a:solidFill>
                <a:effectLst/>
                <a:latin typeface="Book Antiqua"/>
                <a:ea typeface="+mn-ea"/>
                <a:cs typeface="Book Antiqua"/>
              </a:rPr>
              <a:t>xidation</a:t>
            </a:r>
          </a:p>
          <a:p>
            <a:pPr marL="388931" lvl="1" indent="-171450">
              <a:buFont typeface="Arial" pitchFamily="34" charset="0"/>
              <a:buChar char="•"/>
            </a:pPr>
            <a:r>
              <a:rPr lang="en-US" sz="1050" b="1" kern="1200" baseline="0" dirty="0">
                <a:solidFill>
                  <a:schemeClr val="tx1"/>
                </a:solidFill>
                <a:effectLst/>
                <a:latin typeface="Book Antiqua"/>
                <a:ea typeface="+mn-ea"/>
                <a:cs typeface="Book Antiqua"/>
              </a:rPr>
              <a:t>G</a:t>
            </a:r>
            <a:r>
              <a:rPr lang="en-US" sz="1050" kern="1200" baseline="0" dirty="0">
                <a:solidFill>
                  <a:schemeClr val="tx1"/>
                </a:solidFill>
                <a:effectLst/>
                <a:latin typeface="Book Antiqua"/>
                <a:ea typeface="+mn-ea"/>
                <a:cs typeface="Book Antiqua"/>
              </a:rPr>
              <a:t>ain of </a:t>
            </a:r>
            <a:r>
              <a:rPr lang="en-US" sz="1050" b="1" kern="1200" baseline="0" dirty="0">
                <a:solidFill>
                  <a:schemeClr val="tx1"/>
                </a:solidFill>
                <a:effectLst/>
                <a:latin typeface="Book Antiqua"/>
                <a:ea typeface="+mn-ea"/>
                <a:cs typeface="Book Antiqua"/>
              </a:rPr>
              <a:t>E</a:t>
            </a:r>
            <a:r>
              <a:rPr lang="en-US" sz="1050" kern="1200" baseline="0" dirty="0">
                <a:solidFill>
                  <a:schemeClr val="tx1"/>
                </a:solidFill>
                <a:effectLst/>
                <a:latin typeface="Book Antiqua"/>
                <a:ea typeface="+mn-ea"/>
                <a:cs typeface="Book Antiqua"/>
              </a:rPr>
              <a:t>lectron = </a:t>
            </a:r>
            <a:r>
              <a:rPr lang="en-US" sz="1050" b="1" kern="1200" baseline="0" dirty="0">
                <a:solidFill>
                  <a:schemeClr val="tx1"/>
                </a:solidFill>
                <a:effectLst/>
                <a:latin typeface="Book Antiqua"/>
                <a:ea typeface="+mn-ea"/>
                <a:cs typeface="Book Antiqua"/>
              </a:rPr>
              <a:t>R</a:t>
            </a:r>
            <a:r>
              <a:rPr lang="en-US" sz="1050" kern="1200" baseline="0" dirty="0">
                <a:solidFill>
                  <a:schemeClr val="tx1"/>
                </a:solidFill>
                <a:effectLst/>
                <a:latin typeface="Book Antiqua"/>
                <a:ea typeface="+mn-ea"/>
                <a:cs typeface="Book Antiqua"/>
              </a:rPr>
              <a:t>eduction</a:t>
            </a:r>
            <a:endParaRPr lang="en-US" sz="1050" kern="1200" dirty="0">
              <a:solidFill>
                <a:schemeClr val="tx1"/>
              </a:solidFill>
              <a:effectLst/>
              <a:latin typeface="Book Antiqua"/>
              <a:ea typeface="+mn-ea"/>
              <a:cs typeface="Book Antiqua"/>
            </a:endParaRPr>
          </a:p>
          <a:p>
            <a:pPr marL="171450" indent="-171450">
              <a:buFont typeface="Arial" pitchFamily="34" charset="0"/>
              <a:buChar char="•"/>
            </a:pPr>
            <a:r>
              <a:rPr lang="en-US" dirty="0"/>
              <a:t>Remember that the reducing agent does the reducing (donates an electron to be gained by the oxidizer)</a:t>
            </a:r>
            <a:r>
              <a:rPr lang="en-US" baseline="0" dirty="0"/>
              <a:t> and gets oxidized, while the oxidizing agent does the oxidizing (accepts an electron donated by the reducer) and gets reduced.</a:t>
            </a:r>
            <a:endParaRPr lang="en-US" dirty="0"/>
          </a:p>
          <a:p>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u="sng" kern="1200" dirty="0">
                <a:solidFill>
                  <a:schemeClr val="tx1"/>
                </a:solidFill>
                <a:effectLst/>
                <a:latin typeface="Book Antiqua"/>
                <a:ea typeface="+mn-ea"/>
                <a:cs typeface="Book Antiqua"/>
              </a:rPr>
              <a:t>SOURCES:</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377883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1.0</a:t>
            </a:r>
          </a:p>
          <a:p>
            <a:r>
              <a:rPr lang="en-US" b="1" dirty="0"/>
              <a:t>Entry audio:</a:t>
            </a:r>
            <a:r>
              <a:rPr lang="en-US" dirty="0"/>
              <a:t> Use what you know</a:t>
            </a:r>
            <a:r>
              <a:rPr lang="en-US" baseline="0" dirty="0"/>
              <a:t> to describe the redox reaction between sodium and chlorine that forms sodium chloride.</a:t>
            </a:r>
            <a:endParaRPr lang="en-US" dirty="0"/>
          </a:p>
          <a:p>
            <a:r>
              <a:rPr lang="en-US" b="1" dirty="0"/>
              <a:t>Hint1 audio: </a:t>
            </a:r>
            <a:r>
              <a:rPr lang="en-US" b="0" dirty="0"/>
              <a:t>The</a:t>
            </a:r>
            <a:r>
              <a:rPr lang="en-US" b="0" baseline="0" dirty="0"/>
              <a:t> oxidation numbers of sodium and chlorine atoms are zero. The oxidation number of sodium increases to plus one, so sodium is oxidized. The oxidation number of chlorine is reduced to minus one, so chlorine is reduced. The terms oxidizing agent and reducing agent are used to describe the reactants. </a:t>
            </a:r>
            <a:endParaRPr lang="en-US" dirty="0"/>
          </a:p>
          <a:p>
            <a:r>
              <a:rPr lang="en-US" b="1" dirty="0"/>
              <a:t>Hint2</a:t>
            </a:r>
            <a:r>
              <a:rPr lang="en-US" b="1" baseline="0" dirty="0"/>
              <a:t> audio: </a:t>
            </a:r>
            <a:r>
              <a:rPr lang="en-US" b="0" baseline="0" dirty="0"/>
              <a:t>[none]</a:t>
            </a:r>
            <a:endParaRPr lang="en-US" b="1" baseline="0" dirty="0"/>
          </a:p>
          <a:p>
            <a:r>
              <a:rPr lang="en-US" b="1" dirty="0"/>
              <a:t>Exit audio: </a:t>
            </a:r>
            <a:r>
              <a:rPr lang="en-US" b="0" dirty="0"/>
              <a:t>The</a:t>
            </a:r>
            <a:r>
              <a:rPr lang="en-US" b="0" baseline="0" dirty="0"/>
              <a:t> substance that is oxidized transfers electrons to the substance that reduced. In the first reaction, sodium transfers electrons to chlorine. In the second reaction, aluminum transfers electrons to zinc, so aluminum is oxidized while zinc is reduced. In many redox reactions, there are also atoms or ions that are not oxidized or reduced. In the second reaction, the oxidation number of the chlorine atom does not change. </a:t>
            </a:r>
            <a:endParaRPr lang="en-US" dirty="0"/>
          </a:p>
          <a:p>
            <a:endParaRPr lang="en-US" dirty="0"/>
          </a:p>
          <a:p>
            <a:r>
              <a:rPr lang="en-US" b="1" u="sng" dirty="0"/>
              <a:t>SOURCES: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1.0</a:t>
            </a:r>
          </a:p>
          <a:p>
            <a:r>
              <a:rPr lang="en-US" b="1" dirty="0"/>
              <a:t>Entry audio:</a:t>
            </a:r>
            <a:r>
              <a:rPr lang="en-US" dirty="0"/>
              <a:t> Use what you know</a:t>
            </a:r>
            <a:r>
              <a:rPr lang="en-US" baseline="0" dirty="0"/>
              <a:t> to describe the redox reaction between sodium and chlorine that forms sodium chloride.</a:t>
            </a:r>
            <a:endParaRPr lang="en-US" dirty="0"/>
          </a:p>
          <a:p>
            <a:r>
              <a:rPr lang="en-US" b="1" dirty="0"/>
              <a:t>Hint1 audio: </a:t>
            </a:r>
            <a:r>
              <a:rPr lang="en-US" b="0" dirty="0"/>
              <a:t>The</a:t>
            </a:r>
            <a:r>
              <a:rPr lang="en-US" b="0" baseline="0" dirty="0"/>
              <a:t> oxidation numbers of sodium and chlorine atoms are zero. The oxidation number of sodium increases to plus one, so sodium is oxidized. The oxidation number of chlorine is reduced to minus one, so chlorine is reduced. The terms oxidizing agent and reducing agent are used to describe the reactants. </a:t>
            </a:r>
            <a:endParaRPr lang="en-US" dirty="0"/>
          </a:p>
          <a:p>
            <a:r>
              <a:rPr lang="en-US" b="1" dirty="0"/>
              <a:t>Hint2</a:t>
            </a:r>
            <a:r>
              <a:rPr lang="en-US" b="1" baseline="0" dirty="0"/>
              <a:t> audio: </a:t>
            </a:r>
            <a:r>
              <a:rPr lang="en-US" b="0" baseline="0" dirty="0"/>
              <a:t>[none]</a:t>
            </a:r>
            <a:endParaRPr lang="en-US" b="1" baseline="0" dirty="0"/>
          </a:p>
          <a:p>
            <a:r>
              <a:rPr lang="en-US" b="1" dirty="0"/>
              <a:t>Exit audio: </a:t>
            </a:r>
            <a:r>
              <a:rPr lang="en-US" b="0" dirty="0"/>
              <a:t>The</a:t>
            </a:r>
            <a:r>
              <a:rPr lang="en-US" b="0" baseline="0" dirty="0"/>
              <a:t> substance that is oxidized transfers electrons to the substance that reduced. In the first reaction, sodium transfers electrons to chlorine. In the second reaction, aluminum transfers electrons to zinc, so aluminum is oxidized while zinc is reduced. In many redox reactions, there are also atoms or ions that are not oxidized or reduced. In the second reaction, the oxidation number of the chlorine atom does not change. </a:t>
            </a:r>
            <a:endParaRPr lang="en-US" dirty="0"/>
          </a:p>
          <a:p>
            <a:endParaRPr lang="en-US" dirty="0"/>
          </a:p>
          <a:p>
            <a:r>
              <a:rPr lang="en-US" b="1" u="sng" dirty="0"/>
              <a:t>SOURCES: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1.0</a:t>
            </a:r>
          </a:p>
          <a:p>
            <a:r>
              <a:rPr lang="en-US" b="1" dirty="0"/>
              <a:t>Entry audio:</a:t>
            </a:r>
            <a:r>
              <a:rPr lang="en-US" dirty="0"/>
              <a:t> Use what you know</a:t>
            </a:r>
            <a:r>
              <a:rPr lang="en-US" baseline="0" dirty="0"/>
              <a:t> to describe the redox reaction between sodium and chlorine that forms sodium chloride.</a:t>
            </a:r>
            <a:endParaRPr lang="en-US" dirty="0"/>
          </a:p>
          <a:p>
            <a:r>
              <a:rPr lang="en-US" b="1" dirty="0"/>
              <a:t>Hint1 audio: </a:t>
            </a:r>
            <a:r>
              <a:rPr lang="en-US" b="0" dirty="0"/>
              <a:t>The</a:t>
            </a:r>
            <a:r>
              <a:rPr lang="en-US" b="0" baseline="0" dirty="0"/>
              <a:t> oxidation numbers of sodium and chlorine atoms are zero. The oxidation number of sodium increases to plus one, so sodium is oxidized. The oxidation number of chlorine is reduced to minus one, so chlorine is reduced. The terms oxidizing agent and reducing agent are used to describe the reactants. </a:t>
            </a:r>
            <a:endParaRPr lang="en-US" dirty="0"/>
          </a:p>
          <a:p>
            <a:r>
              <a:rPr lang="en-US" b="1" dirty="0"/>
              <a:t>Hint2</a:t>
            </a:r>
            <a:r>
              <a:rPr lang="en-US" b="1" baseline="0" dirty="0"/>
              <a:t> audio: </a:t>
            </a:r>
            <a:r>
              <a:rPr lang="en-US" b="0" baseline="0" dirty="0"/>
              <a:t>[none]</a:t>
            </a:r>
            <a:endParaRPr lang="en-US" b="1" baseline="0" dirty="0"/>
          </a:p>
          <a:p>
            <a:r>
              <a:rPr lang="en-US" b="1" dirty="0"/>
              <a:t>Exit audio: </a:t>
            </a:r>
            <a:r>
              <a:rPr lang="en-US" b="0" dirty="0"/>
              <a:t>The</a:t>
            </a:r>
            <a:r>
              <a:rPr lang="en-US" b="0" baseline="0" dirty="0"/>
              <a:t> substance that is oxidized transfers electrons to the substance that reduced. In the first reaction, sodium transfers electrons to chlorine. In the second reaction, aluminum transfers electrons to zinc, so aluminum is oxidized while zinc is reduced. In many redox reactions, there are also atoms or ions that are not oxidized or reduced. In the second reaction, the oxidation number of the chlorine atom does not change. </a:t>
            </a:r>
            <a:endParaRPr lang="en-US" dirty="0"/>
          </a:p>
          <a:p>
            <a:endParaRPr lang="en-US" dirty="0"/>
          </a:p>
          <a:p>
            <a:r>
              <a:rPr lang="en-US" b="1" u="sng" dirty="0"/>
              <a:t>SOURCES: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140990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1.0</a:t>
            </a:r>
          </a:p>
          <a:p>
            <a:r>
              <a:rPr lang="en-US" b="1" dirty="0"/>
              <a:t>Entry audio:</a:t>
            </a:r>
            <a:r>
              <a:rPr lang="en-US" dirty="0"/>
              <a:t> Use what you know</a:t>
            </a:r>
            <a:r>
              <a:rPr lang="en-US" baseline="0" dirty="0"/>
              <a:t> to describe the redox reaction between sodium and chlorine that forms sodium chloride.</a:t>
            </a:r>
            <a:endParaRPr lang="en-US" dirty="0"/>
          </a:p>
          <a:p>
            <a:r>
              <a:rPr lang="en-US" b="1" dirty="0"/>
              <a:t>Hint1 audio: </a:t>
            </a:r>
            <a:r>
              <a:rPr lang="en-US" b="0" dirty="0"/>
              <a:t>The</a:t>
            </a:r>
            <a:r>
              <a:rPr lang="en-US" b="0" baseline="0" dirty="0"/>
              <a:t> oxidation numbers of sodium and chlorine atoms are zero. The oxidation number of sodium increases to plus one, so sodium is oxidized. The oxidation number of chlorine is reduced to minus one, so chlorine is reduced. The terms oxidizing agent and reducing agent are used to describe the reactants. </a:t>
            </a:r>
            <a:endParaRPr lang="en-US" dirty="0"/>
          </a:p>
          <a:p>
            <a:r>
              <a:rPr lang="en-US" b="1" dirty="0"/>
              <a:t>Hint2</a:t>
            </a:r>
            <a:r>
              <a:rPr lang="en-US" b="1" baseline="0" dirty="0"/>
              <a:t> audio: </a:t>
            </a:r>
            <a:r>
              <a:rPr lang="en-US" b="0" baseline="0" dirty="0"/>
              <a:t>[none]</a:t>
            </a:r>
            <a:endParaRPr lang="en-US" b="1" baseline="0" dirty="0"/>
          </a:p>
          <a:p>
            <a:r>
              <a:rPr lang="en-US" b="1" dirty="0"/>
              <a:t>Exit audio: </a:t>
            </a:r>
            <a:r>
              <a:rPr lang="en-US" b="0" dirty="0"/>
              <a:t>The</a:t>
            </a:r>
            <a:r>
              <a:rPr lang="en-US" b="0" baseline="0" dirty="0"/>
              <a:t> substance that is oxidized transfers electrons to the substance that reduced. In the first reaction, sodium transfers electrons to chlorine. In the second reaction, aluminum transfers electrons to zinc, so aluminum is oxidized while zinc is reduced. In many redox reactions, there are also atoms or ions that are not oxidized or reduced. In the second reaction, the oxidation number of the chlorine atom does not change. </a:t>
            </a:r>
            <a:endParaRPr lang="en-US" dirty="0"/>
          </a:p>
          <a:p>
            <a:endParaRPr lang="en-US" dirty="0"/>
          </a:p>
          <a:p>
            <a:r>
              <a:rPr lang="en-US" b="1" u="sng" dirty="0"/>
              <a:t>SOURCES: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76787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1.0 minute</a:t>
            </a:r>
          </a:p>
          <a:p>
            <a:r>
              <a:rPr lang="en-US" b="1" dirty="0"/>
              <a:t>Entry audio:</a:t>
            </a:r>
            <a:r>
              <a:rPr lang="en-US" dirty="0"/>
              <a:t> Identify</a:t>
            </a:r>
            <a:r>
              <a:rPr lang="en-US" baseline="0" dirty="0"/>
              <a:t> which of the reactions are oxidation-reduction reactions. Check all that apply.</a:t>
            </a:r>
            <a:endParaRPr lang="en-US" dirty="0"/>
          </a:p>
          <a:p>
            <a:r>
              <a:rPr lang="en-US" b="1" dirty="0"/>
              <a:t>Hint audio: </a:t>
            </a:r>
            <a:r>
              <a:rPr lang="en-US" b="0" dirty="0"/>
              <a:t>In both of the first two equations,</a:t>
            </a:r>
            <a:r>
              <a:rPr lang="en-US" b="0" baseline="0" dirty="0"/>
              <a:t> the ions present in the reactants are also present in the products. </a:t>
            </a:r>
            <a:endParaRPr lang="en-US" dirty="0"/>
          </a:p>
          <a:p>
            <a:r>
              <a:rPr lang="en-US" b="1" dirty="0"/>
              <a:t>Exit audio:</a:t>
            </a:r>
            <a:r>
              <a:rPr lang="en-US" b="1" baseline="0" dirty="0"/>
              <a:t> </a:t>
            </a:r>
            <a:r>
              <a:rPr lang="en-US" b="0" baseline="0" dirty="0"/>
              <a:t>The reaction of propane with oxygen is an oxidation reduction reaction. Notice that oxygen is uncombined in the reactants, but in compounds in the products. The reaction of iron oxide is also a redox reaction. Iron changes from being in a compound to being uncombined in the products. Also, the ratio of carbon to oxygen changed, so the oxidation number of carbon changed. </a:t>
            </a:r>
            <a:endParaRPr lang="en-US" dirty="0"/>
          </a:p>
          <a:p>
            <a:endParaRPr lang="en-US" dirty="0"/>
          </a:p>
          <a:p>
            <a:r>
              <a:rPr lang="en-US" b="1" u="sng" dirty="0"/>
              <a:t>SOURCES: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1.0</a:t>
            </a:r>
          </a:p>
          <a:p>
            <a:pPr marL="171450" indent="-171450">
              <a:buFont typeface="Arial"/>
              <a:buChar char="•"/>
            </a:pPr>
            <a:r>
              <a:rPr lang="en-US" b="0" dirty="0"/>
              <a:t>[Use</a:t>
            </a:r>
            <a:r>
              <a:rPr lang="en-US" b="0" baseline="0" dirty="0"/>
              <a:t> highlight tool to highlight tool in table as topic is discussed.]</a:t>
            </a:r>
          </a:p>
          <a:p>
            <a:pPr marL="171450" indent="-171450">
              <a:buFont typeface="Arial"/>
              <a:buChar char="•"/>
            </a:pPr>
            <a:r>
              <a:rPr lang="en-US" b="0" baseline="0" dirty="0"/>
              <a:t>Many reactions involved the transfer of electrons, including photosynthesis in plants. Electrons can be transferred without forming ions, but any reaction that leads to the formation of ions must involve the transfer of electrons.</a:t>
            </a:r>
          </a:p>
          <a:p>
            <a:pPr marL="171450" indent="-171450">
              <a:buFont typeface="Arial"/>
              <a:buChar char="•"/>
            </a:pPr>
            <a:r>
              <a:rPr lang="en-US" b="0" baseline="0" dirty="0"/>
              <a:t>[Animate] Electrons form ions that have a full valence level. You can use the periodic table to determine the types of ion an atom will form. For example, sodium [highlight] is in Group 1. It has one valence electron. [highlight]  Oxygen [highlight] is on the other side of the periodic table in Group 16. It has 6 valance electrons [highlight] </a:t>
            </a:r>
          </a:p>
          <a:p>
            <a:pPr marL="171450" indent="-171450">
              <a:buFont typeface="Arial"/>
              <a:buChar char="•"/>
            </a:pPr>
            <a:r>
              <a:rPr lang="en-US" b="0" baseline="0" dirty="0"/>
              <a:t>[Animate] It is more energetically favorable for sodium to lose one electron to get a valence level that has 8 electrons. [highlight]  When an atom loses one or more electrons, it forms a positive ion. A sodium ion has a charge of plus one. [highlight] </a:t>
            </a:r>
          </a:p>
          <a:p>
            <a:pPr marL="171450" indent="-171450">
              <a:buFont typeface="Arial"/>
              <a:buChar char="•"/>
            </a:pPr>
            <a:r>
              <a:rPr lang="en-US" b="0" baseline="0" dirty="0"/>
              <a:t>[Animate] On the other hand, oxygen only needs to gain 2 electrons to get a valence shell with 8 electrons. [highlight] Atoms that gain one or more electrons form negative ions. An oxygen ion has a charge of minus two. [highlight] </a:t>
            </a:r>
          </a:p>
          <a:p>
            <a:pPr marL="171450" indent="-171450">
              <a:buFont typeface="Arial"/>
              <a:buChar char="•"/>
            </a:pPr>
            <a:r>
              <a:rPr lang="en-US" b="0" baseline="0" dirty="0"/>
              <a:t>[Animate] The charge of an ion depends on the number of electrons lost or gained. [Highlight 1 and Na</a:t>
            </a:r>
            <a:r>
              <a:rPr lang="en-US" b="0" baseline="30000" dirty="0"/>
              <a:t>+</a:t>
            </a:r>
            <a:r>
              <a:rPr lang="en-US" b="0" baseline="0" dirty="0"/>
              <a:t>, and then 2 and O</a:t>
            </a:r>
            <a:r>
              <a:rPr lang="en-US" b="0" baseline="30000" dirty="0"/>
              <a:t>2−</a:t>
            </a:r>
            <a:r>
              <a:rPr lang="en-US" b="0" baseline="0" dirty="0"/>
              <a:t>]. Elements in Group 1 always form ions with a charge of plus one because they lose one electron. Elements in Group 2 gain two electrons, so they form ions with a charge a plus two. Elements in Group 16 lose two electrons, so they form ions with a charge of minus two. </a:t>
            </a:r>
          </a:p>
          <a:p>
            <a:pPr marL="171450" indent="-171450">
              <a:buFont typeface="Arial"/>
              <a:buChar char="•"/>
            </a:pPr>
            <a:r>
              <a:rPr lang="en-US" b="0" baseline="0" dirty="0"/>
              <a:t>For main group elements, you can use the group of an element to determine the type of ion it is most likely to form. However, transition metals may form multiple ions. For example, iron may form ions that have a charge of plus two or plus three. </a:t>
            </a:r>
            <a:endParaRPr lang="en-US" b="1" dirty="0"/>
          </a:p>
          <a:p>
            <a:endParaRPr lang="en-US" sz="1050" b="1" u="sng" kern="1200" dirty="0">
              <a:solidFill>
                <a:schemeClr val="tx1"/>
              </a:solidFill>
              <a:effectLst/>
              <a:latin typeface="Book Antiqua"/>
              <a:ea typeface="+mn-ea"/>
              <a:cs typeface="Book Antiqua"/>
            </a:endParaRPr>
          </a:p>
          <a:p>
            <a:r>
              <a:rPr lang="en-US" sz="1050" b="1" u="sng" kern="1200" dirty="0">
                <a:solidFill>
                  <a:schemeClr val="tx1"/>
                </a:solidFill>
                <a:effectLst/>
                <a:latin typeface="Book Antiqua"/>
                <a:ea typeface="+mn-ea"/>
                <a:cs typeface="Book Antiqua"/>
              </a:rPr>
              <a:t>SOURCES:</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96789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1.0 minute</a:t>
            </a:r>
          </a:p>
          <a:p>
            <a:r>
              <a:rPr lang="en-US" b="1" dirty="0"/>
              <a:t>Entry audio:</a:t>
            </a:r>
            <a:r>
              <a:rPr lang="en-US" dirty="0"/>
              <a:t> Identify</a:t>
            </a:r>
            <a:r>
              <a:rPr lang="en-US" baseline="0" dirty="0"/>
              <a:t> which of the reactions are oxidation-reduction reactions. Check all that apply.</a:t>
            </a:r>
            <a:endParaRPr lang="en-US" dirty="0"/>
          </a:p>
          <a:p>
            <a:r>
              <a:rPr lang="en-US" b="1" dirty="0"/>
              <a:t>Hint audio: </a:t>
            </a:r>
            <a:r>
              <a:rPr lang="en-US" b="0" dirty="0"/>
              <a:t>In both of the first two equations,</a:t>
            </a:r>
            <a:r>
              <a:rPr lang="en-US" b="0" baseline="0" dirty="0"/>
              <a:t> the ions present in the reactants are also present in the products. </a:t>
            </a:r>
            <a:endParaRPr lang="en-US" dirty="0"/>
          </a:p>
          <a:p>
            <a:r>
              <a:rPr lang="en-US" b="1" dirty="0"/>
              <a:t>Exit audio:</a:t>
            </a:r>
            <a:r>
              <a:rPr lang="en-US" b="1" baseline="0" dirty="0"/>
              <a:t> </a:t>
            </a:r>
            <a:r>
              <a:rPr lang="en-US" b="0" baseline="0" dirty="0"/>
              <a:t>The reaction of propane with oxygen is an oxidation reduction reaction. Notice that oxygen is uncombined in the reactants, but in compounds in the products. The reaction of iron oxide is also a redox reaction. Iron changes from being in a compound to being uncombined in the products. Also, the ratio of carbon to oxygen changed, so the oxidation number of carbon changed. </a:t>
            </a:r>
            <a:endParaRPr lang="en-US" dirty="0"/>
          </a:p>
          <a:p>
            <a:endParaRPr lang="en-US" dirty="0"/>
          </a:p>
          <a:p>
            <a:r>
              <a:rPr lang="en-US" b="1" u="sng" dirty="0"/>
              <a:t>SOURCES: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1.0 minute</a:t>
            </a:r>
          </a:p>
          <a:p>
            <a:r>
              <a:rPr lang="en-US" b="1" dirty="0"/>
              <a:t>Entry audio:</a:t>
            </a:r>
            <a:r>
              <a:rPr lang="en-US" dirty="0"/>
              <a:t> Identify</a:t>
            </a:r>
            <a:r>
              <a:rPr lang="en-US" baseline="0" dirty="0"/>
              <a:t> which of the reactions are oxidation-reduction reactions. Check all that apply.</a:t>
            </a:r>
            <a:endParaRPr lang="en-US" dirty="0"/>
          </a:p>
          <a:p>
            <a:r>
              <a:rPr lang="en-US" b="1" dirty="0"/>
              <a:t>Hint audio: </a:t>
            </a:r>
            <a:r>
              <a:rPr lang="en-US" b="0" dirty="0"/>
              <a:t>In both of the first two equations,</a:t>
            </a:r>
            <a:r>
              <a:rPr lang="en-US" b="0" baseline="0" dirty="0"/>
              <a:t> the ions present in the reactants are also present in the products. </a:t>
            </a:r>
            <a:endParaRPr lang="en-US" dirty="0"/>
          </a:p>
          <a:p>
            <a:r>
              <a:rPr lang="en-US" b="1" dirty="0"/>
              <a:t>Exit audio:</a:t>
            </a:r>
            <a:r>
              <a:rPr lang="en-US" b="1" baseline="0" dirty="0"/>
              <a:t> </a:t>
            </a:r>
            <a:r>
              <a:rPr lang="en-US" b="0" baseline="0" dirty="0"/>
              <a:t>The reaction of propane with oxygen is an oxidation reduction reaction. Notice that oxygen is uncombined in the reactants, but in compounds in the products. The reaction of iron oxide is also a redox reaction. Iron changes from being in a compound to being uncombined in the products. Also, the ratio of carbon to oxygen changed, so the oxidation number of carbon changed. </a:t>
            </a:r>
            <a:endParaRPr lang="en-US" dirty="0"/>
          </a:p>
          <a:p>
            <a:endParaRPr lang="en-US" dirty="0"/>
          </a:p>
          <a:p>
            <a:r>
              <a:rPr lang="en-US" b="1" u="sng" dirty="0"/>
              <a:t>SOURCES: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859923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1.0 minute</a:t>
            </a:r>
          </a:p>
          <a:p>
            <a:r>
              <a:rPr lang="en-US" b="1" dirty="0"/>
              <a:t>Entry audio:</a:t>
            </a:r>
            <a:r>
              <a:rPr lang="en-US" dirty="0"/>
              <a:t> Identify</a:t>
            </a:r>
            <a:r>
              <a:rPr lang="en-US" baseline="0" dirty="0"/>
              <a:t> which of the reactions are oxidation-reduction reactions. Check all that apply.</a:t>
            </a:r>
            <a:endParaRPr lang="en-US" dirty="0"/>
          </a:p>
          <a:p>
            <a:r>
              <a:rPr lang="en-US" b="1" dirty="0"/>
              <a:t>Hint audio: </a:t>
            </a:r>
            <a:r>
              <a:rPr lang="en-US" b="0" dirty="0"/>
              <a:t>In both of the first two equations,</a:t>
            </a:r>
            <a:r>
              <a:rPr lang="en-US" b="0" baseline="0" dirty="0"/>
              <a:t> the ions present in the reactants are also present in the products. </a:t>
            </a:r>
            <a:endParaRPr lang="en-US" dirty="0"/>
          </a:p>
          <a:p>
            <a:r>
              <a:rPr lang="en-US" b="1" dirty="0"/>
              <a:t>Exit audio:</a:t>
            </a:r>
            <a:r>
              <a:rPr lang="en-US" b="1" baseline="0" dirty="0"/>
              <a:t> </a:t>
            </a:r>
            <a:r>
              <a:rPr lang="en-US" b="0" baseline="0" dirty="0"/>
              <a:t>The reaction of propane with oxygen is an oxidation reduction reaction. Notice that oxygen is uncombined in the reactants, but in compounds in the products. The reaction of iron oxide is also a redox reaction. Iron changes from being in a compound to being uncombined in the products. Also, the ratio of carbon to oxygen changed, so the oxidation number of carbon changed. </a:t>
            </a:r>
            <a:endParaRPr lang="en-US" dirty="0"/>
          </a:p>
          <a:p>
            <a:endParaRPr lang="en-US" dirty="0"/>
          </a:p>
          <a:p>
            <a:r>
              <a:rPr lang="en-US" b="1" u="sng" dirty="0"/>
              <a:t>SOURCES: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958587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B8B9F-3D35-4E8D-B29C-D1FA282D03AB}" type="slidenum">
              <a:rPr lang="en-US" altLang="en-US">
                <a:solidFill>
                  <a:srgbClr val="000000"/>
                </a:solidFill>
              </a:rPr>
              <a:pPr/>
              <a:t>34</a:t>
            </a:fld>
            <a:endParaRPr lang="en-US" altLang="en-US" dirty="0">
              <a:solidFill>
                <a:srgbClr val="000000"/>
              </a:solidFill>
            </a:endParaRPr>
          </a:p>
        </p:txBody>
      </p:sp>
      <p:sp>
        <p:nvSpPr>
          <p:cNvPr id="141314" name="Rectangle 2"/>
          <p:cNvSpPr>
            <a:spLocks noGrp="1" noRot="1" noChangeAspect="1" noChangeArrowheads="1" noTextEdit="1"/>
          </p:cNvSpPr>
          <p:nvPr>
            <p:ph type="sldImg"/>
          </p:nvPr>
        </p:nvSpPr>
        <p:spPr>
          <a:xfrm>
            <a:off x="1143000" y="685800"/>
            <a:ext cx="4572000" cy="3429000"/>
          </a:xfrm>
          <a:ln/>
        </p:spPr>
      </p:sp>
      <p:sp>
        <p:nvSpPr>
          <p:cNvPr id="141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14370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B8B9F-3D35-4E8D-B29C-D1FA282D03AB}" type="slidenum">
              <a:rPr lang="en-US" altLang="en-US">
                <a:solidFill>
                  <a:srgbClr val="000000"/>
                </a:solidFill>
              </a:rPr>
              <a:pPr/>
              <a:t>35</a:t>
            </a:fld>
            <a:endParaRPr lang="en-US" altLang="en-US" dirty="0">
              <a:solidFill>
                <a:srgbClr val="000000"/>
              </a:solidFill>
            </a:endParaRPr>
          </a:p>
        </p:txBody>
      </p:sp>
      <p:sp>
        <p:nvSpPr>
          <p:cNvPr id="141314" name="Rectangle 2"/>
          <p:cNvSpPr>
            <a:spLocks noGrp="1" noRot="1" noChangeAspect="1" noChangeArrowheads="1" noTextEdit="1"/>
          </p:cNvSpPr>
          <p:nvPr>
            <p:ph type="sldImg"/>
          </p:nvPr>
        </p:nvSpPr>
        <p:spPr>
          <a:xfrm>
            <a:off x="1143000" y="685800"/>
            <a:ext cx="4572000" cy="3429000"/>
          </a:xfrm>
          <a:ln/>
        </p:spPr>
      </p:sp>
      <p:sp>
        <p:nvSpPr>
          <p:cNvPr id="141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79729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B8B9F-3D35-4E8D-B29C-D1FA282D03AB}" type="slidenum">
              <a:rPr lang="en-US" altLang="en-US">
                <a:solidFill>
                  <a:srgbClr val="000000"/>
                </a:solidFill>
              </a:rPr>
              <a:pPr/>
              <a:t>36</a:t>
            </a:fld>
            <a:endParaRPr lang="en-US" altLang="en-US" dirty="0">
              <a:solidFill>
                <a:srgbClr val="000000"/>
              </a:solidFill>
            </a:endParaRPr>
          </a:p>
        </p:txBody>
      </p:sp>
      <p:sp>
        <p:nvSpPr>
          <p:cNvPr id="141314" name="Rectangle 2"/>
          <p:cNvSpPr>
            <a:spLocks noGrp="1" noRot="1" noChangeAspect="1" noChangeArrowheads="1" noTextEdit="1"/>
          </p:cNvSpPr>
          <p:nvPr>
            <p:ph type="sldImg"/>
          </p:nvPr>
        </p:nvSpPr>
        <p:spPr>
          <a:xfrm>
            <a:off x="1143000" y="685800"/>
            <a:ext cx="4572000" cy="3429000"/>
          </a:xfrm>
          <a:ln/>
        </p:spPr>
      </p:sp>
      <p:sp>
        <p:nvSpPr>
          <p:cNvPr id="141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14370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B8B9F-3D35-4E8D-B29C-D1FA282D03AB}" type="slidenum">
              <a:rPr lang="en-US" altLang="en-US">
                <a:solidFill>
                  <a:srgbClr val="000000"/>
                </a:solidFill>
              </a:rPr>
              <a:pPr/>
              <a:t>37</a:t>
            </a:fld>
            <a:endParaRPr lang="en-US" altLang="en-US" dirty="0">
              <a:solidFill>
                <a:srgbClr val="000000"/>
              </a:solidFill>
            </a:endParaRPr>
          </a:p>
        </p:txBody>
      </p:sp>
      <p:sp>
        <p:nvSpPr>
          <p:cNvPr id="141314" name="Rectangle 2"/>
          <p:cNvSpPr>
            <a:spLocks noGrp="1" noRot="1" noChangeAspect="1" noChangeArrowheads="1" noTextEdit="1"/>
          </p:cNvSpPr>
          <p:nvPr>
            <p:ph type="sldImg"/>
          </p:nvPr>
        </p:nvSpPr>
        <p:spPr>
          <a:xfrm>
            <a:off x="1143000" y="685800"/>
            <a:ext cx="4572000" cy="3429000"/>
          </a:xfrm>
          <a:ln/>
        </p:spPr>
      </p:sp>
      <p:sp>
        <p:nvSpPr>
          <p:cNvPr id="141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14370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Oxidation-reduction reaction is one way to classify reactions. However, many other types of reactions can be classified as oxidation-reduction reactions.</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All combustion reactions are oxidation-reduction reactions. The reaction of propane with oxygen is both a combustion reaction and a redox reaction.</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Many synthesis reactions, including those involved in photosynthesis are redox reactions. In the overall reaction, water and carbon dioxide combine to produce glucose and oxygen. There are actually many redox reactions that occur to produce this overall reaction.</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Metals and metal compounds undergo many redox reactions. Remember rusting is a redox reaction of iron. Silver also under goes a redox reaction with hydrogen sulfide in the air. This reaction produces tarnish on silver. Notice that this reaction is also a single displacement reaction, in which silver displaces hydrogen. Single-displacement reactions are also redox reactions.</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Finally, many of the reactions that occur in all living organisms are redox reactions. Metabolism includes a complex set of reactions that both break down molecules, such as glucose, to release energy and synthesize molecules that are needed in the body. The overall reaction for the metabolism of glucose is basically the reverse of photosynthesis. </a:t>
            </a:r>
          </a:p>
          <a:p>
            <a:pPr marL="606415" marR="0" lvl="3"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http://commons.wikimedia.org/wiki/File:Flames,_closeup.jpg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http://commons.wikimedia.org/wiki/File:Phytoplankton_Bloom_in_the_Bay_of_Biscay_detail.jpg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http://commons.wikimedia.org/wiki/File:Drikkekanne_Norsk_Folkemuseum_NF.1950-0001.jpg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http://commons.wikimedia.org/wiki/File:Sled_dog_yakut_laika.jpg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endParaRPr lang="en-US" b="0" u="none" baseline="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84888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Oxidation-reduction reaction is one way to classify reactions. However, many other types of reactions can be classified as oxidation-reduction reactions.</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All combustion reactions are oxidation-reduction reactions. The reaction of propane with oxygen is both a combustion reaction and a redox reaction.</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Many synthesis reactions, including those involved in photosynthesis are redox reactions. In the overall reaction, water and carbon dioxide combine to produce glucose and oxygen. There are actually many redox reactions that occur to produce this overall reaction.</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Metals and metal compounds undergo many redox reactions. Remember rusting is a redox reaction of iron. Silver also under goes a redox reaction with hydrogen sulfide in the air. This reaction produces tarnish on silver. Notice that this reaction is also a single displacement reaction, in which silver displaces hydrogen. Single-displacement reactions are also redox reactions.</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Finally, many of the reactions that occur in all living organisms are redox reactions. Metabolism includes a complex set of reactions that both break down molecules, such as glucose, to release energy and synthesize molecules that are needed in the body. The overall reaction for the metabolism of glucose is basically the reverse of photosynthesis. </a:t>
            </a:r>
          </a:p>
          <a:p>
            <a:pPr marL="606415" marR="0" lvl="3"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http://commons.wikimedia.org/wiki/File:Flames,_closeup.jpg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http://commons.wikimedia.org/wiki/File:Phytoplankton_Bloom_in_the_Bay_of_Biscay_detail.jpg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http://commons.wikimedia.org/wiki/File:Drikkekanne_Norsk_Folkemuseum_NF.1950-0001.jpg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http://commons.wikimedia.org/wiki/File:Sled_dog_yakut_laika.jpg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endParaRPr lang="en-US" b="0" u="none" baseline="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204273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Oxidation-reduction reaction is one way to classify reactions. However, many other types of reactions can be classified as oxidation-reduction reactions.</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All combustion reactions are oxidation-reduction reactions. The reaction of propane with oxygen is both a combustion reaction and a redox reaction.</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Many synthesis reactions, including those involved in photosynthesis are redox reactions. In the overall reaction, water and carbon dioxide combine to produce glucose and oxygen. There are actually many redox reactions that occur to produce this overall reaction.</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Metals and metal compounds undergo many redox reactions. Remember rusting is a redox reaction of iron. Silver also under goes a redox reaction with hydrogen sulfide in the air. This reaction produces tarnish on silver. Notice that this reaction is also a single displacement reaction, in which silver displaces hydrogen. Single-displacement reactions are also redox reactions.</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Finally, many of the reactions that occur in all living organisms are redox reactions. Metabolism includes a complex set of reactions that both break down molecules, such as glucose, to release energy and synthesize molecules that are needed in the body. The overall reaction for the metabolism of glucose is basically the reverse of photosynthesis. </a:t>
            </a:r>
          </a:p>
          <a:p>
            <a:pPr marL="606415" marR="0" lvl="3"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http://commons.wikimedia.org/wiki/File:Flames,_closeup.jpg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http://commons.wikimedia.org/wiki/File:Phytoplankton_Bloom_in_the_Bay_of_Biscay_detail.jpg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http://commons.wikimedia.org/wiki/File:Drikkekanne_Norsk_Folkemuseum_NF.1950-0001.jpg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http://commons.wikimedia.org/wiki/File:Sled_dog_yakut_laika.jpg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endParaRPr lang="en-US" b="0" u="none" baseline="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86696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1.0</a:t>
            </a:r>
          </a:p>
          <a:p>
            <a:pPr marL="171450" indent="-171450">
              <a:buFont typeface="Arial"/>
              <a:buChar char="•"/>
            </a:pPr>
            <a:r>
              <a:rPr lang="en-US" b="0" dirty="0"/>
              <a:t>[Use</a:t>
            </a:r>
            <a:r>
              <a:rPr lang="en-US" b="0" baseline="0" dirty="0"/>
              <a:t> highlight tool to highlight tool in table as topic is discussed.]</a:t>
            </a:r>
          </a:p>
          <a:p>
            <a:pPr marL="171450" indent="-171450">
              <a:buFont typeface="Arial"/>
              <a:buChar char="•"/>
            </a:pPr>
            <a:r>
              <a:rPr lang="en-US" b="0" baseline="0" dirty="0"/>
              <a:t>Many reactions involved the transfer of electrons, including photosynthesis in plants. Electrons can be transferred without forming ions, but any reaction that leads to the formation of ions must involve the transfer of electrons.</a:t>
            </a:r>
          </a:p>
          <a:p>
            <a:pPr marL="171450" indent="-171450">
              <a:buFont typeface="Arial"/>
              <a:buChar char="•"/>
            </a:pPr>
            <a:r>
              <a:rPr lang="en-US" b="0" baseline="0" dirty="0"/>
              <a:t>[Animate] Electrons form ions that have a full valence level. You can use the periodic table to determine the types of ion an atom will form. For example, sodium [highlight] is in Group 1. It has one valence electron. [highlight]  Oxygen [highlight] is on the other side of the periodic table in Group 16. It has 6 valance electrons [highlight] </a:t>
            </a:r>
          </a:p>
          <a:p>
            <a:pPr marL="171450" indent="-171450">
              <a:buFont typeface="Arial"/>
              <a:buChar char="•"/>
            </a:pPr>
            <a:r>
              <a:rPr lang="en-US" b="0" baseline="0" dirty="0"/>
              <a:t>[Animate] It is more energetically favorable for sodium to lose one electron to get a valence level that has 8 electrons. [highlight]  When an atom loses one or more electrons, it forms a positive ion. A sodium ion has a charge of plus one. [highlight] </a:t>
            </a:r>
          </a:p>
          <a:p>
            <a:pPr marL="171450" indent="-171450">
              <a:buFont typeface="Arial"/>
              <a:buChar char="•"/>
            </a:pPr>
            <a:r>
              <a:rPr lang="en-US" b="0" baseline="0" dirty="0"/>
              <a:t>[Animate] On the other hand, oxygen only needs to gain 2 electrons to get a valence shell with 8 electrons. [highlight] Atoms that gain one or more electrons form negative ions. An oxygen ion has a charge of minus two. [highlight] </a:t>
            </a:r>
          </a:p>
          <a:p>
            <a:pPr marL="171450" indent="-171450">
              <a:buFont typeface="Arial"/>
              <a:buChar char="•"/>
            </a:pPr>
            <a:r>
              <a:rPr lang="en-US" b="0" baseline="0" dirty="0"/>
              <a:t>[Animate] The charge of an ion depends on the number of electrons lost or gained. [Highlight 1 and Na</a:t>
            </a:r>
            <a:r>
              <a:rPr lang="en-US" b="0" baseline="30000" dirty="0"/>
              <a:t>+</a:t>
            </a:r>
            <a:r>
              <a:rPr lang="en-US" b="0" baseline="0" dirty="0"/>
              <a:t>, and then 2 and O</a:t>
            </a:r>
            <a:r>
              <a:rPr lang="en-US" b="0" baseline="30000" dirty="0"/>
              <a:t>2−</a:t>
            </a:r>
            <a:r>
              <a:rPr lang="en-US" b="0" baseline="0" dirty="0"/>
              <a:t>]. Elements in Group 1 always form ions with a charge of plus one because they lose one electron. Elements in Group 2 gain two electrons, so they form ions with a charge a plus two. Elements in Group 16 lose two electrons, so they form ions with a charge of minus two. </a:t>
            </a:r>
          </a:p>
          <a:p>
            <a:pPr marL="171450" indent="-171450">
              <a:buFont typeface="Arial"/>
              <a:buChar char="•"/>
            </a:pPr>
            <a:r>
              <a:rPr lang="en-US" b="0" baseline="0" dirty="0"/>
              <a:t>For main group elements, you can use the group of an element to determine the type of ion it is most likely to form. However, transition metals may form multiple ions. For example, iron may form ions that have a charge of plus two or plus three. </a:t>
            </a:r>
            <a:endParaRPr lang="en-US" b="1" dirty="0"/>
          </a:p>
          <a:p>
            <a:endParaRPr lang="en-US" sz="1050" b="1" u="sng" kern="1200" dirty="0">
              <a:solidFill>
                <a:schemeClr val="tx1"/>
              </a:solidFill>
              <a:effectLst/>
              <a:latin typeface="Book Antiqua"/>
              <a:ea typeface="+mn-ea"/>
              <a:cs typeface="Book Antiqua"/>
            </a:endParaRPr>
          </a:p>
          <a:p>
            <a:r>
              <a:rPr lang="en-US" sz="1050" b="1" u="sng" kern="1200" dirty="0">
                <a:solidFill>
                  <a:schemeClr val="tx1"/>
                </a:solidFill>
                <a:effectLst/>
                <a:latin typeface="Book Antiqua"/>
                <a:ea typeface="+mn-ea"/>
                <a:cs typeface="Book Antiqua"/>
              </a:rPr>
              <a:t>SOURCES:</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96789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Oxidation-reduction reaction is one way to classify reactions. However, many other types of reactions can be classified as oxidation-reduction reactions.</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All combustion reactions are oxidation-reduction reactions. The reaction of propane with oxygen is both a combustion reaction and a redox reaction.</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Many synthesis reactions, including those involved in photosynthesis are redox reactions. In the overall reaction, water and carbon dioxide combine to produce glucose and oxygen. There are actually many redox reactions that occur to produce this overall reaction.</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Metals and metal compounds undergo many redox reactions. Remember rusting is a redox reaction of iron. Silver also under goes a redox reaction with hydrogen sulfide in the air. This reaction produces tarnish on silver. Notice that this reaction is also a single displacement reaction, in which silver displaces hydrogen. Single-displacement reactions are also redox reactions.</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Finally, many of the reactions that occur in all living organisms are redox reactions. Metabolism includes a complex set of reactions that both break down molecules, such as glucose, to release energy and synthesize molecules that are needed in the body. The overall reaction for the metabolism of glucose is basically the reverse of photosynthesis. </a:t>
            </a:r>
          </a:p>
          <a:p>
            <a:pPr marL="606415" marR="0" lvl="3"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http://commons.wikimedia.org/wiki/File:Flames,_closeup.jpg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http://commons.wikimedia.org/wiki/File:Phytoplankton_Bloom_in_the_Bay_of_Biscay_detail.jpg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http://commons.wikimedia.org/wiki/File:Drikkekanne_Norsk_Folkemuseum_NF.1950-0001.jpg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http://commons.wikimedia.org/wiki/File:Sled_dog_yakut_laika.jpg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endParaRPr lang="en-US" b="0" u="none" baseline="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84888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Oxidation-reduction reaction is one way to classify reactions. However, many other types of reactions can be classified as oxidation-reduction reactions.</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All combustion reactions are oxidation-reduction reactions. The reaction of propane with oxygen is both a combustion reaction and a redox reaction.</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Many synthesis reactions, including those involved in photosynthesis are redox reactions. In the overall reaction, water and carbon dioxide combine to produce glucose and oxygen. There are actually many redox reactions that occur to produce this overall reaction.</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Metals and metal compounds undergo many redox reactions. Remember rusting is a redox reaction of iron. Silver also under goes a redox reaction with hydrogen sulfide in the air. This reaction produces tarnish on silver. Notice that this reaction is also a single displacement reaction, in which silver displaces hydrogen. Single-displacement reactions are also redox reactions.</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Finally, many of the reactions that occur in all living organisms are redox reactions. Metabolism includes a complex set of reactions that both break down molecules, such as glucose, to release energy and synthesize molecules that are needed in the body. The overall reaction for the metabolism of glucose is basically the reverse of photosynthesis. </a:t>
            </a:r>
          </a:p>
          <a:p>
            <a:pPr marL="606415" marR="0" lvl="3"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http://commons.wikimedia.org/wiki/File:Flames,_closeup.jpg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http://commons.wikimedia.org/wiki/File:Phytoplankton_Bloom_in_the_Bay_of_Biscay_detail.jpg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http://commons.wikimedia.org/wiki/File:Drikkekanne_Norsk_Folkemuseum_NF.1950-0001.jpg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http://commons.wikimedia.org/wiki/File:Sled_dog_yakut_laika.jpg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endParaRPr lang="en-US" b="0" u="none" baseline="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1411861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Oxidation-reduction reaction is one way to classify reactions. However, many other types of reactions can be classified as oxidation-reduction reactions.</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All combustion reactions are oxidation-reduction reactions. The reaction of propane with oxygen is both a combustion reaction and a redox reaction.</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Many synthesis reactions, including those involved in photosynthesis are redox reactions. In the overall reaction, water and carbon dioxide combine to produce glucose and oxygen. There are actually many redox reactions that occur to produce this overall reaction.</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Metals and metal compounds undergo many redox reactions. Remember rusting is a redox reaction of iron. Silver also under goes a redox reaction with hydrogen sulfide in the air. This reaction produces tarnish on silver. Notice that this reaction is also a single displacement reaction, in which silver displaces hydrogen. Single-displacement reactions are also redox reactions.</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Finally, many of the reactions that occur in all living organisms are redox reactions. Metabolism includes a complex set of reactions that both break down molecules, such as glucose, to release energy and synthesize molecules that are needed in the body. The overall reaction for the metabolism of glucose is basically the reverse of photosynthesis. </a:t>
            </a:r>
          </a:p>
          <a:p>
            <a:pPr marL="606415" marR="0" lvl="3"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http://commons.wikimedia.org/wiki/File:Flames,_closeup.jpg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http://commons.wikimedia.org/wiki/File:Phytoplankton_Bloom_in_the_Bay_of_Biscay_detail.jpg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http://commons.wikimedia.org/wiki/File:Drikkekanne_Norsk_Folkemuseum_NF.1950-0001.jpg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http://commons.wikimedia.org/wiki/File:Sled_dog_yakut_laika.jpg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endParaRPr lang="en-US" b="0" u="none" baseline="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84888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 1.5 min</a:t>
            </a:r>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Oxidation-reduction reaction is one way to classify reactions. However, many other types of reactions can be classified as oxidation-reduction reactions.</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All combustion reactions are oxidation-reduction reactions. The reaction of propane with oxygen is both a combustion reaction and a redox reaction.</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Many synthesis reactions, including those involved in photosynthesis are redox reactions. In the overall reaction, water and carbon dioxide combine to produce glucose and oxygen. There are actually many redox reactions that occur to produce this overall reaction.</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Metals and metal compounds undergo many redox reactions. Remember rusting is a redox reaction of iron. Silver also under goes a redox reaction with hydrogen sulfide in the air. This reaction produces tarnish on silver. Notice that this reaction is also a single displacement reaction, in which silver displaces hydrogen. Single-displacement reactions are also redox reactions.</a:t>
            </a:r>
          </a:p>
          <a:p>
            <a:pPr marL="1715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Finally, many of the reactions that occur in all living organisms are redox reactions. Metabolism includes a complex set of reactions that both break down molecules, such as glucose, to release energy and synthesize molecules that are needed in the body. The overall reaction for the metabolism of glucose is basically the reverse of photosynthesis. </a:t>
            </a:r>
          </a:p>
          <a:p>
            <a:pPr marL="606415" marR="0" lvl="3"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baseline="0" dirty="0"/>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1" u="sng" baseline="0" dirty="0"/>
              <a:t>SOURCES</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http://commons.wikimedia.org/wiki/File:Flames,_closeup.jpg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http://commons.wikimedia.org/wiki/File:Phytoplankton_Bloom_in_the_Bay_of_Biscay_detail.jpg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http://commons.wikimedia.org/wiki/File:Drikkekanne_Norsk_Folkemuseum_NF.1950-0001.jpg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r>
              <a:rPr lang="en-US" b="0" u="none" baseline="0" dirty="0"/>
              <a:t>http://commons.wikimedia.org/wiki/File:Sled_dog_yakut_laika.jpg</a:t>
            </a:r>
          </a:p>
          <a:p>
            <a:pPr marL="0" marR="0" lvl="0" indent="-217183" algn="l" defTabSz="914400" rtl="0" eaLnBrk="1" fontAlgn="base" latinLnBrk="0" hangingPunct="1">
              <a:lnSpc>
                <a:spcPct val="100000"/>
              </a:lnSpc>
              <a:spcBef>
                <a:spcPts val="571"/>
              </a:spcBef>
              <a:spcAft>
                <a:spcPct val="0"/>
              </a:spcAft>
              <a:buClrTx/>
              <a:buSzTx/>
              <a:buFont typeface="Arial" pitchFamily="34" charset="0"/>
              <a:buNone/>
              <a:tabLst/>
              <a:defRPr/>
            </a:pPr>
            <a:endParaRPr lang="en-US" b="0" u="none" baseline="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8684950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7880C-3FA4-44BE-B7B4-F9E6EFF6B59A}" type="slidenum">
              <a:rPr lang="en-US" altLang="en-US">
                <a:solidFill>
                  <a:srgbClr val="000000"/>
                </a:solidFill>
              </a:rPr>
              <a:pPr/>
              <a:t>45</a:t>
            </a:fld>
            <a:endParaRPr lang="en-US" altLang="en-US" dirty="0">
              <a:solidFill>
                <a:srgbClr val="000000"/>
              </a:solidFill>
            </a:endParaRPr>
          </a:p>
        </p:txBody>
      </p:sp>
      <p:sp>
        <p:nvSpPr>
          <p:cNvPr id="132098" name="Rectangle 2"/>
          <p:cNvSpPr>
            <a:spLocks noGrp="1" noRot="1" noChangeAspect="1" noChangeArrowheads="1" noTextEdit="1"/>
          </p:cNvSpPr>
          <p:nvPr>
            <p:ph type="sldImg"/>
          </p:nvPr>
        </p:nvSpPr>
        <p:spPr>
          <a:xfrm>
            <a:off x="1143000" y="685800"/>
            <a:ext cx="4572000" cy="3429000"/>
          </a:xfrm>
          <a:ln/>
        </p:spPr>
      </p:sp>
      <p:sp>
        <p:nvSpPr>
          <p:cNvPr id="132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73645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7880C-3FA4-44BE-B7B4-F9E6EFF6B59A}" type="slidenum">
              <a:rPr lang="en-US" altLang="en-US">
                <a:solidFill>
                  <a:srgbClr val="000000"/>
                </a:solidFill>
              </a:rPr>
              <a:pPr/>
              <a:t>46</a:t>
            </a:fld>
            <a:endParaRPr lang="en-US" altLang="en-US" dirty="0">
              <a:solidFill>
                <a:srgbClr val="000000"/>
              </a:solidFill>
            </a:endParaRPr>
          </a:p>
        </p:txBody>
      </p:sp>
      <p:sp>
        <p:nvSpPr>
          <p:cNvPr id="132098" name="Rectangle 2"/>
          <p:cNvSpPr>
            <a:spLocks noGrp="1" noRot="1" noChangeAspect="1" noChangeArrowheads="1" noTextEdit="1"/>
          </p:cNvSpPr>
          <p:nvPr>
            <p:ph type="sldImg"/>
          </p:nvPr>
        </p:nvSpPr>
        <p:spPr>
          <a:xfrm>
            <a:off x="1143000" y="685800"/>
            <a:ext cx="4572000" cy="3429000"/>
          </a:xfrm>
          <a:ln/>
        </p:spPr>
      </p:sp>
      <p:sp>
        <p:nvSpPr>
          <p:cNvPr id="132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73645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7880C-3FA4-44BE-B7B4-F9E6EFF6B59A}" type="slidenum">
              <a:rPr lang="en-US" altLang="en-US">
                <a:solidFill>
                  <a:srgbClr val="000000"/>
                </a:solidFill>
              </a:rPr>
              <a:pPr/>
              <a:t>47</a:t>
            </a:fld>
            <a:endParaRPr lang="en-US" altLang="en-US" dirty="0">
              <a:solidFill>
                <a:srgbClr val="000000"/>
              </a:solidFill>
            </a:endParaRPr>
          </a:p>
        </p:txBody>
      </p:sp>
      <p:sp>
        <p:nvSpPr>
          <p:cNvPr id="132098" name="Rectangle 2"/>
          <p:cNvSpPr>
            <a:spLocks noGrp="1" noRot="1" noChangeAspect="1" noChangeArrowheads="1" noTextEdit="1"/>
          </p:cNvSpPr>
          <p:nvPr>
            <p:ph type="sldImg"/>
          </p:nvPr>
        </p:nvSpPr>
        <p:spPr>
          <a:xfrm>
            <a:off x="1143000" y="685800"/>
            <a:ext cx="4572000" cy="3429000"/>
          </a:xfrm>
          <a:ln/>
        </p:spPr>
      </p:sp>
      <p:sp>
        <p:nvSpPr>
          <p:cNvPr id="132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809369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7880C-3FA4-44BE-B7B4-F9E6EFF6B59A}" type="slidenum">
              <a:rPr lang="en-US" altLang="en-US">
                <a:solidFill>
                  <a:srgbClr val="000000"/>
                </a:solidFill>
              </a:rPr>
              <a:pPr/>
              <a:t>48</a:t>
            </a:fld>
            <a:endParaRPr lang="en-US" altLang="en-US" dirty="0">
              <a:solidFill>
                <a:srgbClr val="000000"/>
              </a:solidFill>
            </a:endParaRPr>
          </a:p>
        </p:txBody>
      </p:sp>
      <p:sp>
        <p:nvSpPr>
          <p:cNvPr id="132098" name="Rectangle 2"/>
          <p:cNvSpPr>
            <a:spLocks noGrp="1" noRot="1" noChangeAspect="1" noChangeArrowheads="1" noTextEdit="1"/>
          </p:cNvSpPr>
          <p:nvPr>
            <p:ph type="sldImg"/>
          </p:nvPr>
        </p:nvSpPr>
        <p:spPr>
          <a:xfrm>
            <a:off x="1143000" y="685800"/>
            <a:ext cx="4572000" cy="3429000"/>
          </a:xfrm>
          <a:ln/>
        </p:spPr>
      </p:sp>
      <p:sp>
        <p:nvSpPr>
          <p:cNvPr id="132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73645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7880C-3FA4-44BE-B7B4-F9E6EFF6B59A}" type="slidenum">
              <a:rPr lang="en-US" altLang="en-US">
                <a:solidFill>
                  <a:srgbClr val="000000"/>
                </a:solidFill>
              </a:rPr>
              <a:pPr/>
              <a:t>49</a:t>
            </a:fld>
            <a:endParaRPr lang="en-US" altLang="en-US" dirty="0">
              <a:solidFill>
                <a:srgbClr val="000000"/>
              </a:solidFill>
            </a:endParaRPr>
          </a:p>
        </p:txBody>
      </p:sp>
      <p:sp>
        <p:nvSpPr>
          <p:cNvPr id="132098" name="Rectangle 2"/>
          <p:cNvSpPr>
            <a:spLocks noGrp="1" noRot="1" noChangeAspect="1" noChangeArrowheads="1" noTextEdit="1"/>
          </p:cNvSpPr>
          <p:nvPr>
            <p:ph type="sldImg"/>
          </p:nvPr>
        </p:nvSpPr>
        <p:spPr>
          <a:xfrm>
            <a:off x="1143000" y="685800"/>
            <a:ext cx="4572000" cy="3429000"/>
          </a:xfrm>
          <a:ln/>
        </p:spPr>
      </p:sp>
      <p:sp>
        <p:nvSpPr>
          <p:cNvPr id="132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845120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7880C-3FA4-44BE-B7B4-F9E6EFF6B59A}" type="slidenum">
              <a:rPr lang="en-US" altLang="en-US">
                <a:solidFill>
                  <a:srgbClr val="000000"/>
                </a:solidFill>
              </a:rPr>
              <a:pPr/>
              <a:t>50</a:t>
            </a:fld>
            <a:endParaRPr lang="en-US" altLang="en-US" dirty="0">
              <a:solidFill>
                <a:srgbClr val="000000"/>
              </a:solidFill>
            </a:endParaRPr>
          </a:p>
        </p:txBody>
      </p:sp>
      <p:sp>
        <p:nvSpPr>
          <p:cNvPr id="132098" name="Rectangle 2"/>
          <p:cNvSpPr>
            <a:spLocks noGrp="1" noRot="1" noChangeAspect="1" noChangeArrowheads="1" noTextEdit="1"/>
          </p:cNvSpPr>
          <p:nvPr>
            <p:ph type="sldImg"/>
          </p:nvPr>
        </p:nvSpPr>
        <p:spPr>
          <a:xfrm>
            <a:off x="1143000" y="685800"/>
            <a:ext cx="4572000" cy="3429000"/>
          </a:xfrm>
          <a:ln/>
        </p:spPr>
      </p:sp>
      <p:sp>
        <p:nvSpPr>
          <p:cNvPr id="132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7364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1.0</a:t>
            </a:r>
          </a:p>
          <a:p>
            <a:r>
              <a:rPr lang="en-US" b="1" dirty="0"/>
              <a:t>Entry audio:</a:t>
            </a:r>
            <a:r>
              <a:rPr lang="en-US" dirty="0"/>
              <a:t> Knowing</a:t>
            </a:r>
            <a:r>
              <a:rPr lang="en-US" baseline="0" dirty="0"/>
              <a:t> where an element is in the periodic table can help you determine whether it forms ions by gaining or losing electrons. Use the dropdown menus to s</a:t>
            </a:r>
            <a:r>
              <a:rPr lang="en-US" dirty="0"/>
              <a:t>elect the number of electrons each atom  will gain or lose to have a full valence level. </a:t>
            </a:r>
          </a:p>
          <a:p>
            <a:r>
              <a:rPr lang="en-US" b="1" dirty="0"/>
              <a:t>Hint1 audio:</a:t>
            </a:r>
            <a:r>
              <a:rPr lang="en-US" dirty="0"/>
              <a:t> Calcium,</a:t>
            </a:r>
            <a:r>
              <a:rPr lang="en-US" baseline="0" dirty="0"/>
              <a:t> lithium, and aluminum have fewer electrons to lose than to gain to get a valance level with 8 electrons.  Fluorine only has one electron to gain to complete it valance level. Argon is a noble gas, so it already has a full valance level. </a:t>
            </a:r>
          </a:p>
          <a:p>
            <a:r>
              <a:rPr lang="en-US" b="1" baseline="0" dirty="0"/>
              <a:t>Hint2 audio: </a:t>
            </a:r>
            <a:r>
              <a:rPr lang="en-US" baseline="0" dirty="0"/>
              <a:t>[none]</a:t>
            </a:r>
            <a:endParaRPr lang="en-US" dirty="0"/>
          </a:p>
          <a:p>
            <a:r>
              <a:rPr lang="en-US" b="1" dirty="0"/>
              <a:t>Exit audio: </a:t>
            </a:r>
            <a:r>
              <a:rPr lang="en-US" dirty="0"/>
              <a:t>The charge</a:t>
            </a:r>
            <a:r>
              <a:rPr lang="en-US" baseline="0" dirty="0"/>
              <a:t> of an ion depends on how many electrons it gains or loses. An atom that gains one electron, such as fluorine, iodine, and bromine will have a charge of minus one. These ions have one more electron than protons. An atom that loses three electrons, such as aluminum or boron, has a charge of plus three. These ions have three fewer electrons than protons. </a:t>
            </a:r>
            <a:endParaRPr lang="en-US" dirty="0"/>
          </a:p>
          <a:p>
            <a:endParaRPr lang="en-US" dirty="0"/>
          </a:p>
          <a:p>
            <a:r>
              <a:rPr lang="en-US" b="1" u="sng" dirty="0"/>
              <a:t>SOURCES: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7880C-3FA4-44BE-B7B4-F9E6EFF6B59A}" type="slidenum">
              <a:rPr lang="en-US" altLang="en-US">
                <a:solidFill>
                  <a:srgbClr val="000000"/>
                </a:solidFill>
              </a:rPr>
              <a:pPr/>
              <a:t>51</a:t>
            </a:fld>
            <a:endParaRPr lang="en-US" altLang="en-US" dirty="0">
              <a:solidFill>
                <a:srgbClr val="000000"/>
              </a:solidFill>
            </a:endParaRPr>
          </a:p>
        </p:txBody>
      </p:sp>
      <p:sp>
        <p:nvSpPr>
          <p:cNvPr id="132098" name="Rectangle 2"/>
          <p:cNvSpPr>
            <a:spLocks noGrp="1" noRot="1" noChangeAspect="1" noChangeArrowheads="1" noTextEdit="1"/>
          </p:cNvSpPr>
          <p:nvPr>
            <p:ph type="sldImg"/>
          </p:nvPr>
        </p:nvSpPr>
        <p:spPr>
          <a:xfrm>
            <a:off x="1143000" y="685800"/>
            <a:ext cx="4572000" cy="3429000"/>
          </a:xfrm>
          <a:ln/>
        </p:spPr>
      </p:sp>
      <p:sp>
        <p:nvSpPr>
          <p:cNvPr id="132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260052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7880C-3FA4-44BE-B7B4-F9E6EFF6B59A}" type="slidenum">
              <a:rPr lang="en-US" altLang="en-US">
                <a:solidFill>
                  <a:srgbClr val="000000"/>
                </a:solidFill>
              </a:rPr>
              <a:pPr/>
              <a:t>52</a:t>
            </a:fld>
            <a:endParaRPr lang="en-US" altLang="en-US" dirty="0">
              <a:solidFill>
                <a:srgbClr val="000000"/>
              </a:solidFill>
            </a:endParaRPr>
          </a:p>
        </p:txBody>
      </p:sp>
      <p:sp>
        <p:nvSpPr>
          <p:cNvPr id="132098" name="Rectangle 2"/>
          <p:cNvSpPr>
            <a:spLocks noGrp="1" noRot="1" noChangeAspect="1" noChangeArrowheads="1" noTextEdit="1"/>
          </p:cNvSpPr>
          <p:nvPr>
            <p:ph type="sldImg"/>
          </p:nvPr>
        </p:nvSpPr>
        <p:spPr>
          <a:xfrm>
            <a:off x="1143000" y="685800"/>
            <a:ext cx="4572000" cy="3429000"/>
          </a:xfrm>
          <a:ln/>
        </p:spPr>
      </p:sp>
      <p:sp>
        <p:nvSpPr>
          <p:cNvPr id="132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736457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7880C-3FA4-44BE-B7B4-F9E6EFF6B59A}" type="slidenum">
              <a:rPr lang="en-US" altLang="en-US">
                <a:solidFill>
                  <a:srgbClr val="000000"/>
                </a:solidFill>
              </a:rPr>
              <a:pPr/>
              <a:t>53</a:t>
            </a:fld>
            <a:endParaRPr lang="en-US" altLang="en-US" dirty="0">
              <a:solidFill>
                <a:srgbClr val="000000"/>
              </a:solidFill>
            </a:endParaRPr>
          </a:p>
        </p:txBody>
      </p:sp>
      <p:sp>
        <p:nvSpPr>
          <p:cNvPr id="132098" name="Rectangle 2"/>
          <p:cNvSpPr>
            <a:spLocks noGrp="1" noRot="1" noChangeAspect="1" noChangeArrowheads="1" noTextEdit="1"/>
          </p:cNvSpPr>
          <p:nvPr>
            <p:ph type="sldImg"/>
          </p:nvPr>
        </p:nvSpPr>
        <p:spPr>
          <a:xfrm>
            <a:off x="1143000" y="685800"/>
            <a:ext cx="4572000" cy="3429000"/>
          </a:xfrm>
          <a:ln/>
        </p:spPr>
      </p:sp>
      <p:sp>
        <p:nvSpPr>
          <p:cNvPr id="132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361598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7880C-3FA4-44BE-B7B4-F9E6EFF6B59A}" type="slidenum">
              <a:rPr lang="en-US" altLang="en-US">
                <a:solidFill>
                  <a:srgbClr val="000000"/>
                </a:solidFill>
              </a:rPr>
              <a:pPr/>
              <a:t>54</a:t>
            </a:fld>
            <a:endParaRPr lang="en-US" altLang="en-US" dirty="0">
              <a:solidFill>
                <a:srgbClr val="000000"/>
              </a:solidFill>
            </a:endParaRPr>
          </a:p>
        </p:txBody>
      </p:sp>
      <p:sp>
        <p:nvSpPr>
          <p:cNvPr id="132098" name="Rectangle 2"/>
          <p:cNvSpPr>
            <a:spLocks noGrp="1" noRot="1" noChangeAspect="1" noChangeArrowheads="1" noTextEdit="1"/>
          </p:cNvSpPr>
          <p:nvPr>
            <p:ph type="sldImg"/>
          </p:nvPr>
        </p:nvSpPr>
        <p:spPr>
          <a:xfrm>
            <a:off x="1143000" y="685800"/>
            <a:ext cx="4572000" cy="3429000"/>
          </a:xfrm>
          <a:ln/>
        </p:spPr>
      </p:sp>
      <p:sp>
        <p:nvSpPr>
          <p:cNvPr id="132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736457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7880C-3FA4-44BE-B7B4-F9E6EFF6B59A}" type="slidenum">
              <a:rPr lang="en-US" altLang="en-US">
                <a:solidFill>
                  <a:srgbClr val="000000"/>
                </a:solidFill>
              </a:rPr>
              <a:pPr/>
              <a:t>55</a:t>
            </a:fld>
            <a:endParaRPr lang="en-US" altLang="en-US" dirty="0">
              <a:solidFill>
                <a:srgbClr val="000000"/>
              </a:solidFill>
            </a:endParaRPr>
          </a:p>
        </p:txBody>
      </p:sp>
      <p:sp>
        <p:nvSpPr>
          <p:cNvPr id="132098" name="Rectangle 2"/>
          <p:cNvSpPr>
            <a:spLocks noGrp="1" noRot="1" noChangeAspect="1" noChangeArrowheads="1" noTextEdit="1"/>
          </p:cNvSpPr>
          <p:nvPr>
            <p:ph type="sldImg"/>
          </p:nvPr>
        </p:nvSpPr>
        <p:spPr>
          <a:xfrm>
            <a:off x="1143000" y="685800"/>
            <a:ext cx="4572000" cy="3429000"/>
          </a:xfrm>
          <a:ln/>
        </p:spPr>
      </p:sp>
      <p:sp>
        <p:nvSpPr>
          <p:cNvPr id="132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73645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B8B9F-3D35-4E8D-B29C-D1FA282D03AB}" type="slidenum">
              <a:rPr lang="en-US" altLang="en-US">
                <a:solidFill>
                  <a:srgbClr val="000000"/>
                </a:solidFill>
              </a:rPr>
              <a:pPr/>
              <a:t>56</a:t>
            </a:fld>
            <a:endParaRPr lang="en-US" altLang="en-US" dirty="0">
              <a:solidFill>
                <a:srgbClr val="000000"/>
              </a:solidFill>
            </a:endParaRPr>
          </a:p>
        </p:txBody>
      </p:sp>
      <p:sp>
        <p:nvSpPr>
          <p:cNvPr id="141314" name="Rectangle 2"/>
          <p:cNvSpPr>
            <a:spLocks noGrp="1" noRot="1" noChangeAspect="1" noChangeArrowheads="1" noTextEdit="1"/>
          </p:cNvSpPr>
          <p:nvPr>
            <p:ph type="sldImg"/>
          </p:nvPr>
        </p:nvSpPr>
        <p:spPr>
          <a:xfrm>
            <a:off x="1143000" y="685800"/>
            <a:ext cx="4572000" cy="3429000"/>
          </a:xfrm>
          <a:ln/>
        </p:spPr>
      </p:sp>
      <p:sp>
        <p:nvSpPr>
          <p:cNvPr id="141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143705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B8B9F-3D35-4E8D-B29C-D1FA282D03AB}" type="slidenum">
              <a:rPr lang="en-US" altLang="en-US">
                <a:solidFill>
                  <a:srgbClr val="000000"/>
                </a:solidFill>
              </a:rPr>
              <a:pPr/>
              <a:t>57</a:t>
            </a:fld>
            <a:endParaRPr lang="en-US" altLang="en-US" dirty="0">
              <a:solidFill>
                <a:srgbClr val="000000"/>
              </a:solidFill>
            </a:endParaRPr>
          </a:p>
        </p:txBody>
      </p:sp>
      <p:sp>
        <p:nvSpPr>
          <p:cNvPr id="141314" name="Rectangle 2"/>
          <p:cNvSpPr>
            <a:spLocks noGrp="1" noRot="1" noChangeAspect="1" noChangeArrowheads="1" noTextEdit="1"/>
          </p:cNvSpPr>
          <p:nvPr>
            <p:ph type="sldImg"/>
          </p:nvPr>
        </p:nvSpPr>
        <p:spPr>
          <a:xfrm>
            <a:off x="1143000" y="685800"/>
            <a:ext cx="4572000" cy="3429000"/>
          </a:xfrm>
          <a:ln/>
        </p:spPr>
      </p:sp>
      <p:sp>
        <p:nvSpPr>
          <p:cNvPr id="141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143705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B8B9F-3D35-4E8D-B29C-D1FA282D03AB}" type="slidenum">
              <a:rPr lang="en-US" altLang="en-US">
                <a:solidFill>
                  <a:srgbClr val="000000"/>
                </a:solidFill>
              </a:rPr>
              <a:pPr/>
              <a:t>58</a:t>
            </a:fld>
            <a:endParaRPr lang="en-US" altLang="en-US" dirty="0">
              <a:solidFill>
                <a:srgbClr val="000000"/>
              </a:solidFill>
            </a:endParaRPr>
          </a:p>
        </p:txBody>
      </p:sp>
      <p:sp>
        <p:nvSpPr>
          <p:cNvPr id="141314" name="Rectangle 2"/>
          <p:cNvSpPr>
            <a:spLocks noGrp="1" noRot="1" noChangeAspect="1" noChangeArrowheads="1" noTextEdit="1"/>
          </p:cNvSpPr>
          <p:nvPr>
            <p:ph type="sldImg"/>
          </p:nvPr>
        </p:nvSpPr>
        <p:spPr>
          <a:xfrm>
            <a:off x="1143000" y="685800"/>
            <a:ext cx="4572000" cy="3429000"/>
          </a:xfrm>
          <a:ln/>
        </p:spPr>
      </p:sp>
      <p:sp>
        <p:nvSpPr>
          <p:cNvPr id="141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143705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B8B9F-3D35-4E8D-B29C-D1FA282D03AB}" type="slidenum">
              <a:rPr lang="en-US" altLang="en-US">
                <a:solidFill>
                  <a:srgbClr val="000000"/>
                </a:solidFill>
              </a:rPr>
              <a:pPr/>
              <a:t>59</a:t>
            </a:fld>
            <a:endParaRPr lang="en-US" altLang="en-US" dirty="0">
              <a:solidFill>
                <a:srgbClr val="000000"/>
              </a:solidFill>
            </a:endParaRPr>
          </a:p>
        </p:txBody>
      </p:sp>
      <p:sp>
        <p:nvSpPr>
          <p:cNvPr id="141314" name="Rectangle 2"/>
          <p:cNvSpPr>
            <a:spLocks noGrp="1" noRot="1" noChangeAspect="1" noChangeArrowheads="1" noTextEdit="1"/>
          </p:cNvSpPr>
          <p:nvPr>
            <p:ph type="sldImg"/>
          </p:nvPr>
        </p:nvSpPr>
        <p:spPr>
          <a:xfrm>
            <a:off x="1143000" y="685800"/>
            <a:ext cx="4572000" cy="3429000"/>
          </a:xfrm>
          <a:ln/>
        </p:spPr>
      </p:sp>
      <p:sp>
        <p:nvSpPr>
          <p:cNvPr id="141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1437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1.0</a:t>
            </a:r>
          </a:p>
          <a:p>
            <a:r>
              <a:rPr lang="en-US" b="1" dirty="0"/>
              <a:t>Entry audio:</a:t>
            </a:r>
            <a:r>
              <a:rPr lang="en-US" dirty="0"/>
              <a:t> Knowing</a:t>
            </a:r>
            <a:r>
              <a:rPr lang="en-US" baseline="0" dirty="0"/>
              <a:t> where an element is in the periodic table can help you determine whether it forms ions by gaining or losing electrons. Use the dropdown menus to s</a:t>
            </a:r>
            <a:r>
              <a:rPr lang="en-US" dirty="0"/>
              <a:t>elect the number of electrons each atom  will gain or lose to have a full valence level. </a:t>
            </a:r>
          </a:p>
          <a:p>
            <a:r>
              <a:rPr lang="en-US" b="1" dirty="0"/>
              <a:t>Hint1 audio:</a:t>
            </a:r>
            <a:r>
              <a:rPr lang="en-US" dirty="0"/>
              <a:t> Calcium,</a:t>
            </a:r>
            <a:r>
              <a:rPr lang="en-US" baseline="0" dirty="0"/>
              <a:t> lithium, and aluminum have fewer electrons to lose than to gain to get a valance level with 8 electrons.  Fluorine only has one electron to gain to complete it valance level. Argon is a noble gas, so it already has a full valance level. </a:t>
            </a:r>
          </a:p>
          <a:p>
            <a:r>
              <a:rPr lang="en-US" b="1" baseline="0" dirty="0"/>
              <a:t>Hint2 audio: </a:t>
            </a:r>
            <a:r>
              <a:rPr lang="en-US" baseline="0" dirty="0"/>
              <a:t>[none]</a:t>
            </a:r>
            <a:endParaRPr lang="en-US" dirty="0"/>
          </a:p>
          <a:p>
            <a:r>
              <a:rPr lang="en-US" b="1" dirty="0"/>
              <a:t>Exit audio: </a:t>
            </a:r>
            <a:r>
              <a:rPr lang="en-US" dirty="0"/>
              <a:t>The charge</a:t>
            </a:r>
            <a:r>
              <a:rPr lang="en-US" baseline="0" dirty="0"/>
              <a:t> of an ion depends on how many electrons it gains or loses. An atom that gains one electron, such as fluorine, iodine, and bromine will have a charge of minus one. These ions have one more electron than protons. An atom that loses three electrons, such as aluminum or boron, has a charge of plus three. These ions have three fewer electrons than protons. </a:t>
            </a:r>
            <a:endParaRPr lang="en-US" dirty="0"/>
          </a:p>
          <a:p>
            <a:endParaRPr lang="en-US" dirty="0"/>
          </a:p>
          <a:p>
            <a:r>
              <a:rPr lang="en-US" b="1" u="sng" dirty="0"/>
              <a:t>SOURCES: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1.0</a:t>
            </a:r>
          </a:p>
          <a:p>
            <a:r>
              <a:rPr lang="en-US" b="1" dirty="0"/>
              <a:t>Entry audio:</a:t>
            </a:r>
            <a:r>
              <a:rPr lang="en-US" dirty="0"/>
              <a:t> Sodium chloride</a:t>
            </a:r>
            <a:r>
              <a:rPr lang="en-US" baseline="0" dirty="0"/>
              <a:t> is an ionic compound that can form by the reaction shown here. Which statements describe this reaction? Check all that apply.</a:t>
            </a:r>
          </a:p>
          <a:p>
            <a:r>
              <a:rPr lang="en-US" b="1" baseline="0" dirty="0"/>
              <a:t>Hint audio: </a:t>
            </a:r>
            <a:r>
              <a:rPr lang="en-US" baseline="0" dirty="0"/>
              <a:t>[none]</a:t>
            </a:r>
            <a:endParaRPr lang="en-US" dirty="0"/>
          </a:p>
          <a:p>
            <a:r>
              <a:rPr lang="en-US" b="1" dirty="0"/>
              <a:t>Exit</a:t>
            </a:r>
            <a:r>
              <a:rPr lang="en-US" b="1" baseline="0" dirty="0"/>
              <a:t> audio</a:t>
            </a:r>
            <a:r>
              <a:rPr lang="en-US" b="1" dirty="0"/>
              <a:t>: </a:t>
            </a:r>
            <a:r>
              <a:rPr lang="en-US" dirty="0"/>
              <a:t>When sodium</a:t>
            </a:r>
            <a:r>
              <a:rPr lang="en-US" baseline="0" dirty="0"/>
              <a:t> and chlorine react to form sodium chloride, electrons must be transferred from one atom to another to form ions. Each sodium atom loses one electron, which is gained by a chlorine atom. The sodium atom forms an ion with a charge of plus one, while the chlorine forms an ion with a charge of minus one. The electrostatic attraction between the positive and negative ions forms the ionic bonds that hold the ions together in sodium chloride.</a:t>
            </a:r>
            <a:endParaRPr lang="en-US" dirty="0"/>
          </a:p>
          <a:p>
            <a:endParaRPr lang="en-US" dirty="0"/>
          </a:p>
          <a:p>
            <a:r>
              <a:rPr lang="en-US" b="1" u="sng" dirty="0"/>
              <a:t>SOURCES: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1.0</a:t>
            </a:r>
          </a:p>
          <a:p>
            <a:r>
              <a:rPr lang="en-US" b="1" dirty="0"/>
              <a:t>Entry audio:</a:t>
            </a:r>
            <a:r>
              <a:rPr lang="en-US" dirty="0"/>
              <a:t> Sodium chloride</a:t>
            </a:r>
            <a:r>
              <a:rPr lang="en-US" baseline="0" dirty="0"/>
              <a:t> is an ionic compound that can form by the reaction shown here. Which statements describe this reaction? Check all that apply.</a:t>
            </a:r>
          </a:p>
          <a:p>
            <a:r>
              <a:rPr lang="en-US" b="1" baseline="0" dirty="0"/>
              <a:t>Hint audio: </a:t>
            </a:r>
            <a:r>
              <a:rPr lang="en-US" baseline="0" dirty="0"/>
              <a:t>[none]</a:t>
            </a:r>
            <a:endParaRPr lang="en-US" dirty="0"/>
          </a:p>
          <a:p>
            <a:r>
              <a:rPr lang="en-US" b="1" dirty="0"/>
              <a:t>Exit</a:t>
            </a:r>
            <a:r>
              <a:rPr lang="en-US" b="1" baseline="0" dirty="0"/>
              <a:t> audio</a:t>
            </a:r>
            <a:r>
              <a:rPr lang="en-US" b="1" dirty="0"/>
              <a:t>: </a:t>
            </a:r>
            <a:r>
              <a:rPr lang="en-US" dirty="0"/>
              <a:t>When sodium</a:t>
            </a:r>
            <a:r>
              <a:rPr lang="en-US" baseline="0" dirty="0"/>
              <a:t> and chlorine react to form sodium chloride, electrons must be transferred from one atom to another to form ions. Each sodium atom loses one electron, which is gained by a chlorine atom. The sodium atom forms an ion with a charge of plus one, while the chlorine forms an ion with a charge of minus one. The electrostatic attraction between the positive and negative ions forms the ionic bonds that hold the ions together in sodium chloride.</a:t>
            </a:r>
            <a:endParaRPr lang="en-US" dirty="0"/>
          </a:p>
          <a:p>
            <a:endParaRPr lang="en-US" dirty="0"/>
          </a:p>
          <a:p>
            <a:r>
              <a:rPr lang="en-US" b="1" u="sng" dirty="0"/>
              <a:t>SOURCES:</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0.5</a:t>
            </a:r>
          </a:p>
          <a:p>
            <a:pPr marL="171450" indent="-171450">
              <a:buFont typeface="Arial"/>
              <a:buChar char="•"/>
            </a:pPr>
            <a:r>
              <a:rPr lang="en-US" sz="1050" kern="1200" baseline="0" dirty="0">
                <a:solidFill>
                  <a:schemeClr val="tx1"/>
                </a:solidFill>
                <a:effectLst/>
                <a:latin typeface="Book Antiqua"/>
                <a:ea typeface="+mn-ea"/>
                <a:cs typeface="Book Antiqua"/>
              </a:rPr>
              <a:t>Atoms are oxidized or reduced when they gain or lose electrons to form ions. In this lesson, you’ll learn how oxidation and reduction are defined as well as how to identify what is oxidized and what is reduced. </a:t>
            </a:r>
          </a:p>
          <a:p>
            <a:pPr marL="171450" indent="-171450">
              <a:buFont typeface="Arial"/>
              <a:buChar char="•"/>
            </a:pPr>
            <a:r>
              <a:rPr lang="en-US" sz="1050" kern="1200" baseline="0" dirty="0">
                <a:solidFill>
                  <a:schemeClr val="tx1"/>
                </a:solidFill>
                <a:effectLst/>
                <a:latin typeface="Book Antiqua"/>
                <a:ea typeface="+mn-ea"/>
                <a:cs typeface="Book Antiqua"/>
              </a:rPr>
              <a:t>You will learn how to assign oxidation numbers to atoms and how to recognize an oxidation-reduction, or redox, reaction. You will also learn about common redox reactions.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119385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79"/>
            <a:ext cx="6858000" cy="1655763"/>
          </a:xfrm>
        </p:spPr>
        <p:txBody>
          <a:bodyPr/>
          <a:lstStyle>
            <a:lvl1pPr marL="0" indent="0" algn="ctr">
              <a:buNone/>
              <a:defRPr sz="2300"/>
            </a:lvl1pPr>
            <a:lvl2pPr marL="455414" indent="0" algn="ctr">
              <a:buNone/>
              <a:defRPr sz="2100"/>
            </a:lvl2pPr>
            <a:lvl3pPr marL="910846" indent="0" algn="ctr">
              <a:buNone/>
              <a:defRPr sz="1900"/>
            </a:lvl3pPr>
            <a:lvl4pPr marL="1366270" indent="0" algn="ctr">
              <a:buNone/>
              <a:defRPr sz="1700"/>
            </a:lvl4pPr>
            <a:lvl5pPr marL="1821692" indent="0" algn="ctr">
              <a:buNone/>
              <a:defRPr sz="1700"/>
            </a:lvl5pPr>
            <a:lvl6pPr marL="2277110" indent="0" algn="ctr">
              <a:buNone/>
              <a:defRPr sz="1700"/>
            </a:lvl6pPr>
            <a:lvl7pPr marL="2732532" indent="0" algn="ctr">
              <a:buNone/>
              <a:defRPr sz="1700"/>
            </a:lvl7pPr>
            <a:lvl8pPr marL="3187949" indent="0" algn="ctr">
              <a:buNone/>
              <a:defRPr sz="1700"/>
            </a:lvl8pPr>
            <a:lvl9pPr marL="3643371"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REDOX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REDOX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REDOX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31" y="76200"/>
            <a:ext cx="8229601" cy="601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4114800" y="6553200"/>
            <a:ext cx="4267199" cy="304800"/>
          </a:xfrm>
        </p:spPr>
        <p:txBody>
          <a:bodyPr/>
          <a:lstStyle>
            <a:lvl1pPr>
              <a:defRPr/>
            </a:lvl1pPr>
          </a:lstStyle>
          <a:p>
            <a:r>
              <a:rPr lang="en-US" altLang="en-US" dirty="0">
                <a:solidFill>
                  <a:srgbClr val="000000"/>
                </a:solidFill>
              </a:rPr>
              <a:t>REDOX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0" y="76200"/>
            <a:ext cx="4038601" cy="8382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553200"/>
            <a:ext cx="4267199" cy="304800"/>
          </a:xfrm>
        </p:spPr>
        <p:txBody>
          <a:bodyPr/>
          <a:lstStyle>
            <a:lvl1pPr>
              <a:defRPr/>
            </a:lvl1pPr>
          </a:lstStyle>
          <a:p>
            <a:r>
              <a:rPr lang="en-US" altLang="en-US" dirty="0">
                <a:solidFill>
                  <a:srgbClr val="000000"/>
                </a:solidFill>
              </a:rPr>
              <a:t>REDOX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424" tIns="191347" rIns="344424" bIns="19134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31641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3"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651936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7"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7022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0" y="223527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74037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2" y="528626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07813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6982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REDOX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36069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99757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344" rIns="344344" bIns="191303"/>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00013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073636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3" y="528626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3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502571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34664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748421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0" y="213126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15050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0268" indent="-136026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606" tIns="45499" rIns="382606" bIns="45499" anchor="ctr" anchorCtr="0">
            <a:normAutofit/>
          </a:bodyPr>
          <a:lstStyle>
            <a:lvl1pPr algn="r">
              <a:lnSpc>
                <a:spcPct val="100000"/>
              </a:lnSpc>
              <a:spcBef>
                <a:spcPts val="0"/>
              </a:spcBef>
              <a:defRPr sz="2900" b="1">
                <a:solidFill>
                  <a:schemeClr val="bg1"/>
                </a:solidFill>
              </a:defRPr>
            </a:lvl1pPr>
          </a:lstStyle>
          <a:p>
            <a:pPr algn="l" fontAlgn="base">
              <a:spcAft>
                <a:spcPct val="0"/>
              </a:spcAft>
              <a:buClr>
                <a:srgbClr val="2877C4"/>
              </a:buClr>
              <a:buFont typeface="Wingdings" pitchFamily="2" charset="2"/>
              <a:buNone/>
            </a:pPr>
            <a:r>
              <a:rPr lang="en-US" dirty="0">
                <a:solidFill>
                  <a:srgbClr val="FFFFFF"/>
                </a:solidFill>
              </a:rPr>
              <a:t>Oxidation-Reduction</a:t>
            </a:r>
          </a:p>
        </p:txBody>
      </p:sp>
    </p:spTree>
    <p:extLst>
      <p:ext uri="{BB962C8B-B14F-4D97-AF65-F5344CB8AC3E}">
        <p14:creationId xmlns:p14="http://schemas.microsoft.com/office/powerpoint/2010/main" val="3688183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6368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79"/>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4"/>
            <a:ext cx="7886701" cy="1500188"/>
          </a:xfrm>
        </p:spPr>
        <p:txBody>
          <a:bodyPr/>
          <a:lstStyle>
            <a:lvl1pPr marL="0" indent="0">
              <a:buNone/>
              <a:defRPr sz="2300"/>
            </a:lvl1pPr>
            <a:lvl2pPr marL="455414" indent="0">
              <a:buNone/>
              <a:defRPr sz="2100"/>
            </a:lvl2pPr>
            <a:lvl3pPr marL="910846" indent="0">
              <a:buNone/>
              <a:defRPr sz="1900"/>
            </a:lvl3pPr>
            <a:lvl4pPr marL="1366270" indent="0">
              <a:buNone/>
              <a:defRPr sz="1700"/>
            </a:lvl4pPr>
            <a:lvl5pPr marL="1821692" indent="0">
              <a:buNone/>
              <a:defRPr sz="1700"/>
            </a:lvl5pPr>
            <a:lvl6pPr marL="2277110" indent="0">
              <a:buNone/>
              <a:defRPr sz="1700"/>
            </a:lvl6pPr>
            <a:lvl7pPr marL="2732532" indent="0">
              <a:buNone/>
              <a:defRPr sz="1700"/>
            </a:lvl7pPr>
            <a:lvl8pPr marL="3187949" indent="0">
              <a:buNone/>
              <a:defRPr sz="1700"/>
            </a:lvl8pPr>
            <a:lvl9pPr marL="3643371"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REDOX</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8"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569017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9"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817560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630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6" y="223526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46916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8" y="528625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5115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8" y="5265438"/>
            <a:ext cx="2419020"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8" y="137163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09767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21677" y="5223645"/>
            <a:ext cx="1870302"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86" y="2253626"/>
            <a:ext cx="1884377"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86" y="5219663"/>
            <a:ext cx="1887177"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7"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1346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ycle">
    <p:spTree>
      <p:nvGrpSpPr>
        <p:cNvPr id="1" name=""/>
        <p:cNvGrpSpPr/>
        <p:nvPr/>
      </p:nvGrpSpPr>
      <p:grpSpPr>
        <a:xfrm>
          <a:off x="0" y="0"/>
          <a:ext cx="0" cy="0"/>
          <a:chOff x="0" y="0"/>
          <a:chExt cx="0" cy="0"/>
        </a:xfrm>
      </p:grpSpPr>
      <p:sp>
        <p:nvSpPr>
          <p:cNvPr id="24" name="Text Placeholder 19"/>
          <p:cNvSpPr>
            <a:spLocks noGrp="1"/>
          </p:cNvSpPr>
          <p:nvPr>
            <p:ph type="body" sz="quarter" idx="23"/>
          </p:nvPr>
        </p:nvSpPr>
        <p:spPr>
          <a:xfrm>
            <a:off x="6848724" y="2357438"/>
            <a:ext cx="1715617" cy="1485900"/>
          </a:xfrm>
        </p:spPr>
        <p:txBody>
          <a:bodyPr lIns="0" tIns="0" rIns="0" bIns="0"/>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ight Triangle 2"/>
          <p:cNvSpPr/>
          <p:nvPr userDrawn="1"/>
        </p:nvSpPr>
        <p:spPr bwMode="auto">
          <a:xfrm rot="7511491">
            <a:off x="2860211" y="4389765"/>
            <a:ext cx="960123" cy="720561"/>
          </a:xfrm>
          <a:prstGeom prst="rtTriangle">
            <a:avLst/>
          </a:prstGeom>
          <a:solidFill>
            <a:schemeClr val="accent4">
              <a:lumMod val="40000"/>
              <a:lumOff val="60000"/>
            </a:schemeClr>
          </a:solidFill>
          <a:ln w="1905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4379" fontAlgn="base">
              <a:lnSpc>
                <a:spcPct val="115000"/>
              </a:lnSpc>
              <a:spcBef>
                <a:spcPct val="20000"/>
              </a:spcBef>
              <a:spcAft>
                <a:spcPct val="0"/>
              </a:spcAft>
              <a:buClr>
                <a:srgbClr val="2877C4"/>
              </a:buClr>
              <a:buFont typeface="Wingdings" pitchFamily="2" charset="2"/>
              <a:buNone/>
            </a:pPr>
            <a:endParaRPr lang="en-US" sz="2100" dirty="0">
              <a:solidFill>
                <a:srgbClr val="000000"/>
              </a:solidFill>
            </a:endParaRPr>
          </a:p>
        </p:txBody>
      </p:sp>
      <p:sp>
        <p:nvSpPr>
          <p:cNvPr id="4" name="Block Arc 3"/>
          <p:cNvSpPr/>
          <p:nvPr userDrawn="1"/>
        </p:nvSpPr>
        <p:spPr bwMode="auto">
          <a:xfrm>
            <a:off x="3086960" y="2360358"/>
            <a:ext cx="3026364" cy="4032525"/>
          </a:xfrm>
          <a:prstGeom prst="blockArc">
            <a:avLst>
              <a:gd name="adj1" fmla="val 13394559"/>
              <a:gd name="adj2" fmla="val 10522738"/>
              <a:gd name="adj3" fmla="val 15373"/>
            </a:avLst>
          </a:prstGeom>
          <a:solidFill>
            <a:schemeClr val="accent4">
              <a:lumMod val="40000"/>
              <a:lumOff val="6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4379" fontAlgn="base">
              <a:lnSpc>
                <a:spcPct val="115000"/>
              </a:lnSpc>
              <a:spcBef>
                <a:spcPct val="20000"/>
              </a:spcBef>
              <a:spcAft>
                <a:spcPct val="0"/>
              </a:spcAft>
              <a:buClr>
                <a:srgbClr val="2877C4"/>
              </a:buClr>
              <a:buFont typeface="Wingdings" pitchFamily="2" charset="2"/>
              <a:buNone/>
            </a:pPr>
            <a:endParaRPr lang="en-US" sz="2100" dirty="0">
              <a:solidFill>
                <a:srgbClr val="000000"/>
              </a:solidFill>
            </a:endParaRPr>
          </a:p>
        </p:txBody>
      </p:sp>
      <p:sp>
        <p:nvSpPr>
          <p:cNvPr id="7" name="_s2055"/>
          <p:cNvSpPr>
            <a:spLocks noChangeArrowheads="1"/>
          </p:cNvSpPr>
          <p:nvPr userDrawn="1"/>
        </p:nvSpPr>
        <p:spPr bwMode="auto">
          <a:xfrm>
            <a:off x="619138" y="2372901"/>
            <a:ext cx="1708311" cy="1494078"/>
          </a:xfrm>
          <a:prstGeom prst="rect">
            <a:avLst/>
          </a:prstGeom>
          <a:noFill/>
          <a:ln w="19050" cmpd="sng">
            <a:noFill/>
            <a:miter lim="800000"/>
            <a:headEnd/>
            <a:tailEnd/>
          </a:ln>
        </p:spPr>
        <p:txBody>
          <a:bodyPr wrap="square" lIns="0" tIns="0" rIns="0" bIns="0" anchor="ctr">
            <a:noAutofit/>
          </a:bodyPr>
          <a:lstStyle/>
          <a:p>
            <a:pPr algn="r" defTabSz="911262" fontAlgn="base">
              <a:spcBef>
                <a:spcPts val="630"/>
              </a:spcBef>
              <a:spcAft>
                <a:spcPct val="0"/>
              </a:spcAft>
            </a:pPr>
            <a:endParaRPr lang="en-US" sz="2100" dirty="0">
              <a:solidFill>
                <a:srgbClr val="000000"/>
              </a:solidFill>
            </a:endParaRPr>
          </a:p>
        </p:txBody>
      </p:sp>
      <p:sp>
        <p:nvSpPr>
          <p:cNvPr id="9" name="Content Placeholder 7"/>
          <p:cNvSpPr>
            <a:spLocks noGrp="1" noChangeAspect="1"/>
          </p:cNvSpPr>
          <p:nvPr>
            <p:ph sz="quarter" idx="11"/>
          </p:nvPr>
        </p:nvSpPr>
        <p:spPr>
          <a:xfrm>
            <a:off x="2446133" y="2358180"/>
            <a:ext cx="1509743" cy="1508760"/>
          </a:xfrm>
          <a:solidFill>
            <a:srgbClr val="FF0000"/>
          </a:solidFill>
        </p:spPr>
        <p:txBody>
          <a:bodyPr/>
          <a:lstStyle>
            <a:lvl1pPr>
              <a:defRPr sz="2100"/>
            </a:lvl1pPr>
          </a:lstStyle>
          <a:p>
            <a:endParaRPr lang="en-US" sz="1900" dirty="0"/>
          </a:p>
        </p:txBody>
      </p:sp>
      <p:sp>
        <p:nvSpPr>
          <p:cNvPr id="10" name="Content Placeholder 8"/>
          <p:cNvSpPr>
            <a:spLocks noGrp="1" noChangeAspect="1"/>
          </p:cNvSpPr>
          <p:nvPr>
            <p:ph sz="quarter" idx="12"/>
          </p:nvPr>
        </p:nvSpPr>
        <p:spPr>
          <a:xfrm>
            <a:off x="5220506" y="4892018"/>
            <a:ext cx="1509743" cy="1508760"/>
          </a:xfrm>
          <a:solidFill>
            <a:srgbClr val="FF0000"/>
          </a:solidFill>
        </p:spPr>
        <p:txBody>
          <a:bodyPr/>
          <a:lstStyle>
            <a:lvl1pPr>
              <a:defRPr sz="2100"/>
            </a:lvl1pPr>
          </a:lstStyle>
          <a:p>
            <a:endParaRPr lang="en-US" sz="1900" dirty="0"/>
          </a:p>
        </p:txBody>
      </p:sp>
      <p:sp>
        <p:nvSpPr>
          <p:cNvPr id="11" name="Content Placeholder 9"/>
          <p:cNvSpPr>
            <a:spLocks noGrp="1" noChangeAspect="1"/>
          </p:cNvSpPr>
          <p:nvPr>
            <p:ph sz="quarter" idx="13"/>
          </p:nvPr>
        </p:nvSpPr>
        <p:spPr>
          <a:xfrm>
            <a:off x="5220506" y="2358180"/>
            <a:ext cx="1509743" cy="1508760"/>
          </a:xfrm>
          <a:solidFill>
            <a:srgbClr val="FF0000"/>
          </a:solidFill>
        </p:spPr>
        <p:txBody>
          <a:bodyPr/>
          <a:lstStyle>
            <a:lvl1pPr>
              <a:defRPr sz="2100"/>
            </a:lvl1pPr>
          </a:lstStyle>
          <a:p>
            <a:endParaRPr lang="en-US" sz="1900" dirty="0"/>
          </a:p>
        </p:txBody>
      </p:sp>
      <p:sp>
        <p:nvSpPr>
          <p:cNvPr id="12" name="Content Placeholder 13"/>
          <p:cNvSpPr>
            <a:spLocks noGrp="1" noChangeAspect="1"/>
          </p:cNvSpPr>
          <p:nvPr>
            <p:ph sz="quarter" idx="17"/>
          </p:nvPr>
        </p:nvSpPr>
        <p:spPr>
          <a:xfrm>
            <a:off x="2446133" y="4895543"/>
            <a:ext cx="1509743" cy="1508760"/>
          </a:xfrm>
          <a:solidFill>
            <a:srgbClr val="FF0000"/>
          </a:solidFill>
        </p:spPr>
        <p:txBody>
          <a:bodyPr/>
          <a:lstStyle>
            <a:lvl1pPr>
              <a:defRPr sz="2100"/>
            </a:lvl1pPr>
          </a:lstStyle>
          <a:p>
            <a:endParaRPr lang="en-US" sz="1900" dirty="0"/>
          </a:p>
        </p:txBody>
      </p:sp>
      <p:sp>
        <p:nvSpPr>
          <p:cNvPr id="13" name="Text Placeholder 15"/>
          <p:cNvSpPr>
            <a:spLocks noGrp="1"/>
          </p:cNvSpPr>
          <p:nvPr>
            <p:ph type="body" sz="quarter" idx="19"/>
          </p:nvPr>
        </p:nvSpPr>
        <p:spPr>
          <a:xfrm>
            <a:off x="8" y="1371631"/>
            <a:ext cx="9144000" cy="863638"/>
          </a:xfrm>
        </p:spPr>
        <p:txBody>
          <a:bodyPr/>
          <a:lstStyle/>
          <a:p>
            <a:pPr algn="ctr"/>
            <a:endParaRPr lang="en-US" dirty="0"/>
          </a:p>
        </p:txBody>
      </p:sp>
      <p:sp>
        <p:nvSpPr>
          <p:cNvPr id="1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20" name="Text Placeholder 19"/>
          <p:cNvSpPr>
            <a:spLocks noGrp="1"/>
          </p:cNvSpPr>
          <p:nvPr>
            <p:ph type="body" sz="quarter" idx="20"/>
          </p:nvPr>
        </p:nvSpPr>
        <p:spPr>
          <a:xfrm>
            <a:off x="611832" y="2357438"/>
            <a:ext cx="1715617" cy="1485900"/>
          </a:xfrm>
        </p:spPr>
        <p:txBody>
          <a:bodyPr lIns="0" tIns="0" rIns="0" bIns="0" anchor="t" anchorCtr="0"/>
          <a:lstStyle>
            <a:lvl1pPr algn="r">
              <a:defRPr sz="2100"/>
            </a:lvl1pPr>
            <a:lvl2pPr algn="r">
              <a:defRPr sz="2100"/>
            </a:lvl2pPr>
            <a:lvl3pPr algn="r">
              <a:defRPr sz="2100"/>
            </a:lvl3pPr>
            <a:lvl4pPr algn="r">
              <a:defRPr sz="2100"/>
            </a:lvl4pPr>
            <a:lvl5pPr algn="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9"/>
          <p:cNvSpPr>
            <a:spLocks noGrp="1"/>
          </p:cNvSpPr>
          <p:nvPr>
            <p:ph type="body" sz="quarter" idx="21"/>
          </p:nvPr>
        </p:nvSpPr>
        <p:spPr>
          <a:xfrm>
            <a:off x="619138" y="4901693"/>
            <a:ext cx="1715617" cy="1485900"/>
          </a:xfrm>
        </p:spPr>
        <p:txBody>
          <a:bodyPr lIns="0" tIns="0" rIns="0" anchor="t" anchorCtr="0"/>
          <a:lstStyle>
            <a:lvl1pPr algn="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_s2055"/>
          <p:cNvSpPr>
            <a:spLocks noChangeArrowheads="1"/>
          </p:cNvSpPr>
          <p:nvPr userDrawn="1"/>
        </p:nvSpPr>
        <p:spPr bwMode="auto">
          <a:xfrm>
            <a:off x="6848724" y="2360396"/>
            <a:ext cx="1708311" cy="1494078"/>
          </a:xfrm>
          <a:prstGeom prst="rect">
            <a:avLst/>
          </a:prstGeom>
          <a:noFill/>
          <a:ln w="19050" cmpd="sng">
            <a:noFill/>
            <a:miter lim="800000"/>
            <a:headEnd/>
            <a:tailEnd/>
          </a:ln>
        </p:spPr>
        <p:txBody>
          <a:bodyPr wrap="square" lIns="0" tIns="0" rIns="0" bIns="0" anchor="t" anchorCtr="0">
            <a:noAutofit/>
          </a:bodyPr>
          <a:lstStyle/>
          <a:p>
            <a:pPr defTabSz="911262" fontAlgn="base">
              <a:spcBef>
                <a:spcPts val="630"/>
              </a:spcBef>
              <a:spcAft>
                <a:spcPct val="0"/>
              </a:spcAft>
            </a:pPr>
            <a:endParaRPr lang="en-US" sz="2100" dirty="0">
              <a:solidFill>
                <a:srgbClr val="000000"/>
              </a:solidFill>
            </a:endParaRPr>
          </a:p>
        </p:txBody>
      </p:sp>
      <p:sp>
        <p:nvSpPr>
          <p:cNvPr id="23" name="Text Placeholder 19"/>
          <p:cNvSpPr>
            <a:spLocks noGrp="1"/>
          </p:cNvSpPr>
          <p:nvPr>
            <p:ph type="body" sz="quarter" idx="22"/>
          </p:nvPr>
        </p:nvSpPr>
        <p:spPr>
          <a:xfrm>
            <a:off x="6848724" y="4889188"/>
            <a:ext cx="1715617" cy="1485900"/>
          </a:xfrm>
        </p:spPr>
        <p:txBody>
          <a:bodyPr lIns="0" tIns="0" rIns="0" bIns="0" anchor="t" anchorCtr="0"/>
          <a:lstStyle>
            <a:lvl1pPr algn="l">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5"/>
          <p:cNvSpPr>
            <a:spLocks noGrp="1"/>
          </p:cNvSpPr>
          <p:nvPr>
            <p:ph type="body" sz="quarter" idx="24"/>
          </p:nvPr>
        </p:nvSpPr>
        <p:spPr>
          <a:xfrm>
            <a:off x="3717170" y="3652061"/>
            <a:ext cx="1715617" cy="1449118"/>
          </a:xfrm>
        </p:spPr>
        <p:txBody>
          <a:bodyPr lIns="0" tIns="0" rIns="0" bIns="0" anchor="ctr" anchorCtr="1"/>
          <a:lstStyle>
            <a:lvl1pPr algn="ctr">
              <a:defRPr sz="2100" b="1">
                <a:solidFill>
                  <a:schemeClr val="accent1"/>
                </a:solidFill>
              </a:defRPr>
            </a:lvl1pPr>
            <a:lvl2pPr algn="ctr">
              <a:defRPr sz="2100" b="1">
                <a:solidFill>
                  <a:schemeClr val="accent1"/>
                </a:solidFill>
              </a:defRPr>
            </a:lvl2pPr>
            <a:lvl3pPr algn="ctr">
              <a:defRPr sz="2100" b="1">
                <a:solidFill>
                  <a:schemeClr val="accent1"/>
                </a:solidFill>
              </a:defRPr>
            </a:lvl3pPr>
            <a:lvl4pPr algn="ctr">
              <a:defRPr sz="2100" b="1">
                <a:solidFill>
                  <a:schemeClr val="accent1"/>
                </a:solidFill>
              </a:defRPr>
            </a:lvl4pPr>
            <a:lvl5pPr algn="ctr">
              <a:defRPr sz="2100" b="1">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33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bg/>
                                          </p:spTgt>
                                        </p:tgtEl>
                                        <p:attrNameLst>
                                          <p:attrName>style.visibility</p:attrName>
                                        </p:attrNameLst>
                                      </p:cBhvr>
                                      <p:to>
                                        <p:strVal val="visible"/>
                                      </p:to>
                                    </p:set>
                                    <p:animEffect transition="in" filter="fade">
                                      <p:cBhvr>
                                        <p:cTn id="10" dur="500"/>
                                        <p:tgtEl>
                                          <p:spTgt spid="9">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bg/>
                                          </p:spTgt>
                                        </p:tgtEl>
                                        <p:attrNameLst>
                                          <p:attrName>style.visibility</p:attrName>
                                        </p:attrNameLst>
                                      </p:cBhvr>
                                      <p:to>
                                        <p:strVal val="visible"/>
                                      </p:to>
                                    </p:set>
                                    <p:animEffect transition="in" filter="fade">
                                      <p:cBhvr>
                                        <p:cTn id="13" dur="500"/>
                                        <p:tgtEl>
                                          <p:spTgt spid="11">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bg/>
                                          </p:spTgt>
                                        </p:tgtEl>
                                        <p:attrNameLst>
                                          <p:attrName>style.visibility</p:attrName>
                                        </p:attrNameLst>
                                      </p:cBhvr>
                                      <p:to>
                                        <p:strVal val="visible"/>
                                      </p:to>
                                    </p:set>
                                    <p:animEffect transition="in" filter="fade">
                                      <p:cBhvr>
                                        <p:cTn id="16" dur="500"/>
                                        <p:tgtEl>
                                          <p:spTgt spid="10">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bg/>
                                          </p:spTgt>
                                        </p:tgtEl>
                                        <p:attrNameLst>
                                          <p:attrName>style.visibility</p:attrName>
                                        </p:attrNameLst>
                                      </p:cBhvr>
                                      <p:to>
                                        <p:strVal val="visible"/>
                                      </p:to>
                                    </p:set>
                                    <p:animEffect transition="in" filter="fade">
                                      <p:cBhvr>
                                        <p:cTn id="19" dur="500"/>
                                        <p:tgtEl>
                                          <p:spTgt spid="12">
                                            <p:bg/>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nodePh="1">
                                  <p:stCondLst>
                                    <p:cond delay="0"/>
                                  </p:stCondLst>
                                  <p:endCondLst>
                                    <p:cond evt="begin" delay="0">
                                      <p:tn val="22"/>
                                    </p:cond>
                                  </p:end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animBg="1"/>
      <p:bldP spid="10" grpId="0"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animBg="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2"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03346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582" rIns="344582" bIns="191435"/>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9"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4978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REDOX</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9"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86"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581028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8" y="528625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3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314260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3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69730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2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2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2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2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3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877052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7"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4" y="213125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72504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1203" indent="-1361203"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871" tIns="45531" rIns="382871" bIns="45531" anchor="ctr" anchorCtr="0">
            <a:normAutofit/>
          </a:bodyPr>
          <a:lstStyle>
            <a:lvl1pPr algn="r">
              <a:lnSpc>
                <a:spcPct val="100000"/>
              </a:lnSpc>
              <a:spcBef>
                <a:spcPts val="0"/>
              </a:spcBef>
              <a:defRPr sz="2900" b="1">
                <a:solidFill>
                  <a:schemeClr val="bg1"/>
                </a:solidFill>
              </a:defRPr>
            </a:lvl1pPr>
          </a:lstStyle>
          <a:p>
            <a:pPr algn="l" defTabSz="911470" fontAlgn="base">
              <a:spcAft>
                <a:spcPct val="0"/>
              </a:spcAft>
              <a:buClr>
                <a:srgbClr val="2877C4"/>
              </a:buClr>
            </a:pPr>
            <a:r>
              <a:rPr lang="en-US" dirty="0">
                <a:solidFill>
                  <a:srgbClr val="FFFFFF"/>
                </a:solidFill>
              </a:rPr>
              <a:t>Oxidation-Reduction</a:t>
            </a:r>
          </a:p>
        </p:txBody>
      </p:sp>
    </p:spTree>
    <p:extLst>
      <p:ext uri="{BB962C8B-B14F-4D97-AF65-F5344CB8AC3E}">
        <p14:creationId xmlns:p14="http://schemas.microsoft.com/office/powerpoint/2010/main" val="366243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9"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21415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01" tIns="191612" rIns="344901" bIns="19161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2382876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08428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447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6"/>
            <a:ext cx="7886701" cy="1325563"/>
          </a:xfrm>
        </p:spPr>
        <p:txBody>
          <a:bodyPr/>
          <a:lstStyle/>
          <a:p>
            <a:r>
              <a:rPr lang="en-US"/>
              <a:t>Click to edit Master title style</a:t>
            </a:r>
          </a:p>
        </p:txBody>
      </p:sp>
      <p:sp>
        <p:nvSpPr>
          <p:cNvPr id="3" name="Text Placeholder 2"/>
          <p:cNvSpPr>
            <a:spLocks noGrp="1"/>
          </p:cNvSpPr>
          <p:nvPr>
            <p:ph type="body" idx="1"/>
          </p:nvPr>
        </p:nvSpPr>
        <p:spPr>
          <a:xfrm>
            <a:off x="630269" y="1681204"/>
            <a:ext cx="3868737" cy="823913"/>
          </a:xfrm>
        </p:spPr>
        <p:txBody>
          <a:bodyPr anchor="b"/>
          <a:lstStyle>
            <a:lvl1pPr marL="0" indent="0">
              <a:buNone/>
              <a:defRPr sz="2300" b="1"/>
            </a:lvl1pPr>
            <a:lvl2pPr marL="455414" indent="0">
              <a:buNone/>
              <a:defRPr sz="2100" b="1"/>
            </a:lvl2pPr>
            <a:lvl3pPr marL="910846" indent="0">
              <a:buNone/>
              <a:defRPr sz="1900" b="1"/>
            </a:lvl3pPr>
            <a:lvl4pPr marL="1366270" indent="0">
              <a:buNone/>
              <a:defRPr sz="1700" b="1"/>
            </a:lvl4pPr>
            <a:lvl5pPr marL="1821692" indent="0">
              <a:buNone/>
              <a:defRPr sz="1700" b="1"/>
            </a:lvl5pPr>
            <a:lvl6pPr marL="2277110" indent="0">
              <a:buNone/>
              <a:defRPr sz="1700" b="1"/>
            </a:lvl6pPr>
            <a:lvl7pPr marL="2732532" indent="0">
              <a:buNone/>
              <a:defRPr sz="1700" b="1"/>
            </a:lvl7pPr>
            <a:lvl8pPr marL="3187949" indent="0">
              <a:buNone/>
              <a:defRPr sz="1700" b="1"/>
            </a:lvl8pPr>
            <a:lvl9pPr marL="3643371"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69" y="2505116"/>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4"/>
            <a:ext cx="3887788" cy="823913"/>
          </a:xfrm>
        </p:spPr>
        <p:txBody>
          <a:bodyPr anchor="b"/>
          <a:lstStyle>
            <a:lvl1pPr marL="0" indent="0">
              <a:buNone/>
              <a:defRPr sz="2300" b="1"/>
            </a:lvl1pPr>
            <a:lvl2pPr marL="455414" indent="0">
              <a:buNone/>
              <a:defRPr sz="2100" b="1"/>
            </a:lvl2pPr>
            <a:lvl3pPr marL="910846" indent="0">
              <a:buNone/>
              <a:defRPr sz="1900" b="1"/>
            </a:lvl3pPr>
            <a:lvl4pPr marL="1366270" indent="0">
              <a:buNone/>
              <a:defRPr sz="1700" b="1"/>
            </a:lvl4pPr>
            <a:lvl5pPr marL="1821692" indent="0">
              <a:buNone/>
              <a:defRPr sz="1700" b="1"/>
            </a:lvl5pPr>
            <a:lvl6pPr marL="2277110" indent="0">
              <a:buNone/>
              <a:defRPr sz="1700" b="1"/>
            </a:lvl6pPr>
            <a:lvl7pPr marL="2732532" indent="0">
              <a:buNone/>
              <a:defRPr sz="1700" b="1"/>
            </a:lvl7pPr>
            <a:lvl8pPr marL="3187949" indent="0">
              <a:buNone/>
              <a:defRPr sz="1700" b="1"/>
            </a:lvl8pPr>
            <a:lvl9pPr marL="3643371"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6"/>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000000"/>
                </a:solidFill>
              </a:rPr>
              <a:t>REDOX</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8" y="223525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2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60227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0" y="528624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2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80051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2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595519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45" rIns="91145"/>
          <a:lstStyle>
            <a:lvl1pPr marL="0" indent="0">
              <a:spcBef>
                <a:spcPts val="1200"/>
              </a:spcBef>
              <a:buNone/>
              <a:defRPr sz="1500" b="0">
                <a:solidFill>
                  <a:schemeClr val="tx1"/>
                </a:solidFill>
              </a:defRPr>
            </a:lvl1pPr>
            <a:lvl2pPr marL="110771" indent="-110771">
              <a:spcBef>
                <a:spcPts val="0"/>
              </a:spcBef>
              <a:defRPr sz="1500">
                <a:solidFill>
                  <a:schemeClr val="tx1"/>
                </a:solidFill>
              </a:defRPr>
            </a:lvl2pPr>
            <a:lvl3pPr marL="110771" indent="-110771">
              <a:defRPr sz="1300">
                <a:solidFill>
                  <a:schemeClr val="tx1">
                    <a:lumMod val="50000"/>
                  </a:schemeClr>
                </a:solidFill>
              </a:defRPr>
            </a:lvl3pPr>
            <a:lvl4pPr marL="110771" indent="-110771">
              <a:defRPr sz="1300">
                <a:solidFill>
                  <a:schemeClr val="tx1">
                    <a:lumMod val="50000"/>
                  </a:schemeClr>
                </a:solidFill>
              </a:defRPr>
            </a:lvl4pPr>
            <a:lvl5pPr marL="110771" indent="-11077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1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2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013129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535" tIns="191965" rIns="345535" bIns="19196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1923892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6"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087788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0"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9371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63" y="223523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5" y="137160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7"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702939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3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5" y="528622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0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7"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884818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7"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4"/>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4"/>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5" y="137160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8942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000000"/>
                </a:solidFill>
              </a:rPr>
              <a:t>REDOX</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313" rIns="91313"/>
          <a:lstStyle>
            <a:lvl1pPr marL="0" indent="0">
              <a:spcBef>
                <a:spcPts val="1200"/>
              </a:spcBef>
              <a:buNone/>
              <a:defRPr sz="1500" b="0">
                <a:solidFill>
                  <a:schemeClr val="tx1"/>
                </a:solidFill>
              </a:defRPr>
            </a:lvl1pPr>
            <a:lvl2pPr marL="110973" indent="-110973">
              <a:spcBef>
                <a:spcPts val="0"/>
              </a:spcBef>
              <a:defRPr sz="1500">
                <a:solidFill>
                  <a:schemeClr val="tx1"/>
                </a:solidFill>
              </a:defRPr>
            </a:lvl2pPr>
            <a:lvl3pPr marL="110973" indent="-110973">
              <a:defRPr sz="1300">
                <a:solidFill>
                  <a:schemeClr val="tx1">
                    <a:lumMod val="50000"/>
                  </a:schemeClr>
                </a:solidFill>
              </a:defRPr>
            </a:lvl3pPr>
            <a:lvl4pPr marL="110973" indent="-110973">
              <a:defRPr sz="1300">
                <a:solidFill>
                  <a:schemeClr val="tx1">
                    <a:lumMod val="50000"/>
                  </a:schemeClr>
                </a:solidFill>
              </a:defRPr>
            </a:lvl4pPr>
            <a:lvl5pPr marL="110973" indent="-11097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9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9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9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9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0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7"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648504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458102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42338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58"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40221039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9477444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659092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62543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57563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nchorCtr="0"/>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5" y="4000500"/>
            <a:ext cx="9144000" cy="1143000"/>
          </a:xfrm>
          <a:prstGeom prst="rect">
            <a:avLst/>
          </a:prstGeom>
          <a:solidFill>
            <a:srgbClr val="4D4F58"/>
          </a:solidFill>
        </p:spPr>
        <p:txBody>
          <a:bodyPr lIns="384194" tIns="45688" rIns="384194" bIns="45688" anchor="ctr" anchorCtr="0">
            <a:normAutofit/>
          </a:bodyPr>
          <a:lstStyle>
            <a:lvl1pPr algn="r">
              <a:lnSpc>
                <a:spcPct val="100000"/>
              </a:lnSpc>
              <a:spcBef>
                <a:spcPts val="0"/>
              </a:spcBef>
              <a:defRPr sz="2900" b="1">
                <a:solidFill>
                  <a:schemeClr val="bg1"/>
                </a:solidFill>
              </a:defRPr>
            </a:lvl1pPr>
          </a:lstStyle>
          <a:p>
            <a:pPr algn="l" defTabSz="914400" fontAlgn="base">
              <a:spcAft>
                <a:spcPct val="0"/>
              </a:spcAft>
              <a:buClr>
                <a:srgbClr val="2877C4"/>
              </a:buClr>
              <a:buFont typeface="Wingdings" pitchFamily="2" charset="2"/>
              <a:buNone/>
            </a:pPr>
            <a:r>
              <a:rPr lang="en-US" dirty="0">
                <a:solidFill>
                  <a:srgbClr val="FFFFFF"/>
                </a:solidFill>
              </a:rPr>
              <a:t>Balancing Oxidation-Reduction Equations</a:t>
            </a:r>
          </a:p>
        </p:txBody>
      </p:sp>
    </p:spTree>
    <p:extLst>
      <p:ext uri="{BB962C8B-B14F-4D97-AF65-F5344CB8AC3E}">
        <p14:creationId xmlns:p14="http://schemas.microsoft.com/office/powerpoint/2010/main" val="33486058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dirty="0"/>
              <a:t>Chapter 12 Stoichiometry</a:t>
            </a:r>
          </a:p>
        </p:txBody>
      </p:sp>
    </p:spTree>
    <p:extLst>
      <p:ext uri="{BB962C8B-B14F-4D97-AF65-F5344CB8AC3E}">
        <p14:creationId xmlns:p14="http://schemas.microsoft.com/office/powerpoint/2010/main" val="149583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solidFill>
                  <a:srgbClr val="000000"/>
                </a:solidFill>
              </a:rPr>
              <a:t>REDOX</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dirty="0"/>
              <a:t>Chapter 12 Stoichiometry</a:t>
            </a:r>
          </a:p>
        </p:txBody>
      </p:sp>
    </p:spTree>
    <p:extLst>
      <p:ext uri="{BB962C8B-B14F-4D97-AF65-F5344CB8AC3E}">
        <p14:creationId xmlns:p14="http://schemas.microsoft.com/office/powerpoint/2010/main" val="21065016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t>Chapter 12 Stoichiometry</a:t>
            </a:r>
          </a:p>
        </p:txBody>
      </p:sp>
    </p:spTree>
    <p:extLst>
      <p:ext uri="{BB962C8B-B14F-4D97-AF65-F5344CB8AC3E}">
        <p14:creationId xmlns:p14="http://schemas.microsoft.com/office/powerpoint/2010/main" val="38922903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t>Chapter 12 Stoichiometry</a:t>
            </a:r>
          </a:p>
        </p:txBody>
      </p:sp>
    </p:spTree>
    <p:extLst>
      <p:ext uri="{BB962C8B-B14F-4D97-AF65-F5344CB8AC3E}">
        <p14:creationId xmlns:p14="http://schemas.microsoft.com/office/powerpoint/2010/main" val="12321446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t>Chapter 12 Stoichiometry</a:t>
            </a:r>
          </a:p>
        </p:txBody>
      </p:sp>
    </p:spTree>
    <p:extLst>
      <p:ext uri="{BB962C8B-B14F-4D97-AF65-F5344CB8AC3E}">
        <p14:creationId xmlns:p14="http://schemas.microsoft.com/office/powerpoint/2010/main" val="9790739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t>Chapter 12 Stoichiometry</a:t>
            </a:r>
          </a:p>
        </p:txBody>
      </p:sp>
    </p:spTree>
    <p:extLst>
      <p:ext uri="{BB962C8B-B14F-4D97-AF65-F5344CB8AC3E}">
        <p14:creationId xmlns:p14="http://schemas.microsoft.com/office/powerpoint/2010/main" val="2562210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t>Chapter 12 Stoichiometry</a:t>
            </a:r>
          </a:p>
        </p:txBody>
      </p:sp>
    </p:spTree>
    <p:extLst>
      <p:ext uri="{BB962C8B-B14F-4D97-AF65-F5344CB8AC3E}">
        <p14:creationId xmlns:p14="http://schemas.microsoft.com/office/powerpoint/2010/main" val="17209913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t>Chapter 12 Stoichiometry</a:t>
            </a:r>
          </a:p>
        </p:txBody>
      </p:sp>
    </p:spTree>
    <p:extLst>
      <p:ext uri="{BB962C8B-B14F-4D97-AF65-F5344CB8AC3E}">
        <p14:creationId xmlns:p14="http://schemas.microsoft.com/office/powerpoint/2010/main" val="4012914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t>Chapter 12 Stoichiometry</a:t>
            </a:r>
          </a:p>
        </p:txBody>
      </p:sp>
    </p:spTree>
    <p:extLst>
      <p:ext uri="{BB962C8B-B14F-4D97-AF65-F5344CB8AC3E}">
        <p14:creationId xmlns:p14="http://schemas.microsoft.com/office/powerpoint/2010/main" val="41754378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t>Chapter 12 Stoichiometry</a:t>
            </a:r>
          </a:p>
        </p:txBody>
      </p:sp>
    </p:spTree>
    <p:extLst>
      <p:ext uri="{BB962C8B-B14F-4D97-AF65-F5344CB8AC3E}">
        <p14:creationId xmlns:p14="http://schemas.microsoft.com/office/powerpoint/2010/main" val="12242883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t>Chapter 12 Stoichiometry</a:t>
            </a:r>
          </a:p>
        </p:txBody>
      </p:sp>
    </p:spTree>
    <p:extLst>
      <p:ext uri="{BB962C8B-B14F-4D97-AF65-F5344CB8AC3E}">
        <p14:creationId xmlns:p14="http://schemas.microsoft.com/office/powerpoint/2010/main" val="406218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1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1"/>
            <a:ext cx="2949576" cy="3811588"/>
          </a:xfrm>
        </p:spPr>
        <p:txBody>
          <a:bodyPr/>
          <a:lstStyle>
            <a:lvl1pPr marL="0" indent="0">
              <a:buNone/>
              <a:defRPr sz="1700"/>
            </a:lvl1pPr>
            <a:lvl2pPr marL="455414" indent="0">
              <a:buNone/>
              <a:defRPr sz="1500"/>
            </a:lvl2pPr>
            <a:lvl3pPr marL="910846" indent="0">
              <a:buNone/>
              <a:defRPr sz="1300"/>
            </a:lvl3pPr>
            <a:lvl4pPr marL="1366270" indent="0">
              <a:buNone/>
              <a:defRPr sz="1100"/>
            </a:lvl4pPr>
            <a:lvl5pPr marL="1821692" indent="0">
              <a:buNone/>
              <a:defRPr sz="1100"/>
            </a:lvl5pPr>
            <a:lvl6pPr marL="2277110" indent="0">
              <a:buNone/>
              <a:defRPr sz="1100"/>
            </a:lvl6pPr>
            <a:lvl7pPr marL="2732532" indent="0">
              <a:buNone/>
              <a:defRPr sz="1100"/>
            </a:lvl7pPr>
            <a:lvl8pPr marL="3187949" indent="0">
              <a:buNone/>
              <a:defRPr sz="1100"/>
            </a:lvl8pPr>
            <a:lvl9pPr marL="3643371"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REDOX</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0" y="76200"/>
            <a:ext cx="2743200" cy="685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629400"/>
            <a:ext cx="4267200" cy="228600"/>
          </a:xfrm>
        </p:spPr>
        <p:txBody>
          <a:bodyPr/>
          <a:lstStyle>
            <a:lvl1pPr>
              <a:defRPr/>
            </a:lvl1pPr>
          </a:lstStyle>
          <a:p>
            <a:r>
              <a:rPr lang="en-US" altLang="en-US" dirty="0"/>
              <a:t>Chapter 12 Stoichiometry</a:t>
            </a:r>
          </a:p>
        </p:txBody>
      </p:sp>
    </p:spTree>
    <p:extLst>
      <p:ext uri="{BB962C8B-B14F-4D97-AF65-F5344CB8AC3E}">
        <p14:creationId xmlns:p14="http://schemas.microsoft.com/office/powerpoint/2010/main" val="40169576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62985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19" y="987425"/>
            <a:ext cx="4629151" cy="4873625"/>
          </a:xfrm>
        </p:spPr>
        <p:txBody>
          <a:bodyPr/>
          <a:lstStyle>
            <a:lvl1pPr marL="0" indent="0">
              <a:buNone/>
              <a:defRPr sz="3200"/>
            </a:lvl1pPr>
            <a:lvl2pPr marL="455414" indent="0">
              <a:buNone/>
              <a:defRPr sz="2700"/>
            </a:lvl2pPr>
            <a:lvl3pPr marL="910846" indent="0">
              <a:buNone/>
              <a:defRPr sz="2300"/>
            </a:lvl3pPr>
            <a:lvl4pPr marL="1366270" indent="0">
              <a:buNone/>
              <a:defRPr sz="2100"/>
            </a:lvl4pPr>
            <a:lvl5pPr marL="1821692" indent="0">
              <a:buNone/>
              <a:defRPr sz="2100"/>
            </a:lvl5pPr>
            <a:lvl6pPr marL="2277110" indent="0">
              <a:buNone/>
              <a:defRPr sz="2100"/>
            </a:lvl6pPr>
            <a:lvl7pPr marL="2732532" indent="0">
              <a:buNone/>
              <a:defRPr sz="2100"/>
            </a:lvl7pPr>
            <a:lvl8pPr marL="3187949" indent="0">
              <a:buNone/>
              <a:defRPr sz="2100"/>
            </a:lvl8pPr>
            <a:lvl9pPr marL="3643371" indent="0">
              <a:buNone/>
              <a:defRPr sz="2100"/>
            </a:lvl9pPr>
          </a:lstStyle>
          <a:p>
            <a:endParaRPr lang="en-US" dirty="0"/>
          </a:p>
        </p:txBody>
      </p:sp>
      <p:sp>
        <p:nvSpPr>
          <p:cNvPr id="4" name="Text Placeholder 3"/>
          <p:cNvSpPr>
            <a:spLocks noGrp="1"/>
          </p:cNvSpPr>
          <p:nvPr>
            <p:ph type="body" sz="half" idx="2"/>
          </p:nvPr>
        </p:nvSpPr>
        <p:spPr>
          <a:xfrm>
            <a:off x="630242" y="2057441"/>
            <a:ext cx="2949576" cy="3811588"/>
          </a:xfrm>
        </p:spPr>
        <p:txBody>
          <a:bodyPr/>
          <a:lstStyle>
            <a:lvl1pPr marL="0" indent="0">
              <a:buNone/>
              <a:defRPr sz="1700"/>
            </a:lvl1pPr>
            <a:lvl2pPr marL="455414" indent="0">
              <a:buNone/>
              <a:defRPr sz="1500"/>
            </a:lvl2pPr>
            <a:lvl3pPr marL="910846" indent="0">
              <a:buNone/>
              <a:defRPr sz="1300"/>
            </a:lvl3pPr>
            <a:lvl4pPr marL="1366270" indent="0">
              <a:buNone/>
              <a:defRPr sz="1100"/>
            </a:lvl4pPr>
            <a:lvl5pPr marL="1821692" indent="0">
              <a:buNone/>
              <a:defRPr sz="1100"/>
            </a:lvl5pPr>
            <a:lvl6pPr marL="2277110" indent="0">
              <a:buNone/>
              <a:defRPr sz="1100"/>
            </a:lvl6pPr>
            <a:lvl7pPr marL="2732532" indent="0">
              <a:buNone/>
              <a:defRPr sz="1100"/>
            </a:lvl7pPr>
            <a:lvl8pPr marL="3187949" indent="0">
              <a:buNone/>
              <a:defRPr sz="1100"/>
            </a:lvl8pPr>
            <a:lvl9pPr marL="3643371"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REDOX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3.png"/><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90000"/>
            <a:alpha val="84000"/>
          </a:schemeClr>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 y="41"/>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82" tIns="45541" rIns="91082" bIns="45541" anchor="ctr"/>
          <a:lstStyle/>
          <a:p>
            <a:pPr eaLnBrk="0" fontAlgn="base" hangingPunct="0">
              <a:spcBef>
                <a:spcPct val="0"/>
              </a:spcBef>
              <a:spcAft>
                <a:spcPct val="0"/>
              </a:spcAft>
            </a:pPr>
            <a:endParaRPr lang="en-US" sz="2700" dirty="0">
              <a:solidFill>
                <a:srgbClr val="000000"/>
              </a:solidFill>
            </a:endParaRPr>
          </a:p>
        </p:txBody>
      </p:sp>
      <p:sp>
        <p:nvSpPr>
          <p:cNvPr id="1026" name="Rectangle 2"/>
          <p:cNvSpPr>
            <a:spLocks noGrp="1" noChangeArrowheads="1"/>
          </p:cNvSpPr>
          <p:nvPr>
            <p:ph type="title"/>
          </p:nvPr>
        </p:nvSpPr>
        <p:spPr bwMode="auto">
          <a:xfrm>
            <a:off x="4876800" y="76200"/>
            <a:ext cx="4038601"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82" tIns="45541" rIns="91082" bIns="4554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82" tIns="45541" rIns="91082" bIns="455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82" tIns="45541" rIns="91082" bIns="45541" numCol="1" anchor="b" anchorCtr="0" compatLnSpc="1">
            <a:prstTxWarp prst="textNoShape">
              <a:avLst/>
            </a:prstTxWarp>
          </a:bodyPr>
          <a:lstStyle>
            <a:lvl1pPr algn="r">
              <a:defRPr sz="800"/>
            </a:lvl1pPr>
          </a:lstStyle>
          <a:p>
            <a:pPr eaLnBrk="0" fontAlgn="base" hangingPunct="0">
              <a:spcBef>
                <a:spcPct val="0"/>
              </a:spcBef>
              <a:spcAft>
                <a:spcPct val="0"/>
              </a:spcAft>
            </a:pPr>
            <a:r>
              <a:rPr lang="en-US" altLang="en-US" dirty="0">
                <a:solidFill>
                  <a:srgbClr val="000000"/>
                </a:solidFill>
              </a:rPr>
              <a:t>REDOX</a:t>
            </a:r>
          </a:p>
        </p:txBody>
      </p:sp>
      <p:pic>
        <p:nvPicPr>
          <p:cNvPr id="1034" name="Picture 10" descr="PEA_RGB_bluebg-smal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3758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32" y="76211"/>
            <a:ext cx="4419599" cy="922968"/>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082" tIns="45541" rIns="91082" bIns="45541">
            <a:spAutoFit/>
          </a:bodyPr>
          <a:lstStyle/>
          <a:p>
            <a:pPr eaLnBrk="0" fontAlgn="base" hangingPunct="0">
              <a:spcBef>
                <a:spcPct val="50000"/>
              </a:spcBef>
              <a:spcAft>
                <a:spcPct val="0"/>
              </a:spcAft>
            </a:pPr>
            <a:r>
              <a:rPr lang="en-US" altLang="en-US" sz="2700" b="1" dirty="0">
                <a:solidFill>
                  <a:srgbClr val="5D88A2"/>
                </a:solidFill>
                <a:effectLst>
                  <a:outerShdw blurRad="38100" dist="38100" dir="2700000" algn="tl">
                    <a:srgbClr val="C0C0C0"/>
                  </a:outerShdw>
                </a:effectLst>
                <a:ea typeface="ヒラギノ角ゴ Pro W3" pitchFamily="28" charset="-128"/>
              </a:rPr>
              <a:t>20.1 The Meaning of Oxidation and Reduction</a:t>
            </a:r>
          </a:p>
        </p:txBody>
      </p:sp>
      <p:sp>
        <p:nvSpPr>
          <p:cNvPr id="1037" name="Text Box 13"/>
          <p:cNvSpPr txBox="1">
            <a:spLocks noChangeArrowheads="1"/>
          </p:cNvSpPr>
          <p:nvPr userDrawn="1"/>
        </p:nvSpPr>
        <p:spPr bwMode="auto">
          <a:xfrm>
            <a:off x="0" y="6400811"/>
            <a:ext cx="1371600" cy="445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82" tIns="45541" rIns="91082" bIns="45541">
            <a:spAutoFit/>
          </a:bodyPr>
          <a:lstStyle/>
          <a:p>
            <a:pPr eaLnBrk="0" fontAlgn="base" hangingPunct="0">
              <a:spcBef>
                <a:spcPct val="50000"/>
              </a:spcBef>
              <a:spcAft>
                <a:spcPct val="0"/>
              </a:spcAft>
            </a:pPr>
            <a:endParaRPr lang="en-US" altLang="en-US" sz="2300" dirty="0">
              <a:solidFill>
                <a:srgbClr val="000000"/>
              </a:solidFill>
            </a:endParaRPr>
          </a:p>
        </p:txBody>
      </p:sp>
      <p:sp>
        <p:nvSpPr>
          <p:cNvPr id="1038" name="Text Box 14"/>
          <p:cNvSpPr txBox="1">
            <a:spLocks noChangeArrowheads="1"/>
          </p:cNvSpPr>
          <p:nvPr userDrawn="1"/>
        </p:nvSpPr>
        <p:spPr bwMode="auto">
          <a:xfrm>
            <a:off x="76200" y="6521470"/>
            <a:ext cx="1524000" cy="353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82" tIns="45541" rIns="91082" bIns="45541">
            <a:spAutoFit/>
          </a:bodyPr>
          <a:lstStyle/>
          <a:p>
            <a:pPr eaLnBrk="0" fontAlgn="base" hangingPunct="0">
              <a:spcBef>
                <a:spcPct val="50000"/>
              </a:spcBef>
              <a:spcAft>
                <a:spcPct val="0"/>
              </a:spcAft>
            </a:pPr>
            <a:fld id="{11CD7C7B-0D8A-4C25-9D31-CBCEF79669D7}" type="slidenum">
              <a:rPr lang="en-US" altLang="en-US" sz="1700">
                <a:solidFill>
                  <a:srgbClr val="000000"/>
                </a:solidFill>
              </a:rPr>
              <a:pPr eaLnBrk="0" fontAlgn="base" hangingPunct="0">
                <a:spcBef>
                  <a:spcPct val="50000"/>
                </a:spcBef>
                <a:spcAft>
                  <a:spcPct val="0"/>
                </a:spcAft>
              </a:pPr>
              <a:t>‹#›</a:t>
            </a:fld>
            <a:endParaRPr lang="en-US" altLang="en-US" sz="1700" dirty="0">
              <a:solidFill>
                <a:srgbClr val="000000"/>
              </a:solidFill>
            </a:endParaRPr>
          </a:p>
        </p:txBody>
      </p:sp>
      <p:sp>
        <p:nvSpPr>
          <p:cNvPr id="1039" name="Text Box 15"/>
          <p:cNvSpPr txBox="1">
            <a:spLocks noChangeArrowheads="1"/>
          </p:cNvSpPr>
          <p:nvPr userDrawn="1"/>
        </p:nvSpPr>
        <p:spPr bwMode="auto">
          <a:xfrm>
            <a:off x="4419607" y="152411"/>
            <a:ext cx="457200" cy="76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82" tIns="45541" rIns="91082" bIns="45541">
            <a:spAutoFit/>
          </a:bodyPr>
          <a:lstStyle/>
          <a:p>
            <a:pPr eaLnBrk="0" fontAlgn="base" hangingPunct="0">
              <a:spcBef>
                <a:spcPct val="50000"/>
              </a:spcBef>
              <a:spcAft>
                <a:spcPct val="0"/>
              </a:spcAft>
            </a:pPr>
            <a:r>
              <a:rPr lang="en-US" altLang="en-US" sz="4400" b="1" dirty="0">
                <a:solidFill>
                  <a:srgbClr val="658B92"/>
                </a:solidFill>
                <a:effectLst>
                  <a:outerShdw blurRad="38100" dist="38100" dir="2700000" algn="tl">
                    <a:srgbClr val="C0C0C0"/>
                  </a:outerShdw>
                </a:effectLst>
              </a:rPr>
              <a:t>&gt;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41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8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627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69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571" indent="-341571" algn="l" rtl="0" fontAlgn="base">
        <a:spcBef>
          <a:spcPct val="20000"/>
        </a:spcBef>
        <a:spcAft>
          <a:spcPct val="0"/>
        </a:spcAft>
        <a:defRPr sz="3200" b="1" kern="1200">
          <a:solidFill>
            <a:schemeClr val="tx1"/>
          </a:solidFill>
          <a:latin typeface="+mn-lt"/>
          <a:ea typeface="+mn-ea"/>
          <a:cs typeface="+mn-cs"/>
        </a:defRPr>
      </a:lvl1pPr>
      <a:lvl2pPr marL="740057" indent="-284642" algn="l" rtl="0" fontAlgn="base">
        <a:spcBef>
          <a:spcPct val="20000"/>
        </a:spcBef>
        <a:spcAft>
          <a:spcPct val="0"/>
        </a:spcAft>
        <a:defRPr sz="3200" kern="1200">
          <a:solidFill>
            <a:schemeClr val="tx1"/>
          </a:solidFill>
          <a:latin typeface="+mn-lt"/>
          <a:ea typeface="+mn-ea"/>
          <a:cs typeface="+mn-cs"/>
        </a:defRPr>
      </a:lvl2pPr>
      <a:lvl3pPr marL="1138552" indent="-227708" algn="l" rtl="0" fontAlgn="base">
        <a:spcBef>
          <a:spcPct val="20000"/>
        </a:spcBef>
        <a:spcAft>
          <a:spcPct val="0"/>
        </a:spcAft>
        <a:buChar char="•"/>
        <a:defRPr sz="2700" kern="1200">
          <a:solidFill>
            <a:schemeClr val="tx1"/>
          </a:solidFill>
          <a:latin typeface="+mn-lt"/>
          <a:ea typeface="+mn-ea"/>
          <a:cs typeface="+mn-cs"/>
        </a:defRPr>
      </a:lvl3pPr>
      <a:lvl4pPr marL="1593978" indent="-227708" algn="l" rtl="0" fontAlgn="base">
        <a:spcBef>
          <a:spcPct val="20000"/>
        </a:spcBef>
        <a:spcAft>
          <a:spcPct val="0"/>
        </a:spcAft>
        <a:defRPr sz="2700" kern="1200">
          <a:solidFill>
            <a:schemeClr val="tx1"/>
          </a:solidFill>
          <a:latin typeface="+mn-lt"/>
          <a:ea typeface="+mn-ea"/>
          <a:cs typeface="+mn-cs"/>
        </a:defRPr>
      </a:lvl4pPr>
      <a:lvl5pPr marL="2049398" indent="-227708" algn="l" rtl="0" fontAlgn="base">
        <a:spcBef>
          <a:spcPct val="20000"/>
        </a:spcBef>
        <a:spcAft>
          <a:spcPct val="0"/>
        </a:spcAft>
        <a:defRPr sz="2300" kern="1200">
          <a:solidFill>
            <a:schemeClr val="tx1"/>
          </a:solidFill>
          <a:latin typeface="+mn-lt"/>
          <a:ea typeface="+mn-ea"/>
          <a:cs typeface="+mn-cs"/>
        </a:defRPr>
      </a:lvl5pPr>
      <a:lvl6pPr marL="2504820" indent="-227708" algn="l" defTabSz="91084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0239" indent="-227708" algn="l" defTabSz="91084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5657" indent="-227708" algn="l" defTabSz="91084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1079" indent="-227708" algn="l" defTabSz="91084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294" tIns="133932" rIns="325294" bIns="133932"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424" tIns="191347" rIns="344424" bIns="19134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54171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dt="0"/>
  <p:txStyles>
    <p:titleStyle>
      <a:lvl1pPr marL="1139459" indent="-113945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103" algn="l" rtl="0" eaLnBrk="1" fontAlgn="base" hangingPunct="1">
        <a:spcBef>
          <a:spcPct val="0"/>
        </a:spcBef>
        <a:spcAft>
          <a:spcPct val="0"/>
        </a:spcAft>
        <a:defRPr sz="3200" b="1">
          <a:solidFill>
            <a:srgbClr val="2877C4"/>
          </a:solidFill>
          <a:latin typeface="Arial" charset="0"/>
        </a:defRPr>
      </a:lvl6pPr>
      <a:lvl7pPr marL="910222" algn="l" rtl="0" eaLnBrk="1" fontAlgn="base" hangingPunct="1">
        <a:spcBef>
          <a:spcPct val="0"/>
        </a:spcBef>
        <a:spcAft>
          <a:spcPct val="0"/>
        </a:spcAft>
        <a:defRPr sz="3200" b="1">
          <a:solidFill>
            <a:srgbClr val="2877C4"/>
          </a:solidFill>
          <a:latin typeface="Arial" charset="0"/>
        </a:defRPr>
      </a:lvl7pPr>
      <a:lvl8pPr marL="1365331" algn="l" rtl="0" eaLnBrk="1" fontAlgn="base" hangingPunct="1">
        <a:spcBef>
          <a:spcPct val="0"/>
        </a:spcBef>
        <a:spcAft>
          <a:spcPct val="0"/>
        </a:spcAft>
        <a:defRPr sz="3200" b="1">
          <a:solidFill>
            <a:srgbClr val="2877C4"/>
          </a:solidFill>
          <a:latin typeface="Arial" charset="0"/>
        </a:defRPr>
      </a:lvl8pPr>
      <a:lvl9pPr marL="1820438"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136" indent="-22755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657" indent="-225964"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7001" indent="-23387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6406" indent="-225964" algn="l" rtl="0" eaLnBrk="1" fontAlgn="base" hangingPunct="1">
        <a:lnSpc>
          <a:spcPct val="115000"/>
        </a:lnSpc>
        <a:spcBef>
          <a:spcPct val="20000"/>
        </a:spcBef>
        <a:spcAft>
          <a:spcPct val="0"/>
        </a:spcAft>
        <a:buChar char="»"/>
        <a:defRPr sz="2100">
          <a:solidFill>
            <a:srgbClr val="000000"/>
          </a:solidFill>
          <a:latin typeface="+mn-lt"/>
        </a:defRPr>
      </a:lvl5pPr>
      <a:lvl6pPr marL="2501515" indent="-225964" algn="l" rtl="0" eaLnBrk="1" fontAlgn="base" hangingPunct="1">
        <a:lnSpc>
          <a:spcPct val="115000"/>
        </a:lnSpc>
        <a:spcBef>
          <a:spcPct val="20000"/>
        </a:spcBef>
        <a:spcAft>
          <a:spcPct val="0"/>
        </a:spcAft>
        <a:buChar char="»"/>
        <a:defRPr sz="2100">
          <a:solidFill>
            <a:srgbClr val="000000"/>
          </a:solidFill>
          <a:latin typeface="+mn-lt"/>
        </a:defRPr>
      </a:lvl6pPr>
      <a:lvl7pPr marL="2956620" indent="-225964" algn="l" rtl="0" eaLnBrk="1" fontAlgn="base" hangingPunct="1">
        <a:lnSpc>
          <a:spcPct val="115000"/>
        </a:lnSpc>
        <a:spcBef>
          <a:spcPct val="20000"/>
        </a:spcBef>
        <a:spcAft>
          <a:spcPct val="0"/>
        </a:spcAft>
        <a:buChar char="»"/>
        <a:defRPr sz="2100">
          <a:solidFill>
            <a:srgbClr val="000000"/>
          </a:solidFill>
          <a:latin typeface="+mn-lt"/>
        </a:defRPr>
      </a:lvl7pPr>
      <a:lvl8pPr marL="3411729" indent="-225964" algn="l" rtl="0" eaLnBrk="1" fontAlgn="base" hangingPunct="1">
        <a:lnSpc>
          <a:spcPct val="115000"/>
        </a:lnSpc>
        <a:spcBef>
          <a:spcPct val="20000"/>
        </a:spcBef>
        <a:spcAft>
          <a:spcPct val="0"/>
        </a:spcAft>
        <a:buChar char="»"/>
        <a:defRPr sz="2100">
          <a:solidFill>
            <a:srgbClr val="000000"/>
          </a:solidFill>
          <a:latin typeface="+mn-lt"/>
        </a:defRPr>
      </a:lvl8pPr>
      <a:lvl9pPr marL="3866838" indent="-225964"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222" rtl="0" eaLnBrk="1" latinLnBrk="0" hangingPunct="1">
        <a:defRPr sz="1900" kern="1200">
          <a:solidFill>
            <a:schemeClr val="tx1"/>
          </a:solidFill>
          <a:latin typeface="+mn-lt"/>
          <a:ea typeface="+mn-ea"/>
          <a:cs typeface="+mn-cs"/>
        </a:defRPr>
      </a:lvl1pPr>
      <a:lvl2pPr marL="455103" algn="l" defTabSz="910222" rtl="0" eaLnBrk="1" latinLnBrk="0" hangingPunct="1">
        <a:defRPr sz="1900" kern="1200">
          <a:solidFill>
            <a:schemeClr val="tx1"/>
          </a:solidFill>
          <a:latin typeface="+mn-lt"/>
          <a:ea typeface="+mn-ea"/>
          <a:cs typeface="+mn-cs"/>
        </a:defRPr>
      </a:lvl2pPr>
      <a:lvl3pPr marL="910222" algn="l" defTabSz="910222" rtl="0" eaLnBrk="1" latinLnBrk="0" hangingPunct="1">
        <a:defRPr sz="1900" kern="1200">
          <a:solidFill>
            <a:schemeClr val="tx1"/>
          </a:solidFill>
          <a:latin typeface="+mn-lt"/>
          <a:ea typeface="+mn-ea"/>
          <a:cs typeface="+mn-cs"/>
        </a:defRPr>
      </a:lvl3pPr>
      <a:lvl4pPr marL="1365331" algn="l" defTabSz="910222" rtl="0" eaLnBrk="1" latinLnBrk="0" hangingPunct="1">
        <a:defRPr sz="1900" kern="1200">
          <a:solidFill>
            <a:schemeClr val="tx1"/>
          </a:solidFill>
          <a:latin typeface="+mn-lt"/>
          <a:ea typeface="+mn-ea"/>
          <a:cs typeface="+mn-cs"/>
        </a:defRPr>
      </a:lvl4pPr>
      <a:lvl5pPr marL="1820438" algn="l" defTabSz="910222" rtl="0" eaLnBrk="1" latinLnBrk="0" hangingPunct="1">
        <a:defRPr sz="1900" kern="1200">
          <a:solidFill>
            <a:schemeClr val="tx1"/>
          </a:solidFill>
          <a:latin typeface="+mn-lt"/>
          <a:ea typeface="+mn-ea"/>
          <a:cs typeface="+mn-cs"/>
        </a:defRPr>
      </a:lvl5pPr>
      <a:lvl6pPr marL="2275547" algn="l" defTabSz="910222" rtl="0" eaLnBrk="1" latinLnBrk="0" hangingPunct="1">
        <a:defRPr sz="1900" kern="1200">
          <a:solidFill>
            <a:schemeClr val="tx1"/>
          </a:solidFill>
          <a:latin typeface="+mn-lt"/>
          <a:ea typeface="+mn-ea"/>
          <a:cs typeface="+mn-cs"/>
        </a:defRPr>
      </a:lvl6pPr>
      <a:lvl7pPr marL="2730653" algn="l" defTabSz="910222" rtl="0" eaLnBrk="1" latinLnBrk="0" hangingPunct="1">
        <a:defRPr sz="1900" kern="1200">
          <a:solidFill>
            <a:schemeClr val="tx1"/>
          </a:solidFill>
          <a:latin typeface="+mn-lt"/>
          <a:ea typeface="+mn-ea"/>
          <a:cs typeface="+mn-cs"/>
        </a:defRPr>
      </a:lvl7pPr>
      <a:lvl8pPr marL="3185756" algn="l" defTabSz="910222" rtl="0" eaLnBrk="1" latinLnBrk="0" hangingPunct="1">
        <a:defRPr sz="1900" kern="1200">
          <a:solidFill>
            <a:schemeClr val="tx1"/>
          </a:solidFill>
          <a:latin typeface="+mn-lt"/>
          <a:ea typeface="+mn-ea"/>
          <a:cs typeface="+mn-cs"/>
        </a:defRPr>
      </a:lvl8pPr>
      <a:lvl9pPr marL="3640865" algn="l" defTabSz="910222"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050"/>
          </a:xfrm>
          <a:prstGeom prst="rect">
            <a:avLst/>
          </a:prstGeom>
          <a:noFill/>
        </p:spPr>
        <p:txBody>
          <a:bodyPr wrap="square" lIns="191303" tIns="95662" rIns="191303" bIns="95662" rtlCol="0">
            <a:spAutoFit/>
          </a:bodyPr>
          <a:lstStyle/>
          <a:p>
            <a:pPr fontAlgn="base">
              <a:lnSpc>
                <a:spcPct val="115000"/>
              </a:lnSpc>
              <a:spcBef>
                <a:spcPct val="20000"/>
              </a:spcBef>
              <a:spcAft>
                <a:spcPct val="0"/>
              </a:spcAft>
              <a:buClr>
                <a:srgbClr val="2877C4"/>
              </a:buClr>
              <a:buFont typeface="Wingdings" pitchFamily="2" charset="2"/>
              <a:buNone/>
            </a:pPr>
            <a:r>
              <a:rPr lang="en-US" sz="5000" dirty="0">
                <a:solidFill>
                  <a:srgbClr val="4D4F58"/>
                </a:solidFill>
              </a:rPr>
              <a:t>*</a:t>
            </a:r>
          </a:p>
        </p:txBody>
      </p:sp>
    </p:spTree>
    <p:extLst>
      <p:ext uri="{BB962C8B-B14F-4D97-AF65-F5344CB8AC3E}">
        <p14:creationId xmlns:p14="http://schemas.microsoft.com/office/powerpoint/2010/main" val="26339611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dt="0"/>
  <p:txStyles>
    <p:titleStyle>
      <a:lvl1pPr marL="1139199" indent="-113919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804" indent="-235804"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340" indent="-365340"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6661" indent="-2338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938" indent="-225912" algn="l" rtl="0" eaLnBrk="1" fontAlgn="base" hangingPunct="1">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443" tIns="133995" rIns="325443" bIns="13399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09"/>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3886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sldNum="0" hdr="0" dt="0"/>
  <p:txStyles>
    <p:titleStyle>
      <a:lvl1pPr marL="1139982" indent="-113998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311" algn="l" rtl="0" eaLnBrk="1" fontAlgn="base" hangingPunct="1">
        <a:spcBef>
          <a:spcPct val="0"/>
        </a:spcBef>
        <a:spcAft>
          <a:spcPct val="0"/>
        </a:spcAft>
        <a:defRPr sz="3200" b="1">
          <a:solidFill>
            <a:srgbClr val="2877C4"/>
          </a:solidFill>
          <a:latin typeface="Arial" charset="0"/>
        </a:defRPr>
      </a:lvl6pPr>
      <a:lvl7pPr marL="910638" algn="l" rtl="0" eaLnBrk="1" fontAlgn="base" hangingPunct="1">
        <a:spcBef>
          <a:spcPct val="0"/>
        </a:spcBef>
        <a:spcAft>
          <a:spcPct val="0"/>
        </a:spcAft>
        <a:defRPr sz="3200" b="1">
          <a:solidFill>
            <a:srgbClr val="2877C4"/>
          </a:solidFill>
          <a:latin typeface="Arial" charset="0"/>
        </a:defRPr>
      </a:lvl7pPr>
      <a:lvl8pPr marL="1365957" algn="l" rtl="0" eaLnBrk="1" fontAlgn="base" hangingPunct="1">
        <a:spcBef>
          <a:spcPct val="0"/>
        </a:spcBef>
        <a:spcAft>
          <a:spcPct val="0"/>
        </a:spcAft>
        <a:defRPr sz="3200" b="1">
          <a:solidFill>
            <a:srgbClr val="2877C4"/>
          </a:solidFill>
          <a:latin typeface="Arial" charset="0"/>
        </a:defRPr>
      </a:lvl8pPr>
      <a:lvl9pPr marL="182127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241" indent="-22765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970" indent="-226069"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443" tIns="133995" rIns="325443" bIns="13399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3"/>
            <a:ext cx="495842" cy="1078177"/>
          </a:xfrm>
          <a:prstGeom prst="rect">
            <a:avLst/>
          </a:prstGeom>
          <a:noFill/>
        </p:spPr>
        <p:txBody>
          <a:bodyPr wrap="square" lIns="191435" tIns="95725" rIns="191435" bIns="95725" rtlCol="0">
            <a:spAutoFit/>
          </a:bodyPr>
          <a:lstStyle/>
          <a:p>
            <a:pPr defTabSz="911470" fontAlgn="base">
              <a:lnSpc>
                <a:spcPct val="115000"/>
              </a:lnSpc>
              <a:spcBef>
                <a:spcPct val="20000"/>
              </a:spcBef>
              <a:spcAft>
                <a:spcPct val="0"/>
              </a:spcAft>
              <a:buClr>
                <a:srgbClr val="2877C4"/>
              </a:buClr>
              <a:buFont typeface="Wingdings" pitchFamily="2" charset="2"/>
              <a:buNone/>
            </a:pPr>
            <a:r>
              <a:rPr lang="en-US" sz="5000" dirty="0">
                <a:solidFill>
                  <a:srgbClr val="4D4F58"/>
                </a:solidFill>
              </a:rPr>
              <a:t>*</a:t>
            </a:r>
          </a:p>
        </p:txBody>
      </p:sp>
    </p:spTree>
    <p:extLst>
      <p:ext uri="{BB962C8B-B14F-4D97-AF65-F5344CB8AC3E}">
        <p14:creationId xmlns:p14="http://schemas.microsoft.com/office/powerpoint/2010/main" val="385522701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sldNum="0" hdr="0" dt="0"/>
  <p:txStyles>
    <p:titleStyle>
      <a:lvl1pPr marL="1139982" indent="-113998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311" algn="l" rtl="0" eaLnBrk="1" fontAlgn="base" hangingPunct="1">
        <a:spcBef>
          <a:spcPct val="0"/>
        </a:spcBef>
        <a:spcAft>
          <a:spcPct val="0"/>
        </a:spcAft>
        <a:defRPr sz="3200" b="1">
          <a:solidFill>
            <a:srgbClr val="2877C4"/>
          </a:solidFill>
          <a:latin typeface="Arial" charset="0"/>
        </a:defRPr>
      </a:lvl6pPr>
      <a:lvl7pPr marL="910638" algn="l" rtl="0" eaLnBrk="1" fontAlgn="base" hangingPunct="1">
        <a:spcBef>
          <a:spcPct val="0"/>
        </a:spcBef>
        <a:spcAft>
          <a:spcPct val="0"/>
        </a:spcAft>
        <a:defRPr sz="3200" b="1">
          <a:solidFill>
            <a:srgbClr val="2877C4"/>
          </a:solidFill>
          <a:latin typeface="Arial" charset="0"/>
        </a:defRPr>
      </a:lvl7pPr>
      <a:lvl8pPr marL="1365957" algn="l" rtl="0" eaLnBrk="1" fontAlgn="base" hangingPunct="1">
        <a:spcBef>
          <a:spcPct val="0"/>
        </a:spcBef>
        <a:spcAft>
          <a:spcPct val="0"/>
        </a:spcAft>
        <a:defRPr sz="3200" b="1">
          <a:solidFill>
            <a:srgbClr val="2877C4"/>
          </a:solidFill>
          <a:latin typeface="Arial" charset="0"/>
        </a:defRPr>
      </a:lvl8pPr>
      <a:lvl9pPr marL="182127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968" indent="-23596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592" indent="-36559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742" tIns="134121" rIns="325742" bIns="13412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99"/>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01" tIns="191612" rIns="344901" bIns="19161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32447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hf sldNum="0" hdr="0" dt="0"/>
  <p:txStyles>
    <p:titleStyle>
      <a:lvl1pPr marL="1141029" indent="-114102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729" algn="l" rtl="0" eaLnBrk="1" fontAlgn="base" hangingPunct="1">
        <a:spcBef>
          <a:spcPct val="0"/>
        </a:spcBef>
        <a:spcAft>
          <a:spcPct val="0"/>
        </a:spcAft>
        <a:defRPr sz="3200" b="1">
          <a:solidFill>
            <a:srgbClr val="2877C4"/>
          </a:solidFill>
          <a:latin typeface="Arial" charset="0"/>
        </a:defRPr>
      </a:lvl6pPr>
      <a:lvl7pPr marL="911470" algn="l" rtl="0" eaLnBrk="1" fontAlgn="base" hangingPunct="1">
        <a:spcBef>
          <a:spcPct val="0"/>
        </a:spcBef>
        <a:spcAft>
          <a:spcPct val="0"/>
        </a:spcAft>
        <a:defRPr sz="3200" b="1">
          <a:solidFill>
            <a:srgbClr val="2877C4"/>
          </a:solidFill>
          <a:latin typeface="Arial" charset="0"/>
        </a:defRPr>
      </a:lvl7pPr>
      <a:lvl8pPr marL="1367209" algn="l" rtl="0" eaLnBrk="1" fontAlgn="base" hangingPunct="1">
        <a:spcBef>
          <a:spcPct val="0"/>
        </a:spcBef>
        <a:spcAft>
          <a:spcPct val="0"/>
        </a:spcAft>
        <a:defRPr sz="3200" b="1">
          <a:solidFill>
            <a:srgbClr val="2877C4"/>
          </a:solidFill>
          <a:latin typeface="Arial" charset="0"/>
        </a:defRPr>
      </a:lvl8pPr>
      <a:lvl9pPr marL="182294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451" indent="-22786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596" indent="-226277"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9047" indent="-234195"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9223" indent="-226277" algn="l" rtl="0" eaLnBrk="1" fontAlgn="base" hangingPunct="1">
        <a:lnSpc>
          <a:spcPct val="115000"/>
        </a:lnSpc>
        <a:spcBef>
          <a:spcPct val="20000"/>
        </a:spcBef>
        <a:spcAft>
          <a:spcPct val="0"/>
        </a:spcAft>
        <a:buChar char="»"/>
        <a:defRPr sz="2100">
          <a:solidFill>
            <a:srgbClr val="000000"/>
          </a:solidFill>
          <a:latin typeface="+mn-lt"/>
        </a:defRPr>
      </a:lvl5pPr>
      <a:lvl6pPr marL="2504956" indent="-226277" algn="l" rtl="0" eaLnBrk="1" fontAlgn="base" hangingPunct="1">
        <a:lnSpc>
          <a:spcPct val="115000"/>
        </a:lnSpc>
        <a:spcBef>
          <a:spcPct val="20000"/>
        </a:spcBef>
        <a:spcAft>
          <a:spcPct val="0"/>
        </a:spcAft>
        <a:buChar char="»"/>
        <a:defRPr sz="2100">
          <a:solidFill>
            <a:srgbClr val="000000"/>
          </a:solidFill>
          <a:latin typeface="+mn-lt"/>
        </a:defRPr>
      </a:lvl6pPr>
      <a:lvl7pPr marL="2960691" indent="-226277" algn="l" rtl="0" eaLnBrk="1" fontAlgn="base" hangingPunct="1">
        <a:lnSpc>
          <a:spcPct val="115000"/>
        </a:lnSpc>
        <a:spcBef>
          <a:spcPct val="20000"/>
        </a:spcBef>
        <a:spcAft>
          <a:spcPct val="0"/>
        </a:spcAft>
        <a:buChar char="»"/>
        <a:defRPr sz="2100">
          <a:solidFill>
            <a:srgbClr val="000000"/>
          </a:solidFill>
          <a:latin typeface="+mn-lt"/>
        </a:defRPr>
      </a:lvl7pPr>
      <a:lvl8pPr marL="3416428" indent="-226277" algn="l" rtl="0" eaLnBrk="1" fontAlgn="base" hangingPunct="1">
        <a:lnSpc>
          <a:spcPct val="115000"/>
        </a:lnSpc>
        <a:spcBef>
          <a:spcPct val="20000"/>
        </a:spcBef>
        <a:spcAft>
          <a:spcPct val="0"/>
        </a:spcAft>
        <a:buChar char="»"/>
        <a:defRPr sz="2100">
          <a:solidFill>
            <a:srgbClr val="000000"/>
          </a:solidFill>
          <a:latin typeface="+mn-lt"/>
        </a:defRPr>
      </a:lvl8pPr>
      <a:lvl9pPr marL="3872161" indent="-22627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470" rtl="0" eaLnBrk="1" latinLnBrk="0" hangingPunct="1">
        <a:defRPr sz="1900" kern="1200">
          <a:solidFill>
            <a:schemeClr val="tx1"/>
          </a:solidFill>
          <a:latin typeface="+mn-lt"/>
          <a:ea typeface="+mn-ea"/>
          <a:cs typeface="+mn-cs"/>
        </a:defRPr>
      </a:lvl1pPr>
      <a:lvl2pPr marL="455729" algn="l" defTabSz="911470" rtl="0" eaLnBrk="1" latinLnBrk="0" hangingPunct="1">
        <a:defRPr sz="1900" kern="1200">
          <a:solidFill>
            <a:schemeClr val="tx1"/>
          </a:solidFill>
          <a:latin typeface="+mn-lt"/>
          <a:ea typeface="+mn-ea"/>
          <a:cs typeface="+mn-cs"/>
        </a:defRPr>
      </a:lvl2pPr>
      <a:lvl3pPr marL="911470" algn="l" defTabSz="911470" rtl="0" eaLnBrk="1" latinLnBrk="0" hangingPunct="1">
        <a:defRPr sz="1900" kern="1200">
          <a:solidFill>
            <a:schemeClr val="tx1"/>
          </a:solidFill>
          <a:latin typeface="+mn-lt"/>
          <a:ea typeface="+mn-ea"/>
          <a:cs typeface="+mn-cs"/>
        </a:defRPr>
      </a:lvl3pPr>
      <a:lvl4pPr marL="1367209" algn="l" defTabSz="911470" rtl="0" eaLnBrk="1" latinLnBrk="0" hangingPunct="1">
        <a:defRPr sz="1900" kern="1200">
          <a:solidFill>
            <a:schemeClr val="tx1"/>
          </a:solidFill>
          <a:latin typeface="+mn-lt"/>
          <a:ea typeface="+mn-ea"/>
          <a:cs typeface="+mn-cs"/>
        </a:defRPr>
      </a:lvl4pPr>
      <a:lvl5pPr marL="1822946" algn="l" defTabSz="911470" rtl="0" eaLnBrk="1" latinLnBrk="0" hangingPunct="1">
        <a:defRPr sz="1900" kern="1200">
          <a:solidFill>
            <a:schemeClr val="tx1"/>
          </a:solidFill>
          <a:latin typeface="+mn-lt"/>
          <a:ea typeface="+mn-ea"/>
          <a:cs typeface="+mn-cs"/>
        </a:defRPr>
      </a:lvl5pPr>
      <a:lvl6pPr marL="2278675" algn="l" defTabSz="911470" rtl="0" eaLnBrk="1" latinLnBrk="0" hangingPunct="1">
        <a:defRPr sz="1900" kern="1200">
          <a:solidFill>
            <a:schemeClr val="tx1"/>
          </a:solidFill>
          <a:latin typeface="+mn-lt"/>
          <a:ea typeface="+mn-ea"/>
          <a:cs typeface="+mn-cs"/>
        </a:defRPr>
      </a:lvl6pPr>
      <a:lvl7pPr marL="2734410" algn="l" defTabSz="911470" rtl="0" eaLnBrk="1" latinLnBrk="0" hangingPunct="1">
        <a:defRPr sz="1900" kern="1200">
          <a:solidFill>
            <a:schemeClr val="tx1"/>
          </a:solidFill>
          <a:latin typeface="+mn-lt"/>
          <a:ea typeface="+mn-ea"/>
          <a:cs typeface="+mn-cs"/>
        </a:defRPr>
      </a:lvl7pPr>
      <a:lvl8pPr marL="3190143" algn="l" defTabSz="911470" rtl="0" eaLnBrk="1" latinLnBrk="0" hangingPunct="1">
        <a:defRPr sz="1900" kern="1200">
          <a:solidFill>
            <a:schemeClr val="tx1"/>
          </a:solidFill>
          <a:latin typeface="+mn-lt"/>
          <a:ea typeface="+mn-ea"/>
          <a:cs typeface="+mn-cs"/>
        </a:defRPr>
      </a:lvl8pPr>
      <a:lvl9pPr marL="3645880" algn="l" defTabSz="911470"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6340" tIns="134373" rIns="326340" bIns="13437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79"/>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535" tIns="191965" rIns="345535" bIns="19196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8514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hf sldNum="0" hdr="0" dt="0"/>
  <p:txStyles>
    <p:titleStyle>
      <a:lvl1pPr marL="1143125" indent="-1143125"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569" algn="l" rtl="0" eaLnBrk="1" fontAlgn="base" hangingPunct="1">
        <a:spcBef>
          <a:spcPct val="0"/>
        </a:spcBef>
        <a:spcAft>
          <a:spcPct val="0"/>
        </a:spcAft>
        <a:defRPr sz="3200" b="1">
          <a:solidFill>
            <a:srgbClr val="2877C4"/>
          </a:solidFill>
          <a:latin typeface="Arial" charset="0"/>
        </a:defRPr>
      </a:lvl6pPr>
      <a:lvl7pPr marL="913140" algn="l" rtl="0" eaLnBrk="1" fontAlgn="base" hangingPunct="1">
        <a:spcBef>
          <a:spcPct val="0"/>
        </a:spcBef>
        <a:spcAft>
          <a:spcPct val="0"/>
        </a:spcAft>
        <a:defRPr sz="3200" b="1">
          <a:solidFill>
            <a:srgbClr val="2877C4"/>
          </a:solidFill>
          <a:latin typeface="Arial" charset="0"/>
        </a:defRPr>
      </a:lvl7pPr>
      <a:lvl8pPr marL="1369719" algn="l" rtl="0" eaLnBrk="1" fontAlgn="base" hangingPunct="1">
        <a:spcBef>
          <a:spcPct val="0"/>
        </a:spcBef>
        <a:spcAft>
          <a:spcPct val="0"/>
        </a:spcAft>
        <a:defRPr sz="3200" b="1">
          <a:solidFill>
            <a:srgbClr val="2877C4"/>
          </a:solidFill>
          <a:latin typeface="Arial" charset="0"/>
        </a:defRPr>
      </a:lvl8pPr>
      <a:lvl9pPr marL="1826291"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872" indent="-228286"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4854" indent="-226697"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1784" indent="-23462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988" indent="-226697" algn="l" rtl="0" eaLnBrk="1" fontAlgn="base" hangingPunct="1">
        <a:lnSpc>
          <a:spcPct val="115000"/>
        </a:lnSpc>
        <a:spcBef>
          <a:spcPct val="20000"/>
        </a:spcBef>
        <a:spcAft>
          <a:spcPct val="0"/>
        </a:spcAft>
        <a:buChar char="»"/>
        <a:defRPr sz="2100">
          <a:solidFill>
            <a:srgbClr val="000000"/>
          </a:solidFill>
          <a:latin typeface="+mn-lt"/>
        </a:defRPr>
      </a:lvl5pPr>
      <a:lvl6pPr marL="2509559" indent="-226697" algn="l" rtl="0" eaLnBrk="1" fontAlgn="base" hangingPunct="1">
        <a:lnSpc>
          <a:spcPct val="115000"/>
        </a:lnSpc>
        <a:spcBef>
          <a:spcPct val="20000"/>
        </a:spcBef>
        <a:spcAft>
          <a:spcPct val="0"/>
        </a:spcAft>
        <a:buChar char="»"/>
        <a:defRPr sz="2100">
          <a:solidFill>
            <a:srgbClr val="000000"/>
          </a:solidFill>
          <a:latin typeface="+mn-lt"/>
        </a:defRPr>
      </a:lvl6pPr>
      <a:lvl7pPr marL="2966128" indent="-226697" algn="l" rtl="0" eaLnBrk="1" fontAlgn="base" hangingPunct="1">
        <a:lnSpc>
          <a:spcPct val="115000"/>
        </a:lnSpc>
        <a:spcBef>
          <a:spcPct val="20000"/>
        </a:spcBef>
        <a:spcAft>
          <a:spcPct val="0"/>
        </a:spcAft>
        <a:buChar char="»"/>
        <a:defRPr sz="2100">
          <a:solidFill>
            <a:srgbClr val="000000"/>
          </a:solidFill>
          <a:latin typeface="+mn-lt"/>
        </a:defRPr>
      </a:lvl7pPr>
      <a:lvl8pPr marL="3422701" indent="-226697" algn="l" rtl="0" eaLnBrk="1" fontAlgn="base" hangingPunct="1">
        <a:lnSpc>
          <a:spcPct val="115000"/>
        </a:lnSpc>
        <a:spcBef>
          <a:spcPct val="20000"/>
        </a:spcBef>
        <a:spcAft>
          <a:spcPct val="0"/>
        </a:spcAft>
        <a:buChar char="»"/>
        <a:defRPr sz="2100">
          <a:solidFill>
            <a:srgbClr val="000000"/>
          </a:solidFill>
          <a:latin typeface="+mn-lt"/>
        </a:defRPr>
      </a:lvl8pPr>
      <a:lvl9pPr marL="3879270" indent="-22669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140" rtl="0" eaLnBrk="1" latinLnBrk="0" hangingPunct="1">
        <a:defRPr sz="1900" kern="1200">
          <a:solidFill>
            <a:schemeClr val="tx1"/>
          </a:solidFill>
          <a:latin typeface="+mn-lt"/>
          <a:ea typeface="+mn-ea"/>
          <a:cs typeface="+mn-cs"/>
        </a:defRPr>
      </a:lvl1pPr>
      <a:lvl2pPr marL="456569" algn="l" defTabSz="913140" rtl="0" eaLnBrk="1" latinLnBrk="0" hangingPunct="1">
        <a:defRPr sz="1900" kern="1200">
          <a:solidFill>
            <a:schemeClr val="tx1"/>
          </a:solidFill>
          <a:latin typeface="+mn-lt"/>
          <a:ea typeface="+mn-ea"/>
          <a:cs typeface="+mn-cs"/>
        </a:defRPr>
      </a:lvl2pPr>
      <a:lvl3pPr marL="913140" algn="l" defTabSz="913140" rtl="0" eaLnBrk="1" latinLnBrk="0" hangingPunct="1">
        <a:defRPr sz="1900" kern="1200">
          <a:solidFill>
            <a:schemeClr val="tx1"/>
          </a:solidFill>
          <a:latin typeface="+mn-lt"/>
          <a:ea typeface="+mn-ea"/>
          <a:cs typeface="+mn-cs"/>
        </a:defRPr>
      </a:lvl3pPr>
      <a:lvl4pPr marL="1369719" algn="l" defTabSz="913140" rtl="0" eaLnBrk="1" latinLnBrk="0" hangingPunct="1">
        <a:defRPr sz="1900" kern="1200">
          <a:solidFill>
            <a:schemeClr val="tx1"/>
          </a:solidFill>
          <a:latin typeface="+mn-lt"/>
          <a:ea typeface="+mn-ea"/>
          <a:cs typeface="+mn-cs"/>
        </a:defRPr>
      </a:lvl4pPr>
      <a:lvl5pPr marL="1826291" algn="l" defTabSz="913140" rtl="0" eaLnBrk="1" latinLnBrk="0" hangingPunct="1">
        <a:defRPr sz="1900" kern="1200">
          <a:solidFill>
            <a:schemeClr val="tx1"/>
          </a:solidFill>
          <a:latin typeface="+mn-lt"/>
          <a:ea typeface="+mn-ea"/>
          <a:cs typeface="+mn-cs"/>
        </a:defRPr>
      </a:lvl5pPr>
      <a:lvl6pPr marL="2282860" algn="l" defTabSz="913140" rtl="0" eaLnBrk="1" latinLnBrk="0" hangingPunct="1">
        <a:defRPr sz="1900" kern="1200">
          <a:solidFill>
            <a:schemeClr val="tx1"/>
          </a:solidFill>
          <a:latin typeface="+mn-lt"/>
          <a:ea typeface="+mn-ea"/>
          <a:cs typeface="+mn-cs"/>
        </a:defRPr>
      </a:lvl6pPr>
      <a:lvl7pPr marL="2739431" algn="l" defTabSz="913140" rtl="0" eaLnBrk="1" latinLnBrk="0" hangingPunct="1">
        <a:defRPr sz="1900" kern="1200">
          <a:solidFill>
            <a:schemeClr val="tx1"/>
          </a:solidFill>
          <a:latin typeface="+mn-lt"/>
          <a:ea typeface="+mn-ea"/>
          <a:cs typeface="+mn-cs"/>
        </a:defRPr>
      </a:lvl7pPr>
      <a:lvl8pPr marL="3196000" algn="l" defTabSz="913140" rtl="0" eaLnBrk="1" latinLnBrk="0" hangingPunct="1">
        <a:defRPr sz="1900" kern="1200">
          <a:solidFill>
            <a:schemeClr val="tx1"/>
          </a:solidFill>
          <a:latin typeface="+mn-lt"/>
          <a:ea typeface="+mn-ea"/>
          <a:cs typeface="+mn-cs"/>
        </a:defRPr>
      </a:lvl8pPr>
      <a:lvl9pPr marL="3652571" algn="l" defTabSz="913140"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 y="-1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4"/>
            <a:ext cx="495842" cy="1078832"/>
          </a:xfrm>
          <a:prstGeom prst="rect">
            <a:avLst/>
          </a:prstGeom>
          <a:noFill/>
        </p:spPr>
        <p:txBody>
          <a:bodyPr wrap="square" lIns="192097" tIns="96049" rIns="192097" bIns="96049" rtlCol="0">
            <a:spAutoFit/>
          </a:bodyPr>
          <a:lstStyle/>
          <a:p>
            <a:pPr defTabSz="914400" fontAlgn="base">
              <a:lnSpc>
                <a:spcPct val="115000"/>
              </a:lnSpc>
              <a:spcBef>
                <a:spcPct val="20000"/>
              </a:spcBef>
              <a:spcAft>
                <a:spcPct val="0"/>
              </a:spcAft>
              <a:buClr>
                <a:srgbClr val="2877C4"/>
              </a:buClr>
              <a:buFont typeface="Wingdings" pitchFamily="2" charset="2"/>
              <a:buNone/>
            </a:pPr>
            <a:r>
              <a:rPr lang="en-US" sz="5000" dirty="0">
                <a:solidFill>
                  <a:srgbClr val="4D4F58"/>
                </a:solidFill>
              </a:rPr>
              <a:t>*</a:t>
            </a:r>
          </a:p>
        </p:txBody>
      </p:sp>
    </p:spTree>
    <p:extLst>
      <p:ext uri="{BB962C8B-B14F-4D97-AF65-F5344CB8AC3E}">
        <p14:creationId xmlns:p14="http://schemas.microsoft.com/office/powerpoint/2010/main" val="167311616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787" indent="-236787"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852" indent="-36685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1026" name="Rectangle 2"/>
          <p:cNvSpPr>
            <a:spLocks noGrp="1" noChangeArrowheads="1"/>
          </p:cNvSpPr>
          <p:nvPr>
            <p:ph type="title"/>
          </p:nvPr>
        </p:nvSpPr>
        <p:spPr bwMode="auto">
          <a:xfrm>
            <a:off x="6172200" y="76200"/>
            <a:ext cx="2743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dirty="0"/>
              <a:t>Chapter 12 Stoichiometry</a:t>
            </a:r>
          </a:p>
        </p:txBody>
      </p:sp>
      <p:sp>
        <p:nvSpPr>
          <p:cNvPr id="1037" name="Text Box 13"/>
          <p:cNvSpPr txBox="1">
            <a:spLocks noChangeArrowheads="1"/>
          </p:cNvSpPr>
          <p:nvPr userDrawn="1"/>
        </p:nvSpPr>
        <p:spPr bwMode="auto">
          <a:xfrm>
            <a:off x="0" y="6400800"/>
            <a:ext cx="137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sz="2400" dirty="0"/>
          </a:p>
        </p:txBody>
      </p:sp>
      <p:sp>
        <p:nvSpPr>
          <p:cNvPr id="1038" name="Text Box 14"/>
          <p:cNvSpPr txBox="1">
            <a:spLocks noChangeArrowheads="1"/>
          </p:cNvSpPr>
          <p:nvPr userDrawn="1"/>
        </p:nvSpPr>
        <p:spPr bwMode="auto">
          <a:xfrm>
            <a:off x="76200" y="6521450"/>
            <a:ext cx="15240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fld id="{E2A3DD2D-5501-4CB4-9A99-DB1E02D37A15}" type="slidenum">
              <a:rPr lang="en-US" altLang="en-US" sz="1600"/>
              <a:pPr>
                <a:spcBef>
                  <a:spcPct val="50000"/>
                </a:spcBef>
              </a:pPr>
              <a:t>‹#›</a:t>
            </a:fld>
            <a:endParaRPr lang="en-US" altLang="en-US" sz="1600" dirty="0"/>
          </a:p>
        </p:txBody>
      </p:sp>
    </p:spTree>
    <p:extLst>
      <p:ext uri="{BB962C8B-B14F-4D97-AF65-F5344CB8AC3E}">
        <p14:creationId xmlns:p14="http://schemas.microsoft.com/office/powerpoint/2010/main" val="118590998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hf hdr="0" dt="0"/>
  <p:txStyles>
    <p:title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900" indent="-342900" algn="l" rtl="0" fontAlgn="base">
        <a:spcBef>
          <a:spcPct val="20000"/>
        </a:spcBef>
        <a:spcAft>
          <a:spcPct val="0"/>
        </a:spcAft>
        <a:defRPr sz="3200" b="1" kern="1200">
          <a:solidFill>
            <a:srgbClr val="A3573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8.xml"/><Relationship Id="rId1" Type="http://schemas.openxmlformats.org/officeDocument/2006/relationships/slideLayout" Target="../slideLayouts/slideLayout3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9.xml"/><Relationship Id="rId1" Type="http://schemas.openxmlformats.org/officeDocument/2006/relationships/slideLayout" Target="../slideLayouts/slideLayout31.xml"/><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0.xml"/><Relationship Id="rId1" Type="http://schemas.openxmlformats.org/officeDocument/2006/relationships/slideLayout" Target="../slideLayouts/slideLayout31.xml"/><Relationship Id="rId5" Type="http://schemas.openxmlformats.org/officeDocument/2006/relationships/image" Target="../media/image26.png"/><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1.xml"/><Relationship Id="rId1" Type="http://schemas.openxmlformats.org/officeDocument/2006/relationships/slideLayout" Target="../slideLayouts/slideLayout31.xml"/><Relationship Id="rId5" Type="http://schemas.openxmlformats.org/officeDocument/2006/relationships/image" Target="../media/image26.png"/><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2.xml"/><Relationship Id="rId1" Type="http://schemas.openxmlformats.org/officeDocument/2006/relationships/slideLayout" Target="../slideLayouts/slideLayout31.xml"/><Relationship Id="rId5" Type="http://schemas.openxmlformats.org/officeDocument/2006/relationships/image" Target="../media/image28.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3.xml"/><Relationship Id="rId1" Type="http://schemas.openxmlformats.org/officeDocument/2006/relationships/slideLayout" Target="../slideLayouts/slideLayout31.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1.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1.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8244A-D423-B87D-F7EC-5460300B6C0E}"/>
              </a:ext>
            </a:extLst>
          </p:cNvPr>
          <p:cNvSpPr>
            <a:spLocks noGrp="1"/>
          </p:cNvSpPr>
          <p:nvPr>
            <p:ph type="ctrTitle"/>
          </p:nvPr>
        </p:nvSpPr>
        <p:spPr>
          <a:xfrm>
            <a:off x="1143000" y="838200"/>
            <a:ext cx="6858000" cy="1184358"/>
          </a:xfrm>
        </p:spPr>
        <p:txBody>
          <a:bodyPr/>
          <a:lstStyle/>
          <a:p>
            <a:r>
              <a:rPr lang="en-US" dirty="0"/>
              <a:t>Click “Slide Show”</a:t>
            </a:r>
          </a:p>
        </p:txBody>
      </p:sp>
      <p:sp>
        <p:nvSpPr>
          <p:cNvPr id="3" name="Subtitle 2">
            <a:extLst>
              <a:ext uri="{FF2B5EF4-FFF2-40B4-BE49-F238E27FC236}">
                <a16:creationId xmlns:a16="http://schemas.microsoft.com/office/drawing/2014/main" id="{29B1C1B1-F143-5A57-A58F-CF9A205C7336}"/>
              </a:ext>
            </a:extLst>
          </p:cNvPr>
          <p:cNvSpPr>
            <a:spLocks noGrp="1"/>
          </p:cNvSpPr>
          <p:nvPr>
            <p:ph type="subTitle" idx="1"/>
          </p:nvPr>
        </p:nvSpPr>
        <p:spPr>
          <a:xfrm>
            <a:off x="1143008" y="2819401"/>
            <a:ext cx="6858000" cy="2438442"/>
          </a:xfrm>
        </p:spPr>
        <p:txBody>
          <a:bodyPr/>
          <a:lstStyle/>
          <a:p>
            <a:r>
              <a:rPr lang="en-US" sz="4000" dirty="0"/>
              <a:t>Click “From Beginning”</a:t>
            </a:r>
          </a:p>
          <a:p>
            <a:r>
              <a:rPr lang="en-US" sz="4000" dirty="0"/>
              <a:t>or</a:t>
            </a:r>
          </a:p>
          <a:p>
            <a:r>
              <a:rPr lang="en-US" sz="4000" dirty="0"/>
              <a:t>“From Current Slide”</a:t>
            </a:r>
            <a:endParaRPr lang="en-US" dirty="0"/>
          </a:p>
        </p:txBody>
      </p:sp>
      <p:sp>
        <p:nvSpPr>
          <p:cNvPr id="4" name="Footer Placeholder 3">
            <a:extLst>
              <a:ext uri="{FF2B5EF4-FFF2-40B4-BE49-F238E27FC236}">
                <a16:creationId xmlns:a16="http://schemas.microsoft.com/office/drawing/2014/main" id="{56167B5A-BB36-0BDC-B1CC-0853E417070B}"/>
              </a:ext>
            </a:extLst>
          </p:cNvPr>
          <p:cNvSpPr>
            <a:spLocks noGrp="1"/>
          </p:cNvSpPr>
          <p:nvPr>
            <p:ph type="ftr" sz="quarter" idx="10"/>
          </p:nvPr>
        </p:nvSpPr>
        <p:spPr/>
        <p:txBody>
          <a:bodyPr/>
          <a:lstStyle/>
          <a:p>
            <a:r>
              <a:rPr lang="en-US" altLang="en-US">
                <a:solidFill>
                  <a:srgbClr val="000000"/>
                </a:solidFill>
              </a:rPr>
              <a:t>REDOX</a:t>
            </a:r>
            <a:endParaRPr lang="en-US" altLang="en-US" dirty="0">
              <a:solidFill>
                <a:srgbClr val="000000"/>
              </a:solidFill>
            </a:endParaRPr>
          </a:p>
        </p:txBody>
      </p:sp>
    </p:spTree>
    <p:extLst>
      <p:ext uri="{BB962C8B-B14F-4D97-AF65-F5344CB8AC3E}">
        <p14:creationId xmlns:p14="http://schemas.microsoft.com/office/powerpoint/2010/main" val="173447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prstGeom prst="rect">
            <a:avLst/>
          </a:prstGeom>
        </p:spPr>
        <p:txBody>
          <a:bodyPr lIns="182167" tIns="91082"/>
          <a:lstStyle/>
          <a:p>
            <a:pPr lvl="1"/>
            <a:r>
              <a:rPr lang="en-US" dirty="0"/>
              <a:t>Follow rules to assign oxidation numbers to atoms in compounds.</a:t>
            </a:r>
          </a:p>
          <a:p>
            <a:pPr lvl="1"/>
            <a:r>
              <a:rPr lang="en-US" b="1" dirty="0">
                <a:solidFill>
                  <a:srgbClr val="FF0000"/>
                </a:solidFill>
              </a:rPr>
              <a:t>Recognize oxidation-reduction (REDOX) reactions and define oxidation and reduction, distinguishing oxidized &amp; reduced species and oxidizing &amp; reducing agents in a REDOX reaction.</a:t>
            </a:r>
          </a:p>
          <a:p>
            <a:pPr lvl="1"/>
            <a:r>
              <a:rPr lang="en-US" dirty="0"/>
              <a:t>Write half reactions for oxidation-reduction reactions.</a:t>
            </a:r>
          </a:p>
          <a:p>
            <a:pPr lvl="1"/>
            <a:r>
              <a:rPr lang="en-US" b="1" dirty="0">
                <a:solidFill>
                  <a:srgbClr val="FF0000"/>
                </a:solidFill>
              </a:rPr>
              <a:t>Use the half-reaction method to balance oxidation-reduction equations.</a:t>
            </a:r>
          </a:p>
          <a:p>
            <a:pPr lvl="1"/>
            <a:r>
              <a:rPr lang="en-US" dirty="0"/>
              <a:t>Use the Electron transfer method/Oxidation number method to balance oxidation-reduction equations.</a:t>
            </a:r>
          </a:p>
          <a:p>
            <a:pPr lvl="1"/>
            <a:endParaRPr lang="en-US" dirty="0"/>
          </a:p>
          <a:p>
            <a:pPr lvl="1"/>
            <a:endParaRPr lang="en-US" dirty="0"/>
          </a:p>
          <a:p>
            <a:pPr lvl="1"/>
            <a:endParaRPr lang="en-US" dirty="0"/>
          </a:p>
          <a:p>
            <a:pPr lvl="1"/>
            <a:endParaRPr lang="en-US" dirty="0"/>
          </a:p>
          <a:p>
            <a:pPr lvl="1"/>
            <a:endParaRPr lang="en-US" dirty="0"/>
          </a:p>
        </p:txBody>
      </p:sp>
      <p:sp>
        <p:nvSpPr>
          <p:cNvPr id="6" name="Title 5"/>
          <p:cNvSpPr>
            <a:spLocks noGrp="1"/>
          </p:cNvSpPr>
          <p:nvPr>
            <p:ph type="title"/>
          </p:nvPr>
        </p:nvSpPr>
        <p:spPr>
          <a:xfrm>
            <a:off x="10" y="0"/>
            <a:ext cx="9143996" cy="1377165"/>
          </a:xfrm>
        </p:spPr>
        <p:txBody>
          <a:bodyPr/>
          <a:lstStyle/>
          <a:p>
            <a:r>
              <a:rPr lang="en-US" dirty="0"/>
              <a:t>	Lesson Objectives</a:t>
            </a:r>
          </a:p>
        </p:txBody>
      </p:sp>
      <p:pic>
        <p:nvPicPr>
          <p:cNvPr id="8" name="Picture 7"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grpSp>
        <p:nvGrpSpPr>
          <p:cNvPr id="9" name="Group 8"/>
          <p:cNvGrpSpPr>
            <a:grpSpLocks noChangeAspect="1"/>
          </p:cNvGrpSpPr>
          <p:nvPr/>
        </p:nvGrpSpPr>
        <p:grpSpPr>
          <a:xfrm>
            <a:off x="6858032" y="120613"/>
            <a:ext cx="761999" cy="1262650"/>
            <a:chOff x="611981" y="1262063"/>
            <a:chExt cx="902494" cy="959643"/>
          </a:xfrm>
        </p:grpSpPr>
        <p:sp>
          <p:nvSpPr>
            <p:cNvPr id="10" name="Rectangle 9"/>
            <p:cNvSpPr/>
            <p:nvPr/>
          </p:nvSpPr>
          <p:spPr bwMode="auto">
            <a:xfrm>
              <a:off x="611981" y="1262063"/>
              <a:ext cx="902494" cy="959643"/>
            </a:xfrm>
            <a:prstGeom prst="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defTabSz="1912623" fontAlgn="base">
                <a:lnSpc>
                  <a:spcPct val="115000"/>
                </a:lnSpc>
                <a:spcBef>
                  <a:spcPct val="20000"/>
                </a:spcBef>
                <a:spcAft>
                  <a:spcPct val="0"/>
                </a:spcAft>
                <a:buClr>
                  <a:srgbClr val="2877C4"/>
                </a:buClr>
              </a:pPr>
              <a:endParaRPr lang="en-US" sz="6700" dirty="0">
                <a:solidFill>
                  <a:srgbClr val="000000"/>
                </a:solidFill>
              </a:endParaRPr>
            </a:p>
          </p:txBody>
        </p:sp>
        <p:grpSp>
          <p:nvGrpSpPr>
            <p:cNvPr id="11" name="Group 6"/>
            <p:cNvGrpSpPr>
              <a:grpSpLocks noChangeAspect="1"/>
            </p:cNvGrpSpPr>
            <p:nvPr/>
          </p:nvGrpSpPr>
          <p:grpSpPr bwMode="auto">
            <a:xfrm>
              <a:off x="633982" y="1282430"/>
              <a:ext cx="858515" cy="918842"/>
              <a:chOff x="1439" y="765"/>
              <a:chExt cx="185" cy="198"/>
            </a:xfrm>
          </p:grpSpPr>
          <p:sp>
            <p:nvSpPr>
              <p:cNvPr id="12"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13"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14"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15"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16"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17"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sp>
            <p:nvSpPr>
              <p:cNvPr id="18"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dirty="0">
                  <a:solidFill>
                    <a:srgbClr val="000000"/>
                  </a:solidFill>
                </a:endParaRPr>
              </a:p>
            </p:txBody>
          </p:sp>
        </p:grpSp>
      </p:grpSp>
    </p:spTree>
    <p:extLst>
      <p:ext uri="{BB962C8B-B14F-4D97-AF65-F5344CB8AC3E}">
        <p14:creationId xmlns:p14="http://schemas.microsoft.com/office/powerpoint/2010/main" val="78175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52700" y="76200"/>
            <a:ext cx="4038601" cy="533400"/>
          </a:xfrm>
          <a:solidFill>
            <a:schemeClr val="accent6">
              <a:lumMod val="40000"/>
              <a:lumOff val="60000"/>
            </a:schemeClr>
          </a:solidFill>
        </p:spPr>
        <p:txBody>
          <a:bodyPr/>
          <a:lstStyle/>
          <a:p>
            <a:pPr algn="ctr"/>
            <a:r>
              <a:rPr lang="en-US" altLang="en-US" dirty="0">
                <a:solidFill>
                  <a:schemeClr val="tx1"/>
                </a:solidFill>
              </a:rPr>
              <a:t>Oxidation - Reduction</a:t>
            </a:r>
          </a:p>
        </p:txBody>
      </p:sp>
      <p:sp>
        <p:nvSpPr>
          <p:cNvPr id="37893" name="Text Box 5"/>
          <p:cNvSpPr txBox="1">
            <a:spLocks noChangeArrowheads="1"/>
          </p:cNvSpPr>
          <p:nvPr/>
        </p:nvSpPr>
        <p:spPr bwMode="auto">
          <a:xfrm>
            <a:off x="2" y="1066810"/>
            <a:ext cx="9143998" cy="395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82" tIns="45541" rIns="91082" bIns="45541">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a:r>
              <a:rPr lang="en-US" sz="2700" dirty="0">
                <a:solidFill>
                  <a:srgbClr val="00B050"/>
                </a:solidFill>
              </a:rPr>
              <a:t>REDOX (oxidation-reduction) </a:t>
            </a:r>
            <a:r>
              <a:rPr lang="en-US" sz="2700" dirty="0"/>
              <a:t>reactions result from the competition for electrons between atoms.  </a:t>
            </a:r>
            <a:r>
              <a:rPr lang="en-US" sz="2700" dirty="0">
                <a:solidFill>
                  <a:srgbClr val="00B0F0"/>
                </a:solidFill>
              </a:rPr>
              <a:t>This is indicated by a change in oxidation numbers of atoms. </a:t>
            </a:r>
            <a:r>
              <a:rPr lang="en-US" sz="2700" dirty="0"/>
              <a:t>Which of the following (or both) is a Redox reaction?</a:t>
            </a:r>
          </a:p>
          <a:p>
            <a:pPr algn="ctr">
              <a:spcBef>
                <a:spcPts val="1800"/>
              </a:spcBef>
            </a:pPr>
            <a:r>
              <a:rPr lang="en-US" sz="3200" dirty="0"/>
              <a:t>HCl  +  NaOH         NaCl  +   HOH</a:t>
            </a:r>
            <a:r>
              <a:rPr lang="en-US" sz="3200" baseline="-25000" dirty="0"/>
              <a:t> </a:t>
            </a:r>
            <a:endParaRPr lang="en-US" sz="3200" dirty="0"/>
          </a:p>
          <a:p>
            <a:r>
              <a:rPr lang="en-US" sz="3200" b="1" dirty="0"/>
              <a:t> </a:t>
            </a:r>
          </a:p>
          <a:p>
            <a:pPr algn="ctr"/>
            <a:r>
              <a:rPr lang="en-US" sz="3200" dirty="0"/>
              <a:t> Ca  +  Cl</a:t>
            </a:r>
            <a:r>
              <a:rPr lang="en-US" sz="3200" baseline="-25000" dirty="0"/>
              <a:t>2 </a:t>
            </a:r>
            <a:r>
              <a:rPr lang="en-US" sz="3200" dirty="0"/>
              <a:t>         CaCl</a:t>
            </a:r>
            <a:r>
              <a:rPr lang="en-US" sz="3200" baseline="-25000" dirty="0"/>
              <a:t>2</a:t>
            </a:r>
            <a:r>
              <a:rPr lang="en-US" sz="3200" dirty="0"/>
              <a:t>  </a:t>
            </a:r>
            <a:r>
              <a:rPr lang="en-US" sz="3200" baseline="-25000" dirty="0"/>
              <a:t> </a:t>
            </a:r>
            <a:endParaRPr lang="en-US" sz="3200" dirty="0"/>
          </a:p>
          <a:p>
            <a:r>
              <a:rPr lang="en-US" sz="3200" dirty="0"/>
              <a:t> </a:t>
            </a: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25" y="3965355"/>
            <a:ext cx="1325635" cy="60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2017" y="3048000"/>
            <a:ext cx="99906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think_about_it-01.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17747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fade">
                                      <p:cBhvr>
                                        <p:cTn id="7" dur="50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1" end="1"/>
                                            </p:txEl>
                                          </p:spTgt>
                                        </p:tgtEl>
                                        <p:attrNameLst>
                                          <p:attrName>style.visibility</p:attrName>
                                        </p:attrNameLst>
                                      </p:cBhvr>
                                      <p:to>
                                        <p:strVal val="visible"/>
                                      </p:to>
                                    </p:set>
                                    <p:animEffect transition="in" filter="fade">
                                      <p:cBhvr>
                                        <p:cTn id="12" dur="500"/>
                                        <p:tgtEl>
                                          <p:spTgt spid="3789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7893">
                                            <p:txEl>
                                              <p:pRg st="3" end="3"/>
                                            </p:txEl>
                                          </p:spTgt>
                                        </p:tgtEl>
                                        <p:attrNameLst>
                                          <p:attrName>style.visibility</p:attrName>
                                        </p:attrNameLst>
                                      </p:cBhvr>
                                      <p:to>
                                        <p:strVal val="visible"/>
                                      </p:to>
                                    </p:set>
                                    <p:animEffect transition="in" filter="fade">
                                      <p:cBhvr>
                                        <p:cTn id="20" dur="500"/>
                                        <p:tgtEl>
                                          <p:spTgt spid="3789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52700" y="76200"/>
            <a:ext cx="4038601" cy="533400"/>
          </a:xfrm>
          <a:solidFill>
            <a:schemeClr val="accent6">
              <a:lumMod val="40000"/>
              <a:lumOff val="60000"/>
            </a:schemeClr>
          </a:solidFill>
        </p:spPr>
        <p:txBody>
          <a:bodyPr/>
          <a:lstStyle/>
          <a:p>
            <a:pPr algn="ctr"/>
            <a:r>
              <a:rPr lang="en-US" altLang="en-US" dirty="0">
                <a:solidFill>
                  <a:schemeClr val="tx1"/>
                </a:solidFill>
              </a:rPr>
              <a:t>Oxidation - Reduction</a:t>
            </a:r>
          </a:p>
        </p:txBody>
      </p:sp>
      <p:sp>
        <p:nvSpPr>
          <p:cNvPr id="37893" name="Text Box 5"/>
          <p:cNvSpPr txBox="1">
            <a:spLocks noChangeArrowheads="1"/>
          </p:cNvSpPr>
          <p:nvPr/>
        </p:nvSpPr>
        <p:spPr bwMode="auto">
          <a:xfrm>
            <a:off x="2" y="1066810"/>
            <a:ext cx="9143998" cy="5616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82" tIns="45541" rIns="91082" bIns="45541">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a:r>
              <a:rPr lang="en-US" sz="2700" dirty="0">
                <a:solidFill>
                  <a:srgbClr val="00B050"/>
                </a:solidFill>
              </a:rPr>
              <a:t>REDOX (oxidation-reduction) </a:t>
            </a:r>
            <a:r>
              <a:rPr lang="en-US" sz="2700" dirty="0"/>
              <a:t>reactions result from the competition for electrons between atoms.  </a:t>
            </a:r>
            <a:r>
              <a:rPr lang="en-US" sz="2700" dirty="0">
                <a:solidFill>
                  <a:srgbClr val="00B0F0"/>
                </a:solidFill>
              </a:rPr>
              <a:t>This is indicated by a change in oxidation numbers of atoms. </a:t>
            </a:r>
            <a:r>
              <a:rPr lang="en-US" sz="2700" dirty="0"/>
              <a:t>Which of the following (or both) is a Redox reaction?</a:t>
            </a:r>
          </a:p>
          <a:p>
            <a:pPr algn="ctr">
              <a:spcBef>
                <a:spcPts val="1800"/>
              </a:spcBef>
            </a:pPr>
            <a:r>
              <a:rPr lang="en-US" sz="3200" dirty="0"/>
              <a:t>H</a:t>
            </a:r>
            <a:r>
              <a:rPr lang="en-US" sz="3200" baseline="30000" dirty="0"/>
              <a:t>+</a:t>
            </a:r>
            <a:r>
              <a:rPr lang="en-US" sz="3200" dirty="0"/>
              <a:t>Cl</a:t>
            </a:r>
            <a:r>
              <a:rPr lang="en-US" sz="3200" baseline="30000" dirty="0"/>
              <a:t>-</a:t>
            </a:r>
            <a:r>
              <a:rPr lang="en-US" sz="3200" dirty="0"/>
              <a:t>  +  Na</a:t>
            </a:r>
            <a:r>
              <a:rPr lang="en-US" sz="3200" baseline="30000" dirty="0"/>
              <a:t>+</a:t>
            </a:r>
            <a:r>
              <a:rPr lang="en-US" sz="3200" dirty="0"/>
              <a:t>O</a:t>
            </a:r>
            <a:r>
              <a:rPr lang="en-US" sz="3200" baseline="30000" dirty="0"/>
              <a:t>-2</a:t>
            </a:r>
            <a:r>
              <a:rPr lang="en-US" sz="3200" dirty="0"/>
              <a:t>H</a:t>
            </a:r>
            <a:r>
              <a:rPr lang="en-US" sz="3200" baseline="30000" dirty="0"/>
              <a:t>+1</a:t>
            </a:r>
            <a:r>
              <a:rPr lang="en-US" sz="3200" dirty="0"/>
              <a:t>         Na</a:t>
            </a:r>
            <a:r>
              <a:rPr lang="en-US" sz="3200" baseline="30000" dirty="0"/>
              <a:t>+</a:t>
            </a:r>
            <a:r>
              <a:rPr lang="en-US" sz="3200" dirty="0"/>
              <a:t>Cl</a:t>
            </a:r>
            <a:r>
              <a:rPr lang="en-US" sz="3200" baseline="30000" dirty="0"/>
              <a:t>-</a:t>
            </a:r>
            <a:r>
              <a:rPr lang="en-US" sz="3200" dirty="0"/>
              <a:t>  +   H</a:t>
            </a:r>
            <a:r>
              <a:rPr lang="en-US" sz="3200" baseline="30000" dirty="0"/>
              <a:t>+1</a:t>
            </a:r>
            <a:r>
              <a:rPr lang="en-US" sz="3200" dirty="0"/>
              <a:t>O</a:t>
            </a:r>
            <a:r>
              <a:rPr lang="en-US" sz="3200" baseline="30000" dirty="0"/>
              <a:t>-2</a:t>
            </a:r>
            <a:r>
              <a:rPr lang="en-US" sz="3200" dirty="0"/>
              <a:t>H</a:t>
            </a:r>
            <a:r>
              <a:rPr lang="en-US" sz="3200" baseline="30000" dirty="0"/>
              <a:t>+1</a:t>
            </a:r>
            <a:r>
              <a:rPr lang="en-US" sz="3200" baseline="-25000" dirty="0"/>
              <a:t> </a:t>
            </a:r>
            <a:endParaRPr lang="en-US" sz="3200" dirty="0"/>
          </a:p>
          <a:p>
            <a:pPr indent="1588">
              <a:spcBef>
                <a:spcPts val="601"/>
              </a:spcBef>
            </a:pPr>
            <a:r>
              <a:rPr lang="en-US" i="1" dirty="0">
                <a:solidFill>
                  <a:srgbClr val="FF0000"/>
                </a:solidFill>
                <a:latin typeface="Times New Roman" panose="02020603050405020304" pitchFamily="18" charset="0"/>
                <a:cs typeface="Times New Roman" panose="02020603050405020304" pitchFamily="18" charset="0"/>
              </a:rPr>
              <a:t>This is </a:t>
            </a:r>
            <a:r>
              <a:rPr lang="en-US" i="1" u="sng" dirty="0">
                <a:solidFill>
                  <a:srgbClr val="FF0000"/>
                </a:solidFill>
                <a:latin typeface="Times New Roman" panose="02020603050405020304" pitchFamily="18" charset="0"/>
                <a:cs typeface="Times New Roman" panose="02020603050405020304" pitchFamily="18" charset="0"/>
              </a:rPr>
              <a:t>NOT</a:t>
            </a:r>
            <a:r>
              <a:rPr lang="en-US" i="1" dirty="0">
                <a:solidFill>
                  <a:srgbClr val="FF0000"/>
                </a:solidFill>
                <a:latin typeface="Times New Roman" panose="02020603050405020304" pitchFamily="18" charset="0"/>
                <a:cs typeface="Times New Roman" panose="02020603050405020304" pitchFamily="18" charset="0"/>
              </a:rPr>
              <a:t> a REDOX reaction … no change in oxidation numbers.</a:t>
            </a:r>
          </a:p>
          <a:p>
            <a:pPr indent="1588">
              <a:spcBef>
                <a:spcPts val="601"/>
              </a:spcBef>
            </a:pPr>
            <a:endParaRPr lang="en-US" sz="3200" i="1" dirty="0">
              <a:solidFill>
                <a:srgbClr val="FF0000"/>
              </a:solidFill>
              <a:latin typeface="Times New Roman" panose="02020603050405020304" pitchFamily="18" charset="0"/>
              <a:cs typeface="Times New Roman" panose="02020603050405020304" pitchFamily="18" charset="0"/>
            </a:endParaRPr>
          </a:p>
          <a:p>
            <a:pPr algn="ctr">
              <a:spcBef>
                <a:spcPts val="601"/>
              </a:spcBef>
            </a:pPr>
            <a:r>
              <a:rPr lang="en-US" sz="3200" dirty="0"/>
              <a:t>Ca</a:t>
            </a:r>
            <a:r>
              <a:rPr lang="en-US" sz="3200" baseline="30000" dirty="0">
                <a:solidFill>
                  <a:srgbClr val="FFFF00"/>
                </a:solidFill>
              </a:rPr>
              <a:t>0</a:t>
            </a:r>
            <a:r>
              <a:rPr lang="en-US" sz="3200" dirty="0"/>
              <a:t>  +  Cl</a:t>
            </a:r>
            <a:r>
              <a:rPr lang="en-US" sz="3200" baseline="-25000" dirty="0"/>
              <a:t>2</a:t>
            </a:r>
            <a:r>
              <a:rPr lang="en-US" sz="3200" baseline="30000" dirty="0">
                <a:solidFill>
                  <a:srgbClr val="00B0F0"/>
                </a:solidFill>
              </a:rPr>
              <a:t>0</a:t>
            </a:r>
            <a:r>
              <a:rPr lang="en-US" sz="3200" baseline="-25000" dirty="0"/>
              <a:t> </a:t>
            </a:r>
            <a:r>
              <a:rPr lang="en-US" sz="3200" dirty="0"/>
              <a:t>         Ca</a:t>
            </a:r>
            <a:r>
              <a:rPr lang="en-US" sz="3200" baseline="30000" dirty="0">
                <a:solidFill>
                  <a:srgbClr val="FFFF00"/>
                </a:solidFill>
              </a:rPr>
              <a:t>+2</a:t>
            </a:r>
            <a:r>
              <a:rPr lang="en-US" sz="3200" dirty="0"/>
              <a:t>Cl</a:t>
            </a:r>
            <a:r>
              <a:rPr lang="en-US" sz="3200" baseline="-25000" dirty="0"/>
              <a:t>2</a:t>
            </a:r>
            <a:r>
              <a:rPr lang="en-US" sz="3200" baseline="30000" dirty="0">
                <a:solidFill>
                  <a:srgbClr val="00B0F0"/>
                </a:solidFill>
              </a:rPr>
              <a:t>-1</a:t>
            </a:r>
            <a:r>
              <a:rPr lang="en-US" sz="3200" dirty="0"/>
              <a:t>  </a:t>
            </a:r>
            <a:r>
              <a:rPr lang="en-US" sz="3200" baseline="-25000" dirty="0"/>
              <a:t> </a:t>
            </a:r>
            <a:endParaRPr lang="en-US" sz="3200" dirty="0"/>
          </a:p>
          <a:p>
            <a:pPr indent="1588">
              <a:spcBef>
                <a:spcPts val="1200"/>
              </a:spcBef>
            </a:pPr>
            <a:r>
              <a:rPr lang="en-US" sz="3200" dirty="0">
                <a:solidFill>
                  <a:srgbClr val="00B050"/>
                </a:solidFill>
              </a:rPr>
              <a:t>REDOX reaction </a:t>
            </a:r>
            <a:r>
              <a:rPr lang="en-US" sz="3200" dirty="0">
                <a:sym typeface="Wingdings"/>
              </a:rPr>
              <a:t></a:t>
            </a:r>
            <a:r>
              <a:rPr lang="en-US" sz="3200" dirty="0"/>
              <a:t> </a:t>
            </a:r>
            <a:r>
              <a:rPr lang="en-US" sz="2700" dirty="0"/>
              <a:t>notice the change in oxidation numbers for both Ca (</a:t>
            </a:r>
            <a:r>
              <a:rPr lang="en-US" sz="2700" dirty="0">
                <a:solidFill>
                  <a:srgbClr val="FFFF00"/>
                </a:solidFill>
              </a:rPr>
              <a:t>0 </a:t>
            </a:r>
            <a:r>
              <a:rPr lang="en-US" sz="2700" dirty="0"/>
              <a:t>to </a:t>
            </a:r>
            <a:r>
              <a:rPr lang="en-US" sz="2700" dirty="0">
                <a:solidFill>
                  <a:srgbClr val="FFFF00"/>
                </a:solidFill>
              </a:rPr>
              <a:t>+2</a:t>
            </a:r>
            <a:r>
              <a:rPr lang="en-US" sz="2700" dirty="0"/>
              <a:t>) and Cl (</a:t>
            </a:r>
            <a:r>
              <a:rPr lang="en-US" sz="2700" dirty="0">
                <a:solidFill>
                  <a:srgbClr val="00B0F0"/>
                </a:solidFill>
              </a:rPr>
              <a:t>0 </a:t>
            </a:r>
            <a:r>
              <a:rPr lang="en-US" sz="2700" dirty="0"/>
              <a:t>to</a:t>
            </a:r>
            <a:r>
              <a:rPr lang="en-US" sz="2700" dirty="0">
                <a:solidFill>
                  <a:srgbClr val="00B0F0"/>
                </a:solidFill>
              </a:rPr>
              <a:t> -1</a:t>
            </a:r>
            <a:r>
              <a:rPr lang="en-US" sz="2700" dirty="0"/>
              <a:t>).</a:t>
            </a:r>
          </a:p>
          <a:p>
            <a:pPr lvl="0"/>
            <a:endParaRPr lang="en-US" sz="3200" dirty="0"/>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734" y="4568928"/>
            <a:ext cx="1325635" cy="60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458" y="3048000"/>
            <a:ext cx="99906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think_about_it-01.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3" name="Right Bracket 2"/>
          <p:cNvSpPr/>
          <p:nvPr/>
        </p:nvSpPr>
        <p:spPr bwMode="auto">
          <a:xfrm rot="16200000">
            <a:off x="5406650" y="3127750"/>
            <a:ext cx="235700" cy="2667000"/>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9" name="Right Bracket 8"/>
          <p:cNvSpPr/>
          <p:nvPr/>
        </p:nvSpPr>
        <p:spPr bwMode="auto">
          <a:xfrm rot="16200000">
            <a:off x="4244394" y="2689835"/>
            <a:ext cx="426615" cy="3276601"/>
          </a:xfrm>
          <a:prstGeom prst="rightBracket">
            <a:avLst/>
          </a:prstGeom>
          <a:noFill/>
          <a:ln w="28575" cap="flat" cmpd="sng" algn="ctr">
            <a:solidFill>
              <a:srgbClr val="FFFF0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0073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1" end="1"/>
                                            </p:txEl>
                                          </p:spTgt>
                                        </p:tgtEl>
                                        <p:attrNameLst>
                                          <p:attrName>style.visibility</p:attrName>
                                        </p:attrNameLst>
                                      </p:cBhvr>
                                      <p:to>
                                        <p:strVal val="visible"/>
                                      </p:to>
                                    </p:set>
                                    <p:animEffect transition="in" filter="fade">
                                      <p:cBhvr>
                                        <p:cTn id="7" dur="500"/>
                                        <p:tgtEl>
                                          <p:spTgt spid="3789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893">
                                            <p:txEl>
                                              <p:pRg st="2" end="2"/>
                                            </p:txEl>
                                          </p:spTgt>
                                        </p:tgtEl>
                                        <p:attrNameLst>
                                          <p:attrName>style.visibility</p:attrName>
                                        </p:attrNameLst>
                                      </p:cBhvr>
                                      <p:to>
                                        <p:strVal val="visible"/>
                                      </p:to>
                                    </p:set>
                                    <p:animEffect transition="in" filter="fade">
                                      <p:cBhvr>
                                        <p:cTn id="15" dur="500"/>
                                        <p:tgtEl>
                                          <p:spTgt spid="3789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7893">
                                            <p:txEl>
                                              <p:pRg st="4" end="4"/>
                                            </p:txEl>
                                          </p:spTgt>
                                        </p:tgtEl>
                                        <p:attrNameLst>
                                          <p:attrName>style.visibility</p:attrName>
                                        </p:attrNameLst>
                                      </p:cBhvr>
                                      <p:to>
                                        <p:strVal val="visible"/>
                                      </p:to>
                                    </p:set>
                                    <p:animEffect transition="in" filter="fade">
                                      <p:cBhvr>
                                        <p:cTn id="20" dur="500"/>
                                        <p:tgtEl>
                                          <p:spTgt spid="3789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7893">
                                            <p:txEl>
                                              <p:pRg st="5" end="5"/>
                                            </p:txEl>
                                          </p:spTgt>
                                        </p:tgtEl>
                                        <p:attrNameLst>
                                          <p:attrName>style.visibility</p:attrName>
                                        </p:attrNameLst>
                                      </p:cBhvr>
                                      <p:to>
                                        <p:strVal val="visible"/>
                                      </p:to>
                                    </p:set>
                                    <p:animEffect transition="in" filter="fade">
                                      <p:cBhvr>
                                        <p:cTn id="28" dur="500"/>
                                        <p:tgtEl>
                                          <p:spTgt spid="3789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52700" y="76200"/>
            <a:ext cx="4038601" cy="533400"/>
          </a:xfrm>
          <a:solidFill>
            <a:srgbClr val="FFFF00"/>
          </a:solidFill>
        </p:spPr>
        <p:txBody>
          <a:bodyPr/>
          <a:lstStyle/>
          <a:p>
            <a:pPr algn="ctr"/>
            <a:r>
              <a:rPr lang="en-US" altLang="en-US" dirty="0">
                <a:solidFill>
                  <a:srgbClr val="0070C0"/>
                </a:solidFill>
              </a:rPr>
              <a:t>Oxidation</a:t>
            </a:r>
            <a:r>
              <a:rPr lang="en-US" altLang="en-US" dirty="0">
                <a:solidFill>
                  <a:schemeClr val="tx1"/>
                </a:solidFill>
              </a:rPr>
              <a:t> - </a:t>
            </a:r>
            <a:r>
              <a:rPr lang="en-US" altLang="en-US" dirty="0">
                <a:solidFill>
                  <a:srgbClr val="FF0000"/>
                </a:solidFill>
              </a:rPr>
              <a:t>Reduction</a:t>
            </a:r>
          </a:p>
        </p:txBody>
      </p:sp>
      <p:sp>
        <p:nvSpPr>
          <p:cNvPr id="37893" name="Text Box 5"/>
          <p:cNvSpPr txBox="1">
            <a:spLocks noChangeArrowheads="1"/>
          </p:cNvSpPr>
          <p:nvPr/>
        </p:nvSpPr>
        <p:spPr bwMode="auto">
          <a:xfrm>
            <a:off x="2" y="609600"/>
            <a:ext cx="9143998" cy="557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82" tIns="45541" rIns="91082" bIns="45541">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4000" b="1" dirty="0">
                <a:solidFill>
                  <a:srgbClr val="FF0000"/>
                </a:solidFill>
              </a:rPr>
              <a:t>RED</a:t>
            </a:r>
            <a:r>
              <a:rPr lang="en-US" sz="4000" b="1" dirty="0">
                <a:solidFill>
                  <a:srgbClr val="0070C0"/>
                </a:solidFill>
              </a:rPr>
              <a:t>OX</a:t>
            </a:r>
            <a:r>
              <a:rPr lang="en-US" b="1" dirty="0">
                <a:solidFill>
                  <a:srgbClr val="000000"/>
                </a:solidFill>
              </a:rPr>
              <a:t>  </a:t>
            </a:r>
            <a:endParaRPr lang="en-US" dirty="0">
              <a:solidFill>
                <a:srgbClr val="000000"/>
              </a:solidFill>
            </a:endParaRPr>
          </a:p>
          <a:p>
            <a:pPr marL="572831" indent="-232619">
              <a:spcBef>
                <a:spcPts val="1200"/>
              </a:spcBef>
              <a:buFont typeface="Arial" panose="020B0604020202020204" pitchFamily="34" charset="0"/>
              <a:buChar char="•"/>
            </a:pPr>
            <a:r>
              <a:rPr lang="en-US" sz="2800" dirty="0">
                <a:solidFill>
                  <a:srgbClr val="000000"/>
                </a:solidFill>
              </a:rPr>
              <a:t>An abbreviation that combines the concepts of “</a:t>
            </a:r>
            <a:r>
              <a:rPr lang="en-US" sz="2800" b="1" dirty="0">
                <a:solidFill>
                  <a:srgbClr val="FF0000"/>
                </a:solidFill>
              </a:rPr>
              <a:t>Reduction</a:t>
            </a:r>
            <a:r>
              <a:rPr lang="en-US" sz="2800" dirty="0">
                <a:solidFill>
                  <a:srgbClr val="000000"/>
                </a:solidFill>
              </a:rPr>
              <a:t>” and “</a:t>
            </a:r>
            <a:r>
              <a:rPr lang="en-US" sz="2800" b="1" dirty="0">
                <a:solidFill>
                  <a:srgbClr val="0070C0"/>
                </a:solidFill>
              </a:rPr>
              <a:t>Oxidation</a:t>
            </a:r>
            <a:r>
              <a:rPr lang="en-US" sz="2800" dirty="0">
                <a:solidFill>
                  <a:srgbClr val="000000"/>
                </a:solidFill>
              </a:rPr>
              <a:t>.”  </a:t>
            </a:r>
          </a:p>
          <a:p>
            <a:pPr marL="572831" indent="-232619">
              <a:spcBef>
                <a:spcPts val="1200"/>
              </a:spcBef>
              <a:buFont typeface="Arial" panose="020B0604020202020204" pitchFamily="34" charset="0"/>
              <a:buChar char="•"/>
            </a:pPr>
            <a:endParaRPr lang="en-US" dirty="0">
              <a:solidFill>
                <a:srgbClr val="000000"/>
              </a:solidFill>
            </a:endParaRPr>
          </a:p>
          <a:p>
            <a:pPr marL="340212" indent="0">
              <a:spcBef>
                <a:spcPts val="1200"/>
              </a:spcBef>
            </a:pPr>
            <a:endParaRPr lang="en-US" dirty="0">
              <a:solidFill>
                <a:srgbClr val="000000"/>
              </a:solidFill>
            </a:endParaRPr>
          </a:p>
          <a:p>
            <a:pPr marL="340212" indent="0">
              <a:spcBef>
                <a:spcPts val="1200"/>
              </a:spcBef>
            </a:pPr>
            <a:endParaRPr lang="en-US" dirty="0">
              <a:solidFill>
                <a:srgbClr val="000000"/>
              </a:solidFill>
            </a:endParaRPr>
          </a:p>
          <a:p>
            <a:pPr marL="340212" indent="0">
              <a:spcBef>
                <a:spcPts val="1200"/>
              </a:spcBef>
            </a:pPr>
            <a:endParaRPr lang="en-US" sz="3200" dirty="0">
              <a:solidFill>
                <a:srgbClr val="000000"/>
              </a:solidFill>
            </a:endParaRPr>
          </a:p>
          <a:p>
            <a:pPr marL="572831" indent="-232619">
              <a:spcBef>
                <a:spcPts val="1200"/>
              </a:spcBef>
              <a:buFont typeface="Arial" panose="020B0604020202020204" pitchFamily="34" charset="0"/>
              <a:buChar char="•"/>
            </a:pPr>
            <a:r>
              <a:rPr lang="en-US" sz="3200" b="1" dirty="0">
                <a:solidFill>
                  <a:srgbClr val="0070C0"/>
                </a:solidFill>
              </a:rPr>
              <a:t>Oxidation</a:t>
            </a:r>
            <a:r>
              <a:rPr lang="en-US" sz="3200" dirty="0">
                <a:solidFill>
                  <a:srgbClr val="000000"/>
                </a:solidFill>
              </a:rPr>
              <a:t> and </a:t>
            </a:r>
            <a:r>
              <a:rPr lang="en-US" sz="3200" b="1" dirty="0">
                <a:solidFill>
                  <a:srgbClr val="FF0000"/>
                </a:solidFill>
              </a:rPr>
              <a:t>reduction</a:t>
            </a:r>
            <a:r>
              <a:rPr lang="en-US" sz="3200" dirty="0">
                <a:solidFill>
                  <a:srgbClr val="000000"/>
                </a:solidFill>
              </a:rPr>
              <a:t> occur </a:t>
            </a:r>
            <a:r>
              <a:rPr lang="en-US" sz="3200" dirty="0">
                <a:solidFill>
                  <a:schemeClr val="bg1"/>
                </a:solidFill>
                <a:effectLst>
                  <a:outerShdw blurRad="38100" dist="38100" dir="2700000" algn="tl">
                    <a:srgbClr val="000000">
                      <a:alpha val="43137"/>
                    </a:srgbClr>
                  </a:outerShdw>
                </a:effectLst>
              </a:rPr>
              <a:t>SIMULTANEOUSLY</a:t>
            </a:r>
            <a:r>
              <a:rPr lang="en-US" sz="3200" dirty="0">
                <a:solidFill>
                  <a:srgbClr val="000000"/>
                </a:solidFill>
              </a:rPr>
              <a:t> and cannot occur one without the other </a:t>
            </a:r>
            <a:r>
              <a:rPr lang="en-US" dirty="0">
                <a:solidFill>
                  <a:srgbClr val="000000"/>
                </a:solidFill>
              </a:rPr>
              <a:t>[</a:t>
            </a:r>
            <a:r>
              <a:rPr lang="en-US" i="1" dirty="0">
                <a:solidFill>
                  <a:srgbClr val="00B050"/>
                </a:solidFill>
                <a:latin typeface="Times New Roman" panose="02020603050405020304" pitchFamily="18" charset="0"/>
                <a:cs typeface="Times New Roman" panose="02020603050405020304" pitchFamily="18" charset="0"/>
              </a:rPr>
              <a:t>laws of conservation of mass and charge</a:t>
            </a:r>
            <a:r>
              <a:rPr lang="en-US" dirty="0">
                <a:solidFill>
                  <a:srgbClr val="000000"/>
                </a:solidFill>
              </a:rPr>
              <a:t>].</a:t>
            </a: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737" y="2552700"/>
            <a:ext cx="707452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734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fade">
                                      <p:cBhvr>
                                        <p:cTn id="7" dur="50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1" end="1"/>
                                            </p:txEl>
                                          </p:spTgt>
                                        </p:tgtEl>
                                        <p:attrNameLst>
                                          <p:attrName>style.visibility</p:attrName>
                                        </p:attrNameLst>
                                      </p:cBhvr>
                                      <p:to>
                                        <p:strVal val="visible"/>
                                      </p:to>
                                    </p:set>
                                    <p:animEffect transition="in" filter="fade">
                                      <p:cBhvr>
                                        <p:cTn id="12" dur="500"/>
                                        <p:tgtEl>
                                          <p:spTgt spid="378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fade">
                                      <p:cBhvr>
                                        <p:cTn id="17" dur="500"/>
                                        <p:tgtEl>
                                          <p:spTgt spid="51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3">
                                            <p:txEl>
                                              <p:pRg st="6" end="6"/>
                                            </p:txEl>
                                          </p:spTgt>
                                        </p:tgtEl>
                                        <p:attrNameLst>
                                          <p:attrName>style.visibility</p:attrName>
                                        </p:attrNameLst>
                                      </p:cBhvr>
                                      <p:to>
                                        <p:strVal val="visible"/>
                                      </p:to>
                                    </p:set>
                                    <p:animEffect transition="in" filter="fade">
                                      <p:cBhvr>
                                        <p:cTn id="22" dur="500"/>
                                        <p:tgtEl>
                                          <p:spTgt spid="3789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362201" y="-13647"/>
            <a:ext cx="4343400" cy="699448"/>
          </a:xfrm>
          <a:solidFill>
            <a:srgbClr val="FFFF00"/>
          </a:solidFill>
        </p:spPr>
        <p:txBody>
          <a:bodyPr/>
          <a:lstStyle/>
          <a:p>
            <a:r>
              <a:rPr lang="en-US" altLang="en-US" dirty="0"/>
              <a:t>Review of Oxidation Numbers</a:t>
            </a:r>
          </a:p>
        </p:txBody>
      </p:sp>
      <p:sp>
        <p:nvSpPr>
          <p:cNvPr id="25606" name="Text Box 6"/>
          <p:cNvSpPr txBox="1">
            <a:spLocks noChangeArrowheads="1"/>
          </p:cNvSpPr>
          <p:nvPr/>
        </p:nvSpPr>
        <p:spPr bwMode="auto">
          <a:xfrm>
            <a:off x="152408" y="838216"/>
            <a:ext cx="8839200" cy="549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82" tIns="45541" rIns="91082" bIns="45541">
            <a:spAutoFit/>
          </a:bodyPr>
          <a:lstStyle/>
          <a:p>
            <a:pPr lvl="0" eaLnBrk="0" fontAlgn="base" hangingPunct="0">
              <a:spcBef>
                <a:spcPct val="50000"/>
              </a:spcBef>
              <a:spcAft>
                <a:spcPct val="0"/>
              </a:spcAft>
            </a:pPr>
            <a:r>
              <a:rPr lang="en-US" altLang="en-US" sz="2300" dirty="0">
                <a:solidFill>
                  <a:srgbClr val="000000"/>
                </a:solidFill>
              </a:rPr>
              <a:t>An </a:t>
            </a:r>
            <a:r>
              <a:rPr lang="en-US" altLang="en-US" sz="3200" b="1" dirty="0">
                <a:solidFill>
                  <a:srgbClr val="C907A4"/>
                </a:solidFill>
              </a:rPr>
              <a:t>oxidation number</a:t>
            </a:r>
            <a:r>
              <a:rPr lang="en-US" altLang="en-US" sz="3200" dirty="0">
                <a:solidFill>
                  <a:srgbClr val="C907A4"/>
                </a:solidFill>
              </a:rPr>
              <a:t> </a:t>
            </a:r>
            <a:r>
              <a:rPr lang="en-US" altLang="en-US" sz="2300" dirty="0">
                <a:solidFill>
                  <a:srgbClr val="000000"/>
                </a:solidFill>
              </a:rPr>
              <a:t>is the charge an atom or ion possesses to indicate its degree of oxidation or reduction. </a:t>
            </a:r>
          </a:p>
          <a:p>
            <a:pPr eaLnBrk="0" fontAlgn="base" hangingPunct="0">
              <a:spcBef>
                <a:spcPct val="50000"/>
              </a:spcBef>
              <a:spcAft>
                <a:spcPct val="0"/>
              </a:spcAft>
            </a:pPr>
            <a:r>
              <a:rPr lang="en-US" altLang="en-US" sz="2300" dirty="0">
                <a:solidFill>
                  <a:srgbClr val="00B050"/>
                </a:solidFill>
              </a:rPr>
              <a:t>As a general rule, a bonded atom’s oxidation number is the charge that it would have if the electrons in the bond were assigned to the atom of the </a:t>
            </a:r>
            <a:r>
              <a:rPr lang="en-US" altLang="en-US" sz="2300" dirty="0">
                <a:solidFill>
                  <a:srgbClr val="C907A4"/>
                </a:solidFill>
              </a:rPr>
              <a:t>more electronegative element</a:t>
            </a:r>
            <a:r>
              <a:rPr lang="en-US" altLang="en-US" sz="2300" dirty="0">
                <a:solidFill>
                  <a:srgbClr val="000000"/>
                </a:solidFill>
              </a:rPr>
              <a:t>.</a:t>
            </a:r>
          </a:p>
          <a:p>
            <a:pPr eaLnBrk="0" fontAlgn="base" hangingPunct="0">
              <a:spcBef>
                <a:spcPct val="50000"/>
              </a:spcBef>
              <a:spcAft>
                <a:spcPct val="0"/>
              </a:spcAft>
            </a:pPr>
            <a:endParaRPr lang="en-US" altLang="en-US" sz="2300" dirty="0">
              <a:solidFill>
                <a:srgbClr val="000000"/>
              </a:solidFill>
            </a:endParaRPr>
          </a:p>
          <a:p>
            <a:pPr lvl="0"/>
            <a:r>
              <a:rPr lang="en-US" sz="2300" dirty="0"/>
              <a:t>Summary of Rules for determining Oxidation State of Atoms</a:t>
            </a:r>
          </a:p>
          <a:p>
            <a:pPr marL="340225" indent="-340225">
              <a:spcBef>
                <a:spcPts val="1200"/>
              </a:spcBef>
            </a:pPr>
            <a:r>
              <a:rPr lang="en-US" sz="2300" dirty="0">
                <a:solidFill>
                  <a:srgbClr val="00B050"/>
                </a:solidFill>
              </a:rPr>
              <a:t>1. The oxidation number for an atom in its elemental (unbonded) form is always zero (</a:t>
            </a:r>
            <a:r>
              <a:rPr lang="en-US" sz="2300" i="1" dirty="0">
                <a:solidFill>
                  <a:srgbClr val="00B050"/>
                </a:solidFill>
                <a:latin typeface="Times New Roman" panose="02020603050405020304" pitchFamily="18" charset="0"/>
                <a:cs typeface="Times New Roman" panose="02020603050405020304" pitchFamily="18" charset="0"/>
              </a:rPr>
              <a:t>includes  “Professor HOFBrINCl” elements</a:t>
            </a:r>
            <a:r>
              <a:rPr lang="en-US" sz="2300" dirty="0">
                <a:solidFill>
                  <a:srgbClr val="00B050"/>
                </a:solidFill>
              </a:rPr>
              <a:t>).</a:t>
            </a:r>
          </a:p>
          <a:p>
            <a:pPr marL="340225" lvl="2" indent="-340225" algn="ctr"/>
            <a:r>
              <a:rPr lang="en-US" sz="2300" dirty="0">
                <a:solidFill>
                  <a:srgbClr val="C907A4"/>
                </a:solidFill>
              </a:rPr>
              <a:t>Na</a:t>
            </a:r>
            <a:r>
              <a:rPr lang="en-US" sz="2300" baseline="30000" dirty="0">
                <a:solidFill>
                  <a:srgbClr val="C907A4"/>
                </a:solidFill>
              </a:rPr>
              <a:t>0</a:t>
            </a:r>
            <a:r>
              <a:rPr lang="en-US" sz="2300" dirty="0">
                <a:solidFill>
                  <a:srgbClr val="C907A4"/>
                </a:solidFill>
              </a:rPr>
              <a:t>, Fe</a:t>
            </a:r>
            <a:r>
              <a:rPr lang="en-US" sz="2100" baseline="30000" dirty="0">
                <a:solidFill>
                  <a:srgbClr val="C907A4"/>
                </a:solidFill>
              </a:rPr>
              <a:t>0</a:t>
            </a:r>
            <a:r>
              <a:rPr lang="en-US" sz="2300" dirty="0">
                <a:solidFill>
                  <a:srgbClr val="C907A4"/>
                </a:solidFill>
              </a:rPr>
              <a:t>, S</a:t>
            </a:r>
            <a:r>
              <a:rPr lang="en-US" sz="2300" baseline="30000" dirty="0">
                <a:solidFill>
                  <a:srgbClr val="C907A4"/>
                </a:solidFill>
              </a:rPr>
              <a:t>0</a:t>
            </a:r>
            <a:endParaRPr lang="en-US" sz="2300" dirty="0">
              <a:solidFill>
                <a:srgbClr val="C907A4"/>
              </a:solidFill>
            </a:endParaRPr>
          </a:p>
          <a:p>
            <a:pPr marL="340225" indent="-340225">
              <a:spcBef>
                <a:spcPts val="1200"/>
              </a:spcBef>
            </a:pPr>
            <a:r>
              <a:rPr lang="en-US" sz="2300" dirty="0">
                <a:solidFill>
                  <a:srgbClr val="00B0F0"/>
                </a:solidFill>
              </a:rPr>
              <a:t>2. The oxidation number of a monoatomic ion = charge of the monatomic ion.</a:t>
            </a:r>
          </a:p>
          <a:p>
            <a:pPr algn="ctr"/>
            <a:r>
              <a:rPr lang="en-US" sz="2300" dirty="0">
                <a:solidFill>
                  <a:srgbClr val="C907A4"/>
                </a:solidFill>
              </a:rPr>
              <a:t>Na</a:t>
            </a:r>
            <a:r>
              <a:rPr lang="en-US" sz="2300" baseline="30000" dirty="0">
                <a:solidFill>
                  <a:srgbClr val="C907A4"/>
                </a:solidFill>
              </a:rPr>
              <a:t>+1</a:t>
            </a:r>
            <a:r>
              <a:rPr lang="en-US" sz="2300" dirty="0">
                <a:solidFill>
                  <a:srgbClr val="C907A4"/>
                </a:solidFill>
              </a:rPr>
              <a:t>, Fe</a:t>
            </a:r>
            <a:r>
              <a:rPr lang="en-US" sz="2300" baseline="30000" dirty="0">
                <a:solidFill>
                  <a:srgbClr val="C907A4"/>
                </a:solidFill>
              </a:rPr>
              <a:t>+3</a:t>
            </a:r>
            <a:r>
              <a:rPr lang="en-US" sz="2300" dirty="0">
                <a:solidFill>
                  <a:srgbClr val="C907A4"/>
                </a:solidFill>
              </a:rPr>
              <a:t>, S</a:t>
            </a:r>
            <a:r>
              <a:rPr lang="en-US" sz="2300" baseline="30000" dirty="0">
                <a:solidFill>
                  <a:srgbClr val="C907A4"/>
                </a:solidFill>
              </a:rPr>
              <a:t>2-</a:t>
            </a:r>
            <a:endParaRPr lang="en-US" sz="2300" dirty="0">
              <a:solidFill>
                <a:srgbClr val="C907A4"/>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pic>
        <p:nvPicPr>
          <p:cNvPr id="5" name="Picture 4"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943876" y="0"/>
            <a:ext cx="1200149" cy="972820"/>
          </a:xfrm>
          <a:prstGeom prst="rect">
            <a:avLst/>
          </a:prstGeom>
        </p:spPr>
      </p:pic>
    </p:spTree>
    <p:extLst>
      <p:ext uri="{BB962C8B-B14F-4D97-AF65-F5344CB8AC3E}">
        <p14:creationId xmlns:p14="http://schemas.microsoft.com/office/powerpoint/2010/main" val="164435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fade">
                                      <p:cBhvr>
                                        <p:cTn id="7" dur="500"/>
                                        <p:tgtEl>
                                          <p:spTgt spid="25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fade">
                                      <p:cBhvr>
                                        <p:cTn id="12" dur="500"/>
                                        <p:tgtEl>
                                          <p:spTgt spid="25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6">
                                            <p:txEl>
                                              <p:pRg st="3" end="3"/>
                                            </p:txEl>
                                          </p:spTgt>
                                        </p:tgtEl>
                                        <p:attrNameLst>
                                          <p:attrName>style.visibility</p:attrName>
                                        </p:attrNameLst>
                                      </p:cBhvr>
                                      <p:to>
                                        <p:strVal val="visible"/>
                                      </p:to>
                                    </p:set>
                                    <p:animEffect transition="in" filter="fade">
                                      <p:cBhvr>
                                        <p:cTn id="17" dur="500"/>
                                        <p:tgtEl>
                                          <p:spTgt spid="2560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6">
                                            <p:txEl>
                                              <p:pRg st="4" end="4"/>
                                            </p:txEl>
                                          </p:spTgt>
                                        </p:tgtEl>
                                        <p:attrNameLst>
                                          <p:attrName>style.visibility</p:attrName>
                                        </p:attrNameLst>
                                      </p:cBhvr>
                                      <p:to>
                                        <p:strVal val="visible"/>
                                      </p:to>
                                    </p:set>
                                    <p:animEffect transition="in" filter="fade">
                                      <p:cBhvr>
                                        <p:cTn id="22" dur="500"/>
                                        <p:tgtEl>
                                          <p:spTgt spid="2560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6">
                                            <p:txEl>
                                              <p:pRg st="5" end="5"/>
                                            </p:txEl>
                                          </p:spTgt>
                                        </p:tgtEl>
                                        <p:attrNameLst>
                                          <p:attrName>style.visibility</p:attrName>
                                        </p:attrNameLst>
                                      </p:cBhvr>
                                      <p:to>
                                        <p:strVal val="visible"/>
                                      </p:to>
                                    </p:set>
                                    <p:animEffect transition="in" filter="fade">
                                      <p:cBhvr>
                                        <p:cTn id="27" dur="500"/>
                                        <p:tgtEl>
                                          <p:spTgt spid="2560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06">
                                            <p:txEl>
                                              <p:pRg st="6" end="6"/>
                                            </p:txEl>
                                          </p:spTgt>
                                        </p:tgtEl>
                                        <p:attrNameLst>
                                          <p:attrName>style.visibility</p:attrName>
                                        </p:attrNameLst>
                                      </p:cBhvr>
                                      <p:to>
                                        <p:strVal val="visible"/>
                                      </p:to>
                                    </p:set>
                                    <p:animEffect transition="in" filter="fade">
                                      <p:cBhvr>
                                        <p:cTn id="32" dur="500"/>
                                        <p:tgtEl>
                                          <p:spTgt spid="2560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606">
                                            <p:txEl>
                                              <p:pRg st="7" end="7"/>
                                            </p:txEl>
                                          </p:spTgt>
                                        </p:tgtEl>
                                        <p:attrNameLst>
                                          <p:attrName>style.visibility</p:attrName>
                                        </p:attrNameLst>
                                      </p:cBhvr>
                                      <p:to>
                                        <p:strVal val="visible"/>
                                      </p:to>
                                    </p:set>
                                    <p:animEffect transition="in" filter="fade">
                                      <p:cBhvr>
                                        <p:cTn id="37" dur="500"/>
                                        <p:tgtEl>
                                          <p:spTgt spid="256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362201" y="-13647"/>
            <a:ext cx="4343400" cy="699448"/>
          </a:xfrm>
          <a:solidFill>
            <a:srgbClr val="FFFF00"/>
          </a:solidFill>
        </p:spPr>
        <p:txBody>
          <a:bodyPr/>
          <a:lstStyle/>
          <a:p>
            <a:r>
              <a:rPr lang="en-US" altLang="en-US" dirty="0"/>
              <a:t>Review of Oxidation Numbers</a:t>
            </a:r>
          </a:p>
        </p:txBody>
      </p:sp>
      <p:sp>
        <p:nvSpPr>
          <p:cNvPr id="25606" name="Text Box 6"/>
          <p:cNvSpPr txBox="1">
            <a:spLocks noChangeArrowheads="1"/>
          </p:cNvSpPr>
          <p:nvPr/>
        </p:nvSpPr>
        <p:spPr bwMode="auto">
          <a:xfrm>
            <a:off x="152408" y="685810"/>
            <a:ext cx="8839200" cy="597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82" tIns="45541" rIns="91082" bIns="45541">
            <a:spAutoFit/>
          </a:bodyPr>
          <a:lstStyle/>
          <a:p>
            <a:pPr marL="340225" indent="-340225">
              <a:spcBef>
                <a:spcPts val="1200"/>
              </a:spcBef>
            </a:pPr>
            <a:r>
              <a:rPr lang="en-US" sz="2300" dirty="0">
                <a:solidFill>
                  <a:srgbClr val="00B050"/>
                </a:solidFill>
              </a:rPr>
              <a:t>3.	Oxygen’s oxidation number is –2 (except in “peroxides”)</a:t>
            </a:r>
          </a:p>
          <a:p>
            <a:pPr marL="340225" indent="-340225">
              <a:tabLst>
                <a:tab pos="3645880" algn="l"/>
              </a:tabLst>
            </a:pPr>
            <a:r>
              <a:rPr lang="en-US" sz="2300" dirty="0"/>
              <a:t> 	i.e. H</a:t>
            </a:r>
            <a:r>
              <a:rPr lang="en-US" sz="2300" baseline="30000" dirty="0"/>
              <a:t>+1</a:t>
            </a:r>
            <a:r>
              <a:rPr lang="en-US" sz="2300" b="1" dirty="0">
                <a:solidFill>
                  <a:srgbClr val="FF0000"/>
                </a:solidFill>
              </a:rPr>
              <a:t>O</a:t>
            </a:r>
            <a:r>
              <a:rPr lang="en-US" sz="2300" b="1" baseline="30000" dirty="0">
                <a:solidFill>
                  <a:srgbClr val="FF0000"/>
                </a:solidFill>
              </a:rPr>
              <a:t>-2</a:t>
            </a:r>
            <a:r>
              <a:rPr lang="en-US" sz="2300" dirty="0"/>
              <a:t>H</a:t>
            </a:r>
            <a:r>
              <a:rPr lang="en-US" sz="2300" baseline="30000" dirty="0"/>
              <a:t>+1</a:t>
            </a:r>
            <a:r>
              <a:rPr lang="en-US" sz="2300" dirty="0"/>
              <a:t>	i.e. H</a:t>
            </a:r>
            <a:r>
              <a:rPr lang="en-US" sz="2300" baseline="-25000" dirty="0"/>
              <a:t>2</a:t>
            </a:r>
            <a:r>
              <a:rPr lang="en-US" sz="2300" baseline="30000" dirty="0"/>
              <a:t>+1</a:t>
            </a:r>
            <a:r>
              <a:rPr lang="en-US" sz="2300" b="1" dirty="0">
                <a:solidFill>
                  <a:srgbClr val="FF0000"/>
                </a:solidFill>
              </a:rPr>
              <a:t>O</a:t>
            </a:r>
            <a:r>
              <a:rPr lang="en-US" sz="2300" baseline="-25000" dirty="0"/>
              <a:t>2</a:t>
            </a:r>
            <a:r>
              <a:rPr lang="en-US" sz="2300" b="1" baseline="30000" dirty="0">
                <a:solidFill>
                  <a:srgbClr val="FF0000"/>
                </a:solidFill>
              </a:rPr>
              <a:t>-1</a:t>
            </a:r>
            <a:endParaRPr lang="en-US" sz="2300" dirty="0"/>
          </a:p>
          <a:p>
            <a:pPr marL="340225" indent="-340225">
              <a:spcBef>
                <a:spcPts val="1200"/>
              </a:spcBef>
            </a:pPr>
            <a:r>
              <a:rPr lang="en-US" sz="2300" dirty="0">
                <a:solidFill>
                  <a:srgbClr val="00B0F0"/>
                </a:solidFill>
              </a:rPr>
              <a:t>4.	Hydrogen’s oxidation number is +1 (except in “hydrides”)</a:t>
            </a:r>
          </a:p>
          <a:p>
            <a:pPr>
              <a:tabLst>
                <a:tab pos="340225" algn="l"/>
                <a:tab pos="3645880" algn="l"/>
              </a:tabLst>
            </a:pPr>
            <a:r>
              <a:rPr lang="en-US" sz="2300" dirty="0"/>
              <a:t>	i.e.  </a:t>
            </a:r>
            <a:r>
              <a:rPr lang="en-US" sz="2300" b="1" dirty="0">
                <a:solidFill>
                  <a:srgbClr val="FF0000"/>
                </a:solidFill>
              </a:rPr>
              <a:t>H</a:t>
            </a:r>
            <a:r>
              <a:rPr lang="en-US" sz="2300" b="1" baseline="30000" dirty="0">
                <a:solidFill>
                  <a:srgbClr val="FF0000"/>
                </a:solidFill>
              </a:rPr>
              <a:t>+1</a:t>
            </a:r>
            <a:r>
              <a:rPr lang="en-US" sz="2300" dirty="0"/>
              <a:t>O</a:t>
            </a:r>
            <a:r>
              <a:rPr lang="en-US" sz="2300" baseline="30000" dirty="0"/>
              <a:t>-2</a:t>
            </a:r>
            <a:r>
              <a:rPr lang="en-US" sz="2300" dirty="0"/>
              <a:t>H</a:t>
            </a:r>
            <a:r>
              <a:rPr lang="en-US" sz="2300" b="1" baseline="30000" dirty="0"/>
              <a:t>+1	</a:t>
            </a:r>
            <a:r>
              <a:rPr lang="en-US" sz="2300" dirty="0"/>
              <a:t>i.e.  Na</a:t>
            </a:r>
            <a:r>
              <a:rPr lang="en-US" sz="2300" baseline="30000" dirty="0"/>
              <a:t>+1</a:t>
            </a:r>
            <a:r>
              <a:rPr lang="en-US" sz="2300" b="1" dirty="0">
                <a:solidFill>
                  <a:srgbClr val="FF0000"/>
                </a:solidFill>
              </a:rPr>
              <a:t>H</a:t>
            </a:r>
            <a:r>
              <a:rPr lang="en-US" sz="2300" b="1" baseline="30000" dirty="0">
                <a:solidFill>
                  <a:srgbClr val="FF0000"/>
                </a:solidFill>
              </a:rPr>
              <a:t>-1</a:t>
            </a:r>
            <a:r>
              <a:rPr lang="en-US" sz="2300" dirty="0"/>
              <a:t>  </a:t>
            </a:r>
          </a:p>
          <a:p>
            <a:pPr marL="340225" indent="-340225">
              <a:spcBef>
                <a:spcPts val="1200"/>
              </a:spcBef>
            </a:pPr>
            <a:r>
              <a:rPr lang="en-US" sz="2300" dirty="0">
                <a:solidFill>
                  <a:srgbClr val="00B050"/>
                </a:solidFill>
              </a:rPr>
              <a:t>5. Group 1A (1) metals [</a:t>
            </a:r>
            <a:r>
              <a:rPr lang="en-US" sz="2300" i="1" dirty="0">
                <a:solidFill>
                  <a:srgbClr val="00B050"/>
                </a:solidFill>
                <a:latin typeface="Times New Roman" panose="02020603050405020304" pitchFamily="18" charset="0"/>
                <a:cs typeface="Times New Roman" panose="02020603050405020304" pitchFamily="18" charset="0"/>
              </a:rPr>
              <a:t>alkali metals</a:t>
            </a:r>
            <a:r>
              <a:rPr lang="en-US" sz="2300" dirty="0">
                <a:solidFill>
                  <a:srgbClr val="00B050"/>
                </a:solidFill>
              </a:rPr>
              <a:t>] always have an oxidation state of +1 in a compound.</a:t>
            </a:r>
          </a:p>
          <a:p>
            <a:pPr marL="340225" indent="-340225">
              <a:spcBef>
                <a:spcPts val="1200"/>
              </a:spcBef>
            </a:pPr>
            <a:r>
              <a:rPr lang="en-US" sz="2300" dirty="0">
                <a:solidFill>
                  <a:srgbClr val="00B0F0"/>
                </a:solidFill>
              </a:rPr>
              <a:t>6. Group 2A (2) metals [</a:t>
            </a:r>
            <a:r>
              <a:rPr lang="en-US" sz="2300" i="1" dirty="0">
                <a:solidFill>
                  <a:srgbClr val="00B0F0"/>
                </a:solidFill>
                <a:latin typeface="Times New Roman" panose="02020603050405020304" pitchFamily="18" charset="0"/>
                <a:cs typeface="Times New Roman" panose="02020603050405020304" pitchFamily="18" charset="0"/>
              </a:rPr>
              <a:t>alkaline earth metals</a:t>
            </a:r>
            <a:r>
              <a:rPr lang="en-US" sz="2300" dirty="0">
                <a:solidFill>
                  <a:srgbClr val="00B0F0"/>
                </a:solidFill>
              </a:rPr>
              <a:t>] always have an oxidation number of +2 in a compound</a:t>
            </a:r>
          </a:p>
          <a:p>
            <a:pPr marL="340225" indent="-340225">
              <a:spcBef>
                <a:spcPts val="1200"/>
              </a:spcBef>
            </a:pPr>
            <a:r>
              <a:rPr lang="en-US" sz="2300" dirty="0">
                <a:solidFill>
                  <a:srgbClr val="00B050"/>
                </a:solidFill>
              </a:rPr>
              <a:t>7.	Fluorine [VIIA (17)] always has an oxidation number of -1 in a compound.</a:t>
            </a:r>
          </a:p>
          <a:p>
            <a:pPr marL="344488" indent="-344488">
              <a:spcBef>
                <a:spcPts val="1200"/>
              </a:spcBef>
            </a:pPr>
            <a:r>
              <a:rPr lang="en-US" sz="2300" dirty="0">
                <a:solidFill>
                  <a:srgbClr val="00B0F0"/>
                </a:solidFill>
              </a:rPr>
              <a:t>8.	The algebraic sum of oxidation states in a compound =  0.</a:t>
            </a:r>
          </a:p>
          <a:p>
            <a:pPr marL="340225" indent="-340225">
              <a:spcBef>
                <a:spcPts val="1200"/>
              </a:spcBef>
            </a:pPr>
            <a:r>
              <a:rPr lang="en-US" sz="2300" dirty="0">
                <a:solidFill>
                  <a:srgbClr val="00B050"/>
                </a:solidFill>
              </a:rPr>
              <a:t>9.	The algebraic sum of the oxidation states in a polyatomic ion equals the charge on the ion  (see Reference Table 1, Chart F or Polyatomic Ion Chart).</a:t>
            </a: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pic>
        <p:nvPicPr>
          <p:cNvPr id="5" name="Picture 4"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8229624" y="0"/>
            <a:ext cx="914401" cy="685800"/>
          </a:xfrm>
          <a:prstGeom prst="rect">
            <a:avLst/>
          </a:prstGeom>
        </p:spPr>
      </p:pic>
    </p:spTree>
    <p:extLst>
      <p:ext uri="{BB962C8B-B14F-4D97-AF65-F5344CB8AC3E}">
        <p14:creationId xmlns:p14="http://schemas.microsoft.com/office/powerpoint/2010/main" val="120251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6">
                                            <p:txEl>
                                              <p:pRg st="1" end="1"/>
                                            </p:txEl>
                                          </p:spTgt>
                                        </p:tgtEl>
                                        <p:attrNameLst>
                                          <p:attrName>style.visibility</p:attrName>
                                        </p:attrNameLst>
                                      </p:cBhvr>
                                      <p:to>
                                        <p:strVal val="visible"/>
                                      </p:to>
                                    </p:set>
                                    <p:animEffect transition="in" filter="fade">
                                      <p:cBhvr>
                                        <p:cTn id="7" dur="500"/>
                                        <p:tgtEl>
                                          <p:spTgt spid="2560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6">
                                            <p:txEl>
                                              <p:pRg st="2" end="2"/>
                                            </p:txEl>
                                          </p:spTgt>
                                        </p:tgtEl>
                                        <p:attrNameLst>
                                          <p:attrName>style.visibility</p:attrName>
                                        </p:attrNameLst>
                                      </p:cBhvr>
                                      <p:to>
                                        <p:strVal val="visible"/>
                                      </p:to>
                                    </p:set>
                                    <p:animEffect transition="in" filter="fade">
                                      <p:cBhvr>
                                        <p:cTn id="12" dur="500"/>
                                        <p:tgtEl>
                                          <p:spTgt spid="2560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6">
                                            <p:txEl>
                                              <p:pRg st="3" end="3"/>
                                            </p:txEl>
                                          </p:spTgt>
                                        </p:tgtEl>
                                        <p:attrNameLst>
                                          <p:attrName>style.visibility</p:attrName>
                                        </p:attrNameLst>
                                      </p:cBhvr>
                                      <p:to>
                                        <p:strVal val="visible"/>
                                      </p:to>
                                    </p:set>
                                    <p:animEffect transition="in" filter="fade">
                                      <p:cBhvr>
                                        <p:cTn id="17" dur="500"/>
                                        <p:tgtEl>
                                          <p:spTgt spid="2560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6">
                                            <p:txEl>
                                              <p:pRg st="4" end="4"/>
                                            </p:txEl>
                                          </p:spTgt>
                                        </p:tgtEl>
                                        <p:attrNameLst>
                                          <p:attrName>style.visibility</p:attrName>
                                        </p:attrNameLst>
                                      </p:cBhvr>
                                      <p:to>
                                        <p:strVal val="visible"/>
                                      </p:to>
                                    </p:set>
                                    <p:animEffect transition="in" filter="fade">
                                      <p:cBhvr>
                                        <p:cTn id="22" dur="500"/>
                                        <p:tgtEl>
                                          <p:spTgt spid="2560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6">
                                            <p:txEl>
                                              <p:pRg st="5" end="5"/>
                                            </p:txEl>
                                          </p:spTgt>
                                        </p:tgtEl>
                                        <p:attrNameLst>
                                          <p:attrName>style.visibility</p:attrName>
                                        </p:attrNameLst>
                                      </p:cBhvr>
                                      <p:to>
                                        <p:strVal val="visible"/>
                                      </p:to>
                                    </p:set>
                                    <p:animEffect transition="in" filter="fade">
                                      <p:cBhvr>
                                        <p:cTn id="27" dur="500"/>
                                        <p:tgtEl>
                                          <p:spTgt spid="2560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06">
                                            <p:txEl>
                                              <p:pRg st="6" end="6"/>
                                            </p:txEl>
                                          </p:spTgt>
                                        </p:tgtEl>
                                        <p:attrNameLst>
                                          <p:attrName>style.visibility</p:attrName>
                                        </p:attrNameLst>
                                      </p:cBhvr>
                                      <p:to>
                                        <p:strVal val="visible"/>
                                      </p:to>
                                    </p:set>
                                    <p:animEffect transition="in" filter="fade">
                                      <p:cBhvr>
                                        <p:cTn id="32" dur="500"/>
                                        <p:tgtEl>
                                          <p:spTgt spid="2560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606">
                                            <p:txEl>
                                              <p:pRg st="7" end="7"/>
                                            </p:txEl>
                                          </p:spTgt>
                                        </p:tgtEl>
                                        <p:attrNameLst>
                                          <p:attrName>style.visibility</p:attrName>
                                        </p:attrNameLst>
                                      </p:cBhvr>
                                      <p:to>
                                        <p:strVal val="visible"/>
                                      </p:to>
                                    </p:set>
                                    <p:animEffect transition="in" filter="fade">
                                      <p:cBhvr>
                                        <p:cTn id="37" dur="500"/>
                                        <p:tgtEl>
                                          <p:spTgt spid="2560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606">
                                            <p:txEl>
                                              <p:pRg st="8" end="8"/>
                                            </p:txEl>
                                          </p:spTgt>
                                        </p:tgtEl>
                                        <p:attrNameLst>
                                          <p:attrName>style.visibility</p:attrName>
                                        </p:attrNameLst>
                                      </p:cBhvr>
                                      <p:to>
                                        <p:strVal val="visible"/>
                                      </p:to>
                                    </p:set>
                                    <p:animEffect transition="in" filter="fade">
                                      <p:cBhvr>
                                        <p:cTn id="42" dur="500"/>
                                        <p:tgtEl>
                                          <p:spTgt spid="256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124225" y="-13647"/>
            <a:ext cx="2895601" cy="623248"/>
          </a:xfrm>
          <a:solidFill>
            <a:schemeClr val="accent5">
              <a:lumMod val="75000"/>
            </a:schemeClr>
          </a:solidFill>
        </p:spPr>
        <p:txBody>
          <a:bodyPr/>
          <a:lstStyle/>
          <a:p>
            <a:pPr algn="ctr"/>
            <a:r>
              <a:rPr lang="en-US" altLang="en-US" sz="4000" dirty="0">
                <a:solidFill>
                  <a:srgbClr val="FFC000"/>
                </a:solidFill>
              </a:rPr>
              <a:t>Reduction</a:t>
            </a:r>
          </a:p>
        </p:txBody>
      </p:sp>
      <p:sp>
        <p:nvSpPr>
          <p:cNvPr id="25606" name="Text Box 6"/>
          <p:cNvSpPr txBox="1">
            <a:spLocks noChangeArrowheads="1"/>
          </p:cNvSpPr>
          <p:nvPr/>
        </p:nvSpPr>
        <p:spPr bwMode="auto">
          <a:xfrm>
            <a:off x="152407" y="685810"/>
            <a:ext cx="8991583" cy="54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82" tIns="45541" rIns="91082" bIns="45541">
            <a:spAutoFit/>
          </a:bodyPr>
          <a:lstStyle/>
          <a:p>
            <a:pPr>
              <a:spcBef>
                <a:spcPts val="1200"/>
              </a:spcBef>
            </a:pPr>
            <a:r>
              <a:rPr lang="en-US" sz="2800" dirty="0">
                <a:solidFill>
                  <a:srgbClr val="FF0000"/>
                </a:solidFill>
              </a:rPr>
              <a:t>Any chemical change in which there is a </a:t>
            </a:r>
            <a:r>
              <a:rPr lang="en-US" sz="2800" b="1" dirty="0">
                <a:solidFill>
                  <a:srgbClr val="0070C0"/>
                </a:solidFill>
              </a:rPr>
              <a:t>DECREASE</a:t>
            </a:r>
            <a:r>
              <a:rPr lang="en-US" sz="2800" dirty="0">
                <a:solidFill>
                  <a:srgbClr val="FF0000"/>
                </a:solidFill>
              </a:rPr>
              <a:t> in oxidation number of an atom (</a:t>
            </a:r>
            <a:r>
              <a:rPr lang="en-US" sz="28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formerly defined by the loss of oxygen</a:t>
            </a:r>
            <a:r>
              <a:rPr lang="en-US" sz="2800" dirty="0">
                <a:solidFill>
                  <a:srgbClr val="FF0000"/>
                </a:solidFill>
              </a:rPr>
              <a:t>).</a:t>
            </a:r>
          </a:p>
          <a:p>
            <a:pPr>
              <a:spcBef>
                <a:spcPts val="1200"/>
              </a:spcBef>
            </a:pPr>
            <a:r>
              <a:rPr lang="en-US" sz="2800" dirty="0">
                <a:solidFill>
                  <a:srgbClr val="0070C0"/>
                </a:solidFill>
              </a:rPr>
              <a:t>There is a </a:t>
            </a:r>
            <a:r>
              <a:rPr lang="en-US" sz="2800" b="1" dirty="0">
                <a:solidFill>
                  <a:schemeClr val="bg1"/>
                </a:solidFill>
              </a:rPr>
              <a:t>GAIN</a:t>
            </a:r>
            <a:r>
              <a:rPr lang="en-US" sz="2800" dirty="0">
                <a:solidFill>
                  <a:srgbClr val="0070C0"/>
                </a:solidFill>
              </a:rPr>
              <a:t> of electrons from an atom in the reaction.</a:t>
            </a:r>
            <a:r>
              <a:rPr lang="en-US" sz="2800" dirty="0"/>
              <a:t> </a:t>
            </a:r>
          </a:p>
          <a:p>
            <a:pPr algn="ctr">
              <a:spcBef>
                <a:spcPts val="1200"/>
              </a:spcBef>
            </a:pPr>
            <a:endParaRPr lang="en-US" sz="2700" dirty="0"/>
          </a:p>
          <a:p>
            <a:pPr algn="ctr">
              <a:spcBef>
                <a:spcPts val="1200"/>
              </a:spcBef>
            </a:pPr>
            <a:r>
              <a:rPr lang="en-US" sz="2700" dirty="0"/>
              <a:t>2Na</a:t>
            </a:r>
            <a:r>
              <a:rPr lang="en-US" sz="2700" baseline="30000" dirty="0"/>
              <a:t>0</a:t>
            </a:r>
            <a:r>
              <a:rPr lang="en-US" sz="2700" dirty="0"/>
              <a:t> +  </a:t>
            </a:r>
            <a:r>
              <a:rPr lang="en-US" sz="2700" b="1" dirty="0">
                <a:solidFill>
                  <a:srgbClr val="00B0F0"/>
                </a:solidFill>
              </a:rPr>
              <a:t>S</a:t>
            </a:r>
            <a:r>
              <a:rPr lang="en-US" sz="2700" b="1" baseline="30000" dirty="0">
                <a:solidFill>
                  <a:schemeClr val="bg1"/>
                </a:solidFill>
              </a:rPr>
              <a:t>0</a:t>
            </a:r>
            <a:r>
              <a:rPr lang="en-US" sz="2700" dirty="0"/>
              <a:t>  </a:t>
            </a:r>
            <a:r>
              <a:rPr lang="en-US" sz="2700" dirty="0">
                <a:sym typeface="Wingdings" panose="05000000000000000000" pitchFamily="2" charset="2"/>
              </a:rPr>
              <a:t></a:t>
            </a:r>
            <a:r>
              <a:rPr lang="en-US" sz="2700" dirty="0"/>
              <a:t>     Na</a:t>
            </a:r>
            <a:r>
              <a:rPr lang="en-US" sz="2700" baseline="-25000" dirty="0"/>
              <a:t>2</a:t>
            </a:r>
            <a:r>
              <a:rPr lang="en-US" sz="2700" baseline="30000" dirty="0"/>
              <a:t>+1</a:t>
            </a:r>
            <a:r>
              <a:rPr lang="en-US" sz="2700" b="1" dirty="0">
                <a:solidFill>
                  <a:srgbClr val="00B0F0"/>
                </a:solidFill>
              </a:rPr>
              <a:t>S</a:t>
            </a:r>
            <a:r>
              <a:rPr lang="en-US" sz="2700" b="1" baseline="30000" dirty="0">
                <a:solidFill>
                  <a:schemeClr val="bg1"/>
                </a:solidFill>
              </a:rPr>
              <a:t>-2</a:t>
            </a:r>
            <a:r>
              <a:rPr lang="en-US" sz="2700" b="1" u="sng" dirty="0"/>
              <a:t>  </a:t>
            </a:r>
            <a:r>
              <a:rPr lang="en-US" sz="2700" b="1" u="sng" baseline="-25000" dirty="0"/>
              <a:t> </a:t>
            </a:r>
            <a:endParaRPr lang="en-US" sz="2700" dirty="0"/>
          </a:p>
          <a:p>
            <a:pPr marL="688975" indent="-231775">
              <a:spcBef>
                <a:spcPts val="1800"/>
              </a:spcBef>
              <a:buFont typeface="Arial" panose="020B0604020202020204" pitchFamily="34" charset="0"/>
              <a:buChar char="•"/>
            </a:pPr>
            <a:r>
              <a:rPr lang="en-US" sz="2800" dirty="0">
                <a:solidFill>
                  <a:srgbClr val="FF0000"/>
                </a:solidFill>
              </a:rPr>
              <a:t>The oxidation number of </a:t>
            </a:r>
            <a:r>
              <a:rPr lang="en-US" sz="2800" dirty="0">
                <a:solidFill>
                  <a:srgbClr val="00B0F0"/>
                </a:solidFill>
              </a:rPr>
              <a:t>S</a:t>
            </a:r>
            <a:r>
              <a:rPr lang="en-US" sz="2800" dirty="0">
                <a:solidFill>
                  <a:srgbClr val="FF0000"/>
                </a:solidFill>
              </a:rPr>
              <a:t> </a:t>
            </a:r>
            <a:r>
              <a:rPr lang="en-US" sz="2800" dirty="0"/>
              <a:t>REDUCES</a:t>
            </a:r>
            <a:r>
              <a:rPr lang="en-US" sz="2800" dirty="0">
                <a:solidFill>
                  <a:srgbClr val="FF0000"/>
                </a:solidFill>
              </a:rPr>
              <a:t> from 0 to -2.</a:t>
            </a:r>
          </a:p>
          <a:p>
            <a:pPr marL="688975" indent="-231775">
              <a:spcBef>
                <a:spcPts val="1800"/>
              </a:spcBef>
              <a:buFont typeface="Arial" panose="020B0604020202020204" pitchFamily="34" charset="0"/>
              <a:buChar char="•"/>
            </a:pPr>
            <a:r>
              <a:rPr lang="en-US" sz="2800" dirty="0"/>
              <a:t>The element S gains two electrons.</a:t>
            </a:r>
          </a:p>
          <a:p>
            <a:pPr marL="688975" indent="-231775">
              <a:spcBef>
                <a:spcPts val="1200"/>
              </a:spcBef>
              <a:buFont typeface="Arial" panose="020B0604020202020204" pitchFamily="34" charset="0"/>
              <a:buChar char="•"/>
            </a:pPr>
            <a:r>
              <a:rPr lang="en-US" sz="2800" dirty="0">
                <a:solidFill>
                  <a:srgbClr val="00B0F0"/>
                </a:solidFill>
              </a:rPr>
              <a:t>S</a:t>
            </a:r>
            <a:r>
              <a:rPr lang="en-US" sz="2800" dirty="0">
                <a:solidFill>
                  <a:srgbClr val="00B050"/>
                </a:solidFill>
              </a:rPr>
              <a:t> is “</a:t>
            </a:r>
            <a:r>
              <a:rPr lang="en-US" sz="2800" dirty="0">
                <a:solidFill>
                  <a:srgbClr val="0070C0"/>
                </a:solidFill>
                <a:effectLst>
                  <a:outerShdw blurRad="38100" dist="38100" dir="2700000" algn="tl">
                    <a:srgbClr val="000000">
                      <a:alpha val="43137"/>
                    </a:srgbClr>
                  </a:outerShdw>
                </a:effectLst>
              </a:rPr>
              <a:t>reduced</a:t>
            </a:r>
            <a:r>
              <a:rPr lang="en-US" sz="2800" dirty="0">
                <a:solidFill>
                  <a:srgbClr val="00B050"/>
                </a:solidFill>
              </a:rPr>
              <a:t>” in the redox reaction.</a:t>
            </a: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sp>
        <p:nvSpPr>
          <p:cNvPr id="6" name="Right Bracket 5"/>
          <p:cNvSpPr/>
          <p:nvPr/>
        </p:nvSpPr>
        <p:spPr bwMode="auto">
          <a:xfrm rot="16200000">
            <a:off x="5063752" y="2341266"/>
            <a:ext cx="388098" cy="2286001"/>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pic>
        <p:nvPicPr>
          <p:cNvPr id="7" name="Picture 6"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25" y="0"/>
            <a:ext cx="819149" cy="685800"/>
          </a:xfrm>
          <a:prstGeom prst="rect">
            <a:avLst/>
          </a:prstGeom>
        </p:spPr>
      </p:pic>
      <p:sp>
        <p:nvSpPr>
          <p:cNvPr id="8" name="TextBox 7"/>
          <p:cNvSpPr txBox="1"/>
          <p:nvPr/>
        </p:nvSpPr>
        <p:spPr>
          <a:xfrm>
            <a:off x="7010386" y="3429000"/>
            <a:ext cx="2133605" cy="676874"/>
          </a:xfrm>
          <a:prstGeom prst="rect">
            <a:avLst/>
          </a:prstGeom>
          <a:solidFill>
            <a:schemeClr val="accent3">
              <a:lumMod val="40000"/>
              <a:lumOff val="60000"/>
            </a:schemeClr>
          </a:solidFill>
        </p:spPr>
        <p:txBody>
          <a:bodyPr wrap="square" lIns="91208" tIns="45604" rIns="91208" bIns="45604" rtlCol="0">
            <a:spAutoFit/>
          </a:bodyPr>
          <a:lstStyle/>
          <a:p>
            <a:r>
              <a:rPr lang="en-US" dirty="0"/>
              <a:t>Electronegativity:</a:t>
            </a:r>
          </a:p>
          <a:p>
            <a:r>
              <a:rPr lang="en-US" dirty="0"/>
              <a:t>Na 0.9	      </a:t>
            </a:r>
            <a:r>
              <a:rPr lang="en-US" b="1" dirty="0">
                <a:solidFill>
                  <a:srgbClr val="00B0F0"/>
                </a:solidFill>
              </a:rPr>
              <a:t>S 2.6</a:t>
            </a:r>
          </a:p>
        </p:txBody>
      </p:sp>
      <p:sp>
        <p:nvSpPr>
          <p:cNvPr id="9" name="TextBox 8"/>
          <p:cNvSpPr txBox="1"/>
          <p:nvPr/>
        </p:nvSpPr>
        <p:spPr>
          <a:xfrm>
            <a:off x="4594123" y="3298312"/>
            <a:ext cx="1144489" cy="261376"/>
          </a:xfrm>
          <a:prstGeom prst="rect">
            <a:avLst/>
          </a:prstGeom>
          <a:noFill/>
        </p:spPr>
        <p:txBody>
          <a:bodyPr wrap="square" lIns="91208" tIns="45604" rIns="91208" bIns="45604" rtlCol="0">
            <a:spAutoFit/>
          </a:bodyPr>
          <a:lstStyle/>
          <a:p>
            <a:pPr algn="ctr"/>
            <a:r>
              <a:rPr lang="en-US" sz="1100" dirty="0"/>
              <a:t>reduction</a:t>
            </a:r>
          </a:p>
        </p:txBody>
      </p:sp>
    </p:spTree>
    <p:extLst>
      <p:ext uri="{BB962C8B-B14F-4D97-AF65-F5344CB8AC3E}">
        <p14:creationId xmlns:p14="http://schemas.microsoft.com/office/powerpoint/2010/main" val="18489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fade">
                                      <p:cBhvr>
                                        <p:cTn id="7" dur="500"/>
                                        <p:tgtEl>
                                          <p:spTgt spid="25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fade">
                                      <p:cBhvr>
                                        <p:cTn id="12" dur="500"/>
                                        <p:tgtEl>
                                          <p:spTgt spid="25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6">
                                            <p:txEl>
                                              <p:pRg st="3" end="3"/>
                                            </p:txEl>
                                          </p:spTgt>
                                        </p:tgtEl>
                                        <p:attrNameLst>
                                          <p:attrName>style.visibility</p:attrName>
                                        </p:attrNameLst>
                                      </p:cBhvr>
                                      <p:to>
                                        <p:strVal val="visible"/>
                                      </p:to>
                                    </p:set>
                                    <p:animEffect transition="in" filter="fade">
                                      <p:cBhvr>
                                        <p:cTn id="17" dur="500"/>
                                        <p:tgtEl>
                                          <p:spTgt spid="2560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6">
                                            <p:txEl>
                                              <p:pRg st="4" end="4"/>
                                            </p:txEl>
                                          </p:spTgt>
                                        </p:tgtEl>
                                        <p:attrNameLst>
                                          <p:attrName>style.visibility</p:attrName>
                                        </p:attrNameLst>
                                      </p:cBhvr>
                                      <p:to>
                                        <p:strVal val="visible"/>
                                      </p:to>
                                    </p:set>
                                    <p:animEffect transition="in" filter="fade">
                                      <p:cBhvr>
                                        <p:cTn id="22" dur="500"/>
                                        <p:tgtEl>
                                          <p:spTgt spid="2560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5606">
                                            <p:txEl>
                                              <p:pRg st="5" end="5"/>
                                            </p:txEl>
                                          </p:spTgt>
                                        </p:tgtEl>
                                        <p:attrNameLst>
                                          <p:attrName>style.visibility</p:attrName>
                                        </p:attrNameLst>
                                      </p:cBhvr>
                                      <p:to>
                                        <p:strVal val="visible"/>
                                      </p:to>
                                    </p:set>
                                    <p:animEffect transition="in" filter="fade">
                                      <p:cBhvr>
                                        <p:cTn id="40" dur="500"/>
                                        <p:tgtEl>
                                          <p:spTgt spid="2560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5606">
                                            <p:txEl>
                                              <p:pRg st="6" end="6"/>
                                            </p:txEl>
                                          </p:spTgt>
                                        </p:tgtEl>
                                        <p:attrNameLst>
                                          <p:attrName>style.visibility</p:attrName>
                                        </p:attrNameLst>
                                      </p:cBhvr>
                                      <p:to>
                                        <p:strVal val="visible"/>
                                      </p:to>
                                    </p:set>
                                    <p:animEffect transition="in" filter="fade">
                                      <p:cBhvr>
                                        <p:cTn id="45" dur="500"/>
                                        <p:tgtEl>
                                          <p:spTgt spid="256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124225" y="-13647"/>
            <a:ext cx="2895601" cy="623248"/>
          </a:xfrm>
          <a:solidFill>
            <a:schemeClr val="accent5">
              <a:lumMod val="75000"/>
            </a:schemeClr>
          </a:solidFill>
        </p:spPr>
        <p:txBody>
          <a:bodyPr/>
          <a:lstStyle/>
          <a:p>
            <a:pPr algn="ctr"/>
            <a:r>
              <a:rPr lang="en-US" altLang="en-US" sz="4000" dirty="0">
                <a:solidFill>
                  <a:srgbClr val="FFC000"/>
                </a:solidFill>
              </a:rPr>
              <a:t>Reduction</a:t>
            </a:r>
          </a:p>
        </p:txBody>
      </p:sp>
      <p:sp>
        <p:nvSpPr>
          <p:cNvPr id="25606" name="Text Box 6"/>
          <p:cNvSpPr txBox="1">
            <a:spLocks noChangeArrowheads="1"/>
          </p:cNvSpPr>
          <p:nvPr/>
        </p:nvSpPr>
        <p:spPr bwMode="auto">
          <a:xfrm>
            <a:off x="152408" y="685810"/>
            <a:ext cx="8839200" cy="513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82" tIns="45541" rIns="91082" bIns="45541">
            <a:spAutoFit/>
          </a:bodyPr>
          <a:lstStyle/>
          <a:p>
            <a:pPr>
              <a:spcBef>
                <a:spcPts val="1200"/>
              </a:spcBef>
            </a:pPr>
            <a:r>
              <a:rPr lang="en-US" sz="2800" dirty="0">
                <a:solidFill>
                  <a:srgbClr val="00B050"/>
                </a:solidFill>
              </a:rPr>
              <a:t>The particle or atom that decreases in oxidation number is said to be </a:t>
            </a:r>
            <a:r>
              <a:rPr lang="en-US" sz="2800" b="1" u="sng" dirty="0">
                <a:solidFill>
                  <a:schemeClr val="tx2"/>
                </a:solidFill>
              </a:rPr>
              <a:t>REDUCED</a:t>
            </a:r>
            <a:r>
              <a:rPr lang="en-US" sz="2800" dirty="0">
                <a:solidFill>
                  <a:srgbClr val="00B050"/>
                </a:solidFill>
              </a:rPr>
              <a:t>. </a:t>
            </a:r>
            <a:r>
              <a:rPr lang="en-US" sz="2800" dirty="0">
                <a:solidFill>
                  <a:srgbClr val="0070C0"/>
                </a:solidFill>
              </a:rPr>
              <a:t>The more electronegative atom is reduced.</a:t>
            </a:r>
          </a:p>
          <a:p>
            <a:pPr>
              <a:spcBef>
                <a:spcPts val="1200"/>
              </a:spcBef>
            </a:pPr>
            <a:r>
              <a:rPr lang="en-US" sz="2800" dirty="0">
                <a:solidFill>
                  <a:srgbClr val="FF0000"/>
                </a:solidFill>
              </a:rPr>
              <a:t>The particle or atom that is reduced acts as an </a:t>
            </a:r>
            <a:r>
              <a:rPr lang="en-US" sz="2800" b="1" u="sng" dirty="0">
                <a:solidFill>
                  <a:schemeClr val="bg1"/>
                </a:solidFill>
              </a:rPr>
              <a:t>oxidizing agent</a:t>
            </a:r>
            <a:r>
              <a:rPr lang="en-US" sz="2800" dirty="0">
                <a:solidFill>
                  <a:schemeClr val="bg1"/>
                </a:solidFill>
              </a:rPr>
              <a:t> </a:t>
            </a:r>
            <a:r>
              <a:rPr lang="en-US" sz="2800" dirty="0">
                <a:solidFill>
                  <a:srgbClr val="FF0000"/>
                </a:solidFill>
              </a:rPr>
              <a:t>in a </a:t>
            </a:r>
            <a:r>
              <a:rPr lang="en-US" sz="2800" dirty="0">
                <a:solidFill>
                  <a:srgbClr val="0070C0"/>
                </a:solidFill>
              </a:rPr>
              <a:t>Redox</a:t>
            </a:r>
            <a:r>
              <a:rPr lang="en-US" sz="2800" dirty="0">
                <a:solidFill>
                  <a:srgbClr val="FF0000"/>
                </a:solidFill>
              </a:rPr>
              <a:t> reaction.</a:t>
            </a:r>
          </a:p>
          <a:p>
            <a:pPr algn="ctr">
              <a:spcBef>
                <a:spcPts val="1200"/>
              </a:spcBef>
            </a:pPr>
            <a:endParaRPr lang="en-US" sz="2700" dirty="0"/>
          </a:p>
          <a:p>
            <a:pPr algn="ctr">
              <a:spcBef>
                <a:spcPts val="1200"/>
              </a:spcBef>
            </a:pPr>
            <a:r>
              <a:rPr lang="en-US" sz="2700" dirty="0"/>
              <a:t>2Na</a:t>
            </a:r>
            <a:r>
              <a:rPr lang="en-US" sz="2700" baseline="30000" dirty="0"/>
              <a:t>0</a:t>
            </a:r>
            <a:r>
              <a:rPr lang="en-US" sz="2700" dirty="0"/>
              <a:t> +  </a:t>
            </a:r>
            <a:r>
              <a:rPr lang="en-US" sz="2700" b="1" dirty="0">
                <a:solidFill>
                  <a:srgbClr val="00B0F0"/>
                </a:solidFill>
              </a:rPr>
              <a:t>S</a:t>
            </a:r>
            <a:r>
              <a:rPr lang="en-US" sz="2700" b="1" baseline="30000" dirty="0">
                <a:solidFill>
                  <a:srgbClr val="00B0F0"/>
                </a:solidFill>
              </a:rPr>
              <a:t>0</a:t>
            </a:r>
            <a:r>
              <a:rPr lang="en-US" sz="2700" dirty="0"/>
              <a:t>  </a:t>
            </a:r>
            <a:r>
              <a:rPr lang="en-US" sz="2700" dirty="0">
                <a:sym typeface="Wingdings" panose="05000000000000000000" pitchFamily="2" charset="2"/>
              </a:rPr>
              <a:t></a:t>
            </a:r>
            <a:r>
              <a:rPr lang="en-US" sz="2700" dirty="0"/>
              <a:t>     Na</a:t>
            </a:r>
            <a:r>
              <a:rPr lang="en-US" sz="2700" baseline="-25000" dirty="0"/>
              <a:t>2</a:t>
            </a:r>
            <a:r>
              <a:rPr lang="en-US" sz="2700" baseline="30000" dirty="0"/>
              <a:t>+1</a:t>
            </a:r>
            <a:r>
              <a:rPr lang="en-US" sz="2700" b="1" dirty="0">
                <a:solidFill>
                  <a:srgbClr val="00B0F0"/>
                </a:solidFill>
              </a:rPr>
              <a:t>S</a:t>
            </a:r>
            <a:r>
              <a:rPr lang="en-US" sz="2700" b="1" baseline="30000" dirty="0">
                <a:solidFill>
                  <a:srgbClr val="00B0F0"/>
                </a:solidFill>
              </a:rPr>
              <a:t>-2</a:t>
            </a:r>
            <a:r>
              <a:rPr lang="en-US" sz="2700" b="1" u="sng" dirty="0"/>
              <a:t>  </a:t>
            </a:r>
            <a:r>
              <a:rPr lang="en-US" sz="2700" b="1" u="sng" baseline="-25000" dirty="0"/>
              <a:t> </a:t>
            </a:r>
            <a:endParaRPr lang="en-US" sz="2700" dirty="0"/>
          </a:p>
          <a:p>
            <a:pPr marL="803863" indent="-232619">
              <a:spcBef>
                <a:spcPts val="1200"/>
              </a:spcBef>
              <a:buFont typeface="Arial" panose="020B0604020202020204" pitchFamily="34" charset="0"/>
              <a:buChar char="•"/>
            </a:pPr>
            <a:r>
              <a:rPr lang="en-US" sz="2800" dirty="0">
                <a:solidFill>
                  <a:srgbClr val="00B0F0"/>
                </a:solidFill>
              </a:rPr>
              <a:t>S is reduced in the redox reaction.</a:t>
            </a:r>
          </a:p>
          <a:p>
            <a:pPr marL="803863" indent="-232619">
              <a:spcBef>
                <a:spcPts val="1200"/>
              </a:spcBef>
              <a:buFont typeface="Arial" panose="020B0604020202020204" pitchFamily="34" charset="0"/>
              <a:buChar char="•"/>
            </a:pPr>
            <a:r>
              <a:rPr lang="en-US" sz="2800" dirty="0">
                <a:solidFill>
                  <a:srgbClr val="00B0F0"/>
                </a:solidFill>
              </a:rPr>
              <a:t>S</a:t>
            </a:r>
            <a:r>
              <a:rPr lang="en-US" sz="2800" dirty="0">
                <a:solidFill>
                  <a:srgbClr val="7030A0"/>
                </a:solidFill>
              </a:rPr>
              <a:t> is the </a:t>
            </a:r>
            <a:r>
              <a:rPr lang="en-US" sz="2800" dirty="0">
                <a:solidFill>
                  <a:srgbClr val="FF0000"/>
                </a:solidFill>
              </a:rPr>
              <a:t>oxidizing agent </a:t>
            </a:r>
            <a:r>
              <a:rPr lang="en-US" sz="2800" dirty="0">
                <a:solidFill>
                  <a:srgbClr val="7030A0"/>
                </a:solidFill>
              </a:rPr>
              <a:t>in the redox reaction, meaning that Na</a:t>
            </a:r>
            <a:r>
              <a:rPr lang="en-US" sz="2800" baseline="30000" dirty="0"/>
              <a:t>0</a:t>
            </a:r>
            <a:r>
              <a:rPr lang="en-US" sz="2800" dirty="0">
                <a:solidFill>
                  <a:srgbClr val="7030A0"/>
                </a:solidFill>
              </a:rPr>
              <a:t> will be oxidized.</a:t>
            </a: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sp>
        <p:nvSpPr>
          <p:cNvPr id="6" name="Right Bracket 5"/>
          <p:cNvSpPr/>
          <p:nvPr/>
        </p:nvSpPr>
        <p:spPr bwMode="auto">
          <a:xfrm rot="16200000">
            <a:off x="5063752" y="2366478"/>
            <a:ext cx="388098" cy="2286001"/>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pic>
        <p:nvPicPr>
          <p:cNvPr id="7" name="Picture 6"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25" y="0"/>
            <a:ext cx="819149" cy="685800"/>
          </a:xfrm>
          <a:prstGeom prst="rect">
            <a:avLst/>
          </a:prstGeom>
        </p:spPr>
      </p:pic>
      <p:sp>
        <p:nvSpPr>
          <p:cNvPr id="8" name="TextBox 7"/>
          <p:cNvSpPr txBox="1"/>
          <p:nvPr/>
        </p:nvSpPr>
        <p:spPr>
          <a:xfrm>
            <a:off x="7015302" y="3238368"/>
            <a:ext cx="2133605" cy="676874"/>
          </a:xfrm>
          <a:prstGeom prst="rect">
            <a:avLst/>
          </a:prstGeom>
          <a:solidFill>
            <a:schemeClr val="accent3">
              <a:lumMod val="40000"/>
              <a:lumOff val="60000"/>
            </a:schemeClr>
          </a:solidFill>
        </p:spPr>
        <p:txBody>
          <a:bodyPr wrap="square" lIns="91208" tIns="45604" rIns="91208" bIns="45604" rtlCol="0">
            <a:spAutoFit/>
          </a:bodyPr>
          <a:lstStyle/>
          <a:p>
            <a:r>
              <a:rPr lang="en-US" dirty="0"/>
              <a:t>Electronegativity:</a:t>
            </a:r>
          </a:p>
          <a:p>
            <a:r>
              <a:rPr lang="en-US" dirty="0"/>
              <a:t>Na 0.9	      </a:t>
            </a:r>
            <a:r>
              <a:rPr lang="en-US" b="1" dirty="0">
                <a:solidFill>
                  <a:srgbClr val="00B0F0"/>
                </a:solidFill>
              </a:rPr>
              <a:t>S 2.6</a:t>
            </a:r>
          </a:p>
        </p:txBody>
      </p:sp>
      <p:sp>
        <p:nvSpPr>
          <p:cNvPr id="9" name="TextBox 8"/>
          <p:cNvSpPr txBox="1"/>
          <p:nvPr/>
        </p:nvSpPr>
        <p:spPr>
          <a:xfrm>
            <a:off x="4685556" y="3315429"/>
            <a:ext cx="1144489" cy="261376"/>
          </a:xfrm>
          <a:prstGeom prst="rect">
            <a:avLst/>
          </a:prstGeom>
          <a:noFill/>
        </p:spPr>
        <p:txBody>
          <a:bodyPr wrap="square" lIns="91208" tIns="45604" rIns="91208" bIns="45604" rtlCol="0">
            <a:spAutoFit/>
          </a:bodyPr>
          <a:lstStyle/>
          <a:p>
            <a:pPr algn="ctr"/>
            <a:r>
              <a:rPr lang="en-US" sz="1100" dirty="0"/>
              <a:t>reduction</a:t>
            </a:r>
          </a:p>
        </p:txBody>
      </p:sp>
    </p:spTree>
    <p:extLst>
      <p:ext uri="{BB962C8B-B14F-4D97-AF65-F5344CB8AC3E}">
        <p14:creationId xmlns:p14="http://schemas.microsoft.com/office/powerpoint/2010/main" val="316857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fade">
                                      <p:cBhvr>
                                        <p:cTn id="7" dur="500"/>
                                        <p:tgtEl>
                                          <p:spTgt spid="25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fade">
                                      <p:cBhvr>
                                        <p:cTn id="12" dur="500"/>
                                        <p:tgtEl>
                                          <p:spTgt spid="25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6">
                                            <p:txEl>
                                              <p:pRg st="3" end="3"/>
                                            </p:txEl>
                                          </p:spTgt>
                                        </p:tgtEl>
                                        <p:attrNameLst>
                                          <p:attrName>style.visibility</p:attrName>
                                        </p:attrNameLst>
                                      </p:cBhvr>
                                      <p:to>
                                        <p:strVal val="visible"/>
                                      </p:to>
                                    </p:set>
                                    <p:animEffect transition="in" filter="fade">
                                      <p:cBhvr>
                                        <p:cTn id="17" dur="500"/>
                                        <p:tgtEl>
                                          <p:spTgt spid="2560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6">
                                            <p:txEl>
                                              <p:pRg st="4" end="4"/>
                                            </p:txEl>
                                          </p:spTgt>
                                        </p:tgtEl>
                                        <p:attrNameLst>
                                          <p:attrName>style.visibility</p:attrName>
                                        </p:attrNameLst>
                                      </p:cBhvr>
                                      <p:to>
                                        <p:strVal val="visible"/>
                                      </p:to>
                                    </p:set>
                                    <p:animEffect transition="in" filter="fade">
                                      <p:cBhvr>
                                        <p:cTn id="27" dur="500"/>
                                        <p:tgtEl>
                                          <p:spTgt spid="256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5606">
                                            <p:txEl>
                                              <p:pRg st="5" end="5"/>
                                            </p:txEl>
                                          </p:spTgt>
                                        </p:tgtEl>
                                        <p:attrNameLst>
                                          <p:attrName>style.visibility</p:attrName>
                                        </p:attrNameLst>
                                      </p:cBhvr>
                                      <p:to>
                                        <p:strVal val="visible"/>
                                      </p:to>
                                    </p:set>
                                    <p:animEffect transition="in" filter="fade">
                                      <p:cBhvr>
                                        <p:cTn id="40" dur="500"/>
                                        <p:tgtEl>
                                          <p:spTgt spid="256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124225" y="-13647"/>
            <a:ext cx="2895601" cy="623248"/>
          </a:xfrm>
          <a:solidFill>
            <a:schemeClr val="accent5">
              <a:lumMod val="75000"/>
            </a:schemeClr>
          </a:solidFill>
        </p:spPr>
        <p:txBody>
          <a:bodyPr/>
          <a:lstStyle/>
          <a:p>
            <a:pPr algn="ctr"/>
            <a:r>
              <a:rPr lang="en-US" altLang="en-US" sz="4000" dirty="0">
                <a:solidFill>
                  <a:srgbClr val="FFFF00"/>
                </a:solidFill>
              </a:rPr>
              <a:t>Oxidation</a:t>
            </a:r>
          </a:p>
        </p:txBody>
      </p:sp>
      <p:sp>
        <p:nvSpPr>
          <p:cNvPr id="25606" name="Text Box 6"/>
          <p:cNvSpPr txBox="1">
            <a:spLocks noChangeArrowheads="1"/>
          </p:cNvSpPr>
          <p:nvPr/>
        </p:nvSpPr>
        <p:spPr bwMode="auto">
          <a:xfrm>
            <a:off x="0" y="685809"/>
            <a:ext cx="9144000" cy="530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82" tIns="45541" rIns="91082" bIns="45541">
            <a:spAutoFit/>
          </a:bodyPr>
          <a:lstStyle/>
          <a:p>
            <a:pPr>
              <a:spcBef>
                <a:spcPts val="1200"/>
              </a:spcBef>
            </a:pPr>
            <a:r>
              <a:rPr lang="en-US" sz="2800" dirty="0">
                <a:solidFill>
                  <a:srgbClr val="00B050"/>
                </a:solidFill>
              </a:rPr>
              <a:t>Any chemical change in which there is an </a:t>
            </a:r>
            <a:r>
              <a:rPr lang="en-US" sz="2800" b="1" dirty="0">
                <a:solidFill>
                  <a:srgbClr val="0070C0"/>
                </a:solidFill>
              </a:rPr>
              <a:t>INCREASE</a:t>
            </a:r>
            <a:r>
              <a:rPr lang="en-US" sz="2800" dirty="0">
                <a:solidFill>
                  <a:srgbClr val="00B050"/>
                </a:solidFill>
              </a:rPr>
              <a:t> in oxidation number of an atom (</a:t>
            </a:r>
            <a:r>
              <a:rPr lang="en-US" sz="2800" i="1" dirty="0">
                <a:solidFill>
                  <a:srgbClr val="C907A4"/>
                </a:solidFill>
                <a:latin typeface="Times New Roman" panose="02020603050405020304" pitchFamily="18" charset="0"/>
                <a:cs typeface="Times New Roman" panose="02020603050405020304" pitchFamily="18" charset="0"/>
              </a:rPr>
              <a:t>formerly defined by the gain of oxygen</a:t>
            </a:r>
            <a:r>
              <a:rPr lang="en-US" sz="2800" dirty="0">
                <a:solidFill>
                  <a:srgbClr val="00B050"/>
                </a:solidFill>
              </a:rPr>
              <a:t>).</a:t>
            </a:r>
          </a:p>
          <a:p>
            <a:pPr>
              <a:spcBef>
                <a:spcPts val="1200"/>
              </a:spcBef>
            </a:pPr>
            <a:r>
              <a:rPr lang="en-US" sz="2800" dirty="0">
                <a:solidFill>
                  <a:srgbClr val="FF0000"/>
                </a:solidFill>
              </a:rPr>
              <a:t>There is a </a:t>
            </a:r>
            <a:r>
              <a:rPr lang="en-US" sz="2800" b="1" dirty="0">
                <a:solidFill>
                  <a:srgbClr val="0070C0"/>
                </a:solidFill>
              </a:rPr>
              <a:t>LOSS</a:t>
            </a:r>
            <a:r>
              <a:rPr lang="en-US" sz="2800" b="1" dirty="0">
                <a:solidFill>
                  <a:srgbClr val="FF0000"/>
                </a:solidFill>
              </a:rPr>
              <a:t> </a:t>
            </a:r>
            <a:r>
              <a:rPr lang="en-US" sz="2800" dirty="0">
                <a:solidFill>
                  <a:srgbClr val="FF0000"/>
                </a:solidFill>
              </a:rPr>
              <a:t>of electrons from an atom in the reaction. </a:t>
            </a:r>
          </a:p>
          <a:p>
            <a:pPr algn="ctr">
              <a:spcBef>
                <a:spcPts val="1200"/>
              </a:spcBef>
            </a:pPr>
            <a:endParaRPr lang="en-US" sz="2800" dirty="0"/>
          </a:p>
          <a:p>
            <a:pPr algn="ctr">
              <a:spcBef>
                <a:spcPts val="1200"/>
              </a:spcBef>
            </a:pPr>
            <a:r>
              <a:rPr lang="en-US" sz="2700" dirty="0">
                <a:effectLst>
                  <a:outerShdw blurRad="38100" dist="38100" dir="2700000" algn="tl">
                    <a:srgbClr val="000000">
                      <a:alpha val="43137"/>
                    </a:srgbClr>
                  </a:outerShdw>
                </a:effectLst>
              </a:rPr>
              <a:t>2</a:t>
            </a:r>
            <a:r>
              <a:rPr lang="en-US" sz="2700" b="1" dirty="0">
                <a:solidFill>
                  <a:srgbClr val="FFFF00"/>
                </a:solidFill>
                <a:effectLst>
                  <a:outerShdw blurRad="38100" dist="38100" dir="2700000" algn="tl">
                    <a:srgbClr val="000000">
                      <a:alpha val="43137"/>
                    </a:srgbClr>
                  </a:outerShdw>
                </a:effectLst>
              </a:rPr>
              <a:t>Na</a:t>
            </a:r>
            <a:r>
              <a:rPr lang="en-US" sz="2700" b="1" baseline="30000" dirty="0">
                <a:solidFill>
                  <a:schemeClr val="bg1"/>
                </a:solidFill>
                <a:effectLst>
                  <a:outerShdw blurRad="38100" dist="38100" dir="2700000" algn="tl">
                    <a:srgbClr val="000000">
                      <a:alpha val="43137"/>
                    </a:srgbClr>
                  </a:outerShdw>
                </a:effectLst>
              </a:rPr>
              <a:t>0</a:t>
            </a:r>
            <a:r>
              <a:rPr lang="en-US" sz="2700" dirty="0">
                <a:effectLst>
                  <a:outerShdw blurRad="38100" dist="38100" dir="2700000" algn="tl">
                    <a:srgbClr val="000000">
                      <a:alpha val="43137"/>
                    </a:srgbClr>
                  </a:outerShdw>
                </a:effectLst>
              </a:rPr>
              <a:t> +  </a:t>
            </a:r>
            <a:r>
              <a:rPr lang="en-US" sz="2700" dirty="0">
                <a:solidFill>
                  <a:srgbClr val="00B0F0"/>
                </a:solidFill>
                <a:effectLst>
                  <a:outerShdw blurRad="38100" dist="38100" dir="2700000" algn="tl">
                    <a:srgbClr val="000000">
                      <a:alpha val="43137"/>
                    </a:srgbClr>
                  </a:outerShdw>
                </a:effectLst>
              </a:rPr>
              <a:t>S</a:t>
            </a:r>
            <a:r>
              <a:rPr lang="en-US" sz="2700" baseline="30000" dirty="0">
                <a:solidFill>
                  <a:srgbClr val="00B0F0"/>
                </a:solidFill>
                <a:effectLst>
                  <a:outerShdw blurRad="38100" dist="38100" dir="2700000" algn="tl">
                    <a:srgbClr val="000000">
                      <a:alpha val="43137"/>
                    </a:srgbClr>
                  </a:outerShdw>
                </a:effectLst>
              </a:rPr>
              <a:t>0</a:t>
            </a:r>
            <a:r>
              <a:rPr lang="en-US" sz="2700" dirty="0">
                <a:effectLst>
                  <a:outerShdw blurRad="38100" dist="38100" dir="2700000" algn="tl">
                    <a:srgbClr val="000000">
                      <a:alpha val="43137"/>
                    </a:srgbClr>
                  </a:outerShdw>
                </a:effectLst>
              </a:rPr>
              <a:t>    </a:t>
            </a:r>
            <a:r>
              <a:rPr lang="en-US" sz="2700" dirty="0">
                <a:effectLst>
                  <a:outerShdw blurRad="38100" dist="38100" dir="2700000" algn="tl">
                    <a:srgbClr val="000000">
                      <a:alpha val="43137"/>
                    </a:srgbClr>
                  </a:outerShdw>
                </a:effectLst>
                <a:sym typeface="Wingdings" panose="05000000000000000000" pitchFamily="2" charset="2"/>
              </a:rPr>
              <a:t></a:t>
            </a:r>
            <a:r>
              <a:rPr lang="en-US" sz="2700" dirty="0">
                <a:effectLst>
                  <a:outerShdw blurRad="38100" dist="38100" dir="2700000" algn="tl">
                    <a:srgbClr val="000000">
                      <a:alpha val="43137"/>
                    </a:srgbClr>
                  </a:outerShdw>
                </a:effectLst>
              </a:rPr>
              <a:t>     </a:t>
            </a:r>
            <a:r>
              <a:rPr lang="en-US" sz="2700" b="1" dirty="0">
                <a:solidFill>
                  <a:srgbClr val="FFFF00"/>
                </a:solidFill>
                <a:effectLst>
                  <a:outerShdw blurRad="38100" dist="38100" dir="2700000" algn="tl">
                    <a:srgbClr val="000000">
                      <a:alpha val="43137"/>
                    </a:srgbClr>
                  </a:outerShdw>
                </a:effectLst>
              </a:rPr>
              <a:t>Na</a:t>
            </a:r>
            <a:r>
              <a:rPr lang="en-US" sz="2700" baseline="-25000" dirty="0">
                <a:effectLst>
                  <a:outerShdw blurRad="38100" dist="38100" dir="2700000" algn="tl">
                    <a:srgbClr val="000000">
                      <a:alpha val="43137"/>
                    </a:srgbClr>
                  </a:outerShdw>
                </a:effectLst>
              </a:rPr>
              <a:t>2</a:t>
            </a:r>
            <a:r>
              <a:rPr lang="en-US" sz="2700" b="1" baseline="30000" dirty="0">
                <a:solidFill>
                  <a:schemeClr val="bg1"/>
                </a:solidFill>
                <a:effectLst>
                  <a:outerShdw blurRad="38100" dist="38100" dir="2700000" algn="tl">
                    <a:srgbClr val="000000">
                      <a:alpha val="43137"/>
                    </a:srgbClr>
                  </a:outerShdw>
                </a:effectLst>
              </a:rPr>
              <a:t>+1</a:t>
            </a:r>
            <a:r>
              <a:rPr lang="en-US" sz="2700" dirty="0">
                <a:solidFill>
                  <a:srgbClr val="00B0F0"/>
                </a:solidFill>
                <a:effectLst>
                  <a:outerShdw blurRad="38100" dist="38100" dir="2700000" algn="tl">
                    <a:srgbClr val="000000">
                      <a:alpha val="43137"/>
                    </a:srgbClr>
                  </a:outerShdw>
                </a:effectLst>
              </a:rPr>
              <a:t>S</a:t>
            </a:r>
            <a:r>
              <a:rPr lang="en-US" sz="2700" baseline="30000" dirty="0">
                <a:solidFill>
                  <a:srgbClr val="00B0F0"/>
                </a:solidFill>
                <a:effectLst>
                  <a:outerShdw blurRad="38100" dist="38100" dir="2700000" algn="tl">
                    <a:srgbClr val="000000">
                      <a:alpha val="43137"/>
                    </a:srgbClr>
                  </a:outerShdw>
                </a:effectLst>
              </a:rPr>
              <a:t>-2</a:t>
            </a:r>
            <a:r>
              <a:rPr lang="en-US" sz="2700" b="1" u="sng" dirty="0">
                <a:effectLst>
                  <a:outerShdw blurRad="38100" dist="38100" dir="2700000" algn="tl">
                    <a:srgbClr val="000000">
                      <a:alpha val="43137"/>
                    </a:srgbClr>
                  </a:outerShdw>
                </a:effectLst>
              </a:rPr>
              <a:t>  </a:t>
            </a:r>
            <a:r>
              <a:rPr lang="en-US" sz="2700" b="1" u="sng" baseline="-25000" dirty="0">
                <a:effectLst>
                  <a:outerShdw blurRad="38100" dist="38100" dir="2700000" algn="tl">
                    <a:srgbClr val="000000">
                      <a:alpha val="43137"/>
                    </a:srgbClr>
                  </a:outerShdw>
                </a:effectLst>
              </a:rPr>
              <a:t> </a:t>
            </a:r>
            <a:endParaRPr lang="en-US" sz="2700" dirty="0">
              <a:effectLst>
                <a:outerShdw blurRad="38100" dist="38100" dir="2700000" algn="tl">
                  <a:srgbClr val="000000">
                    <a:alpha val="43137"/>
                  </a:srgbClr>
                </a:outerShdw>
              </a:effectLst>
            </a:endParaRPr>
          </a:p>
          <a:p>
            <a:pPr marL="688975" indent="-231775">
              <a:spcBef>
                <a:spcPts val="1200"/>
              </a:spcBef>
              <a:buFont typeface="Arial" panose="020B0604020202020204" pitchFamily="34" charset="0"/>
              <a:buChar char="•"/>
            </a:pPr>
            <a:r>
              <a:rPr lang="en-US" sz="2800" dirty="0">
                <a:solidFill>
                  <a:srgbClr val="FF0000"/>
                </a:solidFill>
                <a:effectLst>
                  <a:outerShdw blurRad="38100" dist="38100" dir="2700000" algn="tl">
                    <a:srgbClr val="000000">
                      <a:alpha val="43137"/>
                    </a:srgbClr>
                  </a:outerShdw>
                </a:effectLst>
              </a:rPr>
              <a:t>The oxidation number of </a:t>
            </a:r>
            <a:r>
              <a:rPr lang="en-US" sz="2800" dirty="0">
                <a:solidFill>
                  <a:srgbClr val="FFFF00"/>
                </a:solidFill>
                <a:effectLst>
                  <a:outerShdw blurRad="38100" dist="38100" dir="2700000" algn="tl">
                    <a:srgbClr val="000000">
                      <a:alpha val="43137"/>
                    </a:srgbClr>
                  </a:outerShdw>
                </a:effectLst>
              </a:rPr>
              <a:t>Na</a:t>
            </a:r>
            <a:r>
              <a:rPr lang="en-US" sz="2800" dirty="0">
                <a:solidFill>
                  <a:srgbClr val="FF0000"/>
                </a:solidFill>
                <a:effectLst>
                  <a:outerShdw blurRad="38100" dist="38100" dir="2700000" algn="tl">
                    <a:srgbClr val="000000">
                      <a:alpha val="43137"/>
                    </a:srgbClr>
                  </a:outerShdw>
                </a:effectLst>
              </a:rPr>
              <a:t> increases from 0 to +1.</a:t>
            </a:r>
          </a:p>
          <a:p>
            <a:pPr marL="688975" indent="-231775">
              <a:spcBef>
                <a:spcPts val="1200"/>
              </a:spcBef>
              <a:buFont typeface="Arial" panose="020B0604020202020204" pitchFamily="34" charset="0"/>
              <a:buChar char="•"/>
            </a:pPr>
            <a:r>
              <a:rPr lang="en-US" sz="2800" dirty="0">
                <a:effectLst>
                  <a:outerShdw blurRad="38100" dist="38100" dir="2700000" algn="tl">
                    <a:srgbClr val="000000">
                      <a:alpha val="43137"/>
                    </a:srgbClr>
                  </a:outerShdw>
                </a:effectLst>
              </a:rPr>
              <a:t>The element Na loses two electrons total.</a:t>
            </a:r>
          </a:p>
          <a:p>
            <a:pPr marL="688975" indent="-231775">
              <a:spcBef>
                <a:spcPts val="1200"/>
              </a:spcBef>
              <a:buFont typeface="Arial" panose="020B0604020202020204" pitchFamily="34" charset="0"/>
              <a:buChar char="•"/>
            </a:pPr>
            <a:r>
              <a:rPr lang="en-US" sz="2800" dirty="0">
                <a:solidFill>
                  <a:srgbClr val="FFFF00"/>
                </a:solidFill>
                <a:effectLst>
                  <a:outerShdw blurRad="38100" dist="38100" dir="2700000" algn="tl">
                    <a:srgbClr val="000000">
                      <a:alpha val="43137"/>
                    </a:srgbClr>
                  </a:outerShdw>
                </a:effectLst>
              </a:rPr>
              <a:t>Na</a:t>
            </a:r>
            <a:r>
              <a:rPr lang="en-US" sz="2800" dirty="0">
                <a:solidFill>
                  <a:srgbClr val="00B050"/>
                </a:solidFill>
                <a:effectLst>
                  <a:outerShdw blurRad="38100" dist="38100" dir="2700000" algn="tl">
                    <a:srgbClr val="000000">
                      <a:alpha val="43137"/>
                    </a:srgbClr>
                  </a:outerShdw>
                </a:effectLst>
              </a:rPr>
              <a:t> is oxidized in the redox reaction.</a:t>
            </a: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pic>
        <p:nvPicPr>
          <p:cNvPr id="7" name="Picture 6"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8324876" y="0"/>
            <a:ext cx="819149" cy="685800"/>
          </a:xfrm>
          <a:prstGeom prst="rect">
            <a:avLst/>
          </a:prstGeom>
        </p:spPr>
      </p:pic>
      <p:sp>
        <p:nvSpPr>
          <p:cNvPr id="8" name="Right Bracket 7"/>
          <p:cNvSpPr/>
          <p:nvPr/>
        </p:nvSpPr>
        <p:spPr bwMode="auto">
          <a:xfrm rot="16200000">
            <a:off x="4464032" y="2178030"/>
            <a:ext cx="368338" cy="2743201"/>
          </a:xfrm>
          <a:prstGeom prst="rightBracket">
            <a:avLst/>
          </a:prstGeom>
          <a:noFill/>
          <a:ln w="28575" cap="flat" cmpd="sng" algn="ctr">
            <a:solidFill>
              <a:srgbClr val="FFFF0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0" name="TextBox 9"/>
          <p:cNvSpPr txBox="1"/>
          <p:nvPr/>
        </p:nvSpPr>
        <p:spPr>
          <a:xfrm>
            <a:off x="4113311" y="3396224"/>
            <a:ext cx="1144489" cy="261376"/>
          </a:xfrm>
          <a:prstGeom prst="rect">
            <a:avLst/>
          </a:prstGeom>
          <a:noFill/>
        </p:spPr>
        <p:txBody>
          <a:bodyPr wrap="square" lIns="91208" tIns="45604" rIns="91208" bIns="45604" rtlCol="0">
            <a:spAutoFit/>
          </a:bodyPr>
          <a:lstStyle/>
          <a:p>
            <a:pPr algn="ctr"/>
            <a:r>
              <a:rPr lang="en-US" sz="1100" dirty="0"/>
              <a:t>oxidation</a:t>
            </a:r>
          </a:p>
        </p:txBody>
      </p:sp>
      <p:sp>
        <p:nvSpPr>
          <p:cNvPr id="9" name="TextBox 8">
            <a:extLst>
              <a:ext uri="{FF2B5EF4-FFF2-40B4-BE49-F238E27FC236}">
                <a16:creationId xmlns:a16="http://schemas.microsoft.com/office/drawing/2014/main" id="{E9E311BC-E8B0-4A2E-9A49-1E543C7732DC}"/>
              </a:ext>
            </a:extLst>
          </p:cNvPr>
          <p:cNvSpPr txBox="1"/>
          <p:nvPr/>
        </p:nvSpPr>
        <p:spPr>
          <a:xfrm>
            <a:off x="7015302" y="3238368"/>
            <a:ext cx="2133605" cy="676874"/>
          </a:xfrm>
          <a:prstGeom prst="rect">
            <a:avLst/>
          </a:prstGeom>
          <a:solidFill>
            <a:schemeClr val="accent3">
              <a:lumMod val="40000"/>
              <a:lumOff val="60000"/>
            </a:schemeClr>
          </a:solidFill>
        </p:spPr>
        <p:txBody>
          <a:bodyPr wrap="square" lIns="91208" tIns="45604" rIns="91208" bIns="45604" rtlCol="0">
            <a:spAutoFit/>
          </a:bodyPr>
          <a:lstStyle/>
          <a:p>
            <a:r>
              <a:rPr lang="en-US" dirty="0"/>
              <a:t>Electronegativity:</a:t>
            </a:r>
          </a:p>
          <a:p>
            <a:r>
              <a:rPr lang="en-US" dirty="0"/>
              <a:t>Na 0.9	      </a:t>
            </a:r>
            <a:r>
              <a:rPr lang="en-US" b="1" dirty="0">
                <a:solidFill>
                  <a:srgbClr val="00B0F0"/>
                </a:solidFill>
              </a:rPr>
              <a:t>S 2.6</a:t>
            </a:r>
          </a:p>
        </p:txBody>
      </p:sp>
    </p:spTree>
    <p:extLst>
      <p:ext uri="{BB962C8B-B14F-4D97-AF65-F5344CB8AC3E}">
        <p14:creationId xmlns:p14="http://schemas.microsoft.com/office/powerpoint/2010/main" val="326090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fade">
                                      <p:cBhvr>
                                        <p:cTn id="7" dur="500"/>
                                        <p:tgtEl>
                                          <p:spTgt spid="25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fade">
                                      <p:cBhvr>
                                        <p:cTn id="12" dur="500"/>
                                        <p:tgtEl>
                                          <p:spTgt spid="25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6">
                                            <p:txEl>
                                              <p:pRg st="3" end="3"/>
                                            </p:txEl>
                                          </p:spTgt>
                                        </p:tgtEl>
                                        <p:attrNameLst>
                                          <p:attrName>style.visibility</p:attrName>
                                        </p:attrNameLst>
                                      </p:cBhvr>
                                      <p:to>
                                        <p:strVal val="visible"/>
                                      </p:to>
                                    </p:set>
                                    <p:animEffect transition="in" filter="fade">
                                      <p:cBhvr>
                                        <p:cTn id="17" dur="500"/>
                                        <p:tgtEl>
                                          <p:spTgt spid="2560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6">
                                            <p:txEl>
                                              <p:pRg st="4" end="4"/>
                                            </p:txEl>
                                          </p:spTgt>
                                        </p:tgtEl>
                                        <p:attrNameLst>
                                          <p:attrName>style.visibility</p:attrName>
                                        </p:attrNameLst>
                                      </p:cBhvr>
                                      <p:to>
                                        <p:strVal val="visible"/>
                                      </p:to>
                                    </p:set>
                                    <p:animEffect transition="in" filter="fade">
                                      <p:cBhvr>
                                        <p:cTn id="22" dur="500"/>
                                        <p:tgtEl>
                                          <p:spTgt spid="2560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5606">
                                            <p:txEl>
                                              <p:pRg st="5" end="5"/>
                                            </p:txEl>
                                          </p:spTgt>
                                        </p:tgtEl>
                                        <p:attrNameLst>
                                          <p:attrName>style.visibility</p:attrName>
                                        </p:attrNameLst>
                                      </p:cBhvr>
                                      <p:to>
                                        <p:strVal val="visible"/>
                                      </p:to>
                                    </p:set>
                                    <p:animEffect transition="in" filter="fade">
                                      <p:cBhvr>
                                        <p:cTn id="40" dur="500"/>
                                        <p:tgtEl>
                                          <p:spTgt spid="2560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5606">
                                            <p:txEl>
                                              <p:pRg st="6" end="6"/>
                                            </p:txEl>
                                          </p:spTgt>
                                        </p:tgtEl>
                                        <p:attrNameLst>
                                          <p:attrName>style.visibility</p:attrName>
                                        </p:attrNameLst>
                                      </p:cBhvr>
                                      <p:to>
                                        <p:strVal val="visible"/>
                                      </p:to>
                                    </p:set>
                                    <p:animEffect transition="in" filter="fade">
                                      <p:cBhvr>
                                        <p:cTn id="45" dur="500"/>
                                        <p:tgtEl>
                                          <p:spTgt spid="256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124225" y="-13647"/>
            <a:ext cx="2895601" cy="623248"/>
          </a:xfrm>
          <a:solidFill>
            <a:schemeClr val="accent5">
              <a:lumMod val="75000"/>
            </a:schemeClr>
          </a:solidFill>
        </p:spPr>
        <p:txBody>
          <a:bodyPr/>
          <a:lstStyle/>
          <a:p>
            <a:pPr algn="ctr"/>
            <a:r>
              <a:rPr lang="en-US" altLang="en-US" sz="4000" dirty="0">
                <a:solidFill>
                  <a:srgbClr val="FFFF00"/>
                </a:solidFill>
              </a:rPr>
              <a:t>Oxidation</a:t>
            </a:r>
          </a:p>
        </p:txBody>
      </p:sp>
      <p:sp>
        <p:nvSpPr>
          <p:cNvPr id="25606" name="Text Box 6"/>
          <p:cNvSpPr txBox="1">
            <a:spLocks noChangeArrowheads="1"/>
          </p:cNvSpPr>
          <p:nvPr/>
        </p:nvSpPr>
        <p:spPr bwMode="auto">
          <a:xfrm>
            <a:off x="152408" y="685809"/>
            <a:ext cx="8839200" cy="470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82" tIns="45541" rIns="91082" bIns="45541">
            <a:spAutoFit/>
          </a:bodyPr>
          <a:lstStyle/>
          <a:p>
            <a:pPr>
              <a:spcBef>
                <a:spcPts val="1200"/>
              </a:spcBef>
            </a:pPr>
            <a:r>
              <a:rPr lang="en-US" sz="2800" dirty="0">
                <a:solidFill>
                  <a:srgbClr val="00B0F0"/>
                </a:solidFill>
              </a:rPr>
              <a:t>The particle or atom that increases in oxidation number is said to be </a:t>
            </a:r>
            <a:r>
              <a:rPr lang="en-US" sz="2800" b="1" u="sng" dirty="0">
                <a:solidFill>
                  <a:schemeClr val="tx2"/>
                </a:solidFill>
              </a:rPr>
              <a:t>OXIDIZED</a:t>
            </a:r>
            <a:r>
              <a:rPr lang="en-US" sz="2800" dirty="0">
                <a:solidFill>
                  <a:srgbClr val="00B050"/>
                </a:solidFill>
              </a:rPr>
              <a:t>.</a:t>
            </a:r>
          </a:p>
          <a:p>
            <a:pPr>
              <a:spcBef>
                <a:spcPts val="1200"/>
              </a:spcBef>
            </a:pPr>
            <a:r>
              <a:rPr lang="en-US" sz="2800" dirty="0">
                <a:solidFill>
                  <a:srgbClr val="FF0000"/>
                </a:solidFill>
              </a:rPr>
              <a:t>The particle or atom that is oxidized acts as a </a:t>
            </a:r>
            <a:r>
              <a:rPr lang="en-US" sz="2800" b="1" u="sng" dirty="0">
                <a:solidFill>
                  <a:schemeClr val="bg1"/>
                </a:solidFill>
              </a:rPr>
              <a:t>reducing agent</a:t>
            </a:r>
            <a:r>
              <a:rPr lang="en-US" sz="2800" dirty="0">
                <a:solidFill>
                  <a:schemeClr val="bg1"/>
                </a:solidFill>
              </a:rPr>
              <a:t> </a:t>
            </a:r>
            <a:r>
              <a:rPr lang="en-US" sz="2800" dirty="0">
                <a:solidFill>
                  <a:srgbClr val="FF0000"/>
                </a:solidFill>
              </a:rPr>
              <a:t>in a </a:t>
            </a:r>
            <a:r>
              <a:rPr lang="en-US" sz="2800" dirty="0">
                <a:solidFill>
                  <a:srgbClr val="0070C0"/>
                </a:solidFill>
              </a:rPr>
              <a:t>Redox</a:t>
            </a:r>
            <a:r>
              <a:rPr lang="en-US" sz="2800" dirty="0">
                <a:solidFill>
                  <a:srgbClr val="FF0000"/>
                </a:solidFill>
              </a:rPr>
              <a:t> reaction.</a:t>
            </a:r>
          </a:p>
          <a:p>
            <a:pPr algn="ctr">
              <a:spcBef>
                <a:spcPts val="1200"/>
              </a:spcBef>
            </a:pPr>
            <a:endParaRPr lang="en-US" sz="2700" dirty="0"/>
          </a:p>
          <a:p>
            <a:pPr algn="ctr">
              <a:spcBef>
                <a:spcPts val="1200"/>
              </a:spcBef>
            </a:pPr>
            <a:r>
              <a:rPr lang="en-US" sz="2700" dirty="0"/>
              <a:t>2</a:t>
            </a:r>
            <a:r>
              <a:rPr lang="en-US" sz="2700" b="1" dirty="0">
                <a:solidFill>
                  <a:srgbClr val="FFFF00"/>
                </a:solidFill>
              </a:rPr>
              <a:t>Na</a:t>
            </a:r>
            <a:r>
              <a:rPr lang="en-US" sz="2700" b="1" baseline="30000" dirty="0">
                <a:solidFill>
                  <a:srgbClr val="FFFF00"/>
                </a:solidFill>
              </a:rPr>
              <a:t>0</a:t>
            </a:r>
            <a:r>
              <a:rPr lang="en-US" sz="2700" dirty="0"/>
              <a:t> +  </a:t>
            </a:r>
            <a:r>
              <a:rPr lang="en-US" sz="2700" dirty="0">
                <a:solidFill>
                  <a:srgbClr val="00B0F0"/>
                </a:solidFill>
              </a:rPr>
              <a:t>S</a:t>
            </a:r>
            <a:r>
              <a:rPr lang="en-US" sz="2700" baseline="30000" dirty="0">
                <a:solidFill>
                  <a:srgbClr val="00B0F0"/>
                </a:solidFill>
              </a:rPr>
              <a:t>0</a:t>
            </a:r>
            <a:r>
              <a:rPr lang="en-US" sz="2700" dirty="0"/>
              <a:t>    </a:t>
            </a:r>
            <a:r>
              <a:rPr lang="en-US" sz="2700" dirty="0">
                <a:sym typeface="Wingdings" panose="05000000000000000000" pitchFamily="2" charset="2"/>
              </a:rPr>
              <a:t></a:t>
            </a:r>
            <a:r>
              <a:rPr lang="en-US" sz="2700" dirty="0"/>
              <a:t>     </a:t>
            </a:r>
            <a:r>
              <a:rPr lang="en-US" sz="2700" b="1" dirty="0">
                <a:solidFill>
                  <a:srgbClr val="FFFF00"/>
                </a:solidFill>
              </a:rPr>
              <a:t>Na</a:t>
            </a:r>
            <a:r>
              <a:rPr lang="en-US" sz="2700" baseline="-25000" dirty="0"/>
              <a:t>2</a:t>
            </a:r>
            <a:r>
              <a:rPr lang="en-US" sz="2700" b="1" baseline="30000" dirty="0">
                <a:solidFill>
                  <a:srgbClr val="FFFF00"/>
                </a:solidFill>
              </a:rPr>
              <a:t>+1</a:t>
            </a:r>
            <a:r>
              <a:rPr lang="en-US" sz="2700" dirty="0">
                <a:solidFill>
                  <a:srgbClr val="00B0F0"/>
                </a:solidFill>
              </a:rPr>
              <a:t>S</a:t>
            </a:r>
            <a:r>
              <a:rPr lang="en-US" sz="2700" baseline="30000" dirty="0">
                <a:solidFill>
                  <a:srgbClr val="00B0F0"/>
                </a:solidFill>
              </a:rPr>
              <a:t>-2</a:t>
            </a:r>
            <a:r>
              <a:rPr lang="en-US" sz="2700" b="1" u="sng" dirty="0"/>
              <a:t>  </a:t>
            </a:r>
            <a:r>
              <a:rPr lang="en-US" sz="2700" b="1" u="sng" baseline="-25000" dirty="0"/>
              <a:t> </a:t>
            </a:r>
            <a:endParaRPr lang="en-US" sz="2700" dirty="0"/>
          </a:p>
          <a:p>
            <a:pPr marL="803863" indent="-232619">
              <a:spcBef>
                <a:spcPts val="1200"/>
              </a:spcBef>
              <a:buFont typeface="Arial" panose="020B0604020202020204" pitchFamily="34" charset="0"/>
              <a:buChar char="•"/>
            </a:pPr>
            <a:r>
              <a:rPr lang="en-US" sz="2800" dirty="0">
                <a:solidFill>
                  <a:srgbClr val="FFFF00"/>
                </a:solidFill>
                <a:effectLst>
                  <a:outerShdw blurRad="38100" dist="38100" dir="2700000" algn="tl">
                    <a:srgbClr val="000000">
                      <a:alpha val="43137"/>
                    </a:srgbClr>
                  </a:outerShdw>
                </a:effectLst>
              </a:rPr>
              <a:t>Na is oxidized in the redox reaction.</a:t>
            </a:r>
          </a:p>
          <a:p>
            <a:pPr marL="803863" indent="-232619">
              <a:spcBef>
                <a:spcPts val="1200"/>
              </a:spcBef>
              <a:buFont typeface="Arial" panose="020B0604020202020204" pitchFamily="34" charset="0"/>
              <a:buChar char="•"/>
            </a:pPr>
            <a:r>
              <a:rPr lang="en-US" sz="2800" dirty="0">
                <a:solidFill>
                  <a:srgbClr val="FFFF00"/>
                </a:solidFill>
                <a:effectLst>
                  <a:outerShdw blurRad="38100" dist="38100" dir="2700000" algn="tl">
                    <a:srgbClr val="000000">
                      <a:alpha val="43137"/>
                    </a:srgbClr>
                  </a:outerShdw>
                </a:effectLst>
              </a:rPr>
              <a:t>Na</a:t>
            </a:r>
            <a:r>
              <a:rPr lang="en-US" sz="2800" dirty="0">
                <a:solidFill>
                  <a:srgbClr val="7030A0"/>
                </a:solidFill>
              </a:rPr>
              <a:t> is the </a:t>
            </a:r>
            <a:r>
              <a:rPr lang="en-US" sz="2800" dirty="0">
                <a:solidFill>
                  <a:srgbClr val="FF0000"/>
                </a:solidFill>
              </a:rPr>
              <a:t>reducing agent </a:t>
            </a:r>
            <a:r>
              <a:rPr lang="en-US" sz="2800" dirty="0">
                <a:solidFill>
                  <a:srgbClr val="7030A0"/>
                </a:solidFill>
              </a:rPr>
              <a:t>in the redox reaction, meaning that </a:t>
            </a:r>
            <a:r>
              <a:rPr lang="en-US" sz="2800" dirty="0">
                <a:solidFill>
                  <a:srgbClr val="00B0F0"/>
                </a:solidFill>
              </a:rPr>
              <a:t>S</a:t>
            </a:r>
            <a:r>
              <a:rPr lang="en-US" sz="2800" baseline="30000" dirty="0">
                <a:solidFill>
                  <a:srgbClr val="00B0F0"/>
                </a:solidFill>
              </a:rPr>
              <a:t>0</a:t>
            </a:r>
            <a:r>
              <a:rPr lang="en-US" sz="2800" dirty="0">
                <a:solidFill>
                  <a:srgbClr val="7030A0"/>
                </a:solidFill>
              </a:rPr>
              <a:t> will be reduced.</a:t>
            </a: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pic>
        <p:nvPicPr>
          <p:cNvPr id="7" name="Picture 6"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8324876" y="0"/>
            <a:ext cx="819149" cy="685800"/>
          </a:xfrm>
          <a:prstGeom prst="rect">
            <a:avLst/>
          </a:prstGeom>
        </p:spPr>
      </p:pic>
      <p:sp>
        <p:nvSpPr>
          <p:cNvPr id="8" name="Right Bracket 7"/>
          <p:cNvSpPr/>
          <p:nvPr/>
        </p:nvSpPr>
        <p:spPr bwMode="auto">
          <a:xfrm rot="16200000">
            <a:off x="4387831" y="1708169"/>
            <a:ext cx="368338" cy="2743201"/>
          </a:xfrm>
          <a:prstGeom prst="rightBracket">
            <a:avLst/>
          </a:prstGeom>
          <a:noFill/>
          <a:ln w="28575" cap="flat" cmpd="sng" algn="ctr">
            <a:solidFill>
              <a:srgbClr val="FFFF0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0" name="TextBox 9"/>
          <p:cNvSpPr txBox="1"/>
          <p:nvPr/>
        </p:nvSpPr>
        <p:spPr>
          <a:xfrm>
            <a:off x="3999755" y="2922639"/>
            <a:ext cx="1144489" cy="261376"/>
          </a:xfrm>
          <a:prstGeom prst="rect">
            <a:avLst/>
          </a:prstGeom>
          <a:noFill/>
        </p:spPr>
        <p:txBody>
          <a:bodyPr wrap="square" lIns="91208" tIns="45604" rIns="91208" bIns="45604" rtlCol="0">
            <a:spAutoFit/>
          </a:bodyPr>
          <a:lstStyle/>
          <a:p>
            <a:pPr algn="ctr"/>
            <a:r>
              <a:rPr lang="en-US" sz="1100" dirty="0"/>
              <a:t>oxidation</a:t>
            </a:r>
          </a:p>
        </p:txBody>
      </p:sp>
      <p:sp>
        <p:nvSpPr>
          <p:cNvPr id="9" name="TextBox 8">
            <a:extLst>
              <a:ext uri="{FF2B5EF4-FFF2-40B4-BE49-F238E27FC236}">
                <a16:creationId xmlns:a16="http://schemas.microsoft.com/office/drawing/2014/main" id="{EBAA730F-3E91-4004-A66C-407433C6BB66}"/>
              </a:ext>
            </a:extLst>
          </p:cNvPr>
          <p:cNvSpPr txBox="1"/>
          <p:nvPr/>
        </p:nvSpPr>
        <p:spPr>
          <a:xfrm>
            <a:off x="7012853" y="2546099"/>
            <a:ext cx="2133605" cy="676874"/>
          </a:xfrm>
          <a:prstGeom prst="rect">
            <a:avLst/>
          </a:prstGeom>
          <a:solidFill>
            <a:schemeClr val="accent3">
              <a:lumMod val="40000"/>
              <a:lumOff val="60000"/>
            </a:schemeClr>
          </a:solidFill>
        </p:spPr>
        <p:txBody>
          <a:bodyPr wrap="square" lIns="91208" tIns="45604" rIns="91208" bIns="45604" rtlCol="0">
            <a:spAutoFit/>
          </a:bodyPr>
          <a:lstStyle/>
          <a:p>
            <a:r>
              <a:rPr lang="en-US" dirty="0"/>
              <a:t>Electronegativity:</a:t>
            </a:r>
          </a:p>
          <a:p>
            <a:r>
              <a:rPr lang="en-US" dirty="0"/>
              <a:t>Na 0.9	      </a:t>
            </a:r>
            <a:r>
              <a:rPr lang="en-US" b="1" dirty="0">
                <a:solidFill>
                  <a:srgbClr val="00B0F0"/>
                </a:solidFill>
              </a:rPr>
              <a:t>S 2.6</a:t>
            </a:r>
          </a:p>
        </p:txBody>
      </p:sp>
    </p:spTree>
    <p:extLst>
      <p:ext uri="{BB962C8B-B14F-4D97-AF65-F5344CB8AC3E}">
        <p14:creationId xmlns:p14="http://schemas.microsoft.com/office/powerpoint/2010/main" val="149882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fade">
                                      <p:cBhvr>
                                        <p:cTn id="7" dur="500"/>
                                        <p:tgtEl>
                                          <p:spTgt spid="25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fade">
                                      <p:cBhvr>
                                        <p:cTn id="12" dur="500"/>
                                        <p:tgtEl>
                                          <p:spTgt spid="25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6">
                                            <p:txEl>
                                              <p:pRg st="3" end="3"/>
                                            </p:txEl>
                                          </p:spTgt>
                                        </p:tgtEl>
                                        <p:attrNameLst>
                                          <p:attrName>style.visibility</p:attrName>
                                        </p:attrNameLst>
                                      </p:cBhvr>
                                      <p:to>
                                        <p:strVal val="visible"/>
                                      </p:to>
                                    </p:set>
                                    <p:animEffect transition="in" filter="fade">
                                      <p:cBhvr>
                                        <p:cTn id="17" dur="500"/>
                                        <p:tgtEl>
                                          <p:spTgt spid="2560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6">
                                            <p:txEl>
                                              <p:pRg st="4" end="4"/>
                                            </p:txEl>
                                          </p:spTgt>
                                        </p:tgtEl>
                                        <p:attrNameLst>
                                          <p:attrName>style.visibility</p:attrName>
                                        </p:attrNameLst>
                                      </p:cBhvr>
                                      <p:to>
                                        <p:strVal val="visible"/>
                                      </p:to>
                                    </p:set>
                                    <p:animEffect transition="in" filter="fade">
                                      <p:cBhvr>
                                        <p:cTn id="27" dur="500"/>
                                        <p:tgtEl>
                                          <p:spTgt spid="256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5606">
                                            <p:txEl>
                                              <p:pRg st="5" end="5"/>
                                            </p:txEl>
                                          </p:spTgt>
                                        </p:tgtEl>
                                        <p:attrNameLst>
                                          <p:attrName>style.visibility</p:attrName>
                                        </p:attrNameLst>
                                      </p:cBhvr>
                                      <p:to>
                                        <p:strVal val="visible"/>
                                      </p:to>
                                    </p:set>
                                    <p:animEffect transition="in" filter="fade">
                                      <p:cBhvr>
                                        <p:cTn id="40" dur="500"/>
                                        <p:tgtEl>
                                          <p:spTgt spid="256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4" name="Picture 14" descr="0132525763_R630a"/>
          <p:cNvPicPr>
            <a:picLocks noChangeAspect="1" noChangeArrowheads="1"/>
          </p:cNvPicPr>
          <p:nvPr/>
        </p:nvPicPr>
        <p:blipFill>
          <a:blip r:embed="rId3">
            <a:extLst>
              <a:ext uri="{28A0092B-C50C-407E-A947-70E740481C1C}">
                <a14:useLocalDpi xmlns:a14="http://schemas.microsoft.com/office/drawing/2010/main" val="0"/>
              </a:ext>
            </a:extLst>
          </a:blip>
          <a:srcRect l="13963" t="233" b="233"/>
          <a:stretch>
            <a:fillRect/>
          </a:stretch>
        </p:blipFill>
        <p:spPr bwMode="auto">
          <a:xfrm>
            <a:off x="458818" y="1987591"/>
            <a:ext cx="4246563" cy="3662363"/>
          </a:xfrm>
          <a:prstGeom prst="rect">
            <a:avLst/>
          </a:prstGeom>
          <a:noFill/>
          <a:extLst>
            <a:ext uri="{909E8E84-426E-40DD-AFC4-6F175D3DCCD1}">
              <a14:hiddenFill xmlns:a14="http://schemas.microsoft.com/office/drawing/2010/main">
                <a:solidFill>
                  <a:srgbClr val="FFFFFF"/>
                </a:solidFill>
              </a14:hiddenFill>
            </a:ext>
          </a:extLst>
        </p:spPr>
      </p:pic>
      <p:sp>
        <p:nvSpPr>
          <p:cNvPr id="5126" name="AutoShape 6"/>
          <p:cNvSpPr>
            <a:spLocks noChangeArrowheads="1"/>
          </p:cNvSpPr>
          <p:nvPr/>
        </p:nvSpPr>
        <p:spPr bwMode="auto">
          <a:xfrm>
            <a:off x="4648202" y="1981200"/>
            <a:ext cx="4327526"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91082" tIns="45541" rIns="91082" bIns="45541"/>
          <a:lstStyle/>
          <a:p>
            <a:pPr eaLnBrk="0" fontAlgn="base" hangingPunct="0">
              <a:spcBef>
                <a:spcPct val="0"/>
              </a:spcBef>
              <a:spcAft>
                <a:spcPct val="0"/>
              </a:spcAft>
            </a:pPr>
            <a:r>
              <a:rPr lang="en-US" altLang="en-US" sz="2700" dirty="0">
                <a:solidFill>
                  <a:srgbClr val="FFB732"/>
                </a:solidFill>
                <a:ea typeface="ヒラギノ角ゴ Pro W3" pitchFamily="28" charset="-128"/>
              </a:rPr>
              <a:t>Chapter 20</a:t>
            </a:r>
            <a:endParaRPr lang="en-US" altLang="en-US" sz="2300" dirty="0">
              <a:solidFill>
                <a:srgbClr val="FFFFFF"/>
              </a:solidFill>
              <a:ea typeface="ヒラギノ角ゴ Pro W3" pitchFamily="28" charset="-128"/>
            </a:endParaRPr>
          </a:p>
          <a:p>
            <a:pPr eaLnBrk="0" fontAlgn="base" hangingPunct="0">
              <a:spcBef>
                <a:spcPct val="0"/>
              </a:spcBef>
              <a:spcAft>
                <a:spcPct val="0"/>
              </a:spcAft>
            </a:pPr>
            <a:r>
              <a:rPr lang="en-US" altLang="en-US" sz="2300" dirty="0">
                <a:solidFill>
                  <a:srgbClr val="FF0000"/>
                </a:solidFill>
                <a:ea typeface="ヒラギノ角ゴ Pro W3" pitchFamily="28" charset="-128"/>
              </a:rPr>
              <a:t>Oxidation-Reduction Reactions</a:t>
            </a:r>
          </a:p>
          <a:p>
            <a:pPr eaLnBrk="0" fontAlgn="base" hangingPunct="0">
              <a:spcBef>
                <a:spcPct val="0"/>
              </a:spcBef>
              <a:spcAft>
                <a:spcPct val="0"/>
              </a:spcAft>
            </a:pPr>
            <a:endParaRPr lang="en-US" altLang="en-US" sz="2300" dirty="0">
              <a:solidFill>
                <a:srgbClr val="FFFFFF"/>
              </a:solidFill>
              <a:ea typeface="ヒラギノ角ゴ Pro W3" pitchFamily="28" charset="-128"/>
            </a:endParaRPr>
          </a:p>
          <a:p>
            <a:pPr eaLnBrk="0" fontAlgn="base" hangingPunct="0">
              <a:spcBef>
                <a:spcPct val="0"/>
              </a:spcBef>
              <a:spcAft>
                <a:spcPct val="0"/>
              </a:spcAft>
            </a:pPr>
            <a:r>
              <a:rPr lang="en-US" altLang="en-US" sz="2300" dirty="0">
                <a:solidFill>
                  <a:srgbClr val="FFFF00"/>
                </a:solidFill>
                <a:ea typeface="ヒラギノ角ゴ Pro W3" pitchFamily="28" charset="-128"/>
              </a:rPr>
              <a:t>The Meaning of Oxidation</a:t>
            </a:r>
          </a:p>
          <a:p>
            <a:pPr eaLnBrk="0" fontAlgn="base" hangingPunct="0">
              <a:spcBef>
                <a:spcPct val="0"/>
              </a:spcBef>
              <a:spcAft>
                <a:spcPct val="0"/>
              </a:spcAft>
            </a:pPr>
            <a:r>
              <a:rPr lang="en-US" altLang="en-US" sz="2300" dirty="0">
                <a:solidFill>
                  <a:srgbClr val="FFFF00"/>
                </a:solidFill>
                <a:ea typeface="ヒラギノ角ゴ Pro W3" pitchFamily="28" charset="-128"/>
              </a:rPr>
              <a:t>         and Reduction</a:t>
            </a:r>
            <a:endParaRPr lang="en-US" altLang="en-US" sz="2300" b="1" dirty="0">
              <a:solidFill>
                <a:srgbClr val="FFFF00"/>
              </a:solidFill>
              <a:ea typeface="ヒラギノ角ゴ Pro W3" pitchFamily="28" charset="-128"/>
            </a:endParaRPr>
          </a:p>
          <a:p>
            <a:pPr eaLnBrk="0" fontAlgn="base" hangingPunct="0">
              <a:spcBef>
                <a:spcPts val="1200"/>
              </a:spcBef>
              <a:spcAft>
                <a:spcPct val="0"/>
              </a:spcAft>
            </a:pPr>
            <a:r>
              <a:rPr lang="en-US" altLang="en-US" sz="2300" dirty="0">
                <a:solidFill>
                  <a:srgbClr val="FFFF00"/>
                </a:solidFill>
                <a:ea typeface="ヒラギノ角ゴ Pro W3" pitchFamily="28" charset="-128"/>
              </a:rPr>
              <a:t>Oxidation Numbers</a:t>
            </a:r>
          </a:p>
          <a:p>
            <a:pPr eaLnBrk="0" fontAlgn="base" hangingPunct="0">
              <a:spcBef>
                <a:spcPts val="1200"/>
              </a:spcBef>
              <a:spcAft>
                <a:spcPct val="0"/>
              </a:spcAft>
            </a:pPr>
            <a:r>
              <a:rPr lang="en-US" altLang="en-US" sz="2300" dirty="0">
                <a:solidFill>
                  <a:srgbClr val="FFFF00"/>
                </a:solidFill>
                <a:ea typeface="ヒラギノ角ゴ Pro W3" pitchFamily="28" charset="-128"/>
              </a:rPr>
              <a:t>Describing REDOX Equations</a:t>
            </a:r>
          </a:p>
        </p:txBody>
      </p:sp>
      <p:pic>
        <p:nvPicPr>
          <p:cNvPr id="5135" name="Picture 15"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20"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1" y="41"/>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dirty="0">
                <a:solidFill>
                  <a:srgbClr val="000000"/>
                </a:solidFill>
              </a:rPr>
              <a:t>REDOX</a:t>
            </a:r>
          </a:p>
        </p:txBody>
      </p:sp>
    </p:spTree>
    <p:extLst>
      <p:ext uri="{BB962C8B-B14F-4D97-AF65-F5344CB8AC3E}">
        <p14:creationId xmlns:p14="http://schemas.microsoft.com/office/powerpoint/2010/main" val="3907554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52700" y="76200"/>
            <a:ext cx="4038601" cy="533400"/>
          </a:xfrm>
          <a:solidFill>
            <a:srgbClr val="FFFF00"/>
          </a:solidFill>
        </p:spPr>
        <p:txBody>
          <a:bodyPr/>
          <a:lstStyle/>
          <a:p>
            <a:pPr algn="ctr"/>
            <a:r>
              <a:rPr lang="en-US" altLang="en-US" dirty="0">
                <a:solidFill>
                  <a:srgbClr val="0070C0"/>
                </a:solidFill>
              </a:rPr>
              <a:t>Oxidation</a:t>
            </a:r>
            <a:r>
              <a:rPr lang="en-US" altLang="en-US" dirty="0">
                <a:solidFill>
                  <a:schemeClr val="tx1"/>
                </a:solidFill>
              </a:rPr>
              <a:t> - </a:t>
            </a:r>
            <a:r>
              <a:rPr lang="en-US" altLang="en-US" dirty="0">
                <a:solidFill>
                  <a:srgbClr val="FF0000"/>
                </a:solidFill>
              </a:rPr>
              <a:t>Reduction</a:t>
            </a:r>
          </a:p>
        </p:txBody>
      </p:sp>
      <p:sp>
        <p:nvSpPr>
          <p:cNvPr id="37893" name="Text Box 5"/>
          <p:cNvSpPr txBox="1">
            <a:spLocks noChangeArrowheads="1"/>
          </p:cNvSpPr>
          <p:nvPr/>
        </p:nvSpPr>
        <p:spPr bwMode="auto">
          <a:xfrm>
            <a:off x="2" y="8"/>
            <a:ext cx="9143998" cy="550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82" tIns="45541" rIns="91082" bIns="45541">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4000" b="1" dirty="0">
                <a:solidFill>
                  <a:srgbClr val="FF0000"/>
                </a:solidFill>
              </a:rPr>
              <a:t>RED</a:t>
            </a:r>
            <a:r>
              <a:rPr lang="en-US" sz="4000" b="1" dirty="0">
                <a:solidFill>
                  <a:srgbClr val="0070C0"/>
                </a:solidFill>
              </a:rPr>
              <a:t>OX</a:t>
            </a:r>
            <a:r>
              <a:rPr lang="en-US" b="1" dirty="0">
                <a:solidFill>
                  <a:srgbClr val="000000"/>
                </a:solidFill>
              </a:rPr>
              <a:t>  </a:t>
            </a:r>
            <a:endParaRPr lang="en-US" dirty="0">
              <a:solidFill>
                <a:srgbClr val="000000"/>
              </a:solidFill>
            </a:endParaRPr>
          </a:p>
          <a:p>
            <a:pPr marL="572831" indent="-232619">
              <a:spcBef>
                <a:spcPts val="1200"/>
              </a:spcBef>
              <a:buFont typeface="Arial" panose="020B0604020202020204" pitchFamily="34" charset="0"/>
              <a:buChar char="•"/>
            </a:pPr>
            <a:r>
              <a:rPr lang="en-US" sz="2800" dirty="0">
                <a:solidFill>
                  <a:srgbClr val="00B050"/>
                </a:solidFill>
              </a:rPr>
              <a:t>Redox reactions result from the </a:t>
            </a:r>
            <a:r>
              <a:rPr lang="en-US" sz="2800" u="sng" dirty="0">
                <a:solidFill>
                  <a:srgbClr val="C907A4"/>
                </a:solidFill>
              </a:rPr>
              <a:t>competition for electrons</a:t>
            </a:r>
            <a:r>
              <a:rPr lang="en-US" sz="2800" dirty="0">
                <a:solidFill>
                  <a:srgbClr val="C907A4"/>
                </a:solidFill>
              </a:rPr>
              <a:t> </a:t>
            </a:r>
            <a:r>
              <a:rPr lang="en-US" sz="2800" dirty="0">
                <a:solidFill>
                  <a:srgbClr val="00B050"/>
                </a:solidFill>
              </a:rPr>
              <a:t>between atoms </a:t>
            </a:r>
            <a:r>
              <a:rPr lang="en-US" sz="2800" dirty="0"/>
              <a:t>to produce the most stable configuration</a:t>
            </a:r>
            <a:r>
              <a:rPr lang="en-US" sz="2800" dirty="0">
                <a:solidFill>
                  <a:srgbClr val="00B050"/>
                </a:solidFill>
              </a:rPr>
              <a:t>. </a:t>
            </a:r>
          </a:p>
          <a:p>
            <a:pPr marL="572831" indent="-232619">
              <a:spcBef>
                <a:spcPts val="1200"/>
              </a:spcBef>
              <a:buFont typeface="Arial" panose="020B0604020202020204" pitchFamily="34" charset="0"/>
              <a:buChar char="•"/>
            </a:pPr>
            <a:r>
              <a:rPr lang="en-US" sz="2800" b="1" dirty="0">
                <a:solidFill>
                  <a:srgbClr val="FF0000"/>
                </a:solidFill>
              </a:rPr>
              <a:t>For covalent compounds the more electronegative atom </a:t>
            </a:r>
            <a:r>
              <a:rPr lang="en-US" sz="2800" b="1" dirty="0">
                <a:solidFill>
                  <a:srgbClr val="C907A4"/>
                </a:solidFill>
              </a:rPr>
              <a:t>reduces</a:t>
            </a:r>
            <a:r>
              <a:rPr lang="en-US" sz="2800" dirty="0">
                <a:solidFill>
                  <a:srgbClr val="FF0000"/>
                </a:solidFill>
              </a:rPr>
              <a:t>. </a:t>
            </a:r>
          </a:p>
          <a:p>
            <a:pPr marL="572831" indent="-232619">
              <a:spcBef>
                <a:spcPts val="1200"/>
              </a:spcBef>
              <a:buFont typeface="Arial" panose="020B0604020202020204" pitchFamily="34" charset="0"/>
              <a:buChar char="•"/>
            </a:pPr>
            <a:r>
              <a:rPr lang="en-US" sz="2800" dirty="0">
                <a:solidFill>
                  <a:srgbClr val="7030A0"/>
                </a:solidFill>
              </a:rPr>
              <a:t>This is indicated by a </a:t>
            </a:r>
            <a:r>
              <a:rPr lang="en-US" sz="2800" dirty="0">
                <a:solidFill>
                  <a:schemeClr val="bg1"/>
                </a:solidFill>
                <a:effectLst>
                  <a:outerShdw blurRad="38100" dist="38100" dir="2700000" algn="tl">
                    <a:srgbClr val="000000">
                      <a:alpha val="43137"/>
                    </a:srgbClr>
                  </a:outerShdw>
                </a:effectLst>
              </a:rPr>
              <a:t>change</a:t>
            </a:r>
            <a:r>
              <a:rPr lang="en-US" sz="2800" dirty="0">
                <a:solidFill>
                  <a:srgbClr val="7030A0"/>
                </a:solidFill>
              </a:rPr>
              <a:t> in the expected </a:t>
            </a:r>
            <a:r>
              <a:rPr lang="en-US" sz="2800" dirty="0">
                <a:solidFill>
                  <a:schemeClr val="bg1"/>
                </a:solidFill>
                <a:effectLst>
                  <a:outerShdw blurRad="38100" dist="38100" dir="2700000" algn="tl">
                    <a:srgbClr val="000000">
                      <a:alpha val="43137"/>
                    </a:srgbClr>
                  </a:outerShdw>
                </a:effectLst>
              </a:rPr>
              <a:t>oxidation numbers </a:t>
            </a:r>
            <a:r>
              <a:rPr lang="en-US" sz="2800" dirty="0">
                <a:solidFill>
                  <a:srgbClr val="7030A0"/>
                </a:solidFill>
              </a:rPr>
              <a:t>of atoms as they progress from reactants to products.  </a:t>
            </a:r>
          </a:p>
          <a:p>
            <a:pPr marL="340222" indent="0">
              <a:spcBef>
                <a:spcPts val="1200"/>
              </a:spcBef>
            </a:pPr>
            <a:endParaRPr lang="en-US" sz="4800" dirty="0">
              <a:solidFill>
                <a:srgbClr val="7030A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pic>
        <p:nvPicPr>
          <p:cNvPr id="3" name="Picture 2">
            <a:extLst>
              <a:ext uri="{FF2B5EF4-FFF2-40B4-BE49-F238E27FC236}">
                <a16:creationId xmlns:a16="http://schemas.microsoft.com/office/drawing/2014/main" id="{FD63935C-1591-4620-BD2B-69B0D467FB59}"/>
              </a:ext>
            </a:extLst>
          </p:cNvPr>
          <p:cNvPicPr>
            <a:picLocks noChangeAspect="1"/>
          </p:cNvPicPr>
          <p:nvPr/>
        </p:nvPicPr>
        <p:blipFill>
          <a:blip r:embed="rId3"/>
          <a:stretch>
            <a:fillRect/>
          </a:stretch>
        </p:blipFill>
        <p:spPr>
          <a:xfrm>
            <a:off x="1828800" y="4648200"/>
            <a:ext cx="5791200" cy="2027895"/>
          </a:xfrm>
          <a:prstGeom prst="rect">
            <a:avLst/>
          </a:prstGeom>
        </p:spPr>
      </p:pic>
    </p:spTree>
    <p:extLst>
      <p:ext uri="{BB962C8B-B14F-4D97-AF65-F5344CB8AC3E}">
        <p14:creationId xmlns:p14="http://schemas.microsoft.com/office/powerpoint/2010/main" val="45607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1" end="1"/>
                                            </p:txEl>
                                          </p:spTgt>
                                        </p:tgtEl>
                                        <p:attrNameLst>
                                          <p:attrName>style.visibility</p:attrName>
                                        </p:attrNameLst>
                                      </p:cBhvr>
                                      <p:to>
                                        <p:strVal val="visible"/>
                                      </p:to>
                                    </p:set>
                                    <p:animEffect transition="in" filter="fade">
                                      <p:cBhvr>
                                        <p:cTn id="7" dur="500"/>
                                        <p:tgtEl>
                                          <p:spTgt spid="3789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2" end="2"/>
                                            </p:txEl>
                                          </p:spTgt>
                                        </p:tgtEl>
                                        <p:attrNameLst>
                                          <p:attrName>style.visibility</p:attrName>
                                        </p:attrNameLst>
                                      </p:cBhvr>
                                      <p:to>
                                        <p:strVal val="visible"/>
                                      </p:to>
                                    </p:set>
                                    <p:animEffect transition="in" filter="fade">
                                      <p:cBhvr>
                                        <p:cTn id="12" dur="500"/>
                                        <p:tgtEl>
                                          <p:spTgt spid="3789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3">
                                            <p:txEl>
                                              <p:pRg st="3" end="3"/>
                                            </p:txEl>
                                          </p:spTgt>
                                        </p:tgtEl>
                                        <p:attrNameLst>
                                          <p:attrName>style.visibility</p:attrName>
                                        </p:attrNameLst>
                                      </p:cBhvr>
                                      <p:to>
                                        <p:strVal val="visible"/>
                                      </p:to>
                                    </p:set>
                                    <p:animEffect transition="in" filter="fade">
                                      <p:cBhvr>
                                        <p:cTn id="17" dur="500"/>
                                        <p:tgtEl>
                                          <p:spTgt spid="3789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3501" y="1723900"/>
            <a:ext cx="3858562" cy="4553858"/>
          </a:xfrm>
        </p:spPr>
        <p:txBody>
          <a:bodyPr lIns="182293" tIns="91145"/>
          <a:lstStyle/>
          <a:p>
            <a:r>
              <a:rPr lang="en-US" sz="3200" dirty="0">
                <a:solidFill>
                  <a:schemeClr val="tx1"/>
                </a:solidFill>
              </a:rPr>
              <a:t>An</a:t>
            </a:r>
            <a:r>
              <a:rPr lang="en-US" sz="3200" b="1" dirty="0">
                <a:solidFill>
                  <a:schemeClr val="accent3"/>
                </a:solidFill>
              </a:rPr>
              <a:t> </a:t>
            </a:r>
            <a:r>
              <a:rPr lang="en-US" sz="3200" b="1" dirty="0">
                <a:solidFill>
                  <a:srgbClr val="7030A0"/>
                </a:solidFill>
              </a:rPr>
              <a:t>oxidation</a:t>
            </a:r>
            <a:r>
              <a:rPr lang="en-US" sz="3200" b="1" dirty="0">
                <a:solidFill>
                  <a:schemeClr val="accent3"/>
                </a:solidFill>
              </a:rPr>
              <a:t>-reduction </a:t>
            </a:r>
            <a:r>
              <a:rPr lang="en-US" sz="3200" dirty="0">
                <a:solidFill>
                  <a:schemeClr val="tx1"/>
                </a:solidFill>
              </a:rPr>
              <a:t>reaction</a:t>
            </a:r>
            <a:r>
              <a:rPr lang="en-US" sz="3200" b="1" dirty="0">
                <a:solidFill>
                  <a:schemeClr val="tx1"/>
                </a:solidFill>
              </a:rPr>
              <a:t> </a:t>
            </a:r>
            <a:r>
              <a:rPr lang="en-US" sz="3200" dirty="0">
                <a:solidFill>
                  <a:schemeClr val="tx1"/>
                </a:solidFill>
              </a:rPr>
              <a:t>occurs when</a:t>
            </a:r>
            <a:r>
              <a:rPr lang="en-US" sz="3200" dirty="0"/>
              <a:t> </a:t>
            </a:r>
            <a:r>
              <a:rPr lang="en-US" sz="3200" dirty="0">
                <a:solidFill>
                  <a:srgbClr val="FF0000"/>
                </a:solidFill>
                <a:effectLst>
                  <a:outerShdw blurRad="38100" dist="38100" dir="2700000" algn="tl">
                    <a:srgbClr val="000000">
                      <a:alpha val="43137"/>
                    </a:srgbClr>
                  </a:outerShdw>
                </a:effectLst>
              </a:rPr>
              <a:t>electrons</a:t>
            </a:r>
            <a:r>
              <a:rPr lang="en-US" sz="3200" dirty="0">
                <a:solidFill>
                  <a:srgbClr val="FF0000"/>
                </a:solidFill>
              </a:rPr>
              <a:t> </a:t>
            </a:r>
            <a:r>
              <a:rPr lang="en-US" sz="3200" dirty="0">
                <a:solidFill>
                  <a:schemeClr val="tx1"/>
                </a:solidFill>
              </a:rPr>
              <a:t>are transferred from one substance to another:  </a:t>
            </a:r>
            <a:r>
              <a:rPr lang="en-US" sz="3200" b="1" dirty="0">
                <a:solidFill>
                  <a:srgbClr val="00B050"/>
                </a:solidFill>
              </a:rPr>
              <a:t>RED</a:t>
            </a:r>
            <a:r>
              <a:rPr lang="en-US" sz="3200" b="1" dirty="0">
                <a:solidFill>
                  <a:srgbClr val="7030A0"/>
                </a:solidFill>
              </a:rPr>
              <a:t>OX</a:t>
            </a:r>
            <a:r>
              <a:rPr lang="en-US" sz="3200" dirty="0"/>
              <a:t>.</a:t>
            </a:r>
          </a:p>
        </p:txBody>
      </p:sp>
      <p:sp>
        <p:nvSpPr>
          <p:cNvPr id="2" name="Title 1"/>
          <p:cNvSpPr>
            <a:spLocks noGrp="1"/>
          </p:cNvSpPr>
          <p:nvPr>
            <p:ph type="title"/>
          </p:nvPr>
        </p:nvSpPr>
        <p:spPr>
          <a:xfrm>
            <a:off x="12" y="0"/>
            <a:ext cx="9143992" cy="1371600"/>
          </a:xfrm>
        </p:spPr>
        <p:txBody>
          <a:bodyPr/>
          <a:lstStyle/>
          <a:p>
            <a:r>
              <a:rPr lang="en-US" dirty="0">
                <a:solidFill>
                  <a:srgbClr val="FFFF00"/>
                </a:solidFill>
              </a:rPr>
              <a:t>Oxidation-Reduction (</a:t>
            </a:r>
            <a:r>
              <a:rPr lang="en-US" dirty="0">
                <a:solidFill>
                  <a:srgbClr val="00B0F0"/>
                </a:solidFill>
              </a:rPr>
              <a:t>REDOX</a:t>
            </a:r>
            <a:r>
              <a:rPr lang="en-US" dirty="0">
                <a:solidFill>
                  <a:srgbClr val="FFFF00"/>
                </a:solidFill>
              </a:rPr>
              <a:t>) Reactions</a:t>
            </a:r>
          </a:p>
        </p:txBody>
      </p:sp>
      <p:sp>
        <p:nvSpPr>
          <p:cNvPr id="11" name="Oval 10"/>
          <p:cNvSpPr/>
          <p:nvPr/>
        </p:nvSpPr>
        <p:spPr>
          <a:xfrm>
            <a:off x="3810002" y="1649293"/>
            <a:ext cx="1722913" cy="1942990"/>
          </a:xfrm>
          <a:prstGeom prst="ellipse">
            <a:avLst/>
          </a:prstGeom>
          <a:solidFill>
            <a:schemeClr val="accent6">
              <a:lumMod val="40000"/>
              <a:lumOff val="60000"/>
              <a:alpha val="90000"/>
            </a:schemeClr>
          </a:solidFill>
          <a:ln w="38100" cmpd="sng">
            <a:solidFill>
              <a:schemeClr val="accent6"/>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Reducing Agent</a:t>
            </a:r>
          </a:p>
        </p:txBody>
      </p:sp>
      <p:sp>
        <p:nvSpPr>
          <p:cNvPr id="13" name="Oval 12"/>
          <p:cNvSpPr/>
          <p:nvPr/>
        </p:nvSpPr>
        <p:spPr>
          <a:xfrm>
            <a:off x="3858567" y="4334438"/>
            <a:ext cx="1722913" cy="1942990"/>
          </a:xfrm>
          <a:prstGeom prst="ellipse">
            <a:avLst/>
          </a:prstGeom>
          <a:solidFill>
            <a:schemeClr val="accent3">
              <a:lumMod val="20000"/>
              <a:lumOff val="80000"/>
              <a:alpha val="90000"/>
            </a:schemeClr>
          </a:solidFill>
          <a:ln w="38100" cmpd="sng">
            <a:solidFill>
              <a:schemeClr val="accent3"/>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Oxidizing Agent</a:t>
            </a:r>
          </a:p>
        </p:txBody>
      </p:sp>
      <p:sp>
        <p:nvSpPr>
          <p:cNvPr id="14" name="Oval 13"/>
          <p:cNvSpPr/>
          <p:nvPr/>
        </p:nvSpPr>
        <p:spPr>
          <a:xfrm>
            <a:off x="5006925" y="2909368"/>
            <a:ext cx="590742" cy="636703"/>
          </a:xfrm>
          <a:prstGeom prst="ellipse">
            <a:avLst/>
          </a:prstGeom>
          <a:solidFill>
            <a:schemeClr val="accent1">
              <a:lumMod val="20000"/>
              <a:lumOff val="80000"/>
              <a:alpha val="90000"/>
            </a:schemeClr>
          </a:solidFill>
          <a:ln w="38100" cmpd="sng">
            <a:solidFill>
              <a:schemeClr val="accent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e</a:t>
            </a:r>
          </a:p>
        </p:txBody>
      </p:sp>
      <p:sp>
        <p:nvSpPr>
          <p:cNvPr id="15" name="Curved Left Arrow 14"/>
          <p:cNvSpPr/>
          <p:nvPr/>
        </p:nvSpPr>
        <p:spPr bwMode="auto">
          <a:xfrm>
            <a:off x="5613856" y="3546071"/>
            <a:ext cx="453279" cy="1461353"/>
          </a:xfrm>
          <a:prstGeom prst="curvedLeft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3940" fontAlgn="base">
              <a:lnSpc>
                <a:spcPct val="115000"/>
              </a:lnSpc>
              <a:spcBef>
                <a:spcPct val="20000"/>
              </a:spcBef>
              <a:spcAft>
                <a:spcPct val="0"/>
              </a:spcAft>
              <a:buClr>
                <a:srgbClr val="2877C4"/>
              </a:buClr>
            </a:pPr>
            <a:endParaRPr lang="en-US" sz="1700" dirty="0">
              <a:solidFill>
                <a:srgbClr val="000000"/>
              </a:solidFill>
            </a:endParaRPr>
          </a:p>
        </p:txBody>
      </p:sp>
      <p:sp>
        <p:nvSpPr>
          <p:cNvPr id="16" name="Oval 15"/>
          <p:cNvSpPr/>
          <p:nvPr/>
        </p:nvSpPr>
        <p:spPr>
          <a:xfrm>
            <a:off x="7258163" y="4225583"/>
            <a:ext cx="1722913" cy="1942990"/>
          </a:xfrm>
          <a:prstGeom prst="ellipse">
            <a:avLst/>
          </a:prstGeom>
          <a:solidFill>
            <a:schemeClr val="accent3">
              <a:lumMod val="20000"/>
              <a:lumOff val="80000"/>
              <a:alpha val="90000"/>
            </a:schemeClr>
          </a:solidFill>
          <a:ln w="38100" cmpd="sng">
            <a:solidFill>
              <a:schemeClr val="accent3"/>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Reduced Atom or Ion</a:t>
            </a:r>
          </a:p>
        </p:txBody>
      </p:sp>
      <p:sp>
        <p:nvSpPr>
          <p:cNvPr id="17" name="Oval 16"/>
          <p:cNvSpPr/>
          <p:nvPr/>
        </p:nvSpPr>
        <p:spPr>
          <a:xfrm>
            <a:off x="6800908" y="4362506"/>
            <a:ext cx="590742" cy="636703"/>
          </a:xfrm>
          <a:prstGeom prst="ellipse">
            <a:avLst/>
          </a:prstGeom>
          <a:solidFill>
            <a:schemeClr val="accent1">
              <a:lumMod val="20000"/>
              <a:lumOff val="80000"/>
              <a:alpha val="90000"/>
            </a:schemeClr>
          </a:solidFill>
          <a:ln w="38100" cmpd="sng">
            <a:solidFill>
              <a:schemeClr val="accent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e</a:t>
            </a:r>
          </a:p>
        </p:txBody>
      </p:sp>
      <p:sp>
        <p:nvSpPr>
          <p:cNvPr id="18" name="Oval 17"/>
          <p:cNvSpPr/>
          <p:nvPr/>
        </p:nvSpPr>
        <p:spPr>
          <a:xfrm>
            <a:off x="7268687" y="1665736"/>
            <a:ext cx="1722913" cy="1942990"/>
          </a:xfrm>
          <a:prstGeom prst="ellipse">
            <a:avLst/>
          </a:prstGeom>
          <a:solidFill>
            <a:schemeClr val="accent6">
              <a:lumMod val="40000"/>
              <a:lumOff val="60000"/>
              <a:alpha val="90000"/>
            </a:schemeClr>
          </a:solidFill>
          <a:ln w="38100" cmpd="sng">
            <a:solidFill>
              <a:schemeClr val="accent6"/>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Oxidized Atom or Ion</a:t>
            </a:r>
          </a:p>
        </p:txBody>
      </p:sp>
      <p:sp>
        <p:nvSpPr>
          <p:cNvPr id="19" name="Right Arrow 18"/>
          <p:cNvSpPr/>
          <p:nvPr/>
        </p:nvSpPr>
        <p:spPr bwMode="auto">
          <a:xfrm>
            <a:off x="5613856" y="2304143"/>
            <a:ext cx="1563366" cy="605225"/>
          </a:xfrm>
          <a:prstGeom prst="rightArrow">
            <a:avLst/>
          </a:prstGeom>
          <a:solidFill>
            <a:schemeClr val="accent6">
              <a:lumMod val="20000"/>
              <a:lumOff val="80000"/>
            </a:schemeClr>
          </a:solidFill>
          <a:ln w="28575" cap="flat" cmpd="sng" algn="ctr">
            <a:solidFill>
              <a:schemeClr val="accent6">
                <a:lumMod val="20000"/>
                <a:lumOff val="8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3940" fontAlgn="base">
              <a:lnSpc>
                <a:spcPct val="115000"/>
              </a:lnSpc>
              <a:spcBef>
                <a:spcPct val="20000"/>
              </a:spcBef>
              <a:spcAft>
                <a:spcPct val="0"/>
              </a:spcAft>
              <a:buClr>
                <a:srgbClr val="2877C4"/>
              </a:buClr>
            </a:pPr>
            <a:r>
              <a:rPr lang="en-US" b="1" dirty="0">
                <a:solidFill>
                  <a:srgbClr val="000000"/>
                </a:solidFill>
              </a:rPr>
              <a:t>Oxidation</a:t>
            </a:r>
          </a:p>
        </p:txBody>
      </p:sp>
      <p:sp>
        <p:nvSpPr>
          <p:cNvPr id="21" name="Right Arrow 20"/>
          <p:cNvSpPr/>
          <p:nvPr/>
        </p:nvSpPr>
        <p:spPr bwMode="auto">
          <a:xfrm>
            <a:off x="5630044" y="5043708"/>
            <a:ext cx="1563366" cy="605225"/>
          </a:xfrm>
          <a:prstGeom prst="rightArrow">
            <a:avLst/>
          </a:prstGeom>
          <a:solidFill>
            <a:schemeClr val="accent3">
              <a:lumMod val="20000"/>
              <a:lumOff val="80000"/>
            </a:schemeClr>
          </a:solidFill>
          <a:ln w="28575" cap="flat" cmpd="sng" algn="ctr">
            <a:solidFill>
              <a:schemeClr val="accent6">
                <a:lumMod val="20000"/>
                <a:lumOff val="8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3940" fontAlgn="base">
              <a:lnSpc>
                <a:spcPct val="115000"/>
              </a:lnSpc>
              <a:spcBef>
                <a:spcPct val="20000"/>
              </a:spcBef>
              <a:spcAft>
                <a:spcPct val="0"/>
              </a:spcAft>
              <a:buClr>
                <a:srgbClr val="2877C4"/>
              </a:buClr>
            </a:pPr>
            <a:r>
              <a:rPr lang="en-US" b="1" dirty="0">
                <a:solidFill>
                  <a:srgbClr val="000000"/>
                </a:solidFill>
              </a:rPr>
              <a:t>Reduction</a:t>
            </a:r>
          </a:p>
        </p:txBody>
      </p:sp>
      <p:sp>
        <p:nvSpPr>
          <p:cNvPr id="4" name="TextBox 3"/>
          <p:cNvSpPr txBox="1"/>
          <p:nvPr/>
        </p:nvSpPr>
        <p:spPr>
          <a:xfrm>
            <a:off x="5715026" y="2099865"/>
            <a:ext cx="960413" cy="353646"/>
          </a:xfrm>
          <a:prstGeom prst="rect">
            <a:avLst/>
          </a:prstGeom>
          <a:noFill/>
        </p:spPr>
        <p:txBody>
          <a:bodyPr wrap="square" lIns="91145" tIns="45573" rIns="91145" bIns="45573" rtlCol="0">
            <a:spAutoFit/>
          </a:bodyPr>
          <a:lstStyle/>
          <a:p>
            <a:pPr algn="ctr"/>
            <a:r>
              <a:rPr lang="en-US" sz="1700" i="1" dirty="0">
                <a:latin typeface="Times New Roman" panose="02020603050405020304" pitchFamily="18" charset="0"/>
                <a:cs typeface="Times New Roman" panose="02020603050405020304" pitchFamily="18" charset="0"/>
              </a:rPr>
              <a:t>loses e-</a:t>
            </a:r>
          </a:p>
        </p:txBody>
      </p:sp>
      <p:sp>
        <p:nvSpPr>
          <p:cNvPr id="35" name="TextBox 34"/>
          <p:cNvSpPr txBox="1"/>
          <p:nvPr/>
        </p:nvSpPr>
        <p:spPr>
          <a:xfrm>
            <a:off x="5715026" y="5528865"/>
            <a:ext cx="960413" cy="353646"/>
          </a:xfrm>
          <a:prstGeom prst="rect">
            <a:avLst/>
          </a:prstGeom>
          <a:noFill/>
        </p:spPr>
        <p:txBody>
          <a:bodyPr wrap="square" lIns="91145" tIns="45573" rIns="91145" bIns="45573" rtlCol="0">
            <a:spAutoFit/>
          </a:bodyPr>
          <a:lstStyle/>
          <a:p>
            <a:pPr algn="ctr"/>
            <a:r>
              <a:rPr lang="en-US" sz="1700" i="1" dirty="0">
                <a:latin typeface="Times New Roman" panose="02020603050405020304" pitchFamily="18" charset="0"/>
                <a:cs typeface="Times New Roman" panose="02020603050405020304" pitchFamily="18" charset="0"/>
              </a:rPr>
              <a:t>gains e-</a:t>
            </a:r>
          </a:p>
        </p:txBody>
      </p:sp>
    </p:spTree>
    <p:extLst>
      <p:ext uri="{BB962C8B-B14F-4D97-AF65-F5344CB8AC3E}">
        <p14:creationId xmlns:p14="http://schemas.microsoft.com/office/powerpoint/2010/main" val="277730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21" grpId="0" animBg="1"/>
      <p:bldP spid="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 y="1377153"/>
            <a:ext cx="3761434" cy="5480848"/>
          </a:xfrm>
        </p:spPr>
        <p:txBody>
          <a:bodyPr lIns="182293" tIns="91145"/>
          <a:lstStyle/>
          <a:p>
            <a:r>
              <a:rPr lang="en-US" sz="1600" dirty="0">
                <a:solidFill>
                  <a:schemeClr val="tx1"/>
                </a:solidFill>
              </a:rPr>
              <a:t>An</a:t>
            </a:r>
            <a:r>
              <a:rPr lang="en-US" sz="1600" b="1" dirty="0">
                <a:solidFill>
                  <a:schemeClr val="accent3"/>
                </a:solidFill>
              </a:rPr>
              <a:t> </a:t>
            </a:r>
            <a:r>
              <a:rPr lang="en-US" sz="1600" b="1" dirty="0">
                <a:solidFill>
                  <a:srgbClr val="7030A0"/>
                </a:solidFill>
              </a:rPr>
              <a:t>oxidation</a:t>
            </a:r>
            <a:r>
              <a:rPr lang="en-US" sz="1600" b="1" dirty="0">
                <a:solidFill>
                  <a:schemeClr val="accent3"/>
                </a:solidFill>
              </a:rPr>
              <a:t>-reduction </a:t>
            </a:r>
            <a:r>
              <a:rPr lang="en-US" sz="1600" dirty="0">
                <a:solidFill>
                  <a:schemeClr val="tx1"/>
                </a:solidFill>
              </a:rPr>
              <a:t>reaction</a:t>
            </a:r>
            <a:r>
              <a:rPr lang="en-US" sz="1600" b="1" dirty="0">
                <a:solidFill>
                  <a:schemeClr val="tx1"/>
                </a:solidFill>
              </a:rPr>
              <a:t> </a:t>
            </a:r>
            <a:r>
              <a:rPr lang="en-US" sz="1600" dirty="0">
                <a:solidFill>
                  <a:schemeClr val="tx1"/>
                </a:solidFill>
              </a:rPr>
              <a:t>occurs when</a:t>
            </a:r>
            <a:r>
              <a:rPr lang="en-US" sz="1600" dirty="0"/>
              <a:t> </a:t>
            </a:r>
            <a:r>
              <a:rPr lang="en-US" sz="1600" dirty="0">
                <a:solidFill>
                  <a:srgbClr val="00B050"/>
                </a:solidFill>
              </a:rPr>
              <a:t>electrons</a:t>
            </a:r>
            <a:r>
              <a:rPr lang="en-US" sz="1600" dirty="0">
                <a:solidFill>
                  <a:srgbClr val="FF0000"/>
                </a:solidFill>
              </a:rPr>
              <a:t> are transferred from one substance to another</a:t>
            </a:r>
            <a:r>
              <a:rPr lang="en-US" sz="1600" dirty="0"/>
              <a:t>:  </a:t>
            </a:r>
            <a:r>
              <a:rPr lang="en-US" sz="1600" b="1" dirty="0">
                <a:solidFill>
                  <a:srgbClr val="00B050"/>
                </a:solidFill>
              </a:rPr>
              <a:t>RED</a:t>
            </a:r>
            <a:r>
              <a:rPr lang="en-US" sz="1600" b="1" dirty="0">
                <a:solidFill>
                  <a:srgbClr val="7030A0"/>
                </a:solidFill>
              </a:rPr>
              <a:t>OX</a:t>
            </a:r>
            <a:r>
              <a:rPr lang="en-US" sz="1600" dirty="0"/>
              <a:t>.</a:t>
            </a:r>
          </a:p>
          <a:p>
            <a:endParaRPr lang="en-US" sz="1600" dirty="0"/>
          </a:p>
          <a:p>
            <a:pPr marL="0" lvl="1" indent="0">
              <a:lnSpc>
                <a:spcPct val="112000"/>
              </a:lnSpc>
              <a:buNone/>
            </a:pPr>
            <a:r>
              <a:rPr lang="en-US" sz="3200" dirty="0">
                <a:solidFill>
                  <a:srgbClr val="FF0000"/>
                </a:solidFill>
              </a:rPr>
              <a:t>The substance that is </a:t>
            </a:r>
            <a:r>
              <a:rPr lang="en-US" sz="3200" u="sng" dirty="0">
                <a:solidFill>
                  <a:srgbClr val="7030A0"/>
                </a:solidFill>
              </a:rPr>
              <a:t>oxidized</a:t>
            </a:r>
            <a:r>
              <a:rPr lang="en-US" sz="3200" dirty="0">
                <a:solidFill>
                  <a:srgbClr val="FF0000"/>
                </a:solidFill>
              </a:rPr>
              <a:t> is called the </a:t>
            </a:r>
            <a:r>
              <a:rPr lang="en-US" sz="3200" i="1" dirty="0">
                <a:solidFill>
                  <a:srgbClr val="7030A0"/>
                </a:solidFill>
              </a:rPr>
              <a:t>reducing agent </a:t>
            </a:r>
            <a:r>
              <a:rPr lang="en-US" sz="3200" i="1" dirty="0">
                <a:solidFill>
                  <a:srgbClr val="FF0000"/>
                </a:solidFill>
              </a:rPr>
              <a:t>(</a:t>
            </a:r>
            <a:r>
              <a:rPr lang="en-US" sz="3200" i="1" dirty="0">
                <a:solidFill>
                  <a:srgbClr val="FF0000"/>
                </a:solidFill>
                <a:latin typeface="Times New Roman" panose="02020603050405020304" pitchFamily="18" charset="0"/>
                <a:cs typeface="Times New Roman" panose="02020603050405020304" pitchFamily="18" charset="0"/>
              </a:rPr>
              <a:t>gives electrons to other substance</a:t>
            </a:r>
            <a:r>
              <a:rPr lang="en-US" sz="3200" i="1" dirty="0">
                <a:solidFill>
                  <a:srgbClr val="FF0000"/>
                </a:solidFill>
              </a:rPr>
              <a:t>).</a:t>
            </a:r>
          </a:p>
        </p:txBody>
      </p:sp>
      <p:sp>
        <p:nvSpPr>
          <p:cNvPr id="2" name="Title 1"/>
          <p:cNvSpPr>
            <a:spLocks noGrp="1"/>
          </p:cNvSpPr>
          <p:nvPr>
            <p:ph type="title"/>
          </p:nvPr>
        </p:nvSpPr>
        <p:spPr>
          <a:xfrm>
            <a:off x="12" y="0"/>
            <a:ext cx="9143992" cy="1371600"/>
          </a:xfrm>
        </p:spPr>
        <p:txBody>
          <a:bodyPr/>
          <a:lstStyle/>
          <a:p>
            <a:r>
              <a:rPr lang="en-US" dirty="0">
                <a:solidFill>
                  <a:srgbClr val="FFFF00"/>
                </a:solidFill>
              </a:rPr>
              <a:t>Oxidation-Reduction (</a:t>
            </a:r>
            <a:r>
              <a:rPr lang="en-US" dirty="0">
                <a:solidFill>
                  <a:srgbClr val="00B0F0"/>
                </a:solidFill>
              </a:rPr>
              <a:t>REDOX</a:t>
            </a:r>
            <a:r>
              <a:rPr lang="en-US" dirty="0">
                <a:solidFill>
                  <a:srgbClr val="FFFF00"/>
                </a:solidFill>
              </a:rPr>
              <a:t>) Reactions</a:t>
            </a:r>
          </a:p>
        </p:txBody>
      </p:sp>
      <p:grpSp>
        <p:nvGrpSpPr>
          <p:cNvPr id="22" name="Group 21"/>
          <p:cNvGrpSpPr/>
          <p:nvPr/>
        </p:nvGrpSpPr>
        <p:grpSpPr>
          <a:xfrm>
            <a:off x="3810002" y="1649293"/>
            <a:ext cx="5181598" cy="4628135"/>
            <a:chOff x="2478838" y="659717"/>
            <a:chExt cx="2322851" cy="1851254"/>
          </a:xfrm>
        </p:grpSpPr>
        <p:sp>
          <p:nvSpPr>
            <p:cNvPr id="11" name="Oval 10"/>
            <p:cNvSpPr/>
            <p:nvPr/>
          </p:nvSpPr>
          <p:spPr>
            <a:xfrm>
              <a:off x="2478838" y="659717"/>
              <a:ext cx="772362" cy="777196"/>
            </a:xfrm>
            <a:prstGeom prst="ellipse">
              <a:avLst/>
            </a:prstGeom>
            <a:solidFill>
              <a:schemeClr val="accent6">
                <a:lumMod val="40000"/>
                <a:lumOff val="60000"/>
                <a:alpha val="90000"/>
              </a:schemeClr>
            </a:solidFill>
            <a:ln w="38100" cmpd="sng">
              <a:solidFill>
                <a:schemeClr val="accent6"/>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Reducing Agent</a:t>
              </a:r>
            </a:p>
          </p:txBody>
        </p:sp>
        <p:sp>
          <p:nvSpPr>
            <p:cNvPr id="13" name="Oval 12"/>
            <p:cNvSpPr/>
            <p:nvPr/>
          </p:nvSpPr>
          <p:spPr>
            <a:xfrm>
              <a:off x="2500609" y="1733775"/>
              <a:ext cx="772362" cy="777196"/>
            </a:xfrm>
            <a:prstGeom prst="ellipse">
              <a:avLst/>
            </a:prstGeom>
            <a:solidFill>
              <a:schemeClr val="accent3">
                <a:lumMod val="20000"/>
                <a:lumOff val="80000"/>
                <a:alpha val="90000"/>
              </a:schemeClr>
            </a:solidFill>
            <a:ln w="38100" cmpd="sng">
              <a:solidFill>
                <a:schemeClr val="accent3"/>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Oxidizing Agent</a:t>
              </a:r>
            </a:p>
          </p:txBody>
        </p:sp>
        <p:sp>
          <p:nvSpPr>
            <p:cNvPr id="14" name="Oval 13"/>
            <p:cNvSpPr/>
            <p:nvPr/>
          </p:nvSpPr>
          <p:spPr>
            <a:xfrm>
              <a:off x="3015405" y="1163747"/>
              <a:ext cx="264823" cy="254681"/>
            </a:xfrm>
            <a:prstGeom prst="ellipse">
              <a:avLst/>
            </a:prstGeom>
            <a:solidFill>
              <a:schemeClr val="accent1">
                <a:lumMod val="20000"/>
                <a:lumOff val="80000"/>
                <a:alpha val="90000"/>
              </a:schemeClr>
            </a:solidFill>
            <a:ln w="38100" cmpd="sng">
              <a:solidFill>
                <a:schemeClr val="accent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e</a:t>
              </a:r>
            </a:p>
          </p:txBody>
        </p:sp>
        <p:sp>
          <p:nvSpPr>
            <p:cNvPr id="15" name="Curved Left Arrow 14"/>
            <p:cNvSpPr/>
            <p:nvPr/>
          </p:nvSpPr>
          <p:spPr bwMode="auto">
            <a:xfrm>
              <a:off x="3287485" y="1418428"/>
              <a:ext cx="203200" cy="584541"/>
            </a:xfrm>
            <a:prstGeom prst="curvedLeft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3940" fontAlgn="base">
                <a:lnSpc>
                  <a:spcPct val="115000"/>
                </a:lnSpc>
                <a:spcBef>
                  <a:spcPct val="20000"/>
                </a:spcBef>
                <a:spcAft>
                  <a:spcPct val="0"/>
                </a:spcAft>
                <a:buClr>
                  <a:srgbClr val="2877C4"/>
                </a:buClr>
              </a:pPr>
              <a:endParaRPr lang="en-US" sz="1700" dirty="0">
                <a:solidFill>
                  <a:srgbClr val="000000"/>
                </a:solidFill>
              </a:endParaRPr>
            </a:p>
          </p:txBody>
        </p:sp>
        <p:sp>
          <p:nvSpPr>
            <p:cNvPr id="16" name="Oval 15"/>
            <p:cNvSpPr/>
            <p:nvPr/>
          </p:nvSpPr>
          <p:spPr>
            <a:xfrm>
              <a:off x="4024609" y="1690233"/>
              <a:ext cx="772362" cy="777196"/>
            </a:xfrm>
            <a:prstGeom prst="ellipse">
              <a:avLst/>
            </a:prstGeom>
            <a:solidFill>
              <a:schemeClr val="accent3">
                <a:lumMod val="20000"/>
                <a:lumOff val="80000"/>
                <a:alpha val="90000"/>
              </a:schemeClr>
            </a:solidFill>
            <a:ln w="38100" cmpd="sng">
              <a:solidFill>
                <a:schemeClr val="accent3"/>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Reduced Atom or Ion</a:t>
              </a:r>
            </a:p>
          </p:txBody>
        </p:sp>
        <p:sp>
          <p:nvSpPr>
            <p:cNvPr id="17" name="Oval 16"/>
            <p:cNvSpPr/>
            <p:nvPr/>
          </p:nvSpPr>
          <p:spPr>
            <a:xfrm>
              <a:off x="3819627" y="1745002"/>
              <a:ext cx="264823" cy="254681"/>
            </a:xfrm>
            <a:prstGeom prst="ellipse">
              <a:avLst/>
            </a:prstGeom>
            <a:solidFill>
              <a:schemeClr val="accent1">
                <a:lumMod val="20000"/>
                <a:lumOff val="80000"/>
                <a:alpha val="90000"/>
              </a:schemeClr>
            </a:solidFill>
            <a:ln w="38100" cmpd="sng">
              <a:solidFill>
                <a:schemeClr val="accent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e</a:t>
              </a:r>
            </a:p>
          </p:txBody>
        </p:sp>
        <p:sp>
          <p:nvSpPr>
            <p:cNvPr id="18" name="Oval 17"/>
            <p:cNvSpPr/>
            <p:nvPr/>
          </p:nvSpPr>
          <p:spPr>
            <a:xfrm>
              <a:off x="4029327" y="666294"/>
              <a:ext cx="772362" cy="777196"/>
            </a:xfrm>
            <a:prstGeom prst="ellipse">
              <a:avLst/>
            </a:prstGeom>
            <a:solidFill>
              <a:schemeClr val="accent6">
                <a:lumMod val="40000"/>
                <a:lumOff val="60000"/>
                <a:alpha val="90000"/>
              </a:schemeClr>
            </a:solidFill>
            <a:ln w="38100" cmpd="sng">
              <a:solidFill>
                <a:schemeClr val="accent6"/>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Oxidized Atom or Ion</a:t>
              </a:r>
            </a:p>
          </p:txBody>
        </p:sp>
        <p:sp>
          <p:nvSpPr>
            <p:cNvPr id="19" name="Right Arrow 18"/>
            <p:cNvSpPr/>
            <p:nvPr/>
          </p:nvSpPr>
          <p:spPr bwMode="auto">
            <a:xfrm>
              <a:off x="3287485" y="921657"/>
              <a:ext cx="700839" cy="242090"/>
            </a:xfrm>
            <a:prstGeom prst="rightArrow">
              <a:avLst/>
            </a:prstGeom>
            <a:solidFill>
              <a:schemeClr val="accent6">
                <a:lumMod val="20000"/>
                <a:lumOff val="80000"/>
              </a:schemeClr>
            </a:solidFill>
            <a:ln w="28575" cap="flat" cmpd="sng" algn="ctr">
              <a:solidFill>
                <a:schemeClr val="accent6">
                  <a:lumMod val="20000"/>
                  <a:lumOff val="8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3940" fontAlgn="base">
                <a:lnSpc>
                  <a:spcPct val="115000"/>
                </a:lnSpc>
                <a:spcBef>
                  <a:spcPct val="20000"/>
                </a:spcBef>
                <a:spcAft>
                  <a:spcPct val="0"/>
                </a:spcAft>
                <a:buClr>
                  <a:srgbClr val="2877C4"/>
                </a:buClr>
              </a:pPr>
              <a:r>
                <a:rPr lang="en-US" b="1" dirty="0">
                  <a:solidFill>
                    <a:srgbClr val="000000"/>
                  </a:solidFill>
                </a:rPr>
                <a:t>Oxidation</a:t>
              </a:r>
            </a:p>
          </p:txBody>
        </p:sp>
        <p:sp>
          <p:nvSpPr>
            <p:cNvPr id="21" name="Right Arrow 20"/>
            <p:cNvSpPr/>
            <p:nvPr/>
          </p:nvSpPr>
          <p:spPr bwMode="auto">
            <a:xfrm>
              <a:off x="3294742" y="2017483"/>
              <a:ext cx="700839" cy="242090"/>
            </a:xfrm>
            <a:prstGeom prst="rightArrow">
              <a:avLst/>
            </a:prstGeom>
            <a:solidFill>
              <a:schemeClr val="accent3">
                <a:lumMod val="20000"/>
                <a:lumOff val="80000"/>
              </a:schemeClr>
            </a:solidFill>
            <a:ln w="28575" cap="flat" cmpd="sng" algn="ctr">
              <a:solidFill>
                <a:schemeClr val="accent6">
                  <a:lumMod val="20000"/>
                  <a:lumOff val="8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3940" fontAlgn="base">
                <a:lnSpc>
                  <a:spcPct val="115000"/>
                </a:lnSpc>
                <a:spcBef>
                  <a:spcPct val="20000"/>
                </a:spcBef>
                <a:spcAft>
                  <a:spcPct val="0"/>
                </a:spcAft>
                <a:buClr>
                  <a:srgbClr val="2877C4"/>
                </a:buClr>
              </a:pPr>
              <a:r>
                <a:rPr lang="en-US" b="1" dirty="0">
                  <a:solidFill>
                    <a:srgbClr val="000000"/>
                  </a:solidFill>
                </a:rPr>
                <a:t>Reduction</a:t>
              </a:r>
            </a:p>
          </p:txBody>
        </p:sp>
      </p:grpSp>
      <p:sp>
        <p:nvSpPr>
          <p:cNvPr id="4" name="TextBox 3"/>
          <p:cNvSpPr txBox="1"/>
          <p:nvPr/>
        </p:nvSpPr>
        <p:spPr>
          <a:xfrm>
            <a:off x="5715026" y="2099865"/>
            <a:ext cx="960413" cy="353646"/>
          </a:xfrm>
          <a:prstGeom prst="rect">
            <a:avLst/>
          </a:prstGeom>
          <a:noFill/>
        </p:spPr>
        <p:txBody>
          <a:bodyPr wrap="square" lIns="91145" tIns="45573" rIns="91145" bIns="45573" rtlCol="0">
            <a:spAutoFit/>
          </a:bodyPr>
          <a:lstStyle/>
          <a:p>
            <a:pPr algn="ctr"/>
            <a:r>
              <a:rPr lang="en-US" sz="1700" i="1" dirty="0">
                <a:latin typeface="Times New Roman" panose="02020603050405020304" pitchFamily="18" charset="0"/>
                <a:cs typeface="Times New Roman" panose="02020603050405020304" pitchFamily="18" charset="0"/>
              </a:rPr>
              <a:t>loses e-</a:t>
            </a:r>
          </a:p>
        </p:txBody>
      </p:sp>
      <p:sp>
        <p:nvSpPr>
          <p:cNvPr id="35" name="TextBox 34"/>
          <p:cNvSpPr txBox="1"/>
          <p:nvPr/>
        </p:nvSpPr>
        <p:spPr>
          <a:xfrm>
            <a:off x="5715026" y="5528865"/>
            <a:ext cx="960413" cy="353646"/>
          </a:xfrm>
          <a:prstGeom prst="rect">
            <a:avLst/>
          </a:prstGeom>
          <a:noFill/>
        </p:spPr>
        <p:txBody>
          <a:bodyPr wrap="square" lIns="91145" tIns="45573" rIns="91145" bIns="45573" rtlCol="0">
            <a:spAutoFit/>
          </a:bodyPr>
          <a:lstStyle/>
          <a:p>
            <a:pPr algn="ctr"/>
            <a:r>
              <a:rPr lang="en-US" sz="1700" i="1" dirty="0">
                <a:latin typeface="Times New Roman" panose="02020603050405020304" pitchFamily="18" charset="0"/>
                <a:cs typeface="Times New Roman" panose="02020603050405020304" pitchFamily="18" charset="0"/>
              </a:rPr>
              <a:t>gains e-</a:t>
            </a:r>
          </a:p>
        </p:txBody>
      </p:sp>
    </p:spTree>
    <p:extLst>
      <p:ext uri="{BB962C8B-B14F-4D97-AF65-F5344CB8AC3E}">
        <p14:creationId xmlns:p14="http://schemas.microsoft.com/office/powerpoint/2010/main" val="267166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 y="1377153"/>
            <a:ext cx="3858562" cy="5480848"/>
          </a:xfrm>
        </p:spPr>
        <p:txBody>
          <a:bodyPr lIns="182293" tIns="91145"/>
          <a:lstStyle/>
          <a:p>
            <a:r>
              <a:rPr lang="en-US" sz="1600" dirty="0">
                <a:solidFill>
                  <a:schemeClr val="tx1"/>
                </a:solidFill>
              </a:rPr>
              <a:t>An</a:t>
            </a:r>
            <a:r>
              <a:rPr lang="en-US" sz="1600" b="1" dirty="0">
                <a:solidFill>
                  <a:schemeClr val="accent3"/>
                </a:solidFill>
              </a:rPr>
              <a:t> </a:t>
            </a:r>
            <a:r>
              <a:rPr lang="en-US" sz="1600" b="1" dirty="0">
                <a:solidFill>
                  <a:srgbClr val="7030A0"/>
                </a:solidFill>
              </a:rPr>
              <a:t>oxidation</a:t>
            </a:r>
            <a:r>
              <a:rPr lang="en-US" sz="1600" b="1" dirty="0">
                <a:solidFill>
                  <a:schemeClr val="accent3"/>
                </a:solidFill>
              </a:rPr>
              <a:t>-reduction </a:t>
            </a:r>
            <a:r>
              <a:rPr lang="en-US" sz="1600" dirty="0">
                <a:solidFill>
                  <a:schemeClr val="tx1"/>
                </a:solidFill>
              </a:rPr>
              <a:t>reaction</a:t>
            </a:r>
            <a:r>
              <a:rPr lang="en-US" sz="1600" b="1" dirty="0">
                <a:solidFill>
                  <a:schemeClr val="tx1"/>
                </a:solidFill>
              </a:rPr>
              <a:t> </a:t>
            </a:r>
            <a:r>
              <a:rPr lang="en-US" sz="1600" dirty="0">
                <a:solidFill>
                  <a:schemeClr val="tx1"/>
                </a:solidFill>
              </a:rPr>
              <a:t>occurs when</a:t>
            </a:r>
            <a:r>
              <a:rPr lang="en-US" sz="1600" dirty="0"/>
              <a:t> </a:t>
            </a:r>
            <a:r>
              <a:rPr lang="en-US" sz="1600" dirty="0">
                <a:solidFill>
                  <a:srgbClr val="00B050"/>
                </a:solidFill>
              </a:rPr>
              <a:t>electrons</a:t>
            </a:r>
            <a:r>
              <a:rPr lang="en-US" sz="1600" dirty="0">
                <a:solidFill>
                  <a:srgbClr val="FF0000"/>
                </a:solidFill>
              </a:rPr>
              <a:t> are transferred from one substance to another</a:t>
            </a:r>
            <a:r>
              <a:rPr lang="en-US" sz="1600" dirty="0"/>
              <a:t>:  </a:t>
            </a:r>
            <a:r>
              <a:rPr lang="en-US" sz="1600" b="1" dirty="0">
                <a:solidFill>
                  <a:srgbClr val="00B050"/>
                </a:solidFill>
              </a:rPr>
              <a:t>RED</a:t>
            </a:r>
            <a:r>
              <a:rPr lang="en-US" sz="1600" b="1" dirty="0">
                <a:solidFill>
                  <a:srgbClr val="7030A0"/>
                </a:solidFill>
              </a:rPr>
              <a:t>OX</a:t>
            </a:r>
            <a:r>
              <a:rPr lang="en-US" sz="1600" dirty="0"/>
              <a:t>.</a:t>
            </a:r>
          </a:p>
          <a:p>
            <a:pPr marL="174066" lvl="1" indent="-174066">
              <a:lnSpc>
                <a:spcPct val="112000"/>
              </a:lnSpc>
            </a:pPr>
            <a:r>
              <a:rPr lang="en-US" sz="1600" dirty="0">
                <a:solidFill>
                  <a:srgbClr val="7030A0"/>
                </a:solidFill>
              </a:rPr>
              <a:t>The substance that is </a:t>
            </a:r>
            <a:r>
              <a:rPr lang="en-US" sz="1600" u="sng" dirty="0">
                <a:solidFill>
                  <a:srgbClr val="7030A0"/>
                </a:solidFill>
              </a:rPr>
              <a:t>oxidized</a:t>
            </a:r>
            <a:r>
              <a:rPr lang="en-US" sz="1600" dirty="0">
                <a:solidFill>
                  <a:srgbClr val="7030A0"/>
                </a:solidFill>
              </a:rPr>
              <a:t> is called the </a:t>
            </a:r>
            <a:r>
              <a:rPr lang="en-US" sz="1600" i="1" dirty="0">
                <a:solidFill>
                  <a:srgbClr val="7030A0"/>
                </a:solidFill>
              </a:rPr>
              <a:t>reducing agent (</a:t>
            </a:r>
            <a:r>
              <a:rPr lang="en-US" sz="1600" i="1" dirty="0">
                <a:solidFill>
                  <a:srgbClr val="7030A0"/>
                </a:solidFill>
                <a:latin typeface="Times New Roman" panose="02020603050405020304" pitchFamily="18" charset="0"/>
                <a:cs typeface="Times New Roman" panose="02020603050405020304" pitchFamily="18" charset="0"/>
              </a:rPr>
              <a:t>gives electrons to other substance</a:t>
            </a:r>
            <a:r>
              <a:rPr lang="en-US" sz="1600" i="1" dirty="0">
                <a:solidFill>
                  <a:srgbClr val="7030A0"/>
                </a:solidFill>
              </a:rPr>
              <a:t>).</a:t>
            </a:r>
          </a:p>
          <a:p>
            <a:pPr marL="174066" lvl="1" indent="-174066">
              <a:lnSpc>
                <a:spcPct val="112000"/>
              </a:lnSpc>
            </a:pPr>
            <a:endParaRPr lang="en-US" sz="1600" i="1" dirty="0">
              <a:solidFill>
                <a:srgbClr val="7030A0"/>
              </a:solidFill>
            </a:endParaRPr>
          </a:p>
          <a:p>
            <a:pPr marL="0" lvl="1" indent="0">
              <a:lnSpc>
                <a:spcPct val="112000"/>
              </a:lnSpc>
              <a:buNone/>
            </a:pPr>
            <a:r>
              <a:rPr lang="en-US" sz="3200" dirty="0">
                <a:solidFill>
                  <a:srgbClr val="00B0F0"/>
                </a:solidFill>
              </a:rPr>
              <a:t>The substance that is </a:t>
            </a:r>
            <a:r>
              <a:rPr lang="en-US" sz="3200" u="sng" dirty="0">
                <a:solidFill>
                  <a:srgbClr val="00B050"/>
                </a:solidFill>
              </a:rPr>
              <a:t>reduced</a:t>
            </a:r>
            <a:r>
              <a:rPr lang="en-US" sz="3200" dirty="0">
                <a:solidFill>
                  <a:srgbClr val="00B0F0"/>
                </a:solidFill>
              </a:rPr>
              <a:t> is called the </a:t>
            </a:r>
            <a:r>
              <a:rPr lang="en-US" sz="3200" i="1" dirty="0">
                <a:solidFill>
                  <a:srgbClr val="00B050"/>
                </a:solidFill>
              </a:rPr>
              <a:t>oxidizing agent </a:t>
            </a:r>
            <a:r>
              <a:rPr lang="en-US" sz="3200" i="1" dirty="0">
                <a:solidFill>
                  <a:srgbClr val="00B0F0"/>
                </a:solidFill>
              </a:rPr>
              <a:t>(</a:t>
            </a:r>
            <a:r>
              <a:rPr lang="en-US" sz="3200" i="1" dirty="0">
                <a:solidFill>
                  <a:srgbClr val="00B0F0"/>
                </a:solidFill>
                <a:latin typeface="Times New Roman" panose="02020603050405020304" pitchFamily="18" charset="0"/>
                <a:cs typeface="Times New Roman" panose="02020603050405020304" pitchFamily="18" charset="0"/>
              </a:rPr>
              <a:t>takes electrons from other substance</a:t>
            </a:r>
            <a:r>
              <a:rPr lang="en-US" sz="3200" i="1" dirty="0">
                <a:solidFill>
                  <a:srgbClr val="00B0F0"/>
                </a:solidFill>
              </a:rPr>
              <a:t>).</a:t>
            </a:r>
          </a:p>
        </p:txBody>
      </p:sp>
      <p:sp>
        <p:nvSpPr>
          <p:cNvPr id="2" name="Title 1"/>
          <p:cNvSpPr>
            <a:spLocks noGrp="1"/>
          </p:cNvSpPr>
          <p:nvPr>
            <p:ph type="title"/>
          </p:nvPr>
        </p:nvSpPr>
        <p:spPr>
          <a:xfrm>
            <a:off x="12" y="0"/>
            <a:ext cx="9143992" cy="1371600"/>
          </a:xfrm>
        </p:spPr>
        <p:txBody>
          <a:bodyPr/>
          <a:lstStyle/>
          <a:p>
            <a:r>
              <a:rPr lang="en-US" dirty="0">
                <a:solidFill>
                  <a:srgbClr val="FFFF00"/>
                </a:solidFill>
              </a:rPr>
              <a:t>Oxidation-Reduction (</a:t>
            </a:r>
            <a:r>
              <a:rPr lang="en-US" dirty="0">
                <a:solidFill>
                  <a:srgbClr val="00B0F0"/>
                </a:solidFill>
              </a:rPr>
              <a:t>REDOX</a:t>
            </a:r>
            <a:r>
              <a:rPr lang="en-US" dirty="0">
                <a:solidFill>
                  <a:srgbClr val="FFFF00"/>
                </a:solidFill>
              </a:rPr>
              <a:t>) Reactions</a:t>
            </a:r>
          </a:p>
        </p:txBody>
      </p:sp>
      <p:grpSp>
        <p:nvGrpSpPr>
          <p:cNvPr id="22" name="Group 21"/>
          <p:cNvGrpSpPr/>
          <p:nvPr/>
        </p:nvGrpSpPr>
        <p:grpSpPr>
          <a:xfrm>
            <a:off x="3810002" y="1649293"/>
            <a:ext cx="5181598" cy="4628135"/>
            <a:chOff x="2478838" y="659717"/>
            <a:chExt cx="2322851" cy="1851254"/>
          </a:xfrm>
        </p:grpSpPr>
        <p:sp>
          <p:nvSpPr>
            <p:cNvPr id="11" name="Oval 10"/>
            <p:cNvSpPr/>
            <p:nvPr/>
          </p:nvSpPr>
          <p:spPr>
            <a:xfrm>
              <a:off x="2478838" y="659717"/>
              <a:ext cx="772362" cy="777196"/>
            </a:xfrm>
            <a:prstGeom prst="ellipse">
              <a:avLst/>
            </a:prstGeom>
            <a:solidFill>
              <a:schemeClr val="accent6">
                <a:lumMod val="40000"/>
                <a:lumOff val="60000"/>
                <a:alpha val="90000"/>
              </a:schemeClr>
            </a:solidFill>
            <a:ln w="38100" cmpd="sng">
              <a:solidFill>
                <a:schemeClr val="accent6"/>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Reducing Agent</a:t>
              </a:r>
            </a:p>
          </p:txBody>
        </p:sp>
        <p:sp>
          <p:nvSpPr>
            <p:cNvPr id="13" name="Oval 12"/>
            <p:cNvSpPr/>
            <p:nvPr/>
          </p:nvSpPr>
          <p:spPr>
            <a:xfrm>
              <a:off x="2500609" y="1733775"/>
              <a:ext cx="772362" cy="777196"/>
            </a:xfrm>
            <a:prstGeom prst="ellipse">
              <a:avLst/>
            </a:prstGeom>
            <a:solidFill>
              <a:schemeClr val="accent3">
                <a:lumMod val="20000"/>
                <a:lumOff val="80000"/>
                <a:alpha val="90000"/>
              </a:schemeClr>
            </a:solidFill>
            <a:ln w="38100" cmpd="sng">
              <a:solidFill>
                <a:schemeClr val="accent3"/>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Oxidizing Agent</a:t>
              </a:r>
            </a:p>
          </p:txBody>
        </p:sp>
        <p:sp>
          <p:nvSpPr>
            <p:cNvPr id="14" name="Oval 13"/>
            <p:cNvSpPr/>
            <p:nvPr/>
          </p:nvSpPr>
          <p:spPr>
            <a:xfrm>
              <a:off x="3015405" y="1163747"/>
              <a:ext cx="264823" cy="254681"/>
            </a:xfrm>
            <a:prstGeom prst="ellipse">
              <a:avLst/>
            </a:prstGeom>
            <a:solidFill>
              <a:schemeClr val="accent1">
                <a:lumMod val="20000"/>
                <a:lumOff val="80000"/>
                <a:alpha val="90000"/>
              </a:schemeClr>
            </a:solidFill>
            <a:ln w="38100" cmpd="sng">
              <a:solidFill>
                <a:schemeClr val="accent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e</a:t>
              </a:r>
            </a:p>
          </p:txBody>
        </p:sp>
        <p:sp>
          <p:nvSpPr>
            <p:cNvPr id="15" name="Curved Left Arrow 14"/>
            <p:cNvSpPr/>
            <p:nvPr/>
          </p:nvSpPr>
          <p:spPr bwMode="auto">
            <a:xfrm>
              <a:off x="3287485" y="1418428"/>
              <a:ext cx="203200" cy="584541"/>
            </a:xfrm>
            <a:prstGeom prst="curvedLeft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3940" fontAlgn="base">
                <a:lnSpc>
                  <a:spcPct val="115000"/>
                </a:lnSpc>
                <a:spcBef>
                  <a:spcPct val="20000"/>
                </a:spcBef>
                <a:spcAft>
                  <a:spcPct val="0"/>
                </a:spcAft>
                <a:buClr>
                  <a:srgbClr val="2877C4"/>
                </a:buClr>
              </a:pPr>
              <a:endParaRPr lang="en-US" sz="1700" dirty="0">
                <a:solidFill>
                  <a:srgbClr val="000000"/>
                </a:solidFill>
              </a:endParaRPr>
            </a:p>
          </p:txBody>
        </p:sp>
        <p:sp>
          <p:nvSpPr>
            <p:cNvPr id="16" name="Oval 15"/>
            <p:cNvSpPr/>
            <p:nvPr/>
          </p:nvSpPr>
          <p:spPr>
            <a:xfrm>
              <a:off x="4024609" y="1690233"/>
              <a:ext cx="772362" cy="777196"/>
            </a:xfrm>
            <a:prstGeom prst="ellipse">
              <a:avLst/>
            </a:prstGeom>
            <a:solidFill>
              <a:schemeClr val="accent3">
                <a:lumMod val="20000"/>
                <a:lumOff val="80000"/>
                <a:alpha val="90000"/>
              </a:schemeClr>
            </a:solidFill>
            <a:ln w="38100" cmpd="sng">
              <a:solidFill>
                <a:schemeClr val="accent3"/>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Reduced Atom or Ion</a:t>
              </a:r>
            </a:p>
          </p:txBody>
        </p:sp>
        <p:sp>
          <p:nvSpPr>
            <p:cNvPr id="17" name="Oval 16"/>
            <p:cNvSpPr/>
            <p:nvPr/>
          </p:nvSpPr>
          <p:spPr>
            <a:xfrm>
              <a:off x="3819627" y="1745002"/>
              <a:ext cx="264823" cy="254681"/>
            </a:xfrm>
            <a:prstGeom prst="ellipse">
              <a:avLst/>
            </a:prstGeom>
            <a:solidFill>
              <a:schemeClr val="accent1">
                <a:lumMod val="20000"/>
                <a:lumOff val="80000"/>
                <a:alpha val="90000"/>
              </a:schemeClr>
            </a:solidFill>
            <a:ln w="38100" cmpd="sng">
              <a:solidFill>
                <a:schemeClr val="accent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e</a:t>
              </a:r>
            </a:p>
          </p:txBody>
        </p:sp>
        <p:sp>
          <p:nvSpPr>
            <p:cNvPr id="18" name="Oval 17"/>
            <p:cNvSpPr/>
            <p:nvPr/>
          </p:nvSpPr>
          <p:spPr>
            <a:xfrm>
              <a:off x="4029327" y="666294"/>
              <a:ext cx="772362" cy="777196"/>
            </a:xfrm>
            <a:prstGeom prst="ellipse">
              <a:avLst/>
            </a:prstGeom>
            <a:solidFill>
              <a:schemeClr val="accent6">
                <a:lumMod val="40000"/>
                <a:lumOff val="60000"/>
                <a:alpha val="90000"/>
              </a:schemeClr>
            </a:solidFill>
            <a:ln w="38100" cmpd="sng">
              <a:solidFill>
                <a:schemeClr val="accent6"/>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chor="ctr" anchorCtr="0"/>
            <a:lstStyle/>
            <a:p>
              <a:pPr algn="ctr" defTabSz="1914379" fontAlgn="base">
                <a:lnSpc>
                  <a:spcPct val="115000"/>
                </a:lnSpc>
                <a:spcBef>
                  <a:spcPct val="20000"/>
                </a:spcBef>
                <a:spcAft>
                  <a:spcPct val="0"/>
                </a:spcAft>
                <a:buClr>
                  <a:srgbClr val="2877C4"/>
                </a:buClr>
              </a:pPr>
              <a:r>
                <a:rPr lang="en-US" b="1" dirty="0">
                  <a:solidFill>
                    <a:srgbClr val="000000">
                      <a:hueOff val="0"/>
                      <a:satOff val="0"/>
                      <a:lumOff val="0"/>
                      <a:alphaOff val="0"/>
                    </a:srgbClr>
                  </a:solidFill>
                </a:rPr>
                <a:t>Oxidized Atom or Ion</a:t>
              </a:r>
            </a:p>
          </p:txBody>
        </p:sp>
        <p:sp>
          <p:nvSpPr>
            <p:cNvPr id="19" name="Right Arrow 18"/>
            <p:cNvSpPr/>
            <p:nvPr/>
          </p:nvSpPr>
          <p:spPr bwMode="auto">
            <a:xfrm>
              <a:off x="3287485" y="921657"/>
              <a:ext cx="700839" cy="242090"/>
            </a:xfrm>
            <a:prstGeom prst="rightArrow">
              <a:avLst/>
            </a:prstGeom>
            <a:solidFill>
              <a:schemeClr val="accent6">
                <a:lumMod val="20000"/>
                <a:lumOff val="80000"/>
              </a:schemeClr>
            </a:solidFill>
            <a:ln w="28575" cap="flat" cmpd="sng" algn="ctr">
              <a:solidFill>
                <a:schemeClr val="accent6">
                  <a:lumMod val="20000"/>
                  <a:lumOff val="8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3940" fontAlgn="base">
                <a:lnSpc>
                  <a:spcPct val="115000"/>
                </a:lnSpc>
                <a:spcBef>
                  <a:spcPct val="20000"/>
                </a:spcBef>
                <a:spcAft>
                  <a:spcPct val="0"/>
                </a:spcAft>
                <a:buClr>
                  <a:srgbClr val="2877C4"/>
                </a:buClr>
              </a:pPr>
              <a:r>
                <a:rPr lang="en-US" b="1" dirty="0">
                  <a:solidFill>
                    <a:srgbClr val="000000"/>
                  </a:solidFill>
                </a:rPr>
                <a:t>Oxidation</a:t>
              </a:r>
            </a:p>
          </p:txBody>
        </p:sp>
        <p:sp>
          <p:nvSpPr>
            <p:cNvPr id="21" name="Right Arrow 20"/>
            <p:cNvSpPr/>
            <p:nvPr/>
          </p:nvSpPr>
          <p:spPr bwMode="auto">
            <a:xfrm>
              <a:off x="3294742" y="2017483"/>
              <a:ext cx="700839" cy="242090"/>
            </a:xfrm>
            <a:prstGeom prst="rightArrow">
              <a:avLst/>
            </a:prstGeom>
            <a:solidFill>
              <a:schemeClr val="accent3">
                <a:lumMod val="20000"/>
                <a:lumOff val="80000"/>
              </a:schemeClr>
            </a:solidFill>
            <a:ln w="28575" cap="flat" cmpd="sng" algn="ctr">
              <a:solidFill>
                <a:schemeClr val="accent6">
                  <a:lumMod val="20000"/>
                  <a:lumOff val="8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3940" fontAlgn="base">
                <a:lnSpc>
                  <a:spcPct val="115000"/>
                </a:lnSpc>
                <a:spcBef>
                  <a:spcPct val="20000"/>
                </a:spcBef>
                <a:spcAft>
                  <a:spcPct val="0"/>
                </a:spcAft>
                <a:buClr>
                  <a:srgbClr val="2877C4"/>
                </a:buClr>
              </a:pPr>
              <a:r>
                <a:rPr lang="en-US" b="1" dirty="0">
                  <a:solidFill>
                    <a:srgbClr val="000000"/>
                  </a:solidFill>
                </a:rPr>
                <a:t>Reduction</a:t>
              </a:r>
            </a:p>
          </p:txBody>
        </p:sp>
      </p:grpSp>
      <p:sp>
        <p:nvSpPr>
          <p:cNvPr id="4" name="TextBox 3"/>
          <p:cNvSpPr txBox="1"/>
          <p:nvPr/>
        </p:nvSpPr>
        <p:spPr>
          <a:xfrm>
            <a:off x="5715026" y="2099865"/>
            <a:ext cx="960413" cy="353646"/>
          </a:xfrm>
          <a:prstGeom prst="rect">
            <a:avLst/>
          </a:prstGeom>
          <a:noFill/>
        </p:spPr>
        <p:txBody>
          <a:bodyPr wrap="square" lIns="91145" tIns="45573" rIns="91145" bIns="45573" rtlCol="0">
            <a:spAutoFit/>
          </a:bodyPr>
          <a:lstStyle/>
          <a:p>
            <a:pPr algn="ctr"/>
            <a:r>
              <a:rPr lang="en-US" sz="1700" i="1" dirty="0">
                <a:latin typeface="Times New Roman" panose="02020603050405020304" pitchFamily="18" charset="0"/>
                <a:cs typeface="Times New Roman" panose="02020603050405020304" pitchFamily="18" charset="0"/>
              </a:rPr>
              <a:t>loses e-</a:t>
            </a:r>
          </a:p>
        </p:txBody>
      </p:sp>
      <p:sp>
        <p:nvSpPr>
          <p:cNvPr id="35" name="TextBox 34"/>
          <p:cNvSpPr txBox="1"/>
          <p:nvPr/>
        </p:nvSpPr>
        <p:spPr>
          <a:xfrm>
            <a:off x="5715026" y="5528865"/>
            <a:ext cx="960413" cy="353646"/>
          </a:xfrm>
          <a:prstGeom prst="rect">
            <a:avLst/>
          </a:prstGeom>
          <a:noFill/>
        </p:spPr>
        <p:txBody>
          <a:bodyPr wrap="square" lIns="91145" tIns="45573" rIns="91145" bIns="45573" rtlCol="0">
            <a:spAutoFit/>
          </a:bodyPr>
          <a:lstStyle/>
          <a:p>
            <a:pPr algn="ctr"/>
            <a:r>
              <a:rPr lang="en-US" sz="1700" i="1" dirty="0">
                <a:latin typeface="Times New Roman" panose="02020603050405020304" pitchFamily="18" charset="0"/>
                <a:cs typeface="Times New Roman" panose="02020603050405020304" pitchFamily="18" charset="0"/>
              </a:rPr>
              <a:t>gains e-</a:t>
            </a:r>
          </a:p>
        </p:txBody>
      </p:sp>
    </p:spTree>
    <p:extLst>
      <p:ext uri="{BB962C8B-B14F-4D97-AF65-F5344CB8AC3E}">
        <p14:creationId xmlns:p14="http://schemas.microsoft.com/office/powerpoint/2010/main" val="71907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321680" y="5029200"/>
            <a:ext cx="4174120" cy="1600200"/>
          </a:xfrm>
        </p:spPr>
        <p:txBody>
          <a:bodyPr/>
          <a:lstStyle/>
          <a:p>
            <a:r>
              <a:rPr lang="en-US" sz="2300" dirty="0">
                <a:solidFill>
                  <a:srgbClr val="FF0000"/>
                </a:solidFill>
              </a:rPr>
              <a:t>Sodium gets </a:t>
            </a:r>
            <a:r>
              <a:rPr lang="en-US" sz="2300" dirty="0">
                <a:solidFill>
                  <a:srgbClr val="7030A0"/>
                </a:solidFill>
                <a:effectLst>
                  <a:outerShdw blurRad="38100" dist="38100" dir="2700000" algn="tl">
                    <a:srgbClr val="000000">
                      <a:alpha val="43137"/>
                    </a:srgbClr>
                  </a:outerShdw>
                </a:effectLst>
              </a:rPr>
              <a:t>oxidized</a:t>
            </a:r>
            <a:r>
              <a:rPr lang="en-US" sz="2300" dirty="0">
                <a:solidFill>
                  <a:srgbClr val="FF0000"/>
                </a:solidFill>
              </a:rPr>
              <a:t> and acts as the </a:t>
            </a:r>
            <a:r>
              <a:rPr lang="en-US" sz="2300" dirty="0">
                <a:solidFill>
                  <a:srgbClr val="00B050"/>
                </a:solidFill>
                <a:effectLst>
                  <a:outerShdw blurRad="38100" dist="38100" dir="2700000" algn="tl">
                    <a:srgbClr val="000000">
                      <a:alpha val="43137"/>
                    </a:srgbClr>
                  </a:outerShdw>
                </a:effectLst>
              </a:rPr>
              <a:t>reducing agent </a:t>
            </a:r>
            <a:r>
              <a:rPr lang="en-US" sz="2300" dirty="0">
                <a:solidFill>
                  <a:srgbClr val="FF0000"/>
                </a:solidFill>
              </a:rPr>
              <a:t>and donates its single valence electron to the chlorine ion.</a:t>
            </a:r>
          </a:p>
        </p:txBody>
      </p:sp>
      <p:sp>
        <p:nvSpPr>
          <p:cNvPr id="9" name="Text Placeholder 8"/>
          <p:cNvSpPr>
            <a:spLocks noGrp="1"/>
          </p:cNvSpPr>
          <p:nvPr>
            <p:ph type="body" sz="quarter" idx="12"/>
          </p:nvPr>
        </p:nvSpPr>
        <p:spPr>
          <a:xfrm>
            <a:off x="315722" y="1339279"/>
            <a:ext cx="8512556" cy="1143005"/>
          </a:xfrm>
        </p:spPr>
        <p:txBody>
          <a:bodyPr/>
          <a:lstStyle/>
          <a:p>
            <a:r>
              <a:rPr lang="en-US" sz="2400" dirty="0"/>
              <a:t>In the formation of NaCl, a sodium atom </a:t>
            </a:r>
            <a:r>
              <a:rPr lang="en-US" sz="2400" dirty="0">
                <a:solidFill>
                  <a:srgbClr val="FFC000"/>
                </a:solidFill>
                <a:effectLst>
                  <a:outerShdw blurRad="38100" dist="38100" dir="2700000" algn="tl">
                    <a:srgbClr val="000000">
                      <a:alpha val="43137"/>
                    </a:srgbClr>
                  </a:outerShdw>
                </a:effectLst>
              </a:rPr>
              <a:t>loses an electron </a:t>
            </a:r>
            <a:r>
              <a:rPr lang="en-US" sz="2400" dirty="0"/>
              <a:t>(becoming a cation) to a chlorine atom (becoming an anion).</a:t>
            </a:r>
          </a:p>
        </p:txBody>
      </p:sp>
      <p:sp>
        <p:nvSpPr>
          <p:cNvPr id="2" name="Title 1"/>
          <p:cNvSpPr>
            <a:spLocks noGrp="1"/>
          </p:cNvSpPr>
          <p:nvPr>
            <p:ph type="title"/>
          </p:nvPr>
        </p:nvSpPr>
        <p:spPr>
          <a:xfrm>
            <a:off x="8" y="-8"/>
            <a:ext cx="9144000" cy="1371600"/>
          </a:xfrm>
        </p:spPr>
        <p:txBody>
          <a:bodyPr/>
          <a:lstStyle/>
          <a:p>
            <a:r>
              <a:rPr lang="en-US" dirty="0">
                <a:solidFill>
                  <a:srgbClr val="FFFF00"/>
                </a:solidFill>
              </a:rPr>
              <a:t>Oxidizing and Reducing Agents</a:t>
            </a:r>
          </a:p>
        </p:txBody>
      </p:sp>
      <p:pic>
        <p:nvPicPr>
          <p:cNvPr id="34819" name="Picture 3"/>
          <p:cNvPicPr>
            <a:picLocks noGrp="1" noChangeAspect="1" noChangeArrowheads="1"/>
          </p:cNvPicPr>
          <p:nvPr>
            <p:ph sz="quarter" idx="11"/>
          </p:nvPr>
        </p:nvPicPr>
        <p:blipFill>
          <a:blip r:embed="rId3" cstate="print"/>
          <a:srcRect/>
          <a:stretch>
            <a:fillRect/>
          </a:stretch>
        </p:blipFill>
        <p:spPr bwMode="auto">
          <a:xfrm>
            <a:off x="321701" y="2514600"/>
            <a:ext cx="3928645" cy="2499490"/>
          </a:xfrm>
          <a:prstGeom prst="rect">
            <a:avLst/>
          </a:prstGeom>
          <a:noFill/>
          <a:ln w="9525">
            <a:noFill/>
            <a:miter lim="800000"/>
            <a:headEnd/>
            <a:tailEnd/>
          </a:ln>
        </p:spPr>
      </p:pic>
      <p:sp>
        <p:nvSpPr>
          <p:cNvPr id="3" name="TextBox 2"/>
          <p:cNvSpPr txBox="1"/>
          <p:nvPr/>
        </p:nvSpPr>
        <p:spPr>
          <a:xfrm>
            <a:off x="4572000" y="3429000"/>
            <a:ext cx="2133600" cy="676874"/>
          </a:xfrm>
          <a:prstGeom prst="rect">
            <a:avLst/>
          </a:prstGeom>
          <a:solidFill>
            <a:schemeClr val="accent3">
              <a:lumMod val="40000"/>
              <a:lumOff val="60000"/>
            </a:schemeClr>
          </a:solidFill>
        </p:spPr>
        <p:txBody>
          <a:bodyPr wrap="square" lIns="91208" tIns="45604" rIns="91208" bIns="45604" rtlCol="0">
            <a:spAutoFit/>
          </a:bodyPr>
          <a:lstStyle/>
          <a:p>
            <a:r>
              <a:rPr lang="en-US" dirty="0"/>
              <a:t>Electronegativity:</a:t>
            </a:r>
          </a:p>
          <a:p>
            <a:r>
              <a:rPr lang="en-US" dirty="0"/>
              <a:t>Na 0.9	     </a:t>
            </a:r>
            <a:r>
              <a:rPr lang="en-US" b="1" dirty="0">
                <a:solidFill>
                  <a:srgbClr val="00B0F0"/>
                </a:solidFill>
              </a:rPr>
              <a:t>Cl 3.2</a:t>
            </a:r>
          </a:p>
        </p:txBody>
      </p:sp>
    </p:spTree>
    <p:extLst>
      <p:ext uri="{BB962C8B-B14F-4D97-AF65-F5344CB8AC3E}">
        <p14:creationId xmlns:p14="http://schemas.microsoft.com/office/powerpoint/2010/main" val="387978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fade">
                                      <p:cBhvr>
                                        <p:cTn id="12" dur="500"/>
                                        <p:tgtEl>
                                          <p:spTgt spid="348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build="p"/>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321680" y="5029200"/>
            <a:ext cx="4174120" cy="1600200"/>
          </a:xfrm>
        </p:spPr>
        <p:txBody>
          <a:bodyPr/>
          <a:lstStyle/>
          <a:p>
            <a:r>
              <a:rPr lang="en-US" sz="2300" dirty="0">
                <a:solidFill>
                  <a:srgbClr val="FF0000"/>
                </a:solidFill>
              </a:rPr>
              <a:t>Sodium gets </a:t>
            </a:r>
            <a:r>
              <a:rPr lang="en-US" sz="2300" b="1" dirty="0">
                <a:solidFill>
                  <a:srgbClr val="7030A0"/>
                </a:solidFill>
                <a:effectLst>
                  <a:outerShdw blurRad="38100" dist="38100" dir="2700000" algn="tl">
                    <a:srgbClr val="000000">
                      <a:alpha val="43137"/>
                    </a:srgbClr>
                  </a:outerShdw>
                </a:effectLst>
              </a:rPr>
              <a:t>oxidized</a:t>
            </a:r>
            <a:r>
              <a:rPr lang="en-US" sz="2300" dirty="0">
                <a:solidFill>
                  <a:srgbClr val="FF0000"/>
                </a:solidFill>
              </a:rPr>
              <a:t> and acts as the </a:t>
            </a:r>
            <a:r>
              <a:rPr lang="en-US" sz="2300" b="1" dirty="0">
                <a:solidFill>
                  <a:srgbClr val="00B050"/>
                </a:solidFill>
                <a:effectLst>
                  <a:outerShdw blurRad="38100" dist="38100" dir="2700000" algn="tl">
                    <a:srgbClr val="000000">
                      <a:alpha val="43137"/>
                    </a:srgbClr>
                  </a:outerShdw>
                </a:effectLst>
              </a:rPr>
              <a:t>reducing agent </a:t>
            </a:r>
            <a:r>
              <a:rPr lang="en-US" sz="2300" dirty="0">
                <a:solidFill>
                  <a:srgbClr val="FF0000"/>
                </a:solidFill>
              </a:rPr>
              <a:t>and donates its single valence electron to the chlorine ion.</a:t>
            </a:r>
          </a:p>
        </p:txBody>
      </p:sp>
      <p:sp>
        <p:nvSpPr>
          <p:cNvPr id="12" name="Text Placeholder 11"/>
          <p:cNvSpPr>
            <a:spLocks noGrp="1"/>
          </p:cNvSpPr>
          <p:nvPr>
            <p:ph type="body" sz="quarter" idx="15"/>
          </p:nvPr>
        </p:nvSpPr>
        <p:spPr>
          <a:xfrm>
            <a:off x="4896680" y="5029200"/>
            <a:ext cx="3937575" cy="1676400"/>
          </a:xfrm>
        </p:spPr>
        <p:txBody>
          <a:bodyPr/>
          <a:lstStyle/>
          <a:p>
            <a:r>
              <a:rPr lang="en-US" sz="2300" dirty="0">
                <a:solidFill>
                  <a:srgbClr val="00B050"/>
                </a:solidFill>
              </a:rPr>
              <a:t>Chlorine is </a:t>
            </a:r>
            <a:r>
              <a:rPr lang="en-US" sz="2300" b="1" dirty="0">
                <a:solidFill>
                  <a:srgbClr val="00B0F0"/>
                </a:solidFill>
                <a:effectLst>
                  <a:outerShdw blurRad="38100" dist="38100" dir="2700000" algn="tl">
                    <a:srgbClr val="000000">
                      <a:alpha val="43137"/>
                    </a:srgbClr>
                  </a:outerShdw>
                </a:effectLst>
              </a:rPr>
              <a:t>reduced</a:t>
            </a:r>
            <a:r>
              <a:rPr lang="en-US" sz="2300" dirty="0">
                <a:solidFill>
                  <a:srgbClr val="00B050"/>
                </a:solidFill>
              </a:rPr>
              <a:t> as the </a:t>
            </a:r>
            <a:r>
              <a:rPr lang="en-US" sz="2300" b="1" dirty="0">
                <a:solidFill>
                  <a:srgbClr val="FF0000"/>
                </a:solidFill>
                <a:effectLst>
                  <a:outerShdw blurRad="38100" dist="38100" dir="2700000" algn="tl">
                    <a:srgbClr val="000000">
                      <a:alpha val="43137"/>
                    </a:srgbClr>
                  </a:outerShdw>
                </a:effectLst>
              </a:rPr>
              <a:t>oxidizing agent</a:t>
            </a:r>
            <a:r>
              <a:rPr lang="en-US" sz="2300" dirty="0">
                <a:solidFill>
                  <a:srgbClr val="00B050"/>
                </a:solidFill>
              </a:rPr>
              <a:t>, and accepts an electron to allow both ions to lose their charges.</a:t>
            </a:r>
          </a:p>
        </p:txBody>
      </p:sp>
      <p:sp>
        <p:nvSpPr>
          <p:cNvPr id="9" name="Text Placeholder 8"/>
          <p:cNvSpPr>
            <a:spLocks noGrp="1"/>
          </p:cNvSpPr>
          <p:nvPr>
            <p:ph type="body" sz="quarter" idx="12"/>
          </p:nvPr>
        </p:nvSpPr>
        <p:spPr>
          <a:xfrm>
            <a:off x="321680" y="1219200"/>
            <a:ext cx="8512556" cy="1143005"/>
          </a:xfrm>
        </p:spPr>
        <p:txBody>
          <a:bodyPr/>
          <a:lstStyle/>
          <a:p>
            <a:r>
              <a:rPr lang="en-US" sz="2400" dirty="0"/>
              <a:t>In the formation of NaCl, a sodium atom loses an electron (becoming a cation) to a chlorine atom (becoming an anion).</a:t>
            </a:r>
          </a:p>
        </p:txBody>
      </p:sp>
      <p:sp>
        <p:nvSpPr>
          <p:cNvPr id="2" name="Title 1"/>
          <p:cNvSpPr>
            <a:spLocks noGrp="1"/>
          </p:cNvSpPr>
          <p:nvPr>
            <p:ph type="title"/>
          </p:nvPr>
        </p:nvSpPr>
        <p:spPr>
          <a:xfrm>
            <a:off x="8" y="-8"/>
            <a:ext cx="9144000" cy="1371600"/>
          </a:xfrm>
        </p:spPr>
        <p:txBody>
          <a:bodyPr/>
          <a:lstStyle/>
          <a:p>
            <a:r>
              <a:rPr lang="en-US" dirty="0">
                <a:solidFill>
                  <a:srgbClr val="FFFF00"/>
                </a:solidFill>
              </a:rPr>
              <a:t>Oxidizing and Reducing Agents</a:t>
            </a:r>
          </a:p>
        </p:txBody>
      </p:sp>
      <p:pic>
        <p:nvPicPr>
          <p:cNvPr id="34819" name="Picture 3"/>
          <p:cNvPicPr>
            <a:picLocks noGrp="1" noChangeAspect="1" noChangeArrowheads="1"/>
          </p:cNvPicPr>
          <p:nvPr>
            <p:ph sz="quarter" idx="11"/>
          </p:nvPr>
        </p:nvPicPr>
        <p:blipFill>
          <a:blip r:embed="rId3" cstate="print"/>
          <a:srcRect/>
          <a:stretch>
            <a:fillRect/>
          </a:stretch>
        </p:blipFill>
        <p:spPr bwMode="auto">
          <a:xfrm>
            <a:off x="321701" y="2514600"/>
            <a:ext cx="3928645" cy="2499490"/>
          </a:xfrm>
          <a:prstGeom prst="rect">
            <a:avLst/>
          </a:prstGeom>
          <a:noFill/>
          <a:ln w="9525">
            <a:noFill/>
            <a:miter lim="800000"/>
            <a:headEnd/>
            <a:tailEnd/>
          </a:ln>
        </p:spPr>
      </p:pic>
      <p:pic>
        <p:nvPicPr>
          <p:cNvPr id="34820" name="Picture 4"/>
          <p:cNvPicPr>
            <a:picLocks noGrp="1" noChangeAspect="1" noChangeArrowheads="1"/>
          </p:cNvPicPr>
          <p:nvPr>
            <p:ph sz="quarter" idx="13"/>
          </p:nvPr>
        </p:nvPicPr>
        <p:blipFill>
          <a:blip r:embed="rId4" cstate="print"/>
          <a:srcRect/>
          <a:stretch>
            <a:fillRect/>
          </a:stretch>
        </p:blipFill>
        <p:spPr bwMode="auto">
          <a:xfrm>
            <a:off x="5054041" y="2600225"/>
            <a:ext cx="3937579" cy="2505175"/>
          </a:xfrm>
          <a:prstGeom prst="rect">
            <a:avLst/>
          </a:prstGeom>
          <a:noFill/>
          <a:ln w="9525">
            <a:noFill/>
            <a:miter lim="800000"/>
            <a:headEnd/>
            <a:tailEnd/>
          </a:ln>
        </p:spPr>
      </p:pic>
      <p:sp>
        <p:nvSpPr>
          <p:cNvPr id="3" name="TextBox 2"/>
          <p:cNvSpPr txBox="1"/>
          <p:nvPr/>
        </p:nvSpPr>
        <p:spPr>
          <a:xfrm>
            <a:off x="4953000" y="2370906"/>
            <a:ext cx="2133600" cy="676874"/>
          </a:xfrm>
          <a:prstGeom prst="rect">
            <a:avLst/>
          </a:prstGeom>
          <a:solidFill>
            <a:schemeClr val="accent3">
              <a:lumMod val="40000"/>
              <a:lumOff val="60000"/>
            </a:schemeClr>
          </a:solidFill>
        </p:spPr>
        <p:txBody>
          <a:bodyPr wrap="square" lIns="91208" tIns="45604" rIns="91208" bIns="45604" rtlCol="0">
            <a:spAutoFit/>
          </a:bodyPr>
          <a:lstStyle/>
          <a:p>
            <a:r>
              <a:rPr lang="en-US" dirty="0"/>
              <a:t>Electronegativity:</a:t>
            </a:r>
          </a:p>
          <a:p>
            <a:r>
              <a:rPr lang="en-US" dirty="0"/>
              <a:t>Na 0.9	     </a:t>
            </a:r>
            <a:r>
              <a:rPr lang="en-US" b="1" dirty="0">
                <a:solidFill>
                  <a:srgbClr val="00B0F0"/>
                </a:solidFill>
              </a:rPr>
              <a:t>Cl 3.2</a:t>
            </a:r>
          </a:p>
        </p:txBody>
      </p:sp>
    </p:spTree>
    <p:extLst>
      <p:ext uri="{BB962C8B-B14F-4D97-AF65-F5344CB8AC3E}">
        <p14:creationId xmlns:p14="http://schemas.microsoft.com/office/powerpoint/2010/main" val="290533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9248" indent="-859248"/>
            <a:r>
              <a:rPr lang="en-US" dirty="0"/>
              <a:t>	</a:t>
            </a:r>
            <a:r>
              <a:rPr lang="en-US" dirty="0">
                <a:solidFill>
                  <a:srgbClr val="FFC000"/>
                </a:solidFill>
              </a:rPr>
              <a:t>Describe Oxidation-Reduction Reactions</a:t>
            </a:r>
          </a:p>
        </p:txBody>
      </p:sp>
      <p:sp>
        <p:nvSpPr>
          <p:cNvPr id="9" name="Content Placeholder 8"/>
          <p:cNvSpPr>
            <a:spLocks noGrp="1"/>
          </p:cNvSpPr>
          <p:nvPr>
            <p:ph sz="quarter" idx="16"/>
          </p:nvPr>
        </p:nvSpPr>
        <p:spPr>
          <a:xfrm>
            <a:off x="10" y="1377155"/>
            <a:ext cx="9143996" cy="5099845"/>
          </a:xfrm>
        </p:spPr>
        <p:txBody>
          <a:bodyPr lIns="182293" tIns="91145"/>
          <a:lstStyle/>
          <a:p>
            <a:r>
              <a:rPr lang="en-US" sz="2100" dirty="0"/>
              <a:t>Determine which species is oxidized and which is reduced. Which is the oxidizing agent and which is the reducing agent? </a:t>
            </a:r>
            <a:r>
              <a:rPr lang="en-US" sz="2100" dirty="0">
                <a:solidFill>
                  <a:srgbClr val="00B050"/>
                </a:solidFill>
              </a:rPr>
              <a:t>Explain</a:t>
            </a:r>
            <a:r>
              <a:rPr lang="en-US" sz="2100" dirty="0"/>
              <a:t>.</a:t>
            </a:r>
          </a:p>
          <a:p>
            <a:pPr algn="ctr"/>
            <a:r>
              <a:rPr lang="en-US" sz="2100" dirty="0"/>
              <a:t>2H</a:t>
            </a:r>
            <a:r>
              <a:rPr lang="en-US" sz="2100" baseline="-25000" dirty="0"/>
              <a:t>2</a:t>
            </a:r>
            <a:r>
              <a:rPr lang="en-US" sz="2100" dirty="0"/>
              <a:t>(g) + O</a:t>
            </a:r>
            <a:r>
              <a:rPr lang="en-US" sz="2100" baseline="-25000" dirty="0"/>
              <a:t>2</a:t>
            </a:r>
            <a:r>
              <a:rPr lang="en-US" sz="2100" dirty="0"/>
              <a:t>(g) → 2H</a:t>
            </a:r>
            <a:r>
              <a:rPr lang="en-US" sz="2100" baseline="-25000" dirty="0"/>
              <a:t>2</a:t>
            </a:r>
            <a:r>
              <a:rPr lang="en-US" sz="2100" dirty="0"/>
              <a:t>O(s) </a:t>
            </a:r>
          </a:p>
          <a:p>
            <a:pPr marL="358871" indent="-358871"/>
            <a:endParaRPr lang="en-US" sz="2100" dirty="0">
              <a:solidFill>
                <a:srgbClr val="FF0000"/>
              </a:solidFill>
            </a:endParaRPr>
          </a:p>
          <a:p>
            <a:pPr algn="ctr"/>
            <a:endParaRPr lang="en-US" sz="2100" dirty="0">
              <a:solidFill>
                <a:srgbClr val="FF0000"/>
              </a:solidFill>
            </a:endParaRPr>
          </a:p>
          <a:p>
            <a:pPr algn="ctr"/>
            <a:endParaRPr lang="en-US" sz="2100" dirty="0">
              <a:solidFill>
                <a:srgbClr val="FF0000"/>
              </a:solidFill>
            </a:endParaRPr>
          </a:p>
          <a:p>
            <a:pPr marL="358871" indent="-358871"/>
            <a:endParaRPr lang="en-US" sz="2100" b="1" dirty="0">
              <a:solidFill>
                <a:srgbClr val="FF0000"/>
              </a:solidFill>
            </a:endParaRPr>
          </a:p>
        </p:txBody>
      </p:sp>
      <p:pic>
        <p:nvPicPr>
          <p:cNvPr id="6" name="Picture 5"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773037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9248" indent="-859248"/>
            <a:r>
              <a:rPr lang="en-US" dirty="0"/>
              <a:t>	</a:t>
            </a:r>
            <a:r>
              <a:rPr lang="en-US" dirty="0">
                <a:solidFill>
                  <a:srgbClr val="FFC000"/>
                </a:solidFill>
              </a:rPr>
              <a:t>Describe Oxidation-Reduction Reactions</a:t>
            </a:r>
          </a:p>
        </p:txBody>
      </p:sp>
      <p:sp>
        <p:nvSpPr>
          <p:cNvPr id="9" name="Content Placeholder 8"/>
          <p:cNvSpPr>
            <a:spLocks noGrp="1"/>
          </p:cNvSpPr>
          <p:nvPr>
            <p:ph sz="quarter" idx="16"/>
          </p:nvPr>
        </p:nvSpPr>
        <p:spPr>
          <a:xfrm>
            <a:off x="10" y="1295400"/>
            <a:ext cx="9143996" cy="5480845"/>
          </a:xfrm>
        </p:spPr>
        <p:txBody>
          <a:bodyPr lIns="182293" tIns="91145"/>
          <a:lstStyle/>
          <a:p>
            <a:r>
              <a:rPr lang="en-US" sz="2100" dirty="0"/>
              <a:t>Determine which species is oxidized and which is reduced. Which is the oxidizing agent and which is the reducing agent? </a:t>
            </a:r>
            <a:r>
              <a:rPr lang="en-US" sz="2100" dirty="0">
                <a:solidFill>
                  <a:srgbClr val="00B050"/>
                </a:solidFill>
              </a:rPr>
              <a:t>Explain</a:t>
            </a:r>
            <a:r>
              <a:rPr lang="en-US" sz="2100" dirty="0"/>
              <a:t>.</a:t>
            </a:r>
          </a:p>
          <a:p>
            <a:pPr algn="ctr">
              <a:lnSpc>
                <a:spcPct val="100000"/>
              </a:lnSpc>
              <a:spcBef>
                <a:spcPts val="3600"/>
              </a:spcBef>
              <a:spcAft>
                <a:spcPts val="600"/>
              </a:spcAft>
            </a:pPr>
            <a:r>
              <a:rPr lang="en-US" sz="4400" dirty="0"/>
              <a:t>2H</a:t>
            </a:r>
            <a:r>
              <a:rPr lang="en-US" sz="4400" baseline="-25000" dirty="0"/>
              <a:t>2</a:t>
            </a:r>
            <a:r>
              <a:rPr lang="en-US" sz="4400" b="1" baseline="30000" dirty="0">
                <a:solidFill>
                  <a:srgbClr val="FF0000"/>
                </a:solidFill>
              </a:rPr>
              <a:t>0</a:t>
            </a:r>
            <a:r>
              <a:rPr lang="en-US" sz="4400" dirty="0"/>
              <a:t>(g) + O</a:t>
            </a:r>
            <a:r>
              <a:rPr lang="en-US" sz="4400" baseline="-25000" dirty="0"/>
              <a:t>2</a:t>
            </a:r>
            <a:r>
              <a:rPr lang="en-US" sz="4400" b="1" baseline="30000" dirty="0">
                <a:solidFill>
                  <a:srgbClr val="FF0000"/>
                </a:solidFill>
              </a:rPr>
              <a:t>0</a:t>
            </a:r>
            <a:r>
              <a:rPr lang="en-US" sz="4400" dirty="0"/>
              <a:t>(g) → 2H</a:t>
            </a:r>
            <a:r>
              <a:rPr lang="en-US" sz="4400" baseline="-25000" dirty="0"/>
              <a:t>2</a:t>
            </a:r>
            <a:r>
              <a:rPr lang="en-US" sz="4400" b="1" baseline="30000" dirty="0">
                <a:solidFill>
                  <a:srgbClr val="FF0000"/>
                </a:solidFill>
              </a:rPr>
              <a:t>+1</a:t>
            </a:r>
            <a:r>
              <a:rPr lang="en-US" sz="4400" dirty="0"/>
              <a:t>O</a:t>
            </a:r>
            <a:r>
              <a:rPr lang="en-US" sz="4400" b="1" baseline="30000" dirty="0">
                <a:solidFill>
                  <a:srgbClr val="FF0000"/>
                </a:solidFill>
              </a:rPr>
              <a:t>-2</a:t>
            </a:r>
            <a:r>
              <a:rPr lang="en-US" sz="4400" dirty="0"/>
              <a:t>(s) </a:t>
            </a:r>
          </a:p>
          <a:p>
            <a:pPr marL="14288" indent="-14288">
              <a:lnSpc>
                <a:spcPct val="100000"/>
              </a:lnSpc>
              <a:spcBef>
                <a:spcPts val="601"/>
              </a:spcBef>
            </a:pPr>
            <a:r>
              <a:rPr lang="en-US" sz="2800" dirty="0">
                <a:solidFill>
                  <a:srgbClr val="0070C0"/>
                </a:solidFill>
              </a:rPr>
              <a:t>Oxygen atoms are </a:t>
            </a:r>
            <a:r>
              <a:rPr lang="en-US" sz="2800" u="sng" dirty="0">
                <a:solidFill>
                  <a:srgbClr val="00B050"/>
                </a:solidFill>
              </a:rPr>
              <a:t>reduced</a:t>
            </a:r>
            <a:r>
              <a:rPr lang="en-US" sz="2800" dirty="0">
                <a:solidFill>
                  <a:srgbClr val="0070C0"/>
                </a:solidFill>
              </a:rPr>
              <a:t> because they </a:t>
            </a:r>
            <a:r>
              <a:rPr lang="en-US" sz="2800" dirty="0">
                <a:solidFill>
                  <a:srgbClr val="FFC000"/>
                </a:solidFill>
                <a:effectLst>
                  <a:outerShdw blurRad="38100" dist="38100" dir="2700000" algn="tl">
                    <a:srgbClr val="000000">
                      <a:alpha val="43137"/>
                    </a:srgbClr>
                  </a:outerShdw>
                </a:effectLst>
              </a:rPr>
              <a:t>gain electrons</a:t>
            </a:r>
            <a:r>
              <a:rPr lang="en-US" sz="2800" dirty="0">
                <a:solidFill>
                  <a:srgbClr val="0070C0"/>
                </a:solidFill>
              </a:rPr>
              <a:t>. Oxygen is the </a:t>
            </a:r>
            <a:r>
              <a:rPr lang="en-US" sz="2800" u="sng" dirty="0">
                <a:solidFill>
                  <a:srgbClr val="0070C0"/>
                </a:solidFill>
              </a:rPr>
              <a:t>oxidizing agent</a:t>
            </a:r>
            <a:r>
              <a:rPr lang="en-US" sz="2800" dirty="0">
                <a:solidFill>
                  <a:srgbClr val="0070C0"/>
                </a:solidFill>
              </a:rPr>
              <a:t> because it accepts electrons </a:t>
            </a:r>
            <a:r>
              <a:rPr lang="en-US" sz="2800" dirty="0">
                <a:solidFill>
                  <a:srgbClr val="00B050"/>
                </a:solidFill>
              </a:rPr>
              <a:t>FROM</a:t>
            </a:r>
            <a:r>
              <a:rPr lang="en-US" sz="2800" dirty="0">
                <a:solidFill>
                  <a:srgbClr val="0070C0"/>
                </a:solidFill>
              </a:rPr>
              <a:t> hydrogen. </a:t>
            </a:r>
          </a:p>
          <a:p>
            <a:pPr marL="14288" indent="-14288">
              <a:lnSpc>
                <a:spcPct val="100000"/>
              </a:lnSpc>
              <a:spcBef>
                <a:spcPts val="601"/>
              </a:spcBef>
            </a:pPr>
            <a:r>
              <a:rPr lang="en-US" sz="2800" dirty="0">
                <a:solidFill>
                  <a:srgbClr val="FF0000"/>
                </a:solidFill>
              </a:rPr>
              <a:t>Hydrogen atoms are </a:t>
            </a:r>
            <a:r>
              <a:rPr lang="en-US" sz="2800" u="sng" dirty="0">
                <a:solidFill>
                  <a:srgbClr val="7030A0"/>
                </a:solidFill>
              </a:rPr>
              <a:t>oxidized</a:t>
            </a:r>
            <a:r>
              <a:rPr lang="en-US" sz="2800" dirty="0">
                <a:solidFill>
                  <a:srgbClr val="FF0000"/>
                </a:solidFill>
              </a:rPr>
              <a:t> because they </a:t>
            </a:r>
            <a:r>
              <a:rPr lang="en-US" sz="2800" dirty="0">
                <a:solidFill>
                  <a:schemeClr val="tx1"/>
                </a:solidFill>
                <a:effectLst>
                  <a:outerShdw blurRad="38100" dist="38100" dir="2700000" algn="tl">
                    <a:srgbClr val="000000">
                      <a:alpha val="43137"/>
                    </a:srgbClr>
                  </a:outerShdw>
                </a:effectLst>
              </a:rPr>
              <a:t>lose electrons</a:t>
            </a:r>
            <a:r>
              <a:rPr lang="en-US" sz="2800" dirty="0">
                <a:solidFill>
                  <a:srgbClr val="FF0000"/>
                </a:solidFill>
              </a:rPr>
              <a:t>. Hydrogen is the </a:t>
            </a:r>
            <a:r>
              <a:rPr lang="en-US" sz="2800" u="sng" dirty="0">
                <a:solidFill>
                  <a:srgbClr val="FF0000"/>
                </a:solidFill>
              </a:rPr>
              <a:t>reducing agent</a:t>
            </a:r>
            <a:r>
              <a:rPr lang="en-US" sz="2800" dirty="0">
                <a:solidFill>
                  <a:srgbClr val="FF0000"/>
                </a:solidFill>
              </a:rPr>
              <a:t> because it transfers electrons </a:t>
            </a:r>
            <a:r>
              <a:rPr lang="en-US" sz="2800" dirty="0">
                <a:solidFill>
                  <a:srgbClr val="7030A0"/>
                </a:solidFill>
              </a:rPr>
              <a:t>TO</a:t>
            </a:r>
            <a:r>
              <a:rPr lang="en-US" sz="2800" dirty="0">
                <a:solidFill>
                  <a:srgbClr val="FF0000"/>
                </a:solidFill>
              </a:rPr>
              <a:t> oxygen. </a:t>
            </a:r>
          </a:p>
          <a:p>
            <a:pPr marL="14288" indent="-14288">
              <a:lnSpc>
                <a:spcPct val="100000"/>
              </a:lnSpc>
              <a:spcBef>
                <a:spcPts val="601"/>
              </a:spcBef>
            </a:pPr>
            <a:endParaRPr lang="en-US" sz="2800" dirty="0">
              <a:solidFill>
                <a:srgbClr val="0070C0"/>
              </a:solidFill>
            </a:endParaRPr>
          </a:p>
        </p:txBody>
      </p:sp>
      <p:pic>
        <p:nvPicPr>
          <p:cNvPr id="6" name="Picture 5"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5" name="TextBox 4"/>
          <p:cNvSpPr txBox="1"/>
          <p:nvPr/>
        </p:nvSpPr>
        <p:spPr>
          <a:xfrm>
            <a:off x="6934200" y="6099371"/>
            <a:ext cx="2133600" cy="676874"/>
          </a:xfrm>
          <a:prstGeom prst="rect">
            <a:avLst/>
          </a:prstGeom>
          <a:solidFill>
            <a:schemeClr val="accent3">
              <a:lumMod val="40000"/>
              <a:lumOff val="60000"/>
            </a:schemeClr>
          </a:solidFill>
        </p:spPr>
        <p:txBody>
          <a:bodyPr wrap="square" lIns="91208" tIns="45604" rIns="91208" bIns="45604" rtlCol="0">
            <a:spAutoFit/>
          </a:bodyPr>
          <a:lstStyle/>
          <a:p>
            <a:r>
              <a:rPr lang="en-US" dirty="0"/>
              <a:t>Electronegativity:</a:t>
            </a:r>
          </a:p>
          <a:p>
            <a:r>
              <a:rPr lang="en-US" dirty="0"/>
              <a:t>H 2.2	     </a:t>
            </a:r>
            <a:r>
              <a:rPr lang="en-US" b="1" dirty="0">
                <a:solidFill>
                  <a:srgbClr val="00B0F0"/>
                </a:solidFill>
              </a:rPr>
              <a:t>O 3.5</a:t>
            </a:r>
          </a:p>
        </p:txBody>
      </p:sp>
      <p:grpSp>
        <p:nvGrpSpPr>
          <p:cNvPr id="4" name="Group 3">
            <a:extLst>
              <a:ext uri="{FF2B5EF4-FFF2-40B4-BE49-F238E27FC236}">
                <a16:creationId xmlns:a16="http://schemas.microsoft.com/office/drawing/2014/main" id="{2E647EDC-D962-4CD6-8DEC-69BA3CFB6ECF}"/>
              </a:ext>
            </a:extLst>
          </p:cNvPr>
          <p:cNvGrpSpPr/>
          <p:nvPr/>
        </p:nvGrpSpPr>
        <p:grpSpPr>
          <a:xfrm>
            <a:off x="1832740" y="2209800"/>
            <a:ext cx="5863460" cy="417465"/>
            <a:chOff x="1832740" y="2209800"/>
            <a:chExt cx="5863460" cy="417465"/>
          </a:xfrm>
        </p:grpSpPr>
        <p:sp>
          <p:nvSpPr>
            <p:cNvPr id="7" name="Right Bracket 6">
              <a:extLst>
                <a:ext uri="{FF2B5EF4-FFF2-40B4-BE49-F238E27FC236}">
                  <a16:creationId xmlns:a16="http://schemas.microsoft.com/office/drawing/2014/main" id="{C7ABB20E-BD93-43C6-81D4-3F8AC72ED972}"/>
                </a:ext>
              </a:extLst>
            </p:cNvPr>
            <p:cNvSpPr/>
            <p:nvPr/>
          </p:nvSpPr>
          <p:spPr bwMode="auto">
            <a:xfrm rot="16200000">
              <a:off x="4195431" y="-113556"/>
              <a:ext cx="381000" cy="5027712"/>
            </a:xfrm>
            <a:prstGeom prst="rightBracket">
              <a:avLst/>
            </a:prstGeom>
            <a:noFill/>
            <a:ln w="28575" cap="flat" cmpd="sng" algn="ctr">
              <a:solidFill>
                <a:schemeClr val="tx2"/>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8" name="TextBox 7">
              <a:extLst>
                <a:ext uri="{FF2B5EF4-FFF2-40B4-BE49-F238E27FC236}">
                  <a16:creationId xmlns:a16="http://schemas.microsoft.com/office/drawing/2014/main" id="{EA4AFC54-0ED9-4E5E-97D3-3755BA77D9AC}"/>
                </a:ext>
              </a:extLst>
            </p:cNvPr>
            <p:cNvSpPr txBox="1"/>
            <p:nvPr/>
          </p:nvSpPr>
          <p:spPr>
            <a:xfrm>
              <a:off x="4340333" y="2365889"/>
              <a:ext cx="2097608" cy="261376"/>
            </a:xfrm>
            <a:prstGeom prst="rect">
              <a:avLst/>
            </a:prstGeom>
            <a:noFill/>
            <a:ln>
              <a:noFill/>
            </a:ln>
          </p:spPr>
          <p:txBody>
            <a:bodyPr wrap="square" lIns="91208" tIns="45604" rIns="91208" bIns="45604" rtlCol="0">
              <a:spAutoFit/>
            </a:bodyPr>
            <a:lstStyle/>
            <a:p>
              <a:pPr algn="ctr"/>
              <a:r>
                <a:rPr lang="en-US" sz="1100" dirty="0"/>
                <a:t>reduction</a:t>
              </a:r>
            </a:p>
          </p:txBody>
        </p:sp>
        <p:sp>
          <p:nvSpPr>
            <p:cNvPr id="10" name="Right Bracket 9">
              <a:extLst>
                <a:ext uri="{FF2B5EF4-FFF2-40B4-BE49-F238E27FC236}">
                  <a16:creationId xmlns:a16="http://schemas.microsoft.com/office/drawing/2014/main" id="{3EB3AA79-8E12-421E-8885-C6608FCA21C1}"/>
                </a:ext>
              </a:extLst>
            </p:cNvPr>
            <p:cNvSpPr/>
            <p:nvPr/>
          </p:nvSpPr>
          <p:spPr bwMode="auto">
            <a:xfrm rot="16200000">
              <a:off x="5741143" y="666882"/>
              <a:ext cx="254002" cy="3656112"/>
            </a:xfrm>
            <a:prstGeom prst="rightBracket">
              <a:avLst/>
            </a:prstGeom>
            <a:noFill/>
            <a:ln w="28575" cap="flat" cmpd="sng" algn="ctr">
              <a:solidFill>
                <a:srgbClr val="00B05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1" name="TextBox 10">
              <a:extLst>
                <a:ext uri="{FF2B5EF4-FFF2-40B4-BE49-F238E27FC236}">
                  <a16:creationId xmlns:a16="http://schemas.microsoft.com/office/drawing/2014/main" id="{EE680F6D-0148-4098-AEF3-5B096A826D6A}"/>
                </a:ext>
              </a:extLst>
            </p:cNvPr>
            <p:cNvSpPr txBox="1"/>
            <p:nvPr/>
          </p:nvSpPr>
          <p:spPr>
            <a:xfrm>
              <a:off x="1832740" y="2233561"/>
              <a:ext cx="2097608" cy="261376"/>
            </a:xfrm>
            <a:prstGeom prst="rect">
              <a:avLst/>
            </a:prstGeom>
            <a:noFill/>
            <a:ln>
              <a:noFill/>
            </a:ln>
          </p:spPr>
          <p:txBody>
            <a:bodyPr wrap="square" lIns="91208" tIns="45604" rIns="91208" bIns="45604" rtlCol="0">
              <a:spAutoFit/>
            </a:bodyPr>
            <a:lstStyle/>
            <a:p>
              <a:pPr algn="ctr"/>
              <a:r>
                <a:rPr lang="en-US" sz="1100" dirty="0"/>
                <a:t>oxidation</a:t>
              </a:r>
            </a:p>
          </p:txBody>
        </p:sp>
      </p:grpSp>
    </p:spTree>
    <p:extLst>
      <p:ext uri="{BB962C8B-B14F-4D97-AF65-F5344CB8AC3E}">
        <p14:creationId xmlns:p14="http://schemas.microsoft.com/office/powerpoint/2010/main" val="345345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9248" indent="-859248"/>
            <a:r>
              <a:rPr lang="en-US" dirty="0"/>
              <a:t>	</a:t>
            </a:r>
            <a:r>
              <a:rPr lang="en-US" dirty="0">
                <a:solidFill>
                  <a:srgbClr val="FFC000"/>
                </a:solidFill>
              </a:rPr>
              <a:t>Describe Oxidation-Reduction Reactions</a:t>
            </a:r>
          </a:p>
        </p:txBody>
      </p:sp>
      <p:sp>
        <p:nvSpPr>
          <p:cNvPr id="9" name="Content Placeholder 8"/>
          <p:cNvSpPr>
            <a:spLocks noGrp="1"/>
          </p:cNvSpPr>
          <p:nvPr>
            <p:ph sz="quarter" idx="16"/>
          </p:nvPr>
        </p:nvSpPr>
        <p:spPr>
          <a:xfrm>
            <a:off x="10" y="1377155"/>
            <a:ext cx="9143996" cy="5099845"/>
          </a:xfrm>
        </p:spPr>
        <p:txBody>
          <a:bodyPr lIns="182293" tIns="91145"/>
          <a:lstStyle/>
          <a:p>
            <a:r>
              <a:rPr lang="en-US" sz="2100" dirty="0"/>
              <a:t>Determine which species is oxidized and which is reduced. Which is the oxidizing agent and which is the reducing agent? </a:t>
            </a:r>
            <a:r>
              <a:rPr lang="en-US" sz="2100" dirty="0">
                <a:solidFill>
                  <a:srgbClr val="00B050"/>
                </a:solidFill>
              </a:rPr>
              <a:t>Explain</a:t>
            </a:r>
            <a:r>
              <a:rPr lang="en-US" sz="2100" dirty="0"/>
              <a:t>.</a:t>
            </a:r>
          </a:p>
          <a:p>
            <a:pPr algn="ctr"/>
            <a:r>
              <a:rPr lang="en-US" sz="2100" dirty="0"/>
              <a:t>2Al(s) + 3ZnCl</a:t>
            </a:r>
            <a:r>
              <a:rPr lang="en-US" sz="2100" baseline="-25000" dirty="0"/>
              <a:t>2</a:t>
            </a:r>
            <a:r>
              <a:rPr lang="en-US" sz="2100" dirty="0"/>
              <a:t>(aq) → 3Zn(s) + 2AlCl</a:t>
            </a:r>
            <a:r>
              <a:rPr lang="en-US" sz="2100" baseline="-25000" dirty="0"/>
              <a:t>3</a:t>
            </a:r>
            <a:r>
              <a:rPr lang="en-US" sz="2100" dirty="0"/>
              <a:t>(aq) </a:t>
            </a:r>
          </a:p>
          <a:p>
            <a:pPr marL="358871" indent="-358871"/>
            <a:endParaRPr lang="en-US" sz="2100" b="1" dirty="0">
              <a:solidFill>
                <a:srgbClr val="FF0000"/>
              </a:solidFill>
            </a:endParaRPr>
          </a:p>
        </p:txBody>
      </p:sp>
      <p:pic>
        <p:nvPicPr>
          <p:cNvPr id="6" name="Picture 5"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1745927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9248" indent="-859248"/>
            <a:r>
              <a:rPr lang="en-US" dirty="0"/>
              <a:t>	</a:t>
            </a:r>
            <a:r>
              <a:rPr lang="en-US" dirty="0">
                <a:solidFill>
                  <a:srgbClr val="FFC000"/>
                </a:solidFill>
              </a:rPr>
              <a:t>Describe Oxidation-Reduction Reactions</a:t>
            </a:r>
          </a:p>
        </p:txBody>
      </p:sp>
      <p:sp>
        <p:nvSpPr>
          <p:cNvPr id="9" name="Content Placeholder 8"/>
          <p:cNvSpPr>
            <a:spLocks noGrp="1"/>
          </p:cNvSpPr>
          <p:nvPr>
            <p:ph sz="quarter" idx="16"/>
          </p:nvPr>
        </p:nvSpPr>
        <p:spPr>
          <a:xfrm>
            <a:off x="10" y="1295400"/>
            <a:ext cx="9143996" cy="5480845"/>
          </a:xfrm>
        </p:spPr>
        <p:txBody>
          <a:bodyPr lIns="182293" tIns="91145"/>
          <a:lstStyle/>
          <a:p>
            <a:r>
              <a:rPr lang="en-US" sz="2100" dirty="0"/>
              <a:t>Determine which species is oxidized and which is reduced. Which is the oxidizing agent and which is the reducing agent? </a:t>
            </a:r>
            <a:r>
              <a:rPr lang="en-US" sz="2100" dirty="0">
                <a:solidFill>
                  <a:srgbClr val="00B050"/>
                </a:solidFill>
              </a:rPr>
              <a:t>Explain</a:t>
            </a:r>
            <a:r>
              <a:rPr lang="en-US" sz="2100" dirty="0"/>
              <a:t>.</a:t>
            </a:r>
          </a:p>
          <a:p>
            <a:pPr algn="ctr">
              <a:lnSpc>
                <a:spcPct val="100000"/>
              </a:lnSpc>
              <a:spcBef>
                <a:spcPts val="4200"/>
              </a:spcBef>
              <a:spcAft>
                <a:spcPts val="1800"/>
              </a:spcAft>
            </a:pPr>
            <a:r>
              <a:rPr lang="en-US" sz="3200" dirty="0"/>
              <a:t>2Al</a:t>
            </a:r>
            <a:r>
              <a:rPr lang="en-US" sz="3200" b="1" baseline="30000" dirty="0">
                <a:solidFill>
                  <a:srgbClr val="FF0000"/>
                </a:solidFill>
              </a:rPr>
              <a:t>0</a:t>
            </a:r>
            <a:r>
              <a:rPr lang="en-US" sz="3200" dirty="0"/>
              <a:t>(s) + 3Zn</a:t>
            </a:r>
            <a:r>
              <a:rPr lang="en-US" sz="3200" b="1" baseline="30000" dirty="0">
                <a:solidFill>
                  <a:srgbClr val="FF0000"/>
                </a:solidFill>
              </a:rPr>
              <a:t>+2</a:t>
            </a:r>
            <a:r>
              <a:rPr lang="en-US" sz="3200" dirty="0"/>
              <a:t>Cl</a:t>
            </a:r>
            <a:r>
              <a:rPr lang="en-US" sz="3200" baseline="-25000" dirty="0"/>
              <a:t>2</a:t>
            </a:r>
            <a:r>
              <a:rPr lang="en-US" sz="3200" b="1" baseline="30000" dirty="0">
                <a:solidFill>
                  <a:srgbClr val="FF0000"/>
                </a:solidFill>
              </a:rPr>
              <a:t>-1</a:t>
            </a:r>
            <a:r>
              <a:rPr lang="en-US" sz="3200" dirty="0"/>
              <a:t>(</a:t>
            </a:r>
            <a:r>
              <a:rPr lang="en-US" sz="2400" dirty="0"/>
              <a:t>aq</a:t>
            </a:r>
            <a:r>
              <a:rPr lang="en-US" sz="3200" dirty="0"/>
              <a:t>) → 3Zn</a:t>
            </a:r>
            <a:r>
              <a:rPr lang="en-US" sz="3200" b="1" baseline="30000" dirty="0">
                <a:solidFill>
                  <a:srgbClr val="FF0000"/>
                </a:solidFill>
              </a:rPr>
              <a:t>0</a:t>
            </a:r>
            <a:r>
              <a:rPr lang="en-US" sz="3200" dirty="0"/>
              <a:t>(s) + 2Al</a:t>
            </a:r>
            <a:r>
              <a:rPr lang="en-US" sz="3200" b="1" baseline="30000" dirty="0">
                <a:solidFill>
                  <a:srgbClr val="FF0000"/>
                </a:solidFill>
              </a:rPr>
              <a:t>+3</a:t>
            </a:r>
            <a:r>
              <a:rPr lang="en-US" sz="3200" dirty="0"/>
              <a:t>Cl</a:t>
            </a:r>
            <a:r>
              <a:rPr lang="en-US" sz="3200" baseline="-25000" dirty="0"/>
              <a:t>3</a:t>
            </a:r>
            <a:r>
              <a:rPr lang="en-US" sz="3200" b="1" baseline="30000" dirty="0">
                <a:solidFill>
                  <a:srgbClr val="FF0000"/>
                </a:solidFill>
              </a:rPr>
              <a:t>-1</a:t>
            </a:r>
            <a:r>
              <a:rPr lang="en-US" sz="3200" dirty="0"/>
              <a:t>(</a:t>
            </a:r>
            <a:r>
              <a:rPr lang="en-US" sz="2400" dirty="0"/>
              <a:t>aq</a:t>
            </a:r>
            <a:r>
              <a:rPr lang="en-US" sz="3200" dirty="0"/>
              <a:t>) </a:t>
            </a:r>
          </a:p>
          <a:p>
            <a:pPr marL="225425" indent="-14288">
              <a:lnSpc>
                <a:spcPct val="100000"/>
              </a:lnSpc>
              <a:spcBef>
                <a:spcPts val="1200"/>
              </a:spcBef>
            </a:pPr>
            <a:r>
              <a:rPr lang="en-US" sz="2400" dirty="0">
                <a:solidFill>
                  <a:srgbClr val="0070C0"/>
                </a:solidFill>
              </a:rPr>
              <a:t>Zinc atoms are </a:t>
            </a:r>
            <a:r>
              <a:rPr lang="en-US" sz="2400" u="sng" dirty="0">
                <a:solidFill>
                  <a:srgbClr val="00B050"/>
                </a:solidFill>
              </a:rPr>
              <a:t>reduced</a:t>
            </a:r>
            <a:r>
              <a:rPr lang="en-US" sz="2400" dirty="0">
                <a:solidFill>
                  <a:srgbClr val="0070C0"/>
                </a:solidFill>
              </a:rPr>
              <a:t> because they </a:t>
            </a:r>
            <a:r>
              <a:rPr lang="en-US" sz="2400" dirty="0">
                <a:solidFill>
                  <a:srgbClr val="FFC000"/>
                </a:solidFill>
                <a:effectLst>
                  <a:outerShdw blurRad="38100" dist="38100" dir="2700000" algn="tl">
                    <a:srgbClr val="000000">
                      <a:alpha val="43137"/>
                    </a:srgbClr>
                  </a:outerShdw>
                </a:effectLst>
              </a:rPr>
              <a:t>gain electrons</a:t>
            </a:r>
            <a:r>
              <a:rPr lang="en-US" sz="2400" dirty="0">
                <a:solidFill>
                  <a:srgbClr val="0070C0"/>
                </a:solidFill>
              </a:rPr>
              <a:t>. Zinc is the </a:t>
            </a:r>
            <a:r>
              <a:rPr lang="en-US" sz="2400" u="sng" dirty="0">
                <a:solidFill>
                  <a:srgbClr val="0070C0"/>
                </a:solidFill>
              </a:rPr>
              <a:t>oxidizing agent</a:t>
            </a:r>
            <a:r>
              <a:rPr lang="en-US" sz="2400" dirty="0">
                <a:solidFill>
                  <a:srgbClr val="0070C0"/>
                </a:solidFill>
              </a:rPr>
              <a:t> because it accepts electrons </a:t>
            </a:r>
            <a:r>
              <a:rPr lang="en-US" sz="2400" dirty="0">
                <a:solidFill>
                  <a:srgbClr val="00B050"/>
                </a:solidFill>
              </a:rPr>
              <a:t>FROM</a:t>
            </a:r>
            <a:r>
              <a:rPr lang="en-US" sz="2400" dirty="0">
                <a:solidFill>
                  <a:srgbClr val="0070C0"/>
                </a:solidFill>
              </a:rPr>
              <a:t> aluminum. </a:t>
            </a:r>
          </a:p>
          <a:p>
            <a:pPr marL="225425" indent="-14288">
              <a:lnSpc>
                <a:spcPct val="100000"/>
              </a:lnSpc>
              <a:spcBef>
                <a:spcPts val="1200"/>
              </a:spcBef>
            </a:pPr>
            <a:r>
              <a:rPr lang="en-US" sz="2400" dirty="0">
                <a:solidFill>
                  <a:srgbClr val="FF0000"/>
                </a:solidFill>
              </a:rPr>
              <a:t>Aluminum atoms are </a:t>
            </a:r>
            <a:r>
              <a:rPr lang="en-US" sz="2400" u="sng" dirty="0">
                <a:solidFill>
                  <a:srgbClr val="7030A0"/>
                </a:solidFill>
              </a:rPr>
              <a:t>oxidized</a:t>
            </a:r>
            <a:r>
              <a:rPr lang="en-US" sz="2400" dirty="0">
                <a:solidFill>
                  <a:srgbClr val="FF0000"/>
                </a:solidFill>
              </a:rPr>
              <a:t> because they </a:t>
            </a:r>
            <a:r>
              <a:rPr lang="en-US" sz="2400" dirty="0">
                <a:solidFill>
                  <a:schemeClr val="tx1"/>
                </a:solidFill>
                <a:effectLst>
                  <a:outerShdw blurRad="38100" dist="38100" dir="2700000" algn="tl">
                    <a:srgbClr val="000000">
                      <a:alpha val="43137"/>
                    </a:srgbClr>
                  </a:outerShdw>
                </a:effectLst>
              </a:rPr>
              <a:t>lose electrons</a:t>
            </a:r>
            <a:r>
              <a:rPr lang="en-US" sz="2400" dirty="0">
                <a:solidFill>
                  <a:srgbClr val="FF0000"/>
                </a:solidFill>
              </a:rPr>
              <a:t>. Aluminum is the </a:t>
            </a:r>
            <a:r>
              <a:rPr lang="en-US" sz="2400" u="sng" dirty="0">
                <a:solidFill>
                  <a:srgbClr val="FF0000"/>
                </a:solidFill>
              </a:rPr>
              <a:t>reducing agent </a:t>
            </a:r>
            <a:r>
              <a:rPr lang="en-US" sz="2400" dirty="0">
                <a:solidFill>
                  <a:srgbClr val="FF0000"/>
                </a:solidFill>
              </a:rPr>
              <a:t>because it transfers electrons </a:t>
            </a:r>
            <a:r>
              <a:rPr lang="en-US" sz="2400" dirty="0">
                <a:solidFill>
                  <a:srgbClr val="7030A0"/>
                </a:solidFill>
              </a:rPr>
              <a:t>TO</a:t>
            </a:r>
            <a:r>
              <a:rPr lang="en-US" sz="2400" dirty="0">
                <a:solidFill>
                  <a:srgbClr val="FF0000"/>
                </a:solidFill>
              </a:rPr>
              <a:t> zinc. </a:t>
            </a:r>
          </a:p>
          <a:p>
            <a:pPr marL="14288" indent="-14288" algn="ctr"/>
            <a:r>
              <a:rPr lang="en-US" sz="2400" b="1" i="1" dirty="0">
                <a:solidFill>
                  <a:srgbClr val="00B050"/>
                </a:solidFill>
                <a:latin typeface="Times New Roman" panose="02020603050405020304" pitchFamily="18" charset="0"/>
                <a:cs typeface="Times New Roman" panose="02020603050405020304" pitchFamily="18" charset="0"/>
              </a:rPr>
              <a:t>Notice that chlorine is NOT part of the REDOX reaction.</a:t>
            </a:r>
          </a:p>
        </p:txBody>
      </p:sp>
      <p:pic>
        <p:nvPicPr>
          <p:cNvPr id="6" name="Picture 5"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grpSp>
        <p:nvGrpSpPr>
          <p:cNvPr id="3" name="Group 2">
            <a:extLst>
              <a:ext uri="{FF2B5EF4-FFF2-40B4-BE49-F238E27FC236}">
                <a16:creationId xmlns:a16="http://schemas.microsoft.com/office/drawing/2014/main" id="{CDFD173D-B589-4ADD-9CCA-BC9EBCC64989}"/>
              </a:ext>
            </a:extLst>
          </p:cNvPr>
          <p:cNvGrpSpPr/>
          <p:nvPr/>
        </p:nvGrpSpPr>
        <p:grpSpPr>
          <a:xfrm>
            <a:off x="828497" y="2278627"/>
            <a:ext cx="6562902" cy="388373"/>
            <a:chOff x="828497" y="2133609"/>
            <a:chExt cx="6562902" cy="388373"/>
          </a:xfrm>
        </p:grpSpPr>
        <p:sp>
          <p:nvSpPr>
            <p:cNvPr id="8" name="Right Bracket 7">
              <a:extLst>
                <a:ext uri="{FF2B5EF4-FFF2-40B4-BE49-F238E27FC236}">
                  <a16:creationId xmlns:a16="http://schemas.microsoft.com/office/drawing/2014/main" id="{2284AE38-B7A4-4C3D-A73D-7D6C69338AB0}"/>
                </a:ext>
              </a:extLst>
            </p:cNvPr>
            <p:cNvSpPr/>
            <p:nvPr/>
          </p:nvSpPr>
          <p:spPr bwMode="auto">
            <a:xfrm rot="16200000">
              <a:off x="3984117" y="-892673"/>
              <a:ext cx="381000" cy="6433565"/>
            </a:xfrm>
            <a:prstGeom prst="rightBracket">
              <a:avLst/>
            </a:prstGeom>
            <a:noFill/>
            <a:ln w="28575" cap="flat" cmpd="sng" algn="ctr">
              <a:solidFill>
                <a:schemeClr val="tx2"/>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0" name="TextBox 9">
              <a:extLst>
                <a:ext uri="{FF2B5EF4-FFF2-40B4-BE49-F238E27FC236}">
                  <a16:creationId xmlns:a16="http://schemas.microsoft.com/office/drawing/2014/main" id="{AC5956F1-602D-4E63-8C22-A5FAE4F401C3}"/>
                </a:ext>
              </a:extLst>
            </p:cNvPr>
            <p:cNvSpPr txBox="1"/>
            <p:nvPr/>
          </p:nvSpPr>
          <p:spPr>
            <a:xfrm>
              <a:off x="3368688" y="2260606"/>
              <a:ext cx="2097608" cy="261376"/>
            </a:xfrm>
            <a:prstGeom prst="rect">
              <a:avLst/>
            </a:prstGeom>
            <a:noFill/>
            <a:ln>
              <a:noFill/>
            </a:ln>
          </p:spPr>
          <p:txBody>
            <a:bodyPr wrap="square" lIns="91208" tIns="45604" rIns="91208" bIns="45604" rtlCol="0">
              <a:spAutoFit/>
            </a:bodyPr>
            <a:lstStyle/>
            <a:p>
              <a:pPr algn="ctr"/>
              <a:r>
                <a:rPr lang="en-US" sz="1100" dirty="0"/>
                <a:t>reduction</a:t>
              </a:r>
            </a:p>
          </p:txBody>
        </p:sp>
        <p:sp>
          <p:nvSpPr>
            <p:cNvPr id="11" name="Right Bracket 10">
              <a:extLst>
                <a:ext uri="{FF2B5EF4-FFF2-40B4-BE49-F238E27FC236}">
                  <a16:creationId xmlns:a16="http://schemas.microsoft.com/office/drawing/2014/main" id="{0A242503-67EB-44FA-84D2-71429981946C}"/>
                </a:ext>
              </a:extLst>
            </p:cNvPr>
            <p:cNvSpPr/>
            <p:nvPr/>
          </p:nvSpPr>
          <p:spPr bwMode="auto">
            <a:xfrm rot="16200000">
              <a:off x="4143162" y="1026344"/>
              <a:ext cx="261375" cy="2729901"/>
            </a:xfrm>
            <a:prstGeom prst="rightBracket">
              <a:avLst/>
            </a:prstGeom>
            <a:noFill/>
            <a:ln w="28575" cap="flat" cmpd="sng" algn="ctr">
              <a:solidFill>
                <a:srgbClr val="00B05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2" name="TextBox 11">
              <a:extLst>
                <a:ext uri="{FF2B5EF4-FFF2-40B4-BE49-F238E27FC236}">
                  <a16:creationId xmlns:a16="http://schemas.microsoft.com/office/drawing/2014/main" id="{A3A36A96-E160-4668-A774-293A3382EB50}"/>
                </a:ext>
              </a:extLst>
            </p:cNvPr>
            <p:cNvSpPr txBox="1"/>
            <p:nvPr/>
          </p:nvSpPr>
          <p:spPr>
            <a:xfrm>
              <a:off x="828497" y="2133609"/>
              <a:ext cx="2097608" cy="261376"/>
            </a:xfrm>
            <a:prstGeom prst="rect">
              <a:avLst/>
            </a:prstGeom>
            <a:noFill/>
            <a:ln>
              <a:noFill/>
            </a:ln>
          </p:spPr>
          <p:txBody>
            <a:bodyPr wrap="square" lIns="91208" tIns="45604" rIns="91208" bIns="45604" rtlCol="0">
              <a:spAutoFit/>
            </a:bodyPr>
            <a:lstStyle/>
            <a:p>
              <a:pPr algn="ctr"/>
              <a:r>
                <a:rPr lang="en-US" sz="1100" dirty="0"/>
                <a:t>oxidation</a:t>
              </a:r>
            </a:p>
          </p:txBody>
        </p:sp>
      </p:grpSp>
    </p:spTree>
    <p:extLst>
      <p:ext uri="{BB962C8B-B14F-4D97-AF65-F5344CB8AC3E}">
        <p14:creationId xmlns:p14="http://schemas.microsoft.com/office/powerpoint/2010/main" val="41713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5"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20" y="152400"/>
            <a:ext cx="7173911" cy="8953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dirty="0">
                <a:solidFill>
                  <a:srgbClr val="000000"/>
                </a:solidFill>
              </a:rPr>
              <a:t>REDOX</a:t>
            </a:r>
          </a:p>
        </p:txBody>
      </p:sp>
      <p:pic>
        <p:nvPicPr>
          <p:cNvPr id="3" name="Picture 2">
            <a:extLst>
              <a:ext uri="{FF2B5EF4-FFF2-40B4-BE49-F238E27FC236}">
                <a16:creationId xmlns:a16="http://schemas.microsoft.com/office/drawing/2014/main" id="{076BC745-B88A-41E1-BEA4-F4718DA0A268}"/>
              </a:ext>
            </a:extLst>
          </p:cNvPr>
          <p:cNvPicPr>
            <a:picLocks noChangeAspect="1"/>
          </p:cNvPicPr>
          <p:nvPr/>
        </p:nvPicPr>
        <p:blipFill>
          <a:blip r:embed="rId4"/>
          <a:stretch>
            <a:fillRect/>
          </a:stretch>
        </p:blipFill>
        <p:spPr>
          <a:xfrm>
            <a:off x="0" y="1219199"/>
            <a:ext cx="9228338" cy="5638759"/>
          </a:xfrm>
          <a:prstGeom prst="rect">
            <a:avLst/>
          </a:prstGeom>
        </p:spPr>
      </p:pic>
      <p:pic>
        <p:nvPicPr>
          <p:cNvPr id="5136"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1" y="41"/>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484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9248" indent="-859248"/>
            <a:r>
              <a:rPr lang="en-US" dirty="0"/>
              <a:t>	</a:t>
            </a:r>
            <a:r>
              <a:rPr lang="en-US" dirty="0">
                <a:solidFill>
                  <a:srgbClr val="FFC000"/>
                </a:solidFill>
              </a:rPr>
              <a:t>Recognize Oxidation-Reduction Reactions</a:t>
            </a:r>
          </a:p>
        </p:txBody>
      </p:sp>
      <p:sp>
        <p:nvSpPr>
          <p:cNvPr id="9" name="Content Placeholder 8"/>
          <p:cNvSpPr>
            <a:spLocks noGrp="1"/>
          </p:cNvSpPr>
          <p:nvPr>
            <p:ph idx="1"/>
          </p:nvPr>
        </p:nvSpPr>
        <p:spPr/>
        <p:txBody>
          <a:bodyPr lIns="182419" tIns="91208"/>
          <a:lstStyle/>
          <a:p>
            <a:r>
              <a:rPr lang="en-US" sz="2400" dirty="0"/>
              <a:t>Which reactions below are oxidation-reduction reactions? Explain.</a:t>
            </a:r>
          </a:p>
          <a:p>
            <a:pPr marL="1377646" indent="-357873"/>
            <a:r>
              <a:rPr lang="en-US" sz="2400" dirty="0"/>
              <a:t>[  ]	 FeS(s) + 2HCl(aq) → H</a:t>
            </a:r>
            <a:r>
              <a:rPr lang="en-US" sz="2400" baseline="-25000" dirty="0"/>
              <a:t>2</a:t>
            </a:r>
            <a:r>
              <a:rPr lang="en-US" sz="2400" dirty="0"/>
              <a:t>S(g) + FeCl</a:t>
            </a:r>
            <a:r>
              <a:rPr lang="en-US" sz="2400" baseline="-25000" dirty="0"/>
              <a:t>2</a:t>
            </a:r>
            <a:r>
              <a:rPr lang="en-US" sz="2400" dirty="0"/>
              <a:t>(g)</a:t>
            </a:r>
          </a:p>
          <a:p>
            <a:pPr marL="1377646" indent="-357873"/>
            <a:r>
              <a:rPr lang="en-US" sz="2400" dirty="0"/>
              <a:t>[  ]	 AgNO</a:t>
            </a:r>
            <a:r>
              <a:rPr lang="en-US" sz="2400" baseline="-25000" dirty="0"/>
              <a:t>3</a:t>
            </a:r>
            <a:r>
              <a:rPr lang="en-US" sz="2400" dirty="0"/>
              <a:t>(aq) + NaCl(aq) → AgCl(s) + NaNO</a:t>
            </a:r>
            <a:r>
              <a:rPr lang="en-US" sz="2400" baseline="-25000" dirty="0"/>
              <a:t>3</a:t>
            </a:r>
            <a:endParaRPr lang="en-US" sz="2400" dirty="0"/>
          </a:p>
          <a:p>
            <a:pPr marL="1377646" indent="-357873"/>
            <a:r>
              <a:rPr lang="en-US" sz="2400" dirty="0"/>
              <a:t>[  ]	 2C</a:t>
            </a:r>
            <a:r>
              <a:rPr lang="en-US" sz="2400" baseline="-25000" dirty="0"/>
              <a:t>3</a:t>
            </a:r>
            <a:r>
              <a:rPr lang="en-US" sz="2400" dirty="0"/>
              <a:t>H</a:t>
            </a:r>
            <a:r>
              <a:rPr lang="en-US" sz="2400" baseline="-25000" dirty="0"/>
              <a:t>6</a:t>
            </a:r>
            <a:r>
              <a:rPr lang="en-US" sz="2400" dirty="0"/>
              <a:t>(g)</a:t>
            </a:r>
            <a:r>
              <a:rPr lang="en-US" sz="2400" baseline="-25000" dirty="0"/>
              <a:t> </a:t>
            </a:r>
            <a:r>
              <a:rPr lang="en-US" sz="2400" dirty="0"/>
              <a:t>+ 9O</a:t>
            </a:r>
            <a:r>
              <a:rPr lang="en-US" sz="2400" baseline="-25000" dirty="0"/>
              <a:t>2</a:t>
            </a:r>
            <a:r>
              <a:rPr lang="en-US" sz="2400" dirty="0"/>
              <a:t>(g) → 6CO</a:t>
            </a:r>
            <a:r>
              <a:rPr lang="en-US" sz="2400" baseline="-25000" dirty="0"/>
              <a:t>2</a:t>
            </a:r>
            <a:r>
              <a:rPr lang="en-US" sz="2400" dirty="0"/>
              <a:t>(g) + 6H</a:t>
            </a:r>
            <a:r>
              <a:rPr lang="en-US" sz="2400" baseline="-25000" dirty="0"/>
              <a:t>2</a:t>
            </a:r>
            <a:r>
              <a:rPr lang="en-US" sz="2400" dirty="0"/>
              <a:t>O(g)</a:t>
            </a:r>
          </a:p>
          <a:p>
            <a:pPr marL="1377646" indent="-357873"/>
            <a:r>
              <a:rPr lang="en-US" sz="2400" dirty="0"/>
              <a:t>[  ]	 Fe</a:t>
            </a:r>
            <a:r>
              <a:rPr lang="en-US" sz="2400" baseline="-25000" dirty="0"/>
              <a:t>2</a:t>
            </a:r>
            <a:r>
              <a:rPr lang="en-US" sz="2400" dirty="0"/>
              <a:t>O</a:t>
            </a:r>
            <a:r>
              <a:rPr lang="en-US" sz="2400" baseline="-25000" dirty="0"/>
              <a:t>3</a:t>
            </a:r>
            <a:r>
              <a:rPr lang="en-US" sz="2400" dirty="0"/>
              <a:t>(s) + 3CO(g) → 2Fe(l) + 3CO</a:t>
            </a:r>
            <a:r>
              <a:rPr lang="en-US" sz="2400" baseline="-25000" dirty="0"/>
              <a:t>2</a:t>
            </a:r>
            <a:r>
              <a:rPr lang="en-US" sz="2400" dirty="0"/>
              <a:t>(g)</a:t>
            </a:r>
          </a:p>
          <a:p>
            <a:endParaRPr lang="en-US" dirty="0"/>
          </a:p>
          <a:p>
            <a:endParaRPr lang="en-US" dirty="0"/>
          </a:p>
        </p:txBody>
      </p:sp>
      <p:pic>
        <p:nvPicPr>
          <p:cNvPr id="5" name="Picture 4"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12" y="69448"/>
            <a:ext cx="881636" cy="952500"/>
          </a:xfrm>
          <a:prstGeom prst="rect">
            <a:avLst/>
          </a:prstGeom>
        </p:spPr>
      </p:pic>
    </p:spTree>
    <p:extLst>
      <p:ext uri="{BB962C8B-B14F-4D97-AF65-F5344CB8AC3E}">
        <p14:creationId xmlns:p14="http://schemas.microsoft.com/office/powerpoint/2010/main" val="1516038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9248" indent="-859248"/>
            <a:r>
              <a:rPr lang="en-US" dirty="0"/>
              <a:t>	</a:t>
            </a:r>
            <a:r>
              <a:rPr lang="en-US" dirty="0">
                <a:solidFill>
                  <a:srgbClr val="FFC000"/>
                </a:solidFill>
              </a:rPr>
              <a:t>Recognize Oxidation-Reduction Reactions</a:t>
            </a:r>
          </a:p>
        </p:txBody>
      </p:sp>
      <p:sp>
        <p:nvSpPr>
          <p:cNvPr id="9" name="Content Placeholder 8"/>
          <p:cNvSpPr>
            <a:spLocks noGrp="1"/>
          </p:cNvSpPr>
          <p:nvPr>
            <p:ph idx="1"/>
          </p:nvPr>
        </p:nvSpPr>
        <p:spPr/>
        <p:txBody>
          <a:bodyPr lIns="182419" tIns="91208"/>
          <a:lstStyle/>
          <a:p>
            <a:r>
              <a:rPr lang="en-US" sz="2400" dirty="0"/>
              <a:t>Which reactions below are oxidation-reduction reactions? Explain.</a:t>
            </a:r>
          </a:p>
          <a:p>
            <a:pPr marL="569913" indent="-357188">
              <a:lnSpc>
                <a:spcPct val="100000"/>
              </a:lnSpc>
            </a:pPr>
            <a:r>
              <a:rPr lang="en-US" sz="2000" dirty="0"/>
              <a:t>[  ]	 Fe</a:t>
            </a:r>
            <a:r>
              <a:rPr lang="en-US" sz="2000" b="1" baseline="30000" dirty="0">
                <a:solidFill>
                  <a:srgbClr val="FF0000"/>
                </a:solidFill>
              </a:rPr>
              <a:t>+2</a:t>
            </a:r>
            <a:r>
              <a:rPr lang="en-US" sz="2000" dirty="0"/>
              <a:t>S</a:t>
            </a:r>
            <a:r>
              <a:rPr lang="en-US" sz="2000" b="1" baseline="30000" dirty="0">
                <a:solidFill>
                  <a:srgbClr val="FF0000"/>
                </a:solidFill>
              </a:rPr>
              <a:t>-2 </a:t>
            </a:r>
            <a:r>
              <a:rPr lang="en-US" sz="2000" dirty="0"/>
              <a:t>(s) + 2H</a:t>
            </a:r>
            <a:r>
              <a:rPr lang="en-US" sz="2000" b="1" baseline="30000" dirty="0">
                <a:solidFill>
                  <a:srgbClr val="FF0000"/>
                </a:solidFill>
              </a:rPr>
              <a:t>+</a:t>
            </a:r>
            <a:r>
              <a:rPr lang="en-US" sz="2000" dirty="0"/>
              <a:t>Cl</a:t>
            </a:r>
            <a:r>
              <a:rPr lang="en-US" sz="2000" b="1" baseline="30000" dirty="0">
                <a:solidFill>
                  <a:srgbClr val="FF0000"/>
                </a:solidFill>
              </a:rPr>
              <a:t>-</a:t>
            </a:r>
            <a:r>
              <a:rPr lang="en-US" sz="2000" dirty="0"/>
              <a:t>(aq) → H</a:t>
            </a:r>
            <a:r>
              <a:rPr lang="en-US" sz="2000" baseline="-25000" dirty="0"/>
              <a:t>2</a:t>
            </a:r>
            <a:r>
              <a:rPr lang="en-US" sz="2000" b="1" baseline="30000" dirty="0">
                <a:solidFill>
                  <a:srgbClr val="FF0000"/>
                </a:solidFill>
              </a:rPr>
              <a:t>+</a:t>
            </a:r>
            <a:r>
              <a:rPr lang="en-US" sz="2000" dirty="0"/>
              <a:t>S</a:t>
            </a:r>
            <a:r>
              <a:rPr lang="en-US" sz="2000" b="1" baseline="30000" dirty="0">
                <a:solidFill>
                  <a:srgbClr val="FF0000"/>
                </a:solidFill>
              </a:rPr>
              <a:t>-2 </a:t>
            </a:r>
            <a:r>
              <a:rPr lang="en-US" sz="2000" dirty="0"/>
              <a:t>(g) + Fe</a:t>
            </a:r>
            <a:r>
              <a:rPr lang="en-US" sz="2000" b="1" baseline="30000" dirty="0">
                <a:solidFill>
                  <a:srgbClr val="FF0000"/>
                </a:solidFill>
              </a:rPr>
              <a:t>+2</a:t>
            </a:r>
            <a:r>
              <a:rPr lang="en-US" sz="2000" dirty="0"/>
              <a:t>Cl</a:t>
            </a:r>
            <a:r>
              <a:rPr lang="en-US" sz="2000" baseline="-25000" dirty="0"/>
              <a:t>2</a:t>
            </a:r>
            <a:r>
              <a:rPr lang="en-US" sz="2000" b="1" baseline="30000" dirty="0">
                <a:solidFill>
                  <a:srgbClr val="FF0000"/>
                </a:solidFill>
              </a:rPr>
              <a:t>-</a:t>
            </a:r>
            <a:r>
              <a:rPr lang="en-US" sz="2000" dirty="0"/>
              <a:t>(g)</a:t>
            </a:r>
          </a:p>
          <a:p>
            <a:pPr marL="569913" indent="-357188">
              <a:lnSpc>
                <a:spcPct val="100000"/>
              </a:lnSpc>
            </a:pPr>
            <a:r>
              <a:rPr lang="en-US" sz="2000" dirty="0"/>
              <a:t>[  ]	 Ag</a:t>
            </a:r>
            <a:r>
              <a:rPr lang="en-US" sz="2000" b="1" baseline="30000" dirty="0">
                <a:solidFill>
                  <a:srgbClr val="FF0000"/>
                </a:solidFill>
              </a:rPr>
              <a:t> +</a:t>
            </a:r>
            <a:r>
              <a:rPr lang="en-US" sz="2000" dirty="0"/>
              <a:t>NO</a:t>
            </a:r>
            <a:r>
              <a:rPr lang="en-US" sz="2000" baseline="-25000" dirty="0"/>
              <a:t>3</a:t>
            </a:r>
            <a:r>
              <a:rPr lang="en-US" sz="2000" b="1" baseline="30000" dirty="0">
                <a:solidFill>
                  <a:srgbClr val="FF0000"/>
                </a:solidFill>
              </a:rPr>
              <a:t>-</a:t>
            </a:r>
            <a:r>
              <a:rPr lang="en-US" sz="2000" dirty="0"/>
              <a:t>(aq) + Na</a:t>
            </a:r>
            <a:r>
              <a:rPr lang="en-US" sz="2000" b="1" baseline="30000" dirty="0">
                <a:solidFill>
                  <a:srgbClr val="FF0000"/>
                </a:solidFill>
              </a:rPr>
              <a:t>+</a:t>
            </a:r>
            <a:r>
              <a:rPr lang="en-US" sz="2000" dirty="0"/>
              <a:t>Cl</a:t>
            </a:r>
            <a:r>
              <a:rPr lang="en-US" sz="2000" b="1" baseline="30000" dirty="0">
                <a:solidFill>
                  <a:srgbClr val="FF0000"/>
                </a:solidFill>
              </a:rPr>
              <a:t>-</a:t>
            </a:r>
            <a:r>
              <a:rPr lang="en-US" sz="2000" dirty="0"/>
              <a:t>(aq) → Ag</a:t>
            </a:r>
            <a:r>
              <a:rPr lang="en-US" sz="2000" b="1" baseline="30000" dirty="0">
                <a:solidFill>
                  <a:srgbClr val="FF0000"/>
                </a:solidFill>
              </a:rPr>
              <a:t>+</a:t>
            </a:r>
            <a:r>
              <a:rPr lang="en-US" sz="2000" dirty="0"/>
              <a:t>Cl</a:t>
            </a:r>
            <a:r>
              <a:rPr lang="en-US" sz="2000" b="1" baseline="30000" dirty="0">
                <a:solidFill>
                  <a:srgbClr val="FF0000"/>
                </a:solidFill>
              </a:rPr>
              <a:t>-</a:t>
            </a:r>
            <a:r>
              <a:rPr lang="en-US" sz="2000" dirty="0"/>
              <a:t>(s) + Na</a:t>
            </a:r>
            <a:r>
              <a:rPr lang="en-US" sz="2000" b="1" baseline="30000" dirty="0">
                <a:solidFill>
                  <a:srgbClr val="FF0000"/>
                </a:solidFill>
              </a:rPr>
              <a:t>+</a:t>
            </a:r>
            <a:r>
              <a:rPr lang="en-US" sz="2000" dirty="0"/>
              <a:t>NO</a:t>
            </a:r>
            <a:r>
              <a:rPr lang="en-US" sz="2000" baseline="-25000" dirty="0"/>
              <a:t>3</a:t>
            </a:r>
            <a:r>
              <a:rPr lang="en-US" sz="2000" b="1" baseline="30000" dirty="0">
                <a:solidFill>
                  <a:srgbClr val="FF0000"/>
                </a:solidFill>
              </a:rPr>
              <a:t>-</a:t>
            </a:r>
          </a:p>
          <a:p>
            <a:pPr marL="569913" indent="-357188">
              <a:lnSpc>
                <a:spcPct val="100000"/>
              </a:lnSpc>
            </a:pPr>
            <a:r>
              <a:rPr lang="en-US" sz="2000" b="1" baseline="30000" dirty="0">
                <a:solidFill>
                  <a:srgbClr val="FF0000"/>
                </a:solidFill>
              </a:rPr>
              <a:t>	The first 2 reactions have no change in oxidation states for any atom.</a:t>
            </a:r>
            <a:endParaRPr lang="en-US" sz="2000" dirty="0"/>
          </a:p>
          <a:p>
            <a:pPr marL="569913" indent="-357188">
              <a:lnSpc>
                <a:spcPct val="100000"/>
              </a:lnSpc>
            </a:pPr>
            <a:endParaRPr lang="en-US" sz="2400" dirty="0"/>
          </a:p>
          <a:p>
            <a:pPr marL="569913" indent="-357188">
              <a:lnSpc>
                <a:spcPct val="100000"/>
              </a:lnSpc>
            </a:pPr>
            <a:r>
              <a:rPr lang="en-US" sz="2400" dirty="0"/>
              <a:t>[X]	 2C</a:t>
            </a:r>
            <a:r>
              <a:rPr lang="en-US" sz="2400" baseline="-25000" dirty="0"/>
              <a:t>3</a:t>
            </a:r>
            <a:r>
              <a:rPr lang="en-US" sz="2400" b="1" baseline="30000" dirty="0">
                <a:solidFill>
                  <a:srgbClr val="FF0000"/>
                </a:solidFill>
              </a:rPr>
              <a:t>-2</a:t>
            </a:r>
            <a:r>
              <a:rPr lang="en-US" sz="2400" dirty="0"/>
              <a:t>H</a:t>
            </a:r>
            <a:r>
              <a:rPr lang="en-US" sz="2400" baseline="-25000" dirty="0"/>
              <a:t>6</a:t>
            </a:r>
            <a:r>
              <a:rPr lang="en-US" sz="2400" dirty="0"/>
              <a:t>(g)</a:t>
            </a:r>
            <a:r>
              <a:rPr lang="en-US" sz="2400" baseline="-25000" dirty="0"/>
              <a:t> </a:t>
            </a:r>
            <a:r>
              <a:rPr lang="en-US" sz="2400" dirty="0"/>
              <a:t>+ 9O</a:t>
            </a:r>
            <a:r>
              <a:rPr lang="en-US" sz="2400" baseline="-25000" dirty="0"/>
              <a:t>2</a:t>
            </a:r>
            <a:r>
              <a:rPr lang="en-US" sz="2400" b="1" baseline="30000" dirty="0">
                <a:solidFill>
                  <a:srgbClr val="FF0000"/>
                </a:solidFill>
              </a:rPr>
              <a:t>0</a:t>
            </a:r>
            <a:r>
              <a:rPr lang="en-US" sz="2400" dirty="0"/>
              <a:t>(g) → 6C</a:t>
            </a:r>
            <a:r>
              <a:rPr lang="en-US" sz="2400" b="1" baseline="30000" dirty="0">
                <a:solidFill>
                  <a:srgbClr val="FF0000"/>
                </a:solidFill>
              </a:rPr>
              <a:t>+4</a:t>
            </a:r>
            <a:r>
              <a:rPr lang="en-US" sz="2400" dirty="0"/>
              <a:t>O</a:t>
            </a:r>
            <a:r>
              <a:rPr lang="en-US" sz="2400" baseline="-25000" dirty="0"/>
              <a:t>2</a:t>
            </a:r>
            <a:r>
              <a:rPr lang="en-US" sz="2400" dirty="0"/>
              <a:t>(g) + 6H</a:t>
            </a:r>
            <a:r>
              <a:rPr lang="en-US" sz="2400" baseline="-25000" dirty="0"/>
              <a:t>2</a:t>
            </a:r>
            <a:r>
              <a:rPr lang="en-US" sz="2400" dirty="0"/>
              <a:t>O</a:t>
            </a:r>
            <a:r>
              <a:rPr lang="en-US" sz="2400" b="1" baseline="30000" dirty="0">
                <a:solidFill>
                  <a:srgbClr val="FF0000"/>
                </a:solidFill>
              </a:rPr>
              <a:t>-2</a:t>
            </a:r>
            <a:r>
              <a:rPr lang="en-US" sz="2400" dirty="0"/>
              <a:t>(g)  </a:t>
            </a:r>
          </a:p>
          <a:p>
            <a:pPr marL="569913" indent="-357188">
              <a:lnSpc>
                <a:spcPct val="100000"/>
              </a:lnSpc>
            </a:pPr>
            <a:r>
              <a:rPr lang="en-US" sz="2400" dirty="0">
                <a:solidFill>
                  <a:srgbClr val="C907A4"/>
                </a:solidFill>
              </a:rPr>
              <a:t> </a:t>
            </a:r>
          </a:p>
          <a:p>
            <a:pPr marL="569913" indent="-357188">
              <a:lnSpc>
                <a:spcPct val="100000"/>
              </a:lnSpc>
            </a:pPr>
            <a:endParaRPr lang="en-US" sz="2400" dirty="0"/>
          </a:p>
          <a:p>
            <a:pPr marL="569913" indent="-357188">
              <a:lnSpc>
                <a:spcPct val="100000"/>
              </a:lnSpc>
            </a:pPr>
            <a:r>
              <a:rPr lang="en-US" sz="2400" dirty="0"/>
              <a:t>[X]	 Fe</a:t>
            </a:r>
            <a:r>
              <a:rPr lang="en-US" sz="2400" baseline="-25000" dirty="0"/>
              <a:t>2</a:t>
            </a:r>
            <a:r>
              <a:rPr lang="en-US" sz="2400" b="1" baseline="30000" dirty="0">
                <a:solidFill>
                  <a:srgbClr val="FF0000"/>
                </a:solidFill>
              </a:rPr>
              <a:t>+3</a:t>
            </a:r>
            <a:r>
              <a:rPr lang="en-US" sz="2400" dirty="0"/>
              <a:t>O</a:t>
            </a:r>
            <a:r>
              <a:rPr lang="en-US" sz="2400" baseline="-25000" dirty="0"/>
              <a:t>3</a:t>
            </a:r>
            <a:r>
              <a:rPr lang="en-US" sz="2400" b="1" baseline="30000" dirty="0">
                <a:solidFill>
                  <a:srgbClr val="FF0000"/>
                </a:solidFill>
              </a:rPr>
              <a:t>-2</a:t>
            </a:r>
            <a:r>
              <a:rPr lang="en-US" sz="2400" dirty="0"/>
              <a:t>(s) + 3C</a:t>
            </a:r>
            <a:r>
              <a:rPr lang="en-US" sz="2400" b="1" baseline="30000" dirty="0">
                <a:solidFill>
                  <a:srgbClr val="FF0000"/>
                </a:solidFill>
              </a:rPr>
              <a:t>+2</a:t>
            </a:r>
            <a:r>
              <a:rPr lang="en-US" sz="2400" dirty="0"/>
              <a:t>O</a:t>
            </a:r>
            <a:r>
              <a:rPr lang="en-US" sz="2400" b="1" baseline="30000" dirty="0">
                <a:solidFill>
                  <a:srgbClr val="FF0000"/>
                </a:solidFill>
              </a:rPr>
              <a:t>-2</a:t>
            </a:r>
            <a:r>
              <a:rPr lang="en-US" sz="2400" dirty="0"/>
              <a:t>(g) → 2Fe</a:t>
            </a:r>
            <a:r>
              <a:rPr lang="en-US" sz="2400" b="1" baseline="30000" dirty="0">
                <a:solidFill>
                  <a:srgbClr val="FF0000"/>
                </a:solidFill>
              </a:rPr>
              <a:t>0</a:t>
            </a:r>
            <a:r>
              <a:rPr lang="en-US" sz="2400" dirty="0"/>
              <a:t>(l) + 3C</a:t>
            </a:r>
            <a:r>
              <a:rPr lang="en-US" sz="2400" b="1" baseline="30000" dirty="0">
                <a:solidFill>
                  <a:srgbClr val="FF0000"/>
                </a:solidFill>
              </a:rPr>
              <a:t>+4</a:t>
            </a:r>
            <a:r>
              <a:rPr lang="en-US" sz="2400" dirty="0"/>
              <a:t>O</a:t>
            </a:r>
            <a:r>
              <a:rPr lang="en-US" sz="2400" baseline="-25000" dirty="0"/>
              <a:t>2</a:t>
            </a:r>
            <a:r>
              <a:rPr lang="en-US" sz="2400" b="1" baseline="30000" dirty="0">
                <a:solidFill>
                  <a:srgbClr val="FF0000"/>
                </a:solidFill>
              </a:rPr>
              <a:t>-2</a:t>
            </a:r>
            <a:r>
              <a:rPr lang="en-US" sz="2400" dirty="0"/>
              <a:t>(g)</a:t>
            </a:r>
            <a:endParaRPr lang="en-US" sz="2400" dirty="0">
              <a:solidFill>
                <a:srgbClr val="C907A4"/>
              </a:solidFill>
            </a:endParaRPr>
          </a:p>
          <a:p>
            <a:endParaRPr lang="en-US" sz="2000" dirty="0">
              <a:solidFill>
                <a:srgbClr val="00B050"/>
              </a:solidFill>
            </a:endParaRPr>
          </a:p>
        </p:txBody>
      </p:sp>
      <p:pic>
        <p:nvPicPr>
          <p:cNvPr id="5" name="Picture 4"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12" y="69448"/>
            <a:ext cx="881636" cy="952500"/>
          </a:xfrm>
          <a:prstGeom prst="rect">
            <a:avLst/>
          </a:prstGeom>
        </p:spPr>
      </p:pic>
      <p:grpSp>
        <p:nvGrpSpPr>
          <p:cNvPr id="4" name="Group 3">
            <a:extLst>
              <a:ext uri="{FF2B5EF4-FFF2-40B4-BE49-F238E27FC236}">
                <a16:creationId xmlns:a16="http://schemas.microsoft.com/office/drawing/2014/main" id="{DAD13B3D-3E3A-479B-987A-521955912907}"/>
              </a:ext>
            </a:extLst>
          </p:cNvPr>
          <p:cNvGrpSpPr/>
          <p:nvPr/>
        </p:nvGrpSpPr>
        <p:grpSpPr>
          <a:xfrm>
            <a:off x="1447800" y="5123260"/>
            <a:ext cx="5486400" cy="469080"/>
            <a:chOff x="1460912" y="4696952"/>
            <a:chExt cx="5486400" cy="469080"/>
          </a:xfrm>
        </p:grpSpPr>
        <p:sp>
          <p:nvSpPr>
            <p:cNvPr id="7" name="Right Bracket 6">
              <a:extLst>
                <a:ext uri="{FF2B5EF4-FFF2-40B4-BE49-F238E27FC236}">
                  <a16:creationId xmlns:a16="http://schemas.microsoft.com/office/drawing/2014/main" id="{B8B344EF-D82E-4CCE-8EE1-A7000C6F4626}"/>
                </a:ext>
              </a:extLst>
            </p:cNvPr>
            <p:cNvSpPr/>
            <p:nvPr/>
          </p:nvSpPr>
          <p:spPr bwMode="auto">
            <a:xfrm rot="16200000">
              <a:off x="3466629" y="3041099"/>
              <a:ext cx="381000" cy="3809055"/>
            </a:xfrm>
            <a:prstGeom prst="rightBracket">
              <a:avLst/>
            </a:prstGeom>
            <a:noFill/>
            <a:ln w="28575" cap="flat" cmpd="sng" algn="ctr">
              <a:solidFill>
                <a:schemeClr val="tx2"/>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8" name="TextBox 7">
              <a:extLst>
                <a:ext uri="{FF2B5EF4-FFF2-40B4-BE49-F238E27FC236}">
                  <a16:creationId xmlns:a16="http://schemas.microsoft.com/office/drawing/2014/main" id="{CC4E5649-2748-40E6-89B2-EF4A541098B4}"/>
                </a:ext>
              </a:extLst>
            </p:cNvPr>
            <p:cNvSpPr txBox="1"/>
            <p:nvPr/>
          </p:nvSpPr>
          <p:spPr>
            <a:xfrm>
              <a:off x="4849704" y="4696952"/>
              <a:ext cx="2097608" cy="261376"/>
            </a:xfrm>
            <a:prstGeom prst="rect">
              <a:avLst/>
            </a:prstGeom>
            <a:noFill/>
            <a:ln>
              <a:noFill/>
            </a:ln>
          </p:spPr>
          <p:txBody>
            <a:bodyPr wrap="square" lIns="91208" tIns="45604" rIns="91208" bIns="45604" rtlCol="0">
              <a:spAutoFit/>
            </a:bodyPr>
            <a:lstStyle/>
            <a:p>
              <a:pPr algn="ctr"/>
              <a:r>
                <a:rPr lang="en-US" sz="1100" dirty="0"/>
                <a:t>oxidation</a:t>
              </a:r>
            </a:p>
          </p:txBody>
        </p:sp>
        <p:sp>
          <p:nvSpPr>
            <p:cNvPr id="10" name="Right Bracket 9">
              <a:extLst>
                <a:ext uri="{FF2B5EF4-FFF2-40B4-BE49-F238E27FC236}">
                  <a16:creationId xmlns:a16="http://schemas.microsoft.com/office/drawing/2014/main" id="{1D60A84B-8DBE-4966-AF5F-3B65E2ACCC7E}"/>
                </a:ext>
              </a:extLst>
            </p:cNvPr>
            <p:cNvSpPr/>
            <p:nvPr/>
          </p:nvSpPr>
          <p:spPr bwMode="auto">
            <a:xfrm rot="16200000">
              <a:off x="5086355" y="3457475"/>
              <a:ext cx="216715" cy="3200400"/>
            </a:xfrm>
            <a:prstGeom prst="rightBracket">
              <a:avLst/>
            </a:prstGeom>
            <a:noFill/>
            <a:ln w="28575" cap="flat" cmpd="sng" algn="ctr">
              <a:solidFill>
                <a:srgbClr val="00B05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1" name="TextBox 10">
              <a:extLst>
                <a:ext uri="{FF2B5EF4-FFF2-40B4-BE49-F238E27FC236}">
                  <a16:creationId xmlns:a16="http://schemas.microsoft.com/office/drawing/2014/main" id="{4FCAF777-BA20-4823-B503-82169A873771}"/>
                </a:ext>
              </a:extLst>
            </p:cNvPr>
            <p:cNvSpPr txBox="1"/>
            <p:nvPr/>
          </p:nvSpPr>
          <p:spPr>
            <a:xfrm>
              <a:off x="1460912" y="4746115"/>
              <a:ext cx="2097608" cy="261376"/>
            </a:xfrm>
            <a:prstGeom prst="rect">
              <a:avLst/>
            </a:prstGeom>
            <a:noFill/>
            <a:ln>
              <a:noFill/>
            </a:ln>
          </p:spPr>
          <p:txBody>
            <a:bodyPr wrap="square" lIns="91208" tIns="45604" rIns="91208" bIns="45604" rtlCol="0">
              <a:spAutoFit/>
            </a:bodyPr>
            <a:lstStyle/>
            <a:p>
              <a:pPr algn="ctr"/>
              <a:r>
                <a:rPr lang="en-US" sz="1100" dirty="0"/>
                <a:t>reduction</a:t>
              </a:r>
            </a:p>
          </p:txBody>
        </p:sp>
      </p:grpSp>
      <p:grpSp>
        <p:nvGrpSpPr>
          <p:cNvPr id="3" name="Group 2">
            <a:extLst>
              <a:ext uri="{FF2B5EF4-FFF2-40B4-BE49-F238E27FC236}">
                <a16:creationId xmlns:a16="http://schemas.microsoft.com/office/drawing/2014/main" id="{B7B2688A-B914-4E13-8462-C4FAB0419C56}"/>
              </a:ext>
            </a:extLst>
          </p:cNvPr>
          <p:cNvGrpSpPr/>
          <p:nvPr/>
        </p:nvGrpSpPr>
        <p:grpSpPr>
          <a:xfrm>
            <a:off x="1250976" y="3691606"/>
            <a:ext cx="5683224" cy="499394"/>
            <a:chOff x="1250976" y="3234407"/>
            <a:chExt cx="5739324" cy="499394"/>
          </a:xfrm>
        </p:grpSpPr>
        <p:sp>
          <p:nvSpPr>
            <p:cNvPr id="13" name="Right Bracket 12">
              <a:extLst>
                <a:ext uri="{FF2B5EF4-FFF2-40B4-BE49-F238E27FC236}">
                  <a16:creationId xmlns:a16="http://schemas.microsoft.com/office/drawing/2014/main" id="{6FCA3EAC-C3D9-4C05-8BD5-6C804C9FEA69}"/>
                </a:ext>
              </a:extLst>
            </p:cNvPr>
            <p:cNvSpPr/>
            <p:nvPr/>
          </p:nvSpPr>
          <p:spPr bwMode="auto">
            <a:xfrm rot="16200000">
              <a:off x="3238503" y="1943100"/>
              <a:ext cx="381000" cy="3200401"/>
            </a:xfrm>
            <a:prstGeom prst="rightBracket">
              <a:avLst/>
            </a:prstGeom>
            <a:noFill/>
            <a:ln w="28575" cap="flat" cmpd="sng" algn="ctr">
              <a:solidFill>
                <a:schemeClr val="tx2"/>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4" name="TextBox 13">
              <a:extLst>
                <a:ext uri="{FF2B5EF4-FFF2-40B4-BE49-F238E27FC236}">
                  <a16:creationId xmlns:a16="http://schemas.microsoft.com/office/drawing/2014/main" id="{434836D2-F5A7-42E8-89FE-835E7BB53456}"/>
                </a:ext>
              </a:extLst>
            </p:cNvPr>
            <p:cNvSpPr txBox="1"/>
            <p:nvPr/>
          </p:nvSpPr>
          <p:spPr>
            <a:xfrm>
              <a:off x="4892692" y="3234407"/>
              <a:ext cx="2097608" cy="261376"/>
            </a:xfrm>
            <a:prstGeom prst="rect">
              <a:avLst/>
            </a:prstGeom>
            <a:noFill/>
            <a:ln>
              <a:noFill/>
            </a:ln>
          </p:spPr>
          <p:txBody>
            <a:bodyPr wrap="square" lIns="91208" tIns="45604" rIns="91208" bIns="45604" rtlCol="0">
              <a:spAutoFit/>
            </a:bodyPr>
            <a:lstStyle/>
            <a:p>
              <a:pPr algn="ctr"/>
              <a:r>
                <a:rPr lang="en-US" sz="1100" dirty="0"/>
                <a:t>reduction</a:t>
              </a:r>
            </a:p>
          </p:txBody>
        </p:sp>
        <p:sp>
          <p:nvSpPr>
            <p:cNvPr id="15" name="Right Bracket 14">
              <a:extLst>
                <a:ext uri="{FF2B5EF4-FFF2-40B4-BE49-F238E27FC236}">
                  <a16:creationId xmlns:a16="http://schemas.microsoft.com/office/drawing/2014/main" id="{56208599-FA6A-41D3-AF42-7B57C09852F3}"/>
                </a:ext>
              </a:extLst>
            </p:cNvPr>
            <p:cNvSpPr/>
            <p:nvPr/>
          </p:nvSpPr>
          <p:spPr bwMode="auto">
            <a:xfrm rot="16200000">
              <a:off x="5098799" y="1898400"/>
              <a:ext cx="257689" cy="3413112"/>
            </a:xfrm>
            <a:prstGeom prst="rightBracket">
              <a:avLst/>
            </a:prstGeom>
            <a:noFill/>
            <a:ln w="28575" cap="flat" cmpd="sng" algn="ctr">
              <a:solidFill>
                <a:srgbClr val="00B05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6" name="TextBox 15">
              <a:extLst>
                <a:ext uri="{FF2B5EF4-FFF2-40B4-BE49-F238E27FC236}">
                  <a16:creationId xmlns:a16="http://schemas.microsoft.com/office/drawing/2014/main" id="{B2260A1F-9939-4D01-A25C-84BC11385813}"/>
                </a:ext>
              </a:extLst>
            </p:cNvPr>
            <p:cNvSpPr txBox="1"/>
            <p:nvPr/>
          </p:nvSpPr>
          <p:spPr>
            <a:xfrm>
              <a:off x="1250976" y="3352800"/>
              <a:ext cx="2097608" cy="261376"/>
            </a:xfrm>
            <a:prstGeom prst="rect">
              <a:avLst/>
            </a:prstGeom>
            <a:noFill/>
            <a:ln>
              <a:noFill/>
            </a:ln>
          </p:spPr>
          <p:txBody>
            <a:bodyPr wrap="square" lIns="91208" tIns="45604" rIns="91208" bIns="45604" rtlCol="0">
              <a:spAutoFit/>
            </a:bodyPr>
            <a:lstStyle/>
            <a:p>
              <a:pPr algn="ctr"/>
              <a:r>
                <a:rPr lang="en-US" sz="1100" dirty="0"/>
                <a:t>oxidation</a:t>
              </a:r>
            </a:p>
          </p:txBody>
        </p:sp>
      </p:grpSp>
    </p:spTree>
    <p:extLst>
      <p:ext uri="{BB962C8B-B14F-4D97-AF65-F5344CB8AC3E}">
        <p14:creationId xmlns:p14="http://schemas.microsoft.com/office/powerpoint/2010/main" val="146788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500"/>
                                        <p:tgtEl>
                                          <p:spTgt spid="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9248" indent="-859248"/>
            <a:r>
              <a:rPr lang="en-US" dirty="0"/>
              <a:t>	</a:t>
            </a:r>
            <a:r>
              <a:rPr lang="en-US" dirty="0">
                <a:solidFill>
                  <a:srgbClr val="FFC000"/>
                </a:solidFill>
              </a:rPr>
              <a:t>Recognize Oxidation-Reduction Reactions</a:t>
            </a:r>
          </a:p>
        </p:txBody>
      </p:sp>
      <p:sp>
        <p:nvSpPr>
          <p:cNvPr id="9" name="Content Placeholder 8"/>
          <p:cNvSpPr>
            <a:spLocks noGrp="1"/>
          </p:cNvSpPr>
          <p:nvPr>
            <p:ph idx="1"/>
          </p:nvPr>
        </p:nvSpPr>
        <p:spPr/>
        <p:txBody>
          <a:bodyPr lIns="182419" tIns="91208"/>
          <a:lstStyle/>
          <a:p>
            <a:r>
              <a:rPr lang="en-US" sz="2400" dirty="0">
                <a:solidFill>
                  <a:srgbClr val="0070C0"/>
                </a:solidFill>
              </a:rPr>
              <a:t>Identify the oxidizing and reducing agents:</a:t>
            </a:r>
          </a:p>
          <a:p>
            <a:pPr algn="ctr"/>
            <a:endParaRPr lang="en-US" sz="2400" dirty="0">
              <a:solidFill>
                <a:srgbClr val="0070C0"/>
              </a:solidFill>
            </a:endParaRPr>
          </a:p>
          <a:p>
            <a:pPr algn="ctr"/>
            <a:r>
              <a:rPr lang="en-US" sz="2400" dirty="0">
                <a:solidFill>
                  <a:srgbClr val="0070C0"/>
                </a:solidFill>
              </a:rPr>
              <a:t>Cr</a:t>
            </a:r>
            <a:r>
              <a:rPr lang="en-US" sz="2400" baseline="-25000" dirty="0">
                <a:solidFill>
                  <a:srgbClr val="0070C0"/>
                </a:solidFill>
              </a:rPr>
              <a:t>2</a:t>
            </a:r>
            <a:r>
              <a:rPr lang="en-US" sz="2400" dirty="0">
                <a:solidFill>
                  <a:srgbClr val="0070C0"/>
                </a:solidFill>
              </a:rPr>
              <a:t>O</a:t>
            </a:r>
            <a:r>
              <a:rPr lang="en-US" sz="2400" baseline="-25000" dirty="0">
                <a:solidFill>
                  <a:srgbClr val="0070C0"/>
                </a:solidFill>
              </a:rPr>
              <a:t>3</a:t>
            </a:r>
            <a:r>
              <a:rPr lang="en-US" sz="2400" dirty="0">
                <a:solidFill>
                  <a:srgbClr val="0070C0"/>
                </a:solidFill>
              </a:rPr>
              <a:t>(</a:t>
            </a:r>
            <a:r>
              <a:rPr lang="en-US" sz="2400" i="1" dirty="0">
                <a:solidFill>
                  <a:srgbClr val="0070C0"/>
                </a:solidFill>
              </a:rPr>
              <a:t>s</a:t>
            </a:r>
            <a:r>
              <a:rPr lang="en-US" sz="2400" dirty="0">
                <a:solidFill>
                  <a:srgbClr val="0070C0"/>
                </a:solidFill>
              </a:rPr>
              <a:t>) + 2Al(</a:t>
            </a:r>
            <a:r>
              <a:rPr lang="en-US" sz="2400" i="1" dirty="0">
                <a:solidFill>
                  <a:srgbClr val="0070C0"/>
                </a:solidFill>
              </a:rPr>
              <a:t>s</a:t>
            </a:r>
            <a:r>
              <a:rPr lang="en-US" sz="2400" dirty="0">
                <a:solidFill>
                  <a:srgbClr val="0070C0"/>
                </a:solidFill>
              </a:rPr>
              <a:t>) → 2Cr(</a:t>
            </a:r>
            <a:r>
              <a:rPr lang="en-US" sz="2400" i="1" dirty="0">
                <a:solidFill>
                  <a:srgbClr val="0070C0"/>
                </a:solidFill>
              </a:rPr>
              <a:t>s</a:t>
            </a:r>
            <a:r>
              <a:rPr lang="en-US" sz="2400" dirty="0">
                <a:solidFill>
                  <a:srgbClr val="0070C0"/>
                </a:solidFill>
              </a:rPr>
              <a:t>)  +  Al</a:t>
            </a:r>
            <a:r>
              <a:rPr lang="en-US" sz="2400" baseline="-25000" dirty="0">
                <a:solidFill>
                  <a:srgbClr val="0070C0"/>
                </a:solidFill>
              </a:rPr>
              <a:t>2</a:t>
            </a:r>
            <a:r>
              <a:rPr lang="en-US" sz="2400" dirty="0">
                <a:solidFill>
                  <a:srgbClr val="0070C0"/>
                </a:solidFill>
              </a:rPr>
              <a:t>O</a:t>
            </a:r>
            <a:r>
              <a:rPr lang="en-US" sz="2400" baseline="-25000" dirty="0">
                <a:solidFill>
                  <a:srgbClr val="0070C0"/>
                </a:solidFill>
              </a:rPr>
              <a:t>3</a:t>
            </a:r>
            <a:r>
              <a:rPr lang="en-US" sz="2400" dirty="0">
                <a:solidFill>
                  <a:srgbClr val="0070C0"/>
                </a:solidFill>
              </a:rPr>
              <a:t>(</a:t>
            </a:r>
            <a:r>
              <a:rPr lang="en-US" sz="2400" i="1" dirty="0">
                <a:solidFill>
                  <a:srgbClr val="0070C0"/>
                </a:solidFill>
              </a:rPr>
              <a:t>s</a:t>
            </a:r>
            <a:r>
              <a:rPr lang="en-US" sz="2400" dirty="0">
                <a:solidFill>
                  <a:srgbClr val="0070C0"/>
                </a:solidFill>
              </a:rPr>
              <a:t>)</a:t>
            </a:r>
          </a:p>
          <a:p>
            <a:pPr algn="ctr"/>
            <a:r>
              <a:rPr lang="en-US" sz="2400" dirty="0">
                <a:solidFill>
                  <a:srgbClr val="0070C0"/>
                </a:solidFill>
              </a:rPr>
              <a:t>Oxidizing agent:  ___        Reducing agent:  ___</a:t>
            </a:r>
          </a:p>
          <a:p>
            <a:endParaRPr lang="en-US" sz="2400" dirty="0">
              <a:solidFill>
                <a:srgbClr val="00B050"/>
              </a:solidFill>
            </a:endParaRPr>
          </a:p>
          <a:p>
            <a:r>
              <a:rPr lang="en-US" sz="2400" dirty="0">
                <a:solidFill>
                  <a:srgbClr val="00B050"/>
                </a:solidFill>
              </a:rPr>
              <a:t>Identify the oxidizing and reducing agents:</a:t>
            </a:r>
          </a:p>
          <a:p>
            <a:pPr algn="ctr"/>
            <a:endParaRPr lang="en-US" sz="2400" dirty="0">
              <a:solidFill>
                <a:srgbClr val="00B050"/>
              </a:solidFill>
              <a:ea typeface="MS Mincho"/>
              <a:cs typeface="Times New Roman"/>
            </a:endParaRPr>
          </a:p>
          <a:p>
            <a:pPr algn="ctr"/>
            <a:r>
              <a:rPr lang="en-US" sz="2400" dirty="0">
                <a:solidFill>
                  <a:srgbClr val="00B050"/>
                </a:solidFill>
                <a:ea typeface="MS Mincho"/>
                <a:cs typeface="Times New Roman"/>
              </a:rPr>
              <a:t>Mg(</a:t>
            </a:r>
            <a:r>
              <a:rPr lang="en-US" sz="2400" i="1" dirty="0">
                <a:solidFill>
                  <a:srgbClr val="00B050"/>
                </a:solidFill>
                <a:ea typeface="MS Mincho"/>
                <a:cs typeface="Times New Roman"/>
              </a:rPr>
              <a:t>s</a:t>
            </a:r>
            <a:r>
              <a:rPr lang="en-US" sz="2400" dirty="0">
                <a:solidFill>
                  <a:srgbClr val="00B050"/>
                </a:solidFill>
                <a:ea typeface="MS Mincho"/>
                <a:cs typeface="Times New Roman"/>
              </a:rPr>
              <a:t>) + CuCl</a:t>
            </a:r>
            <a:r>
              <a:rPr lang="en-US" sz="2400" baseline="-25000" dirty="0">
                <a:solidFill>
                  <a:srgbClr val="00B050"/>
                </a:solidFill>
                <a:ea typeface="MS Mincho"/>
                <a:cs typeface="Times New Roman"/>
              </a:rPr>
              <a:t>2</a:t>
            </a:r>
            <a:r>
              <a:rPr lang="en-US" sz="2400" dirty="0">
                <a:solidFill>
                  <a:srgbClr val="00B050"/>
                </a:solidFill>
                <a:ea typeface="MS Mincho"/>
                <a:cs typeface="Times New Roman"/>
              </a:rPr>
              <a:t>(</a:t>
            </a:r>
            <a:r>
              <a:rPr lang="en-US" sz="2400" i="1" dirty="0">
                <a:solidFill>
                  <a:srgbClr val="00B050"/>
                </a:solidFill>
                <a:ea typeface="MS Mincho"/>
                <a:cs typeface="Times New Roman"/>
              </a:rPr>
              <a:t>s</a:t>
            </a:r>
            <a:r>
              <a:rPr lang="en-US" sz="2400" dirty="0">
                <a:solidFill>
                  <a:srgbClr val="00B050"/>
                </a:solidFill>
                <a:ea typeface="MS Mincho"/>
                <a:cs typeface="Times New Roman"/>
              </a:rPr>
              <a:t>) → MgCl</a:t>
            </a:r>
            <a:r>
              <a:rPr lang="en-US" sz="2400" baseline="-25000" dirty="0">
                <a:solidFill>
                  <a:srgbClr val="00B050"/>
                </a:solidFill>
                <a:ea typeface="MS Mincho"/>
                <a:cs typeface="Times New Roman"/>
              </a:rPr>
              <a:t>2</a:t>
            </a:r>
            <a:r>
              <a:rPr lang="en-US" sz="2400" dirty="0">
                <a:solidFill>
                  <a:srgbClr val="00B050"/>
                </a:solidFill>
                <a:ea typeface="MS Mincho"/>
                <a:cs typeface="Times New Roman"/>
              </a:rPr>
              <a:t>(</a:t>
            </a:r>
            <a:r>
              <a:rPr lang="en-US" sz="2400" i="1" dirty="0">
                <a:solidFill>
                  <a:srgbClr val="00B050"/>
                </a:solidFill>
                <a:ea typeface="MS Mincho"/>
                <a:cs typeface="Times New Roman"/>
              </a:rPr>
              <a:t>aq</a:t>
            </a:r>
            <a:r>
              <a:rPr lang="en-US" sz="2400" dirty="0">
                <a:solidFill>
                  <a:srgbClr val="00B050"/>
                </a:solidFill>
                <a:ea typeface="MS Mincho"/>
                <a:cs typeface="Times New Roman"/>
              </a:rPr>
              <a:t>) + Cu(</a:t>
            </a:r>
            <a:r>
              <a:rPr lang="en-US" sz="2400" i="1" dirty="0">
                <a:solidFill>
                  <a:srgbClr val="00B050"/>
                </a:solidFill>
                <a:ea typeface="MS Mincho"/>
                <a:cs typeface="Times New Roman"/>
              </a:rPr>
              <a:t>s</a:t>
            </a:r>
            <a:r>
              <a:rPr lang="en-US" sz="2400" dirty="0">
                <a:solidFill>
                  <a:srgbClr val="00B050"/>
                </a:solidFill>
                <a:ea typeface="MS Mincho"/>
                <a:cs typeface="Times New Roman"/>
              </a:rPr>
              <a:t>)</a:t>
            </a:r>
          </a:p>
          <a:p>
            <a:pPr algn="ctr"/>
            <a:r>
              <a:rPr lang="en-US" sz="2400" dirty="0">
                <a:solidFill>
                  <a:srgbClr val="00B050"/>
                </a:solidFill>
              </a:rPr>
              <a:t>Oxidizing agent:  ___                     Reducing agent:  ___</a:t>
            </a:r>
          </a:p>
          <a:p>
            <a:endParaRPr lang="en-US" dirty="0"/>
          </a:p>
          <a:p>
            <a:endParaRPr lang="en-US" dirty="0"/>
          </a:p>
        </p:txBody>
      </p:sp>
      <p:pic>
        <p:nvPicPr>
          <p:cNvPr id="5" name="Picture 4"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12" y="69448"/>
            <a:ext cx="881636" cy="952500"/>
          </a:xfrm>
          <a:prstGeom prst="rect">
            <a:avLst/>
          </a:prstGeom>
        </p:spPr>
      </p:pic>
    </p:spTree>
    <p:extLst>
      <p:ext uri="{BB962C8B-B14F-4D97-AF65-F5344CB8AC3E}">
        <p14:creationId xmlns:p14="http://schemas.microsoft.com/office/powerpoint/2010/main" val="6535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500"/>
                                        <p:tgtEl>
                                          <p:spTgt spid="9">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7" end="7"/>
                                            </p:txEl>
                                          </p:spTgt>
                                        </p:tgtEl>
                                        <p:attrNameLst>
                                          <p:attrName>style.visibility</p:attrName>
                                        </p:attrNameLst>
                                      </p:cBhvr>
                                      <p:to>
                                        <p:strVal val="visible"/>
                                      </p:to>
                                    </p:set>
                                    <p:animEffect transition="in" filter="fade">
                                      <p:cBhvr>
                                        <p:cTn id="10" dur="500"/>
                                        <p:tgtEl>
                                          <p:spTgt spid="9">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8" end="8"/>
                                            </p:txEl>
                                          </p:spTgt>
                                        </p:tgtEl>
                                        <p:attrNameLst>
                                          <p:attrName>style.visibility</p:attrName>
                                        </p:attrNameLst>
                                      </p:cBhvr>
                                      <p:to>
                                        <p:strVal val="visible"/>
                                      </p:to>
                                    </p:set>
                                    <p:animEffect transition="in" filter="fade">
                                      <p:cBhvr>
                                        <p:cTn id="13"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9248" indent="-859248"/>
            <a:r>
              <a:rPr lang="en-US" dirty="0"/>
              <a:t>	</a:t>
            </a:r>
            <a:r>
              <a:rPr lang="en-US" dirty="0">
                <a:solidFill>
                  <a:srgbClr val="FFC000"/>
                </a:solidFill>
              </a:rPr>
              <a:t>Recognize Oxidation-Reduction Reactions</a:t>
            </a:r>
          </a:p>
        </p:txBody>
      </p:sp>
      <p:sp>
        <p:nvSpPr>
          <p:cNvPr id="9" name="Content Placeholder 8"/>
          <p:cNvSpPr>
            <a:spLocks noGrp="1"/>
          </p:cNvSpPr>
          <p:nvPr>
            <p:ph idx="1"/>
          </p:nvPr>
        </p:nvSpPr>
        <p:spPr/>
        <p:txBody>
          <a:bodyPr lIns="182419" tIns="91208"/>
          <a:lstStyle/>
          <a:p>
            <a:r>
              <a:rPr lang="en-US" sz="2400" dirty="0">
                <a:solidFill>
                  <a:srgbClr val="0070C0"/>
                </a:solidFill>
              </a:rPr>
              <a:t>Identify the oxidizing and reducing agents:</a:t>
            </a:r>
          </a:p>
          <a:p>
            <a:pPr algn="ctr">
              <a:lnSpc>
                <a:spcPct val="100000"/>
              </a:lnSpc>
              <a:spcBef>
                <a:spcPts val="601"/>
              </a:spcBef>
            </a:pPr>
            <a:endParaRPr lang="en-US" sz="2400" dirty="0">
              <a:solidFill>
                <a:srgbClr val="0070C0"/>
              </a:solidFill>
            </a:endParaRPr>
          </a:p>
          <a:p>
            <a:pPr algn="ctr">
              <a:lnSpc>
                <a:spcPct val="100000"/>
              </a:lnSpc>
              <a:spcBef>
                <a:spcPts val="601"/>
              </a:spcBef>
            </a:pPr>
            <a:r>
              <a:rPr lang="en-US" sz="2400" dirty="0">
                <a:solidFill>
                  <a:srgbClr val="0070C0"/>
                </a:solidFill>
              </a:rPr>
              <a:t>Cr</a:t>
            </a:r>
            <a:r>
              <a:rPr lang="en-US" sz="2400" baseline="-25000" dirty="0">
                <a:solidFill>
                  <a:srgbClr val="0070C0"/>
                </a:solidFill>
              </a:rPr>
              <a:t>2</a:t>
            </a:r>
            <a:r>
              <a:rPr lang="en-US" sz="2400" b="1" baseline="30000" dirty="0">
                <a:solidFill>
                  <a:srgbClr val="FF0000"/>
                </a:solidFill>
              </a:rPr>
              <a:t>+3</a:t>
            </a:r>
            <a:r>
              <a:rPr lang="en-US" sz="2400" dirty="0">
                <a:solidFill>
                  <a:srgbClr val="0070C0"/>
                </a:solidFill>
              </a:rPr>
              <a:t>O</a:t>
            </a:r>
            <a:r>
              <a:rPr lang="en-US" sz="2400" baseline="-25000" dirty="0">
                <a:solidFill>
                  <a:srgbClr val="0070C0"/>
                </a:solidFill>
              </a:rPr>
              <a:t>3</a:t>
            </a:r>
            <a:r>
              <a:rPr lang="en-US" sz="2400" b="1" baseline="30000" dirty="0">
                <a:solidFill>
                  <a:srgbClr val="FF0000"/>
                </a:solidFill>
              </a:rPr>
              <a:t>-2</a:t>
            </a:r>
            <a:r>
              <a:rPr lang="en-US" sz="2400" dirty="0">
                <a:solidFill>
                  <a:srgbClr val="0070C0"/>
                </a:solidFill>
              </a:rPr>
              <a:t>(</a:t>
            </a:r>
            <a:r>
              <a:rPr lang="en-US" sz="2400" i="1" dirty="0">
                <a:solidFill>
                  <a:srgbClr val="0070C0"/>
                </a:solidFill>
              </a:rPr>
              <a:t>s</a:t>
            </a:r>
            <a:r>
              <a:rPr lang="en-US" sz="2400" dirty="0">
                <a:solidFill>
                  <a:srgbClr val="0070C0"/>
                </a:solidFill>
              </a:rPr>
              <a:t>) + 2Al</a:t>
            </a:r>
            <a:r>
              <a:rPr lang="en-US" sz="2400" b="1" baseline="30000" dirty="0">
                <a:solidFill>
                  <a:srgbClr val="FF0000"/>
                </a:solidFill>
              </a:rPr>
              <a:t>0</a:t>
            </a:r>
            <a:r>
              <a:rPr lang="en-US" sz="2400" dirty="0">
                <a:solidFill>
                  <a:srgbClr val="0070C0"/>
                </a:solidFill>
              </a:rPr>
              <a:t>(</a:t>
            </a:r>
            <a:r>
              <a:rPr lang="en-US" sz="2400" i="1" dirty="0">
                <a:solidFill>
                  <a:srgbClr val="0070C0"/>
                </a:solidFill>
              </a:rPr>
              <a:t>s</a:t>
            </a:r>
            <a:r>
              <a:rPr lang="en-US" sz="2400" dirty="0">
                <a:solidFill>
                  <a:srgbClr val="0070C0"/>
                </a:solidFill>
              </a:rPr>
              <a:t>) → 2Cr</a:t>
            </a:r>
            <a:r>
              <a:rPr lang="en-US" sz="2400" b="1" baseline="30000" dirty="0">
                <a:solidFill>
                  <a:srgbClr val="FF0000"/>
                </a:solidFill>
              </a:rPr>
              <a:t>0</a:t>
            </a:r>
            <a:r>
              <a:rPr lang="en-US" sz="2400" dirty="0">
                <a:solidFill>
                  <a:srgbClr val="0070C0"/>
                </a:solidFill>
              </a:rPr>
              <a:t>(</a:t>
            </a:r>
            <a:r>
              <a:rPr lang="en-US" sz="2400" i="1" dirty="0">
                <a:solidFill>
                  <a:srgbClr val="0070C0"/>
                </a:solidFill>
              </a:rPr>
              <a:t>s</a:t>
            </a:r>
            <a:r>
              <a:rPr lang="en-US" sz="2400" dirty="0">
                <a:solidFill>
                  <a:srgbClr val="0070C0"/>
                </a:solidFill>
              </a:rPr>
              <a:t>)  +  Al</a:t>
            </a:r>
            <a:r>
              <a:rPr lang="en-US" sz="2400" baseline="-25000" dirty="0">
                <a:solidFill>
                  <a:srgbClr val="0070C0"/>
                </a:solidFill>
              </a:rPr>
              <a:t>2</a:t>
            </a:r>
            <a:r>
              <a:rPr lang="en-US" sz="2400" b="1" baseline="30000" dirty="0">
                <a:solidFill>
                  <a:srgbClr val="FF0000"/>
                </a:solidFill>
              </a:rPr>
              <a:t>+3</a:t>
            </a:r>
            <a:r>
              <a:rPr lang="en-US" sz="2400" dirty="0">
                <a:solidFill>
                  <a:srgbClr val="0070C0"/>
                </a:solidFill>
              </a:rPr>
              <a:t>O</a:t>
            </a:r>
            <a:r>
              <a:rPr lang="en-US" sz="2400" baseline="-25000" dirty="0">
                <a:solidFill>
                  <a:srgbClr val="0070C0"/>
                </a:solidFill>
              </a:rPr>
              <a:t>3</a:t>
            </a:r>
            <a:r>
              <a:rPr lang="en-US" sz="2400" b="1" baseline="30000" dirty="0">
                <a:solidFill>
                  <a:srgbClr val="FF0000"/>
                </a:solidFill>
              </a:rPr>
              <a:t>-2</a:t>
            </a:r>
            <a:r>
              <a:rPr lang="en-US" sz="2400" dirty="0">
                <a:solidFill>
                  <a:srgbClr val="0070C0"/>
                </a:solidFill>
              </a:rPr>
              <a:t>(</a:t>
            </a:r>
            <a:r>
              <a:rPr lang="en-US" sz="2400" i="1" dirty="0">
                <a:solidFill>
                  <a:srgbClr val="0070C0"/>
                </a:solidFill>
              </a:rPr>
              <a:t>s</a:t>
            </a:r>
            <a:r>
              <a:rPr lang="en-US" sz="2400" dirty="0">
                <a:solidFill>
                  <a:srgbClr val="0070C0"/>
                </a:solidFill>
              </a:rPr>
              <a:t>)</a:t>
            </a:r>
          </a:p>
          <a:p>
            <a:pPr algn="ctr">
              <a:lnSpc>
                <a:spcPct val="100000"/>
              </a:lnSpc>
              <a:spcBef>
                <a:spcPts val="601"/>
              </a:spcBef>
            </a:pPr>
            <a:r>
              <a:rPr lang="en-US" sz="2400" dirty="0">
                <a:solidFill>
                  <a:srgbClr val="0070C0"/>
                </a:solidFill>
              </a:rPr>
              <a:t>Oxidizing agent:  Cr        Reducing agent:  Al</a:t>
            </a:r>
          </a:p>
          <a:p>
            <a:pPr>
              <a:lnSpc>
                <a:spcPct val="100000"/>
              </a:lnSpc>
              <a:spcBef>
                <a:spcPts val="0"/>
              </a:spcBef>
              <a:tabLst>
                <a:tab pos="2001548" algn="l"/>
                <a:tab pos="4847096" algn="l"/>
              </a:tabLst>
            </a:pPr>
            <a:r>
              <a:rPr lang="en-US" sz="2400" dirty="0">
                <a:solidFill>
                  <a:srgbClr val="0070C0"/>
                </a:solidFill>
              </a:rPr>
              <a:t>	(</a:t>
            </a:r>
            <a:r>
              <a:rPr lang="en-US" sz="2400" i="1" dirty="0">
                <a:solidFill>
                  <a:srgbClr val="0070C0"/>
                </a:solidFill>
                <a:latin typeface="Times New Roman" panose="02020603050405020304" pitchFamily="18" charset="0"/>
                <a:cs typeface="Times New Roman" panose="02020603050405020304" pitchFamily="18" charset="0"/>
              </a:rPr>
              <a:t>reduced: +3 to 0</a:t>
            </a:r>
            <a:r>
              <a:rPr lang="en-US" sz="2400" dirty="0">
                <a:solidFill>
                  <a:srgbClr val="0070C0"/>
                </a:solidFill>
              </a:rPr>
              <a:t>)	(</a:t>
            </a:r>
            <a:r>
              <a:rPr lang="en-US" sz="2400" i="1" dirty="0">
                <a:solidFill>
                  <a:srgbClr val="0070C0"/>
                </a:solidFill>
                <a:latin typeface="Times New Roman" panose="02020603050405020304" pitchFamily="18" charset="0"/>
                <a:cs typeface="Times New Roman" panose="02020603050405020304" pitchFamily="18" charset="0"/>
              </a:rPr>
              <a:t>oxidized:  0 to +3</a:t>
            </a:r>
            <a:r>
              <a:rPr lang="en-US" sz="2400" dirty="0">
                <a:solidFill>
                  <a:srgbClr val="0070C0"/>
                </a:solidFill>
              </a:rPr>
              <a:t>)</a:t>
            </a:r>
          </a:p>
          <a:p>
            <a:pPr>
              <a:lnSpc>
                <a:spcPct val="100000"/>
              </a:lnSpc>
              <a:spcBef>
                <a:spcPts val="0"/>
              </a:spcBef>
              <a:tabLst>
                <a:tab pos="2001548" algn="l"/>
                <a:tab pos="4847096" algn="l"/>
              </a:tabLst>
            </a:pPr>
            <a:r>
              <a:rPr lang="en-US" sz="2400" dirty="0">
                <a:solidFill>
                  <a:srgbClr val="0070C0"/>
                </a:solidFill>
              </a:rPr>
              <a:t>	</a:t>
            </a:r>
            <a:r>
              <a:rPr lang="en-US" sz="1800" dirty="0">
                <a:solidFill>
                  <a:srgbClr val="0070C0"/>
                </a:solidFill>
              </a:rPr>
              <a:t>gained e- (from Al)	lost e- (to Cr)</a:t>
            </a:r>
          </a:p>
          <a:p>
            <a:r>
              <a:rPr lang="en-US" sz="2400" dirty="0">
                <a:solidFill>
                  <a:srgbClr val="00B050"/>
                </a:solidFill>
              </a:rPr>
              <a:t>Identify the oxidizing and reducing agents:</a:t>
            </a:r>
          </a:p>
          <a:p>
            <a:pPr algn="ctr">
              <a:lnSpc>
                <a:spcPct val="100000"/>
              </a:lnSpc>
              <a:spcBef>
                <a:spcPts val="601"/>
              </a:spcBef>
            </a:pPr>
            <a:endParaRPr lang="en-US" sz="2400" dirty="0">
              <a:solidFill>
                <a:srgbClr val="00B050"/>
              </a:solidFill>
              <a:ea typeface="MS Mincho"/>
              <a:cs typeface="Times New Roman"/>
            </a:endParaRPr>
          </a:p>
          <a:p>
            <a:pPr algn="ctr">
              <a:lnSpc>
                <a:spcPct val="100000"/>
              </a:lnSpc>
              <a:spcBef>
                <a:spcPts val="601"/>
              </a:spcBef>
            </a:pPr>
            <a:r>
              <a:rPr lang="en-US" sz="2400" dirty="0">
                <a:solidFill>
                  <a:srgbClr val="00B050"/>
                </a:solidFill>
                <a:ea typeface="MS Mincho"/>
                <a:cs typeface="Times New Roman"/>
              </a:rPr>
              <a:t>Mg</a:t>
            </a:r>
            <a:r>
              <a:rPr lang="en-US" sz="2400" b="1" baseline="30000" dirty="0">
                <a:solidFill>
                  <a:srgbClr val="FF0000"/>
                </a:solidFill>
              </a:rPr>
              <a:t>0</a:t>
            </a:r>
            <a:r>
              <a:rPr lang="en-US" sz="2400" dirty="0">
                <a:solidFill>
                  <a:srgbClr val="00B050"/>
                </a:solidFill>
                <a:ea typeface="MS Mincho"/>
                <a:cs typeface="Times New Roman"/>
              </a:rPr>
              <a:t>(</a:t>
            </a:r>
            <a:r>
              <a:rPr lang="en-US" sz="2400" i="1" dirty="0">
                <a:solidFill>
                  <a:srgbClr val="00B050"/>
                </a:solidFill>
                <a:ea typeface="MS Mincho"/>
                <a:cs typeface="Times New Roman"/>
              </a:rPr>
              <a:t>s</a:t>
            </a:r>
            <a:r>
              <a:rPr lang="en-US" sz="2400" dirty="0">
                <a:solidFill>
                  <a:srgbClr val="00B050"/>
                </a:solidFill>
                <a:ea typeface="MS Mincho"/>
                <a:cs typeface="Times New Roman"/>
              </a:rPr>
              <a:t>) + Cu</a:t>
            </a:r>
            <a:r>
              <a:rPr lang="en-US" sz="2400" b="1" baseline="30000" dirty="0">
                <a:solidFill>
                  <a:srgbClr val="FF0000"/>
                </a:solidFill>
              </a:rPr>
              <a:t>+2</a:t>
            </a:r>
            <a:r>
              <a:rPr lang="en-US" sz="2400" dirty="0">
                <a:solidFill>
                  <a:srgbClr val="00B050"/>
                </a:solidFill>
                <a:ea typeface="MS Mincho"/>
                <a:cs typeface="Times New Roman"/>
              </a:rPr>
              <a:t>Cl</a:t>
            </a:r>
            <a:r>
              <a:rPr lang="en-US" sz="2400" baseline="-25000" dirty="0">
                <a:solidFill>
                  <a:srgbClr val="00B050"/>
                </a:solidFill>
                <a:ea typeface="MS Mincho"/>
                <a:cs typeface="Times New Roman"/>
              </a:rPr>
              <a:t>2</a:t>
            </a:r>
            <a:r>
              <a:rPr lang="en-US" sz="2400" b="1" baseline="30000" dirty="0">
                <a:solidFill>
                  <a:srgbClr val="FF0000"/>
                </a:solidFill>
              </a:rPr>
              <a:t>-1</a:t>
            </a:r>
            <a:r>
              <a:rPr lang="en-US" sz="2400" dirty="0">
                <a:solidFill>
                  <a:srgbClr val="00B050"/>
                </a:solidFill>
                <a:ea typeface="MS Mincho"/>
                <a:cs typeface="Times New Roman"/>
              </a:rPr>
              <a:t>(</a:t>
            </a:r>
            <a:r>
              <a:rPr lang="en-US" sz="2400" i="1" dirty="0">
                <a:solidFill>
                  <a:srgbClr val="00B050"/>
                </a:solidFill>
                <a:ea typeface="MS Mincho"/>
                <a:cs typeface="Times New Roman"/>
              </a:rPr>
              <a:t>s</a:t>
            </a:r>
            <a:r>
              <a:rPr lang="en-US" sz="2400" dirty="0">
                <a:solidFill>
                  <a:srgbClr val="00B050"/>
                </a:solidFill>
                <a:ea typeface="MS Mincho"/>
                <a:cs typeface="Times New Roman"/>
              </a:rPr>
              <a:t>) → Mg</a:t>
            </a:r>
            <a:r>
              <a:rPr lang="en-US" sz="2400" b="1" baseline="30000" dirty="0">
                <a:solidFill>
                  <a:srgbClr val="FF0000"/>
                </a:solidFill>
              </a:rPr>
              <a:t>+2</a:t>
            </a:r>
            <a:r>
              <a:rPr lang="en-US" sz="2400" dirty="0">
                <a:solidFill>
                  <a:srgbClr val="00B050"/>
                </a:solidFill>
                <a:ea typeface="MS Mincho"/>
                <a:cs typeface="Times New Roman"/>
              </a:rPr>
              <a:t>Cl</a:t>
            </a:r>
            <a:r>
              <a:rPr lang="en-US" sz="2400" baseline="-25000" dirty="0">
                <a:solidFill>
                  <a:srgbClr val="00B050"/>
                </a:solidFill>
                <a:ea typeface="MS Mincho"/>
                <a:cs typeface="Times New Roman"/>
              </a:rPr>
              <a:t>2</a:t>
            </a:r>
            <a:r>
              <a:rPr lang="en-US" sz="2400" b="1" baseline="30000" dirty="0">
                <a:solidFill>
                  <a:srgbClr val="FF0000"/>
                </a:solidFill>
              </a:rPr>
              <a:t>-1</a:t>
            </a:r>
            <a:r>
              <a:rPr lang="en-US" sz="2400" dirty="0">
                <a:solidFill>
                  <a:srgbClr val="00B050"/>
                </a:solidFill>
                <a:ea typeface="MS Mincho"/>
                <a:cs typeface="Times New Roman"/>
              </a:rPr>
              <a:t>(</a:t>
            </a:r>
            <a:r>
              <a:rPr lang="en-US" sz="2400" i="1" dirty="0">
                <a:solidFill>
                  <a:srgbClr val="00B050"/>
                </a:solidFill>
                <a:ea typeface="MS Mincho"/>
                <a:cs typeface="Times New Roman"/>
              </a:rPr>
              <a:t>aq</a:t>
            </a:r>
            <a:r>
              <a:rPr lang="en-US" sz="2400" dirty="0">
                <a:solidFill>
                  <a:srgbClr val="00B050"/>
                </a:solidFill>
                <a:ea typeface="MS Mincho"/>
                <a:cs typeface="Times New Roman"/>
              </a:rPr>
              <a:t>) + Cu</a:t>
            </a:r>
            <a:r>
              <a:rPr lang="en-US" sz="2400" b="1" baseline="30000" dirty="0">
                <a:solidFill>
                  <a:srgbClr val="FF0000"/>
                </a:solidFill>
              </a:rPr>
              <a:t>0</a:t>
            </a:r>
            <a:r>
              <a:rPr lang="en-US" sz="2400" dirty="0">
                <a:solidFill>
                  <a:srgbClr val="00B050"/>
                </a:solidFill>
                <a:ea typeface="MS Mincho"/>
                <a:cs typeface="Times New Roman"/>
              </a:rPr>
              <a:t>(</a:t>
            </a:r>
            <a:r>
              <a:rPr lang="en-US" sz="2400" i="1" dirty="0">
                <a:solidFill>
                  <a:srgbClr val="00B050"/>
                </a:solidFill>
                <a:ea typeface="MS Mincho"/>
                <a:cs typeface="Times New Roman"/>
              </a:rPr>
              <a:t>s</a:t>
            </a:r>
            <a:r>
              <a:rPr lang="en-US" sz="2400" dirty="0">
                <a:solidFill>
                  <a:srgbClr val="00B050"/>
                </a:solidFill>
                <a:ea typeface="MS Mincho"/>
                <a:cs typeface="Times New Roman"/>
              </a:rPr>
              <a:t>)</a:t>
            </a:r>
          </a:p>
          <a:p>
            <a:pPr>
              <a:lnSpc>
                <a:spcPct val="100000"/>
              </a:lnSpc>
              <a:spcBef>
                <a:spcPts val="601"/>
              </a:spcBef>
              <a:tabLst>
                <a:tab pos="1376363" algn="l"/>
                <a:tab pos="4797425" algn="l"/>
              </a:tabLst>
            </a:pPr>
            <a:r>
              <a:rPr lang="en-US" sz="2400" dirty="0">
                <a:solidFill>
                  <a:srgbClr val="00B050"/>
                </a:solidFill>
              </a:rPr>
              <a:t>	Oxidizing agent:  Cu     	Reducing agent:  Mg </a:t>
            </a:r>
          </a:p>
          <a:p>
            <a:pPr>
              <a:lnSpc>
                <a:spcPct val="100000"/>
              </a:lnSpc>
              <a:spcBef>
                <a:spcPts val="0"/>
              </a:spcBef>
              <a:tabLst>
                <a:tab pos="1484313" algn="l"/>
                <a:tab pos="5076825" algn="l"/>
              </a:tabLst>
            </a:pPr>
            <a:r>
              <a:rPr lang="en-US" sz="2400" dirty="0">
                <a:solidFill>
                  <a:srgbClr val="0070C0"/>
                </a:solidFill>
              </a:rPr>
              <a:t>	 (</a:t>
            </a:r>
            <a:r>
              <a:rPr lang="en-US" sz="2400" i="1" dirty="0">
                <a:solidFill>
                  <a:srgbClr val="00B050"/>
                </a:solidFill>
                <a:latin typeface="Times New Roman" panose="02020603050405020304" pitchFamily="18" charset="0"/>
                <a:cs typeface="Times New Roman" panose="02020603050405020304" pitchFamily="18" charset="0"/>
              </a:rPr>
              <a:t>reduced: +2 to 0</a:t>
            </a:r>
            <a:r>
              <a:rPr lang="en-US" sz="2400" dirty="0">
                <a:solidFill>
                  <a:srgbClr val="00B050"/>
                </a:solidFill>
              </a:rPr>
              <a:t>)	(</a:t>
            </a:r>
            <a:r>
              <a:rPr lang="en-US" sz="2400" i="1" dirty="0">
                <a:solidFill>
                  <a:srgbClr val="00B050"/>
                </a:solidFill>
                <a:latin typeface="Times New Roman" panose="02020603050405020304" pitchFamily="18" charset="0"/>
                <a:cs typeface="Times New Roman" panose="02020603050405020304" pitchFamily="18" charset="0"/>
              </a:rPr>
              <a:t>oxidized: 0 to +2</a:t>
            </a:r>
            <a:r>
              <a:rPr lang="en-US" sz="2400" dirty="0">
                <a:solidFill>
                  <a:srgbClr val="00B050"/>
                </a:solidFill>
              </a:rPr>
              <a:t>)</a:t>
            </a:r>
          </a:p>
          <a:p>
            <a:pPr>
              <a:lnSpc>
                <a:spcPct val="100000"/>
              </a:lnSpc>
              <a:spcBef>
                <a:spcPts val="0"/>
              </a:spcBef>
              <a:tabLst>
                <a:tab pos="1484313" algn="l"/>
                <a:tab pos="5076825" algn="l"/>
              </a:tabLst>
            </a:pPr>
            <a:r>
              <a:rPr lang="en-US" sz="2400" dirty="0">
                <a:solidFill>
                  <a:srgbClr val="0070C0"/>
                </a:solidFill>
              </a:rPr>
              <a:t>	</a:t>
            </a:r>
            <a:r>
              <a:rPr lang="en-US" sz="1800" dirty="0">
                <a:solidFill>
                  <a:srgbClr val="00B050"/>
                </a:solidFill>
              </a:rPr>
              <a:t>gained e- (from Mg)	lost e- (to Cu)</a:t>
            </a:r>
          </a:p>
          <a:p>
            <a:pPr>
              <a:lnSpc>
                <a:spcPct val="100000"/>
              </a:lnSpc>
              <a:spcBef>
                <a:spcPts val="0"/>
              </a:spcBef>
              <a:tabLst>
                <a:tab pos="1484313" algn="l"/>
                <a:tab pos="5076825" algn="l"/>
              </a:tabLst>
            </a:pPr>
            <a:endParaRPr lang="en-US" sz="2400" dirty="0">
              <a:solidFill>
                <a:srgbClr val="00B050"/>
              </a:solidFill>
            </a:endParaRPr>
          </a:p>
        </p:txBody>
      </p:sp>
      <p:pic>
        <p:nvPicPr>
          <p:cNvPr id="5" name="Picture 4"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12" y="69448"/>
            <a:ext cx="881636" cy="952500"/>
          </a:xfrm>
          <a:prstGeom prst="rect">
            <a:avLst/>
          </a:prstGeom>
        </p:spPr>
      </p:pic>
      <p:grpSp>
        <p:nvGrpSpPr>
          <p:cNvPr id="4" name="Group 3">
            <a:extLst>
              <a:ext uri="{FF2B5EF4-FFF2-40B4-BE49-F238E27FC236}">
                <a16:creationId xmlns:a16="http://schemas.microsoft.com/office/drawing/2014/main" id="{CD820796-741A-4ED6-8245-37ECDA6CE2FF}"/>
              </a:ext>
            </a:extLst>
          </p:cNvPr>
          <p:cNvGrpSpPr/>
          <p:nvPr/>
        </p:nvGrpSpPr>
        <p:grpSpPr>
          <a:xfrm>
            <a:off x="1311022" y="4495800"/>
            <a:ext cx="5851779" cy="499393"/>
            <a:chOff x="1311022" y="4648200"/>
            <a:chExt cx="5851779" cy="499393"/>
          </a:xfrm>
        </p:grpSpPr>
        <p:sp>
          <p:nvSpPr>
            <p:cNvPr id="7" name="Right Bracket 6">
              <a:extLst>
                <a:ext uri="{FF2B5EF4-FFF2-40B4-BE49-F238E27FC236}">
                  <a16:creationId xmlns:a16="http://schemas.microsoft.com/office/drawing/2014/main" id="{1CB3B798-5A16-4431-A6C9-6F3B0F25E42B}"/>
                </a:ext>
              </a:extLst>
            </p:cNvPr>
            <p:cNvSpPr/>
            <p:nvPr/>
          </p:nvSpPr>
          <p:spPr bwMode="auto">
            <a:xfrm rot="16200000">
              <a:off x="3314702" y="3238498"/>
              <a:ext cx="381000" cy="3352805"/>
            </a:xfrm>
            <a:prstGeom prst="rightBracket">
              <a:avLst/>
            </a:prstGeom>
            <a:noFill/>
            <a:ln w="28575" cap="flat" cmpd="sng" algn="ctr">
              <a:solidFill>
                <a:schemeClr val="tx2"/>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8" name="TextBox 7">
              <a:extLst>
                <a:ext uri="{FF2B5EF4-FFF2-40B4-BE49-F238E27FC236}">
                  <a16:creationId xmlns:a16="http://schemas.microsoft.com/office/drawing/2014/main" id="{A6CD37B9-D2D6-436E-B41C-85EE0AA8AF31}"/>
                </a:ext>
              </a:extLst>
            </p:cNvPr>
            <p:cNvSpPr txBox="1"/>
            <p:nvPr/>
          </p:nvSpPr>
          <p:spPr>
            <a:xfrm>
              <a:off x="4860916" y="4648200"/>
              <a:ext cx="2097608" cy="261376"/>
            </a:xfrm>
            <a:prstGeom prst="rect">
              <a:avLst/>
            </a:prstGeom>
            <a:noFill/>
            <a:ln>
              <a:noFill/>
            </a:ln>
          </p:spPr>
          <p:txBody>
            <a:bodyPr wrap="square" lIns="91208" tIns="45604" rIns="91208" bIns="45604" rtlCol="0">
              <a:spAutoFit/>
            </a:bodyPr>
            <a:lstStyle/>
            <a:p>
              <a:pPr algn="ctr"/>
              <a:r>
                <a:rPr lang="en-US" sz="1100" dirty="0"/>
                <a:t>reduction</a:t>
              </a:r>
            </a:p>
          </p:txBody>
        </p:sp>
        <p:sp>
          <p:nvSpPr>
            <p:cNvPr id="10" name="Right Bracket 9">
              <a:extLst>
                <a:ext uri="{FF2B5EF4-FFF2-40B4-BE49-F238E27FC236}">
                  <a16:creationId xmlns:a16="http://schemas.microsoft.com/office/drawing/2014/main" id="{91F92939-8638-4A60-9844-3BF9A2584D0C}"/>
                </a:ext>
              </a:extLst>
            </p:cNvPr>
            <p:cNvSpPr/>
            <p:nvPr/>
          </p:nvSpPr>
          <p:spPr bwMode="auto">
            <a:xfrm rot="16200000">
              <a:off x="5014657" y="2999448"/>
              <a:ext cx="257688" cy="4038601"/>
            </a:xfrm>
            <a:prstGeom prst="rightBracket">
              <a:avLst/>
            </a:prstGeom>
            <a:noFill/>
            <a:ln w="28575" cap="flat" cmpd="sng" algn="ctr">
              <a:solidFill>
                <a:srgbClr val="00B05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1" name="TextBox 10">
              <a:extLst>
                <a:ext uri="{FF2B5EF4-FFF2-40B4-BE49-F238E27FC236}">
                  <a16:creationId xmlns:a16="http://schemas.microsoft.com/office/drawing/2014/main" id="{1A334495-68B8-43CD-BC5A-BC1E5A25C700}"/>
                </a:ext>
              </a:extLst>
            </p:cNvPr>
            <p:cNvSpPr txBox="1"/>
            <p:nvPr/>
          </p:nvSpPr>
          <p:spPr>
            <a:xfrm>
              <a:off x="1311022" y="4691624"/>
              <a:ext cx="2097608" cy="261376"/>
            </a:xfrm>
            <a:prstGeom prst="rect">
              <a:avLst/>
            </a:prstGeom>
            <a:noFill/>
            <a:ln>
              <a:noFill/>
            </a:ln>
          </p:spPr>
          <p:txBody>
            <a:bodyPr wrap="square" lIns="91208" tIns="45604" rIns="91208" bIns="45604" rtlCol="0">
              <a:spAutoFit/>
            </a:bodyPr>
            <a:lstStyle/>
            <a:p>
              <a:pPr algn="ctr"/>
              <a:r>
                <a:rPr lang="en-US" sz="1100" dirty="0"/>
                <a:t>oxidation</a:t>
              </a:r>
            </a:p>
          </p:txBody>
        </p:sp>
      </p:grpSp>
      <p:grpSp>
        <p:nvGrpSpPr>
          <p:cNvPr id="3" name="Group 2">
            <a:extLst>
              <a:ext uri="{FF2B5EF4-FFF2-40B4-BE49-F238E27FC236}">
                <a16:creationId xmlns:a16="http://schemas.microsoft.com/office/drawing/2014/main" id="{6C38CAA3-2E44-4EDA-ABE1-F35D985BDC5D}"/>
              </a:ext>
            </a:extLst>
          </p:cNvPr>
          <p:cNvGrpSpPr/>
          <p:nvPr/>
        </p:nvGrpSpPr>
        <p:grpSpPr>
          <a:xfrm>
            <a:off x="1604776" y="1961764"/>
            <a:ext cx="5400451" cy="438536"/>
            <a:chOff x="1604776" y="1961764"/>
            <a:chExt cx="5400451" cy="438536"/>
          </a:xfrm>
        </p:grpSpPr>
        <p:sp>
          <p:nvSpPr>
            <p:cNvPr id="13" name="Right Bracket 12">
              <a:extLst>
                <a:ext uri="{FF2B5EF4-FFF2-40B4-BE49-F238E27FC236}">
                  <a16:creationId xmlns:a16="http://schemas.microsoft.com/office/drawing/2014/main" id="{F7884B60-67F4-4A0E-B731-13050168AC65}"/>
                </a:ext>
              </a:extLst>
            </p:cNvPr>
            <p:cNvSpPr/>
            <p:nvPr/>
          </p:nvSpPr>
          <p:spPr bwMode="auto">
            <a:xfrm rot="16200000">
              <a:off x="4995980" y="766877"/>
              <a:ext cx="381000" cy="2885845"/>
            </a:xfrm>
            <a:prstGeom prst="rightBracket">
              <a:avLst/>
            </a:prstGeom>
            <a:noFill/>
            <a:ln w="28575" cap="flat" cmpd="sng" algn="ctr">
              <a:solidFill>
                <a:schemeClr val="tx2"/>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4" name="TextBox 13">
              <a:extLst>
                <a:ext uri="{FF2B5EF4-FFF2-40B4-BE49-F238E27FC236}">
                  <a16:creationId xmlns:a16="http://schemas.microsoft.com/office/drawing/2014/main" id="{67292255-C04B-4A6C-A8DB-0B2485A641C0}"/>
                </a:ext>
              </a:extLst>
            </p:cNvPr>
            <p:cNvSpPr txBox="1"/>
            <p:nvPr/>
          </p:nvSpPr>
          <p:spPr>
            <a:xfrm>
              <a:off x="1604776" y="1961764"/>
              <a:ext cx="2097608" cy="261376"/>
            </a:xfrm>
            <a:prstGeom prst="rect">
              <a:avLst/>
            </a:prstGeom>
            <a:noFill/>
            <a:ln>
              <a:noFill/>
            </a:ln>
          </p:spPr>
          <p:txBody>
            <a:bodyPr wrap="square" lIns="91208" tIns="45604" rIns="91208" bIns="45604" rtlCol="0">
              <a:spAutoFit/>
            </a:bodyPr>
            <a:lstStyle/>
            <a:p>
              <a:pPr algn="ctr"/>
              <a:r>
                <a:rPr lang="en-US" sz="1100" dirty="0"/>
                <a:t>reduction</a:t>
              </a:r>
            </a:p>
          </p:txBody>
        </p:sp>
        <p:sp>
          <p:nvSpPr>
            <p:cNvPr id="15" name="Right Bracket 14">
              <a:extLst>
                <a:ext uri="{FF2B5EF4-FFF2-40B4-BE49-F238E27FC236}">
                  <a16:creationId xmlns:a16="http://schemas.microsoft.com/office/drawing/2014/main" id="{0B9EA9C9-CF90-4079-95BE-EF62C46FC466}"/>
                </a:ext>
              </a:extLst>
            </p:cNvPr>
            <p:cNvSpPr/>
            <p:nvPr/>
          </p:nvSpPr>
          <p:spPr bwMode="auto">
            <a:xfrm rot="16200000">
              <a:off x="3453628" y="672326"/>
              <a:ext cx="198966" cy="3256982"/>
            </a:xfrm>
            <a:prstGeom prst="rightBracket">
              <a:avLst/>
            </a:prstGeom>
            <a:noFill/>
            <a:ln w="28575" cap="flat" cmpd="sng" algn="ctr">
              <a:solidFill>
                <a:srgbClr val="00B05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6" name="TextBox 15">
              <a:extLst>
                <a:ext uri="{FF2B5EF4-FFF2-40B4-BE49-F238E27FC236}">
                  <a16:creationId xmlns:a16="http://schemas.microsoft.com/office/drawing/2014/main" id="{D2CF2E6C-0873-493A-8983-C4627DB96BDE}"/>
                </a:ext>
              </a:extLst>
            </p:cNvPr>
            <p:cNvSpPr txBox="1"/>
            <p:nvPr/>
          </p:nvSpPr>
          <p:spPr>
            <a:xfrm>
              <a:off x="4907619" y="2015437"/>
              <a:ext cx="2097608" cy="261376"/>
            </a:xfrm>
            <a:prstGeom prst="rect">
              <a:avLst/>
            </a:prstGeom>
            <a:noFill/>
            <a:ln>
              <a:noFill/>
            </a:ln>
          </p:spPr>
          <p:txBody>
            <a:bodyPr wrap="square" lIns="91208" tIns="45604" rIns="91208" bIns="45604" rtlCol="0">
              <a:spAutoFit/>
            </a:bodyPr>
            <a:lstStyle/>
            <a:p>
              <a:pPr algn="ctr"/>
              <a:r>
                <a:rPr lang="en-US" sz="1100" dirty="0"/>
                <a:t>oxidation</a:t>
              </a:r>
            </a:p>
          </p:txBody>
        </p:sp>
      </p:grpSp>
    </p:spTree>
    <p:extLst>
      <p:ext uri="{BB962C8B-B14F-4D97-AF65-F5344CB8AC3E}">
        <p14:creationId xmlns:p14="http://schemas.microsoft.com/office/powerpoint/2010/main" val="99787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fade">
                                      <p:cBhvr>
                                        <p:cTn id="37" dur="500"/>
                                        <p:tgtEl>
                                          <p:spTgt spid="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10" end="10"/>
                                            </p:txEl>
                                          </p:spTgt>
                                        </p:tgtEl>
                                        <p:attrNameLst>
                                          <p:attrName>style.visibility</p:attrName>
                                        </p:attrNameLst>
                                      </p:cBhvr>
                                      <p:to>
                                        <p:strVal val="visible"/>
                                      </p:to>
                                    </p:set>
                                    <p:animEffect transition="in" filter="fade">
                                      <p:cBhvr>
                                        <p:cTn id="52" dur="500"/>
                                        <p:tgtEl>
                                          <p:spTgt spid="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11" end="11"/>
                                            </p:txEl>
                                          </p:spTgt>
                                        </p:tgtEl>
                                        <p:attrNameLst>
                                          <p:attrName>style.visibility</p:attrName>
                                        </p:attrNameLst>
                                      </p:cBhvr>
                                      <p:to>
                                        <p:strVal val="visible"/>
                                      </p:to>
                                    </p:set>
                                    <p:animEffect transition="in" filter="fade">
                                      <p:cBhvr>
                                        <p:cTn id="57"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152400" y="1128551"/>
            <a:ext cx="8839200" cy="475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p>
            <a:pPr marL="232777" indent="-232777">
              <a:spcBef>
                <a:spcPts val="1200"/>
              </a:spcBef>
              <a:buFont typeface="Arial" panose="020B0604020202020204" pitchFamily="34" charset="0"/>
              <a:buChar char="•"/>
            </a:pPr>
            <a:r>
              <a:rPr lang="en-US" sz="2300" dirty="0">
                <a:solidFill>
                  <a:srgbClr val="0070C0"/>
                </a:solidFill>
              </a:rPr>
              <a:t>REDOX reactions are considered in 2 parts.</a:t>
            </a:r>
          </a:p>
          <a:p>
            <a:pPr marL="232777" indent="-232777">
              <a:spcBef>
                <a:spcPts val="1200"/>
              </a:spcBef>
              <a:buFont typeface="Arial" panose="020B0604020202020204" pitchFamily="34" charset="0"/>
              <a:buChar char="•"/>
            </a:pPr>
            <a:r>
              <a:rPr lang="en-US" sz="2300" dirty="0">
                <a:solidFill>
                  <a:srgbClr val="00B050"/>
                </a:solidFill>
              </a:rPr>
              <a:t>Each reaction of the 2 parts is called a </a:t>
            </a:r>
            <a:r>
              <a:rPr lang="en-US" sz="2300" dirty="0"/>
              <a:t>½ reaction </a:t>
            </a:r>
            <a:r>
              <a:rPr lang="en-US" sz="2300" dirty="0">
                <a:solidFill>
                  <a:srgbClr val="00B050"/>
                </a:solidFill>
              </a:rPr>
              <a:t>(half rxn)</a:t>
            </a:r>
          </a:p>
          <a:p>
            <a:pPr algn="ctr">
              <a:spcBef>
                <a:spcPts val="1200"/>
              </a:spcBef>
            </a:pPr>
            <a:endParaRPr lang="en-US" sz="3600" dirty="0"/>
          </a:p>
          <a:p>
            <a:pPr algn="ctr">
              <a:spcBef>
                <a:spcPts val="1200"/>
              </a:spcBef>
            </a:pPr>
            <a:r>
              <a:rPr lang="en-US" sz="3600" dirty="0">
                <a:solidFill>
                  <a:srgbClr val="FF0000"/>
                </a:solidFill>
              </a:rPr>
              <a:t>Mg</a:t>
            </a:r>
            <a:r>
              <a:rPr lang="en-US" sz="3600" baseline="30000" dirty="0">
                <a:solidFill>
                  <a:srgbClr val="FF0000"/>
                </a:solidFill>
              </a:rPr>
              <a:t>0</a:t>
            </a:r>
            <a:r>
              <a:rPr lang="en-US" sz="3600" dirty="0"/>
              <a:t> +  </a:t>
            </a:r>
            <a:r>
              <a:rPr lang="en-US" sz="3600" b="1" dirty="0">
                <a:solidFill>
                  <a:srgbClr val="00B0F0"/>
                </a:solidFill>
              </a:rPr>
              <a:t>S</a:t>
            </a:r>
            <a:r>
              <a:rPr lang="en-US" sz="3600" b="1" baseline="30000" dirty="0">
                <a:solidFill>
                  <a:srgbClr val="00B0F0"/>
                </a:solidFill>
              </a:rPr>
              <a:t>0</a:t>
            </a:r>
            <a:r>
              <a:rPr lang="en-US" sz="3600" dirty="0"/>
              <a:t>  </a:t>
            </a:r>
            <a:r>
              <a:rPr lang="en-US" sz="3600" dirty="0">
                <a:sym typeface="Wingdings" panose="05000000000000000000" pitchFamily="2" charset="2"/>
              </a:rPr>
              <a:t></a:t>
            </a:r>
            <a:r>
              <a:rPr lang="en-US" sz="3600" dirty="0"/>
              <a:t>  </a:t>
            </a:r>
            <a:r>
              <a:rPr lang="en-US" sz="3600" dirty="0">
                <a:solidFill>
                  <a:srgbClr val="FF0000"/>
                </a:solidFill>
              </a:rPr>
              <a:t>Mg</a:t>
            </a:r>
            <a:r>
              <a:rPr lang="en-US" sz="3600" baseline="30000" dirty="0">
                <a:solidFill>
                  <a:srgbClr val="FF0000"/>
                </a:solidFill>
              </a:rPr>
              <a:t>+2</a:t>
            </a:r>
            <a:r>
              <a:rPr lang="en-US" sz="3600" dirty="0">
                <a:solidFill>
                  <a:srgbClr val="00B0F0"/>
                </a:solidFill>
              </a:rPr>
              <a:t>S</a:t>
            </a:r>
            <a:r>
              <a:rPr lang="en-US" sz="3600" b="1" baseline="30000" dirty="0">
                <a:solidFill>
                  <a:srgbClr val="00B0F0"/>
                </a:solidFill>
              </a:rPr>
              <a:t>-2</a:t>
            </a:r>
            <a:r>
              <a:rPr lang="en-US" sz="3600" b="1" u="sng" dirty="0"/>
              <a:t> </a:t>
            </a:r>
          </a:p>
          <a:p>
            <a:pPr>
              <a:spcBef>
                <a:spcPts val="2400"/>
              </a:spcBef>
            </a:pPr>
            <a:r>
              <a:rPr lang="en-US" sz="3200" dirty="0">
                <a:solidFill>
                  <a:srgbClr val="FF0000"/>
                </a:solidFill>
              </a:rPr>
              <a:t>Oxidation half reaction</a:t>
            </a:r>
            <a:r>
              <a:rPr lang="en-US" sz="2300" dirty="0"/>
              <a:t>	</a:t>
            </a:r>
            <a:r>
              <a:rPr lang="en-US" sz="2800" dirty="0"/>
              <a:t>Mg</a:t>
            </a:r>
            <a:r>
              <a:rPr lang="en-US" sz="2800" baseline="30000" dirty="0"/>
              <a:t>0</a:t>
            </a:r>
            <a:r>
              <a:rPr lang="en-US" sz="2800" dirty="0"/>
              <a:t>  </a:t>
            </a:r>
            <a:r>
              <a:rPr lang="en-US" sz="2800" dirty="0">
                <a:sym typeface="Wingdings"/>
              </a:rPr>
              <a:t></a:t>
            </a:r>
            <a:r>
              <a:rPr lang="en-US" sz="2800" dirty="0"/>
              <a:t>  Mg</a:t>
            </a:r>
            <a:r>
              <a:rPr lang="en-US" sz="2800" baseline="30000" dirty="0"/>
              <a:t>+2</a:t>
            </a:r>
            <a:r>
              <a:rPr lang="en-US" sz="2800" dirty="0"/>
              <a:t>  +  </a:t>
            </a:r>
            <a:r>
              <a:rPr lang="en-US" sz="2800" b="1" dirty="0">
                <a:solidFill>
                  <a:srgbClr val="00B050"/>
                </a:solidFill>
                <a:effectLst>
                  <a:outerShdw blurRad="38100" dist="38100" dir="2700000" algn="tl">
                    <a:srgbClr val="000000">
                      <a:alpha val="43137"/>
                    </a:srgbClr>
                  </a:outerShdw>
                </a:effectLst>
              </a:rPr>
              <a:t>2 e- </a:t>
            </a:r>
          </a:p>
          <a:p>
            <a:pPr>
              <a:spcBef>
                <a:spcPts val="1200"/>
              </a:spcBef>
            </a:pPr>
            <a:r>
              <a:rPr lang="en-US" sz="3200" dirty="0">
                <a:solidFill>
                  <a:srgbClr val="00B0F0"/>
                </a:solidFill>
              </a:rPr>
              <a:t>Reduction half reaction</a:t>
            </a:r>
            <a:r>
              <a:rPr lang="en-US" sz="2300" dirty="0"/>
              <a:t>	</a:t>
            </a:r>
            <a:r>
              <a:rPr lang="en-US" sz="2800" dirty="0"/>
              <a:t>S</a:t>
            </a:r>
            <a:r>
              <a:rPr lang="en-US" sz="2800" baseline="30000" dirty="0"/>
              <a:t>0</a:t>
            </a:r>
            <a:r>
              <a:rPr lang="en-US" sz="2800" dirty="0"/>
              <a:t>  +  </a:t>
            </a:r>
            <a:r>
              <a:rPr lang="en-US" sz="2800" b="1" dirty="0">
                <a:solidFill>
                  <a:srgbClr val="00B050"/>
                </a:solidFill>
                <a:effectLst>
                  <a:outerShdw blurRad="38100" dist="38100" dir="2700000" algn="tl">
                    <a:srgbClr val="000000">
                      <a:alpha val="43137"/>
                    </a:srgbClr>
                  </a:outerShdw>
                </a:effectLst>
              </a:rPr>
              <a:t>2 e-  </a:t>
            </a:r>
            <a:r>
              <a:rPr lang="en-US" sz="2800" dirty="0">
                <a:sym typeface="Wingdings"/>
              </a:rPr>
              <a:t></a:t>
            </a:r>
            <a:r>
              <a:rPr lang="en-US" sz="2800" dirty="0"/>
              <a:t>  S</a:t>
            </a:r>
            <a:r>
              <a:rPr lang="en-US" sz="2800" baseline="30000" dirty="0"/>
              <a:t>-2</a:t>
            </a:r>
            <a:endParaRPr lang="en-US" sz="2800" dirty="0"/>
          </a:p>
          <a:p>
            <a:pPr>
              <a:spcBef>
                <a:spcPts val="1200"/>
              </a:spcBef>
            </a:pPr>
            <a:endParaRPr lang="en-US" sz="2300" dirty="0">
              <a:solidFill>
                <a:srgbClr val="C907A4"/>
              </a:solidFill>
              <a:latin typeface="Times New Roman" panose="02020603050405020304" pitchFamily="18" charset="0"/>
              <a:cs typeface="Times New Roman" panose="02020603050405020304" pitchFamily="18" charset="0"/>
            </a:endParaRPr>
          </a:p>
          <a:p>
            <a:pPr algn="ctr">
              <a:spcBef>
                <a:spcPts val="601"/>
              </a:spcBef>
            </a:pPr>
            <a:r>
              <a:rPr lang="en-US" sz="2300" dirty="0">
                <a:solidFill>
                  <a:srgbClr val="0070C0"/>
                </a:solidFill>
                <a:latin typeface="Times New Roman" panose="02020603050405020304" pitchFamily="18" charset="0"/>
                <a:cs typeface="Times New Roman" panose="02020603050405020304" pitchFamily="18" charset="0"/>
              </a:rPr>
              <a:t>REDOX</a:t>
            </a:r>
            <a:r>
              <a:rPr lang="en-US" sz="2300" dirty="0">
                <a:solidFill>
                  <a:srgbClr val="C907A4"/>
                </a:solidFill>
                <a:latin typeface="Times New Roman" panose="02020603050405020304" pitchFamily="18" charset="0"/>
                <a:cs typeface="Times New Roman" panose="02020603050405020304" pitchFamily="18" charset="0"/>
              </a:rPr>
              <a:t> reactions are driven by </a:t>
            </a:r>
            <a:r>
              <a:rPr lang="en-US" sz="23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ELECTRONS</a:t>
            </a:r>
            <a:r>
              <a:rPr lang="en-US" sz="2300" dirty="0">
                <a:solidFill>
                  <a:srgbClr val="C907A4"/>
                </a:solidFill>
                <a:latin typeface="Times New Roman" panose="02020603050405020304" pitchFamily="18" charset="0"/>
                <a:cs typeface="Times New Roman" panose="02020603050405020304" pitchFamily="18" charset="0"/>
              </a:rPr>
              <a:t>.</a:t>
            </a:r>
            <a:endParaRPr lang="en-US" sz="2300" dirty="0">
              <a:solidFill>
                <a:srgbClr val="00B05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sp>
        <p:nvSpPr>
          <p:cNvPr id="3" name="Title 2"/>
          <p:cNvSpPr>
            <a:spLocks noGrp="1"/>
          </p:cNvSpPr>
          <p:nvPr>
            <p:ph type="title"/>
          </p:nvPr>
        </p:nvSpPr>
        <p:spPr>
          <a:xfrm>
            <a:off x="2514600" y="13648"/>
            <a:ext cx="4038601" cy="838200"/>
          </a:xfrm>
          <a:solidFill>
            <a:schemeClr val="accent6">
              <a:lumMod val="40000"/>
              <a:lumOff val="60000"/>
            </a:schemeClr>
          </a:solidFill>
        </p:spPr>
        <p:txBody>
          <a:bodyPr/>
          <a:lstStyle/>
          <a:p>
            <a:pPr algn="ctr"/>
            <a:r>
              <a:rPr lang="en-US" sz="3200" dirty="0">
                <a:solidFill>
                  <a:schemeClr val="tx2"/>
                </a:solidFill>
              </a:rPr>
              <a:t>Half Reactions</a:t>
            </a:r>
          </a:p>
        </p:txBody>
      </p:sp>
      <p:pic>
        <p:nvPicPr>
          <p:cNvPr id="11" name="Picture 10"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8153402" y="0"/>
            <a:ext cx="964442" cy="990600"/>
          </a:xfrm>
          <a:prstGeom prst="rect">
            <a:avLst/>
          </a:prstGeom>
        </p:spPr>
      </p:pic>
      <p:grpSp>
        <p:nvGrpSpPr>
          <p:cNvPr id="4" name="Group 3">
            <a:extLst>
              <a:ext uri="{FF2B5EF4-FFF2-40B4-BE49-F238E27FC236}">
                <a16:creationId xmlns:a16="http://schemas.microsoft.com/office/drawing/2014/main" id="{B9051683-6225-4DEE-8050-4B24795217F6}"/>
              </a:ext>
            </a:extLst>
          </p:cNvPr>
          <p:cNvGrpSpPr/>
          <p:nvPr/>
        </p:nvGrpSpPr>
        <p:grpSpPr>
          <a:xfrm>
            <a:off x="2970311" y="2285860"/>
            <a:ext cx="3735289" cy="609740"/>
            <a:chOff x="2970311" y="2039798"/>
            <a:chExt cx="3735289" cy="609740"/>
          </a:xfrm>
        </p:grpSpPr>
        <p:sp>
          <p:nvSpPr>
            <p:cNvPr id="9" name="Right Bracket 8"/>
            <p:cNvSpPr/>
            <p:nvPr/>
          </p:nvSpPr>
          <p:spPr bwMode="auto">
            <a:xfrm rot="16200000">
              <a:off x="5304645" y="1248580"/>
              <a:ext cx="287310" cy="2514600"/>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0" name="Right Bracket 9"/>
            <p:cNvSpPr/>
            <p:nvPr/>
          </p:nvSpPr>
          <p:spPr bwMode="auto">
            <a:xfrm rot="16200000">
              <a:off x="4247796" y="877534"/>
              <a:ext cx="592110" cy="2951898"/>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8" name="TextBox 7"/>
            <p:cNvSpPr txBox="1"/>
            <p:nvPr/>
          </p:nvSpPr>
          <p:spPr>
            <a:xfrm>
              <a:off x="4646711" y="2362200"/>
              <a:ext cx="1144489" cy="261376"/>
            </a:xfrm>
            <a:prstGeom prst="rect">
              <a:avLst/>
            </a:prstGeom>
            <a:noFill/>
          </p:spPr>
          <p:txBody>
            <a:bodyPr wrap="square" lIns="91208" tIns="45604" rIns="91208" bIns="45604" rtlCol="0">
              <a:spAutoFit/>
            </a:bodyPr>
            <a:lstStyle/>
            <a:p>
              <a:pPr algn="ctr"/>
              <a:r>
                <a:rPr lang="en-US" sz="1100" dirty="0"/>
                <a:t>reduction</a:t>
              </a:r>
            </a:p>
          </p:txBody>
        </p:sp>
        <p:sp>
          <p:nvSpPr>
            <p:cNvPr id="12" name="TextBox 11"/>
            <p:cNvSpPr txBox="1"/>
            <p:nvPr/>
          </p:nvSpPr>
          <p:spPr>
            <a:xfrm>
              <a:off x="2970311" y="2039798"/>
              <a:ext cx="1144489" cy="261376"/>
            </a:xfrm>
            <a:prstGeom prst="rect">
              <a:avLst/>
            </a:prstGeom>
            <a:noFill/>
          </p:spPr>
          <p:txBody>
            <a:bodyPr wrap="square" lIns="91208" tIns="45604" rIns="91208" bIns="45604" rtlCol="0">
              <a:spAutoFit/>
            </a:bodyPr>
            <a:lstStyle/>
            <a:p>
              <a:pPr algn="ctr"/>
              <a:r>
                <a:rPr lang="en-US" sz="1100" dirty="0"/>
                <a:t>oxidation</a:t>
              </a:r>
            </a:p>
          </p:txBody>
        </p:sp>
      </p:grpSp>
    </p:spTree>
    <p:extLst>
      <p:ext uri="{BB962C8B-B14F-4D97-AF65-F5344CB8AC3E}">
        <p14:creationId xmlns:p14="http://schemas.microsoft.com/office/powerpoint/2010/main" val="80256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500"/>
                                        <p:tgtEl>
                                          <p:spTgt spid="77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fade">
                                      <p:cBhvr>
                                        <p:cTn id="12" dur="500"/>
                                        <p:tgtEl>
                                          <p:spTgt spid="77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827">
                                            <p:txEl>
                                              <p:pRg st="3" end="3"/>
                                            </p:txEl>
                                          </p:spTgt>
                                        </p:tgtEl>
                                        <p:attrNameLst>
                                          <p:attrName>style.visibility</p:attrName>
                                        </p:attrNameLst>
                                      </p:cBhvr>
                                      <p:to>
                                        <p:strVal val="visible"/>
                                      </p:to>
                                    </p:set>
                                    <p:animEffect transition="in" filter="fade">
                                      <p:cBhvr>
                                        <p:cTn id="17" dur="500"/>
                                        <p:tgtEl>
                                          <p:spTgt spid="778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animEffect transition="in" filter="fade">
                                      <p:cBhvr>
                                        <p:cTn id="27" dur="500"/>
                                        <p:tgtEl>
                                          <p:spTgt spid="778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7827">
                                            <p:txEl>
                                              <p:pRg st="5" end="5"/>
                                            </p:txEl>
                                          </p:spTgt>
                                        </p:tgtEl>
                                        <p:attrNameLst>
                                          <p:attrName>style.visibility</p:attrName>
                                        </p:attrNameLst>
                                      </p:cBhvr>
                                      <p:to>
                                        <p:strVal val="visible"/>
                                      </p:to>
                                    </p:set>
                                    <p:animEffect transition="in" filter="fade">
                                      <p:cBhvr>
                                        <p:cTn id="32" dur="500"/>
                                        <p:tgtEl>
                                          <p:spTgt spid="778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7827">
                                            <p:txEl>
                                              <p:pRg st="7" end="7"/>
                                            </p:txEl>
                                          </p:spTgt>
                                        </p:tgtEl>
                                        <p:attrNameLst>
                                          <p:attrName>style.visibility</p:attrName>
                                        </p:attrNameLst>
                                      </p:cBhvr>
                                      <p:to>
                                        <p:strVal val="visible"/>
                                      </p:to>
                                    </p:set>
                                    <p:animEffect transition="in" filter="fade">
                                      <p:cBhvr>
                                        <p:cTn id="37" dur="500"/>
                                        <p:tgtEl>
                                          <p:spTgt spid="778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152408" y="838208"/>
            <a:ext cx="8839200" cy="526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p>
            <a:pPr algn="ctr">
              <a:spcBef>
                <a:spcPts val="1200"/>
              </a:spcBef>
            </a:pPr>
            <a:endParaRPr lang="en-US" sz="3600" dirty="0"/>
          </a:p>
          <a:p>
            <a:pPr algn="ctr">
              <a:spcBef>
                <a:spcPts val="1200"/>
              </a:spcBef>
            </a:pPr>
            <a:r>
              <a:rPr lang="en-US" sz="3600" dirty="0">
                <a:solidFill>
                  <a:srgbClr val="FF0000"/>
                </a:solidFill>
              </a:rPr>
              <a:t>Mg</a:t>
            </a:r>
            <a:r>
              <a:rPr lang="en-US" sz="3600" baseline="30000" dirty="0">
                <a:solidFill>
                  <a:srgbClr val="FF0000"/>
                </a:solidFill>
              </a:rPr>
              <a:t>0</a:t>
            </a:r>
            <a:r>
              <a:rPr lang="en-US" sz="3600" dirty="0"/>
              <a:t> +  </a:t>
            </a:r>
            <a:r>
              <a:rPr lang="en-US" sz="3600" b="1" dirty="0">
                <a:solidFill>
                  <a:srgbClr val="00B0F0"/>
                </a:solidFill>
              </a:rPr>
              <a:t>S</a:t>
            </a:r>
            <a:r>
              <a:rPr lang="en-US" sz="3600" b="1" baseline="30000" dirty="0">
                <a:solidFill>
                  <a:srgbClr val="00B0F0"/>
                </a:solidFill>
              </a:rPr>
              <a:t>0</a:t>
            </a:r>
            <a:r>
              <a:rPr lang="en-US" sz="3600" dirty="0"/>
              <a:t>  </a:t>
            </a:r>
            <a:r>
              <a:rPr lang="en-US" sz="3600" dirty="0">
                <a:sym typeface="Wingdings" panose="05000000000000000000" pitchFamily="2" charset="2"/>
              </a:rPr>
              <a:t></a:t>
            </a:r>
            <a:r>
              <a:rPr lang="en-US" sz="3600" dirty="0"/>
              <a:t>  </a:t>
            </a:r>
            <a:r>
              <a:rPr lang="en-US" sz="3600" dirty="0">
                <a:solidFill>
                  <a:srgbClr val="FF0000"/>
                </a:solidFill>
              </a:rPr>
              <a:t>Mg</a:t>
            </a:r>
            <a:r>
              <a:rPr lang="en-US" sz="3600" baseline="30000" dirty="0">
                <a:solidFill>
                  <a:srgbClr val="FF0000"/>
                </a:solidFill>
              </a:rPr>
              <a:t>+2</a:t>
            </a:r>
            <a:r>
              <a:rPr lang="en-US" sz="3600" dirty="0">
                <a:solidFill>
                  <a:srgbClr val="00B0F0"/>
                </a:solidFill>
              </a:rPr>
              <a:t>S</a:t>
            </a:r>
            <a:r>
              <a:rPr lang="en-US" sz="3600" b="1" baseline="30000" dirty="0">
                <a:solidFill>
                  <a:srgbClr val="00B0F0"/>
                </a:solidFill>
              </a:rPr>
              <a:t>-2</a:t>
            </a:r>
            <a:r>
              <a:rPr lang="en-US" sz="3600" b="1" u="sng" dirty="0"/>
              <a:t> </a:t>
            </a:r>
          </a:p>
          <a:p>
            <a:pPr>
              <a:spcBef>
                <a:spcPts val="1200"/>
              </a:spcBef>
            </a:pPr>
            <a:r>
              <a:rPr lang="en-US" sz="3200" dirty="0">
                <a:solidFill>
                  <a:srgbClr val="FF0000"/>
                </a:solidFill>
              </a:rPr>
              <a:t>Oxidation half reaction</a:t>
            </a:r>
            <a:r>
              <a:rPr lang="en-US" sz="2300" dirty="0"/>
              <a:t>	Mg</a:t>
            </a:r>
            <a:r>
              <a:rPr lang="en-US" sz="2300" baseline="30000" dirty="0"/>
              <a:t>0</a:t>
            </a:r>
            <a:r>
              <a:rPr lang="en-US" sz="2300" dirty="0"/>
              <a:t>  </a:t>
            </a:r>
            <a:r>
              <a:rPr lang="en-US" sz="2300" dirty="0">
                <a:sym typeface="Wingdings"/>
              </a:rPr>
              <a:t></a:t>
            </a:r>
            <a:r>
              <a:rPr lang="en-US" sz="2300" dirty="0"/>
              <a:t>  Mg</a:t>
            </a:r>
            <a:r>
              <a:rPr lang="en-US" sz="2300" baseline="30000" dirty="0"/>
              <a:t>+2</a:t>
            </a:r>
            <a:r>
              <a:rPr lang="en-US" sz="2300" dirty="0"/>
              <a:t>  +  </a:t>
            </a:r>
            <a:r>
              <a:rPr lang="en-US" sz="2300" b="1" dirty="0">
                <a:solidFill>
                  <a:srgbClr val="00B050"/>
                </a:solidFill>
                <a:effectLst>
                  <a:outerShdw blurRad="38100" dist="38100" dir="2700000" algn="tl">
                    <a:srgbClr val="000000">
                      <a:alpha val="43137"/>
                    </a:srgbClr>
                  </a:outerShdw>
                </a:effectLst>
              </a:rPr>
              <a:t>2 e- </a:t>
            </a:r>
          </a:p>
          <a:p>
            <a:pPr>
              <a:spcBef>
                <a:spcPts val="1200"/>
              </a:spcBef>
            </a:pPr>
            <a:r>
              <a:rPr lang="en-US" sz="3200" dirty="0">
                <a:solidFill>
                  <a:srgbClr val="00B0F0"/>
                </a:solidFill>
              </a:rPr>
              <a:t>Reduction half reaction</a:t>
            </a:r>
            <a:r>
              <a:rPr lang="en-US" sz="2300" dirty="0"/>
              <a:t>	S</a:t>
            </a:r>
            <a:r>
              <a:rPr lang="en-US" sz="2300" baseline="30000" dirty="0"/>
              <a:t>0</a:t>
            </a:r>
            <a:r>
              <a:rPr lang="en-US" sz="2300" dirty="0"/>
              <a:t>  +  </a:t>
            </a:r>
            <a:r>
              <a:rPr lang="en-US" sz="2300" b="1" dirty="0">
                <a:solidFill>
                  <a:srgbClr val="00B050"/>
                </a:solidFill>
                <a:effectLst>
                  <a:outerShdw blurRad="38100" dist="38100" dir="2700000" algn="tl">
                    <a:srgbClr val="000000">
                      <a:alpha val="43137"/>
                    </a:srgbClr>
                  </a:outerShdw>
                </a:effectLst>
              </a:rPr>
              <a:t>2 e-  </a:t>
            </a:r>
            <a:r>
              <a:rPr lang="en-US" sz="2300" dirty="0">
                <a:sym typeface="Wingdings"/>
              </a:rPr>
              <a:t></a:t>
            </a:r>
            <a:r>
              <a:rPr lang="en-US" sz="2300" dirty="0"/>
              <a:t>  S</a:t>
            </a:r>
            <a:r>
              <a:rPr lang="en-US" sz="2300" baseline="30000" dirty="0"/>
              <a:t>-2</a:t>
            </a:r>
            <a:endParaRPr lang="en-US" sz="2300" dirty="0"/>
          </a:p>
          <a:p>
            <a:pPr marL="225425">
              <a:spcBef>
                <a:spcPts val="1800"/>
              </a:spcBef>
            </a:pPr>
            <a:r>
              <a:rPr lang="en-US" sz="32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electron number must be balanced for both half reactions.</a:t>
            </a:r>
          </a:p>
          <a:p>
            <a:pPr marL="914400" indent="-334963">
              <a:spcBef>
                <a:spcPts val="601"/>
              </a:spcBef>
              <a:buFont typeface="Courier New" panose="02070309020205020404" pitchFamily="49" charset="0"/>
              <a:buChar char="o"/>
            </a:pPr>
            <a:r>
              <a:rPr lang="en-US" sz="2400" dirty="0">
                <a:solidFill>
                  <a:srgbClr val="7030A0"/>
                </a:solidFill>
                <a:latin typeface="Times New Roman" panose="02020603050405020304" pitchFamily="18" charset="0"/>
                <a:cs typeface="Times New Roman" panose="02020603050405020304" pitchFamily="18" charset="0"/>
              </a:rPr>
              <a:t>If one half reaction loses e- (</a:t>
            </a:r>
            <a:r>
              <a:rPr lang="en-US" sz="2400" b="1" dirty="0">
                <a:solidFill>
                  <a:srgbClr val="00B050"/>
                </a:solidFill>
                <a:latin typeface="Times New Roman" panose="02020603050405020304" pitchFamily="18" charset="0"/>
                <a:cs typeface="Times New Roman" panose="02020603050405020304" pitchFamily="18" charset="0"/>
              </a:rPr>
              <a:t>oxidized</a:t>
            </a:r>
            <a:r>
              <a:rPr lang="en-US" sz="2400" dirty="0">
                <a:solidFill>
                  <a:srgbClr val="7030A0"/>
                </a:solidFill>
                <a:latin typeface="Times New Roman" panose="02020603050405020304" pitchFamily="18" charset="0"/>
                <a:cs typeface="Times New Roman" panose="02020603050405020304" pitchFamily="18" charset="0"/>
              </a:rPr>
              <a:t>), the other must gain e-.</a:t>
            </a:r>
          </a:p>
          <a:p>
            <a:pPr marL="914400" indent="-334963">
              <a:spcBef>
                <a:spcPts val="601"/>
              </a:spcBef>
              <a:buFont typeface="Courier New" panose="02070309020205020404" pitchFamily="49" charset="0"/>
              <a:buChar char="o"/>
            </a:pPr>
            <a:r>
              <a:rPr lang="en-US" sz="2400" dirty="0">
                <a:solidFill>
                  <a:srgbClr val="7030A0"/>
                </a:solidFill>
                <a:latin typeface="Times New Roman" panose="02020603050405020304" pitchFamily="18" charset="0"/>
                <a:cs typeface="Times New Roman" panose="02020603050405020304" pitchFamily="18" charset="0"/>
              </a:rPr>
              <a:t>If one half reaction gains e- (</a:t>
            </a:r>
            <a:r>
              <a:rPr lang="en-US" sz="2400" b="1" dirty="0">
                <a:solidFill>
                  <a:srgbClr val="FF0000"/>
                </a:solidFill>
                <a:latin typeface="Times New Roman" panose="02020603050405020304" pitchFamily="18" charset="0"/>
                <a:cs typeface="Times New Roman" panose="02020603050405020304" pitchFamily="18" charset="0"/>
              </a:rPr>
              <a:t>reduced</a:t>
            </a:r>
            <a:r>
              <a:rPr lang="en-US" sz="2400" dirty="0">
                <a:solidFill>
                  <a:srgbClr val="7030A0"/>
                </a:solidFill>
                <a:latin typeface="Times New Roman" panose="02020603050405020304" pitchFamily="18" charset="0"/>
                <a:cs typeface="Times New Roman" panose="02020603050405020304" pitchFamily="18" charset="0"/>
              </a:rPr>
              <a:t>), the other must lose e-.</a:t>
            </a:r>
          </a:p>
          <a:p>
            <a:pPr marL="225425">
              <a:spcBef>
                <a:spcPts val="601"/>
              </a:spcBef>
            </a:pPr>
            <a:r>
              <a:rPr lang="en-US" sz="2800" dirty="0">
                <a:solidFill>
                  <a:srgbClr val="00B050"/>
                </a:solidFill>
              </a:rPr>
              <a:t>In this redox reaction, </a:t>
            </a:r>
            <a:r>
              <a:rPr lang="en-US" sz="2800" dirty="0"/>
              <a:t>2 e- </a:t>
            </a:r>
            <a:r>
              <a:rPr lang="en-US" sz="2800" dirty="0">
                <a:solidFill>
                  <a:srgbClr val="00B050"/>
                </a:solidFill>
              </a:rPr>
              <a:t>are lost &amp; gained overall.</a:t>
            </a:r>
            <a:r>
              <a:rPr lang="en-US" sz="2800" b="1" u="sng" dirty="0">
                <a:solidFill>
                  <a:srgbClr val="00B050"/>
                </a:solidFill>
              </a:rPr>
              <a:t> </a:t>
            </a:r>
            <a:r>
              <a:rPr lang="en-US" sz="2800" b="1" u="sng" baseline="-25000" dirty="0">
                <a:solidFill>
                  <a:srgbClr val="00B050"/>
                </a:solidFill>
              </a:rPr>
              <a:t> </a:t>
            </a:r>
            <a:endParaRPr lang="en-US" sz="2800" dirty="0">
              <a:solidFill>
                <a:srgbClr val="00B05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sp>
        <p:nvSpPr>
          <p:cNvPr id="3" name="Title 2"/>
          <p:cNvSpPr>
            <a:spLocks noGrp="1"/>
          </p:cNvSpPr>
          <p:nvPr>
            <p:ph type="title"/>
          </p:nvPr>
        </p:nvSpPr>
        <p:spPr>
          <a:xfrm>
            <a:off x="2514600" y="13648"/>
            <a:ext cx="4038601" cy="838200"/>
          </a:xfrm>
          <a:solidFill>
            <a:schemeClr val="accent6">
              <a:lumMod val="40000"/>
              <a:lumOff val="60000"/>
            </a:schemeClr>
          </a:solidFill>
        </p:spPr>
        <p:txBody>
          <a:bodyPr/>
          <a:lstStyle/>
          <a:p>
            <a:pPr algn="ctr"/>
            <a:r>
              <a:rPr lang="en-US" sz="3200" dirty="0">
                <a:solidFill>
                  <a:schemeClr val="tx2"/>
                </a:solidFill>
              </a:rPr>
              <a:t>Half Reactions</a:t>
            </a:r>
          </a:p>
        </p:txBody>
      </p:sp>
      <p:pic>
        <p:nvPicPr>
          <p:cNvPr id="11" name="Picture 10"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8153402" y="0"/>
            <a:ext cx="964442" cy="990600"/>
          </a:xfrm>
          <a:prstGeom prst="rect">
            <a:avLst/>
          </a:prstGeom>
        </p:spPr>
      </p:pic>
      <p:grpSp>
        <p:nvGrpSpPr>
          <p:cNvPr id="4" name="Group 3">
            <a:extLst>
              <a:ext uri="{FF2B5EF4-FFF2-40B4-BE49-F238E27FC236}">
                <a16:creationId xmlns:a16="http://schemas.microsoft.com/office/drawing/2014/main" id="{94D49A7D-2F93-4614-B24F-48B8229A74A1}"/>
              </a:ext>
            </a:extLst>
          </p:cNvPr>
          <p:cNvGrpSpPr/>
          <p:nvPr/>
        </p:nvGrpSpPr>
        <p:grpSpPr>
          <a:xfrm>
            <a:off x="2971800" y="990600"/>
            <a:ext cx="3735289" cy="609740"/>
            <a:chOff x="2970311" y="2039798"/>
            <a:chExt cx="3735289" cy="609740"/>
          </a:xfrm>
        </p:grpSpPr>
        <p:sp>
          <p:nvSpPr>
            <p:cNvPr id="9" name="Right Bracket 8"/>
            <p:cNvSpPr/>
            <p:nvPr/>
          </p:nvSpPr>
          <p:spPr bwMode="auto">
            <a:xfrm rot="16200000">
              <a:off x="5304645" y="1248580"/>
              <a:ext cx="287310" cy="2514600"/>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0" name="Right Bracket 9"/>
            <p:cNvSpPr/>
            <p:nvPr/>
          </p:nvSpPr>
          <p:spPr bwMode="auto">
            <a:xfrm rot="16200000">
              <a:off x="4247796" y="877534"/>
              <a:ext cx="592110" cy="2951898"/>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8" name="TextBox 7"/>
            <p:cNvSpPr txBox="1"/>
            <p:nvPr/>
          </p:nvSpPr>
          <p:spPr>
            <a:xfrm>
              <a:off x="4646711" y="2344593"/>
              <a:ext cx="1144489" cy="261376"/>
            </a:xfrm>
            <a:prstGeom prst="rect">
              <a:avLst/>
            </a:prstGeom>
            <a:noFill/>
          </p:spPr>
          <p:txBody>
            <a:bodyPr wrap="square" lIns="91208" tIns="45604" rIns="91208" bIns="45604" rtlCol="0">
              <a:spAutoFit/>
            </a:bodyPr>
            <a:lstStyle/>
            <a:p>
              <a:pPr algn="ctr"/>
              <a:r>
                <a:rPr lang="en-US" sz="1100" dirty="0"/>
                <a:t>reduction</a:t>
              </a:r>
            </a:p>
          </p:txBody>
        </p:sp>
        <p:sp>
          <p:nvSpPr>
            <p:cNvPr id="12" name="TextBox 11"/>
            <p:cNvSpPr txBox="1"/>
            <p:nvPr/>
          </p:nvSpPr>
          <p:spPr>
            <a:xfrm>
              <a:off x="2970311" y="2039798"/>
              <a:ext cx="1144489" cy="261376"/>
            </a:xfrm>
            <a:prstGeom prst="rect">
              <a:avLst/>
            </a:prstGeom>
            <a:noFill/>
          </p:spPr>
          <p:txBody>
            <a:bodyPr wrap="square" lIns="91208" tIns="45604" rIns="91208" bIns="45604" rtlCol="0">
              <a:spAutoFit/>
            </a:bodyPr>
            <a:lstStyle/>
            <a:p>
              <a:pPr algn="ctr"/>
              <a:r>
                <a:rPr lang="en-US" sz="1100" dirty="0"/>
                <a:t>oxidation</a:t>
              </a:r>
            </a:p>
          </p:txBody>
        </p:sp>
      </p:grpSp>
    </p:spTree>
    <p:extLst>
      <p:ext uri="{BB962C8B-B14F-4D97-AF65-F5344CB8AC3E}">
        <p14:creationId xmlns:p14="http://schemas.microsoft.com/office/powerpoint/2010/main" val="80245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827">
                                            <p:txEl>
                                              <p:pRg st="2" end="2"/>
                                            </p:txEl>
                                          </p:spTgt>
                                        </p:tgtEl>
                                        <p:attrNameLst>
                                          <p:attrName>style.visibility</p:attrName>
                                        </p:attrNameLst>
                                      </p:cBhvr>
                                      <p:to>
                                        <p:strVal val="visible"/>
                                      </p:to>
                                    </p:set>
                                    <p:animEffect transition="in" filter="fade">
                                      <p:cBhvr>
                                        <p:cTn id="7" dur="500"/>
                                        <p:tgtEl>
                                          <p:spTgt spid="7782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827">
                                            <p:txEl>
                                              <p:pRg st="3" end="3"/>
                                            </p:txEl>
                                          </p:spTgt>
                                        </p:tgtEl>
                                        <p:attrNameLst>
                                          <p:attrName>style.visibility</p:attrName>
                                        </p:attrNameLst>
                                      </p:cBhvr>
                                      <p:to>
                                        <p:strVal val="visible"/>
                                      </p:to>
                                    </p:set>
                                    <p:animEffect transition="in" filter="fade">
                                      <p:cBhvr>
                                        <p:cTn id="12" dur="500"/>
                                        <p:tgtEl>
                                          <p:spTgt spid="778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827">
                                            <p:txEl>
                                              <p:pRg st="4" end="4"/>
                                            </p:txEl>
                                          </p:spTgt>
                                        </p:tgtEl>
                                        <p:attrNameLst>
                                          <p:attrName>style.visibility</p:attrName>
                                        </p:attrNameLst>
                                      </p:cBhvr>
                                      <p:to>
                                        <p:strVal val="visible"/>
                                      </p:to>
                                    </p:set>
                                    <p:animEffect transition="in" filter="fade">
                                      <p:cBhvr>
                                        <p:cTn id="17" dur="500"/>
                                        <p:tgtEl>
                                          <p:spTgt spid="778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827">
                                            <p:txEl>
                                              <p:pRg st="5" end="5"/>
                                            </p:txEl>
                                          </p:spTgt>
                                        </p:tgtEl>
                                        <p:attrNameLst>
                                          <p:attrName>style.visibility</p:attrName>
                                        </p:attrNameLst>
                                      </p:cBhvr>
                                      <p:to>
                                        <p:strVal val="visible"/>
                                      </p:to>
                                    </p:set>
                                    <p:animEffect transition="in" filter="fade">
                                      <p:cBhvr>
                                        <p:cTn id="22" dur="500"/>
                                        <p:tgtEl>
                                          <p:spTgt spid="7782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827">
                                            <p:txEl>
                                              <p:pRg st="6" end="6"/>
                                            </p:txEl>
                                          </p:spTgt>
                                        </p:tgtEl>
                                        <p:attrNameLst>
                                          <p:attrName>style.visibility</p:attrName>
                                        </p:attrNameLst>
                                      </p:cBhvr>
                                      <p:to>
                                        <p:strVal val="visible"/>
                                      </p:to>
                                    </p:set>
                                    <p:animEffect transition="in" filter="fade">
                                      <p:cBhvr>
                                        <p:cTn id="27" dur="500"/>
                                        <p:tgtEl>
                                          <p:spTgt spid="7782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7827">
                                            <p:txEl>
                                              <p:pRg st="7" end="7"/>
                                            </p:txEl>
                                          </p:spTgt>
                                        </p:tgtEl>
                                        <p:attrNameLst>
                                          <p:attrName>style.visibility</p:attrName>
                                        </p:attrNameLst>
                                      </p:cBhvr>
                                      <p:to>
                                        <p:strVal val="visible"/>
                                      </p:to>
                                    </p:set>
                                    <p:animEffect transition="in" filter="fade">
                                      <p:cBhvr>
                                        <p:cTn id="32" dur="500"/>
                                        <p:tgtEl>
                                          <p:spTgt spid="778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152408" y="935911"/>
            <a:ext cx="8839200" cy="192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p>
            <a:pPr algn="ctr">
              <a:spcBef>
                <a:spcPts val="1200"/>
              </a:spcBef>
            </a:pPr>
            <a:endParaRPr lang="en-US" sz="3600" dirty="0"/>
          </a:p>
          <a:p>
            <a:pPr algn="ctr">
              <a:spcBef>
                <a:spcPts val="1200"/>
              </a:spcBef>
            </a:pPr>
            <a:r>
              <a:rPr lang="en-US" sz="3600" dirty="0"/>
              <a:t>Fe</a:t>
            </a:r>
            <a:r>
              <a:rPr lang="en-US" sz="3600" baseline="-25000" dirty="0"/>
              <a:t>2</a:t>
            </a:r>
            <a:r>
              <a:rPr lang="en-US" sz="3600" dirty="0"/>
              <a:t>O</a:t>
            </a:r>
            <a:r>
              <a:rPr lang="en-US" sz="3600" baseline="-25000" dirty="0"/>
              <a:t>3</a:t>
            </a:r>
            <a:r>
              <a:rPr lang="en-US" sz="3600" dirty="0"/>
              <a:t> + 3CO</a:t>
            </a:r>
            <a:r>
              <a:rPr lang="en-US" sz="3600" baseline="-25000" dirty="0"/>
              <a:t> </a:t>
            </a:r>
            <a:r>
              <a:rPr lang="en-US" sz="3600" dirty="0"/>
              <a:t> </a:t>
            </a:r>
            <a:r>
              <a:rPr lang="en-US" sz="3600" dirty="0">
                <a:sym typeface="Wingdings" panose="05000000000000000000" pitchFamily="2" charset="2"/>
              </a:rPr>
              <a:t></a:t>
            </a:r>
            <a:r>
              <a:rPr lang="en-US" sz="3600" dirty="0"/>
              <a:t>  2Fe +  3CO</a:t>
            </a:r>
            <a:r>
              <a:rPr lang="en-US" sz="3600" baseline="-25000" dirty="0"/>
              <a:t>2</a:t>
            </a:r>
            <a:endParaRPr lang="en-US" sz="3600" baseline="30000" dirty="0"/>
          </a:p>
          <a:p>
            <a:pPr>
              <a:spcBef>
                <a:spcPts val="1200"/>
              </a:spcBef>
            </a:pPr>
            <a:r>
              <a:rPr lang="en-US" sz="2700" dirty="0">
                <a:solidFill>
                  <a:srgbClr val="FF0000"/>
                </a:solidFill>
              </a:rPr>
              <a:t>Write the half reactions for this chemical reaction.</a:t>
            </a: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sp>
        <p:nvSpPr>
          <p:cNvPr id="3" name="Title 2"/>
          <p:cNvSpPr>
            <a:spLocks noGrp="1"/>
          </p:cNvSpPr>
          <p:nvPr>
            <p:ph type="title"/>
          </p:nvPr>
        </p:nvSpPr>
        <p:spPr>
          <a:xfrm>
            <a:off x="2514600" y="13648"/>
            <a:ext cx="4038601" cy="838200"/>
          </a:xfrm>
          <a:solidFill>
            <a:schemeClr val="accent6">
              <a:lumMod val="40000"/>
              <a:lumOff val="60000"/>
            </a:schemeClr>
          </a:solidFill>
        </p:spPr>
        <p:txBody>
          <a:bodyPr/>
          <a:lstStyle/>
          <a:p>
            <a:pPr algn="ctr"/>
            <a:r>
              <a:rPr lang="en-US" sz="3200" dirty="0">
                <a:solidFill>
                  <a:schemeClr val="tx2"/>
                </a:solidFill>
              </a:rPr>
              <a:t>Half Reactions</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 y="0"/>
            <a:ext cx="914401" cy="990600"/>
          </a:xfrm>
          <a:prstGeom prst="rect">
            <a:avLst/>
          </a:prstGeom>
          <a:noFill/>
          <a:ln>
            <a:noFill/>
          </a:ln>
          <a:effectLst/>
        </p:spPr>
      </p:pic>
    </p:spTree>
    <p:extLst>
      <p:ext uri="{BB962C8B-B14F-4D97-AF65-F5344CB8AC3E}">
        <p14:creationId xmlns:p14="http://schemas.microsoft.com/office/powerpoint/2010/main" val="429777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152408" y="935901"/>
            <a:ext cx="8839200" cy="557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p>
            <a:pPr algn="ctr">
              <a:spcBef>
                <a:spcPts val="1200"/>
              </a:spcBef>
            </a:pPr>
            <a:endParaRPr lang="en-US" sz="3600" dirty="0"/>
          </a:p>
          <a:p>
            <a:pPr algn="ctr">
              <a:spcBef>
                <a:spcPts val="1200"/>
              </a:spcBef>
            </a:pPr>
            <a:r>
              <a:rPr lang="en-US" sz="3600" dirty="0">
                <a:solidFill>
                  <a:srgbClr val="00B0F0"/>
                </a:solidFill>
              </a:rPr>
              <a:t>Fe</a:t>
            </a:r>
            <a:r>
              <a:rPr lang="en-US" sz="3600" baseline="-25000" dirty="0"/>
              <a:t>2</a:t>
            </a:r>
            <a:r>
              <a:rPr lang="en-US" sz="3600" baseline="30000" dirty="0">
                <a:solidFill>
                  <a:srgbClr val="00B0F0"/>
                </a:solidFill>
              </a:rPr>
              <a:t>+3</a:t>
            </a:r>
            <a:r>
              <a:rPr lang="en-US" sz="3600" dirty="0"/>
              <a:t>O</a:t>
            </a:r>
            <a:r>
              <a:rPr lang="en-US" sz="3600" baseline="-25000" dirty="0"/>
              <a:t>3</a:t>
            </a:r>
            <a:r>
              <a:rPr lang="en-US" sz="3600" baseline="30000" dirty="0"/>
              <a:t>-2</a:t>
            </a:r>
            <a:r>
              <a:rPr lang="en-US" sz="3600" dirty="0"/>
              <a:t> + 3</a:t>
            </a:r>
            <a:r>
              <a:rPr lang="en-US" sz="3600" dirty="0">
                <a:solidFill>
                  <a:srgbClr val="FF0000"/>
                </a:solidFill>
              </a:rPr>
              <a:t>C</a:t>
            </a:r>
            <a:r>
              <a:rPr lang="en-US" sz="3600" baseline="30000" dirty="0">
                <a:solidFill>
                  <a:srgbClr val="FF0000"/>
                </a:solidFill>
              </a:rPr>
              <a:t>+2</a:t>
            </a:r>
            <a:r>
              <a:rPr lang="en-US" sz="3600" dirty="0"/>
              <a:t>O</a:t>
            </a:r>
            <a:r>
              <a:rPr lang="en-US" sz="3600" baseline="30000" dirty="0"/>
              <a:t>-2</a:t>
            </a:r>
            <a:r>
              <a:rPr lang="en-US" sz="3600" baseline="-25000" dirty="0"/>
              <a:t> </a:t>
            </a:r>
            <a:r>
              <a:rPr lang="en-US" sz="3600" dirty="0"/>
              <a:t> </a:t>
            </a:r>
            <a:r>
              <a:rPr lang="en-US" sz="3600" dirty="0">
                <a:sym typeface="Wingdings" panose="05000000000000000000" pitchFamily="2" charset="2"/>
              </a:rPr>
              <a:t></a:t>
            </a:r>
            <a:r>
              <a:rPr lang="en-US" sz="3600" dirty="0"/>
              <a:t>  2</a:t>
            </a:r>
            <a:r>
              <a:rPr lang="en-US" sz="3600" dirty="0">
                <a:solidFill>
                  <a:srgbClr val="00B0F0"/>
                </a:solidFill>
              </a:rPr>
              <a:t>Fe</a:t>
            </a:r>
            <a:r>
              <a:rPr lang="en-US" sz="3600" baseline="30000" dirty="0">
                <a:solidFill>
                  <a:srgbClr val="00B0F0"/>
                </a:solidFill>
              </a:rPr>
              <a:t>0</a:t>
            </a:r>
            <a:r>
              <a:rPr lang="en-US" sz="3600" dirty="0"/>
              <a:t> +  3</a:t>
            </a:r>
            <a:r>
              <a:rPr lang="en-US" sz="3600" dirty="0">
                <a:solidFill>
                  <a:srgbClr val="FF0000"/>
                </a:solidFill>
              </a:rPr>
              <a:t>C</a:t>
            </a:r>
            <a:r>
              <a:rPr lang="en-US" sz="3600" baseline="30000" dirty="0">
                <a:solidFill>
                  <a:srgbClr val="FF0000"/>
                </a:solidFill>
              </a:rPr>
              <a:t>+4</a:t>
            </a:r>
            <a:r>
              <a:rPr lang="en-US" sz="3600" dirty="0"/>
              <a:t>O</a:t>
            </a:r>
            <a:r>
              <a:rPr lang="en-US" sz="3600" baseline="-25000" dirty="0"/>
              <a:t>2</a:t>
            </a:r>
            <a:r>
              <a:rPr lang="en-US" sz="3600" baseline="30000" dirty="0"/>
              <a:t>-2</a:t>
            </a:r>
          </a:p>
          <a:p>
            <a:pPr>
              <a:spcBef>
                <a:spcPts val="1200"/>
              </a:spcBef>
            </a:pPr>
            <a:endParaRPr lang="en-US" sz="800" dirty="0">
              <a:solidFill>
                <a:srgbClr val="FF0000"/>
              </a:solidFill>
            </a:endParaRPr>
          </a:p>
          <a:p>
            <a:pPr>
              <a:spcBef>
                <a:spcPts val="1200"/>
              </a:spcBef>
            </a:pPr>
            <a:r>
              <a:rPr lang="en-US" sz="3200" dirty="0">
                <a:solidFill>
                  <a:srgbClr val="FF0000"/>
                </a:solidFill>
              </a:rPr>
              <a:t>Oxidation half reaction</a:t>
            </a:r>
            <a:r>
              <a:rPr lang="en-US" sz="2300" dirty="0"/>
              <a:t>	</a:t>
            </a:r>
          </a:p>
          <a:p>
            <a:pPr algn="ctr">
              <a:spcBef>
                <a:spcPts val="601"/>
              </a:spcBef>
            </a:pPr>
            <a:r>
              <a:rPr lang="en-US" sz="2700" dirty="0"/>
              <a:t>3 ( C</a:t>
            </a:r>
            <a:r>
              <a:rPr lang="en-US" sz="2700" baseline="30000" dirty="0"/>
              <a:t>+2</a:t>
            </a:r>
            <a:r>
              <a:rPr lang="en-US" sz="2700" dirty="0"/>
              <a:t> </a:t>
            </a:r>
            <a:r>
              <a:rPr lang="en-US" sz="2700" dirty="0">
                <a:sym typeface="Wingdings"/>
              </a:rPr>
              <a:t></a:t>
            </a:r>
            <a:r>
              <a:rPr lang="en-US" sz="2700" dirty="0"/>
              <a:t> C</a:t>
            </a:r>
            <a:r>
              <a:rPr lang="en-US" sz="2700" baseline="30000" dirty="0"/>
              <a:t>+4</a:t>
            </a:r>
            <a:r>
              <a:rPr lang="en-US" sz="2700" dirty="0"/>
              <a:t> + 2e- ) =  3 C</a:t>
            </a:r>
            <a:r>
              <a:rPr lang="en-US" sz="2700" baseline="30000" dirty="0"/>
              <a:t>+2</a:t>
            </a:r>
            <a:r>
              <a:rPr lang="en-US" sz="2700" dirty="0"/>
              <a:t>  </a:t>
            </a:r>
            <a:r>
              <a:rPr lang="en-US" sz="2700" dirty="0">
                <a:sym typeface="Wingdings"/>
              </a:rPr>
              <a:t></a:t>
            </a:r>
            <a:r>
              <a:rPr lang="en-US" sz="2700" dirty="0"/>
              <a:t>  3 C</a:t>
            </a:r>
            <a:r>
              <a:rPr lang="en-US" sz="2700" baseline="30000" dirty="0"/>
              <a:t>+4</a:t>
            </a:r>
            <a:r>
              <a:rPr lang="en-US" sz="2700" dirty="0"/>
              <a:t>  +  </a:t>
            </a:r>
            <a:r>
              <a:rPr lang="en-US" sz="2700" b="1" dirty="0">
                <a:solidFill>
                  <a:srgbClr val="00B050"/>
                </a:solidFill>
              </a:rPr>
              <a:t>6 e-</a:t>
            </a:r>
          </a:p>
          <a:p>
            <a:pPr>
              <a:spcBef>
                <a:spcPts val="1200"/>
              </a:spcBef>
            </a:pPr>
            <a:r>
              <a:rPr lang="en-US" sz="3200" dirty="0">
                <a:solidFill>
                  <a:srgbClr val="00B0F0"/>
                </a:solidFill>
              </a:rPr>
              <a:t>Reduction half reaction</a:t>
            </a:r>
            <a:r>
              <a:rPr lang="en-US" sz="2300" dirty="0"/>
              <a:t>	</a:t>
            </a:r>
          </a:p>
          <a:p>
            <a:pPr algn="ctr">
              <a:spcBef>
                <a:spcPts val="601"/>
              </a:spcBef>
            </a:pPr>
            <a:r>
              <a:rPr lang="en-US" sz="2700" dirty="0"/>
              <a:t>2 ( Fe</a:t>
            </a:r>
            <a:r>
              <a:rPr lang="en-US" sz="2700" baseline="30000" dirty="0"/>
              <a:t>+3</a:t>
            </a:r>
            <a:r>
              <a:rPr lang="en-US" sz="2700" dirty="0"/>
              <a:t> + 3e- </a:t>
            </a:r>
            <a:r>
              <a:rPr lang="en-US" sz="2700" dirty="0">
                <a:sym typeface="Wingdings"/>
              </a:rPr>
              <a:t></a:t>
            </a:r>
            <a:r>
              <a:rPr lang="en-US" sz="2700" dirty="0"/>
              <a:t> Fe</a:t>
            </a:r>
            <a:r>
              <a:rPr lang="en-US" sz="2700" baseline="30000" dirty="0"/>
              <a:t>0</a:t>
            </a:r>
            <a:r>
              <a:rPr lang="en-US" sz="2700" dirty="0"/>
              <a:t> ) =  2 Fe</a:t>
            </a:r>
            <a:r>
              <a:rPr lang="en-US" sz="2700" baseline="30000" dirty="0"/>
              <a:t>+3</a:t>
            </a:r>
            <a:r>
              <a:rPr lang="en-US" sz="2700" dirty="0"/>
              <a:t> + </a:t>
            </a:r>
            <a:r>
              <a:rPr lang="en-US" sz="2700" b="1" dirty="0">
                <a:solidFill>
                  <a:srgbClr val="00B050"/>
                </a:solidFill>
              </a:rPr>
              <a:t>6 e-  </a:t>
            </a:r>
            <a:r>
              <a:rPr lang="en-US" sz="2700" dirty="0">
                <a:sym typeface="Wingdings"/>
              </a:rPr>
              <a:t></a:t>
            </a:r>
            <a:r>
              <a:rPr lang="en-US" sz="2700" dirty="0"/>
              <a:t> 2 Fe</a:t>
            </a:r>
            <a:r>
              <a:rPr lang="en-US" sz="2700" baseline="30000" dirty="0"/>
              <a:t>0</a:t>
            </a:r>
          </a:p>
          <a:p>
            <a:pPr>
              <a:spcBef>
                <a:spcPts val="1200"/>
              </a:spcBef>
            </a:pPr>
            <a:endParaRPr lang="en-US" sz="800" dirty="0">
              <a:solidFill>
                <a:srgbClr val="00B050"/>
              </a:solidFill>
            </a:endParaRPr>
          </a:p>
          <a:p>
            <a:pPr>
              <a:spcBef>
                <a:spcPts val="601"/>
              </a:spcBef>
            </a:pPr>
            <a:r>
              <a:rPr lang="en-US" sz="2700" dirty="0">
                <a:solidFill>
                  <a:srgbClr val="00B050"/>
                </a:solidFill>
                <a:effectLst>
                  <a:outerShdw blurRad="38100" dist="38100" dir="2700000" algn="tl">
                    <a:srgbClr val="000000">
                      <a:alpha val="43137"/>
                    </a:srgbClr>
                  </a:outerShdw>
                </a:effectLst>
              </a:rPr>
              <a:t>In this redox reaction, </a:t>
            </a:r>
            <a:r>
              <a:rPr lang="en-US" sz="2700" dirty="0">
                <a:effectLst>
                  <a:outerShdw blurRad="38100" dist="38100" dir="2700000" algn="tl">
                    <a:srgbClr val="000000">
                      <a:alpha val="43137"/>
                    </a:srgbClr>
                  </a:outerShdw>
                </a:effectLst>
              </a:rPr>
              <a:t>6 e- </a:t>
            </a:r>
            <a:r>
              <a:rPr lang="en-US" sz="2700" dirty="0">
                <a:solidFill>
                  <a:srgbClr val="00B050"/>
                </a:solidFill>
                <a:effectLst>
                  <a:outerShdw blurRad="38100" dist="38100" dir="2700000" algn="tl">
                    <a:srgbClr val="000000">
                      <a:alpha val="43137"/>
                    </a:srgbClr>
                  </a:outerShdw>
                </a:effectLst>
              </a:rPr>
              <a:t>are lost and gained overall.</a:t>
            </a:r>
          </a:p>
          <a:p>
            <a:pPr>
              <a:spcBef>
                <a:spcPts val="601"/>
              </a:spcBef>
            </a:pPr>
            <a:r>
              <a:rPr lang="en-US" sz="2500" i="1" dirty="0">
                <a:solidFill>
                  <a:srgbClr val="C907A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Notice the </a:t>
            </a:r>
            <a:r>
              <a:rPr lang="en-US" sz="2500"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coefficients</a:t>
            </a:r>
            <a:r>
              <a:rPr lang="en-US" sz="2500" i="1" dirty="0">
                <a:solidFill>
                  <a:srgbClr val="C907A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the half reactions &amp; overall reaction.</a:t>
            </a:r>
          </a:p>
          <a:p>
            <a:pPr algn="ctr">
              <a:spcBef>
                <a:spcPts val="601"/>
              </a:spcBef>
            </a:pPr>
            <a:r>
              <a:rPr lang="en-US" sz="23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Notice that oxygen is NOT part of the REDOX reaction.</a:t>
            </a: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sp>
        <p:nvSpPr>
          <p:cNvPr id="3" name="Title 2"/>
          <p:cNvSpPr>
            <a:spLocks noGrp="1"/>
          </p:cNvSpPr>
          <p:nvPr>
            <p:ph type="title"/>
          </p:nvPr>
        </p:nvSpPr>
        <p:spPr>
          <a:xfrm>
            <a:off x="2514600" y="13648"/>
            <a:ext cx="4038601" cy="838200"/>
          </a:xfrm>
          <a:solidFill>
            <a:schemeClr val="accent6">
              <a:lumMod val="40000"/>
              <a:lumOff val="60000"/>
            </a:schemeClr>
          </a:solidFill>
        </p:spPr>
        <p:txBody>
          <a:bodyPr/>
          <a:lstStyle/>
          <a:p>
            <a:pPr algn="ctr"/>
            <a:r>
              <a:rPr lang="en-US" sz="3200" dirty="0">
                <a:solidFill>
                  <a:schemeClr val="tx2"/>
                </a:solidFill>
              </a:rPr>
              <a:t>Half Reactions</a:t>
            </a:r>
          </a:p>
        </p:txBody>
      </p:sp>
      <p:sp>
        <p:nvSpPr>
          <p:cNvPr id="9" name="Right Bracket 8"/>
          <p:cNvSpPr/>
          <p:nvPr/>
        </p:nvSpPr>
        <p:spPr bwMode="auto">
          <a:xfrm rot="16200000">
            <a:off x="3678631" y="-848060"/>
            <a:ext cx="235698" cy="4849760"/>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0" name="Right Bracket 9"/>
          <p:cNvSpPr/>
          <p:nvPr/>
        </p:nvSpPr>
        <p:spPr bwMode="auto">
          <a:xfrm rot="16200000">
            <a:off x="5398100" y="-635947"/>
            <a:ext cx="592110" cy="4114801"/>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 y="0"/>
            <a:ext cx="914401" cy="990600"/>
          </a:xfrm>
          <a:prstGeom prst="rect">
            <a:avLst/>
          </a:prstGeom>
          <a:noFill/>
          <a:ln>
            <a:noFill/>
          </a:ln>
          <a:effectLst/>
        </p:spPr>
      </p:pic>
      <p:sp>
        <p:nvSpPr>
          <p:cNvPr id="11" name="TextBox 10"/>
          <p:cNvSpPr txBox="1"/>
          <p:nvPr/>
        </p:nvSpPr>
        <p:spPr>
          <a:xfrm>
            <a:off x="1824457" y="1150689"/>
            <a:ext cx="1144489" cy="261376"/>
          </a:xfrm>
          <a:prstGeom prst="rect">
            <a:avLst/>
          </a:prstGeom>
          <a:noFill/>
        </p:spPr>
        <p:txBody>
          <a:bodyPr wrap="square" lIns="91208" tIns="45604" rIns="91208" bIns="45604" rtlCol="0">
            <a:spAutoFit/>
          </a:bodyPr>
          <a:lstStyle/>
          <a:p>
            <a:pPr algn="ctr"/>
            <a:r>
              <a:rPr lang="en-US" sz="1100" dirty="0"/>
              <a:t>reduction</a:t>
            </a:r>
          </a:p>
        </p:txBody>
      </p:sp>
      <p:sp>
        <p:nvSpPr>
          <p:cNvPr id="12" name="TextBox 11"/>
          <p:cNvSpPr txBox="1"/>
          <p:nvPr/>
        </p:nvSpPr>
        <p:spPr>
          <a:xfrm>
            <a:off x="5713531" y="1125398"/>
            <a:ext cx="1144489" cy="261376"/>
          </a:xfrm>
          <a:prstGeom prst="rect">
            <a:avLst/>
          </a:prstGeom>
          <a:noFill/>
        </p:spPr>
        <p:txBody>
          <a:bodyPr wrap="square" lIns="91208" tIns="45604" rIns="91208" bIns="45604" rtlCol="0">
            <a:spAutoFit/>
          </a:bodyPr>
          <a:lstStyle/>
          <a:p>
            <a:pPr algn="ctr"/>
            <a:r>
              <a:rPr lang="en-US" sz="1100" dirty="0"/>
              <a:t>oxidation</a:t>
            </a:r>
          </a:p>
        </p:txBody>
      </p:sp>
    </p:spTree>
    <p:extLst>
      <p:ext uri="{BB962C8B-B14F-4D97-AF65-F5344CB8AC3E}">
        <p14:creationId xmlns:p14="http://schemas.microsoft.com/office/powerpoint/2010/main" val="341438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fade">
                                      <p:cBhvr>
                                        <p:cTn id="7" dur="500"/>
                                        <p:tgtEl>
                                          <p:spTgt spid="778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7827">
                                            <p:txEl>
                                              <p:pRg st="3" end="3"/>
                                            </p:txEl>
                                          </p:spTgt>
                                        </p:tgtEl>
                                        <p:attrNameLst>
                                          <p:attrName>style.visibility</p:attrName>
                                        </p:attrNameLst>
                                      </p:cBhvr>
                                      <p:to>
                                        <p:strVal val="visible"/>
                                      </p:to>
                                    </p:set>
                                    <p:animEffect transition="in" filter="fade">
                                      <p:cBhvr>
                                        <p:cTn id="28" dur="500"/>
                                        <p:tgtEl>
                                          <p:spTgt spid="7782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7827">
                                            <p:txEl>
                                              <p:pRg st="4" end="4"/>
                                            </p:txEl>
                                          </p:spTgt>
                                        </p:tgtEl>
                                        <p:attrNameLst>
                                          <p:attrName>style.visibility</p:attrName>
                                        </p:attrNameLst>
                                      </p:cBhvr>
                                      <p:to>
                                        <p:strVal val="visible"/>
                                      </p:to>
                                    </p:set>
                                    <p:animEffect transition="in" filter="fade">
                                      <p:cBhvr>
                                        <p:cTn id="33" dur="500"/>
                                        <p:tgtEl>
                                          <p:spTgt spid="7782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7827">
                                            <p:txEl>
                                              <p:pRg st="5" end="5"/>
                                            </p:txEl>
                                          </p:spTgt>
                                        </p:tgtEl>
                                        <p:attrNameLst>
                                          <p:attrName>style.visibility</p:attrName>
                                        </p:attrNameLst>
                                      </p:cBhvr>
                                      <p:to>
                                        <p:strVal val="visible"/>
                                      </p:to>
                                    </p:set>
                                    <p:animEffect transition="in" filter="fade">
                                      <p:cBhvr>
                                        <p:cTn id="38" dur="500"/>
                                        <p:tgtEl>
                                          <p:spTgt spid="7782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7827">
                                            <p:txEl>
                                              <p:pRg st="6" end="6"/>
                                            </p:txEl>
                                          </p:spTgt>
                                        </p:tgtEl>
                                        <p:attrNameLst>
                                          <p:attrName>style.visibility</p:attrName>
                                        </p:attrNameLst>
                                      </p:cBhvr>
                                      <p:to>
                                        <p:strVal val="visible"/>
                                      </p:to>
                                    </p:set>
                                    <p:animEffect transition="in" filter="fade">
                                      <p:cBhvr>
                                        <p:cTn id="43" dur="500"/>
                                        <p:tgtEl>
                                          <p:spTgt spid="7782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7827">
                                            <p:txEl>
                                              <p:pRg st="8" end="8"/>
                                            </p:txEl>
                                          </p:spTgt>
                                        </p:tgtEl>
                                        <p:attrNameLst>
                                          <p:attrName>style.visibility</p:attrName>
                                        </p:attrNameLst>
                                      </p:cBhvr>
                                      <p:to>
                                        <p:strVal val="visible"/>
                                      </p:to>
                                    </p:set>
                                    <p:animEffect transition="in" filter="fade">
                                      <p:cBhvr>
                                        <p:cTn id="48" dur="500"/>
                                        <p:tgtEl>
                                          <p:spTgt spid="77827">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7827">
                                            <p:txEl>
                                              <p:pRg st="9" end="9"/>
                                            </p:txEl>
                                          </p:spTgt>
                                        </p:tgtEl>
                                        <p:attrNameLst>
                                          <p:attrName>style.visibility</p:attrName>
                                        </p:attrNameLst>
                                      </p:cBhvr>
                                      <p:to>
                                        <p:strVal val="visible"/>
                                      </p:to>
                                    </p:set>
                                    <p:animEffect transition="in" filter="fade">
                                      <p:cBhvr>
                                        <p:cTn id="53" dur="500"/>
                                        <p:tgtEl>
                                          <p:spTgt spid="77827">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7827">
                                            <p:txEl>
                                              <p:pRg st="10" end="10"/>
                                            </p:txEl>
                                          </p:spTgt>
                                        </p:tgtEl>
                                        <p:attrNameLst>
                                          <p:attrName>style.visibility</p:attrName>
                                        </p:attrNameLst>
                                      </p:cBhvr>
                                      <p:to>
                                        <p:strVal val="visible"/>
                                      </p:to>
                                    </p:set>
                                    <p:animEffect transition="in" filter="fade">
                                      <p:cBhvr>
                                        <p:cTn id="58" dur="500"/>
                                        <p:tgtEl>
                                          <p:spTgt spid="778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9" y="1377153"/>
            <a:ext cx="9067771" cy="5480848"/>
          </a:xfrm>
        </p:spPr>
        <p:txBody>
          <a:bodyPr/>
          <a:lstStyle/>
          <a:p>
            <a:r>
              <a:rPr lang="en-US" sz="2800" dirty="0">
                <a:solidFill>
                  <a:schemeClr val="tx1"/>
                </a:solidFill>
              </a:rPr>
              <a:t>Oxidation-reduction reactions include:</a:t>
            </a:r>
          </a:p>
          <a:p>
            <a:pPr lvl="1">
              <a:lnSpc>
                <a:spcPct val="112000"/>
              </a:lnSpc>
            </a:pPr>
            <a:r>
              <a:rPr lang="en-US" sz="2800" dirty="0">
                <a:solidFill>
                  <a:srgbClr val="FF0000"/>
                </a:solidFill>
              </a:rPr>
              <a:t>Combustion  </a:t>
            </a:r>
          </a:p>
          <a:p>
            <a:pPr algn="ctr">
              <a:lnSpc>
                <a:spcPct val="100000"/>
              </a:lnSpc>
              <a:spcBef>
                <a:spcPts val="600"/>
              </a:spcBef>
            </a:pPr>
            <a:r>
              <a:rPr lang="en-US" sz="2800" dirty="0">
                <a:solidFill>
                  <a:schemeClr val="accent1">
                    <a:lumMod val="75000"/>
                  </a:schemeClr>
                </a:solidFill>
              </a:rPr>
              <a:t>C</a:t>
            </a:r>
            <a:r>
              <a:rPr lang="en-US" sz="2800" baseline="-25000" dirty="0">
                <a:solidFill>
                  <a:schemeClr val="accent1">
                    <a:lumMod val="75000"/>
                  </a:schemeClr>
                </a:solidFill>
              </a:rPr>
              <a:t>4</a:t>
            </a:r>
            <a:r>
              <a:rPr lang="en-US" sz="2800" baseline="30000" dirty="0"/>
              <a:t>-2.5</a:t>
            </a:r>
            <a:r>
              <a:rPr lang="en-US" sz="2800" dirty="0">
                <a:solidFill>
                  <a:schemeClr val="accent1">
                    <a:lumMod val="75000"/>
                  </a:schemeClr>
                </a:solidFill>
              </a:rPr>
              <a:t>H</a:t>
            </a:r>
            <a:r>
              <a:rPr lang="en-US" sz="2800" baseline="-25000" dirty="0">
                <a:solidFill>
                  <a:schemeClr val="accent1">
                    <a:lumMod val="75000"/>
                  </a:schemeClr>
                </a:solidFill>
              </a:rPr>
              <a:t>10</a:t>
            </a:r>
            <a:r>
              <a:rPr lang="en-US" sz="2800" baseline="30000" dirty="0"/>
              <a:t>+</a:t>
            </a:r>
            <a:r>
              <a:rPr lang="en-US" sz="2800" dirty="0">
                <a:solidFill>
                  <a:schemeClr val="accent1">
                    <a:lumMod val="75000"/>
                  </a:schemeClr>
                </a:solidFill>
              </a:rPr>
              <a:t>(g) + O</a:t>
            </a:r>
            <a:r>
              <a:rPr lang="en-US" sz="2800" baseline="-25000" dirty="0">
                <a:solidFill>
                  <a:schemeClr val="accent1">
                    <a:lumMod val="75000"/>
                  </a:schemeClr>
                </a:solidFill>
              </a:rPr>
              <a:t>2</a:t>
            </a:r>
            <a:r>
              <a:rPr lang="en-US" altLang="en-US" sz="2800" baseline="30000" dirty="0"/>
              <a:t>0</a:t>
            </a:r>
            <a:r>
              <a:rPr lang="en-US" sz="2800" dirty="0">
                <a:solidFill>
                  <a:schemeClr val="accent1">
                    <a:lumMod val="75000"/>
                  </a:schemeClr>
                </a:solidFill>
              </a:rPr>
              <a:t>(g)</a:t>
            </a:r>
            <a:r>
              <a:rPr lang="en-US" sz="2800" baseline="-25000" dirty="0">
                <a:solidFill>
                  <a:schemeClr val="accent1">
                    <a:lumMod val="75000"/>
                  </a:schemeClr>
                </a:solidFill>
              </a:rPr>
              <a:t> </a:t>
            </a:r>
            <a:r>
              <a:rPr lang="en-US" sz="2800" dirty="0">
                <a:solidFill>
                  <a:schemeClr val="accent1">
                    <a:lumMod val="75000"/>
                  </a:schemeClr>
                </a:solidFill>
                <a:cs typeface="Calibri"/>
              </a:rPr>
              <a:t>→ C</a:t>
            </a:r>
            <a:r>
              <a:rPr lang="en-US" sz="2800" baseline="30000" dirty="0"/>
              <a:t>+2</a:t>
            </a:r>
            <a:r>
              <a:rPr lang="en-US" sz="2800" dirty="0">
                <a:solidFill>
                  <a:schemeClr val="accent1">
                    <a:lumMod val="75000"/>
                  </a:schemeClr>
                </a:solidFill>
                <a:cs typeface="Calibri"/>
              </a:rPr>
              <a:t>O</a:t>
            </a:r>
            <a:r>
              <a:rPr lang="en-US" sz="2800" baseline="-25000" dirty="0">
                <a:solidFill>
                  <a:schemeClr val="accent1">
                    <a:lumMod val="75000"/>
                  </a:schemeClr>
                </a:solidFill>
                <a:cs typeface="Calibri"/>
              </a:rPr>
              <a:t>2</a:t>
            </a:r>
            <a:r>
              <a:rPr lang="en-US" sz="2800" baseline="30000" dirty="0"/>
              <a:t>-2</a:t>
            </a:r>
            <a:r>
              <a:rPr lang="en-US" sz="2800" dirty="0">
                <a:solidFill>
                  <a:schemeClr val="accent1">
                    <a:lumMod val="75000"/>
                  </a:schemeClr>
                </a:solidFill>
              </a:rPr>
              <a:t>(g)</a:t>
            </a:r>
            <a:r>
              <a:rPr lang="en-US" sz="2800" dirty="0">
                <a:solidFill>
                  <a:schemeClr val="accent1">
                    <a:lumMod val="75000"/>
                  </a:schemeClr>
                </a:solidFill>
                <a:cs typeface="Calibri"/>
              </a:rPr>
              <a:t> + </a:t>
            </a:r>
            <a:r>
              <a:rPr lang="en-US" sz="2800" dirty="0">
                <a:solidFill>
                  <a:srgbClr val="FF0000"/>
                </a:solidFill>
                <a:cs typeface="Calibri"/>
              </a:rPr>
              <a:t>5</a:t>
            </a:r>
            <a:r>
              <a:rPr lang="en-US" sz="2800" dirty="0">
                <a:solidFill>
                  <a:schemeClr val="accent1">
                    <a:lumMod val="75000"/>
                  </a:schemeClr>
                </a:solidFill>
                <a:cs typeface="Calibri"/>
              </a:rPr>
              <a:t>H</a:t>
            </a:r>
            <a:r>
              <a:rPr lang="en-US" sz="2800" baseline="-25000" dirty="0">
                <a:solidFill>
                  <a:schemeClr val="accent1">
                    <a:lumMod val="75000"/>
                  </a:schemeClr>
                </a:solidFill>
                <a:cs typeface="Calibri"/>
              </a:rPr>
              <a:t>2</a:t>
            </a:r>
            <a:r>
              <a:rPr lang="en-US" sz="2800" baseline="30000" dirty="0"/>
              <a:t>+</a:t>
            </a:r>
            <a:r>
              <a:rPr lang="en-US" sz="2800" dirty="0">
                <a:solidFill>
                  <a:schemeClr val="accent1">
                    <a:lumMod val="75000"/>
                  </a:schemeClr>
                </a:solidFill>
                <a:cs typeface="Calibri"/>
              </a:rPr>
              <a:t>O</a:t>
            </a:r>
            <a:r>
              <a:rPr lang="en-US" sz="2800" baseline="30000" dirty="0"/>
              <a:t>-2</a:t>
            </a:r>
            <a:r>
              <a:rPr lang="en-US" sz="2800" dirty="0">
                <a:solidFill>
                  <a:schemeClr val="accent1">
                    <a:lumMod val="75000"/>
                  </a:schemeClr>
                </a:solidFill>
              </a:rPr>
              <a:t>(g) </a:t>
            </a:r>
          </a:p>
          <a:p>
            <a:pPr lvl="1">
              <a:spcBef>
                <a:spcPts val="1200"/>
              </a:spcBef>
            </a:pPr>
            <a:r>
              <a:rPr lang="en-US" sz="2800" dirty="0"/>
              <a:t>Synthesis  </a:t>
            </a:r>
          </a:p>
          <a:p>
            <a:pPr marL="1586" lvl="1" indent="0" algn="ctr">
              <a:spcBef>
                <a:spcPts val="600"/>
              </a:spcBef>
              <a:buNone/>
            </a:pPr>
            <a:r>
              <a:rPr lang="en-US" altLang="en-US" sz="2800" dirty="0">
                <a:solidFill>
                  <a:srgbClr val="0070C0"/>
                </a:solidFill>
              </a:rPr>
              <a:t>2Mg</a:t>
            </a:r>
            <a:r>
              <a:rPr lang="en-US" altLang="en-US" sz="2800" baseline="30000" dirty="0"/>
              <a:t>0 </a:t>
            </a:r>
            <a:r>
              <a:rPr lang="en-US" altLang="en-US" sz="2800" dirty="0">
                <a:solidFill>
                  <a:srgbClr val="0070C0"/>
                </a:solidFill>
              </a:rPr>
              <a:t>(</a:t>
            </a:r>
            <a:r>
              <a:rPr lang="en-US" altLang="en-US" sz="2800" i="1" dirty="0">
                <a:solidFill>
                  <a:srgbClr val="0070C0"/>
                </a:solidFill>
              </a:rPr>
              <a:t>s</a:t>
            </a:r>
            <a:r>
              <a:rPr lang="en-US" altLang="en-US" sz="2800" dirty="0">
                <a:solidFill>
                  <a:srgbClr val="0070C0"/>
                </a:solidFill>
              </a:rPr>
              <a:t>) + O</a:t>
            </a:r>
            <a:r>
              <a:rPr lang="en-US" altLang="en-US" sz="2800" baseline="-25000" dirty="0">
                <a:solidFill>
                  <a:srgbClr val="0070C0"/>
                </a:solidFill>
              </a:rPr>
              <a:t>2</a:t>
            </a:r>
            <a:r>
              <a:rPr lang="en-US" altLang="en-US" sz="2800" baseline="30000" dirty="0"/>
              <a:t>0</a:t>
            </a:r>
            <a:r>
              <a:rPr lang="en-US" altLang="en-US" sz="2800" dirty="0">
                <a:solidFill>
                  <a:srgbClr val="0070C0"/>
                </a:solidFill>
              </a:rPr>
              <a:t> </a:t>
            </a:r>
            <a:r>
              <a:rPr lang="en-US" altLang="en-US" sz="2800" dirty="0">
                <a:solidFill>
                  <a:srgbClr val="0070C0"/>
                </a:solidFill>
                <a:cs typeface="Arial" panose="020B0604020202020204" pitchFamily="34" charset="0"/>
              </a:rPr>
              <a:t>→ </a:t>
            </a:r>
            <a:r>
              <a:rPr lang="en-US" altLang="en-US" sz="2800" dirty="0">
                <a:solidFill>
                  <a:srgbClr val="0070C0"/>
                </a:solidFill>
              </a:rPr>
              <a:t>2Mg</a:t>
            </a:r>
            <a:r>
              <a:rPr lang="en-US" altLang="en-US" sz="2800" baseline="30000" dirty="0"/>
              <a:t>+2</a:t>
            </a:r>
            <a:r>
              <a:rPr lang="en-US" altLang="en-US" sz="2800" dirty="0">
                <a:solidFill>
                  <a:srgbClr val="0070C0"/>
                </a:solidFill>
              </a:rPr>
              <a:t>O</a:t>
            </a:r>
            <a:r>
              <a:rPr lang="en-US" altLang="en-US" sz="2800" baseline="30000" dirty="0"/>
              <a:t>-2</a:t>
            </a:r>
            <a:r>
              <a:rPr lang="en-US" altLang="en-US" sz="2800" dirty="0">
                <a:solidFill>
                  <a:srgbClr val="0070C0"/>
                </a:solidFill>
              </a:rPr>
              <a:t>(</a:t>
            </a:r>
            <a:r>
              <a:rPr lang="en-US" altLang="en-US" sz="2800" i="1" dirty="0">
                <a:solidFill>
                  <a:srgbClr val="0070C0"/>
                </a:solidFill>
              </a:rPr>
              <a:t>s</a:t>
            </a:r>
            <a:r>
              <a:rPr lang="en-US" altLang="en-US" sz="2800" dirty="0">
                <a:solidFill>
                  <a:srgbClr val="0070C0"/>
                </a:solidFill>
              </a:rPr>
              <a:t>)</a:t>
            </a:r>
            <a:endParaRPr lang="en-US" sz="2800" dirty="0"/>
          </a:p>
          <a:p>
            <a:pPr lvl="1">
              <a:spcBef>
                <a:spcPts val="1200"/>
              </a:spcBef>
            </a:pPr>
            <a:r>
              <a:rPr lang="en-US" sz="2800" dirty="0">
                <a:solidFill>
                  <a:srgbClr val="0070C0"/>
                </a:solidFill>
              </a:rPr>
              <a:t>Decomposition  </a:t>
            </a:r>
          </a:p>
          <a:p>
            <a:pPr marL="1586" lvl="1" indent="0" algn="ctr">
              <a:spcBef>
                <a:spcPts val="600"/>
              </a:spcBef>
              <a:buNone/>
            </a:pPr>
            <a:r>
              <a:rPr lang="en-US" altLang="en-US" sz="2800" dirty="0">
                <a:solidFill>
                  <a:srgbClr val="FF0000"/>
                </a:solidFill>
              </a:rPr>
              <a:t>Mg</a:t>
            </a:r>
            <a:r>
              <a:rPr lang="en-US" altLang="en-US" sz="2800" baseline="-25000" dirty="0">
                <a:solidFill>
                  <a:srgbClr val="FF0000"/>
                </a:solidFill>
              </a:rPr>
              <a:t>3</a:t>
            </a:r>
            <a:r>
              <a:rPr lang="en-US" altLang="en-US" sz="2800" baseline="30000" dirty="0"/>
              <a:t>+2</a:t>
            </a:r>
            <a:r>
              <a:rPr lang="en-US" altLang="en-US" sz="2800" dirty="0">
                <a:solidFill>
                  <a:srgbClr val="FF0000"/>
                </a:solidFill>
              </a:rPr>
              <a:t>N</a:t>
            </a:r>
            <a:r>
              <a:rPr lang="en-US" altLang="en-US" sz="2800" baseline="-25000" dirty="0">
                <a:solidFill>
                  <a:srgbClr val="FF0000"/>
                </a:solidFill>
              </a:rPr>
              <a:t>2</a:t>
            </a:r>
            <a:r>
              <a:rPr lang="en-US" altLang="en-US" sz="2800" baseline="30000" dirty="0"/>
              <a:t>-3</a:t>
            </a:r>
            <a:r>
              <a:rPr lang="en-US" altLang="en-US" sz="2800" dirty="0">
                <a:solidFill>
                  <a:srgbClr val="FF0000"/>
                </a:solidFill>
              </a:rPr>
              <a:t>(</a:t>
            </a:r>
            <a:r>
              <a:rPr lang="en-US" altLang="en-US" sz="2800" i="1" dirty="0">
                <a:solidFill>
                  <a:srgbClr val="FF0000"/>
                </a:solidFill>
              </a:rPr>
              <a:t>s</a:t>
            </a:r>
            <a:r>
              <a:rPr lang="en-US" altLang="en-US" sz="2800" dirty="0">
                <a:solidFill>
                  <a:srgbClr val="FF0000"/>
                </a:solidFill>
              </a:rPr>
              <a:t>) </a:t>
            </a:r>
            <a:r>
              <a:rPr lang="en-US" altLang="en-US" sz="2800" dirty="0">
                <a:solidFill>
                  <a:srgbClr val="FF0000"/>
                </a:solidFill>
                <a:cs typeface="Arial" panose="020B0604020202020204" pitchFamily="34" charset="0"/>
              </a:rPr>
              <a:t>→ </a:t>
            </a:r>
            <a:r>
              <a:rPr lang="en-US" altLang="en-US" sz="2800" dirty="0">
                <a:solidFill>
                  <a:srgbClr val="FF0000"/>
                </a:solidFill>
              </a:rPr>
              <a:t>3Mg</a:t>
            </a:r>
            <a:r>
              <a:rPr lang="en-US" altLang="en-US" sz="2800" baseline="30000" dirty="0"/>
              <a:t>0 </a:t>
            </a:r>
            <a:r>
              <a:rPr lang="en-US" altLang="en-US" sz="2800" dirty="0">
                <a:solidFill>
                  <a:srgbClr val="FF0000"/>
                </a:solidFill>
              </a:rPr>
              <a:t>(</a:t>
            </a:r>
            <a:r>
              <a:rPr lang="en-US" altLang="en-US" sz="2800" i="1" dirty="0">
                <a:solidFill>
                  <a:srgbClr val="FF0000"/>
                </a:solidFill>
              </a:rPr>
              <a:t>s</a:t>
            </a:r>
            <a:r>
              <a:rPr lang="en-US" altLang="en-US" sz="2800" dirty="0">
                <a:solidFill>
                  <a:srgbClr val="FF0000"/>
                </a:solidFill>
              </a:rPr>
              <a:t>) + N</a:t>
            </a:r>
            <a:r>
              <a:rPr lang="en-US" altLang="en-US" sz="2800" baseline="-25000" dirty="0">
                <a:solidFill>
                  <a:srgbClr val="FF0000"/>
                </a:solidFill>
              </a:rPr>
              <a:t>2</a:t>
            </a:r>
            <a:r>
              <a:rPr lang="en-US" altLang="en-US" sz="2800" baseline="30000" dirty="0"/>
              <a:t>0 </a:t>
            </a:r>
            <a:r>
              <a:rPr lang="en-US" altLang="en-US" sz="2800" dirty="0">
                <a:solidFill>
                  <a:srgbClr val="FF0000"/>
                </a:solidFill>
              </a:rPr>
              <a:t>(</a:t>
            </a:r>
            <a:r>
              <a:rPr lang="en-US" altLang="en-US" sz="2800" i="1" dirty="0">
                <a:solidFill>
                  <a:srgbClr val="FF0000"/>
                </a:solidFill>
              </a:rPr>
              <a:t>g</a:t>
            </a:r>
            <a:r>
              <a:rPr lang="en-US" altLang="en-US" sz="2800" dirty="0">
                <a:solidFill>
                  <a:srgbClr val="FF0000"/>
                </a:solidFill>
              </a:rPr>
              <a:t>)</a:t>
            </a:r>
            <a:endParaRPr lang="en-US" sz="2800" dirty="0">
              <a:solidFill>
                <a:srgbClr val="0070C0"/>
              </a:solidFill>
            </a:endParaRPr>
          </a:p>
          <a:p>
            <a:pPr lvl="1">
              <a:spcBef>
                <a:spcPts val="1200"/>
              </a:spcBef>
            </a:pPr>
            <a:r>
              <a:rPr lang="en-US" sz="2800" dirty="0">
                <a:solidFill>
                  <a:srgbClr val="00B050"/>
                </a:solidFill>
              </a:rPr>
              <a:t>Single Replacement </a:t>
            </a:r>
          </a:p>
          <a:p>
            <a:pPr marL="1586" lvl="1" indent="0" algn="ctr">
              <a:spcBef>
                <a:spcPts val="600"/>
              </a:spcBef>
              <a:buNone/>
            </a:pPr>
            <a:r>
              <a:rPr lang="en-US" sz="2800" dirty="0">
                <a:solidFill>
                  <a:srgbClr val="00B050"/>
                </a:solidFill>
              </a:rPr>
              <a:t>2Al</a:t>
            </a:r>
            <a:r>
              <a:rPr lang="en-US" sz="2800" baseline="30000" dirty="0">
                <a:solidFill>
                  <a:srgbClr val="00B050"/>
                </a:solidFill>
              </a:rPr>
              <a:t>0</a:t>
            </a:r>
            <a:r>
              <a:rPr lang="en-US" sz="2800" dirty="0">
                <a:solidFill>
                  <a:srgbClr val="00B050"/>
                </a:solidFill>
              </a:rPr>
              <a:t> </a:t>
            </a:r>
            <a:r>
              <a:rPr lang="en-US" sz="2800" dirty="0">
                <a:solidFill>
                  <a:srgbClr val="C00000"/>
                </a:solidFill>
              </a:rPr>
              <a:t>+ </a:t>
            </a:r>
            <a:r>
              <a:rPr lang="en-US" sz="2800" dirty="0">
                <a:solidFill>
                  <a:srgbClr val="0070C0"/>
                </a:solidFill>
              </a:rPr>
              <a:t>Fe</a:t>
            </a:r>
            <a:r>
              <a:rPr lang="en-US" sz="2800" baseline="-25000" dirty="0">
                <a:solidFill>
                  <a:srgbClr val="0070C0"/>
                </a:solidFill>
              </a:rPr>
              <a:t>2</a:t>
            </a:r>
            <a:r>
              <a:rPr lang="en-US" sz="2800" baseline="30000" dirty="0">
                <a:solidFill>
                  <a:srgbClr val="0070C0"/>
                </a:solidFill>
              </a:rPr>
              <a:t>+3</a:t>
            </a:r>
            <a:r>
              <a:rPr lang="en-US" sz="2800" dirty="0">
                <a:solidFill>
                  <a:srgbClr val="000000">
                    <a:lumMod val="50000"/>
                  </a:srgbClr>
                </a:solidFill>
              </a:rPr>
              <a:t>O</a:t>
            </a:r>
            <a:r>
              <a:rPr lang="en-US" sz="2800" baseline="-25000" dirty="0">
                <a:solidFill>
                  <a:srgbClr val="000000">
                    <a:lumMod val="50000"/>
                  </a:srgbClr>
                </a:solidFill>
              </a:rPr>
              <a:t>3</a:t>
            </a:r>
            <a:r>
              <a:rPr lang="en-US" sz="2800" baseline="30000" dirty="0"/>
              <a:t>-2</a:t>
            </a:r>
            <a:r>
              <a:rPr lang="en-US" sz="2800" dirty="0">
                <a:solidFill>
                  <a:srgbClr val="C00000"/>
                </a:solidFill>
              </a:rPr>
              <a:t> → </a:t>
            </a:r>
            <a:r>
              <a:rPr lang="en-US" sz="2800" dirty="0">
                <a:solidFill>
                  <a:srgbClr val="00B050"/>
                </a:solidFill>
              </a:rPr>
              <a:t>Al</a:t>
            </a:r>
            <a:r>
              <a:rPr lang="en-US" sz="2800" baseline="-25000" dirty="0">
                <a:solidFill>
                  <a:srgbClr val="00B050"/>
                </a:solidFill>
              </a:rPr>
              <a:t>2</a:t>
            </a:r>
            <a:r>
              <a:rPr lang="en-US" sz="2800" baseline="30000" dirty="0">
                <a:solidFill>
                  <a:srgbClr val="00B050"/>
                </a:solidFill>
              </a:rPr>
              <a:t>+3</a:t>
            </a:r>
            <a:r>
              <a:rPr lang="en-US" sz="2800" dirty="0">
                <a:solidFill>
                  <a:srgbClr val="000000">
                    <a:lumMod val="50000"/>
                  </a:srgbClr>
                </a:solidFill>
              </a:rPr>
              <a:t>O</a:t>
            </a:r>
            <a:r>
              <a:rPr lang="en-US" sz="2800" baseline="-25000" dirty="0">
                <a:solidFill>
                  <a:srgbClr val="000000">
                    <a:lumMod val="50000"/>
                  </a:srgbClr>
                </a:solidFill>
              </a:rPr>
              <a:t>3</a:t>
            </a:r>
            <a:r>
              <a:rPr lang="en-US" sz="2800" baseline="30000" dirty="0"/>
              <a:t>-2</a:t>
            </a:r>
            <a:r>
              <a:rPr lang="en-US" sz="2800" dirty="0">
                <a:solidFill>
                  <a:srgbClr val="000000">
                    <a:lumMod val="50000"/>
                  </a:srgbClr>
                </a:solidFill>
              </a:rPr>
              <a:t> </a:t>
            </a:r>
            <a:r>
              <a:rPr lang="en-US" sz="2800" dirty="0">
                <a:solidFill>
                  <a:srgbClr val="C00000"/>
                </a:solidFill>
              </a:rPr>
              <a:t>+ </a:t>
            </a:r>
            <a:r>
              <a:rPr lang="en-US" sz="2800" dirty="0">
                <a:solidFill>
                  <a:srgbClr val="0070C0"/>
                </a:solidFill>
              </a:rPr>
              <a:t>2Fe</a:t>
            </a:r>
            <a:r>
              <a:rPr lang="en-US" sz="2800" baseline="30000" dirty="0">
                <a:solidFill>
                  <a:srgbClr val="0070C0"/>
                </a:solidFill>
              </a:rPr>
              <a:t>0</a:t>
            </a:r>
          </a:p>
          <a:p>
            <a:pPr lvl="1">
              <a:lnSpc>
                <a:spcPct val="112000"/>
              </a:lnSpc>
            </a:pPr>
            <a:endParaRPr lang="en-US" sz="2800" dirty="0">
              <a:solidFill>
                <a:srgbClr val="00B050"/>
              </a:solidFill>
            </a:endParaRPr>
          </a:p>
          <a:p>
            <a:pPr marL="456897" lvl="2" indent="0">
              <a:lnSpc>
                <a:spcPct val="112000"/>
              </a:lnSpc>
              <a:buNone/>
            </a:pPr>
            <a:endParaRPr lang="en-US" sz="2800" dirty="0"/>
          </a:p>
          <a:p>
            <a:pPr marL="1586" lvl="1" indent="0">
              <a:lnSpc>
                <a:spcPct val="112000"/>
              </a:lnSpc>
              <a:buNone/>
            </a:pPr>
            <a:endParaRPr lang="en-US" sz="2100" dirty="0"/>
          </a:p>
        </p:txBody>
      </p:sp>
      <p:sp>
        <p:nvSpPr>
          <p:cNvPr id="2" name="Title 1"/>
          <p:cNvSpPr>
            <a:spLocks noGrp="1"/>
          </p:cNvSpPr>
          <p:nvPr>
            <p:ph type="title"/>
          </p:nvPr>
        </p:nvSpPr>
        <p:spPr>
          <a:xfrm>
            <a:off x="12" y="0"/>
            <a:ext cx="9143992" cy="1371600"/>
          </a:xfrm>
        </p:spPr>
        <p:txBody>
          <a:bodyPr/>
          <a:lstStyle/>
          <a:p>
            <a:pPr marL="856671" indent="-856671"/>
            <a:r>
              <a:rPr lang="en-US" dirty="0"/>
              <a:t>	Examples of Oxidation-Reduction Reaction</a:t>
            </a:r>
          </a:p>
        </p:txBody>
      </p:sp>
      <p:pic>
        <p:nvPicPr>
          <p:cNvPr id="9" name="Picture 8" descr="real-world_connec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227905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9" y="1377153"/>
            <a:ext cx="5203929" cy="5480848"/>
          </a:xfrm>
        </p:spPr>
        <p:txBody>
          <a:bodyPr/>
          <a:lstStyle/>
          <a:p>
            <a:r>
              <a:rPr lang="en-US" sz="2800" dirty="0">
                <a:solidFill>
                  <a:schemeClr val="tx1"/>
                </a:solidFill>
              </a:rPr>
              <a:t>Oxidation-reduction reactions include:</a:t>
            </a:r>
          </a:p>
          <a:p>
            <a:pPr lvl="1">
              <a:lnSpc>
                <a:spcPct val="112000"/>
              </a:lnSpc>
            </a:pPr>
            <a:r>
              <a:rPr lang="en-US" sz="2800" dirty="0">
                <a:solidFill>
                  <a:srgbClr val="FF0000"/>
                </a:solidFill>
              </a:rPr>
              <a:t>Combustion</a:t>
            </a:r>
          </a:p>
          <a:p>
            <a:pPr lvl="1">
              <a:lnSpc>
                <a:spcPct val="112000"/>
              </a:lnSpc>
            </a:pPr>
            <a:r>
              <a:rPr lang="en-US" sz="2800" dirty="0"/>
              <a:t>Photosynthesis</a:t>
            </a:r>
          </a:p>
          <a:p>
            <a:pPr lvl="1">
              <a:lnSpc>
                <a:spcPct val="112000"/>
              </a:lnSpc>
            </a:pPr>
            <a:r>
              <a:rPr lang="en-US" sz="2800" dirty="0">
                <a:solidFill>
                  <a:srgbClr val="0070C0"/>
                </a:solidFill>
              </a:rPr>
              <a:t>Many reactions of metals (tarnish)</a:t>
            </a:r>
          </a:p>
          <a:p>
            <a:pPr lvl="1">
              <a:lnSpc>
                <a:spcPct val="112000"/>
              </a:lnSpc>
            </a:pPr>
            <a:r>
              <a:rPr lang="en-US" sz="2800" dirty="0">
                <a:solidFill>
                  <a:srgbClr val="00B050"/>
                </a:solidFill>
              </a:rPr>
              <a:t>Many biochemical reactions, including metabolic reactions.</a:t>
            </a:r>
          </a:p>
          <a:p>
            <a:pPr marL="456897" lvl="2" indent="0">
              <a:lnSpc>
                <a:spcPct val="112000"/>
              </a:lnSpc>
              <a:buNone/>
            </a:pPr>
            <a:endParaRPr lang="en-US" sz="2800" dirty="0"/>
          </a:p>
          <a:p>
            <a:pPr marL="1586" lvl="1" indent="0">
              <a:lnSpc>
                <a:spcPct val="112000"/>
              </a:lnSpc>
              <a:buNone/>
            </a:pPr>
            <a:endParaRPr lang="en-US" sz="2100" dirty="0"/>
          </a:p>
        </p:txBody>
      </p:sp>
      <p:sp>
        <p:nvSpPr>
          <p:cNvPr id="2" name="Title 1"/>
          <p:cNvSpPr>
            <a:spLocks noGrp="1"/>
          </p:cNvSpPr>
          <p:nvPr>
            <p:ph type="title"/>
          </p:nvPr>
        </p:nvSpPr>
        <p:spPr>
          <a:xfrm>
            <a:off x="12" y="0"/>
            <a:ext cx="9143992" cy="1371600"/>
          </a:xfrm>
        </p:spPr>
        <p:txBody>
          <a:bodyPr/>
          <a:lstStyle/>
          <a:p>
            <a:pPr marL="856671" indent="-856671"/>
            <a:r>
              <a:rPr lang="en-US" dirty="0"/>
              <a:t>	Examples of Oxidation-Reduction Reaction</a:t>
            </a:r>
          </a:p>
        </p:txBody>
      </p:sp>
      <p:pic>
        <p:nvPicPr>
          <p:cNvPr id="9" name="Picture 8" descr="real-world_connec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pic>
        <p:nvPicPr>
          <p:cNvPr id="4" name="Picture 3">
            <a:extLst>
              <a:ext uri="{FF2B5EF4-FFF2-40B4-BE49-F238E27FC236}">
                <a16:creationId xmlns:a16="http://schemas.microsoft.com/office/drawing/2014/main" id="{8205098B-774E-4A9F-9CEB-FF405BC52B45}"/>
              </a:ext>
            </a:extLst>
          </p:cNvPr>
          <p:cNvPicPr>
            <a:picLocks noChangeAspect="1"/>
          </p:cNvPicPr>
          <p:nvPr/>
        </p:nvPicPr>
        <p:blipFill>
          <a:blip r:embed="rId4"/>
          <a:stretch>
            <a:fillRect/>
          </a:stretch>
        </p:blipFill>
        <p:spPr>
          <a:xfrm>
            <a:off x="5203958" y="4098414"/>
            <a:ext cx="3922341" cy="2750422"/>
          </a:xfrm>
          <a:prstGeom prst="rect">
            <a:avLst/>
          </a:prstGeom>
        </p:spPr>
      </p:pic>
      <p:pic>
        <p:nvPicPr>
          <p:cNvPr id="10" name="Picture 9">
            <a:extLst>
              <a:ext uri="{FF2B5EF4-FFF2-40B4-BE49-F238E27FC236}">
                <a16:creationId xmlns:a16="http://schemas.microsoft.com/office/drawing/2014/main" id="{210C3245-3798-4598-B68F-E02F53D9E74A}"/>
              </a:ext>
            </a:extLst>
          </p:cNvPr>
          <p:cNvPicPr>
            <a:picLocks noChangeAspect="1"/>
          </p:cNvPicPr>
          <p:nvPr/>
        </p:nvPicPr>
        <p:blipFill>
          <a:blip r:embed="rId5"/>
          <a:stretch>
            <a:fillRect/>
          </a:stretch>
        </p:blipFill>
        <p:spPr>
          <a:xfrm>
            <a:off x="4343400" y="2057400"/>
            <a:ext cx="4642089" cy="1782564"/>
          </a:xfrm>
          <a:prstGeom prst="rect">
            <a:avLst/>
          </a:prstGeom>
        </p:spPr>
      </p:pic>
      <p:pic>
        <p:nvPicPr>
          <p:cNvPr id="14" name="Picture 2" descr="File:Flames, closeup.jpg">
            <a:extLst>
              <a:ext uri="{FF2B5EF4-FFF2-40B4-BE49-F238E27FC236}">
                <a16:creationId xmlns:a16="http://schemas.microsoft.com/office/drawing/2014/main" id="{C8213CC1-BE3F-41CB-BBB8-EF07792F615D}"/>
              </a:ext>
            </a:extLst>
          </p:cNvPr>
          <p:cNvPicPr>
            <a:picLocks noChangeAspect="1" noChangeArrowheads="1"/>
          </p:cNvPicPr>
          <p:nvPr/>
        </p:nvPicPr>
        <p:blipFill>
          <a:blip r:embed="rId6" cstate="print"/>
          <a:srcRect/>
          <a:stretch>
            <a:fillRect/>
          </a:stretch>
        </p:blipFill>
        <p:spPr bwMode="auto">
          <a:xfrm>
            <a:off x="7409072" y="1375972"/>
            <a:ext cx="1734899" cy="1733769"/>
          </a:xfrm>
          <a:prstGeom prst="rect">
            <a:avLst/>
          </a:prstGeom>
          <a:noFill/>
        </p:spPr>
      </p:pic>
    </p:spTree>
    <p:extLst>
      <p:ext uri="{BB962C8B-B14F-4D97-AF65-F5344CB8AC3E}">
        <p14:creationId xmlns:p14="http://schemas.microsoft.com/office/powerpoint/2010/main" val="176258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5486400" y="1400973"/>
            <a:ext cx="3657600" cy="5480848"/>
          </a:xfrm>
        </p:spPr>
        <p:txBody>
          <a:bodyPr lIns="182167" tIns="91082"/>
          <a:lstStyle/>
          <a:p>
            <a:pPr marL="229571" indent="-229571">
              <a:spcBef>
                <a:spcPts val="1050"/>
              </a:spcBef>
              <a:buClr>
                <a:schemeClr val="accent1"/>
              </a:buClr>
              <a:buFont typeface="Wingdings" charset="2"/>
              <a:buChar char="§"/>
            </a:pPr>
            <a:r>
              <a:rPr lang="en-US" dirty="0"/>
              <a:t>What is necessary to form positive ions? </a:t>
            </a:r>
          </a:p>
          <a:p>
            <a:pPr algn="ctr">
              <a:spcBef>
                <a:spcPts val="1050"/>
              </a:spcBef>
              <a:buClr>
                <a:schemeClr val="accent1"/>
              </a:buClr>
            </a:pPr>
            <a:r>
              <a:rPr lang="en-US" dirty="0">
                <a:solidFill>
                  <a:srgbClr val="FF0000"/>
                </a:solidFill>
              </a:rPr>
              <a:t> </a:t>
            </a:r>
            <a:endParaRPr lang="en-US" dirty="0">
              <a:solidFill>
                <a:srgbClr val="00B0F0"/>
              </a:solidFill>
            </a:endParaRPr>
          </a:p>
          <a:p>
            <a:pPr marL="229571" indent="-229571">
              <a:spcBef>
                <a:spcPts val="1050"/>
              </a:spcBef>
              <a:buClr>
                <a:schemeClr val="accent1"/>
              </a:buClr>
              <a:buFont typeface="Wingdings" charset="2"/>
              <a:buChar char="§"/>
            </a:pPr>
            <a:r>
              <a:rPr lang="en-US" dirty="0"/>
              <a:t>What is necessary to form negative ions? </a:t>
            </a:r>
          </a:p>
          <a:p>
            <a:pPr algn="ctr">
              <a:spcBef>
                <a:spcPts val="1050"/>
              </a:spcBef>
              <a:buClr>
                <a:schemeClr val="accent1"/>
              </a:buClr>
            </a:pPr>
            <a:r>
              <a:rPr lang="en-US" dirty="0">
                <a:solidFill>
                  <a:srgbClr val="FF0000"/>
                </a:solidFill>
              </a:rPr>
              <a:t> </a:t>
            </a:r>
            <a:endParaRPr lang="en-US" dirty="0">
              <a:solidFill>
                <a:srgbClr val="00B050"/>
              </a:solidFill>
            </a:endParaRPr>
          </a:p>
          <a:p>
            <a:pPr marL="229571" indent="-229571">
              <a:spcBef>
                <a:spcPts val="1050"/>
              </a:spcBef>
              <a:buClr>
                <a:schemeClr val="accent1"/>
              </a:buClr>
              <a:buFont typeface="Wingdings" charset="2"/>
              <a:buChar char="§"/>
            </a:pPr>
            <a:r>
              <a:rPr lang="en-US" dirty="0"/>
              <a:t>What determines the charge of an ion? </a:t>
            </a:r>
          </a:p>
          <a:p>
            <a:pPr marL="227708">
              <a:spcBef>
                <a:spcPts val="1050"/>
              </a:spcBef>
              <a:buClr>
                <a:schemeClr val="accent1"/>
              </a:buClr>
            </a:pPr>
            <a:r>
              <a:rPr lang="en-US" dirty="0">
                <a:solidFill>
                  <a:srgbClr val="FF0000"/>
                </a:solidFill>
              </a:rPr>
              <a:t> </a:t>
            </a:r>
          </a:p>
        </p:txBody>
      </p:sp>
      <p:sp>
        <p:nvSpPr>
          <p:cNvPr id="6" name="Title 5"/>
          <p:cNvSpPr>
            <a:spLocks noGrp="1"/>
          </p:cNvSpPr>
          <p:nvPr>
            <p:ph type="title"/>
          </p:nvPr>
        </p:nvSpPr>
        <p:spPr>
          <a:xfrm>
            <a:off x="6" y="0"/>
            <a:ext cx="9143994" cy="1371600"/>
          </a:xfrm>
        </p:spPr>
        <p:txBody>
          <a:bodyPr anchor="ctr" anchorCtr="0"/>
          <a:lstStyle/>
          <a:p>
            <a:pPr marL="796993" indent="-683126"/>
            <a:r>
              <a:rPr lang="en-US" dirty="0"/>
              <a:t>	 </a:t>
            </a:r>
            <a:r>
              <a:rPr lang="en-US" dirty="0">
                <a:solidFill>
                  <a:srgbClr val="FFFF00"/>
                </a:solidFill>
              </a:rPr>
              <a:t>Reviewing Oxidation State (charge of ions)</a:t>
            </a:r>
          </a:p>
        </p:txBody>
      </p:sp>
      <p:pic>
        <p:nvPicPr>
          <p:cNvPr id="7" name="Picture 6"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graphicFrame>
        <p:nvGraphicFramePr>
          <p:cNvPr id="10" name="Content Placeholder 9"/>
          <p:cNvGraphicFramePr>
            <a:graphicFrameLocks noGrp="1"/>
          </p:cNvGraphicFramePr>
          <p:nvPr>
            <p:ph sz="quarter" idx="13"/>
            <p:extLst>
              <p:ext uri="{D42A27DB-BD31-4B8C-83A1-F6EECF244321}">
                <p14:modId xmlns:p14="http://schemas.microsoft.com/office/powerpoint/2010/main" val="2544342645"/>
              </p:ext>
            </p:extLst>
          </p:nvPr>
        </p:nvGraphicFramePr>
        <p:xfrm>
          <a:off x="100012" y="1905000"/>
          <a:ext cx="5334001" cy="4480560"/>
        </p:xfrm>
        <a:graphic>
          <a:graphicData uri="http://schemas.openxmlformats.org/drawingml/2006/table">
            <a:tbl>
              <a:tblPr/>
              <a:tblGrid>
                <a:gridCol w="1568634">
                  <a:extLst>
                    <a:ext uri="{9D8B030D-6E8A-4147-A177-3AD203B41FA5}">
                      <a16:colId xmlns:a16="http://schemas.microsoft.com/office/drawing/2014/main" val="20000"/>
                    </a:ext>
                  </a:extLst>
                </a:gridCol>
                <a:gridCol w="971367">
                  <a:extLst>
                    <a:ext uri="{9D8B030D-6E8A-4147-A177-3AD203B41FA5}">
                      <a16:colId xmlns:a16="http://schemas.microsoft.com/office/drawing/2014/main" val="20001"/>
                    </a:ext>
                  </a:extLst>
                </a:gridCol>
                <a:gridCol w="1089644">
                  <a:extLst>
                    <a:ext uri="{9D8B030D-6E8A-4147-A177-3AD203B41FA5}">
                      <a16:colId xmlns:a16="http://schemas.microsoft.com/office/drawing/2014/main" val="20002"/>
                    </a:ext>
                  </a:extLst>
                </a:gridCol>
                <a:gridCol w="942357">
                  <a:extLst>
                    <a:ext uri="{9D8B030D-6E8A-4147-A177-3AD203B41FA5}">
                      <a16:colId xmlns:a16="http://schemas.microsoft.com/office/drawing/2014/main" val="20003"/>
                    </a:ext>
                  </a:extLst>
                </a:gridCol>
                <a:gridCol w="761999">
                  <a:extLst>
                    <a:ext uri="{9D8B030D-6E8A-4147-A177-3AD203B41FA5}">
                      <a16:colId xmlns:a16="http://schemas.microsoft.com/office/drawing/2014/main" val="20004"/>
                    </a:ext>
                  </a:extLst>
                </a:gridCol>
              </a:tblGrid>
              <a:tr h="824450">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a:ea typeface="ＭＳ Ｐゴシック" charset="0"/>
                          <a:cs typeface="Arial"/>
                        </a:rPr>
                        <a:t>Atom</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chemeClr val="tx1"/>
                          </a:solidFill>
                          <a:effectLst/>
                          <a:latin typeface="Arial"/>
                          <a:ea typeface="ＭＳ Ｐゴシック" charset="0"/>
                          <a:cs typeface="Arial"/>
                        </a:rPr>
                        <a:t>Na</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chemeClr val="tx1"/>
                          </a:solidFill>
                          <a:effectLst/>
                          <a:latin typeface="Arial"/>
                          <a:ea typeface="ＭＳ Ｐゴシック" charset="0"/>
                          <a:cs typeface="Arial"/>
                        </a:rPr>
                        <a:t>Mg</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chemeClr val="tx1"/>
                          </a:solidFill>
                          <a:effectLst/>
                          <a:latin typeface="Arial"/>
                          <a:ea typeface="ＭＳ Ｐゴシック" charset="0"/>
                          <a:cs typeface="Arial"/>
                        </a:rPr>
                        <a:t>O</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chemeClr val="tx1"/>
                          </a:solidFill>
                          <a:effectLst/>
                          <a:latin typeface="Arial"/>
                          <a:ea typeface="ＭＳ Ｐゴシック" charset="0"/>
                          <a:cs typeface="Arial"/>
                        </a:rPr>
                        <a:t>Cl</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3210">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a:ea typeface="ＭＳ Ｐゴシック" charset="0"/>
                          <a:cs typeface="Arial"/>
                        </a:rPr>
                        <a:t>Valence electrons</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endParaRPr kumimoji="0" lang="en-US" sz="2300" b="1" i="0" u="none" strike="noStrike" cap="none" normalizeH="0" baseline="0" dirty="0">
                        <a:ln>
                          <a:noFill/>
                        </a:ln>
                        <a:solidFill>
                          <a:srgbClr val="FF0000"/>
                        </a:solidFill>
                        <a:effectLst/>
                        <a:latin typeface="+mn-lt"/>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endParaRPr kumimoji="0" lang="en-US" sz="2300" b="1" i="0" u="none" strike="noStrike" cap="none" normalizeH="0" baseline="0" dirty="0">
                        <a:ln>
                          <a:noFill/>
                        </a:ln>
                        <a:solidFill>
                          <a:srgbClr val="FF0000"/>
                        </a:solidFill>
                        <a:effectLst/>
                        <a:latin typeface="+mn-lt"/>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3210">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a:ea typeface="ＭＳ Ｐゴシック" charset="0"/>
                          <a:cs typeface="Arial"/>
                        </a:rPr>
                        <a:t>Electrons gained</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4845">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a:ea typeface="ＭＳ Ｐゴシック" charset="0"/>
                          <a:cs typeface="Arial"/>
                        </a:rPr>
                        <a:t>Electrons lost</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4845">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Ion</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 name="Rectangle 2"/>
          <p:cNvSpPr/>
          <p:nvPr/>
        </p:nvSpPr>
        <p:spPr>
          <a:xfrm>
            <a:off x="1371608" y="1447806"/>
            <a:ext cx="2480853" cy="384424"/>
          </a:xfrm>
          <a:prstGeom prst="rect">
            <a:avLst/>
          </a:prstGeom>
        </p:spPr>
        <p:txBody>
          <a:bodyPr wrap="none" lIns="91145" tIns="45573" rIns="91145" bIns="45573">
            <a:spAutoFit/>
          </a:bodyPr>
          <a:lstStyle/>
          <a:p>
            <a:pPr marL="229571" indent="-229571">
              <a:spcBef>
                <a:spcPts val="1050"/>
              </a:spcBef>
              <a:buClr>
                <a:schemeClr val="accent1"/>
              </a:buClr>
              <a:buFont typeface="Wingdings" charset="2"/>
              <a:buChar char="§"/>
            </a:pPr>
            <a:r>
              <a:rPr lang="en-US" dirty="0"/>
              <a:t>Complete the chart</a:t>
            </a:r>
          </a:p>
        </p:txBody>
      </p:sp>
    </p:spTree>
    <p:extLst>
      <p:ext uri="{BB962C8B-B14F-4D97-AF65-F5344CB8AC3E}">
        <p14:creationId xmlns:p14="http://schemas.microsoft.com/office/powerpoint/2010/main" val="196351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pPr marL="856671" indent="-856671"/>
            <a:r>
              <a:rPr lang="en-US" dirty="0"/>
              <a:t>	Examples of Oxidation-Reduction Reaction</a:t>
            </a:r>
          </a:p>
        </p:txBody>
      </p:sp>
      <p:pic>
        <p:nvPicPr>
          <p:cNvPr id="9" name="Picture 8" descr="real-world_connec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7" name="Content Placeholder 48"/>
          <p:cNvSpPr>
            <a:spLocks noGrp="1"/>
          </p:cNvSpPr>
          <p:nvPr>
            <p:ph sz="quarter" idx="4294967295"/>
          </p:nvPr>
        </p:nvSpPr>
        <p:spPr>
          <a:xfrm>
            <a:off x="152399" y="4253438"/>
            <a:ext cx="8915401" cy="1842562"/>
          </a:xfrm>
          <a:prstGeom prst="roundRect">
            <a:avLst/>
          </a:prstGeom>
          <a:solidFill>
            <a:schemeClr val="accent1">
              <a:lumMod val="40000"/>
              <a:lumOff val="60000"/>
            </a:schemeClr>
          </a:solidFill>
          <a:ln w="28575" cmpd="sng">
            <a:solidFill>
              <a:schemeClr val="accent1"/>
            </a:solidFill>
          </a:ln>
        </p:spPr>
        <p:txBody>
          <a:bodyPr wrap="square" lIns="191391" tIns="95704" rIns="191391" bIns="95704" anchor="ctr" anchorCtr="0">
            <a:noAutofit/>
          </a:bodyPr>
          <a:lstStyle/>
          <a:p>
            <a:pPr algn="ctr">
              <a:lnSpc>
                <a:spcPct val="100000"/>
              </a:lnSpc>
              <a:spcBef>
                <a:spcPts val="0"/>
              </a:spcBef>
              <a:defRPr/>
            </a:pPr>
            <a:r>
              <a:rPr lang="en-US" sz="3000" dirty="0"/>
              <a:t>C</a:t>
            </a:r>
            <a:r>
              <a:rPr lang="en-US" sz="3000" b="1" baseline="30000" dirty="0">
                <a:solidFill>
                  <a:srgbClr val="FF0000"/>
                </a:solidFill>
              </a:rPr>
              <a:t>-4</a:t>
            </a:r>
            <a:r>
              <a:rPr lang="en-US" sz="3000" dirty="0"/>
              <a:t>H</a:t>
            </a:r>
            <a:r>
              <a:rPr lang="en-US" sz="3000" baseline="-25000" dirty="0"/>
              <a:t>4</a:t>
            </a:r>
            <a:r>
              <a:rPr lang="en-US" sz="3000" b="1" baseline="30000" dirty="0">
                <a:solidFill>
                  <a:srgbClr val="FF0000"/>
                </a:solidFill>
              </a:rPr>
              <a:t>+1</a:t>
            </a:r>
            <a:r>
              <a:rPr lang="en-US" sz="2400" dirty="0"/>
              <a:t>(g)</a:t>
            </a:r>
            <a:r>
              <a:rPr lang="en-US" sz="3000" baseline="-25000" dirty="0"/>
              <a:t> </a:t>
            </a:r>
            <a:r>
              <a:rPr lang="en-US" sz="3000" dirty="0"/>
              <a:t>+ 5O</a:t>
            </a:r>
            <a:r>
              <a:rPr lang="en-US" sz="3000" baseline="-25000" dirty="0"/>
              <a:t>2</a:t>
            </a:r>
            <a:r>
              <a:rPr lang="en-US" sz="3000" baseline="30000" dirty="0">
                <a:solidFill>
                  <a:srgbClr val="FF0000"/>
                </a:solidFill>
              </a:rPr>
              <a:t>0</a:t>
            </a:r>
            <a:r>
              <a:rPr lang="en-US" sz="2400" dirty="0"/>
              <a:t>(g)</a:t>
            </a:r>
            <a:r>
              <a:rPr lang="en-US" sz="3000" dirty="0"/>
              <a:t> →  C</a:t>
            </a:r>
            <a:r>
              <a:rPr lang="en-US" sz="3000" b="1" baseline="30000" dirty="0">
                <a:solidFill>
                  <a:srgbClr val="FF0000"/>
                </a:solidFill>
              </a:rPr>
              <a:t>+4</a:t>
            </a:r>
            <a:r>
              <a:rPr lang="en-US" sz="3000" dirty="0"/>
              <a:t>O</a:t>
            </a:r>
            <a:r>
              <a:rPr lang="en-US" sz="3000" baseline="-25000" dirty="0"/>
              <a:t>2</a:t>
            </a:r>
            <a:r>
              <a:rPr lang="en-US" sz="3000" baseline="30000" dirty="0">
                <a:solidFill>
                  <a:srgbClr val="FF0000"/>
                </a:solidFill>
              </a:rPr>
              <a:t>-2</a:t>
            </a:r>
            <a:r>
              <a:rPr lang="en-US" sz="2400" dirty="0"/>
              <a:t>(g)</a:t>
            </a:r>
            <a:r>
              <a:rPr lang="en-US" sz="3000" dirty="0"/>
              <a:t> + H</a:t>
            </a:r>
            <a:r>
              <a:rPr lang="en-US" sz="3000" baseline="-25000" dirty="0"/>
              <a:t>2</a:t>
            </a:r>
            <a:r>
              <a:rPr lang="en-US" sz="3000" b="1" baseline="30000" dirty="0">
                <a:solidFill>
                  <a:srgbClr val="FF0000"/>
                </a:solidFill>
              </a:rPr>
              <a:t>+1</a:t>
            </a:r>
            <a:r>
              <a:rPr lang="en-US" sz="3000" dirty="0"/>
              <a:t>O</a:t>
            </a:r>
            <a:r>
              <a:rPr lang="en-US" sz="3000" baseline="30000" dirty="0">
                <a:solidFill>
                  <a:srgbClr val="FF0000"/>
                </a:solidFill>
              </a:rPr>
              <a:t>-2</a:t>
            </a:r>
            <a:r>
              <a:rPr lang="en-US" sz="2400" dirty="0"/>
              <a:t>(g)</a:t>
            </a:r>
            <a:endParaRPr lang="en-US" sz="2400" b="1" dirty="0"/>
          </a:p>
        </p:txBody>
      </p:sp>
      <p:grpSp>
        <p:nvGrpSpPr>
          <p:cNvPr id="16" name="Group 15">
            <a:extLst>
              <a:ext uri="{FF2B5EF4-FFF2-40B4-BE49-F238E27FC236}">
                <a16:creationId xmlns:a16="http://schemas.microsoft.com/office/drawing/2014/main" id="{AF2195C7-3F44-4E31-89E0-D441F7813776}"/>
              </a:ext>
            </a:extLst>
          </p:cNvPr>
          <p:cNvGrpSpPr/>
          <p:nvPr/>
        </p:nvGrpSpPr>
        <p:grpSpPr>
          <a:xfrm>
            <a:off x="1226868" y="4419600"/>
            <a:ext cx="6621732" cy="533400"/>
            <a:chOff x="1226868" y="4419600"/>
            <a:chExt cx="6621732" cy="533400"/>
          </a:xfrm>
        </p:grpSpPr>
        <p:sp>
          <p:nvSpPr>
            <p:cNvPr id="8" name="Right Bracket 7"/>
            <p:cNvSpPr/>
            <p:nvPr/>
          </p:nvSpPr>
          <p:spPr bwMode="auto">
            <a:xfrm rot="16200000">
              <a:off x="5460643" y="2565043"/>
              <a:ext cx="332268" cy="4443646"/>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1" name="Right Bracket 10"/>
            <p:cNvSpPr/>
            <p:nvPr/>
          </p:nvSpPr>
          <p:spPr bwMode="auto">
            <a:xfrm rot="16200000">
              <a:off x="2905548" y="2740920"/>
              <a:ext cx="521174" cy="3878534"/>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cxnSp>
          <p:nvCxnSpPr>
            <p:cNvPr id="5" name="Straight Connector 4"/>
            <p:cNvCxnSpPr/>
            <p:nvPr/>
          </p:nvCxnSpPr>
          <p:spPr bwMode="auto">
            <a:xfrm flipH="1">
              <a:off x="5663193" y="4620732"/>
              <a:ext cx="2" cy="332268"/>
            </a:xfrm>
            <a:prstGeom prst="line">
              <a:avLst/>
            </a:prstGeom>
            <a:noFill/>
            <a:ln w="2857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5736042" y="4615424"/>
              <a:ext cx="1094126" cy="261376"/>
            </a:xfrm>
            <a:prstGeom prst="rect">
              <a:avLst/>
            </a:prstGeom>
            <a:noFill/>
          </p:spPr>
          <p:txBody>
            <a:bodyPr wrap="square" lIns="91208" tIns="45604" rIns="91208" bIns="45604" rtlCol="0">
              <a:spAutoFit/>
            </a:bodyPr>
            <a:lstStyle/>
            <a:p>
              <a:pPr algn="ctr"/>
              <a:r>
                <a:rPr lang="en-US" sz="1100" dirty="0"/>
                <a:t>reduction</a:t>
              </a:r>
            </a:p>
          </p:txBody>
        </p:sp>
        <p:sp>
          <p:nvSpPr>
            <p:cNvPr id="12" name="TextBox 11"/>
            <p:cNvSpPr txBox="1"/>
            <p:nvPr/>
          </p:nvSpPr>
          <p:spPr>
            <a:xfrm>
              <a:off x="1418858" y="4457697"/>
              <a:ext cx="1094126" cy="261376"/>
            </a:xfrm>
            <a:prstGeom prst="rect">
              <a:avLst/>
            </a:prstGeom>
            <a:noFill/>
          </p:spPr>
          <p:txBody>
            <a:bodyPr wrap="square" lIns="91208" tIns="45604" rIns="91208" bIns="45604" rtlCol="0">
              <a:spAutoFit/>
            </a:bodyPr>
            <a:lstStyle/>
            <a:p>
              <a:pPr algn="ctr"/>
              <a:r>
                <a:rPr lang="en-US" sz="1100" dirty="0"/>
                <a:t>oxidation</a:t>
              </a:r>
            </a:p>
          </p:txBody>
        </p:sp>
      </p:grpSp>
      <p:pic>
        <p:nvPicPr>
          <p:cNvPr id="3" name="Picture 2">
            <a:extLst>
              <a:ext uri="{FF2B5EF4-FFF2-40B4-BE49-F238E27FC236}">
                <a16:creationId xmlns:a16="http://schemas.microsoft.com/office/drawing/2014/main" id="{4054DDCA-0051-4C3E-AE2C-DF07A257E546}"/>
              </a:ext>
            </a:extLst>
          </p:cNvPr>
          <p:cNvPicPr>
            <a:picLocks noChangeAspect="1"/>
          </p:cNvPicPr>
          <p:nvPr/>
        </p:nvPicPr>
        <p:blipFill>
          <a:blip r:embed="rId4"/>
          <a:stretch>
            <a:fillRect/>
          </a:stretch>
        </p:blipFill>
        <p:spPr>
          <a:xfrm>
            <a:off x="4250097" y="1403318"/>
            <a:ext cx="4480948" cy="2773920"/>
          </a:xfrm>
          <a:prstGeom prst="rect">
            <a:avLst/>
          </a:prstGeom>
        </p:spPr>
      </p:pic>
      <p:pic>
        <p:nvPicPr>
          <p:cNvPr id="4" name="Picture 3">
            <a:extLst>
              <a:ext uri="{FF2B5EF4-FFF2-40B4-BE49-F238E27FC236}">
                <a16:creationId xmlns:a16="http://schemas.microsoft.com/office/drawing/2014/main" id="{2029931C-63A3-4FA8-9D16-D20514E66426}"/>
              </a:ext>
            </a:extLst>
          </p:cNvPr>
          <p:cNvPicPr>
            <a:picLocks noChangeAspect="1"/>
          </p:cNvPicPr>
          <p:nvPr/>
        </p:nvPicPr>
        <p:blipFill>
          <a:blip r:embed="rId5"/>
          <a:stretch>
            <a:fillRect/>
          </a:stretch>
        </p:blipFill>
        <p:spPr>
          <a:xfrm>
            <a:off x="381000" y="1608811"/>
            <a:ext cx="3720947" cy="2372777"/>
          </a:xfrm>
          <a:prstGeom prst="rect">
            <a:avLst/>
          </a:prstGeom>
        </p:spPr>
      </p:pic>
      <p:sp>
        <p:nvSpPr>
          <p:cNvPr id="10" name="TextBox 9">
            <a:extLst>
              <a:ext uri="{FF2B5EF4-FFF2-40B4-BE49-F238E27FC236}">
                <a16:creationId xmlns:a16="http://schemas.microsoft.com/office/drawing/2014/main" id="{FA8BB55C-7F10-4D1C-8595-4C206B2D6163}"/>
              </a:ext>
            </a:extLst>
          </p:cNvPr>
          <p:cNvSpPr txBox="1"/>
          <p:nvPr/>
        </p:nvSpPr>
        <p:spPr>
          <a:xfrm>
            <a:off x="3267577" y="939080"/>
            <a:ext cx="2590800" cy="384721"/>
          </a:xfrm>
          <a:prstGeom prst="rect">
            <a:avLst/>
          </a:prstGeom>
          <a:noFill/>
        </p:spPr>
        <p:txBody>
          <a:bodyPr wrap="square" rtlCol="0">
            <a:spAutoFit/>
          </a:bodyPr>
          <a:lstStyle/>
          <a:p>
            <a:pPr algn="ctr"/>
            <a:r>
              <a:rPr lang="en-US" b="1" dirty="0">
                <a:solidFill>
                  <a:srgbClr val="FFFF00"/>
                </a:solidFill>
                <a:effectLst>
                  <a:outerShdw blurRad="38100" dist="38100" dir="2700000" algn="tl">
                    <a:srgbClr val="000000">
                      <a:alpha val="43137"/>
                    </a:srgbClr>
                  </a:outerShdw>
                </a:effectLst>
              </a:rPr>
              <a:t>Combustion</a:t>
            </a:r>
          </a:p>
        </p:txBody>
      </p:sp>
    </p:spTree>
    <p:extLst>
      <p:ext uri="{BB962C8B-B14F-4D97-AF65-F5344CB8AC3E}">
        <p14:creationId xmlns:p14="http://schemas.microsoft.com/office/powerpoint/2010/main" val="276852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pPr marL="856671" indent="-856671"/>
            <a:r>
              <a:rPr lang="en-US" dirty="0"/>
              <a:t>	</a:t>
            </a:r>
            <a:r>
              <a:rPr lang="en-US" dirty="0">
                <a:solidFill>
                  <a:srgbClr val="FFFF00"/>
                </a:solidFill>
              </a:rPr>
              <a:t>Examples of Oxidation-Reduction Reaction</a:t>
            </a:r>
          </a:p>
        </p:txBody>
      </p:sp>
      <p:pic>
        <p:nvPicPr>
          <p:cNvPr id="9" name="Picture 8" descr="real-world_connec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pic>
        <p:nvPicPr>
          <p:cNvPr id="158726" name="Picture 6" descr="File:Drikkekanne Norsk Folkemuseum NF.1950-0001.jpg"/>
          <p:cNvPicPr>
            <a:picLocks noChangeAspect="1" noChangeArrowheads="1"/>
          </p:cNvPicPr>
          <p:nvPr/>
        </p:nvPicPr>
        <p:blipFill>
          <a:blip r:embed="rId4" cstate="print"/>
          <a:srcRect/>
          <a:stretch>
            <a:fillRect/>
          </a:stretch>
        </p:blipFill>
        <p:spPr bwMode="auto">
          <a:xfrm>
            <a:off x="5486400" y="1676400"/>
            <a:ext cx="3282977" cy="4572000"/>
          </a:xfrm>
          <a:prstGeom prst="rect">
            <a:avLst/>
          </a:prstGeom>
          <a:noFill/>
        </p:spPr>
      </p:pic>
      <p:pic>
        <p:nvPicPr>
          <p:cNvPr id="17" name="Picture 16"/>
          <p:cNvPicPr>
            <a:picLocks noChangeAspect="1"/>
          </p:cNvPicPr>
          <p:nvPr/>
        </p:nvPicPr>
        <p:blipFill rotWithShape="1">
          <a:blip r:embed="rId5"/>
          <a:srcRect t="2057"/>
          <a:stretch/>
        </p:blipFill>
        <p:spPr>
          <a:xfrm>
            <a:off x="195263" y="2262187"/>
            <a:ext cx="2505075" cy="3629025"/>
          </a:xfrm>
          <a:prstGeom prst="rect">
            <a:avLst/>
          </a:prstGeom>
        </p:spPr>
      </p:pic>
      <p:sp>
        <p:nvSpPr>
          <p:cNvPr id="18" name="Rectangle 2"/>
          <p:cNvSpPr>
            <a:spLocks noGrp="1" noChangeArrowheads="1"/>
          </p:cNvSpPr>
          <p:nvPr>
            <p:ph type="body" idx="4294967295"/>
          </p:nvPr>
        </p:nvSpPr>
        <p:spPr>
          <a:xfrm>
            <a:off x="2700338" y="1524000"/>
            <a:ext cx="2481262" cy="5105400"/>
          </a:xfrm>
          <a:prstGeom prst="rect">
            <a:avLst/>
          </a:prstGeom>
        </p:spPr>
        <p:txBody>
          <a:bodyPr lIns="182419" tIns="91208"/>
          <a:lstStyle/>
          <a:p>
            <a:r>
              <a:rPr lang="en-US" altLang="en-US" sz="2100" dirty="0"/>
              <a:t>Metal trash cans made from uncoated steel would corrode or rust if left outside in the rain. </a:t>
            </a:r>
          </a:p>
          <a:p>
            <a:r>
              <a:rPr lang="en-US" altLang="en-US" sz="2100" dirty="0">
                <a:solidFill>
                  <a:srgbClr val="0070C0"/>
                </a:solidFill>
              </a:rPr>
              <a:t>Silverware and silver cups can tarnish as shown to the right.</a:t>
            </a:r>
          </a:p>
        </p:txBody>
      </p:sp>
    </p:spTree>
    <p:extLst>
      <p:ext uri="{BB962C8B-B14F-4D97-AF65-F5344CB8AC3E}">
        <p14:creationId xmlns:p14="http://schemas.microsoft.com/office/powerpoint/2010/main" val="38427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Effect transition="in" filter="fade">
                                      <p:cBhvr>
                                        <p:cTn id="16" dur="500"/>
                                        <p:tgtEl>
                                          <p:spTgt spid="18">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58726"/>
                                        </p:tgtEl>
                                        <p:attrNameLst>
                                          <p:attrName>style.visibility</p:attrName>
                                        </p:attrNameLst>
                                      </p:cBhvr>
                                      <p:to>
                                        <p:strVal val="visible"/>
                                      </p:to>
                                    </p:set>
                                    <p:animEffect transition="in" filter="fade">
                                      <p:cBhvr>
                                        <p:cTn id="20" dur="500"/>
                                        <p:tgtEl>
                                          <p:spTgt spid="158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pPr marL="856671" indent="-856671"/>
            <a:r>
              <a:rPr lang="en-US" dirty="0"/>
              <a:t>	</a:t>
            </a:r>
            <a:r>
              <a:rPr lang="en-US" dirty="0">
                <a:solidFill>
                  <a:srgbClr val="FFFF00"/>
                </a:solidFill>
              </a:rPr>
              <a:t>Examples of Oxidation-Reduction Reaction</a:t>
            </a:r>
          </a:p>
        </p:txBody>
      </p:sp>
      <p:pic>
        <p:nvPicPr>
          <p:cNvPr id="9" name="Picture 8" descr="real-world_connec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pic>
        <p:nvPicPr>
          <p:cNvPr id="158726" name="Picture 6" descr="File:Drikkekanne Norsk Folkemuseum NF.1950-0001.jpg"/>
          <p:cNvPicPr>
            <a:picLocks noChangeAspect="1" noChangeArrowheads="1"/>
          </p:cNvPicPr>
          <p:nvPr/>
        </p:nvPicPr>
        <p:blipFill>
          <a:blip r:embed="rId4" cstate="print"/>
          <a:srcRect/>
          <a:stretch>
            <a:fillRect/>
          </a:stretch>
        </p:blipFill>
        <p:spPr bwMode="auto">
          <a:xfrm>
            <a:off x="6248400" y="1373932"/>
            <a:ext cx="1615322" cy="2249560"/>
          </a:xfrm>
          <a:prstGeom prst="rect">
            <a:avLst/>
          </a:prstGeom>
          <a:noFill/>
        </p:spPr>
      </p:pic>
      <p:sp>
        <p:nvSpPr>
          <p:cNvPr id="11" name="Content Placeholder 48"/>
          <p:cNvSpPr>
            <a:spLocks noGrp="1"/>
          </p:cNvSpPr>
          <p:nvPr>
            <p:ph sz="quarter" idx="4294967295"/>
          </p:nvPr>
        </p:nvSpPr>
        <p:spPr>
          <a:xfrm>
            <a:off x="228600" y="3676833"/>
            <a:ext cx="8686799" cy="1977131"/>
          </a:xfrm>
          <a:prstGeom prst="roundRect">
            <a:avLst/>
          </a:prstGeom>
          <a:solidFill>
            <a:schemeClr val="bg1">
              <a:lumMod val="95000"/>
            </a:schemeClr>
          </a:solidFill>
          <a:ln w="28575" cmpd="sng">
            <a:solidFill>
              <a:schemeClr val="bg2">
                <a:lumMod val="50000"/>
              </a:schemeClr>
            </a:solidFill>
          </a:ln>
        </p:spPr>
        <p:txBody>
          <a:bodyPr wrap="square" lIns="191391" tIns="95704" rIns="191391" bIns="95704" anchor="ctr" anchorCtr="0">
            <a:noAutofit/>
          </a:bodyPr>
          <a:lstStyle/>
          <a:p>
            <a:pPr algn="ctr">
              <a:lnSpc>
                <a:spcPct val="100000"/>
              </a:lnSpc>
              <a:spcBef>
                <a:spcPts val="0"/>
              </a:spcBef>
              <a:defRPr/>
            </a:pPr>
            <a:r>
              <a:rPr lang="en-US" sz="3600" dirty="0"/>
              <a:t>2Ag</a:t>
            </a:r>
            <a:r>
              <a:rPr lang="en-US" sz="3600" b="1" baseline="30000" dirty="0">
                <a:solidFill>
                  <a:srgbClr val="FF0000"/>
                </a:solidFill>
              </a:rPr>
              <a:t>0</a:t>
            </a:r>
            <a:r>
              <a:rPr lang="en-US" sz="2400" dirty="0"/>
              <a:t>(s)</a:t>
            </a:r>
            <a:r>
              <a:rPr lang="en-US" sz="3600" dirty="0"/>
              <a:t> + H</a:t>
            </a:r>
            <a:r>
              <a:rPr lang="en-US" sz="3600" baseline="-25000" dirty="0"/>
              <a:t>2</a:t>
            </a:r>
            <a:r>
              <a:rPr lang="en-US" sz="3600" b="1" baseline="30000" dirty="0">
                <a:solidFill>
                  <a:srgbClr val="FF0000"/>
                </a:solidFill>
              </a:rPr>
              <a:t>+1</a:t>
            </a:r>
            <a:r>
              <a:rPr lang="en-US" sz="3600" dirty="0"/>
              <a:t>S</a:t>
            </a:r>
            <a:r>
              <a:rPr lang="en-US" sz="3600" b="1" baseline="30000" dirty="0">
                <a:solidFill>
                  <a:srgbClr val="FF0000"/>
                </a:solidFill>
              </a:rPr>
              <a:t>-2</a:t>
            </a:r>
            <a:r>
              <a:rPr lang="en-US" sz="2400" dirty="0"/>
              <a:t>(g)</a:t>
            </a:r>
            <a:r>
              <a:rPr lang="en-US" sz="3600" dirty="0"/>
              <a:t> → Ag</a:t>
            </a:r>
            <a:r>
              <a:rPr lang="en-US" sz="3600" baseline="-25000" dirty="0"/>
              <a:t>2</a:t>
            </a:r>
            <a:r>
              <a:rPr lang="en-US" sz="3600" b="1" baseline="30000" dirty="0">
                <a:solidFill>
                  <a:srgbClr val="FF0000"/>
                </a:solidFill>
              </a:rPr>
              <a:t>+1</a:t>
            </a:r>
            <a:r>
              <a:rPr lang="en-US" sz="3600" dirty="0"/>
              <a:t>S</a:t>
            </a:r>
            <a:r>
              <a:rPr lang="en-US" sz="3600" b="1" baseline="30000" dirty="0">
                <a:solidFill>
                  <a:srgbClr val="FF0000"/>
                </a:solidFill>
              </a:rPr>
              <a:t>-2 </a:t>
            </a:r>
            <a:r>
              <a:rPr lang="en-US" sz="2400" dirty="0"/>
              <a:t>(s)</a:t>
            </a:r>
            <a:r>
              <a:rPr lang="en-US" sz="3600" baseline="-25000" dirty="0"/>
              <a:t> </a:t>
            </a:r>
            <a:r>
              <a:rPr lang="en-US" sz="3600" dirty="0"/>
              <a:t>+ H</a:t>
            </a:r>
            <a:r>
              <a:rPr lang="en-US" sz="3600" baseline="-25000" dirty="0"/>
              <a:t>2</a:t>
            </a:r>
            <a:r>
              <a:rPr lang="en-US" sz="3600" b="1" baseline="30000" dirty="0">
                <a:solidFill>
                  <a:srgbClr val="FF0000"/>
                </a:solidFill>
              </a:rPr>
              <a:t>0</a:t>
            </a:r>
            <a:r>
              <a:rPr lang="en-US" sz="2400" dirty="0"/>
              <a:t>(g)</a:t>
            </a:r>
            <a:endParaRPr lang="en-US" sz="2400" b="1" dirty="0"/>
          </a:p>
        </p:txBody>
      </p:sp>
      <p:pic>
        <p:nvPicPr>
          <p:cNvPr id="17" name="Picture 16"/>
          <p:cNvPicPr>
            <a:picLocks noChangeAspect="1"/>
          </p:cNvPicPr>
          <p:nvPr/>
        </p:nvPicPr>
        <p:blipFill rotWithShape="1">
          <a:blip r:embed="rId5"/>
          <a:srcRect t="2057"/>
          <a:stretch/>
        </p:blipFill>
        <p:spPr>
          <a:xfrm>
            <a:off x="1466851" y="1410067"/>
            <a:ext cx="1524001" cy="2207773"/>
          </a:xfrm>
          <a:prstGeom prst="rect">
            <a:avLst/>
          </a:prstGeom>
        </p:spPr>
      </p:pic>
      <p:grpSp>
        <p:nvGrpSpPr>
          <p:cNvPr id="3" name="Group 2">
            <a:extLst>
              <a:ext uri="{FF2B5EF4-FFF2-40B4-BE49-F238E27FC236}">
                <a16:creationId xmlns:a16="http://schemas.microsoft.com/office/drawing/2014/main" id="{CDAFFFED-66BA-48DC-9E77-E79493AC4E8B}"/>
              </a:ext>
            </a:extLst>
          </p:cNvPr>
          <p:cNvGrpSpPr/>
          <p:nvPr/>
        </p:nvGrpSpPr>
        <p:grpSpPr>
          <a:xfrm>
            <a:off x="1466851" y="3809999"/>
            <a:ext cx="6610349" cy="633799"/>
            <a:chOff x="1466851" y="3809999"/>
            <a:chExt cx="6610349" cy="633799"/>
          </a:xfrm>
        </p:grpSpPr>
        <p:sp>
          <p:nvSpPr>
            <p:cNvPr id="15" name="Right Bracket 14"/>
            <p:cNvSpPr/>
            <p:nvPr/>
          </p:nvSpPr>
          <p:spPr bwMode="auto">
            <a:xfrm rot="16200000">
              <a:off x="5360001" y="1726599"/>
              <a:ext cx="405199" cy="5029199"/>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6" name="Right Bracket 15"/>
            <p:cNvSpPr/>
            <p:nvPr/>
          </p:nvSpPr>
          <p:spPr bwMode="auto">
            <a:xfrm rot="16200000">
              <a:off x="3319513" y="1957338"/>
              <a:ext cx="619028" cy="4324350"/>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0" name="TextBox 9"/>
            <p:cNvSpPr txBox="1"/>
            <p:nvPr/>
          </p:nvSpPr>
          <p:spPr>
            <a:xfrm>
              <a:off x="6361956" y="4011559"/>
              <a:ext cx="1144489" cy="261376"/>
            </a:xfrm>
            <a:prstGeom prst="rect">
              <a:avLst/>
            </a:prstGeom>
            <a:noFill/>
          </p:spPr>
          <p:txBody>
            <a:bodyPr wrap="square" lIns="91208" tIns="45604" rIns="91208" bIns="45604" rtlCol="0">
              <a:spAutoFit/>
            </a:bodyPr>
            <a:lstStyle/>
            <a:p>
              <a:pPr algn="ctr"/>
              <a:r>
                <a:rPr lang="en-US" sz="1100" dirty="0"/>
                <a:t>reduction</a:t>
              </a:r>
            </a:p>
          </p:txBody>
        </p:sp>
        <p:sp>
          <p:nvSpPr>
            <p:cNvPr id="12" name="TextBox 11"/>
            <p:cNvSpPr txBox="1"/>
            <p:nvPr/>
          </p:nvSpPr>
          <p:spPr>
            <a:xfrm>
              <a:off x="1466851" y="3868813"/>
              <a:ext cx="1144489" cy="261376"/>
            </a:xfrm>
            <a:prstGeom prst="rect">
              <a:avLst/>
            </a:prstGeom>
            <a:noFill/>
          </p:spPr>
          <p:txBody>
            <a:bodyPr wrap="square" lIns="91208" tIns="45604" rIns="91208" bIns="45604" rtlCol="0">
              <a:spAutoFit/>
            </a:bodyPr>
            <a:lstStyle/>
            <a:p>
              <a:pPr algn="ctr"/>
              <a:r>
                <a:rPr lang="en-US" sz="1100" dirty="0"/>
                <a:t>oxidation</a:t>
              </a:r>
            </a:p>
          </p:txBody>
        </p:sp>
      </p:grpSp>
    </p:spTree>
    <p:extLst>
      <p:ext uri="{BB962C8B-B14F-4D97-AF65-F5344CB8AC3E}">
        <p14:creationId xmlns:p14="http://schemas.microsoft.com/office/powerpoint/2010/main" val="71766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pPr marL="856671" indent="-856671"/>
            <a:r>
              <a:rPr lang="en-US" dirty="0"/>
              <a:t>	</a:t>
            </a:r>
            <a:r>
              <a:rPr lang="en-US" sz="5400" dirty="0">
                <a:solidFill>
                  <a:srgbClr val="FFFF00"/>
                </a:solidFill>
              </a:rPr>
              <a:t>Corrosion</a:t>
            </a:r>
          </a:p>
        </p:txBody>
      </p:sp>
      <p:pic>
        <p:nvPicPr>
          <p:cNvPr id="9" name="Picture 8" descr="real-world_connec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18" name="Rectangle 2"/>
          <p:cNvSpPr>
            <a:spLocks noGrp="1" noChangeArrowheads="1"/>
          </p:cNvSpPr>
          <p:nvPr>
            <p:ph type="body" idx="4294967295"/>
          </p:nvPr>
        </p:nvSpPr>
        <p:spPr>
          <a:xfrm>
            <a:off x="76199" y="1371600"/>
            <a:ext cx="5348166" cy="5486400"/>
          </a:xfrm>
          <a:prstGeom prst="rect">
            <a:avLst/>
          </a:prstGeom>
        </p:spPr>
        <p:txBody>
          <a:bodyPr lIns="182419" tIns="91208"/>
          <a:lstStyle/>
          <a:p>
            <a:r>
              <a:rPr lang="en-US" altLang="en-US" sz="2800" dirty="0"/>
              <a:t>What happens when you leave your bike, skateboard, or wagon outside for a period of time?</a:t>
            </a:r>
          </a:p>
          <a:p>
            <a:r>
              <a:rPr lang="en-US" altLang="en-US" sz="2800" dirty="0">
                <a:solidFill>
                  <a:srgbClr val="0070C0"/>
                </a:solidFill>
              </a:rPr>
              <a:t>Many metals corrode, tarnish, or oxidize when exposed to weather.</a:t>
            </a:r>
          </a:p>
          <a:p>
            <a:pPr>
              <a:spcBef>
                <a:spcPts val="1200"/>
              </a:spcBef>
            </a:pPr>
            <a:r>
              <a:rPr lang="en-US" altLang="en-US" sz="2800" dirty="0">
                <a:solidFill>
                  <a:srgbClr val="00B050"/>
                </a:solidFill>
              </a:rPr>
              <a:t>Can you identify the common chemical characteristic of all metal corrosion?</a:t>
            </a:r>
          </a:p>
          <a:p>
            <a:endParaRPr lang="en-US" altLang="en-US" sz="21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365" y="1371600"/>
            <a:ext cx="3695054"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E34D8658-38C0-458C-B02C-48AB69C91301}"/>
              </a:ext>
            </a:extLst>
          </p:cNvPr>
          <p:cNvPicPr>
            <a:picLocks noChangeAspect="1"/>
          </p:cNvPicPr>
          <p:nvPr/>
        </p:nvPicPr>
        <p:blipFill>
          <a:blip r:embed="rId5"/>
          <a:stretch>
            <a:fillRect/>
          </a:stretch>
        </p:blipFill>
        <p:spPr>
          <a:xfrm>
            <a:off x="5022178" y="4152900"/>
            <a:ext cx="4121822" cy="2690352"/>
          </a:xfrm>
          <a:prstGeom prst="rect">
            <a:avLst/>
          </a:prstGeom>
        </p:spPr>
      </p:pic>
    </p:spTree>
    <p:extLst>
      <p:ext uri="{BB962C8B-B14F-4D97-AF65-F5344CB8AC3E}">
        <p14:creationId xmlns:p14="http://schemas.microsoft.com/office/powerpoint/2010/main" val="27441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5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pPr marL="856671" indent="-856671"/>
            <a:r>
              <a:rPr lang="en-US" dirty="0"/>
              <a:t>	</a:t>
            </a:r>
            <a:r>
              <a:rPr lang="en-US" sz="5400" dirty="0">
                <a:solidFill>
                  <a:srgbClr val="FFFF00"/>
                </a:solidFill>
              </a:rPr>
              <a:t>Corrosion</a:t>
            </a:r>
          </a:p>
        </p:txBody>
      </p:sp>
      <p:pic>
        <p:nvPicPr>
          <p:cNvPr id="9" name="Picture 8" descr="real-world_connec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399" y="0"/>
            <a:ext cx="2119313"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198" y="1447800"/>
            <a:ext cx="9053513" cy="5037276"/>
          </a:xfrm>
          <a:prstGeom prst="rect">
            <a:avLst/>
          </a:prstGeom>
        </p:spPr>
        <p:txBody>
          <a:bodyPr wrap="square">
            <a:spAutoFit/>
          </a:bodyPr>
          <a:lstStyle/>
          <a:p>
            <a:pPr>
              <a:spcBef>
                <a:spcPts val="1200"/>
              </a:spcBef>
            </a:pPr>
            <a:r>
              <a:rPr lang="en-US" altLang="en-US" sz="2000" i="1" dirty="0">
                <a:solidFill>
                  <a:srgbClr val="00B050"/>
                </a:solidFill>
                <a:latin typeface="Times New Roman" panose="02020603050405020304" pitchFamily="18" charset="0"/>
                <a:cs typeface="Times New Roman" panose="02020603050405020304" pitchFamily="18" charset="0"/>
              </a:rPr>
              <a:t>Can you identify the common chemical characteristic of all metal corrosion?</a:t>
            </a:r>
          </a:p>
          <a:p>
            <a:pPr>
              <a:spcBef>
                <a:spcPts val="1200"/>
              </a:spcBef>
            </a:pPr>
            <a:r>
              <a:rPr lang="en-US" altLang="en-US" sz="2400" dirty="0"/>
              <a:t>Electron transfer from the metal to an oxidizing agent. </a:t>
            </a:r>
            <a:r>
              <a:rPr lang="en-US" altLang="en-US" sz="2400" dirty="0">
                <a:solidFill>
                  <a:srgbClr val="FF0000"/>
                </a:solidFill>
              </a:rPr>
              <a:t>The metal gets oxidized</a:t>
            </a:r>
            <a:r>
              <a:rPr lang="en-US" altLang="en-US" sz="2400" dirty="0">
                <a:solidFill>
                  <a:srgbClr val="00B050"/>
                </a:solidFill>
              </a:rPr>
              <a:t> and </a:t>
            </a:r>
            <a:r>
              <a:rPr lang="en-US" altLang="en-US" sz="2400" dirty="0">
                <a:solidFill>
                  <a:srgbClr val="00B0F0"/>
                </a:solidFill>
              </a:rPr>
              <a:t>the oxidizing agent (often oxygen) is reduced</a:t>
            </a:r>
            <a:r>
              <a:rPr lang="en-US" altLang="en-US" sz="2400" dirty="0">
                <a:solidFill>
                  <a:srgbClr val="00B050"/>
                </a:solidFill>
              </a:rPr>
              <a:t>.</a:t>
            </a:r>
          </a:p>
          <a:p>
            <a:pPr marL="461963">
              <a:spcBef>
                <a:spcPts val="1200"/>
              </a:spcBef>
              <a:spcAft>
                <a:spcPts val="1200"/>
              </a:spcAft>
              <a:tabLst>
                <a:tab pos="2290763" algn="l"/>
              </a:tabLst>
            </a:pPr>
            <a:r>
              <a:rPr lang="en-US" sz="2000" dirty="0">
                <a:solidFill>
                  <a:srgbClr val="FF0000"/>
                </a:solidFill>
              </a:rPr>
              <a:t>Stage 1:	Fe</a:t>
            </a:r>
            <a:r>
              <a:rPr lang="en-US" sz="2000" baseline="30000" dirty="0">
                <a:solidFill>
                  <a:srgbClr val="FF0000"/>
                </a:solidFill>
              </a:rPr>
              <a:t>0</a:t>
            </a:r>
            <a:r>
              <a:rPr lang="en-US" sz="2000" baseline="-25000" dirty="0"/>
              <a:t>(s)</a:t>
            </a:r>
            <a:r>
              <a:rPr lang="en-US" sz="2000" dirty="0"/>
              <a:t> </a:t>
            </a:r>
            <a:r>
              <a:rPr lang="en-US" sz="2000" dirty="0">
                <a:solidFill>
                  <a:srgbClr val="000000"/>
                </a:solidFill>
              </a:rPr>
              <a:t>+ </a:t>
            </a:r>
            <a:r>
              <a:rPr lang="en-US" sz="2000" dirty="0">
                <a:solidFill>
                  <a:srgbClr val="00B0F0"/>
                </a:solidFill>
              </a:rPr>
              <a:t>O</a:t>
            </a:r>
            <a:r>
              <a:rPr lang="en-US" sz="2000" baseline="-25000" dirty="0">
                <a:solidFill>
                  <a:srgbClr val="00B0F0"/>
                </a:solidFill>
              </a:rPr>
              <a:t>2</a:t>
            </a:r>
            <a:r>
              <a:rPr lang="en-US" sz="2000" baseline="30000" dirty="0">
                <a:solidFill>
                  <a:srgbClr val="00B0F0"/>
                </a:solidFill>
              </a:rPr>
              <a:t>0</a:t>
            </a:r>
            <a:r>
              <a:rPr lang="en-US" sz="2000" baseline="-25000" dirty="0"/>
              <a:t>(g)</a:t>
            </a:r>
            <a:r>
              <a:rPr lang="en-US" sz="2000" dirty="0"/>
              <a:t> </a:t>
            </a:r>
            <a:r>
              <a:rPr lang="en-US" sz="2000" dirty="0">
                <a:solidFill>
                  <a:srgbClr val="000000"/>
                </a:solidFill>
              </a:rPr>
              <a:t>+ </a:t>
            </a:r>
            <a:r>
              <a:rPr lang="en-US" sz="2000" dirty="0"/>
              <a:t>H</a:t>
            </a:r>
            <a:r>
              <a:rPr lang="en-US" sz="2000" baseline="-25000" dirty="0"/>
              <a:t>2</a:t>
            </a:r>
            <a:r>
              <a:rPr lang="en-US" sz="2000" baseline="30000" dirty="0"/>
              <a:t>+1</a:t>
            </a:r>
            <a:r>
              <a:rPr lang="en-US" sz="2000" dirty="0"/>
              <a:t>O</a:t>
            </a:r>
            <a:r>
              <a:rPr lang="en-US" sz="2000" baseline="30000" dirty="0"/>
              <a:t>-2</a:t>
            </a:r>
            <a:r>
              <a:rPr lang="en-US" sz="2000" baseline="-25000" dirty="0"/>
              <a:t>(l)</a:t>
            </a:r>
            <a:r>
              <a:rPr lang="en-US" sz="2000" dirty="0"/>
              <a:t> </a:t>
            </a:r>
            <a:r>
              <a:rPr lang="en-US" sz="2000" dirty="0">
                <a:solidFill>
                  <a:srgbClr val="000000"/>
                </a:solidFill>
                <a:sym typeface="Wingdings" panose="05000000000000000000" pitchFamily="2" charset="2"/>
              </a:rPr>
              <a:t></a:t>
            </a:r>
            <a:r>
              <a:rPr lang="en-US" sz="2000" dirty="0">
                <a:solidFill>
                  <a:srgbClr val="000000"/>
                </a:solidFill>
              </a:rPr>
              <a:t> </a:t>
            </a:r>
            <a:r>
              <a:rPr lang="en-US" sz="2000" dirty="0">
                <a:solidFill>
                  <a:srgbClr val="FF0000"/>
                </a:solidFill>
              </a:rPr>
              <a:t>Fe</a:t>
            </a:r>
            <a:r>
              <a:rPr lang="en-US" sz="2000" baseline="30000" dirty="0">
                <a:solidFill>
                  <a:srgbClr val="FF0000"/>
                </a:solidFill>
              </a:rPr>
              <a:t>+2</a:t>
            </a:r>
            <a:r>
              <a:rPr lang="en-US" sz="2000" dirty="0">
                <a:solidFill>
                  <a:srgbClr val="000000"/>
                </a:solidFill>
              </a:rPr>
              <a:t>(</a:t>
            </a:r>
            <a:r>
              <a:rPr lang="en-US" sz="2000" dirty="0">
                <a:solidFill>
                  <a:srgbClr val="00B0F0"/>
                </a:solidFill>
              </a:rPr>
              <a:t>O</a:t>
            </a:r>
            <a:r>
              <a:rPr lang="en-US" sz="2000" baseline="30000" dirty="0">
                <a:solidFill>
                  <a:srgbClr val="00B0F0"/>
                </a:solidFill>
              </a:rPr>
              <a:t>-2</a:t>
            </a:r>
            <a:r>
              <a:rPr lang="en-US" sz="2000" dirty="0">
                <a:solidFill>
                  <a:srgbClr val="000000"/>
                </a:solidFill>
              </a:rPr>
              <a:t>H)</a:t>
            </a:r>
            <a:r>
              <a:rPr lang="en-US" sz="2000" baseline="-25000" dirty="0">
                <a:solidFill>
                  <a:srgbClr val="000000"/>
                </a:solidFill>
              </a:rPr>
              <a:t>2</a:t>
            </a:r>
            <a:r>
              <a:rPr lang="en-US" sz="2000" baseline="30000" dirty="0"/>
              <a:t>-1</a:t>
            </a:r>
            <a:r>
              <a:rPr lang="en-US" sz="2000" baseline="-25000" dirty="0"/>
              <a:t>(s)</a:t>
            </a:r>
          </a:p>
          <a:p>
            <a:pPr marL="461963">
              <a:spcAft>
                <a:spcPts val="1200"/>
              </a:spcAft>
              <a:tabLst>
                <a:tab pos="2290763" algn="l"/>
              </a:tabLst>
            </a:pPr>
            <a:r>
              <a:rPr lang="en-US" sz="2400" baseline="-25000" dirty="0">
                <a:solidFill>
                  <a:srgbClr val="FFC000"/>
                </a:solidFill>
                <a:effectLst>
                  <a:outerShdw blurRad="38100" dist="38100" dir="2700000" algn="tl">
                    <a:srgbClr val="000000">
                      <a:alpha val="43137"/>
                    </a:srgbClr>
                  </a:outerShdw>
                </a:effectLst>
              </a:rPr>
              <a:t>Add more water due to exposure:</a:t>
            </a:r>
          </a:p>
          <a:p>
            <a:pPr algn="ctr">
              <a:spcBef>
                <a:spcPts val="3600"/>
              </a:spcBef>
            </a:pPr>
            <a:r>
              <a:rPr lang="en-US" sz="2800" dirty="0">
                <a:solidFill>
                  <a:srgbClr val="FF0000"/>
                </a:solidFill>
              </a:rPr>
              <a:t>Fe</a:t>
            </a:r>
            <a:r>
              <a:rPr lang="en-US" sz="2800" baseline="30000" dirty="0">
                <a:solidFill>
                  <a:srgbClr val="FF0000"/>
                </a:solidFill>
              </a:rPr>
              <a:t>+2</a:t>
            </a:r>
            <a:r>
              <a:rPr lang="en-US" sz="2800" dirty="0">
                <a:solidFill>
                  <a:srgbClr val="000000"/>
                </a:solidFill>
              </a:rPr>
              <a:t>(O</a:t>
            </a:r>
            <a:r>
              <a:rPr lang="en-US" sz="2800" baseline="30000" dirty="0"/>
              <a:t>-2</a:t>
            </a:r>
            <a:r>
              <a:rPr lang="en-US" sz="2800" dirty="0">
                <a:solidFill>
                  <a:srgbClr val="000000"/>
                </a:solidFill>
              </a:rPr>
              <a:t>H</a:t>
            </a:r>
            <a:r>
              <a:rPr lang="en-US" sz="2800" baseline="30000" dirty="0"/>
              <a:t>+1</a:t>
            </a:r>
            <a:r>
              <a:rPr lang="en-US" sz="2800" dirty="0">
                <a:solidFill>
                  <a:srgbClr val="000000"/>
                </a:solidFill>
              </a:rPr>
              <a:t>)</a:t>
            </a:r>
            <a:r>
              <a:rPr lang="en-US" sz="2800" baseline="-25000" dirty="0">
                <a:solidFill>
                  <a:srgbClr val="000000"/>
                </a:solidFill>
              </a:rPr>
              <a:t>2</a:t>
            </a:r>
            <a:r>
              <a:rPr lang="en-US" sz="2800" baseline="30000" dirty="0"/>
              <a:t>-1</a:t>
            </a:r>
            <a:r>
              <a:rPr lang="en-US" sz="2800" baseline="-25000" dirty="0"/>
              <a:t>(s)</a:t>
            </a:r>
            <a:r>
              <a:rPr lang="en-US" sz="2800" dirty="0"/>
              <a:t> </a:t>
            </a:r>
            <a:r>
              <a:rPr lang="en-US" sz="2800" dirty="0">
                <a:solidFill>
                  <a:srgbClr val="000000"/>
                </a:solidFill>
              </a:rPr>
              <a:t>+ </a:t>
            </a:r>
            <a:r>
              <a:rPr lang="en-US" sz="2800" dirty="0">
                <a:solidFill>
                  <a:srgbClr val="00B0F0"/>
                </a:solidFill>
              </a:rPr>
              <a:t>O</a:t>
            </a:r>
            <a:r>
              <a:rPr lang="en-US" sz="2800" baseline="-25000" dirty="0">
                <a:solidFill>
                  <a:srgbClr val="00B0F0"/>
                </a:solidFill>
              </a:rPr>
              <a:t>2</a:t>
            </a:r>
            <a:r>
              <a:rPr lang="en-US" sz="2800" baseline="30000" dirty="0">
                <a:solidFill>
                  <a:srgbClr val="00B0F0"/>
                </a:solidFill>
              </a:rPr>
              <a:t>0</a:t>
            </a:r>
            <a:r>
              <a:rPr lang="en-US" sz="2800" baseline="-25000" dirty="0"/>
              <a:t>(g)</a:t>
            </a:r>
            <a:r>
              <a:rPr lang="en-US" sz="2800" dirty="0"/>
              <a:t> </a:t>
            </a:r>
            <a:r>
              <a:rPr lang="en-US" sz="2800" dirty="0">
                <a:solidFill>
                  <a:srgbClr val="000000"/>
                </a:solidFill>
              </a:rPr>
              <a:t>+ </a:t>
            </a:r>
            <a:r>
              <a:rPr lang="en-US" sz="2800" dirty="0"/>
              <a:t>H</a:t>
            </a:r>
            <a:r>
              <a:rPr lang="en-US" sz="2800" baseline="-25000" dirty="0"/>
              <a:t>2</a:t>
            </a:r>
            <a:r>
              <a:rPr lang="en-US" sz="2800" baseline="30000" dirty="0"/>
              <a:t>+1</a:t>
            </a:r>
            <a:r>
              <a:rPr lang="en-US" sz="2800" dirty="0">
                <a:solidFill>
                  <a:srgbClr val="000000"/>
                </a:solidFill>
              </a:rPr>
              <a:t>O</a:t>
            </a:r>
            <a:r>
              <a:rPr lang="en-US" sz="2800" baseline="30000" dirty="0"/>
              <a:t>-2</a:t>
            </a:r>
            <a:r>
              <a:rPr lang="en-US" sz="2800" baseline="-25000" dirty="0"/>
              <a:t>(l)</a:t>
            </a:r>
            <a:r>
              <a:rPr lang="en-US" sz="2800" dirty="0"/>
              <a:t> </a:t>
            </a:r>
            <a:r>
              <a:rPr lang="en-US" sz="2800" dirty="0">
                <a:solidFill>
                  <a:srgbClr val="000000"/>
                </a:solidFill>
                <a:sym typeface="Wingdings" panose="05000000000000000000" pitchFamily="2" charset="2"/>
              </a:rPr>
              <a:t></a:t>
            </a:r>
            <a:r>
              <a:rPr lang="en-US" sz="2800" dirty="0">
                <a:solidFill>
                  <a:srgbClr val="000000"/>
                </a:solidFill>
              </a:rPr>
              <a:t> </a:t>
            </a:r>
            <a:r>
              <a:rPr lang="en-US" sz="2800" dirty="0">
                <a:solidFill>
                  <a:srgbClr val="FF0000"/>
                </a:solidFill>
              </a:rPr>
              <a:t>Fe</a:t>
            </a:r>
            <a:r>
              <a:rPr lang="en-US" sz="2800" baseline="30000" dirty="0">
                <a:solidFill>
                  <a:srgbClr val="FF0000"/>
                </a:solidFill>
              </a:rPr>
              <a:t>+3</a:t>
            </a:r>
            <a:r>
              <a:rPr lang="en-US" sz="2800" dirty="0">
                <a:solidFill>
                  <a:srgbClr val="000000"/>
                </a:solidFill>
              </a:rPr>
              <a:t>(</a:t>
            </a:r>
            <a:r>
              <a:rPr lang="en-US" sz="2800" dirty="0">
                <a:solidFill>
                  <a:srgbClr val="00B0F0"/>
                </a:solidFill>
              </a:rPr>
              <a:t>O</a:t>
            </a:r>
            <a:r>
              <a:rPr lang="en-US" sz="2800" baseline="30000" dirty="0">
                <a:solidFill>
                  <a:srgbClr val="00B0F0"/>
                </a:solidFill>
              </a:rPr>
              <a:t>-2</a:t>
            </a:r>
            <a:r>
              <a:rPr lang="en-US" sz="2800" dirty="0">
                <a:solidFill>
                  <a:srgbClr val="000000"/>
                </a:solidFill>
              </a:rPr>
              <a:t>H</a:t>
            </a:r>
            <a:r>
              <a:rPr lang="en-US" sz="2800" baseline="30000" dirty="0"/>
              <a:t>+1</a:t>
            </a:r>
            <a:r>
              <a:rPr lang="en-US" sz="2800" dirty="0">
                <a:solidFill>
                  <a:srgbClr val="000000"/>
                </a:solidFill>
              </a:rPr>
              <a:t>)</a:t>
            </a:r>
            <a:r>
              <a:rPr lang="en-US" sz="2800" baseline="-25000" dirty="0">
                <a:solidFill>
                  <a:srgbClr val="000000"/>
                </a:solidFill>
              </a:rPr>
              <a:t>3</a:t>
            </a:r>
            <a:r>
              <a:rPr lang="en-US" sz="2800" baseline="30000" dirty="0"/>
              <a:t>-1</a:t>
            </a:r>
            <a:r>
              <a:rPr lang="en-US" sz="2800" baseline="-25000" dirty="0"/>
              <a:t>(s)</a:t>
            </a:r>
          </a:p>
          <a:p>
            <a:pPr>
              <a:spcBef>
                <a:spcPts val="3000"/>
              </a:spcBef>
            </a:pPr>
            <a:r>
              <a:rPr lang="en-US" sz="2400" dirty="0">
                <a:solidFill>
                  <a:srgbClr val="00B050"/>
                </a:solidFill>
              </a:rPr>
              <a:t>Salts, acids, temperature, and exposure all accelerate corrosion.</a:t>
            </a:r>
          </a:p>
          <a:p>
            <a:pPr>
              <a:spcBef>
                <a:spcPts val="1800"/>
              </a:spcBef>
            </a:pPr>
            <a:r>
              <a:rPr lang="en-US" sz="2400" dirty="0">
                <a:solidFill>
                  <a:srgbClr val="C907A4"/>
                </a:solidFill>
              </a:rPr>
              <a:t>Coating the metal, reducing exposure, and replacing metal with plastic or alloys decreases corrosion.</a:t>
            </a:r>
          </a:p>
        </p:txBody>
      </p:sp>
      <p:grpSp>
        <p:nvGrpSpPr>
          <p:cNvPr id="4" name="Group 3">
            <a:extLst>
              <a:ext uri="{FF2B5EF4-FFF2-40B4-BE49-F238E27FC236}">
                <a16:creationId xmlns:a16="http://schemas.microsoft.com/office/drawing/2014/main" id="{48ED53B1-6420-4C90-9FFD-80D2B939FC69}"/>
              </a:ext>
            </a:extLst>
          </p:cNvPr>
          <p:cNvGrpSpPr/>
          <p:nvPr/>
        </p:nvGrpSpPr>
        <p:grpSpPr>
          <a:xfrm>
            <a:off x="840012" y="3763489"/>
            <a:ext cx="6658021" cy="427511"/>
            <a:chOff x="840012" y="3390896"/>
            <a:chExt cx="6658021" cy="427511"/>
          </a:xfrm>
        </p:grpSpPr>
        <p:sp>
          <p:nvSpPr>
            <p:cNvPr id="8" name="Right Bracket 7">
              <a:extLst>
                <a:ext uri="{FF2B5EF4-FFF2-40B4-BE49-F238E27FC236}">
                  <a16:creationId xmlns:a16="http://schemas.microsoft.com/office/drawing/2014/main" id="{60A57B16-65DC-40DE-9EDA-18A82E1B766E}"/>
                </a:ext>
              </a:extLst>
            </p:cNvPr>
            <p:cNvSpPr/>
            <p:nvPr/>
          </p:nvSpPr>
          <p:spPr bwMode="auto">
            <a:xfrm rot="16200000">
              <a:off x="5388799" y="1709173"/>
              <a:ext cx="332268" cy="3886200"/>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0" name="Right Bracket 9">
              <a:extLst>
                <a:ext uri="{FF2B5EF4-FFF2-40B4-BE49-F238E27FC236}">
                  <a16:creationId xmlns:a16="http://schemas.microsoft.com/office/drawing/2014/main" id="{A46F8162-EEA1-4E60-996F-7FB8F6483804}"/>
                </a:ext>
              </a:extLst>
            </p:cNvPr>
            <p:cNvSpPr/>
            <p:nvPr/>
          </p:nvSpPr>
          <p:spPr bwMode="auto">
            <a:xfrm rot="16200000">
              <a:off x="3653369" y="577539"/>
              <a:ext cx="391275" cy="6017989"/>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12" name="TextBox 11">
              <a:extLst>
                <a:ext uri="{FF2B5EF4-FFF2-40B4-BE49-F238E27FC236}">
                  <a16:creationId xmlns:a16="http://schemas.microsoft.com/office/drawing/2014/main" id="{75E5AA6E-6168-459C-9040-74FA20DD6C58}"/>
                </a:ext>
              </a:extLst>
            </p:cNvPr>
            <p:cNvSpPr txBox="1"/>
            <p:nvPr/>
          </p:nvSpPr>
          <p:spPr>
            <a:xfrm>
              <a:off x="5554933" y="3505200"/>
              <a:ext cx="1144489" cy="261376"/>
            </a:xfrm>
            <a:prstGeom prst="rect">
              <a:avLst/>
            </a:prstGeom>
            <a:noFill/>
          </p:spPr>
          <p:txBody>
            <a:bodyPr wrap="square" lIns="91208" tIns="45604" rIns="91208" bIns="45604" rtlCol="0">
              <a:spAutoFit/>
            </a:bodyPr>
            <a:lstStyle/>
            <a:p>
              <a:pPr algn="ctr"/>
              <a:r>
                <a:rPr lang="en-US" sz="1100" dirty="0"/>
                <a:t>reduction</a:t>
              </a:r>
            </a:p>
          </p:txBody>
        </p:sp>
        <p:sp>
          <p:nvSpPr>
            <p:cNvPr id="13" name="TextBox 12">
              <a:extLst>
                <a:ext uri="{FF2B5EF4-FFF2-40B4-BE49-F238E27FC236}">
                  <a16:creationId xmlns:a16="http://schemas.microsoft.com/office/drawing/2014/main" id="{9AC3E855-B590-4F2B-BBC5-C29757F80038}"/>
                </a:ext>
              </a:extLst>
            </p:cNvPr>
            <p:cNvSpPr txBox="1"/>
            <p:nvPr/>
          </p:nvSpPr>
          <p:spPr>
            <a:xfrm>
              <a:off x="1039028" y="3390897"/>
              <a:ext cx="1144489" cy="261376"/>
            </a:xfrm>
            <a:prstGeom prst="rect">
              <a:avLst/>
            </a:prstGeom>
            <a:noFill/>
          </p:spPr>
          <p:txBody>
            <a:bodyPr wrap="square" lIns="91208" tIns="45604" rIns="91208" bIns="45604" rtlCol="0">
              <a:spAutoFit/>
            </a:bodyPr>
            <a:lstStyle/>
            <a:p>
              <a:pPr algn="ctr"/>
              <a:r>
                <a:rPr lang="en-US" sz="1100" dirty="0"/>
                <a:t>oxidation</a:t>
              </a:r>
            </a:p>
          </p:txBody>
        </p:sp>
      </p:grpSp>
    </p:spTree>
    <p:extLst>
      <p:ext uri="{BB962C8B-B14F-4D97-AF65-F5344CB8AC3E}">
        <p14:creationId xmlns:p14="http://schemas.microsoft.com/office/powerpoint/2010/main" val="1033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4" name="Text Box 6"/>
          <p:cNvSpPr txBox="1">
            <a:spLocks noChangeArrowheads="1"/>
          </p:cNvSpPr>
          <p:nvPr/>
        </p:nvSpPr>
        <p:spPr bwMode="auto">
          <a:xfrm>
            <a:off x="152400" y="914400"/>
            <a:ext cx="8839208" cy="54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lvl1pPr marL="339725" indent="-339725" eaLnBrk="0" hangingPunct="0">
              <a:spcBef>
                <a:spcPct val="0"/>
              </a:spcBef>
              <a:defRPr sz="2400">
                <a:solidFill>
                  <a:schemeClr val="tx1"/>
                </a:solidFill>
                <a:latin typeface="Arial" panose="020B0604020202020204" pitchFamily="34" charset="0"/>
                <a:ea typeface="ＭＳ Ｐゴシック" panose="020B0600070205080204" pitchFamily="34" charset="-128"/>
              </a:defRPr>
            </a:lvl1pPr>
            <a:lvl2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2pPr>
            <a:lvl3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3pPr>
            <a:lvl4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4pPr>
            <a:lvl5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fontAlgn="base" hangingPunct="1">
              <a:spcBef>
                <a:spcPct val="50000"/>
              </a:spcBef>
              <a:spcAft>
                <a:spcPct val="0"/>
              </a:spcAft>
            </a:pPr>
            <a:r>
              <a:rPr lang="en-US" altLang="en-US" dirty="0"/>
              <a:t>Two</a:t>
            </a:r>
            <a:r>
              <a:rPr lang="en-US" altLang="en-US" dirty="0">
                <a:solidFill>
                  <a:srgbClr val="00B050"/>
                </a:solidFill>
              </a:rPr>
              <a:t> different methods are used for balancing redox equations. Both are based on the fact that </a:t>
            </a:r>
            <a:r>
              <a:rPr lang="en-US" altLang="en-US" dirty="0">
                <a:solidFill>
                  <a:srgbClr val="7030A0"/>
                </a:solidFill>
              </a:rPr>
              <a:t>the</a:t>
            </a:r>
            <a:r>
              <a:rPr lang="en-US" altLang="en-US" dirty="0">
                <a:solidFill>
                  <a:srgbClr val="00B050"/>
                </a:solidFill>
              </a:rPr>
              <a:t> </a:t>
            </a:r>
            <a:r>
              <a:rPr lang="en-US" altLang="en-US" dirty="0">
                <a:solidFill>
                  <a:srgbClr val="7030A0"/>
                </a:solidFill>
              </a:rPr>
              <a:t>total number of electrons gained in reduction</a:t>
            </a:r>
            <a:r>
              <a:rPr lang="en-US" altLang="en-US" dirty="0">
                <a:solidFill>
                  <a:srgbClr val="00B050"/>
                </a:solidFill>
              </a:rPr>
              <a:t> </a:t>
            </a:r>
            <a:r>
              <a:rPr lang="en-US" altLang="en-US" u="sng" dirty="0">
                <a:solidFill>
                  <a:srgbClr val="FF0000"/>
                </a:solidFill>
                <a:effectLst>
                  <a:outerShdw blurRad="38100" dist="38100" dir="2700000" algn="tl">
                    <a:srgbClr val="000000">
                      <a:alpha val="43137"/>
                    </a:srgbClr>
                  </a:outerShdw>
                </a:effectLst>
              </a:rPr>
              <a:t>must equal</a:t>
            </a:r>
            <a:r>
              <a:rPr lang="en-US" altLang="en-US" dirty="0">
                <a:solidFill>
                  <a:srgbClr val="FF0000"/>
                </a:solidFill>
                <a:effectLst>
                  <a:outerShdw blurRad="38100" dist="38100" dir="2700000" algn="tl">
                    <a:srgbClr val="000000">
                      <a:alpha val="43137"/>
                    </a:srgbClr>
                  </a:outerShdw>
                </a:effectLst>
              </a:rPr>
              <a:t> </a:t>
            </a:r>
            <a:r>
              <a:rPr lang="en-US" altLang="en-US" dirty="0">
                <a:solidFill>
                  <a:srgbClr val="FFFF00"/>
                </a:solidFill>
                <a:effectLst>
                  <a:outerShdw blurRad="38100" dist="38100" dir="2700000" algn="tl">
                    <a:srgbClr val="000000">
                      <a:alpha val="43137"/>
                    </a:srgbClr>
                  </a:outerShdw>
                </a:effectLst>
              </a:rPr>
              <a:t>the</a:t>
            </a:r>
            <a:r>
              <a:rPr lang="en-US" altLang="en-US" dirty="0">
                <a:solidFill>
                  <a:srgbClr val="00B050"/>
                </a:solidFill>
              </a:rPr>
              <a:t> </a:t>
            </a:r>
            <a:r>
              <a:rPr lang="en-US" altLang="en-US" dirty="0">
                <a:solidFill>
                  <a:srgbClr val="FFFF00"/>
                </a:solidFill>
                <a:effectLst>
                  <a:outerShdw blurRad="38100" dist="38100" dir="2700000" algn="tl">
                    <a:srgbClr val="000000">
                      <a:alpha val="43137"/>
                    </a:srgbClr>
                  </a:outerShdw>
                </a:effectLst>
              </a:rPr>
              <a:t>total number of electrons lost in oxidation</a:t>
            </a:r>
            <a:r>
              <a:rPr lang="en-US" altLang="en-US" dirty="0">
                <a:solidFill>
                  <a:srgbClr val="00B050"/>
                </a:solidFill>
              </a:rPr>
              <a:t>.</a:t>
            </a:r>
          </a:p>
          <a:p>
            <a:pPr marL="0" indent="0" eaLnBrk="1" fontAlgn="base" hangingPunct="1">
              <a:spcBef>
                <a:spcPct val="50000"/>
              </a:spcBef>
              <a:spcAft>
                <a:spcPct val="0"/>
              </a:spcAft>
            </a:pPr>
            <a:r>
              <a:rPr lang="en-US" altLang="en-US" dirty="0">
                <a:solidFill>
                  <a:srgbClr val="000000"/>
                </a:solidFill>
              </a:rPr>
              <a:t>In the </a:t>
            </a:r>
            <a:r>
              <a:rPr lang="en-US" altLang="en-US" b="1" dirty="0">
                <a:solidFill>
                  <a:srgbClr val="FF0000"/>
                </a:solidFill>
              </a:rPr>
              <a:t>electron transfer </a:t>
            </a:r>
            <a:r>
              <a:rPr lang="en-US" altLang="en-US" dirty="0">
                <a:solidFill>
                  <a:srgbClr val="000000"/>
                </a:solidFill>
              </a:rPr>
              <a:t>or </a:t>
            </a:r>
            <a:r>
              <a:rPr lang="en-US" altLang="en-US" b="1" dirty="0">
                <a:solidFill>
                  <a:srgbClr val="FF0000"/>
                </a:solidFill>
              </a:rPr>
              <a:t>oxidation-number-change</a:t>
            </a:r>
            <a:r>
              <a:rPr lang="en-US" altLang="en-US" b="1" dirty="0">
                <a:solidFill>
                  <a:srgbClr val="BBE0E3">
                    <a:lumMod val="50000"/>
                  </a:srgbClr>
                </a:solidFill>
              </a:rPr>
              <a:t> </a:t>
            </a:r>
            <a:r>
              <a:rPr lang="en-US" altLang="en-US" b="1" dirty="0">
                <a:solidFill>
                  <a:srgbClr val="FF0000"/>
                </a:solidFill>
              </a:rPr>
              <a:t>method</a:t>
            </a:r>
            <a:r>
              <a:rPr lang="en-US" altLang="en-US" dirty="0">
                <a:solidFill>
                  <a:srgbClr val="000000"/>
                </a:solidFill>
              </a:rPr>
              <a:t>, balance a redox equation by comparing the increases and decreases in oxidation numbers. </a:t>
            </a:r>
            <a:r>
              <a:rPr lang="en-US" altLang="en-US" dirty="0">
                <a:solidFill>
                  <a:srgbClr val="C907A4"/>
                </a:solidFill>
              </a:rPr>
              <a:t>This method is used especially when dealing with Electrochemistry.</a:t>
            </a:r>
          </a:p>
          <a:p>
            <a:pPr marL="0" indent="0" eaLnBrk="1" fontAlgn="base" hangingPunct="1">
              <a:spcBef>
                <a:spcPct val="50000"/>
              </a:spcBef>
              <a:spcAft>
                <a:spcPct val="0"/>
              </a:spcAft>
            </a:pPr>
            <a:r>
              <a:rPr lang="en-US" altLang="en-US" dirty="0">
                <a:solidFill>
                  <a:srgbClr val="000000"/>
                </a:solidFill>
              </a:rPr>
              <a:t>In the </a:t>
            </a:r>
            <a:r>
              <a:rPr lang="en-US" altLang="en-US" b="1" dirty="0">
                <a:solidFill>
                  <a:srgbClr val="00B0F0"/>
                </a:solidFill>
              </a:rPr>
              <a:t>half-reaction method</a:t>
            </a:r>
            <a:r>
              <a:rPr lang="en-US" altLang="en-US" dirty="0">
                <a:solidFill>
                  <a:srgbClr val="000000"/>
                </a:solidFill>
              </a:rPr>
              <a:t>, write and balance the oxidation and reduction half-reactions separately before combining them into a balanced redox equation. </a:t>
            </a:r>
            <a:r>
              <a:rPr lang="en-US" altLang="en-US" dirty="0">
                <a:solidFill>
                  <a:srgbClr val="C907A4"/>
                </a:solidFill>
              </a:rPr>
              <a:t>This tends to work best with simpler chemical reactions. </a:t>
            </a:r>
          </a:p>
          <a:p>
            <a:pPr marL="0" indent="0" eaLnBrk="1" fontAlgn="base" hangingPunct="1">
              <a:spcBef>
                <a:spcPct val="50000"/>
              </a:spcBef>
              <a:spcAft>
                <a:spcPct val="0"/>
              </a:spcAft>
            </a:pPr>
            <a:endParaRPr lang="en-US" altLang="en-US"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sp>
        <p:nvSpPr>
          <p:cNvPr id="4" name="Title 2"/>
          <p:cNvSpPr>
            <a:spLocks noGrp="1"/>
          </p:cNvSpPr>
          <p:nvPr>
            <p:ph type="title"/>
          </p:nvPr>
        </p:nvSpPr>
        <p:spPr>
          <a:xfrm>
            <a:off x="1524001" y="13648"/>
            <a:ext cx="6019800" cy="838200"/>
          </a:xfrm>
          <a:solidFill>
            <a:srgbClr val="FFC000"/>
          </a:solidFill>
        </p:spPr>
        <p:txBody>
          <a:bodyPr/>
          <a:lstStyle/>
          <a:p>
            <a:pPr algn="ctr"/>
            <a:r>
              <a:rPr lang="en-US" sz="3200" dirty="0">
                <a:solidFill>
                  <a:schemeClr val="tx2"/>
                </a:solidFill>
              </a:rPr>
              <a:t>Balancing Redox Equations</a:t>
            </a:r>
          </a:p>
        </p:txBody>
      </p:sp>
    </p:spTree>
    <p:extLst>
      <p:ext uri="{BB962C8B-B14F-4D97-AF65-F5344CB8AC3E}">
        <p14:creationId xmlns:p14="http://schemas.microsoft.com/office/powerpoint/2010/main" val="194854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4">
                                            <p:txEl>
                                              <p:pRg st="0" end="0"/>
                                            </p:txEl>
                                          </p:spTgt>
                                        </p:tgtEl>
                                        <p:attrNameLst>
                                          <p:attrName>style.visibility</p:attrName>
                                        </p:attrNameLst>
                                      </p:cBhvr>
                                      <p:to>
                                        <p:strVal val="visible"/>
                                      </p:to>
                                    </p:set>
                                    <p:animEffect transition="in" filter="fade">
                                      <p:cBhvr>
                                        <p:cTn id="7" dur="500"/>
                                        <p:tgtEl>
                                          <p:spTgt spid="53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4">
                                            <p:txEl>
                                              <p:pRg st="1" end="1"/>
                                            </p:txEl>
                                          </p:spTgt>
                                        </p:tgtEl>
                                        <p:attrNameLst>
                                          <p:attrName>style.visibility</p:attrName>
                                        </p:attrNameLst>
                                      </p:cBhvr>
                                      <p:to>
                                        <p:strVal val="visible"/>
                                      </p:to>
                                    </p:set>
                                    <p:animEffect transition="in" filter="fade">
                                      <p:cBhvr>
                                        <p:cTn id="12" dur="500"/>
                                        <p:tgtEl>
                                          <p:spTgt spid="532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54">
                                            <p:txEl>
                                              <p:pRg st="2" end="2"/>
                                            </p:txEl>
                                          </p:spTgt>
                                        </p:tgtEl>
                                        <p:attrNameLst>
                                          <p:attrName>style.visibility</p:attrName>
                                        </p:attrNameLst>
                                      </p:cBhvr>
                                      <p:to>
                                        <p:strVal val="visible"/>
                                      </p:to>
                                    </p:set>
                                    <p:animEffect transition="in" filter="fade">
                                      <p:cBhvr>
                                        <p:cTn id="17" dur="500"/>
                                        <p:tgtEl>
                                          <p:spTgt spid="532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4" name="Text Box 6"/>
          <p:cNvSpPr txBox="1">
            <a:spLocks noChangeArrowheads="1"/>
          </p:cNvSpPr>
          <p:nvPr/>
        </p:nvSpPr>
        <p:spPr bwMode="auto">
          <a:xfrm>
            <a:off x="152400" y="914400"/>
            <a:ext cx="8839208" cy="415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lvl1pPr marL="339725" indent="-339725" eaLnBrk="0" hangingPunct="0">
              <a:spcBef>
                <a:spcPct val="0"/>
              </a:spcBef>
              <a:defRPr sz="2400">
                <a:solidFill>
                  <a:schemeClr val="tx1"/>
                </a:solidFill>
                <a:latin typeface="Arial" panose="020B0604020202020204" pitchFamily="34" charset="0"/>
                <a:ea typeface="ＭＳ Ｐゴシック" panose="020B0600070205080204" pitchFamily="34" charset="-128"/>
              </a:defRPr>
            </a:lvl1pPr>
            <a:lvl2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2pPr>
            <a:lvl3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3pPr>
            <a:lvl4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4pPr>
            <a:lvl5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dirty="0">
                <a:solidFill>
                  <a:srgbClr val="C907A4"/>
                </a:solidFill>
              </a:rPr>
              <a:t>1.	Write formulas for products and reactants in “skeletal” (unbalanced) equations.</a:t>
            </a:r>
          </a:p>
          <a:p>
            <a:r>
              <a:rPr lang="en-US" dirty="0"/>
              <a:t> </a:t>
            </a:r>
          </a:p>
          <a:p>
            <a:pPr algn="ctr"/>
            <a:r>
              <a:rPr lang="en-US" dirty="0"/>
              <a:t>HNO</a:t>
            </a:r>
            <a:r>
              <a:rPr lang="en-US" baseline="-25000" dirty="0"/>
              <a:t>3(aq)</a:t>
            </a:r>
            <a:r>
              <a:rPr lang="en-US" dirty="0"/>
              <a:t> +  H</a:t>
            </a:r>
            <a:r>
              <a:rPr lang="en-US" baseline="-25000" dirty="0"/>
              <a:t>3</a:t>
            </a:r>
            <a:r>
              <a:rPr lang="en-US" dirty="0"/>
              <a:t>PO</a:t>
            </a:r>
            <a:r>
              <a:rPr lang="en-US" baseline="-25000" dirty="0"/>
              <a:t>3(aq)</a:t>
            </a:r>
            <a:r>
              <a:rPr lang="en-US" dirty="0"/>
              <a:t> </a:t>
            </a:r>
            <a:r>
              <a:rPr lang="en-US" dirty="0">
                <a:sym typeface="Wingdings"/>
              </a:rPr>
              <a:t></a:t>
            </a:r>
            <a:r>
              <a:rPr lang="en-US" dirty="0"/>
              <a:t> NO</a:t>
            </a:r>
            <a:r>
              <a:rPr lang="en-US" baseline="-25000" dirty="0"/>
              <a:t>(aq)</a:t>
            </a:r>
            <a:r>
              <a:rPr lang="en-US" dirty="0"/>
              <a:t> + H</a:t>
            </a:r>
            <a:r>
              <a:rPr lang="en-US" baseline="-25000" dirty="0"/>
              <a:t>3</a:t>
            </a:r>
            <a:r>
              <a:rPr lang="en-US" dirty="0"/>
              <a:t>PO</a:t>
            </a:r>
            <a:r>
              <a:rPr lang="en-US" baseline="-25000" dirty="0"/>
              <a:t>4(aq)</a:t>
            </a:r>
            <a:r>
              <a:rPr lang="en-US" dirty="0"/>
              <a:t> + H</a:t>
            </a:r>
            <a:r>
              <a:rPr lang="en-US" baseline="-25000" dirty="0"/>
              <a:t>2</a:t>
            </a:r>
            <a:r>
              <a:rPr lang="en-US" dirty="0"/>
              <a:t>O</a:t>
            </a:r>
            <a:r>
              <a:rPr lang="en-US" baseline="-25000" dirty="0"/>
              <a:t>(l)</a:t>
            </a:r>
          </a:p>
          <a:p>
            <a:endParaRPr lang="en-US" dirty="0"/>
          </a:p>
          <a:p>
            <a:r>
              <a:rPr lang="en-US" dirty="0">
                <a:solidFill>
                  <a:srgbClr val="C907A4"/>
                </a:solidFill>
              </a:rPr>
              <a:t>2.	Assign oxidation numbers (states) to each element on both sides of the equation.</a:t>
            </a:r>
          </a:p>
          <a:p>
            <a:r>
              <a:rPr lang="en-US" dirty="0"/>
              <a:t> </a:t>
            </a:r>
          </a:p>
          <a:p>
            <a:r>
              <a:rPr lang="en-US" dirty="0"/>
              <a:t> </a:t>
            </a:r>
          </a:p>
          <a:p>
            <a:pPr algn="ctr"/>
            <a:r>
              <a:rPr lang="en-US" dirty="0"/>
              <a:t>   </a:t>
            </a:r>
          </a:p>
          <a:p>
            <a:r>
              <a:rPr lang="en-US" dirty="0"/>
              <a:t> </a:t>
            </a: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sp>
        <p:nvSpPr>
          <p:cNvPr id="4" name="Title 2"/>
          <p:cNvSpPr>
            <a:spLocks noGrp="1"/>
          </p:cNvSpPr>
          <p:nvPr>
            <p:ph type="title"/>
          </p:nvPr>
        </p:nvSpPr>
        <p:spPr>
          <a:xfrm>
            <a:off x="0" y="13648"/>
            <a:ext cx="9144000" cy="900752"/>
          </a:xfrm>
          <a:solidFill>
            <a:srgbClr val="7030A0"/>
          </a:solidFill>
        </p:spPr>
        <p:txBody>
          <a:bodyPr/>
          <a:lstStyle/>
          <a:p>
            <a:pPr algn="ctr"/>
            <a:r>
              <a:rPr lang="en-US" sz="3200" dirty="0">
                <a:solidFill>
                  <a:srgbClr val="FFFF00"/>
                </a:solidFill>
              </a:rPr>
              <a:t>Electron Transfer – Oxidation Number Method</a:t>
            </a:r>
          </a:p>
        </p:txBody>
      </p:sp>
      <p:pic>
        <p:nvPicPr>
          <p:cNvPr id="5" name="Picture 4"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8207280" y="1295400"/>
            <a:ext cx="895349" cy="685800"/>
          </a:xfrm>
          <a:prstGeom prst="rect">
            <a:avLst/>
          </a:prstGeom>
        </p:spPr>
      </p:pic>
      <p:pic>
        <p:nvPicPr>
          <p:cNvPr id="7" name="Picture 6">
            <a:extLst>
              <a:ext uri="{FF2B5EF4-FFF2-40B4-BE49-F238E27FC236}">
                <a16:creationId xmlns:a16="http://schemas.microsoft.com/office/drawing/2014/main" id="{B590D165-1D6D-4302-80EF-1B248690577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709" y="3156401"/>
            <a:ext cx="774095" cy="762000"/>
          </a:xfrm>
          <a:prstGeom prst="rect">
            <a:avLst/>
          </a:prstGeom>
          <a:noFill/>
          <a:ln>
            <a:noFill/>
          </a:ln>
          <a:effectLst/>
        </p:spPr>
      </p:pic>
    </p:spTree>
    <p:extLst>
      <p:ext uri="{BB962C8B-B14F-4D97-AF65-F5344CB8AC3E}">
        <p14:creationId xmlns:p14="http://schemas.microsoft.com/office/powerpoint/2010/main" val="359543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4">
                                            <p:txEl>
                                              <p:pRg st="2" end="2"/>
                                            </p:txEl>
                                          </p:spTgt>
                                        </p:tgtEl>
                                        <p:attrNameLst>
                                          <p:attrName>style.visibility</p:attrName>
                                        </p:attrNameLst>
                                      </p:cBhvr>
                                      <p:to>
                                        <p:strVal val="visible"/>
                                      </p:to>
                                    </p:set>
                                    <p:animEffect transition="in" filter="fade">
                                      <p:cBhvr>
                                        <p:cTn id="7" dur="500"/>
                                        <p:tgtEl>
                                          <p:spTgt spid="5325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4">
                                            <p:txEl>
                                              <p:pRg st="4" end="4"/>
                                            </p:txEl>
                                          </p:spTgt>
                                        </p:tgtEl>
                                        <p:attrNameLst>
                                          <p:attrName>style.visibility</p:attrName>
                                        </p:attrNameLst>
                                      </p:cBhvr>
                                      <p:to>
                                        <p:strVal val="visible"/>
                                      </p:to>
                                    </p:set>
                                    <p:animEffect transition="in" filter="fade">
                                      <p:cBhvr>
                                        <p:cTn id="12" dur="500"/>
                                        <p:tgtEl>
                                          <p:spTgt spid="532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4" name="Text Box 6"/>
          <p:cNvSpPr txBox="1">
            <a:spLocks noChangeArrowheads="1"/>
          </p:cNvSpPr>
          <p:nvPr/>
        </p:nvSpPr>
        <p:spPr bwMode="auto">
          <a:xfrm>
            <a:off x="152400" y="914400"/>
            <a:ext cx="8839208" cy="560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lvl1pPr marL="339725" indent="-339725" eaLnBrk="0" hangingPunct="0">
              <a:spcBef>
                <a:spcPct val="0"/>
              </a:spcBef>
              <a:defRPr sz="2400">
                <a:solidFill>
                  <a:schemeClr val="tx1"/>
                </a:solidFill>
                <a:latin typeface="Arial" panose="020B0604020202020204" pitchFamily="34" charset="0"/>
                <a:ea typeface="ＭＳ Ｐゴシック" panose="020B0600070205080204" pitchFamily="34" charset="-128"/>
              </a:defRPr>
            </a:lvl1pPr>
            <a:lvl2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2pPr>
            <a:lvl3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3pPr>
            <a:lvl4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4pPr>
            <a:lvl5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dirty="0">
                <a:solidFill>
                  <a:srgbClr val="C907A4"/>
                </a:solidFill>
              </a:rPr>
              <a:t>1.	Write formulas for products and reactants in “skeletal” (unbalanced) equations.</a:t>
            </a:r>
          </a:p>
          <a:p>
            <a:r>
              <a:rPr lang="en-US" dirty="0"/>
              <a:t> </a:t>
            </a:r>
          </a:p>
          <a:p>
            <a:pPr algn="ctr"/>
            <a:r>
              <a:rPr lang="en-US" dirty="0"/>
              <a:t>HNO</a:t>
            </a:r>
            <a:r>
              <a:rPr lang="en-US" baseline="-25000" dirty="0"/>
              <a:t>3(aq)</a:t>
            </a:r>
            <a:r>
              <a:rPr lang="en-US" dirty="0"/>
              <a:t> +  H</a:t>
            </a:r>
            <a:r>
              <a:rPr lang="en-US" baseline="-25000" dirty="0"/>
              <a:t>3</a:t>
            </a:r>
            <a:r>
              <a:rPr lang="en-US" dirty="0"/>
              <a:t>PO</a:t>
            </a:r>
            <a:r>
              <a:rPr lang="en-US" baseline="-25000" dirty="0"/>
              <a:t>3(aq)</a:t>
            </a:r>
            <a:r>
              <a:rPr lang="en-US" dirty="0"/>
              <a:t> </a:t>
            </a:r>
            <a:r>
              <a:rPr lang="en-US" dirty="0">
                <a:sym typeface="Wingdings"/>
              </a:rPr>
              <a:t></a:t>
            </a:r>
            <a:r>
              <a:rPr lang="en-US" dirty="0"/>
              <a:t> NO</a:t>
            </a:r>
            <a:r>
              <a:rPr lang="en-US" baseline="-25000" dirty="0"/>
              <a:t>(aq)</a:t>
            </a:r>
            <a:r>
              <a:rPr lang="en-US" dirty="0"/>
              <a:t> + H</a:t>
            </a:r>
            <a:r>
              <a:rPr lang="en-US" baseline="-25000" dirty="0"/>
              <a:t>3</a:t>
            </a:r>
            <a:r>
              <a:rPr lang="en-US" dirty="0"/>
              <a:t>PO</a:t>
            </a:r>
            <a:r>
              <a:rPr lang="en-US" baseline="-25000" dirty="0"/>
              <a:t>4(aq)</a:t>
            </a:r>
            <a:r>
              <a:rPr lang="en-US" dirty="0"/>
              <a:t> + H</a:t>
            </a:r>
            <a:r>
              <a:rPr lang="en-US" baseline="-25000" dirty="0"/>
              <a:t>2</a:t>
            </a:r>
            <a:r>
              <a:rPr lang="en-US" dirty="0"/>
              <a:t>O</a:t>
            </a:r>
            <a:r>
              <a:rPr lang="en-US" baseline="-25000" dirty="0"/>
              <a:t>(l)</a:t>
            </a:r>
          </a:p>
          <a:p>
            <a:endParaRPr lang="en-US" dirty="0"/>
          </a:p>
          <a:p>
            <a:r>
              <a:rPr lang="en-US" dirty="0">
                <a:solidFill>
                  <a:srgbClr val="C907A4"/>
                </a:solidFill>
              </a:rPr>
              <a:t>2.	Assign oxidation numbers (states) to each element on both sides of the equation.</a:t>
            </a:r>
          </a:p>
          <a:p>
            <a:r>
              <a:rPr lang="en-US" dirty="0"/>
              <a:t> </a:t>
            </a:r>
          </a:p>
          <a:p>
            <a:pPr algn="ctr"/>
            <a:r>
              <a:rPr lang="en-US" sz="2200" dirty="0"/>
              <a:t>H</a:t>
            </a:r>
            <a:r>
              <a:rPr lang="en-US" sz="2200" baseline="30000" dirty="0"/>
              <a:t>+1</a:t>
            </a:r>
            <a:r>
              <a:rPr lang="en-US" sz="2200" b="1" dirty="0">
                <a:solidFill>
                  <a:srgbClr val="00B0F0"/>
                </a:solidFill>
                <a:effectLst>
                  <a:outerShdw blurRad="38100" dist="38100" dir="2700000" algn="tl">
                    <a:srgbClr val="000000">
                      <a:alpha val="43137"/>
                    </a:srgbClr>
                  </a:outerShdw>
                </a:effectLst>
              </a:rPr>
              <a:t>N</a:t>
            </a:r>
            <a:r>
              <a:rPr lang="en-US" sz="2200" b="1" baseline="30000" dirty="0">
                <a:solidFill>
                  <a:srgbClr val="00B0F0"/>
                </a:solidFill>
                <a:effectLst>
                  <a:outerShdw blurRad="38100" dist="38100" dir="2700000" algn="tl">
                    <a:srgbClr val="000000">
                      <a:alpha val="43137"/>
                    </a:srgbClr>
                  </a:outerShdw>
                </a:effectLst>
              </a:rPr>
              <a:t>+5</a:t>
            </a:r>
            <a:r>
              <a:rPr lang="en-US" sz="2200" dirty="0"/>
              <a:t>O</a:t>
            </a:r>
            <a:r>
              <a:rPr lang="en-US" sz="2200" baseline="-25000" dirty="0"/>
              <a:t>3</a:t>
            </a:r>
            <a:r>
              <a:rPr lang="en-US" sz="2200" baseline="30000" dirty="0"/>
              <a:t>-2</a:t>
            </a:r>
            <a:r>
              <a:rPr lang="en-US" sz="2200" baseline="-25000" dirty="0"/>
              <a:t>(aq)</a:t>
            </a:r>
            <a:r>
              <a:rPr lang="en-US" sz="2200" dirty="0"/>
              <a:t> + H</a:t>
            </a:r>
            <a:r>
              <a:rPr lang="en-US" sz="2200" baseline="-25000" dirty="0"/>
              <a:t>3</a:t>
            </a:r>
            <a:r>
              <a:rPr lang="en-US" sz="2200" baseline="30000" dirty="0"/>
              <a:t>+1</a:t>
            </a:r>
            <a:r>
              <a:rPr lang="en-US" sz="2200" b="1" dirty="0">
                <a:solidFill>
                  <a:srgbClr val="FF0000"/>
                </a:solidFill>
                <a:effectLst>
                  <a:outerShdw blurRad="38100" dist="38100" dir="2700000" algn="tl">
                    <a:srgbClr val="000000">
                      <a:alpha val="43137"/>
                    </a:srgbClr>
                  </a:outerShdw>
                </a:effectLst>
              </a:rPr>
              <a:t>P</a:t>
            </a:r>
            <a:r>
              <a:rPr lang="en-US" sz="2200" b="1" baseline="30000" dirty="0">
                <a:solidFill>
                  <a:srgbClr val="FF0000"/>
                </a:solidFill>
                <a:effectLst>
                  <a:outerShdw blurRad="38100" dist="38100" dir="2700000" algn="tl">
                    <a:srgbClr val="000000">
                      <a:alpha val="43137"/>
                    </a:srgbClr>
                  </a:outerShdw>
                </a:effectLst>
              </a:rPr>
              <a:t>+3</a:t>
            </a:r>
            <a:r>
              <a:rPr lang="en-US" sz="2200" dirty="0"/>
              <a:t>O</a:t>
            </a:r>
            <a:r>
              <a:rPr lang="en-US" sz="2200" baseline="-25000" dirty="0"/>
              <a:t>3</a:t>
            </a:r>
            <a:r>
              <a:rPr lang="en-US" sz="2200" baseline="30000" dirty="0"/>
              <a:t>-2</a:t>
            </a:r>
            <a:r>
              <a:rPr lang="en-US" sz="2200" baseline="-25000" dirty="0"/>
              <a:t>(aq) </a:t>
            </a:r>
            <a:r>
              <a:rPr lang="en-US" sz="2200" dirty="0">
                <a:sym typeface="Wingdings"/>
              </a:rPr>
              <a:t></a:t>
            </a:r>
            <a:r>
              <a:rPr lang="en-US" sz="2200" dirty="0"/>
              <a:t> </a:t>
            </a:r>
            <a:r>
              <a:rPr lang="en-US" sz="2200" b="1" dirty="0">
                <a:solidFill>
                  <a:srgbClr val="00B0F0"/>
                </a:solidFill>
                <a:effectLst>
                  <a:outerShdw blurRad="38100" dist="38100" dir="2700000" algn="tl">
                    <a:srgbClr val="000000">
                      <a:alpha val="43137"/>
                    </a:srgbClr>
                  </a:outerShdw>
                </a:effectLst>
              </a:rPr>
              <a:t>N</a:t>
            </a:r>
            <a:r>
              <a:rPr lang="en-US" sz="2200" b="1" baseline="30000" dirty="0">
                <a:solidFill>
                  <a:srgbClr val="00B0F0"/>
                </a:solidFill>
                <a:effectLst>
                  <a:outerShdw blurRad="38100" dist="38100" dir="2700000" algn="tl">
                    <a:srgbClr val="000000">
                      <a:alpha val="43137"/>
                    </a:srgbClr>
                  </a:outerShdw>
                </a:effectLst>
              </a:rPr>
              <a:t>+2</a:t>
            </a:r>
            <a:r>
              <a:rPr lang="en-US" sz="2200" dirty="0"/>
              <a:t>O</a:t>
            </a:r>
            <a:r>
              <a:rPr lang="en-US" sz="2200" baseline="30000" dirty="0"/>
              <a:t>-2</a:t>
            </a:r>
            <a:r>
              <a:rPr lang="en-US" sz="2200" baseline="-25000" dirty="0"/>
              <a:t>(aq) </a:t>
            </a:r>
            <a:r>
              <a:rPr lang="en-US" sz="2200" dirty="0"/>
              <a:t>+ H</a:t>
            </a:r>
            <a:r>
              <a:rPr lang="en-US" sz="2200" baseline="-25000" dirty="0"/>
              <a:t>3</a:t>
            </a:r>
            <a:r>
              <a:rPr lang="en-US" sz="2200" baseline="30000" dirty="0"/>
              <a:t>+1</a:t>
            </a:r>
            <a:r>
              <a:rPr lang="en-US" sz="2200" b="1" dirty="0">
                <a:solidFill>
                  <a:srgbClr val="FF0000"/>
                </a:solidFill>
                <a:effectLst>
                  <a:outerShdw blurRad="38100" dist="38100" dir="2700000" algn="tl">
                    <a:srgbClr val="000000">
                      <a:alpha val="43137"/>
                    </a:srgbClr>
                  </a:outerShdw>
                </a:effectLst>
              </a:rPr>
              <a:t>P</a:t>
            </a:r>
            <a:r>
              <a:rPr lang="en-US" sz="2200" b="1" baseline="30000" dirty="0">
                <a:solidFill>
                  <a:srgbClr val="FF0000"/>
                </a:solidFill>
                <a:effectLst>
                  <a:outerShdw blurRad="38100" dist="38100" dir="2700000" algn="tl">
                    <a:srgbClr val="000000">
                      <a:alpha val="43137"/>
                    </a:srgbClr>
                  </a:outerShdw>
                </a:effectLst>
              </a:rPr>
              <a:t>+5</a:t>
            </a:r>
            <a:r>
              <a:rPr lang="en-US" sz="2200" dirty="0"/>
              <a:t>O</a:t>
            </a:r>
            <a:r>
              <a:rPr lang="en-US" sz="2200" baseline="-25000" dirty="0"/>
              <a:t>4</a:t>
            </a:r>
            <a:r>
              <a:rPr lang="en-US" sz="2200" baseline="30000" dirty="0"/>
              <a:t>-2</a:t>
            </a:r>
            <a:r>
              <a:rPr lang="en-US" sz="2200" baseline="-25000" dirty="0"/>
              <a:t>(aq)</a:t>
            </a:r>
            <a:r>
              <a:rPr lang="en-US" sz="2200" dirty="0"/>
              <a:t> + H</a:t>
            </a:r>
            <a:r>
              <a:rPr lang="en-US" sz="2200" baseline="-25000" dirty="0"/>
              <a:t>2</a:t>
            </a:r>
            <a:r>
              <a:rPr lang="en-US" sz="2200" baseline="30000" dirty="0"/>
              <a:t>+1</a:t>
            </a:r>
            <a:r>
              <a:rPr lang="en-US" sz="2200" dirty="0"/>
              <a:t>O</a:t>
            </a:r>
            <a:r>
              <a:rPr lang="en-US" sz="2200" baseline="30000" dirty="0"/>
              <a:t>-2</a:t>
            </a:r>
            <a:r>
              <a:rPr lang="en-US" sz="2200" baseline="-25000" dirty="0"/>
              <a:t>(l)</a:t>
            </a:r>
          </a:p>
          <a:p>
            <a:pPr algn="ctr"/>
            <a:endParaRPr lang="en-US" dirty="0"/>
          </a:p>
          <a:p>
            <a:pPr lvl="0"/>
            <a:r>
              <a:rPr lang="en-US" i="1" dirty="0"/>
              <a:t>	</a:t>
            </a:r>
            <a:r>
              <a:rPr lang="en-US" i="1" dirty="0">
                <a:solidFill>
                  <a:srgbClr val="00B050"/>
                </a:solidFill>
                <a:latin typeface="Times New Roman" panose="02020603050405020304" pitchFamily="18" charset="0"/>
                <a:cs typeface="Times New Roman" panose="02020603050405020304" pitchFamily="18" charset="0"/>
              </a:rPr>
              <a:t>Notice that Nitrogen and Phosphorus change oxidation states from reactants to products.  This reveals the </a:t>
            </a:r>
            <a:r>
              <a:rPr lang="en-US" i="1" u="sng" dirty="0">
                <a:solidFill>
                  <a:srgbClr val="00B050"/>
                </a:solidFill>
                <a:latin typeface="Times New Roman" panose="02020603050405020304" pitchFamily="18" charset="0"/>
                <a:cs typeface="Times New Roman" panose="02020603050405020304" pitchFamily="18" charset="0"/>
              </a:rPr>
              <a:t>redox reaction</a:t>
            </a:r>
            <a:r>
              <a:rPr lang="en-US" dirty="0">
                <a:solidFill>
                  <a:srgbClr val="00B050"/>
                </a:solidFill>
                <a:latin typeface="Times New Roman" panose="02020603050405020304" pitchFamily="18" charset="0"/>
                <a:cs typeface="Times New Roman" panose="02020603050405020304" pitchFamily="18" charset="0"/>
              </a:rPr>
              <a:t>.</a:t>
            </a:r>
          </a:p>
          <a:p>
            <a:r>
              <a:rPr lang="en-US" dirty="0"/>
              <a:t> </a:t>
            </a:r>
          </a:p>
          <a:p>
            <a:pPr algn="ctr"/>
            <a:r>
              <a:rPr lang="en-US" dirty="0"/>
              <a:t>   </a:t>
            </a:r>
          </a:p>
          <a:p>
            <a:r>
              <a:rPr lang="en-US" dirty="0"/>
              <a:t> </a:t>
            </a: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sp>
        <p:nvSpPr>
          <p:cNvPr id="4" name="Title 2"/>
          <p:cNvSpPr>
            <a:spLocks noGrp="1"/>
          </p:cNvSpPr>
          <p:nvPr>
            <p:ph type="title"/>
          </p:nvPr>
        </p:nvSpPr>
        <p:spPr>
          <a:xfrm>
            <a:off x="0" y="13648"/>
            <a:ext cx="9144000" cy="900752"/>
          </a:xfrm>
          <a:solidFill>
            <a:srgbClr val="7030A0"/>
          </a:solidFill>
        </p:spPr>
        <p:txBody>
          <a:bodyPr/>
          <a:lstStyle/>
          <a:p>
            <a:pPr algn="ctr"/>
            <a:r>
              <a:rPr lang="en-US" sz="3200" dirty="0">
                <a:solidFill>
                  <a:srgbClr val="FFFF00"/>
                </a:solidFill>
              </a:rPr>
              <a:t>Electron Transfer – Oxidation Number Method</a:t>
            </a:r>
          </a:p>
        </p:txBody>
      </p:sp>
      <p:pic>
        <p:nvPicPr>
          <p:cNvPr id="5" name="Picture 4"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8381999" y="3276600"/>
            <a:ext cx="685805" cy="533400"/>
          </a:xfrm>
          <a:prstGeom prst="rect">
            <a:avLst/>
          </a:prstGeom>
        </p:spPr>
      </p:pic>
    </p:spTree>
    <p:extLst>
      <p:ext uri="{BB962C8B-B14F-4D97-AF65-F5344CB8AC3E}">
        <p14:creationId xmlns:p14="http://schemas.microsoft.com/office/powerpoint/2010/main" val="25185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4">
                                            <p:txEl>
                                              <p:pRg st="6" end="6"/>
                                            </p:txEl>
                                          </p:spTgt>
                                        </p:tgtEl>
                                        <p:attrNameLst>
                                          <p:attrName>style.visibility</p:attrName>
                                        </p:attrNameLst>
                                      </p:cBhvr>
                                      <p:to>
                                        <p:strVal val="visible"/>
                                      </p:to>
                                    </p:set>
                                    <p:animEffect transition="in" filter="fade">
                                      <p:cBhvr>
                                        <p:cTn id="7" dur="500"/>
                                        <p:tgtEl>
                                          <p:spTgt spid="53254">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4">
                                            <p:txEl>
                                              <p:pRg st="8" end="8"/>
                                            </p:txEl>
                                          </p:spTgt>
                                        </p:tgtEl>
                                        <p:attrNameLst>
                                          <p:attrName>style.visibility</p:attrName>
                                        </p:attrNameLst>
                                      </p:cBhvr>
                                      <p:to>
                                        <p:strVal val="visible"/>
                                      </p:to>
                                    </p:set>
                                    <p:animEffect transition="in" filter="fade">
                                      <p:cBhvr>
                                        <p:cTn id="12" dur="500"/>
                                        <p:tgtEl>
                                          <p:spTgt spid="532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4" name="Text Box 6"/>
          <p:cNvSpPr txBox="1">
            <a:spLocks noChangeArrowheads="1"/>
          </p:cNvSpPr>
          <p:nvPr/>
        </p:nvSpPr>
        <p:spPr bwMode="auto">
          <a:xfrm>
            <a:off x="152400" y="1444471"/>
            <a:ext cx="8839208" cy="430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lvl1pPr marL="339725" indent="-339725" eaLnBrk="0" hangingPunct="0">
              <a:spcBef>
                <a:spcPct val="0"/>
              </a:spcBef>
              <a:defRPr sz="2400">
                <a:solidFill>
                  <a:schemeClr val="tx1"/>
                </a:solidFill>
                <a:latin typeface="Arial" panose="020B0604020202020204" pitchFamily="34" charset="0"/>
                <a:ea typeface="ＭＳ Ｐゴシック" panose="020B0600070205080204" pitchFamily="34" charset="-128"/>
              </a:defRPr>
            </a:lvl1pPr>
            <a:lvl2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2pPr>
            <a:lvl3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3pPr>
            <a:lvl4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4pPr>
            <a:lvl5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200" dirty="0"/>
              <a:t>H</a:t>
            </a:r>
            <a:r>
              <a:rPr lang="en-US" sz="2200" baseline="30000" dirty="0"/>
              <a:t>+1</a:t>
            </a:r>
            <a:r>
              <a:rPr lang="en-US" sz="2200" b="1" dirty="0">
                <a:solidFill>
                  <a:srgbClr val="00B0F0"/>
                </a:solidFill>
                <a:effectLst>
                  <a:outerShdw blurRad="38100" dist="38100" dir="2700000" algn="tl">
                    <a:srgbClr val="000000">
                      <a:alpha val="43137"/>
                    </a:srgbClr>
                  </a:outerShdw>
                </a:effectLst>
              </a:rPr>
              <a:t>N</a:t>
            </a:r>
            <a:r>
              <a:rPr lang="en-US" sz="2200" b="1" baseline="30000" dirty="0">
                <a:solidFill>
                  <a:srgbClr val="00B0F0"/>
                </a:solidFill>
                <a:effectLst>
                  <a:outerShdw blurRad="38100" dist="38100" dir="2700000" algn="tl">
                    <a:srgbClr val="000000">
                      <a:alpha val="43137"/>
                    </a:srgbClr>
                  </a:outerShdw>
                </a:effectLst>
              </a:rPr>
              <a:t>+5</a:t>
            </a:r>
            <a:r>
              <a:rPr lang="en-US" sz="2200" dirty="0"/>
              <a:t>O</a:t>
            </a:r>
            <a:r>
              <a:rPr lang="en-US" sz="2200" baseline="-25000" dirty="0"/>
              <a:t>3</a:t>
            </a:r>
            <a:r>
              <a:rPr lang="en-US" sz="2200" baseline="30000" dirty="0"/>
              <a:t>-2</a:t>
            </a:r>
            <a:r>
              <a:rPr lang="en-US" sz="2200" baseline="-25000" dirty="0"/>
              <a:t>(aq)</a:t>
            </a:r>
            <a:r>
              <a:rPr lang="en-US" sz="2200" dirty="0"/>
              <a:t> + H</a:t>
            </a:r>
            <a:r>
              <a:rPr lang="en-US" sz="2200" baseline="-25000" dirty="0"/>
              <a:t>3</a:t>
            </a:r>
            <a:r>
              <a:rPr lang="en-US" sz="2200" baseline="30000" dirty="0"/>
              <a:t>+1</a:t>
            </a:r>
            <a:r>
              <a:rPr lang="en-US" sz="2200" b="1" dirty="0">
                <a:solidFill>
                  <a:srgbClr val="FF0000"/>
                </a:solidFill>
                <a:effectLst>
                  <a:outerShdw blurRad="38100" dist="38100" dir="2700000" algn="tl">
                    <a:srgbClr val="000000">
                      <a:alpha val="43137"/>
                    </a:srgbClr>
                  </a:outerShdw>
                </a:effectLst>
              </a:rPr>
              <a:t>P</a:t>
            </a:r>
            <a:r>
              <a:rPr lang="en-US" sz="2200" b="1" baseline="30000" dirty="0">
                <a:solidFill>
                  <a:srgbClr val="FF0000"/>
                </a:solidFill>
                <a:effectLst>
                  <a:outerShdw blurRad="38100" dist="38100" dir="2700000" algn="tl">
                    <a:srgbClr val="000000">
                      <a:alpha val="43137"/>
                    </a:srgbClr>
                  </a:outerShdw>
                </a:effectLst>
              </a:rPr>
              <a:t>+3</a:t>
            </a:r>
            <a:r>
              <a:rPr lang="en-US" sz="2200" dirty="0"/>
              <a:t>O</a:t>
            </a:r>
            <a:r>
              <a:rPr lang="en-US" sz="2200" baseline="-25000" dirty="0"/>
              <a:t>3</a:t>
            </a:r>
            <a:r>
              <a:rPr lang="en-US" sz="2200" baseline="30000" dirty="0"/>
              <a:t>-2</a:t>
            </a:r>
            <a:r>
              <a:rPr lang="en-US" sz="2200" baseline="-25000" dirty="0"/>
              <a:t>(aq) </a:t>
            </a:r>
            <a:r>
              <a:rPr lang="en-US" sz="2200" dirty="0">
                <a:sym typeface="Wingdings"/>
              </a:rPr>
              <a:t></a:t>
            </a:r>
            <a:r>
              <a:rPr lang="en-US" sz="2200" dirty="0"/>
              <a:t> </a:t>
            </a:r>
            <a:r>
              <a:rPr lang="en-US" sz="2200" b="1" dirty="0">
                <a:solidFill>
                  <a:srgbClr val="00B0F0"/>
                </a:solidFill>
                <a:effectLst>
                  <a:outerShdw blurRad="38100" dist="38100" dir="2700000" algn="tl">
                    <a:srgbClr val="000000">
                      <a:alpha val="43137"/>
                    </a:srgbClr>
                  </a:outerShdw>
                </a:effectLst>
              </a:rPr>
              <a:t>N</a:t>
            </a:r>
            <a:r>
              <a:rPr lang="en-US" sz="2200" b="1" baseline="30000" dirty="0">
                <a:solidFill>
                  <a:srgbClr val="00B0F0"/>
                </a:solidFill>
                <a:effectLst>
                  <a:outerShdw blurRad="38100" dist="38100" dir="2700000" algn="tl">
                    <a:srgbClr val="000000">
                      <a:alpha val="43137"/>
                    </a:srgbClr>
                  </a:outerShdw>
                </a:effectLst>
              </a:rPr>
              <a:t>+2</a:t>
            </a:r>
            <a:r>
              <a:rPr lang="en-US" sz="2200" dirty="0"/>
              <a:t>O</a:t>
            </a:r>
            <a:r>
              <a:rPr lang="en-US" sz="2200" baseline="30000" dirty="0"/>
              <a:t>-2</a:t>
            </a:r>
            <a:r>
              <a:rPr lang="en-US" sz="2200" baseline="-25000" dirty="0"/>
              <a:t>(aq) </a:t>
            </a:r>
            <a:r>
              <a:rPr lang="en-US" sz="2200" dirty="0"/>
              <a:t>+ H</a:t>
            </a:r>
            <a:r>
              <a:rPr lang="en-US" sz="2200" baseline="-25000" dirty="0"/>
              <a:t>3</a:t>
            </a:r>
            <a:r>
              <a:rPr lang="en-US" sz="2200" baseline="30000" dirty="0"/>
              <a:t>+1</a:t>
            </a:r>
            <a:r>
              <a:rPr lang="en-US" sz="2200" b="1" dirty="0">
                <a:solidFill>
                  <a:srgbClr val="FF0000"/>
                </a:solidFill>
                <a:effectLst>
                  <a:outerShdw blurRad="38100" dist="38100" dir="2700000" algn="tl">
                    <a:srgbClr val="000000">
                      <a:alpha val="43137"/>
                    </a:srgbClr>
                  </a:outerShdw>
                </a:effectLst>
              </a:rPr>
              <a:t>P</a:t>
            </a:r>
            <a:r>
              <a:rPr lang="en-US" sz="2200" b="1" baseline="30000" dirty="0">
                <a:solidFill>
                  <a:srgbClr val="FF0000"/>
                </a:solidFill>
                <a:effectLst>
                  <a:outerShdw blurRad="38100" dist="38100" dir="2700000" algn="tl">
                    <a:srgbClr val="000000">
                      <a:alpha val="43137"/>
                    </a:srgbClr>
                  </a:outerShdw>
                </a:effectLst>
              </a:rPr>
              <a:t>+5</a:t>
            </a:r>
            <a:r>
              <a:rPr lang="en-US" sz="2200" dirty="0"/>
              <a:t>O</a:t>
            </a:r>
            <a:r>
              <a:rPr lang="en-US" sz="2200" baseline="-25000" dirty="0"/>
              <a:t>4</a:t>
            </a:r>
            <a:r>
              <a:rPr lang="en-US" sz="2200" baseline="30000" dirty="0"/>
              <a:t>-2</a:t>
            </a:r>
            <a:r>
              <a:rPr lang="en-US" sz="2200" baseline="-25000" dirty="0"/>
              <a:t>(aq)</a:t>
            </a:r>
            <a:r>
              <a:rPr lang="en-US" sz="2200" dirty="0"/>
              <a:t> + H</a:t>
            </a:r>
            <a:r>
              <a:rPr lang="en-US" sz="2200" baseline="-25000" dirty="0"/>
              <a:t>2</a:t>
            </a:r>
            <a:r>
              <a:rPr lang="en-US" sz="2200" baseline="30000" dirty="0"/>
              <a:t>+1</a:t>
            </a:r>
            <a:r>
              <a:rPr lang="en-US" sz="2200" dirty="0"/>
              <a:t>O</a:t>
            </a:r>
            <a:r>
              <a:rPr lang="en-US" sz="2200" baseline="30000" dirty="0"/>
              <a:t>-2</a:t>
            </a:r>
            <a:r>
              <a:rPr lang="en-US" sz="2200" baseline="-25000" dirty="0"/>
              <a:t>(l)</a:t>
            </a:r>
          </a:p>
          <a:p>
            <a:pPr algn="ctr"/>
            <a:endParaRPr lang="en-US" dirty="0"/>
          </a:p>
          <a:p>
            <a:r>
              <a:rPr lang="en-US" dirty="0"/>
              <a:t>3.	</a:t>
            </a:r>
            <a:r>
              <a:rPr lang="en-US" dirty="0">
                <a:solidFill>
                  <a:srgbClr val="FF0000"/>
                </a:solidFill>
              </a:rPr>
              <a:t>Select the atom that is oxidized (loses e-, increases oxidation number from reactant to products) </a:t>
            </a:r>
            <a:r>
              <a:rPr lang="en-US" dirty="0"/>
              <a:t>and </a:t>
            </a:r>
            <a:r>
              <a:rPr lang="en-US" dirty="0">
                <a:solidFill>
                  <a:srgbClr val="00B0F0"/>
                </a:solidFill>
              </a:rPr>
              <a:t>select the atom that is reduced (gains e-, decreases in oxidation number from reactants to products).</a:t>
            </a:r>
          </a:p>
          <a:p>
            <a:r>
              <a:rPr lang="en-US" dirty="0"/>
              <a:t> </a:t>
            </a:r>
          </a:p>
          <a:p>
            <a:pPr indent="1588"/>
            <a:r>
              <a:rPr lang="en-US" sz="2800" b="1" dirty="0">
                <a:solidFill>
                  <a:srgbClr val="FF0000"/>
                </a:solidFill>
              </a:rPr>
              <a:t>Oxidation half reaction</a:t>
            </a:r>
            <a:r>
              <a:rPr lang="en-US" sz="2800" dirty="0">
                <a:solidFill>
                  <a:srgbClr val="FF0000"/>
                </a:solidFill>
              </a:rPr>
              <a:t>	</a:t>
            </a:r>
          </a:p>
          <a:p>
            <a:pPr indent="1588"/>
            <a:r>
              <a:rPr lang="en-US" sz="2800" dirty="0"/>
              <a:t> </a:t>
            </a:r>
          </a:p>
          <a:p>
            <a:pPr indent="1588"/>
            <a:r>
              <a:rPr lang="en-US" sz="2800" b="1" dirty="0">
                <a:solidFill>
                  <a:srgbClr val="00B0F0"/>
                </a:solidFill>
              </a:rPr>
              <a:t>Reduction half reaction	</a:t>
            </a:r>
            <a:endParaRPr lang="en-US" dirty="0"/>
          </a:p>
          <a:p>
            <a:r>
              <a:rPr lang="en-US" dirty="0"/>
              <a:t> </a:t>
            </a: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sp>
        <p:nvSpPr>
          <p:cNvPr id="4" name="Title 2"/>
          <p:cNvSpPr>
            <a:spLocks noGrp="1"/>
          </p:cNvSpPr>
          <p:nvPr>
            <p:ph type="title"/>
          </p:nvPr>
        </p:nvSpPr>
        <p:spPr>
          <a:xfrm>
            <a:off x="0" y="13648"/>
            <a:ext cx="9144000" cy="900752"/>
          </a:xfrm>
          <a:solidFill>
            <a:srgbClr val="7030A0"/>
          </a:solidFill>
        </p:spPr>
        <p:txBody>
          <a:bodyPr/>
          <a:lstStyle/>
          <a:p>
            <a:pPr algn="ctr"/>
            <a:r>
              <a:rPr lang="en-US" sz="3200" dirty="0">
                <a:solidFill>
                  <a:srgbClr val="FFFF00"/>
                </a:solidFill>
              </a:rPr>
              <a:t>Electron Transfer – Oxidation Number Method</a:t>
            </a:r>
          </a:p>
        </p:txBody>
      </p:sp>
      <p:sp>
        <p:nvSpPr>
          <p:cNvPr id="6" name="Right Bracket 5"/>
          <p:cNvSpPr/>
          <p:nvPr/>
        </p:nvSpPr>
        <p:spPr bwMode="auto">
          <a:xfrm rot="16200000">
            <a:off x="2687779" y="-477980"/>
            <a:ext cx="263240" cy="3657602"/>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7" name="Right Bracket 6"/>
          <p:cNvSpPr/>
          <p:nvPr/>
        </p:nvSpPr>
        <p:spPr bwMode="auto">
          <a:xfrm rot="16200000">
            <a:off x="4613561" y="-574961"/>
            <a:ext cx="374078" cy="3657601"/>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8" name="TextBox 7"/>
          <p:cNvSpPr txBox="1"/>
          <p:nvPr/>
        </p:nvSpPr>
        <p:spPr>
          <a:xfrm>
            <a:off x="1371600" y="1219200"/>
            <a:ext cx="1144489" cy="261376"/>
          </a:xfrm>
          <a:prstGeom prst="rect">
            <a:avLst/>
          </a:prstGeom>
          <a:noFill/>
        </p:spPr>
        <p:txBody>
          <a:bodyPr wrap="square" lIns="91208" tIns="45604" rIns="91208" bIns="45604" rtlCol="0">
            <a:spAutoFit/>
          </a:bodyPr>
          <a:lstStyle/>
          <a:p>
            <a:pPr algn="ctr"/>
            <a:r>
              <a:rPr lang="en-US" sz="1100" dirty="0"/>
              <a:t>?</a:t>
            </a:r>
          </a:p>
        </p:txBody>
      </p:sp>
      <p:sp>
        <p:nvSpPr>
          <p:cNvPr id="9" name="TextBox 8"/>
          <p:cNvSpPr txBox="1"/>
          <p:nvPr/>
        </p:nvSpPr>
        <p:spPr>
          <a:xfrm>
            <a:off x="4648200" y="1066800"/>
            <a:ext cx="1144489" cy="261376"/>
          </a:xfrm>
          <a:prstGeom prst="rect">
            <a:avLst/>
          </a:prstGeom>
          <a:noFill/>
        </p:spPr>
        <p:txBody>
          <a:bodyPr wrap="square" lIns="91208" tIns="45604" rIns="91208" bIns="45604" rtlCol="0">
            <a:spAutoFit/>
          </a:bodyPr>
          <a:lstStyle/>
          <a:p>
            <a:pPr algn="ctr"/>
            <a:r>
              <a:rPr lang="en-US" sz="1100" dirty="0"/>
              <a:t>?</a:t>
            </a:r>
          </a:p>
        </p:txBody>
      </p:sp>
      <p:pic>
        <p:nvPicPr>
          <p:cNvPr id="10" name="Picture 9">
            <a:extLst>
              <a:ext uri="{FF2B5EF4-FFF2-40B4-BE49-F238E27FC236}">
                <a16:creationId xmlns:a16="http://schemas.microsoft.com/office/drawing/2014/main" id="{015B8E78-A9F1-44C4-ADE8-693DD63418D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705" y="3124200"/>
            <a:ext cx="774095" cy="762000"/>
          </a:xfrm>
          <a:prstGeom prst="rect">
            <a:avLst/>
          </a:prstGeom>
          <a:noFill/>
          <a:ln>
            <a:noFill/>
          </a:ln>
          <a:effectLst/>
        </p:spPr>
      </p:pic>
    </p:spTree>
    <p:extLst>
      <p:ext uri="{BB962C8B-B14F-4D97-AF65-F5344CB8AC3E}">
        <p14:creationId xmlns:p14="http://schemas.microsoft.com/office/powerpoint/2010/main" val="2630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54">
                                            <p:txEl>
                                              <p:pRg st="4" end="4"/>
                                            </p:txEl>
                                          </p:spTgt>
                                        </p:tgtEl>
                                        <p:attrNameLst>
                                          <p:attrName>style.visibility</p:attrName>
                                        </p:attrNameLst>
                                      </p:cBhvr>
                                      <p:to>
                                        <p:strVal val="visible"/>
                                      </p:to>
                                    </p:set>
                                    <p:animEffect transition="in" filter="fade">
                                      <p:cBhvr>
                                        <p:cTn id="17" dur="500"/>
                                        <p:tgtEl>
                                          <p:spTgt spid="5325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54">
                                            <p:txEl>
                                              <p:pRg st="6" end="6"/>
                                            </p:txEl>
                                          </p:spTgt>
                                        </p:tgtEl>
                                        <p:attrNameLst>
                                          <p:attrName>style.visibility</p:attrName>
                                        </p:attrNameLst>
                                      </p:cBhvr>
                                      <p:to>
                                        <p:strVal val="visible"/>
                                      </p:to>
                                    </p:set>
                                    <p:animEffect transition="in" filter="fade">
                                      <p:cBhvr>
                                        <p:cTn id="22" dur="500"/>
                                        <p:tgtEl>
                                          <p:spTgt spid="532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4" name="Text Box 6"/>
          <p:cNvSpPr txBox="1">
            <a:spLocks noChangeArrowheads="1"/>
          </p:cNvSpPr>
          <p:nvPr/>
        </p:nvSpPr>
        <p:spPr bwMode="auto">
          <a:xfrm>
            <a:off x="152400" y="1444471"/>
            <a:ext cx="8839208" cy="430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lvl1pPr marL="339725" indent="-339725" eaLnBrk="0" hangingPunct="0">
              <a:spcBef>
                <a:spcPct val="0"/>
              </a:spcBef>
              <a:defRPr sz="2400">
                <a:solidFill>
                  <a:schemeClr val="tx1"/>
                </a:solidFill>
                <a:latin typeface="Arial" panose="020B0604020202020204" pitchFamily="34" charset="0"/>
                <a:ea typeface="ＭＳ Ｐゴシック" panose="020B0600070205080204" pitchFamily="34" charset="-128"/>
              </a:defRPr>
            </a:lvl1pPr>
            <a:lvl2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2pPr>
            <a:lvl3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3pPr>
            <a:lvl4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4pPr>
            <a:lvl5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200" dirty="0"/>
              <a:t>H</a:t>
            </a:r>
            <a:r>
              <a:rPr lang="en-US" sz="2200" baseline="30000" dirty="0"/>
              <a:t>+1</a:t>
            </a:r>
            <a:r>
              <a:rPr lang="en-US" sz="2200" b="1" dirty="0">
                <a:solidFill>
                  <a:srgbClr val="00B0F0"/>
                </a:solidFill>
                <a:effectLst>
                  <a:outerShdw blurRad="38100" dist="38100" dir="2700000" algn="tl">
                    <a:srgbClr val="000000">
                      <a:alpha val="43137"/>
                    </a:srgbClr>
                  </a:outerShdw>
                </a:effectLst>
              </a:rPr>
              <a:t>N</a:t>
            </a:r>
            <a:r>
              <a:rPr lang="en-US" sz="2200" b="1" baseline="30000" dirty="0">
                <a:solidFill>
                  <a:srgbClr val="00B0F0"/>
                </a:solidFill>
                <a:effectLst>
                  <a:outerShdw blurRad="38100" dist="38100" dir="2700000" algn="tl">
                    <a:srgbClr val="000000">
                      <a:alpha val="43137"/>
                    </a:srgbClr>
                  </a:outerShdw>
                </a:effectLst>
              </a:rPr>
              <a:t>+5</a:t>
            </a:r>
            <a:r>
              <a:rPr lang="en-US" sz="2200" dirty="0"/>
              <a:t>O</a:t>
            </a:r>
            <a:r>
              <a:rPr lang="en-US" sz="2200" baseline="-25000" dirty="0"/>
              <a:t>3</a:t>
            </a:r>
            <a:r>
              <a:rPr lang="en-US" sz="2200" baseline="30000" dirty="0"/>
              <a:t>-2</a:t>
            </a:r>
            <a:r>
              <a:rPr lang="en-US" sz="2200" baseline="-25000" dirty="0"/>
              <a:t>(aq)</a:t>
            </a:r>
            <a:r>
              <a:rPr lang="en-US" sz="2200" dirty="0"/>
              <a:t> + H</a:t>
            </a:r>
            <a:r>
              <a:rPr lang="en-US" sz="2200" baseline="-25000" dirty="0"/>
              <a:t>3</a:t>
            </a:r>
            <a:r>
              <a:rPr lang="en-US" sz="2200" baseline="30000" dirty="0"/>
              <a:t>+1</a:t>
            </a:r>
            <a:r>
              <a:rPr lang="en-US" sz="2200" b="1" dirty="0">
                <a:solidFill>
                  <a:srgbClr val="FF0000"/>
                </a:solidFill>
                <a:effectLst>
                  <a:outerShdw blurRad="38100" dist="38100" dir="2700000" algn="tl">
                    <a:srgbClr val="000000">
                      <a:alpha val="43137"/>
                    </a:srgbClr>
                  </a:outerShdw>
                </a:effectLst>
              </a:rPr>
              <a:t>P</a:t>
            </a:r>
            <a:r>
              <a:rPr lang="en-US" sz="2200" b="1" baseline="30000" dirty="0">
                <a:solidFill>
                  <a:srgbClr val="FF0000"/>
                </a:solidFill>
                <a:effectLst>
                  <a:outerShdw blurRad="38100" dist="38100" dir="2700000" algn="tl">
                    <a:srgbClr val="000000">
                      <a:alpha val="43137"/>
                    </a:srgbClr>
                  </a:outerShdw>
                </a:effectLst>
              </a:rPr>
              <a:t>+3</a:t>
            </a:r>
            <a:r>
              <a:rPr lang="en-US" sz="2200" dirty="0"/>
              <a:t>O</a:t>
            </a:r>
            <a:r>
              <a:rPr lang="en-US" sz="2200" baseline="-25000" dirty="0"/>
              <a:t>3</a:t>
            </a:r>
            <a:r>
              <a:rPr lang="en-US" sz="2200" baseline="30000" dirty="0"/>
              <a:t>-2</a:t>
            </a:r>
            <a:r>
              <a:rPr lang="en-US" sz="2200" baseline="-25000" dirty="0"/>
              <a:t>(aq) </a:t>
            </a:r>
            <a:r>
              <a:rPr lang="en-US" sz="2200" dirty="0">
                <a:sym typeface="Wingdings"/>
              </a:rPr>
              <a:t></a:t>
            </a:r>
            <a:r>
              <a:rPr lang="en-US" sz="2200" dirty="0"/>
              <a:t> </a:t>
            </a:r>
            <a:r>
              <a:rPr lang="en-US" sz="2200" b="1" dirty="0">
                <a:solidFill>
                  <a:srgbClr val="00B0F0"/>
                </a:solidFill>
                <a:effectLst>
                  <a:outerShdw blurRad="38100" dist="38100" dir="2700000" algn="tl">
                    <a:srgbClr val="000000">
                      <a:alpha val="43137"/>
                    </a:srgbClr>
                  </a:outerShdw>
                </a:effectLst>
              </a:rPr>
              <a:t>N</a:t>
            </a:r>
            <a:r>
              <a:rPr lang="en-US" sz="2200" b="1" baseline="30000" dirty="0">
                <a:solidFill>
                  <a:srgbClr val="00B0F0"/>
                </a:solidFill>
                <a:effectLst>
                  <a:outerShdw blurRad="38100" dist="38100" dir="2700000" algn="tl">
                    <a:srgbClr val="000000">
                      <a:alpha val="43137"/>
                    </a:srgbClr>
                  </a:outerShdw>
                </a:effectLst>
              </a:rPr>
              <a:t>+2</a:t>
            </a:r>
            <a:r>
              <a:rPr lang="en-US" sz="2200" dirty="0"/>
              <a:t>O</a:t>
            </a:r>
            <a:r>
              <a:rPr lang="en-US" sz="2200" baseline="30000" dirty="0"/>
              <a:t>-2</a:t>
            </a:r>
            <a:r>
              <a:rPr lang="en-US" sz="2200" baseline="-25000" dirty="0"/>
              <a:t>(aq) </a:t>
            </a:r>
            <a:r>
              <a:rPr lang="en-US" sz="2200" dirty="0"/>
              <a:t>+ H</a:t>
            </a:r>
            <a:r>
              <a:rPr lang="en-US" sz="2200" baseline="-25000" dirty="0"/>
              <a:t>3</a:t>
            </a:r>
            <a:r>
              <a:rPr lang="en-US" sz="2200" baseline="30000" dirty="0"/>
              <a:t>+1</a:t>
            </a:r>
            <a:r>
              <a:rPr lang="en-US" sz="2200" b="1" dirty="0">
                <a:solidFill>
                  <a:srgbClr val="FF0000"/>
                </a:solidFill>
                <a:effectLst>
                  <a:outerShdw blurRad="38100" dist="38100" dir="2700000" algn="tl">
                    <a:srgbClr val="000000">
                      <a:alpha val="43137"/>
                    </a:srgbClr>
                  </a:outerShdw>
                </a:effectLst>
              </a:rPr>
              <a:t>P</a:t>
            </a:r>
            <a:r>
              <a:rPr lang="en-US" sz="2200" b="1" baseline="30000" dirty="0">
                <a:solidFill>
                  <a:srgbClr val="FF0000"/>
                </a:solidFill>
                <a:effectLst>
                  <a:outerShdw blurRad="38100" dist="38100" dir="2700000" algn="tl">
                    <a:srgbClr val="000000">
                      <a:alpha val="43137"/>
                    </a:srgbClr>
                  </a:outerShdw>
                </a:effectLst>
              </a:rPr>
              <a:t>+5</a:t>
            </a:r>
            <a:r>
              <a:rPr lang="en-US" sz="2200" dirty="0"/>
              <a:t>O</a:t>
            </a:r>
            <a:r>
              <a:rPr lang="en-US" sz="2200" baseline="-25000" dirty="0"/>
              <a:t>4</a:t>
            </a:r>
            <a:r>
              <a:rPr lang="en-US" sz="2200" baseline="30000" dirty="0"/>
              <a:t>-2</a:t>
            </a:r>
            <a:r>
              <a:rPr lang="en-US" sz="2200" baseline="-25000" dirty="0"/>
              <a:t>(aq)</a:t>
            </a:r>
            <a:r>
              <a:rPr lang="en-US" sz="2200" dirty="0"/>
              <a:t> + H</a:t>
            </a:r>
            <a:r>
              <a:rPr lang="en-US" sz="2200" baseline="-25000" dirty="0"/>
              <a:t>2</a:t>
            </a:r>
            <a:r>
              <a:rPr lang="en-US" sz="2200" baseline="30000" dirty="0"/>
              <a:t>+1</a:t>
            </a:r>
            <a:r>
              <a:rPr lang="en-US" sz="2200" dirty="0"/>
              <a:t>O</a:t>
            </a:r>
            <a:r>
              <a:rPr lang="en-US" sz="2200" baseline="30000" dirty="0"/>
              <a:t>-2</a:t>
            </a:r>
            <a:r>
              <a:rPr lang="en-US" sz="2200" baseline="-25000" dirty="0"/>
              <a:t>(l)</a:t>
            </a:r>
          </a:p>
          <a:p>
            <a:pPr algn="ctr"/>
            <a:endParaRPr lang="en-US" dirty="0"/>
          </a:p>
          <a:p>
            <a:r>
              <a:rPr lang="en-US" dirty="0"/>
              <a:t>3.	</a:t>
            </a:r>
            <a:r>
              <a:rPr lang="en-US" dirty="0">
                <a:solidFill>
                  <a:srgbClr val="FF0000"/>
                </a:solidFill>
              </a:rPr>
              <a:t>Select the atom that is oxidized (loses e-, increases oxidation number from reactant to products) </a:t>
            </a:r>
            <a:r>
              <a:rPr lang="en-US" dirty="0"/>
              <a:t>and </a:t>
            </a:r>
            <a:r>
              <a:rPr lang="en-US" dirty="0">
                <a:solidFill>
                  <a:srgbClr val="00B0F0"/>
                </a:solidFill>
              </a:rPr>
              <a:t>select the atom that is reduced (gains e-, decreases in oxidation number from reactants to products).</a:t>
            </a:r>
          </a:p>
          <a:p>
            <a:r>
              <a:rPr lang="en-US" dirty="0"/>
              <a:t> </a:t>
            </a:r>
          </a:p>
          <a:p>
            <a:pPr indent="1588"/>
            <a:r>
              <a:rPr lang="en-US" sz="2800" b="1" dirty="0">
                <a:solidFill>
                  <a:srgbClr val="FF0000"/>
                </a:solidFill>
              </a:rPr>
              <a:t>Oxidation half reaction</a:t>
            </a:r>
            <a:r>
              <a:rPr lang="en-US" sz="2800" dirty="0">
                <a:solidFill>
                  <a:srgbClr val="FF0000"/>
                </a:solidFill>
              </a:rPr>
              <a:t>	P</a:t>
            </a:r>
            <a:r>
              <a:rPr lang="en-US" sz="2800" baseline="30000" dirty="0">
                <a:solidFill>
                  <a:srgbClr val="FF0000"/>
                </a:solidFill>
              </a:rPr>
              <a:t>+3</a:t>
            </a:r>
            <a:r>
              <a:rPr lang="en-US" sz="2800" dirty="0">
                <a:solidFill>
                  <a:srgbClr val="FF0000"/>
                </a:solidFill>
              </a:rPr>
              <a:t> </a:t>
            </a:r>
            <a:r>
              <a:rPr lang="en-US" sz="2800" dirty="0">
                <a:solidFill>
                  <a:srgbClr val="FF0000"/>
                </a:solidFill>
                <a:sym typeface="Wingdings"/>
              </a:rPr>
              <a:t></a:t>
            </a:r>
            <a:r>
              <a:rPr lang="en-US" sz="2800" dirty="0">
                <a:solidFill>
                  <a:srgbClr val="FF0000"/>
                </a:solidFill>
              </a:rPr>
              <a:t> P</a:t>
            </a:r>
            <a:r>
              <a:rPr lang="en-US" sz="2800" baseline="30000" dirty="0">
                <a:solidFill>
                  <a:srgbClr val="FF0000"/>
                </a:solidFill>
              </a:rPr>
              <a:t>+5</a:t>
            </a:r>
            <a:r>
              <a:rPr lang="en-US" sz="2800" dirty="0">
                <a:solidFill>
                  <a:srgbClr val="FF0000"/>
                </a:solidFill>
              </a:rPr>
              <a:t> + 2 e-   </a:t>
            </a:r>
          </a:p>
          <a:p>
            <a:pPr indent="1588"/>
            <a:r>
              <a:rPr lang="en-US" sz="2800" dirty="0"/>
              <a:t> </a:t>
            </a:r>
          </a:p>
          <a:p>
            <a:pPr indent="1588"/>
            <a:r>
              <a:rPr lang="en-US" sz="2800" b="1" dirty="0">
                <a:solidFill>
                  <a:srgbClr val="00B0F0"/>
                </a:solidFill>
              </a:rPr>
              <a:t>Reduction half reaction	</a:t>
            </a:r>
            <a:r>
              <a:rPr lang="en-US" sz="2800" dirty="0">
                <a:solidFill>
                  <a:srgbClr val="00B0F0"/>
                </a:solidFill>
              </a:rPr>
              <a:t>N</a:t>
            </a:r>
            <a:r>
              <a:rPr lang="en-US" sz="2800" baseline="30000" dirty="0">
                <a:solidFill>
                  <a:srgbClr val="00B0F0"/>
                </a:solidFill>
              </a:rPr>
              <a:t>+5</a:t>
            </a:r>
            <a:r>
              <a:rPr lang="en-US" sz="2800" dirty="0">
                <a:solidFill>
                  <a:srgbClr val="00B0F0"/>
                </a:solidFill>
              </a:rPr>
              <a:t> + 3 e-  </a:t>
            </a:r>
            <a:r>
              <a:rPr lang="en-US" sz="2800" dirty="0">
                <a:solidFill>
                  <a:srgbClr val="00B0F0"/>
                </a:solidFill>
                <a:sym typeface="Wingdings"/>
              </a:rPr>
              <a:t></a:t>
            </a:r>
            <a:r>
              <a:rPr lang="en-US" sz="2800" dirty="0">
                <a:solidFill>
                  <a:srgbClr val="00B0F0"/>
                </a:solidFill>
              </a:rPr>
              <a:t> N</a:t>
            </a:r>
            <a:r>
              <a:rPr lang="en-US" sz="2800" baseline="30000" dirty="0">
                <a:solidFill>
                  <a:srgbClr val="00B0F0"/>
                </a:solidFill>
              </a:rPr>
              <a:t>+2</a:t>
            </a:r>
            <a:r>
              <a:rPr lang="en-US" sz="2800" dirty="0">
                <a:solidFill>
                  <a:srgbClr val="00B0F0"/>
                </a:solidFill>
              </a:rPr>
              <a:t>  </a:t>
            </a:r>
            <a:r>
              <a:rPr lang="en-US" dirty="0"/>
              <a:t> </a:t>
            </a:r>
          </a:p>
          <a:p>
            <a:r>
              <a:rPr lang="en-US" dirty="0"/>
              <a:t> </a:t>
            </a: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sp>
        <p:nvSpPr>
          <p:cNvPr id="4" name="Title 2"/>
          <p:cNvSpPr>
            <a:spLocks noGrp="1"/>
          </p:cNvSpPr>
          <p:nvPr>
            <p:ph type="title"/>
          </p:nvPr>
        </p:nvSpPr>
        <p:spPr>
          <a:xfrm>
            <a:off x="0" y="13648"/>
            <a:ext cx="9144000" cy="900752"/>
          </a:xfrm>
          <a:solidFill>
            <a:srgbClr val="7030A0"/>
          </a:solidFill>
        </p:spPr>
        <p:txBody>
          <a:bodyPr/>
          <a:lstStyle/>
          <a:p>
            <a:pPr algn="ctr"/>
            <a:r>
              <a:rPr lang="en-US" sz="3200" dirty="0">
                <a:solidFill>
                  <a:srgbClr val="FFFF00"/>
                </a:solidFill>
              </a:rPr>
              <a:t>Electron Transfer – Oxidation Number Method</a:t>
            </a:r>
          </a:p>
        </p:txBody>
      </p:sp>
      <p:pic>
        <p:nvPicPr>
          <p:cNvPr id="5" name="Picture 4"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8248650" y="3313035"/>
            <a:ext cx="895349" cy="685800"/>
          </a:xfrm>
          <a:prstGeom prst="rect">
            <a:avLst/>
          </a:prstGeom>
        </p:spPr>
      </p:pic>
      <p:sp>
        <p:nvSpPr>
          <p:cNvPr id="6" name="Right Bracket 5"/>
          <p:cNvSpPr/>
          <p:nvPr/>
        </p:nvSpPr>
        <p:spPr bwMode="auto">
          <a:xfrm rot="16200000">
            <a:off x="2687779" y="-477980"/>
            <a:ext cx="263240" cy="3657602"/>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7" name="Right Bracket 6"/>
          <p:cNvSpPr/>
          <p:nvPr/>
        </p:nvSpPr>
        <p:spPr bwMode="auto">
          <a:xfrm rot="16200000">
            <a:off x="4594873" y="-517448"/>
            <a:ext cx="374078" cy="3542575"/>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8" name="TextBox 7"/>
          <p:cNvSpPr txBox="1"/>
          <p:nvPr/>
        </p:nvSpPr>
        <p:spPr>
          <a:xfrm>
            <a:off x="1371600" y="1186424"/>
            <a:ext cx="1144489" cy="261376"/>
          </a:xfrm>
          <a:prstGeom prst="rect">
            <a:avLst/>
          </a:prstGeom>
          <a:noFill/>
        </p:spPr>
        <p:txBody>
          <a:bodyPr wrap="square" lIns="91208" tIns="45604" rIns="91208" bIns="45604" rtlCol="0">
            <a:spAutoFit/>
          </a:bodyPr>
          <a:lstStyle/>
          <a:p>
            <a:pPr algn="ctr"/>
            <a:r>
              <a:rPr lang="en-US" sz="1100" dirty="0"/>
              <a:t>reduction</a:t>
            </a:r>
          </a:p>
        </p:txBody>
      </p:sp>
      <p:sp>
        <p:nvSpPr>
          <p:cNvPr id="9" name="TextBox 8"/>
          <p:cNvSpPr txBox="1"/>
          <p:nvPr/>
        </p:nvSpPr>
        <p:spPr>
          <a:xfrm>
            <a:off x="4648200" y="1066800"/>
            <a:ext cx="1144489" cy="261376"/>
          </a:xfrm>
          <a:prstGeom prst="rect">
            <a:avLst/>
          </a:prstGeom>
          <a:noFill/>
        </p:spPr>
        <p:txBody>
          <a:bodyPr wrap="square" lIns="91208" tIns="45604" rIns="91208" bIns="45604" rtlCol="0">
            <a:spAutoFit/>
          </a:bodyPr>
          <a:lstStyle/>
          <a:p>
            <a:pPr algn="ctr"/>
            <a:r>
              <a:rPr lang="en-US" sz="1100" dirty="0"/>
              <a:t>oxidation</a:t>
            </a:r>
          </a:p>
        </p:txBody>
      </p:sp>
    </p:spTree>
    <p:extLst>
      <p:ext uri="{BB962C8B-B14F-4D97-AF65-F5344CB8AC3E}">
        <p14:creationId xmlns:p14="http://schemas.microsoft.com/office/powerpoint/2010/main" val="27628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54">
                                            <p:txEl>
                                              <p:pRg st="4" end="4"/>
                                            </p:txEl>
                                          </p:spTgt>
                                        </p:tgtEl>
                                        <p:attrNameLst>
                                          <p:attrName>style.visibility</p:attrName>
                                        </p:attrNameLst>
                                      </p:cBhvr>
                                      <p:to>
                                        <p:strVal val="visible"/>
                                      </p:to>
                                    </p:set>
                                    <p:animEffect transition="in" filter="fade">
                                      <p:cBhvr>
                                        <p:cTn id="17" dur="500"/>
                                        <p:tgtEl>
                                          <p:spTgt spid="5325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54">
                                            <p:txEl>
                                              <p:pRg st="6" end="6"/>
                                            </p:txEl>
                                          </p:spTgt>
                                        </p:tgtEl>
                                        <p:attrNameLst>
                                          <p:attrName>style.visibility</p:attrName>
                                        </p:attrNameLst>
                                      </p:cBhvr>
                                      <p:to>
                                        <p:strVal val="visible"/>
                                      </p:to>
                                    </p:set>
                                    <p:animEffect transition="in" filter="fade">
                                      <p:cBhvr>
                                        <p:cTn id="22" dur="500"/>
                                        <p:tgtEl>
                                          <p:spTgt spid="532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5486400" y="1396236"/>
            <a:ext cx="3657600" cy="5480848"/>
          </a:xfrm>
        </p:spPr>
        <p:txBody>
          <a:bodyPr lIns="182167" tIns="91082"/>
          <a:lstStyle/>
          <a:p>
            <a:pPr marL="229571" indent="-229571">
              <a:spcBef>
                <a:spcPts val="1050"/>
              </a:spcBef>
              <a:buClr>
                <a:schemeClr val="accent1"/>
              </a:buClr>
              <a:buFont typeface="Wingdings" charset="2"/>
              <a:buChar char="§"/>
            </a:pPr>
            <a:r>
              <a:rPr lang="en-US" dirty="0"/>
              <a:t>What is necessary to form positive ions? </a:t>
            </a:r>
          </a:p>
          <a:p>
            <a:pPr algn="ctr">
              <a:spcBef>
                <a:spcPts val="1050"/>
              </a:spcBef>
              <a:buClr>
                <a:schemeClr val="accent1"/>
              </a:buClr>
            </a:pPr>
            <a:r>
              <a:rPr lang="en-US" dirty="0">
                <a:solidFill>
                  <a:srgbClr val="FF0000"/>
                </a:solidFill>
              </a:rPr>
              <a:t>e- are lost for </a:t>
            </a:r>
            <a:r>
              <a:rPr lang="en-US" dirty="0">
                <a:solidFill>
                  <a:srgbClr val="00B0F0"/>
                </a:solidFill>
              </a:rPr>
              <a:t>cations</a:t>
            </a:r>
          </a:p>
          <a:p>
            <a:pPr marL="229571" indent="-229571">
              <a:spcBef>
                <a:spcPts val="1050"/>
              </a:spcBef>
              <a:buClr>
                <a:schemeClr val="accent1"/>
              </a:buClr>
              <a:buFont typeface="Wingdings" charset="2"/>
              <a:buChar char="§"/>
            </a:pPr>
            <a:r>
              <a:rPr lang="en-US" dirty="0"/>
              <a:t>What is necessary to form negative ions? </a:t>
            </a:r>
          </a:p>
          <a:p>
            <a:pPr algn="ctr">
              <a:spcBef>
                <a:spcPts val="1050"/>
              </a:spcBef>
              <a:buClr>
                <a:schemeClr val="accent1"/>
              </a:buClr>
            </a:pPr>
            <a:r>
              <a:rPr lang="en-US" dirty="0">
                <a:solidFill>
                  <a:srgbClr val="FF0000"/>
                </a:solidFill>
              </a:rPr>
              <a:t>e- are gained for </a:t>
            </a:r>
            <a:r>
              <a:rPr lang="en-US" dirty="0">
                <a:solidFill>
                  <a:srgbClr val="00B050"/>
                </a:solidFill>
              </a:rPr>
              <a:t>anions</a:t>
            </a:r>
          </a:p>
          <a:p>
            <a:pPr marL="229571" indent="-229571">
              <a:spcBef>
                <a:spcPts val="1050"/>
              </a:spcBef>
              <a:buClr>
                <a:schemeClr val="accent1"/>
              </a:buClr>
              <a:buFont typeface="Wingdings" charset="2"/>
              <a:buChar char="§"/>
            </a:pPr>
            <a:r>
              <a:rPr lang="en-US" dirty="0"/>
              <a:t>What determines the charge of an ion? </a:t>
            </a:r>
          </a:p>
          <a:p>
            <a:pPr marL="227708">
              <a:spcBef>
                <a:spcPts val="1050"/>
              </a:spcBef>
              <a:buClr>
                <a:schemeClr val="accent1"/>
              </a:buClr>
            </a:pPr>
            <a:r>
              <a:rPr lang="en-US" dirty="0">
                <a:solidFill>
                  <a:srgbClr val="FF0000"/>
                </a:solidFill>
              </a:rPr>
              <a:t>the number of electrons lost or gained. </a:t>
            </a:r>
          </a:p>
        </p:txBody>
      </p:sp>
      <p:sp>
        <p:nvSpPr>
          <p:cNvPr id="6" name="Title 5"/>
          <p:cNvSpPr>
            <a:spLocks noGrp="1"/>
          </p:cNvSpPr>
          <p:nvPr>
            <p:ph type="title"/>
          </p:nvPr>
        </p:nvSpPr>
        <p:spPr>
          <a:xfrm>
            <a:off x="6" y="0"/>
            <a:ext cx="9143994" cy="1371600"/>
          </a:xfrm>
        </p:spPr>
        <p:txBody>
          <a:bodyPr anchor="ctr" anchorCtr="0"/>
          <a:lstStyle/>
          <a:p>
            <a:pPr marL="796993" indent="-683126"/>
            <a:r>
              <a:rPr lang="en-US" dirty="0"/>
              <a:t>	 </a:t>
            </a:r>
            <a:r>
              <a:rPr lang="en-US" dirty="0">
                <a:solidFill>
                  <a:srgbClr val="FFFF00"/>
                </a:solidFill>
              </a:rPr>
              <a:t>Reviewing Oxidation State (charge of ions)</a:t>
            </a:r>
          </a:p>
        </p:txBody>
      </p:sp>
      <p:pic>
        <p:nvPicPr>
          <p:cNvPr id="7" name="Picture 6"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graphicFrame>
        <p:nvGraphicFramePr>
          <p:cNvPr id="10" name="Content Placeholder 9"/>
          <p:cNvGraphicFramePr>
            <a:graphicFrameLocks noGrp="1"/>
          </p:cNvGraphicFramePr>
          <p:nvPr>
            <p:ph sz="quarter" idx="13"/>
            <p:extLst>
              <p:ext uri="{D42A27DB-BD31-4B8C-83A1-F6EECF244321}">
                <p14:modId xmlns:p14="http://schemas.microsoft.com/office/powerpoint/2010/main" val="1072642361"/>
              </p:ext>
            </p:extLst>
          </p:nvPr>
        </p:nvGraphicFramePr>
        <p:xfrm>
          <a:off x="61914" y="1828800"/>
          <a:ext cx="5334001" cy="4480560"/>
        </p:xfrm>
        <a:graphic>
          <a:graphicData uri="http://schemas.openxmlformats.org/drawingml/2006/table">
            <a:tbl>
              <a:tblPr/>
              <a:tblGrid>
                <a:gridCol w="1568634">
                  <a:extLst>
                    <a:ext uri="{9D8B030D-6E8A-4147-A177-3AD203B41FA5}">
                      <a16:colId xmlns:a16="http://schemas.microsoft.com/office/drawing/2014/main" val="20000"/>
                    </a:ext>
                  </a:extLst>
                </a:gridCol>
                <a:gridCol w="971367">
                  <a:extLst>
                    <a:ext uri="{9D8B030D-6E8A-4147-A177-3AD203B41FA5}">
                      <a16:colId xmlns:a16="http://schemas.microsoft.com/office/drawing/2014/main" val="20001"/>
                    </a:ext>
                  </a:extLst>
                </a:gridCol>
                <a:gridCol w="1089644">
                  <a:extLst>
                    <a:ext uri="{9D8B030D-6E8A-4147-A177-3AD203B41FA5}">
                      <a16:colId xmlns:a16="http://schemas.microsoft.com/office/drawing/2014/main" val="20002"/>
                    </a:ext>
                  </a:extLst>
                </a:gridCol>
                <a:gridCol w="942357">
                  <a:extLst>
                    <a:ext uri="{9D8B030D-6E8A-4147-A177-3AD203B41FA5}">
                      <a16:colId xmlns:a16="http://schemas.microsoft.com/office/drawing/2014/main" val="20003"/>
                    </a:ext>
                  </a:extLst>
                </a:gridCol>
                <a:gridCol w="761999">
                  <a:extLst>
                    <a:ext uri="{9D8B030D-6E8A-4147-A177-3AD203B41FA5}">
                      <a16:colId xmlns:a16="http://schemas.microsoft.com/office/drawing/2014/main" val="20004"/>
                    </a:ext>
                  </a:extLst>
                </a:gridCol>
              </a:tblGrid>
              <a:tr h="824450">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a:ea typeface="ＭＳ Ｐゴシック" charset="0"/>
                          <a:cs typeface="Arial"/>
                        </a:rPr>
                        <a:t>Atom</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chemeClr val="tx1"/>
                          </a:solidFill>
                          <a:effectLst/>
                          <a:latin typeface="Arial"/>
                          <a:ea typeface="ＭＳ Ｐゴシック" charset="0"/>
                          <a:cs typeface="Arial"/>
                        </a:rPr>
                        <a:t>Na</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chemeClr val="tx1"/>
                          </a:solidFill>
                          <a:effectLst/>
                          <a:latin typeface="Arial"/>
                          <a:ea typeface="ＭＳ Ｐゴシック" charset="0"/>
                          <a:cs typeface="Arial"/>
                        </a:rPr>
                        <a:t>Mg</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chemeClr val="tx1"/>
                          </a:solidFill>
                          <a:effectLst/>
                          <a:latin typeface="Arial"/>
                          <a:ea typeface="ＭＳ Ｐゴシック" charset="0"/>
                          <a:cs typeface="Arial"/>
                        </a:rPr>
                        <a:t>O</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chemeClr val="tx1"/>
                          </a:solidFill>
                          <a:effectLst/>
                          <a:latin typeface="Arial"/>
                          <a:ea typeface="ＭＳ Ｐゴシック" charset="0"/>
                          <a:cs typeface="Arial"/>
                        </a:rPr>
                        <a:t>Cl</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3210">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a:ea typeface="ＭＳ Ｐゴシック" charset="0"/>
                          <a:cs typeface="Arial"/>
                        </a:rPr>
                        <a:t>Valence electrons</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rgbClr val="FF0000"/>
                          </a:solidFill>
                          <a:effectLst/>
                          <a:latin typeface="Arial"/>
                          <a:ea typeface="ＭＳ Ｐゴシック" charset="0"/>
                          <a:cs typeface="Arial"/>
                        </a:rPr>
                        <a:t>1</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rgbClr val="FF0000"/>
                          </a:solidFill>
                          <a:effectLst/>
                          <a:latin typeface="Arial"/>
                          <a:ea typeface="ＭＳ Ｐゴシック" charset="0"/>
                          <a:cs typeface="Arial"/>
                        </a:rPr>
                        <a:t>2</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1" i="0" u="none" strike="noStrike" cap="none" normalizeH="0" baseline="0" dirty="0">
                          <a:ln>
                            <a:noFill/>
                          </a:ln>
                          <a:solidFill>
                            <a:srgbClr val="FF0000"/>
                          </a:solidFill>
                          <a:effectLst/>
                          <a:latin typeface="+mn-lt"/>
                          <a:ea typeface="ＭＳ Ｐゴシック" charset="0"/>
                          <a:cs typeface="Arial"/>
                        </a:rPr>
                        <a:t>6</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1" i="0" u="none" strike="noStrike" cap="none" normalizeH="0" baseline="0" dirty="0">
                          <a:ln>
                            <a:noFill/>
                          </a:ln>
                          <a:solidFill>
                            <a:srgbClr val="FF0000"/>
                          </a:solidFill>
                          <a:effectLst/>
                          <a:latin typeface="+mn-lt"/>
                          <a:ea typeface="ＭＳ Ｐゴシック" charset="0"/>
                          <a:cs typeface="Arial"/>
                        </a:rPr>
                        <a:t>7</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3210">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a:ea typeface="ＭＳ Ｐゴシック" charset="0"/>
                          <a:cs typeface="Arial"/>
                        </a:rPr>
                        <a:t>Electrons gained</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rgbClr val="FF0000"/>
                          </a:solidFill>
                          <a:effectLst/>
                          <a:latin typeface="Arial"/>
                          <a:ea typeface="ＭＳ Ｐゴシック" charset="0"/>
                          <a:cs typeface="Arial"/>
                        </a:rPr>
                        <a:t>0</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rgbClr val="FF0000"/>
                          </a:solidFill>
                          <a:effectLst/>
                          <a:latin typeface="Arial"/>
                          <a:ea typeface="ＭＳ Ｐゴシック" charset="0"/>
                          <a:cs typeface="Arial"/>
                        </a:rPr>
                        <a:t>0</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rgbClr val="FF0000"/>
                          </a:solidFill>
                          <a:effectLst/>
                          <a:latin typeface="Arial"/>
                          <a:ea typeface="ＭＳ Ｐゴシック" charset="0"/>
                          <a:cs typeface="Arial"/>
                        </a:rPr>
                        <a:t>2</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rgbClr val="FF0000"/>
                          </a:solidFill>
                          <a:effectLst/>
                          <a:latin typeface="Arial"/>
                          <a:ea typeface="ＭＳ Ｐゴシック" charset="0"/>
                          <a:cs typeface="Arial"/>
                        </a:rPr>
                        <a:t>1</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4845">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a:ea typeface="ＭＳ Ｐゴシック" charset="0"/>
                          <a:cs typeface="Arial"/>
                        </a:rPr>
                        <a:t>Electrons lost</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rgbClr val="FF0000"/>
                          </a:solidFill>
                          <a:effectLst/>
                          <a:latin typeface="Arial"/>
                          <a:ea typeface="ＭＳ Ｐゴシック" charset="0"/>
                          <a:cs typeface="Arial"/>
                        </a:rPr>
                        <a:t>1</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rgbClr val="FF0000"/>
                          </a:solidFill>
                          <a:effectLst/>
                          <a:latin typeface="Arial"/>
                          <a:ea typeface="ＭＳ Ｐゴシック" charset="0"/>
                          <a:cs typeface="Arial"/>
                        </a:rPr>
                        <a:t>2</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1" i="0" u="none" strike="noStrike" cap="none" normalizeH="0" baseline="0" dirty="0">
                          <a:ln>
                            <a:noFill/>
                          </a:ln>
                          <a:solidFill>
                            <a:srgbClr val="FF0000"/>
                          </a:solidFill>
                          <a:effectLst/>
                          <a:latin typeface="Arial"/>
                          <a:ea typeface="ＭＳ Ｐゴシック" charset="0"/>
                          <a:cs typeface="Arial"/>
                        </a:rPr>
                        <a:t>0</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1" i="0" u="none" strike="noStrike" cap="none" normalizeH="0" baseline="0" dirty="0">
                          <a:ln>
                            <a:noFill/>
                          </a:ln>
                          <a:solidFill>
                            <a:srgbClr val="FF0000"/>
                          </a:solidFill>
                          <a:effectLst/>
                          <a:latin typeface="Arial"/>
                          <a:ea typeface="ＭＳ Ｐゴシック" charset="0"/>
                          <a:cs typeface="Arial"/>
                        </a:rPr>
                        <a:t>0</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4845">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Ion</a:t>
                      </a: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1" i="0" u="none" strike="noStrike" cap="none" normalizeH="0" baseline="0" dirty="0">
                          <a:ln>
                            <a:noFill/>
                          </a:ln>
                          <a:solidFill>
                            <a:srgbClr val="FF0000"/>
                          </a:solidFill>
                          <a:effectLst/>
                          <a:latin typeface="Arial"/>
                          <a:ea typeface="ＭＳ Ｐゴシック" charset="0"/>
                          <a:cs typeface="Arial"/>
                        </a:rPr>
                        <a:t>Na</a:t>
                      </a:r>
                      <a:r>
                        <a:rPr kumimoji="0" lang="en-US" sz="2300" b="1" i="0" u="none" strike="noStrike" cap="none" normalizeH="0" baseline="30000" dirty="0">
                          <a:ln>
                            <a:noFill/>
                          </a:ln>
                          <a:solidFill>
                            <a:srgbClr val="FF0000"/>
                          </a:solidFill>
                          <a:effectLst/>
                          <a:latin typeface="Arial"/>
                          <a:ea typeface="ＭＳ Ｐゴシック" charset="0"/>
                          <a:cs typeface="Arial"/>
                        </a:rPr>
                        <a:t>+</a:t>
                      </a: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defRPr/>
                      </a:pPr>
                      <a:r>
                        <a:rPr kumimoji="0" lang="en-US" sz="2300" b="1" i="0" u="none" strike="noStrike" cap="none" normalizeH="0" baseline="0" dirty="0">
                          <a:ln>
                            <a:noFill/>
                          </a:ln>
                          <a:solidFill>
                            <a:srgbClr val="FF0000"/>
                          </a:solidFill>
                          <a:effectLst/>
                          <a:latin typeface="Arial"/>
                          <a:ea typeface="ＭＳ Ｐゴシック" charset="0"/>
                          <a:cs typeface="Arial"/>
                        </a:rPr>
                        <a:t>Mg</a:t>
                      </a:r>
                      <a:r>
                        <a:rPr kumimoji="0" lang="en-US" sz="2300" b="1" i="0" u="none" strike="noStrike" cap="none" normalizeH="0" baseline="30000" dirty="0">
                          <a:ln>
                            <a:noFill/>
                          </a:ln>
                          <a:solidFill>
                            <a:srgbClr val="FF0000"/>
                          </a:solidFill>
                          <a:effectLst/>
                          <a:latin typeface="Arial"/>
                          <a:ea typeface="ＭＳ Ｐゴシック" charset="0"/>
                          <a:cs typeface="Arial"/>
                        </a:rPr>
                        <a:t>+2</a:t>
                      </a: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rgbClr val="FF0000"/>
                          </a:solidFill>
                          <a:effectLst/>
                          <a:latin typeface="Arial"/>
                          <a:ea typeface="ＭＳ Ｐゴシック" charset="0"/>
                          <a:cs typeface="Arial"/>
                        </a:rPr>
                        <a:t>O</a:t>
                      </a:r>
                      <a:r>
                        <a:rPr kumimoji="0" lang="en-US" sz="2300" b="1" i="0" u="none" strike="noStrike" cap="none" normalizeH="0" baseline="30000" dirty="0">
                          <a:ln>
                            <a:noFill/>
                          </a:ln>
                          <a:solidFill>
                            <a:srgbClr val="FF0000"/>
                          </a:solidFill>
                          <a:effectLst/>
                          <a:latin typeface="Arial"/>
                          <a:ea typeface="ＭＳ Ｐゴシック" charset="0"/>
                          <a:cs typeface="Arial"/>
                        </a:rPr>
                        <a:t>2−</a:t>
                      </a: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3388"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a:ln>
                            <a:noFill/>
                          </a:ln>
                          <a:solidFill>
                            <a:srgbClr val="FF0000"/>
                          </a:solidFill>
                          <a:effectLst/>
                          <a:latin typeface="Arial"/>
                          <a:ea typeface="ＭＳ Ｐゴシック" charset="0"/>
                          <a:cs typeface="Arial"/>
                        </a:rPr>
                        <a:t>Cl</a:t>
                      </a:r>
                      <a:r>
                        <a:rPr kumimoji="0" lang="en-US" sz="2300" b="1" i="0" u="none" strike="noStrike" cap="none" normalizeH="0" baseline="30000" dirty="0">
                          <a:ln>
                            <a:noFill/>
                          </a:ln>
                          <a:solidFill>
                            <a:srgbClr val="FF0000"/>
                          </a:solidFill>
                          <a:effectLst/>
                          <a:latin typeface="Arial"/>
                          <a:ea typeface="ＭＳ Ｐゴシック" charset="0"/>
                          <a:cs typeface="Arial"/>
                        </a:rPr>
                        <a:t>−</a:t>
                      </a:r>
                      <a:endParaRPr kumimoji="0" lang="en-US" sz="2300" b="1" i="0" u="none" strike="noStrike" cap="none" normalizeH="0" baseline="0" dirty="0">
                        <a:ln>
                          <a:noFill/>
                        </a:ln>
                        <a:solidFill>
                          <a:srgbClr val="FF0000"/>
                        </a:solidFill>
                        <a:effectLst/>
                        <a:latin typeface="Arial"/>
                        <a:ea typeface="ＭＳ Ｐゴシック" charset="0"/>
                        <a:cs typeface="Arial"/>
                      </a:endParaRPr>
                    </a:p>
                  </a:txBody>
                  <a:tcPr marL="171562" marR="171562"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813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4" name="Text Box 6"/>
          <p:cNvSpPr txBox="1">
            <a:spLocks noChangeArrowheads="1"/>
          </p:cNvSpPr>
          <p:nvPr/>
        </p:nvSpPr>
        <p:spPr bwMode="auto">
          <a:xfrm>
            <a:off x="152396" y="1442982"/>
            <a:ext cx="8839208" cy="50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lvl1pPr marL="339725" indent="-339725" eaLnBrk="0" hangingPunct="0">
              <a:spcBef>
                <a:spcPct val="0"/>
              </a:spcBef>
              <a:defRPr sz="2400">
                <a:solidFill>
                  <a:schemeClr val="tx1"/>
                </a:solidFill>
                <a:latin typeface="Arial" panose="020B0604020202020204" pitchFamily="34" charset="0"/>
                <a:ea typeface="ＭＳ Ｐゴシック" panose="020B0600070205080204" pitchFamily="34" charset="-128"/>
              </a:defRPr>
            </a:lvl1pPr>
            <a:lvl2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2pPr>
            <a:lvl3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3pPr>
            <a:lvl4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4pPr>
            <a:lvl5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200" dirty="0"/>
              <a:t>H</a:t>
            </a:r>
            <a:r>
              <a:rPr lang="en-US" sz="2200" baseline="30000" dirty="0"/>
              <a:t>+1</a:t>
            </a:r>
            <a:r>
              <a:rPr lang="en-US" sz="2200" b="1" dirty="0">
                <a:solidFill>
                  <a:srgbClr val="00B0F0"/>
                </a:solidFill>
                <a:effectLst>
                  <a:outerShdw blurRad="38100" dist="38100" dir="2700000" algn="tl">
                    <a:srgbClr val="000000">
                      <a:alpha val="43137"/>
                    </a:srgbClr>
                  </a:outerShdw>
                </a:effectLst>
              </a:rPr>
              <a:t>N</a:t>
            </a:r>
            <a:r>
              <a:rPr lang="en-US" sz="2200" b="1" baseline="30000" dirty="0">
                <a:solidFill>
                  <a:srgbClr val="00B0F0"/>
                </a:solidFill>
                <a:effectLst>
                  <a:outerShdw blurRad="38100" dist="38100" dir="2700000" algn="tl">
                    <a:srgbClr val="000000">
                      <a:alpha val="43137"/>
                    </a:srgbClr>
                  </a:outerShdw>
                </a:effectLst>
              </a:rPr>
              <a:t>+5</a:t>
            </a:r>
            <a:r>
              <a:rPr lang="en-US" sz="2200" dirty="0"/>
              <a:t>O</a:t>
            </a:r>
            <a:r>
              <a:rPr lang="en-US" sz="2200" baseline="-25000" dirty="0"/>
              <a:t>3</a:t>
            </a:r>
            <a:r>
              <a:rPr lang="en-US" sz="2200" baseline="30000" dirty="0"/>
              <a:t>-2</a:t>
            </a:r>
            <a:r>
              <a:rPr lang="en-US" sz="2200" baseline="-25000" dirty="0"/>
              <a:t>(aq)</a:t>
            </a:r>
            <a:r>
              <a:rPr lang="en-US" sz="2200" dirty="0"/>
              <a:t> + H</a:t>
            </a:r>
            <a:r>
              <a:rPr lang="en-US" sz="2200" baseline="-25000" dirty="0"/>
              <a:t>3</a:t>
            </a:r>
            <a:r>
              <a:rPr lang="en-US" sz="2200" baseline="30000" dirty="0"/>
              <a:t>+1</a:t>
            </a:r>
            <a:r>
              <a:rPr lang="en-US" sz="2200" b="1" dirty="0">
                <a:solidFill>
                  <a:srgbClr val="FF0000"/>
                </a:solidFill>
                <a:effectLst>
                  <a:outerShdw blurRad="38100" dist="38100" dir="2700000" algn="tl">
                    <a:srgbClr val="000000">
                      <a:alpha val="43137"/>
                    </a:srgbClr>
                  </a:outerShdw>
                </a:effectLst>
              </a:rPr>
              <a:t>P</a:t>
            </a:r>
            <a:r>
              <a:rPr lang="en-US" sz="2200" b="1" baseline="30000" dirty="0">
                <a:solidFill>
                  <a:srgbClr val="FF0000"/>
                </a:solidFill>
                <a:effectLst>
                  <a:outerShdw blurRad="38100" dist="38100" dir="2700000" algn="tl">
                    <a:srgbClr val="000000">
                      <a:alpha val="43137"/>
                    </a:srgbClr>
                  </a:outerShdw>
                </a:effectLst>
              </a:rPr>
              <a:t>+3</a:t>
            </a:r>
            <a:r>
              <a:rPr lang="en-US" sz="2200" dirty="0"/>
              <a:t>O</a:t>
            </a:r>
            <a:r>
              <a:rPr lang="en-US" sz="2200" baseline="-25000" dirty="0"/>
              <a:t>3</a:t>
            </a:r>
            <a:r>
              <a:rPr lang="en-US" sz="2200" baseline="30000" dirty="0"/>
              <a:t>-2</a:t>
            </a:r>
            <a:r>
              <a:rPr lang="en-US" sz="2200" baseline="-25000" dirty="0"/>
              <a:t>(aq) </a:t>
            </a:r>
            <a:r>
              <a:rPr lang="en-US" sz="2200" dirty="0">
                <a:sym typeface="Wingdings"/>
              </a:rPr>
              <a:t></a:t>
            </a:r>
            <a:r>
              <a:rPr lang="en-US" sz="2200" dirty="0"/>
              <a:t> </a:t>
            </a:r>
            <a:r>
              <a:rPr lang="en-US" sz="2200" b="1" dirty="0">
                <a:solidFill>
                  <a:srgbClr val="00B0F0"/>
                </a:solidFill>
                <a:effectLst>
                  <a:outerShdw blurRad="38100" dist="38100" dir="2700000" algn="tl">
                    <a:srgbClr val="000000">
                      <a:alpha val="43137"/>
                    </a:srgbClr>
                  </a:outerShdw>
                </a:effectLst>
              </a:rPr>
              <a:t>N</a:t>
            </a:r>
            <a:r>
              <a:rPr lang="en-US" sz="2200" b="1" baseline="30000" dirty="0">
                <a:solidFill>
                  <a:srgbClr val="00B0F0"/>
                </a:solidFill>
                <a:effectLst>
                  <a:outerShdw blurRad="38100" dist="38100" dir="2700000" algn="tl">
                    <a:srgbClr val="000000">
                      <a:alpha val="43137"/>
                    </a:srgbClr>
                  </a:outerShdw>
                </a:effectLst>
              </a:rPr>
              <a:t>+2</a:t>
            </a:r>
            <a:r>
              <a:rPr lang="en-US" sz="2200" dirty="0"/>
              <a:t>O</a:t>
            </a:r>
            <a:r>
              <a:rPr lang="en-US" sz="2200" baseline="30000" dirty="0"/>
              <a:t>-2</a:t>
            </a:r>
            <a:r>
              <a:rPr lang="en-US" sz="2200" baseline="-25000" dirty="0"/>
              <a:t>(aq) </a:t>
            </a:r>
            <a:r>
              <a:rPr lang="en-US" sz="2200" dirty="0"/>
              <a:t>+ H</a:t>
            </a:r>
            <a:r>
              <a:rPr lang="en-US" sz="2200" baseline="-25000" dirty="0"/>
              <a:t>3</a:t>
            </a:r>
            <a:r>
              <a:rPr lang="en-US" sz="2200" baseline="30000" dirty="0"/>
              <a:t>+1</a:t>
            </a:r>
            <a:r>
              <a:rPr lang="en-US" sz="2200" b="1" dirty="0">
                <a:solidFill>
                  <a:srgbClr val="FF0000"/>
                </a:solidFill>
                <a:effectLst>
                  <a:outerShdw blurRad="38100" dist="38100" dir="2700000" algn="tl">
                    <a:srgbClr val="000000">
                      <a:alpha val="43137"/>
                    </a:srgbClr>
                  </a:outerShdw>
                </a:effectLst>
              </a:rPr>
              <a:t>P</a:t>
            </a:r>
            <a:r>
              <a:rPr lang="en-US" sz="2200" b="1" baseline="30000" dirty="0">
                <a:solidFill>
                  <a:srgbClr val="FF0000"/>
                </a:solidFill>
                <a:effectLst>
                  <a:outerShdw blurRad="38100" dist="38100" dir="2700000" algn="tl">
                    <a:srgbClr val="000000">
                      <a:alpha val="43137"/>
                    </a:srgbClr>
                  </a:outerShdw>
                </a:effectLst>
              </a:rPr>
              <a:t>+5</a:t>
            </a:r>
            <a:r>
              <a:rPr lang="en-US" sz="2200" dirty="0"/>
              <a:t>O</a:t>
            </a:r>
            <a:r>
              <a:rPr lang="en-US" sz="2200" baseline="-25000" dirty="0"/>
              <a:t>4</a:t>
            </a:r>
            <a:r>
              <a:rPr lang="en-US" sz="2200" baseline="30000" dirty="0"/>
              <a:t>-2</a:t>
            </a:r>
            <a:r>
              <a:rPr lang="en-US" sz="2200" baseline="-25000" dirty="0"/>
              <a:t>(aq)</a:t>
            </a:r>
            <a:r>
              <a:rPr lang="en-US" sz="2200" dirty="0"/>
              <a:t> + H</a:t>
            </a:r>
            <a:r>
              <a:rPr lang="en-US" sz="2200" baseline="-25000" dirty="0"/>
              <a:t>2</a:t>
            </a:r>
            <a:r>
              <a:rPr lang="en-US" sz="2200" baseline="30000" dirty="0"/>
              <a:t>+1</a:t>
            </a:r>
            <a:r>
              <a:rPr lang="en-US" sz="2200" dirty="0"/>
              <a:t>O</a:t>
            </a:r>
            <a:r>
              <a:rPr lang="en-US" sz="2200" baseline="30000" dirty="0"/>
              <a:t>-2</a:t>
            </a:r>
            <a:r>
              <a:rPr lang="en-US" sz="2200" baseline="-25000" dirty="0"/>
              <a:t>(l)</a:t>
            </a:r>
          </a:p>
          <a:p>
            <a:pPr>
              <a:spcBef>
                <a:spcPts val="2400"/>
              </a:spcBef>
            </a:pPr>
            <a:r>
              <a:rPr lang="en-US" dirty="0"/>
              <a:t>4.	Write balanced half-reactions (</a:t>
            </a:r>
            <a:r>
              <a:rPr lang="en-US" dirty="0">
                <a:solidFill>
                  <a:srgbClr val="FF0000"/>
                </a:solidFill>
              </a:rPr>
              <a:t>oxidation</a:t>
            </a:r>
            <a:r>
              <a:rPr lang="en-US" dirty="0"/>
              <a:t> and </a:t>
            </a:r>
            <a:r>
              <a:rPr lang="en-US" dirty="0">
                <a:solidFill>
                  <a:srgbClr val="00B0F0"/>
                </a:solidFill>
              </a:rPr>
              <a:t>reduction</a:t>
            </a:r>
            <a:r>
              <a:rPr lang="en-US" dirty="0"/>
              <a:t>)</a:t>
            </a:r>
          </a:p>
          <a:p>
            <a:pPr>
              <a:spcBef>
                <a:spcPts val="1200"/>
              </a:spcBef>
            </a:pPr>
            <a:r>
              <a:rPr lang="en-US" dirty="0">
                <a:solidFill>
                  <a:srgbClr val="00B050"/>
                </a:solidFill>
              </a:rPr>
              <a:t>5.	Inspect the half-reactions, checking for conservation of mass (</a:t>
            </a:r>
            <a:r>
              <a:rPr lang="en-US" i="1" dirty="0">
                <a:solidFill>
                  <a:srgbClr val="00B050"/>
                </a:solidFill>
              </a:rPr>
              <a:t>same number of atoms on both sides</a:t>
            </a:r>
            <a:r>
              <a:rPr lang="en-US" dirty="0">
                <a:solidFill>
                  <a:srgbClr val="00B050"/>
                </a:solidFill>
              </a:rPr>
              <a:t>) and conservation of charge (</a:t>
            </a:r>
            <a:r>
              <a:rPr lang="en-US" i="1" dirty="0">
                <a:solidFill>
                  <a:srgbClr val="00B050"/>
                </a:solidFill>
              </a:rPr>
              <a:t>same total charge on both sides</a:t>
            </a:r>
            <a:r>
              <a:rPr lang="en-US" dirty="0">
                <a:solidFill>
                  <a:srgbClr val="00B050"/>
                </a:solidFill>
              </a:rPr>
              <a:t>)</a:t>
            </a:r>
          </a:p>
          <a:p>
            <a:pPr>
              <a:spcBef>
                <a:spcPts val="1200"/>
              </a:spcBef>
            </a:pPr>
            <a:r>
              <a:rPr lang="en-US" dirty="0">
                <a:solidFill>
                  <a:srgbClr val="C907A4"/>
                </a:solidFill>
              </a:rPr>
              <a:t>6.	Combine the half-reactions so that the number of </a:t>
            </a:r>
            <a:r>
              <a:rPr lang="en-US" dirty="0">
                <a:solidFill>
                  <a:srgbClr val="FF0000"/>
                </a:solidFill>
              </a:rPr>
              <a:t>electrons lost in </a:t>
            </a:r>
            <a:r>
              <a:rPr lang="en-US" i="1" u="sng" dirty="0">
                <a:solidFill>
                  <a:srgbClr val="FF0000"/>
                </a:solidFill>
              </a:rPr>
              <a:t>oxidation</a:t>
            </a:r>
            <a:r>
              <a:rPr lang="en-US" dirty="0">
                <a:solidFill>
                  <a:srgbClr val="C907A4"/>
                </a:solidFill>
              </a:rPr>
              <a:t> equals the number of </a:t>
            </a:r>
            <a:r>
              <a:rPr lang="en-US" dirty="0">
                <a:solidFill>
                  <a:srgbClr val="00B0F0"/>
                </a:solidFill>
              </a:rPr>
              <a:t>electrons gained in </a:t>
            </a:r>
            <a:r>
              <a:rPr lang="en-US" i="1" u="sng" dirty="0">
                <a:solidFill>
                  <a:srgbClr val="00B0F0"/>
                </a:solidFill>
              </a:rPr>
              <a:t>reduction</a:t>
            </a:r>
            <a:endParaRPr lang="en-US" dirty="0">
              <a:solidFill>
                <a:srgbClr val="00B0F0"/>
              </a:solidFill>
            </a:endParaRPr>
          </a:p>
          <a:p>
            <a:pPr>
              <a:spcBef>
                <a:spcPts val="1200"/>
              </a:spcBef>
            </a:pPr>
            <a:endParaRPr lang="en-US" sz="400" b="1" dirty="0">
              <a:solidFill>
                <a:srgbClr val="FF0000"/>
              </a:solidFill>
            </a:endParaRPr>
          </a:p>
          <a:p>
            <a:pPr>
              <a:spcBef>
                <a:spcPts val="1200"/>
              </a:spcBef>
            </a:pPr>
            <a:r>
              <a:rPr lang="en-US" b="1" dirty="0">
                <a:solidFill>
                  <a:srgbClr val="FF0000"/>
                </a:solidFill>
              </a:rPr>
              <a:t>Oxidation half reaction	(</a:t>
            </a:r>
            <a:r>
              <a:rPr lang="en-US" dirty="0">
                <a:solidFill>
                  <a:srgbClr val="FF0000"/>
                </a:solidFill>
              </a:rPr>
              <a:t> P</a:t>
            </a:r>
            <a:r>
              <a:rPr lang="en-US" baseline="30000" dirty="0">
                <a:solidFill>
                  <a:srgbClr val="FF0000"/>
                </a:solidFill>
              </a:rPr>
              <a:t>+3</a:t>
            </a:r>
            <a:r>
              <a:rPr lang="en-US" dirty="0">
                <a:solidFill>
                  <a:srgbClr val="FF0000"/>
                </a:solidFill>
              </a:rPr>
              <a:t> </a:t>
            </a:r>
            <a:r>
              <a:rPr lang="en-US" dirty="0">
                <a:solidFill>
                  <a:srgbClr val="FF0000"/>
                </a:solidFill>
                <a:sym typeface="Wingdings"/>
              </a:rPr>
              <a:t></a:t>
            </a:r>
            <a:r>
              <a:rPr lang="en-US" dirty="0">
                <a:solidFill>
                  <a:srgbClr val="FF0000"/>
                </a:solidFill>
              </a:rPr>
              <a:t> P</a:t>
            </a:r>
            <a:r>
              <a:rPr lang="en-US" baseline="30000" dirty="0">
                <a:solidFill>
                  <a:srgbClr val="FF0000"/>
                </a:solidFill>
              </a:rPr>
              <a:t>+5</a:t>
            </a:r>
            <a:r>
              <a:rPr lang="en-US" dirty="0">
                <a:solidFill>
                  <a:srgbClr val="FF0000"/>
                </a:solidFill>
              </a:rPr>
              <a:t> + 2 e- ) ?</a:t>
            </a:r>
            <a:endParaRPr lang="en-US" dirty="0"/>
          </a:p>
          <a:p>
            <a:pPr>
              <a:spcBef>
                <a:spcPts val="1200"/>
              </a:spcBef>
            </a:pPr>
            <a:r>
              <a:rPr lang="en-US" b="1" dirty="0">
                <a:solidFill>
                  <a:srgbClr val="00B0F0"/>
                </a:solidFill>
              </a:rPr>
              <a:t>Reduction half reaction	(</a:t>
            </a:r>
            <a:r>
              <a:rPr lang="en-US" dirty="0">
                <a:solidFill>
                  <a:srgbClr val="00B0F0"/>
                </a:solidFill>
              </a:rPr>
              <a:t> N</a:t>
            </a:r>
            <a:r>
              <a:rPr lang="en-US" baseline="30000" dirty="0">
                <a:solidFill>
                  <a:srgbClr val="00B0F0"/>
                </a:solidFill>
              </a:rPr>
              <a:t>+5</a:t>
            </a:r>
            <a:r>
              <a:rPr lang="en-US" dirty="0">
                <a:solidFill>
                  <a:srgbClr val="00B0F0"/>
                </a:solidFill>
              </a:rPr>
              <a:t> + 3 e-  </a:t>
            </a:r>
            <a:r>
              <a:rPr lang="en-US" dirty="0">
                <a:solidFill>
                  <a:srgbClr val="00B0F0"/>
                </a:solidFill>
                <a:sym typeface="Wingdings"/>
              </a:rPr>
              <a:t></a:t>
            </a:r>
            <a:r>
              <a:rPr lang="en-US" dirty="0">
                <a:solidFill>
                  <a:srgbClr val="00B0F0"/>
                </a:solidFill>
              </a:rPr>
              <a:t> N</a:t>
            </a:r>
            <a:r>
              <a:rPr lang="en-US" baseline="30000" dirty="0">
                <a:solidFill>
                  <a:srgbClr val="00B0F0"/>
                </a:solidFill>
              </a:rPr>
              <a:t>+2</a:t>
            </a:r>
            <a:r>
              <a:rPr lang="en-US" dirty="0">
                <a:solidFill>
                  <a:srgbClr val="00B0F0"/>
                </a:solidFill>
              </a:rPr>
              <a:t> ) ?</a:t>
            </a:r>
            <a:endParaRPr lang="en-US" dirty="0"/>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sp>
        <p:nvSpPr>
          <p:cNvPr id="4" name="Title 2"/>
          <p:cNvSpPr>
            <a:spLocks noGrp="1"/>
          </p:cNvSpPr>
          <p:nvPr>
            <p:ph type="title"/>
          </p:nvPr>
        </p:nvSpPr>
        <p:spPr>
          <a:xfrm>
            <a:off x="0" y="13648"/>
            <a:ext cx="9144000" cy="900752"/>
          </a:xfrm>
          <a:solidFill>
            <a:srgbClr val="7030A0"/>
          </a:solidFill>
        </p:spPr>
        <p:txBody>
          <a:bodyPr/>
          <a:lstStyle/>
          <a:p>
            <a:pPr algn="ctr"/>
            <a:r>
              <a:rPr lang="en-US" sz="3200" dirty="0">
                <a:solidFill>
                  <a:srgbClr val="FFFF00"/>
                </a:solidFill>
              </a:rPr>
              <a:t>Electron Transfer – Oxidation Number Method</a:t>
            </a:r>
          </a:p>
        </p:txBody>
      </p:sp>
      <p:pic>
        <p:nvPicPr>
          <p:cNvPr id="6" name="Picture 5">
            <a:extLst>
              <a:ext uri="{FF2B5EF4-FFF2-40B4-BE49-F238E27FC236}">
                <a16:creationId xmlns:a16="http://schemas.microsoft.com/office/drawing/2014/main" id="{D9EDC139-1775-407B-8AC1-9A230326F31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709" y="4114800"/>
            <a:ext cx="774095" cy="762000"/>
          </a:xfrm>
          <a:prstGeom prst="rect">
            <a:avLst/>
          </a:prstGeom>
          <a:noFill/>
          <a:ln>
            <a:noFill/>
          </a:ln>
          <a:effectLst/>
        </p:spPr>
      </p:pic>
      <p:sp>
        <p:nvSpPr>
          <p:cNvPr id="7" name="Right Bracket 6">
            <a:extLst>
              <a:ext uri="{FF2B5EF4-FFF2-40B4-BE49-F238E27FC236}">
                <a16:creationId xmlns:a16="http://schemas.microsoft.com/office/drawing/2014/main" id="{A392C7EE-3498-4085-9F4A-85D633792EBE}"/>
              </a:ext>
            </a:extLst>
          </p:cNvPr>
          <p:cNvSpPr/>
          <p:nvPr/>
        </p:nvSpPr>
        <p:spPr bwMode="auto">
          <a:xfrm rot="16200000">
            <a:off x="2687779" y="-512621"/>
            <a:ext cx="263240" cy="3657602"/>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8" name="Right Bracket 7">
            <a:extLst>
              <a:ext uri="{FF2B5EF4-FFF2-40B4-BE49-F238E27FC236}">
                <a16:creationId xmlns:a16="http://schemas.microsoft.com/office/drawing/2014/main" id="{89BCD0EB-BDEC-4906-AC08-BD1343C9EB7A}"/>
              </a:ext>
            </a:extLst>
          </p:cNvPr>
          <p:cNvSpPr/>
          <p:nvPr/>
        </p:nvSpPr>
        <p:spPr bwMode="auto">
          <a:xfrm rot="16200000">
            <a:off x="4594873" y="-552089"/>
            <a:ext cx="374078" cy="3542575"/>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9" name="TextBox 8">
            <a:extLst>
              <a:ext uri="{FF2B5EF4-FFF2-40B4-BE49-F238E27FC236}">
                <a16:creationId xmlns:a16="http://schemas.microsoft.com/office/drawing/2014/main" id="{79EF6275-2E5D-409F-8EA0-BB409B38BCA5}"/>
              </a:ext>
            </a:extLst>
          </p:cNvPr>
          <p:cNvSpPr txBox="1"/>
          <p:nvPr/>
        </p:nvSpPr>
        <p:spPr>
          <a:xfrm>
            <a:off x="1371600" y="1151783"/>
            <a:ext cx="1144489" cy="261376"/>
          </a:xfrm>
          <a:prstGeom prst="rect">
            <a:avLst/>
          </a:prstGeom>
          <a:noFill/>
        </p:spPr>
        <p:txBody>
          <a:bodyPr wrap="square" lIns="91208" tIns="45604" rIns="91208" bIns="45604" rtlCol="0">
            <a:spAutoFit/>
          </a:bodyPr>
          <a:lstStyle/>
          <a:p>
            <a:pPr algn="ctr"/>
            <a:r>
              <a:rPr lang="en-US" sz="1100" dirty="0"/>
              <a:t>reduction</a:t>
            </a:r>
          </a:p>
        </p:txBody>
      </p:sp>
      <p:sp>
        <p:nvSpPr>
          <p:cNvPr id="10" name="TextBox 9">
            <a:extLst>
              <a:ext uri="{FF2B5EF4-FFF2-40B4-BE49-F238E27FC236}">
                <a16:creationId xmlns:a16="http://schemas.microsoft.com/office/drawing/2014/main" id="{A0919D05-CBFF-4A74-97B6-31FEF6ED7B9D}"/>
              </a:ext>
            </a:extLst>
          </p:cNvPr>
          <p:cNvSpPr txBox="1"/>
          <p:nvPr/>
        </p:nvSpPr>
        <p:spPr>
          <a:xfrm>
            <a:off x="4648200" y="1032159"/>
            <a:ext cx="1144489" cy="261376"/>
          </a:xfrm>
          <a:prstGeom prst="rect">
            <a:avLst/>
          </a:prstGeom>
          <a:noFill/>
        </p:spPr>
        <p:txBody>
          <a:bodyPr wrap="square" lIns="91208" tIns="45604" rIns="91208" bIns="45604" rtlCol="0">
            <a:spAutoFit/>
          </a:bodyPr>
          <a:lstStyle/>
          <a:p>
            <a:pPr algn="ctr"/>
            <a:r>
              <a:rPr lang="en-US" sz="1100" dirty="0"/>
              <a:t>oxidation</a:t>
            </a:r>
          </a:p>
        </p:txBody>
      </p:sp>
    </p:spTree>
    <p:extLst>
      <p:ext uri="{BB962C8B-B14F-4D97-AF65-F5344CB8AC3E}">
        <p14:creationId xmlns:p14="http://schemas.microsoft.com/office/powerpoint/2010/main" val="291500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4">
                                            <p:txEl>
                                              <p:pRg st="1" end="1"/>
                                            </p:txEl>
                                          </p:spTgt>
                                        </p:tgtEl>
                                        <p:attrNameLst>
                                          <p:attrName>style.visibility</p:attrName>
                                        </p:attrNameLst>
                                      </p:cBhvr>
                                      <p:to>
                                        <p:strVal val="visible"/>
                                      </p:to>
                                    </p:set>
                                    <p:animEffect transition="in" filter="fade">
                                      <p:cBhvr>
                                        <p:cTn id="7" dur="500"/>
                                        <p:tgtEl>
                                          <p:spTgt spid="5325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4">
                                            <p:txEl>
                                              <p:pRg st="2" end="2"/>
                                            </p:txEl>
                                          </p:spTgt>
                                        </p:tgtEl>
                                        <p:attrNameLst>
                                          <p:attrName>style.visibility</p:attrName>
                                        </p:attrNameLst>
                                      </p:cBhvr>
                                      <p:to>
                                        <p:strVal val="visible"/>
                                      </p:to>
                                    </p:set>
                                    <p:animEffect transition="in" filter="fade">
                                      <p:cBhvr>
                                        <p:cTn id="12" dur="500"/>
                                        <p:tgtEl>
                                          <p:spTgt spid="532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54">
                                            <p:txEl>
                                              <p:pRg st="3" end="3"/>
                                            </p:txEl>
                                          </p:spTgt>
                                        </p:tgtEl>
                                        <p:attrNameLst>
                                          <p:attrName>style.visibility</p:attrName>
                                        </p:attrNameLst>
                                      </p:cBhvr>
                                      <p:to>
                                        <p:strVal val="visible"/>
                                      </p:to>
                                    </p:set>
                                    <p:animEffect transition="in" filter="fade">
                                      <p:cBhvr>
                                        <p:cTn id="17" dur="500"/>
                                        <p:tgtEl>
                                          <p:spTgt spid="5325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54">
                                            <p:txEl>
                                              <p:pRg st="5" end="5"/>
                                            </p:txEl>
                                          </p:spTgt>
                                        </p:tgtEl>
                                        <p:attrNameLst>
                                          <p:attrName>style.visibility</p:attrName>
                                        </p:attrNameLst>
                                      </p:cBhvr>
                                      <p:to>
                                        <p:strVal val="visible"/>
                                      </p:to>
                                    </p:set>
                                    <p:animEffect transition="in" filter="fade">
                                      <p:cBhvr>
                                        <p:cTn id="22" dur="500"/>
                                        <p:tgtEl>
                                          <p:spTgt spid="5325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254">
                                            <p:txEl>
                                              <p:pRg st="6" end="6"/>
                                            </p:txEl>
                                          </p:spTgt>
                                        </p:tgtEl>
                                        <p:attrNameLst>
                                          <p:attrName>style.visibility</p:attrName>
                                        </p:attrNameLst>
                                      </p:cBhvr>
                                      <p:to>
                                        <p:strVal val="visible"/>
                                      </p:to>
                                    </p:set>
                                    <p:animEffect transition="in" filter="fade">
                                      <p:cBhvr>
                                        <p:cTn id="27" dur="500"/>
                                        <p:tgtEl>
                                          <p:spTgt spid="532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4" name="Text Box 6"/>
          <p:cNvSpPr txBox="1">
            <a:spLocks noChangeArrowheads="1"/>
          </p:cNvSpPr>
          <p:nvPr/>
        </p:nvSpPr>
        <p:spPr bwMode="auto">
          <a:xfrm>
            <a:off x="152400" y="914400"/>
            <a:ext cx="8839208" cy="572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lvl1pPr marL="339725" indent="-339725" eaLnBrk="0" hangingPunct="0">
              <a:spcBef>
                <a:spcPct val="0"/>
              </a:spcBef>
              <a:defRPr sz="2400">
                <a:solidFill>
                  <a:schemeClr val="tx1"/>
                </a:solidFill>
                <a:latin typeface="Arial" panose="020B0604020202020204" pitchFamily="34" charset="0"/>
                <a:ea typeface="ＭＳ Ｐゴシック" panose="020B0600070205080204" pitchFamily="34" charset="-128"/>
              </a:defRPr>
            </a:lvl1pPr>
            <a:lvl2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2pPr>
            <a:lvl3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3pPr>
            <a:lvl4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4pPr>
            <a:lvl5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200" dirty="0"/>
              <a:t>H</a:t>
            </a:r>
            <a:r>
              <a:rPr lang="en-US" sz="2200" baseline="30000" dirty="0"/>
              <a:t>+1</a:t>
            </a:r>
            <a:r>
              <a:rPr lang="en-US" sz="2200" b="1" dirty="0">
                <a:solidFill>
                  <a:srgbClr val="00B0F0"/>
                </a:solidFill>
                <a:effectLst>
                  <a:outerShdw blurRad="38100" dist="38100" dir="2700000" algn="tl">
                    <a:srgbClr val="000000">
                      <a:alpha val="43137"/>
                    </a:srgbClr>
                  </a:outerShdw>
                </a:effectLst>
              </a:rPr>
              <a:t>N</a:t>
            </a:r>
            <a:r>
              <a:rPr lang="en-US" sz="2200" b="1" baseline="30000" dirty="0">
                <a:solidFill>
                  <a:srgbClr val="00B0F0"/>
                </a:solidFill>
                <a:effectLst>
                  <a:outerShdw blurRad="38100" dist="38100" dir="2700000" algn="tl">
                    <a:srgbClr val="000000">
                      <a:alpha val="43137"/>
                    </a:srgbClr>
                  </a:outerShdw>
                </a:effectLst>
              </a:rPr>
              <a:t>+5</a:t>
            </a:r>
            <a:r>
              <a:rPr lang="en-US" sz="2200" dirty="0"/>
              <a:t>O</a:t>
            </a:r>
            <a:r>
              <a:rPr lang="en-US" sz="2200" baseline="-25000" dirty="0"/>
              <a:t>3</a:t>
            </a:r>
            <a:r>
              <a:rPr lang="en-US" sz="2200" baseline="30000" dirty="0"/>
              <a:t>-2</a:t>
            </a:r>
            <a:r>
              <a:rPr lang="en-US" sz="2200" baseline="-25000" dirty="0"/>
              <a:t>(aq)</a:t>
            </a:r>
            <a:r>
              <a:rPr lang="en-US" sz="2200" dirty="0"/>
              <a:t> + H</a:t>
            </a:r>
            <a:r>
              <a:rPr lang="en-US" sz="2200" baseline="-25000" dirty="0"/>
              <a:t>3</a:t>
            </a:r>
            <a:r>
              <a:rPr lang="en-US" sz="2200" baseline="30000" dirty="0"/>
              <a:t>+1</a:t>
            </a:r>
            <a:r>
              <a:rPr lang="en-US" sz="2200" b="1" dirty="0">
                <a:solidFill>
                  <a:srgbClr val="FF0000"/>
                </a:solidFill>
                <a:effectLst>
                  <a:outerShdw blurRad="38100" dist="38100" dir="2700000" algn="tl">
                    <a:srgbClr val="000000">
                      <a:alpha val="43137"/>
                    </a:srgbClr>
                  </a:outerShdw>
                </a:effectLst>
              </a:rPr>
              <a:t>P</a:t>
            </a:r>
            <a:r>
              <a:rPr lang="en-US" sz="2200" b="1" baseline="30000" dirty="0">
                <a:solidFill>
                  <a:srgbClr val="FF0000"/>
                </a:solidFill>
                <a:effectLst>
                  <a:outerShdw blurRad="38100" dist="38100" dir="2700000" algn="tl">
                    <a:srgbClr val="000000">
                      <a:alpha val="43137"/>
                    </a:srgbClr>
                  </a:outerShdw>
                </a:effectLst>
              </a:rPr>
              <a:t>+3</a:t>
            </a:r>
            <a:r>
              <a:rPr lang="en-US" sz="2200" dirty="0"/>
              <a:t>O</a:t>
            </a:r>
            <a:r>
              <a:rPr lang="en-US" sz="2200" baseline="-25000" dirty="0"/>
              <a:t>3</a:t>
            </a:r>
            <a:r>
              <a:rPr lang="en-US" sz="2200" baseline="30000" dirty="0"/>
              <a:t>-2</a:t>
            </a:r>
            <a:r>
              <a:rPr lang="en-US" sz="2200" baseline="-25000" dirty="0"/>
              <a:t>(aq) </a:t>
            </a:r>
            <a:r>
              <a:rPr lang="en-US" sz="2200" dirty="0">
                <a:sym typeface="Wingdings"/>
              </a:rPr>
              <a:t></a:t>
            </a:r>
            <a:r>
              <a:rPr lang="en-US" sz="2200" dirty="0"/>
              <a:t> </a:t>
            </a:r>
            <a:r>
              <a:rPr lang="en-US" sz="2200" b="1" dirty="0">
                <a:solidFill>
                  <a:srgbClr val="00B0F0"/>
                </a:solidFill>
                <a:effectLst>
                  <a:outerShdw blurRad="38100" dist="38100" dir="2700000" algn="tl">
                    <a:srgbClr val="000000">
                      <a:alpha val="43137"/>
                    </a:srgbClr>
                  </a:outerShdw>
                </a:effectLst>
              </a:rPr>
              <a:t>N</a:t>
            </a:r>
            <a:r>
              <a:rPr lang="en-US" sz="2200" b="1" baseline="30000" dirty="0">
                <a:solidFill>
                  <a:srgbClr val="00B0F0"/>
                </a:solidFill>
                <a:effectLst>
                  <a:outerShdw blurRad="38100" dist="38100" dir="2700000" algn="tl">
                    <a:srgbClr val="000000">
                      <a:alpha val="43137"/>
                    </a:srgbClr>
                  </a:outerShdw>
                </a:effectLst>
              </a:rPr>
              <a:t>+2</a:t>
            </a:r>
            <a:r>
              <a:rPr lang="en-US" sz="2200" dirty="0"/>
              <a:t>O</a:t>
            </a:r>
            <a:r>
              <a:rPr lang="en-US" sz="2200" baseline="30000" dirty="0"/>
              <a:t>-2</a:t>
            </a:r>
            <a:r>
              <a:rPr lang="en-US" sz="2200" baseline="-25000" dirty="0"/>
              <a:t>(aq) </a:t>
            </a:r>
            <a:r>
              <a:rPr lang="en-US" sz="2200" dirty="0"/>
              <a:t>+ H</a:t>
            </a:r>
            <a:r>
              <a:rPr lang="en-US" sz="2200" baseline="-25000" dirty="0"/>
              <a:t>3</a:t>
            </a:r>
            <a:r>
              <a:rPr lang="en-US" sz="2200" baseline="30000" dirty="0"/>
              <a:t>+1</a:t>
            </a:r>
            <a:r>
              <a:rPr lang="en-US" sz="2200" b="1" dirty="0">
                <a:solidFill>
                  <a:srgbClr val="FF0000"/>
                </a:solidFill>
                <a:effectLst>
                  <a:outerShdw blurRad="38100" dist="38100" dir="2700000" algn="tl">
                    <a:srgbClr val="000000">
                      <a:alpha val="43137"/>
                    </a:srgbClr>
                  </a:outerShdw>
                </a:effectLst>
              </a:rPr>
              <a:t>P</a:t>
            </a:r>
            <a:r>
              <a:rPr lang="en-US" sz="2200" b="1" baseline="30000" dirty="0">
                <a:solidFill>
                  <a:srgbClr val="FF0000"/>
                </a:solidFill>
                <a:effectLst>
                  <a:outerShdw blurRad="38100" dist="38100" dir="2700000" algn="tl">
                    <a:srgbClr val="000000">
                      <a:alpha val="43137"/>
                    </a:srgbClr>
                  </a:outerShdw>
                </a:effectLst>
              </a:rPr>
              <a:t>+5</a:t>
            </a:r>
            <a:r>
              <a:rPr lang="en-US" sz="2200" dirty="0"/>
              <a:t>O</a:t>
            </a:r>
            <a:r>
              <a:rPr lang="en-US" sz="2200" baseline="-25000" dirty="0"/>
              <a:t>4</a:t>
            </a:r>
            <a:r>
              <a:rPr lang="en-US" sz="2200" baseline="30000" dirty="0"/>
              <a:t>-2</a:t>
            </a:r>
            <a:r>
              <a:rPr lang="en-US" sz="2200" baseline="-25000" dirty="0"/>
              <a:t>(aq)</a:t>
            </a:r>
            <a:r>
              <a:rPr lang="en-US" sz="2200" dirty="0"/>
              <a:t> + H</a:t>
            </a:r>
            <a:r>
              <a:rPr lang="en-US" sz="2200" baseline="-25000" dirty="0"/>
              <a:t>2</a:t>
            </a:r>
            <a:r>
              <a:rPr lang="en-US" sz="2200" baseline="30000" dirty="0"/>
              <a:t>+1</a:t>
            </a:r>
            <a:r>
              <a:rPr lang="en-US" sz="2200" dirty="0"/>
              <a:t>O</a:t>
            </a:r>
            <a:r>
              <a:rPr lang="en-US" sz="2200" baseline="30000" dirty="0"/>
              <a:t>-2</a:t>
            </a:r>
            <a:r>
              <a:rPr lang="en-US" sz="2200" baseline="-25000" dirty="0"/>
              <a:t>(l)</a:t>
            </a:r>
          </a:p>
          <a:p>
            <a:pPr>
              <a:spcBef>
                <a:spcPts val="2400"/>
              </a:spcBef>
            </a:pPr>
            <a:r>
              <a:rPr lang="en-US" dirty="0"/>
              <a:t>4.	Write balanced half-reactions (</a:t>
            </a:r>
            <a:r>
              <a:rPr lang="en-US" dirty="0">
                <a:solidFill>
                  <a:srgbClr val="FF0000"/>
                </a:solidFill>
              </a:rPr>
              <a:t>oxidation</a:t>
            </a:r>
            <a:r>
              <a:rPr lang="en-US" dirty="0"/>
              <a:t> and </a:t>
            </a:r>
            <a:r>
              <a:rPr lang="en-US" dirty="0">
                <a:solidFill>
                  <a:srgbClr val="00B0F0"/>
                </a:solidFill>
              </a:rPr>
              <a:t>reduction</a:t>
            </a:r>
            <a:r>
              <a:rPr lang="en-US" dirty="0"/>
              <a:t>)</a:t>
            </a:r>
          </a:p>
          <a:p>
            <a:pPr>
              <a:spcBef>
                <a:spcPts val="1200"/>
              </a:spcBef>
            </a:pPr>
            <a:r>
              <a:rPr lang="en-US" dirty="0">
                <a:solidFill>
                  <a:srgbClr val="00B050"/>
                </a:solidFill>
              </a:rPr>
              <a:t>5.	Inspect the half-reactions, checking for conservation of mass (</a:t>
            </a:r>
            <a:r>
              <a:rPr lang="en-US" i="1" dirty="0">
                <a:solidFill>
                  <a:srgbClr val="00B050"/>
                </a:solidFill>
              </a:rPr>
              <a:t>same number of atoms on both sides</a:t>
            </a:r>
            <a:r>
              <a:rPr lang="en-US" dirty="0">
                <a:solidFill>
                  <a:srgbClr val="00B050"/>
                </a:solidFill>
              </a:rPr>
              <a:t>) and conservation of charge (</a:t>
            </a:r>
            <a:r>
              <a:rPr lang="en-US" i="1" dirty="0">
                <a:solidFill>
                  <a:srgbClr val="00B050"/>
                </a:solidFill>
              </a:rPr>
              <a:t>same total charge on both sides</a:t>
            </a:r>
            <a:r>
              <a:rPr lang="en-US" dirty="0">
                <a:solidFill>
                  <a:srgbClr val="00B050"/>
                </a:solidFill>
              </a:rPr>
              <a:t>)</a:t>
            </a:r>
          </a:p>
          <a:p>
            <a:pPr>
              <a:spcBef>
                <a:spcPts val="1200"/>
              </a:spcBef>
            </a:pPr>
            <a:r>
              <a:rPr lang="en-US" dirty="0">
                <a:solidFill>
                  <a:srgbClr val="C907A4"/>
                </a:solidFill>
              </a:rPr>
              <a:t>6.	Combine the half-reactions so that the number of </a:t>
            </a:r>
            <a:r>
              <a:rPr lang="en-US" dirty="0">
                <a:solidFill>
                  <a:srgbClr val="FF0000"/>
                </a:solidFill>
              </a:rPr>
              <a:t>electrons lost in </a:t>
            </a:r>
            <a:r>
              <a:rPr lang="en-US" i="1" u="sng" dirty="0">
                <a:solidFill>
                  <a:srgbClr val="FF0000"/>
                </a:solidFill>
              </a:rPr>
              <a:t>oxidation</a:t>
            </a:r>
            <a:r>
              <a:rPr lang="en-US" dirty="0">
                <a:solidFill>
                  <a:srgbClr val="C907A4"/>
                </a:solidFill>
              </a:rPr>
              <a:t> equals the number of </a:t>
            </a:r>
            <a:r>
              <a:rPr lang="en-US" dirty="0">
                <a:solidFill>
                  <a:srgbClr val="00B0F0"/>
                </a:solidFill>
              </a:rPr>
              <a:t>electrons gained in </a:t>
            </a:r>
            <a:r>
              <a:rPr lang="en-US" i="1" u="sng" dirty="0">
                <a:solidFill>
                  <a:srgbClr val="00B0F0"/>
                </a:solidFill>
              </a:rPr>
              <a:t>reduction</a:t>
            </a:r>
            <a:endParaRPr lang="en-US" dirty="0">
              <a:solidFill>
                <a:srgbClr val="00B0F0"/>
              </a:solidFill>
            </a:endParaRPr>
          </a:p>
          <a:p>
            <a:pPr>
              <a:spcBef>
                <a:spcPts val="1200"/>
              </a:spcBef>
            </a:pPr>
            <a:r>
              <a:rPr lang="en-US" b="1" dirty="0">
                <a:solidFill>
                  <a:srgbClr val="FF0000"/>
                </a:solidFill>
              </a:rPr>
              <a:t>Oxidation half reaction	</a:t>
            </a:r>
            <a:r>
              <a:rPr lang="en-US" b="1" dirty="0">
                <a:solidFill>
                  <a:srgbClr val="C907A4"/>
                </a:solidFill>
              </a:rPr>
              <a:t>3</a:t>
            </a:r>
            <a:r>
              <a:rPr lang="en-US" dirty="0"/>
              <a:t> ( P</a:t>
            </a:r>
            <a:r>
              <a:rPr lang="en-US" baseline="30000" dirty="0"/>
              <a:t>+3</a:t>
            </a:r>
            <a:r>
              <a:rPr lang="en-US" dirty="0"/>
              <a:t> </a:t>
            </a:r>
            <a:r>
              <a:rPr lang="en-US" dirty="0">
                <a:sym typeface="Wingdings"/>
              </a:rPr>
              <a:t></a:t>
            </a:r>
            <a:r>
              <a:rPr lang="en-US" dirty="0"/>
              <a:t> P</a:t>
            </a:r>
            <a:r>
              <a:rPr lang="en-US" baseline="30000" dirty="0"/>
              <a:t>+5</a:t>
            </a:r>
            <a:r>
              <a:rPr lang="en-US" dirty="0"/>
              <a:t> + 2 e- ) … </a:t>
            </a:r>
            <a:r>
              <a:rPr lang="en-US" b="1" dirty="0">
                <a:solidFill>
                  <a:srgbClr val="00B050"/>
                </a:solidFill>
              </a:rPr>
              <a:t>6 e-</a:t>
            </a:r>
            <a:r>
              <a:rPr lang="en-US" b="1" dirty="0"/>
              <a:t> </a:t>
            </a:r>
            <a:r>
              <a:rPr lang="en-US" dirty="0"/>
              <a:t>lost</a:t>
            </a:r>
          </a:p>
          <a:p>
            <a:pPr algn="ctr">
              <a:spcBef>
                <a:spcPts val="1200"/>
              </a:spcBef>
            </a:pPr>
            <a:r>
              <a:rPr lang="en-US" b="1" dirty="0">
                <a:solidFill>
                  <a:srgbClr val="C907A4"/>
                </a:solidFill>
              </a:rPr>
              <a:t>3</a:t>
            </a:r>
            <a:r>
              <a:rPr lang="en-US" dirty="0"/>
              <a:t>P</a:t>
            </a:r>
            <a:r>
              <a:rPr lang="en-US" baseline="30000" dirty="0"/>
              <a:t>+3</a:t>
            </a:r>
            <a:r>
              <a:rPr lang="en-US" dirty="0"/>
              <a:t> </a:t>
            </a:r>
            <a:r>
              <a:rPr lang="en-US" dirty="0">
                <a:sym typeface="Wingdings"/>
              </a:rPr>
              <a:t></a:t>
            </a:r>
            <a:r>
              <a:rPr lang="en-US" dirty="0"/>
              <a:t> </a:t>
            </a:r>
            <a:r>
              <a:rPr lang="en-US" b="1" dirty="0">
                <a:solidFill>
                  <a:srgbClr val="C907A4"/>
                </a:solidFill>
              </a:rPr>
              <a:t>3</a:t>
            </a:r>
            <a:r>
              <a:rPr lang="en-US" dirty="0"/>
              <a:t>P</a:t>
            </a:r>
            <a:r>
              <a:rPr lang="en-US" baseline="30000" dirty="0"/>
              <a:t>+5</a:t>
            </a:r>
            <a:r>
              <a:rPr lang="en-US" dirty="0"/>
              <a:t> + </a:t>
            </a:r>
            <a:r>
              <a:rPr lang="en-US" b="1" dirty="0">
                <a:solidFill>
                  <a:srgbClr val="00B050"/>
                </a:solidFill>
              </a:rPr>
              <a:t>6 e- </a:t>
            </a:r>
          </a:p>
          <a:p>
            <a:pPr>
              <a:spcBef>
                <a:spcPts val="1200"/>
              </a:spcBef>
            </a:pPr>
            <a:r>
              <a:rPr lang="en-US" b="1" dirty="0">
                <a:solidFill>
                  <a:srgbClr val="00B0F0"/>
                </a:solidFill>
              </a:rPr>
              <a:t>Reduction half reaction	</a:t>
            </a:r>
            <a:r>
              <a:rPr lang="en-US" b="1" dirty="0">
                <a:solidFill>
                  <a:srgbClr val="C907A4"/>
                </a:solidFill>
              </a:rPr>
              <a:t>2</a:t>
            </a:r>
            <a:r>
              <a:rPr lang="en-US" dirty="0"/>
              <a:t> (</a:t>
            </a:r>
            <a:r>
              <a:rPr lang="en-US" b="1" dirty="0"/>
              <a:t> </a:t>
            </a:r>
            <a:r>
              <a:rPr lang="en-US" dirty="0"/>
              <a:t>N</a:t>
            </a:r>
            <a:r>
              <a:rPr lang="en-US" baseline="30000" dirty="0"/>
              <a:t>+5</a:t>
            </a:r>
            <a:r>
              <a:rPr lang="en-US" dirty="0"/>
              <a:t> + 3 e- </a:t>
            </a:r>
            <a:r>
              <a:rPr lang="en-US" dirty="0">
                <a:sym typeface="Wingdings"/>
              </a:rPr>
              <a:t></a:t>
            </a:r>
            <a:r>
              <a:rPr lang="en-US" dirty="0"/>
              <a:t> N</a:t>
            </a:r>
            <a:r>
              <a:rPr lang="en-US" baseline="30000" dirty="0"/>
              <a:t>+2</a:t>
            </a:r>
            <a:r>
              <a:rPr lang="en-US" dirty="0"/>
              <a:t> ) … </a:t>
            </a:r>
            <a:r>
              <a:rPr lang="en-US" b="1" dirty="0">
                <a:solidFill>
                  <a:srgbClr val="00B050"/>
                </a:solidFill>
              </a:rPr>
              <a:t>6 e</a:t>
            </a:r>
            <a:r>
              <a:rPr lang="en-US" b="1" dirty="0"/>
              <a:t>- </a:t>
            </a:r>
            <a:r>
              <a:rPr lang="en-US" dirty="0"/>
              <a:t>gained</a:t>
            </a:r>
          </a:p>
          <a:p>
            <a:pPr algn="ctr">
              <a:spcBef>
                <a:spcPts val="1200"/>
              </a:spcBef>
            </a:pPr>
            <a:r>
              <a:rPr lang="en-US" b="1" dirty="0">
                <a:solidFill>
                  <a:srgbClr val="C907A4"/>
                </a:solidFill>
              </a:rPr>
              <a:t>2</a:t>
            </a:r>
            <a:r>
              <a:rPr lang="en-US" dirty="0"/>
              <a:t>N</a:t>
            </a:r>
            <a:r>
              <a:rPr lang="en-US" baseline="30000" dirty="0"/>
              <a:t>+5</a:t>
            </a:r>
            <a:r>
              <a:rPr lang="en-US" dirty="0"/>
              <a:t> + </a:t>
            </a:r>
            <a:r>
              <a:rPr lang="en-US" b="1" dirty="0">
                <a:solidFill>
                  <a:srgbClr val="00B050"/>
                </a:solidFill>
              </a:rPr>
              <a:t>6 e- </a:t>
            </a:r>
            <a:r>
              <a:rPr lang="en-US" dirty="0">
                <a:sym typeface="Wingdings"/>
              </a:rPr>
              <a:t></a:t>
            </a:r>
            <a:r>
              <a:rPr lang="en-US" dirty="0"/>
              <a:t> </a:t>
            </a:r>
            <a:r>
              <a:rPr lang="en-US" b="1" dirty="0">
                <a:solidFill>
                  <a:srgbClr val="C907A4"/>
                </a:solidFill>
              </a:rPr>
              <a:t>2</a:t>
            </a:r>
            <a:r>
              <a:rPr lang="en-US" dirty="0"/>
              <a:t>N</a:t>
            </a:r>
            <a:r>
              <a:rPr lang="en-US" baseline="30000" dirty="0"/>
              <a:t>+2</a:t>
            </a:r>
            <a:r>
              <a:rPr lang="en-US" dirty="0"/>
              <a:t> </a:t>
            </a: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sp>
        <p:nvSpPr>
          <p:cNvPr id="4" name="Title 2"/>
          <p:cNvSpPr>
            <a:spLocks noGrp="1"/>
          </p:cNvSpPr>
          <p:nvPr>
            <p:ph type="title"/>
          </p:nvPr>
        </p:nvSpPr>
        <p:spPr>
          <a:xfrm>
            <a:off x="0" y="13648"/>
            <a:ext cx="9144000" cy="900752"/>
          </a:xfrm>
          <a:solidFill>
            <a:srgbClr val="7030A0"/>
          </a:solidFill>
        </p:spPr>
        <p:txBody>
          <a:bodyPr/>
          <a:lstStyle/>
          <a:p>
            <a:pPr algn="ctr"/>
            <a:r>
              <a:rPr lang="en-US" sz="3200" dirty="0">
                <a:solidFill>
                  <a:srgbClr val="FFFF00"/>
                </a:solidFill>
              </a:rPr>
              <a:t>Electron Transfer – Oxidation Number Method</a:t>
            </a:r>
          </a:p>
        </p:txBody>
      </p:sp>
      <p:pic>
        <p:nvPicPr>
          <p:cNvPr id="5" name="Picture 4"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8381999" y="4114800"/>
            <a:ext cx="685805" cy="533400"/>
          </a:xfrm>
          <a:prstGeom prst="rect">
            <a:avLst/>
          </a:prstGeom>
        </p:spPr>
      </p:pic>
    </p:spTree>
    <p:extLst>
      <p:ext uri="{BB962C8B-B14F-4D97-AF65-F5344CB8AC3E}">
        <p14:creationId xmlns:p14="http://schemas.microsoft.com/office/powerpoint/2010/main" val="243295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4">
                                            <p:txEl>
                                              <p:pRg st="4" end="4"/>
                                            </p:txEl>
                                          </p:spTgt>
                                        </p:tgtEl>
                                        <p:attrNameLst>
                                          <p:attrName>style.visibility</p:attrName>
                                        </p:attrNameLst>
                                      </p:cBhvr>
                                      <p:to>
                                        <p:strVal val="visible"/>
                                      </p:to>
                                    </p:set>
                                    <p:animEffect transition="in" filter="fade">
                                      <p:cBhvr>
                                        <p:cTn id="7" dur="500"/>
                                        <p:tgtEl>
                                          <p:spTgt spid="5325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4">
                                            <p:txEl>
                                              <p:pRg st="5" end="5"/>
                                            </p:txEl>
                                          </p:spTgt>
                                        </p:tgtEl>
                                        <p:attrNameLst>
                                          <p:attrName>style.visibility</p:attrName>
                                        </p:attrNameLst>
                                      </p:cBhvr>
                                      <p:to>
                                        <p:strVal val="visible"/>
                                      </p:to>
                                    </p:set>
                                    <p:animEffect transition="in" filter="fade">
                                      <p:cBhvr>
                                        <p:cTn id="12" dur="500"/>
                                        <p:tgtEl>
                                          <p:spTgt spid="5325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54">
                                            <p:txEl>
                                              <p:pRg st="6" end="6"/>
                                            </p:txEl>
                                          </p:spTgt>
                                        </p:tgtEl>
                                        <p:attrNameLst>
                                          <p:attrName>style.visibility</p:attrName>
                                        </p:attrNameLst>
                                      </p:cBhvr>
                                      <p:to>
                                        <p:strVal val="visible"/>
                                      </p:to>
                                    </p:set>
                                    <p:animEffect transition="in" filter="fade">
                                      <p:cBhvr>
                                        <p:cTn id="17" dur="500"/>
                                        <p:tgtEl>
                                          <p:spTgt spid="5325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54">
                                            <p:txEl>
                                              <p:pRg st="7" end="7"/>
                                            </p:txEl>
                                          </p:spTgt>
                                        </p:tgtEl>
                                        <p:attrNameLst>
                                          <p:attrName>style.visibility</p:attrName>
                                        </p:attrNameLst>
                                      </p:cBhvr>
                                      <p:to>
                                        <p:strVal val="visible"/>
                                      </p:to>
                                    </p:set>
                                    <p:animEffect transition="in" filter="fade">
                                      <p:cBhvr>
                                        <p:cTn id="22" dur="500"/>
                                        <p:tgtEl>
                                          <p:spTgt spid="5325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4" name="Text Box 6"/>
          <p:cNvSpPr txBox="1">
            <a:spLocks noChangeArrowheads="1"/>
          </p:cNvSpPr>
          <p:nvPr/>
        </p:nvSpPr>
        <p:spPr bwMode="auto">
          <a:xfrm>
            <a:off x="76200" y="1081092"/>
            <a:ext cx="8988188" cy="318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lvl1pPr marL="339725" indent="-339725" eaLnBrk="0" hangingPunct="0">
              <a:spcBef>
                <a:spcPct val="0"/>
              </a:spcBef>
              <a:defRPr sz="2400">
                <a:solidFill>
                  <a:schemeClr val="tx1"/>
                </a:solidFill>
                <a:latin typeface="Arial" panose="020B0604020202020204" pitchFamily="34" charset="0"/>
                <a:ea typeface="ＭＳ Ｐゴシック" panose="020B0600070205080204" pitchFamily="34" charset="-128"/>
              </a:defRPr>
            </a:lvl1pPr>
            <a:lvl2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2pPr>
            <a:lvl3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3pPr>
            <a:lvl4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4pPr>
            <a:lvl5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200" dirty="0"/>
              <a:t>H</a:t>
            </a:r>
            <a:r>
              <a:rPr lang="en-US" sz="2200" baseline="30000" dirty="0"/>
              <a:t>+1</a:t>
            </a:r>
            <a:r>
              <a:rPr lang="en-US" sz="2200" b="1" dirty="0">
                <a:solidFill>
                  <a:srgbClr val="00B0F0"/>
                </a:solidFill>
                <a:effectLst>
                  <a:outerShdw blurRad="38100" dist="38100" dir="2700000" algn="tl">
                    <a:srgbClr val="000000">
                      <a:alpha val="43137"/>
                    </a:srgbClr>
                  </a:outerShdw>
                </a:effectLst>
              </a:rPr>
              <a:t>N</a:t>
            </a:r>
            <a:r>
              <a:rPr lang="en-US" sz="2200" b="1" baseline="30000" dirty="0">
                <a:solidFill>
                  <a:srgbClr val="00B0F0"/>
                </a:solidFill>
                <a:effectLst>
                  <a:outerShdw blurRad="38100" dist="38100" dir="2700000" algn="tl">
                    <a:srgbClr val="000000">
                      <a:alpha val="43137"/>
                    </a:srgbClr>
                  </a:outerShdw>
                </a:effectLst>
              </a:rPr>
              <a:t>+5</a:t>
            </a:r>
            <a:r>
              <a:rPr lang="en-US" sz="2200" dirty="0"/>
              <a:t>O</a:t>
            </a:r>
            <a:r>
              <a:rPr lang="en-US" sz="2200" baseline="-25000" dirty="0"/>
              <a:t>3</a:t>
            </a:r>
            <a:r>
              <a:rPr lang="en-US" sz="2200" baseline="30000" dirty="0"/>
              <a:t>-2</a:t>
            </a:r>
            <a:r>
              <a:rPr lang="en-US" sz="2200" baseline="-25000" dirty="0"/>
              <a:t>(aq)</a:t>
            </a:r>
            <a:r>
              <a:rPr lang="en-US" sz="2200" dirty="0"/>
              <a:t> + H</a:t>
            </a:r>
            <a:r>
              <a:rPr lang="en-US" sz="2200" baseline="-25000" dirty="0"/>
              <a:t>3</a:t>
            </a:r>
            <a:r>
              <a:rPr lang="en-US" sz="2200" baseline="30000" dirty="0"/>
              <a:t>+1</a:t>
            </a:r>
            <a:r>
              <a:rPr lang="en-US" sz="2200" b="1" dirty="0">
                <a:solidFill>
                  <a:srgbClr val="FF0000"/>
                </a:solidFill>
                <a:effectLst>
                  <a:outerShdw blurRad="38100" dist="38100" dir="2700000" algn="tl">
                    <a:srgbClr val="000000">
                      <a:alpha val="43137"/>
                    </a:srgbClr>
                  </a:outerShdw>
                </a:effectLst>
              </a:rPr>
              <a:t>P</a:t>
            </a:r>
            <a:r>
              <a:rPr lang="en-US" sz="2200" b="1" baseline="30000" dirty="0">
                <a:solidFill>
                  <a:srgbClr val="FF0000"/>
                </a:solidFill>
                <a:effectLst>
                  <a:outerShdw blurRad="38100" dist="38100" dir="2700000" algn="tl">
                    <a:srgbClr val="000000">
                      <a:alpha val="43137"/>
                    </a:srgbClr>
                  </a:outerShdw>
                </a:effectLst>
              </a:rPr>
              <a:t>+3</a:t>
            </a:r>
            <a:r>
              <a:rPr lang="en-US" sz="2200" dirty="0"/>
              <a:t>O</a:t>
            </a:r>
            <a:r>
              <a:rPr lang="en-US" sz="2200" baseline="-25000" dirty="0"/>
              <a:t>3</a:t>
            </a:r>
            <a:r>
              <a:rPr lang="en-US" sz="2200" baseline="30000" dirty="0"/>
              <a:t>-2</a:t>
            </a:r>
            <a:r>
              <a:rPr lang="en-US" sz="2200" baseline="-25000" dirty="0"/>
              <a:t>(aq) </a:t>
            </a:r>
            <a:r>
              <a:rPr lang="en-US" sz="2200" dirty="0">
                <a:sym typeface="Wingdings"/>
              </a:rPr>
              <a:t></a:t>
            </a:r>
            <a:r>
              <a:rPr lang="en-US" sz="2200" dirty="0"/>
              <a:t> </a:t>
            </a:r>
            <a:r>
              <a:rPr lang="en-US" sz="2200" b="1" dirty="0">
                <a:solidFill>
                  <a:srgbClr val="00B0F0"/>
                </a:solidFill>
                <a:effectLst>
                  <a:outerShdw blurRad="38100" dist="38100" dir="2700000" algn="tl">
                    <a:srgbClr val="000000">
                      <a:alpha val="43137"/>
                    </a:srgbClr>
                  </a:outerShdw>
                </a:effectLst>
              </a:rPr>
              <a:t>N</a:t>
            </a:r>
            <a:r>
              <a:rPr lang="en-US" sz="2200" b="1" baseline="30000" dirty="0">
                <a:solidFill>
                  <a:srgbClr val="00B0F0"/>
                </a:solidFill>
                <a:effectLst>
                  <a:outerShdw blurRad="38100" dist="38100" dir="2700000" algn="tl">
                    <a:srgbClr val="000000">
                      <a:alpha val="43137"/>
                    </a:srgbClr>
                  </a:outerShdw>
                </a:effectLst>
              </a:rPr>
              <a:t>+2</a:t>
            </a:r>
            <a:r>
              <a:rPr lang="en-US" sz="2200" dirty="0"/>
              <a:t>O</a:t>
            </a:r>
            <a:r>
              <a:rPr lang="en-US" sz="2200" baseline="30000" dirty="0"/>
              <a:t>-2</a:t>
            </a:r>
            <a:r>
              <a:rPr lang="en-US" sz="2200" baseline="-25000" dirty="0"/>
              <a:t>(aq) </a:t>
            </a:r>
            <a:r>
              <a:rPr lang="en-US" sz="2200" dirty="0"/>
              <a:t>+ H</a:t>
            </a:r>
            <a:r>
              <a:rPr lang="en-US" sz="2200" baseline="-25000" dirty="0"/>
              <a:t>3</a:t>
            </a:r>
            <a:r>
              <a:rPr lang="en-US" sz="2200" baseline="30000" dirty="0"/>
              <a:t>+1</a:t>
            </a:r>
            <a:r>
              <a:rPr lang="en-US" sz="2200" b="1" dirty="0">
                <a:solidFill>
                  <a:srgbClr val="FF0000"/>
                </a:solidFill>
                <a:effectLst>
                  <a:outerShdw blurRad="38100" dist="38100" dir="2700000" algn="tl">
                    <a:srgbClr val="000000">
                      <a:alpha val="43137"/>
                    </a:srgbClr>
                  </a:outerShdw>
                </a:effectLst>
              </a:rPr>
              <a:t>P</a:t>
            </a:r>
            <a:r>
              <a:rPr lang="en-US" sz="2200" b="1" baseline="30000" dirty="0">
                <a:solidFill>
                  <a:srgbClr val="FF0000"/>
                </a:solidFill>
                <a:effectLst>
                  <a:outerShdw blurRad="38100" dist="38100" dir="2700000" algn="tl">
                    <a:srgbClr val="000000">
                      <a:alpha val="43137"/>
                    </a:srgbClr>
                  </a:outerShdw>
                </a:effectLst>
              </a:rPr>
              <a:t>+5</a:t>
            </a:r>
            <a:r>
              <a:rPr lang="en-US" sz="2200" dirty="0"/>
              <a:t>O</a:t>
            </a:r>
            <a:r>
              <a:rPr lang="en-US" sz="2200" baseline="-25000" dirty="0"/>
              <a:t>4</a:t>
            </a:r>
            <a:r>
              <a:rPr lang="en-US" sz="2200" baseline="30000" dirty="0"/>
              <a:t>-2</a:t>
            </a:r>
            <a:r>
              <a:rPr lang="en-US" sz="2200" baseline="-25000" dirty="0"/>
              <a:t>(aq)</a:t>
            </a:r>
            <a:r>
              <a:rPr lang="en-US" sz="2200" dirty="0"/>
              <a:t> + H</a:t>
            </a:r>
            <a:r>
              <a:rPr lang="en-US" sz="2200" baseline="-25000" dirty="0"/>
              <a:t>2</a:t>
            </a:r>
            <a:r>
              <a:rPr lang="en-US" sz="2200" baseline="30000" dirty="0"/>
              <a:t>+1</a:t>
            </a:r>
            <a:r>
              <a:rPr lang="en-US" sz="2200" dirty="0"/>
              <a:t>O</a:t>
            </a:r>
            <a:r>
              <a:rPr lang="en-US" sz="2200" baseline="30000" dirty="0"/>
              <a:t>-2</a:t>
            </a:r>
            <a:r>
              <a:rPr lang="en-US" sz="2200" baseline="-25000" dirty="0"/>
              <a:t>(l)</a:t>
            </a:r>
          </a:p>
          <a:p>
            <a:pPr>
              <a:spcBef>
                <a:spcPts val="1800"/>
              </a:spcBef>
            </a:pPr>
            <a:r>
              <a:rPr lang="en-US" b="1" dirty="0">
                <a:solidFill>
                  <a:srgbClr val="FF0000"/>
                </a:solidFill>
              </a:rPr>
              <a:t>Oxidation half reaction	</a:t>
            </a:r>
            <a:r>
              <a:rPr lang="en-US" b="1" dirty="0">
                <a:solidFill>
                  <a:srgbClr val="C907A4"/>
                </a:solidFill>
              </a:rPr>
              <a:t>3</a:t>
            </a:r>
            <a:r>
              <a:rPr lang="en-US" dirty="0"/>
              <a:t>P</a:t>
            </a:r>
            <a:r>
              <a:rPr lang="en-US" baseline="30000" dirty="0"/>
              <a:t>+3</a:t>
            </a:r>
            <a:r>
              <a:rPr lang="en-US" dirty="0"/>
              <a:t> </a:t>
            </a:r>
            <a:r>
              <a:rPr lang="en-US" dirty="0">
                <a:sym typeface="Wingdings"/>
              </a:rPr>
              <a:t></a:t>
            </a:r>
            <a:r>
              <a:rPr lang="en-US" dirty="0"/>
              <a:t> </a:t>
            </a:r>
            <a:r>
              <a:rPr lang="en-US" b="1" dirty="0">
                <a:solidFill>
                  <a:srgbClr val="C907A4"/>
                </a:solidFill>
              </a:rPr>
              <a:t>3</a:t>
            </a:r>
            <a:r>
              <a:rPr lang="en-US" dirty="0"/>
              <a:t>P</a:t>
            </a:r>
            <a:r>
              <a:rPr lang="en-US" baseline="30000" dirty="0"/>
              <a:t>+5</a:t>
            </a:r>
            <a:r>
              <a:rPr lang="en-US" dirty="0"/>
              <a:t> + </a:t>
            </a:r>
            <a:r>
              <a:rPr lang="en-US" dirty="0">
                <a:solidFill>
                  <a:srgbClr val="00B050"/>
                </a:solidFill>
              </a:rPr>
              <a:t>6 e- </a:t>
            </a:r>
          </a:p>
          <a:p>
            <a:pPr>
              <a:spcBef>
                <a:spcPts val="1800"/>
              </a:spcBef>
            </a:pPr>
            <a:r>
              <a:rPr lang="en-US" b="1" dirty="0">
                <a:solidFill>
                  <a:srgbClr val="00B0F0"/>
                </a:solidFill>
              </a:rPr>
              <a:t>Reduction half reaction	</a:t>
            </a:r>
            <a:r>
              <a:rPr lang="en-US" b="1" dirty="0">
                <a:solidFill>
                  <a:srgbClr val="C907A4"/>
                </a:solidFill>
              </a:rPr>
              <a:t>2</a:t>
            </a:r>
            <a:r>
              <a:rPr lang="en-US" dirty="0"/>
              <a:t>N</a:t>
            </a:r>
            <a:r>
              <a:rPr lang="en-US" baseline="30000" dirty="0"/>
              <a:t>+5</a:t>
            </a:r>
            <a:r>
              <a:rPr lang="en-US" dirty="0"/>
              <a:t> + </a:t>
            </a:r>
            <a:r>
              <a:rPr lang="en-US" dirty="0">
                <a:solidFill>
                  <a:srgbClr val="00B050"/>
                </a:solidFill>
              </a:rPr>
              <a:t>6 e- </a:t>
            </a:r>
            <a:r>
              <a:rPr lang="en-US" dirty="0">
                <a:sym typeface="Wingdings"/>
              </a:rPr>
              <a:t></a:t>
            </a:r>
            <a:r>
              <a:rPr lang="en-US" dirty="0"/>
              <a:t> </a:t>
            </a:r>
            <a:r>
              <a:rPr lang="en-US" b="1" dirty="0">
                <a:solidFill>
                  <a:srgbClr val="C907A4"/>
                </a:solidFill>
              </a:rPr>
              <a:t>2</a:t>
            </a:r>
            <a:r>
              <a:rPr lang="en-US" dirty="0"/>
              <a:t>N</a:t>
            </a:r>
            <a:r>
              <a:rPr lang="en-US" baseline="30000" dirty="0"/>
              <a:t>+2</a:t>
            </a:r>
            <a:r>
              <a:rPr lang="en-US" dirty="0"/>
              <a:t> </a:t>
            </a:r>
          </a:p>
          <a:p>
            <a:pPr>
              <a:spcBef>
                <a:spcPts val="1800"/>
              </a:spcBef>
            </a:pPr>
            <a:r>
              <a:rPr lang="en-US" dirty="0">
                <a:solidFill>
                  <a:srgbClr val="00B050"/>
                </a:solidFill>
              </a:rPr>
              <a:t>7.	Return to the overall chemical equation and add in appropriate coefficients (based on the half-reactions) to atoms that were oxidized and reduced.</a:t>
            </a:r>
          </a:p>
          <a:p>
            <a:r>
              <a:rPr lang="en-US" sz="1400" dirty="0"/>
              <a:t> </a:t>
            </a:r>
          </a:p>
        </p:txBody>
      </p:sp>
      <p:sp>
        <p:nvSpPr>
          <p:cNvPr id="2" name="Footer Placeholder 1"/>
          <p:cNvSpPr>
            <a:spLocks noGrp="1"/>
          </p:cNvSpPr>
          <p:nvPr>
            <p:ph type="ftr" sz="quarter" idx="10"/>
          </p:nvPr>
        </p:nvSpPr>
        <p:spPr>
          <a:xfrm>
            <a:off x="3581400" y="6553200"/>
            <a:ext cx="4267199" cy="304800"/>
          </a:xfrm>
        </p:spPr>
        <p:txBody>
          <a:bodyPr/>
          <a:lstStyle/>
          <a:p>
            <a:r>
              <a:rPr lang="en-US" altLang="en-US" dirty="0">
                <a:solidFill>
                  <a:srgbClr val="000000"/>
                </a:solidFill>
              </a:rPr>
              <a:t>REDOX</a:t>
            </a:r>
          </a:p>
        </p:txBody>
      </p:sp>
      <p:sp>
        <p:nvSpPr>
          <p:cNvPr id="4" name="Title 2"/>
          <p:cNvSpPr>
            <a:spLocks noGrp="1"/>
          </p:cNvSpPr>
          <p:nvPr>
            <p:ph type="title"/>
          </p:nvPr>
        </p:nvSpPr>
        <p:spPr>
          <a:xfrm>
            <a:off x="0" y="13648"/>
            <a:ext cx="9144000" cy="900752"/>
          </a:xfrm>
          <a:solidFill>
            <a:srgbClr val="7030A0"/>
          </a:solidFill>
        </p:spPr>
        <p:txBody>
          <a:bodyPr/>
          <a:lstStyle/>
          <a:p>
            <a:pPr algn="ctr"/>
            <a:r>
              <a:rPr lang="en-US" sz="3200" dirty="0">
                <a:solidFill>
                  <a:srgbClr val="FFFF00"/>
                </a:solidFill>
              </a:rPr>
              <a:t>Electron Transfer – Oxidation Number Method</a:t>
            </a:r>
          </a:p>
        </p:txBody>
      </p:sp>
      <p:pic>
        <p:nvPicPr>
          <p:cNvPr id="6" name="Picture 5">
            <a:extLst>
              <a:ext uri="{FF2B5EF4-FFF2-40B4-BE49-F238E27FC236}">
                <a16:creationId xmlns:a16="http://schemas.microsoft.com/office/drawing/2014/main" id="{B44781C5-AD48-480E-9274-9FC30DEC859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4706" y="3665994"/>
            <a:ext cx="774095" cy="762000"/>
          </a:xfrm>
          <a:prstGeom prst="rect">
            <a:avLst/>
          </a:prstGeom>
          <a:noFill/>
          <a:ln>
            <a:noFill/>
          </a:ln>
          <a:effectLst/>
        </p:spPr>
      </p:pic>
      <p:cxnSp>
        <p:nvCxnSpPr>
          <p:cNvPr id="5" name="Straight Arrow Connector 4">
            <a:extLst>
              <a:ext uri="{FF2B5EF4-FFF2-40B4-BE49-F238E27FC236}">
                <a16:creationId xmlns:a16="http://schemas.microsoft.com/office/drawing/2014/main" id="{F7D494B0-2E8E-4EBD-961D-FD0DEC1D0B7C}"/>
              </a:ext>
            </a:extLst>
          </p:cNvPr>
          <p:cNvCxnSpPr/>
          <p:nvPr/>
        </p:nvCxnSpPr>
        <p:spPr bwMode="auto">
          <a:xfrm flipH="1" flipV="1">
            <a:off x="2971800" y="1524000"/>
            <a:ext cx="762000" cy="2286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7F58C689-8038-4A92-A605-F177AB99F846}"/>
              </a:ext>
            </a:extLst>
          </p:cNvPr>
          <p:cNvCxnSpPr/>
          <p:nvPr/>
        </p:nvCxnSpPr>
        <p:spPr bwMode="auto">
          <a:xfrm flipV="1">
            <a:off x="5308567" y="1509708"/>
            <a:ext cx="939833" cy="12859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0FD6BFAD-26B4-4AF4-B5E5-B170A981B29C}"/>
              </a:ext>
            </a:extLst>
          </p:cNvPr>
          <p:cNvCxnSpPr/>
          <p:nvPr/>
        </p:nvCxnSpPr>
        <p:spPr bwMode="auto">
          <a:xfrm flipH="1" flipV="1">
            <a:off x="4648200" y="1509708"/>
            <a:ext cx="1219200" cy="78048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639D6A84-F01D-40F0-A861-375B716956B3}"/>
              </a:ext>
            </a:extLst>
          </p:cNvPr>
          <p:cNvCxnSpPr/>
          <p:nvPr/>
        </p:nvCxnSpPr>
        <p:spPr bwMode="auto">
          <a:xfrm flipH="1" flipV="1">
            <a:off x="990600" y="1509708"/>
            <a:ext cx="2888226" cy="81439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5082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4">
                                            <p:txEl>
                                              <p:pRg st="1" end="1"/>
                                            </p:txEl>
                                          </p:spTgt>
                                        </p:tgtEl>
                                        <p:attrNameLst>
                                          <p:attrName>style.visibility</p:attrName>
                                        </p:attrNameLst>
                                      </p:cBhvr>
                                      <p:to>
                                        <p:strVal val="visible"/>
                                      </p:to>
                                    </p:set>
                                    <p:animEffect transition="in" filter="fade">
                                      <p:cBhvr>
                                        <p:cTn id="7" dur="500"/>
                                        <p:tgtEl>
                                          <p:spTgt spid="5325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54">
                                            <p:txEl>
                                              <p:pRg st="2" end="2"/>
                                            </p:txEl>
                                          </p:spTgt>
                                        </p:tgtEl>
                                        <p:attrNameLst>
                                          <p:attrName>style.visibility</p:attrName>
                                        </p:attrNameLst>
                                      </p:cBhvr>
                                      <p:to>
                                        <p:strVal val="visible"/>
                                      </p:to>
                                    </p:set>
                                    <p:animEffect transition="in" filter="fade">
                                      <p:cBhvr>
                                        <p:cTn id="22" dur="500"/>
                                        <p:tgtEl>
                                          <p:spTgt spid="5325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254">
                                            <p:txEl>
                                              <p:pRg st="3" end="3"/>
                                            </p:txEl>
                                          </p:spTgt>
                                        </p:tgtEl>
                                        <p:attrNameLst>
                                          <p:attrName>style.visibility</p:attrName>
                                        </p:attrNameLst>
                                      </p:cBhvr>
                                      <p:to>
                                        <p:strVal val="visible"/>
                                      </p:to>
                                    </p:set>
                                    <p:animEffect transition="in" filter="fade">
                                      <p:cBhvr>
                                        <p:cTn id="37" dur="500"/>
                                        <p:tgtEl>
                                          <p:spTgt spid="532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4" name="Text Box 6"/>
          <p:cNvSpPr txBox="1">
            <a:spLocks noChangeArrowheads="1"/>
          </p:cNvSpPr>
          <p:nvPr/>
        </p:nvSpPr>
        <p:spPr bwMode="auto">
          <a:xfrm>
            <a:off x="76200" y="1081092"/>
            <a:ext cx="8988188" cy="564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lvl1pPr marL="339725" indent="-339725" eaLnBrk="0" hangingPunct="0">
              <a:spcBef>
                <a:spcPct val="0"/>
              </a:spcBef>
              <a:defRPr sz="2400">
                <a:solidFill>
                  <a:schemeClr val="tx1"/>
                </a:solidFill>
                <a:latin typeface="Arial" panose="020B0604020202020204" pitchFamily="34" charset="0"/>
                <a:ea typeface="ＭＳ Ｐゴシック" panose="020B0600070205080204" pitchFamily="34" charset="-128"/>
              </a:defRPr>
            </a:lvl1pPr>
            <a:lvl2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2pPr>
            <a:lvl3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3pPr>
            <a:lvl4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4pPr>
            <a:lvl5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2200" dirty="0"/>
              <a:t>H</a:t>
            </a:r>
            <a:r>
              <a:rPr lang="en-US" sz="2200" baseline="30000" dirty="0"/>
              <a:t>+1</a:t>
            </a:r>
            <a:r>
              <a:rPr lang="en-US" sz="2200" b="1" dirty="0">
                <a:solidFill>
                  <a:srgbClr val="00B0F0"/>
                </a:solidFill>
                <a:effectLst>
                  <a:outerShdw blurRad="38100" dist="38100" dir="2700000" algn="tl">
                    <a:srgbClr val="000000">
                      <a:alpha val="43137"/>
                    </a:srgbClr>
                  </a:outerShdw>
                </a:effectLst>
              </a:rPr>
              <a:t>N</a:t>
            </a:r>
            <a:r>
              <a:rPr lang="en-US" sz="2200" b="1" baseline="30000" dirty="0">
                <a:solidFill>
                  <a:srgbClr val="00B0F0"/>
                </a:solidFill>
                <a:effectLst>
                  <a:outerShdw blurRad="38100" dist="38100" dir="2700000" algn="tl">
                    <a:srgbClr val="000000">
                      <a:alpha val="43137"/>
                    </a:srgbClr>
                  </a:outerShdw>
                </a:effectLst>
              </a:rPr>
              <a:t>+5</a:t>
            </a:r>
            <a:r>
              <a:rPr lang="en-US" sz="2200" dirty="0"/>
              <a:t>O</a:t>
            </a:r>
            <a:r>
              <a:rPr lang="en-US" sz="2200" baseline="-25000" dirty="0"/>
              <a:t>3</a:t>
            </a:r>
            <a:r>
              <a:rPr lang="en-US" sz="2200" baseline="30000" dirty="0"/>
              <a:t>-2</a:t>
            </a:r>
            <a:r>
              <a:rPr lang="en-US" sz="2200" baseline="-25000" dirty="0"/>
              <a:t>(aq)</a:t>
            </a:r>
            <a:r>
              <a:rPr lang="en-US" sz="2200" dirty="0"/>
              <a:t> + H</a:t>
            </a:r>
            <a:r>
              <a:rPr lang="en-US" sz="2200" baseline="-25000" dirty="0"/>
              <a:t>3</a:t>
            </a:r>
            <a:r>
              <a:rPr lang="en-US" sz="2200" baseline="30000" dirty="0"/>
              <a:t>+1</a:t>
            </a:r>
            <a:r>
              <a:rPr lang="en-US" sz="2200" b="1" dirty="0">
                <a:solidFill>
                  <a:srgbClr val="FF0000"/>
                </a:solidFill>
                <a:effectLst>
                  <a:outerShdw blurRad="38100" dist="38100" dir="2700000" algn="tl">
                    <a:srgbClr val="000000">
                      <a:alpha val="43137"/>
                    </a:srgbClr>
                  </a:outerShdw>
                </a:effectLst>
              </a:rPr>
              <a:t>P</a:t>
            </a:r>
            <a:r>
              <a:rPr lang="en-US" sz="2200" b="1" baseline="30000" dirty="0">
                <a:solidFill>
                  <a:srgbClr val="FF0000"/>
                </a:solidFill>
                <a:effectLst>
                  <a:outerShdw blurRad="38100" dist="38100" dir="2700000" algn="tl">
                    <a:srgbClr val="000000">
                      <a:alpha val="43137"/>
                    </a:srgbClr>
                  </a:outerShdw>
                </a:effectLst>
              </a:rPr>
              <a:t>+3</a:t>
            </a:r>
            <a:r>
              <a:rPr lang="en-US" sz="2200" dirty="0"/>
              <a:t>O</a:t>
            </a:r>
            <a:r>
              <a:rPr lang="en-US" sz="2200" baseline="-25000" dirty="0"/>
              <a:t>3</a:t>
            </a:r>
            <a:r>
              <a:rPr lang="en-US" sz="2200" baseline="30000" dirty="0"/>
              <a:t>-2</a:t>
            </a:r>
            <a:r>
              <a:rPr lang="en-US" sz="2200" baseline="-25000" dirty="0"/>
              <a:t>(aq) </a:t>
            </a:r>
            <a:r>
              <a:rPr lang="en-US" sz="2200" dirty="0">
                <a:sym typeface="Wingdings"/>
              </a:rPr>
              <a:t></a:t>
            </a:r>
            <a:r>
              <a:rPr lang="en-US" sz="2200" dirty="0"/>
              <a:t> </a:t>
            </a:r>
            <a:r>
              <a:rPr lang="en-US" sz="2200" b="1" dirty="0">
                <a:solidFill>
                  <a:srgbClr val="00B0F0"/>
                </a:solidFill>
                <a:effectLst>
                  <a:outerShdw blurRad="38100" dist="38100" dir="2700000" algn="tl">
                    <a:srgbClr val="000000">
                      <a:alpha val="43137"/>
                    </a:srgbClr>
                  </a:outerShdw>
                </a:effectLst>
              </a:rPr>
              <a:t>N</a:t>
            </a:r>
            <a:r>
              <a:rPr lang="en-US" sz="2200" b="1" baseline="30000" dirty="0">
                <a:solidFill>
                  <a:srgbClr val="00B0F0"/>
                </a:solidFill>
                <a:effectLst>
                  <a:outerShdw blurRad="38100" dist="38100" dir="2700000" algn="tl">
                    <a:srgbClr val="000000">
                      <a:alpha val="43137"/>
                    </a:srgbClr>
                  </a:outerShdw>
                </a:effectLst>
              </a:rPr>
              <a:t>+2</a:t>
            </a:r>
            <a:r>
              <a:rPr lang="en-US" sz="2200" dirty="0"/>
              <a:t>O</a:t>
            </a:r>
            <a:r>
              <a:rPr lang="en-US" sz="2200" baseline="30000" dirty="0"/>
              <a:t>-2</a:t>
            </a:r>
            <a:r>
              <a:rPr lang="en-US" sz="2200" baseline="-25000" dirty="0"/>
              <a:t>(aq) </a:t>
            </a:r>
            <a:r>
              <a:rPr lang="en-US" sz="2200" dirty="0"/>
              <a:t>+ H</a:t>
            </a:r>
            <a:r>
              <a:rPr lang="en-US" sz="2200" baseline="-25000" dirty="0"/>
              <a:t>3</a:t>
            </a:r>
            <a:r>
              <a:rPr lang="en-US" sz="2200" baseline="30000" dirty="0"/>
              <a:t>+1</a:t>
            </a:r>
            <a:r>
              <a:rPr lang="en-US" sz="2200" b="1" dirty="0">
                <a:solidFill>
                  <a:srgbClr val="FF0000"/>
                </a:solidFill>
                <a:effectLst>
                  <a:outerShdw blurRad="38100" dist="38100" dir="2700000" algn="tl">
                    <a:srgbClr val="000000">
                      <a:alpha val="43137"/>
                    </a:srgbClr>
                  </a:outerShdw>
                </a:effectLst>
              </a:rPr>
              <a:t>P</a:t>
            </a:r>
            <a:r>
              <a:rPr lang="en-US" sz="2200" b="1" baseline="30000" dirty="0">
                <a:solidFill>
                  <a:srgbClr val="FF0000"/>
                </a:solidFill>
                <a:effectLst>
                  <a:outerShdw blurRad="38100" dist="38100" dir="2700000" algn="tl">
                    <a:srgbClr val="000000">
                      <a:alpha val="43137"/>
                    </a:srgbClr>
                  </a:outerShdw>
                </a:effectLst>
              </a:rPr>
              <a:t>+5</a:t>
            </a:r>
            <a:r>
              <a:rPr lang="en-US" sz="2200" dirty="0"/>
              <a:t>O</a:t>
            </a:r>
            <a:r>
              <a:rPr lang="en-US" sz="2200" baseline="-25000" dirty="0"/>
              <a:t>4</a:t>
            </a:r>
            <a:r>
              <a:rPr lang="en-US" sz="2200" baseline="30000" dirty="0"/>
              <a:t>-2</a:t>
            </a:r>
            <a:r>
              <a:rPr lang="en-US" sz="2200" baseline="-25000" dirty="0"/>
              <a:t>(aq)</a:t>
            </a:r>
            <a:r>
              <a:rPr lang="en-US" sz="2200" dirty="0"/>
              <a:t> + H</a:t>
            </a:r>
            <a:r>
              <a:rPr lang="en-US" sz="2200" baseline="-25000" dirty="0"/>
              <a:t>2</a:t>
            </a:r>
            <a:r>
              <a:rPr lang="en-US" sz="2200" baseline="30000" dirty="0"/>
              <a:t>+1</a:t>
            </a:r>
            <a:r>
              <a:rPr lang="en-US" sz="2200" dirty="0"/>
              <a:t>O</a:t>
            </a:r>
            <a:r>
              <a:rPr lang="en-US" sz="2200" baseline="30000" dirty="0"/>
              <a:t>-2</a:t>
            </a:r>
            <a:r>
              <a:rPr lang="en-US" sz="2200" baseline="-25000" dirty="0"/>
              <a:t>(l)</a:t>
            </a:r>
          </a:p>
          <a:p>
            <a:pPr>
              <a:spcBef>
                <a:spcPts val="1800"/>
              </a:spcBef>
            </a:pPr>
            <a:r>
              <a:rPr lang="en-US" b="1" dirty="0">
                <a:solidFill>
                  <a:srgbClr val="FF0000"/>
                </a:solidFill>
              </a:rPr>
              <a:t>Oxidation half reaction	</a:t>
            </a:r>
            <a:r>
              <a:rPr lang="en-US" b="1" dirty="0">
                <a:solidFill>
                  <a:srgbClr val="C907A4"/>
                </a:solidFill>
              </a:rPr>
              <a:t>3</a:t>
            </a:r>
            <a:r>
              <a:rPr lang="en-US" dirty="0"/>
              <a:t>P</a:t>
            </a:r>
            <a:r>
              <a:rPr lang="en-US" baseline="30000" dirty="0"/>
              <a:t>+3</a:t>
            </a:r>
            <a:r>
              <a:rPr lang="en-US" dirty="0"/>
              <a:t> </a:t>
            </a:r>
            <a:r>
              <a:rPr lang="en-US" dirty="0">
                <a:sym typeface="Wingdings"/>
              </a:rPr>
              <a:t></a:t>
            </a:r>
            <a:r>
              <a:rPr lang="en-US" dirty="0"/>
              <a:t> </a:t>
            </a:r>
            <a:r>
              <a:rPr lang="en-US" b="1" dirty="0">
                <a:solidFill>
                  <a:srgbClr val="C907A4"/>
                </a:solidFill>
              </a:rPr>
              <a:t>3</a:t>
            </a:r>
            <a:r>
              <a:rPr lang="en-US" dirty="0"/>
              <a:t>P</a:t>
            </a:r>
            <a:r>
              <a:rPr lang="en-US" baseline="30000" dirty="0"/>
              <a:t>+5</a:t>
            </a:r>
            <a:r>
              <a:rPr lang="en-US" dirty="0"/>
              <a:t> + </a:t>
            </a:r>
            <a:r>
              <a:rPr lang="en-US" dirty="0">
                <a:solidFill>
                  <a:srgbClr val="00B050"/>
                </a:solidFill>
              </a:rPr>
              <a:t>6 e- </a:t>
            </a:r>
          </a:p>
          <a:p>
            <a:pPr>
              <a:spcBef>
                <a:spcPts val="1800"/>
              </a:spcBef>
            </a:pPr>
            <a:r>
              <a:rPr lang="en-US" b="1" dirty="0">
                <a:solidFill>
                  <a:srgbClr val="00B0F0"/>
                </a:solidFill>
              </a:rPr>
              <a:t>Reduction half reaction	</a:t>
            </a:r>
            <a:r>
              <a:rPr lang="en-US" b="1" dirty="0">
                <a:solidFill>
                  <a:srgbClr val="C907A4"/>
                </a:solidFill>
              </a:rPr>
              <a:t>2</a:t>
            </a:r>
            <a:r>
              <a:rPr lang="en-US" dirty="0"/>
              <a:t>N</a:t>
            </a:r>
            <a:r>
              <a:rPr lang="en-US" baseline="30000" dirty="0"/>
              <a:t>+5</a:t>
            </a:r>
            <a:r>
              <a:rPr lang="en-US" dirty="0"/>
              <a:t> + </a:t>
            </a:r>
            <a:r>
              <a:rPr lang="en-US" dirty="0">
                <a:solidFill>
                  <a:srgbClr val="00B050"/>
                </a:solidFill>
              </a:rPr>
              <a:t>6 e- </a:t>
            </a:r>
            <a:r>
              <a:rPr lang="en-US" dirty="0">
                <a:sym typeface="Wingdings"/>
              </a:rPr>
              <a:t></a:t>
            </a:r>
            <a:r>
              <a:rPr lang="en-US" dirty="0"/>
              <a:t> </a:t>
            </a:r>
            <a:r>
              <a:rPr lang="en-US" b="1" dirty="0">
                <a:solidFill>
                  <a:srgbClr val="C907A4"/>
                </a:solidFill>
              </a:rPr>
              <a:t>2</a:t>
            </a:r>
            <a:r>
              <a:rPr lang="en-US" dirty="0"/>
              <a:t>N</a:t>
            </a:r>
            <a:r>
              <a:rPr lang="en-US" baseline="30000" dirty="0"/>
              <a:t>+2</a:t>
            </a:r>
            <a:r>
              <a:rPr lang="en-US" dirty="0"/>
              <a:t> </a:t>
            </a:r>
          </a:p>
          <a:p>
            <a:pPr>
              <a:spcBef>
                <a:spcPts val="1800"/>
              </a:spcBef>
            </a:pPr>
            <a:r>
              <a:rPr lang="en-US" dirty="0">
                <a:solidFill>
                  <a:srgbClr val="00B050"/>
                </a:solidFill>
              </a:rPr>
              <a:t>7.	Return to the overall chemical equation and add in appropriate coefficients (based on the half-reactions) to atoms that were oxidized and reduced.</a:t>
            </a:r>
          </a:p>
          <a:p>
            <a:r>
              <a:rPr lang="en-US" sz="1400" dirty="0"/>
              <a:t> </a:t>
            </a:r>
          </a:p>
          <a:p>
            <a:r>
              <a:rPr lang="en-US" sz="2800" b="1" dirty="0">
                <a:solidFill>
                  <a:srgbClr val="C907A4"/>
                </a:solidFill>
              </a:rPr>
              <a:t>2</a:t>
            </a:r>
            <a:r>
              <a:rPr lang="en-US" sz="2800" dirty="0"/>
              <a:t>HNO</a:t>
            </a:r>
            <a:r>
              <a:rPr lang="en-US" sz="2800" baseline="-25000" dirty="0"/>
              <a:t>3(aq)</a:t>
            </a:r>
            <a:r>
              <a:rPr lang="en-US" sz="2800" dirty="0"/>
              <a:t> + </a:t>
            </a:r>
            <a:r>
              <a:rPr lang="en-US" sz="2800" b="1" dirty="0">
                <a:solidFill>
                  <a:srgbClr val="C907A4"/>
                </a:solidFill>
              </a:rPr>
              <a:t>3</a:t>
            </a:r>
            <a:r>
              <a:rPr lang="en-US" sz="2800" dirty="0"/>
              <a:t>H</a:t>
            </a:r>
            <a:r>
              <a:rPr lang="en-US" sz="2800" baseline="-25000" dirty="0"/>
              <a:t>3</a:t>
            </a:r>
            <a:r>
              <a:rPr lang="en-US" sz="2800" dirty="0"/>
              <a:t>PO</a:t>
            </a:r>
            <a:r>
              <a:rPr lang="en-US" sz="2800" baseline="-25000" dirty="0"/>
              <a:t>3(aq)</a:t>
            </a:r>
            <a:r>
              <a:rPr lang="en-US" sz="2800" dirty="0"/>
              <a:t> </a:t>
            </a:r>
            <a:r>
              <a:rPr lang="en-US" sz="2800" dirty="0">
                <a:sym typeface="Wingdings"/>
              </a:rPr>
              <a:t></a:t>
            </a:r>
            <a:r>
              <a:rPr lang="en-US" sz="2800" dirty="0"/>
              <a:t> </a:t>
            </a:r>
            <a:r>
              <a:rPr lang="en-US" sz="2800" b="1" dirty="0">
                <a:solidFill>
                  <a:srgbClr val="C907A4"/>
                </a:solidFill>
              </a:rPr>
              <a:t>2</a:t>
            </a:r>
            <a:r>
              <a:rPr lang="en-US" sz="2800" dirty="0"/>
              <a:t>NO</a:t>
            </a:r>
            <a:r>
              <a:rPr lang="en-US" sz="2800" baseline="-25000" dirty="0"/>
              <a:t>(aq)</a:t>
            </a:r>
            <a:r>
              <a:rPr lang="en-US" sz="2800" dirty="0"/>
              <a:t> + </a:t>
            </a:r>
            <a:r>
              <a:rPr lang="en-US" sz="2800" b="1" dirty="0">
                <a:solidFill>
                  <a:srgbClr val="C907A4"/>
                </a:solidFill>
              </a:rPr>
              <a:t>3</a:t>
            </a:r>
            <a:r>
              <a:rPr lang="en-US" sz="2800" dirty="0"/>
              <a:t>H</a:t>
            </a:r>
            <a:r>
              <a:rPr lang="en-US" sz="2800" baseline="-25000" dirty="0"/>
              <a:t>3</a:t>
            </a:r>
            <a:r>
              <a:rPr lang="en-US" sz="2800" dirty="0"/>
              <a:t>PO</a:t>
            </a:r>
            <a:r>
              <a:rPr lang="en-US" sz="2800" baseline="-25000" dirty="0"/>
              <a:t>4(aq)</a:t>
            </a:r>
            <a:r>
              <a:rPr lang="en-US" sz="2800" dirty="0"/>
              <a:t> + H</a:t>
            </a:r>
            <a:r>
              <a:rPr lang="en-US" sz="2800" baseline="-25000" dirty="0"/>
              <a:t>2</a:t>
            </a:r>
            <a:r>
              <a:rPr lang="en-US" sz="2800" dirty="0"/>
              <a:t>O </a:t>
            </a:r>
            <a:r>
              <a:rPr lang="en-US" sz="2800" baseline="-25000" dirty="0"/>
              <a:t>(l)</a:t>
            </a:r>
          </a:p>
          <a:p>
            <a:pPr>
              <a:spcBef>
                <a:spcPts val="1800"/>
              </a:spcBef>
            </a:pPr>
            <a:r>
              <a:rPr lang="en-US" dirty="0">
                <a:solidFill>
                  <a:srgbClr val="C907A4"/>
                </a:solidFill>
              </a:rPr>
              <a:t>8.	Finish by inspecting the entire chemical equation ensuring conservation of mass &amp; charge for all atoms (reactants &amp; products).</a:t>
            </a:r>
          </a:p>
          <a:p>
            <a:pPr>
              <a:spcBef>
                <a:spcPts val="600"/>
              </a:spcBef>
            </a:pPr>
            <a:r>
              <a:rPr lang="en-US" sz="2000" dirty="0"/>
              <a:t>  	</a:t>
            </a:r>
            <a:r>
              <a:rPr lang="en-US" sz="2000" i="1" dirty="0">
                <a:latin typeface="Times New Roman" panose="02020603050405020304" pitchFamily="18" charset="0"/>
                <a:cs typeface="Times New Roman" panose="02020603050405020304" pitchFamily="18" charset="0"/>
              </a:rPr>
              <a:t>11 hydrogen atoms, 2 nitrogen atoms, 3 phosphorus atoms, and 15 oxygen atoms on each side of the equation</a:t>
            </a:r>
          </a:p>
        </p:txBody>
      </p:sp>
      <p:sp>
        <p:nvSpPr>
          <p:cNvPr id="2" name="Footer Placeholder 1"/>
          <p:cNvSpPr>
            <a:spLocks noGrp="1"/>
          </p:cNvSpPr>
          <p:nvPr>
            <p:ph type="ftr" sz="quarter" idx="10"/>
          </p:nvPr>
        </p:nvSpPr>
        <p:spPr>
          <a:xfrm>
            <a:off x="3581400" y="6553200"/>
            <a:ext cx="4267199" cy="304800"/>
          </a:xfrm>
        </p:spPr>
        <p:txBody>
          <a:bodyPr/>
          <a:lstStyle/>
          <a:p>
            <a:r>
              <a:rPr lang="en-US" altLang="en-US" dirty="0">
                <a:solidFill>
                  <a:srgbClr val="000000"/>
                </a:solidFill>
              </a:rPr>
              <a:t>REDOX</a:t>
            </a:r>
          </a:p>
        </p:txBody>
      </p:sp>
      <p:sp>
        <p:nvSpPr>
          <p:cNvPr id="4" name="Title 2"/>
          <p:cNvSpPr>
            <a:spLocks noGrp="1"/>
          </p:cNvSpPr>
          <p:nvPr>
            <p:ph type="title"/>
          </p:nvPr>
        </p:nvSpPr>
        <p:spPr>
          <a:xfrm>
            <a:off x="0" y="13648"/>
            <a:ext cx="9144000" cy="900752"/>
          </a:xfrm>
          <a:solidFill>
            <a:srgbClr val="7030A0"/>
          </a:solidFill>
        </p:spPr>
        <p:txBody>
          <a:bodyPr/>
          <a:lstStyle/>
          <a:p>
            <a:pPr algn="ctr"/>
            <a:r>
              <a:rPr lang="en-US" sz="3200" dirty="0">
                <a:solidFill>
                  <a:srgbClr val="FFFF00"/>
                </a:solidFill>
              </a:rPr>
              <a:t>Electron Transfer – Oxidation Number Method</a:t>
            </a:r>
          </a:p>
        </p:txBody>
      </p:sp>
      <p:pic>
        <p:nvPicPr>
          <p:cNvPr id="5" name="Picture 4"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8534400" y="3660041"/>
            <a:ext cx="609600" cy="514233"/>
          </a:xfrm>
          <a:prstGeom prst="rect">
            <a:avLst/>
          </a:prstGeom>
        </p:spPr>
      </p:pic>
    </p:spTree>
    <p:extLst>
      <p:ext uri="{BB962C8B-B14F-4D97-AF65-F5344CB8AC3E}">
        <p14:creationId xmlns:p14="http://schemas.microsoft.com/office/powerpoint/2010/main" val="277522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4">
                                            <p:txEl>
                                              <p:pRg st="5" end="5"/>
                                            </p:txEl>
                                          </p:spTgt>
                                        </p:tgtEl>
                                        <p:attrNameLst>
                                          <p:attrName>style.visibility</p:attrName>
                                        </p:attrNameLst>
                                      </p:cBhvr>
                                      <p:to>
                                        <p:strVal val="visible"/>
                                      </p:to>
                                    </p:set>
                                    <p:animEffect transition="in" filter="fade">
                                      <p:cBhvr>
                                        <p:cTn id="7" dur="500"/>
                                        <p:tgtEl>
                                          <p:spTgt spid="5325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4">
                                            <p:txEl>
                                              <p:pRg st="6" end="6"/>
                                            </p:txEl>
                                          </p:spTgt>
                                        </p:tgtEl>
                                        <p:attrNameLst>
                                          <p:attrName>style.visibility</p:attrName>
                                        </p:attrNameLst>
                                      </p:cBhvr>
                                      <p:to>
                                        <p:strVal val="visible"/>
                                      </p:to>
                                    </p:set>
                                    <p:animEffect transition="in" filter="fade">
                                      <p:cBhvr>
                                        <p:cTn id="12" dur="500"/>
                                        <p:tgtEl>
                                          <p:spTgt spid="5325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54">
                                            <p:txEl>
                                              <p:pRg st="7" end="7"/>
                                            </p:txEl>
                                          </p:spTgt>
                                        </p:tgtEl>
                                        <p:attrNameLst>
                                          <p:attrName>style.visibility</p:attrName>
                                        </p:attrNameLst>
                                      </p:cBhvr>
                                      <p:to>
                                        <p:strVal val="visible"/>
                                      </p:to>
                                    </p:set>
                                    <p:animEffect transition="in" filter="fade">
                                      <p:cBhvr>
                                        <p:cTn id="17" dur="500"/>
                                        <p:tgtEl>
                                          <p:spTgt spid="5325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4" name="Text Box 6"/>
          <p:cNvSpPr txBox="1">
            <a:spLocks noChangeArrowheads="1"/>
          </p:cNvSpPr>
          <p:nvPr/>
        </p:nvSpPr>
        <p:spPr bwMode="auto">
          <a:xfrm>
            <a:off x="76200" y="1081092"/>
            <a:ext cx="8988188" cy="106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lvl1pPr marL="339725" indent="-339725" eaLnBrk="0" hangingPunct="0">
              <a:spcBef>
                <a:spcPct val="0"/>
              </a:spcBef>
              <a:defRPr sz="2400">
                <a:solidFill>
                  <a:schemeClr val="tx1"/>
                </a:solidFill>
                <a:latin typeface="Arial" panose="020B0604020202020204" pitchFamily="34" charset="0"/>
                <a:ea typeface="ＭＳ Ｐゴシック" panose="020B0600070205080204" pitchFamily="34" charset="-128"/>
              </a:defRPr>
            </a:lvl1pPr>
            <a:lvl2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2pPr>
            <a:lvl3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3pPr>
            <a:lvl4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4pPr>
            <a:lvl5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900" dirty="0"/>
              <a:t>Copper (s) + Nitric Acid (aq) </a:t>
            </a:r>
            <a:r>
              <a:rPr lang="en-US" sz="1900" dirty="0">
                <a:sym typeface="Wingdings"/>
              </a:rPr>
              <a:t></a:t>
            </a:r>
            <a:r>
              <a:rPr lang="en-US" sz="1900" dirty="0"/>
              <a:t> Copper II Nitrate (aq) + Nitrogen II Oxide + Water</a:t>
            </a:r>
          </a:p>
          <a:p>
            <a:r>
              <a:rPr lang="en-US" sz="2000" dirty="0"/>
              <a:t>	</a:t>
            </a:r>
          </a:p>
          <a:p>
            <a:pPr algn="ctr"/>
            <a:endParaRPr lang="en-US" dirty="0"/>
          </a:p>
        </p:txBody>
      </p:sp>
      <p:sp>
        <p:nvSpPr>
          <p:cNvPr id="2" name="Footer Placeholder 1"/>
          <p:cNvSpPr>
            <a:spLocks noGrp="1"/>
          </p:cNvSpPr>
          <p:nvPr>
            <p:ph type="ftr" sz="quarter" idx="10"/>
          </p:nvPr>
        </p:nvSpPr>
        <p:spPr>
          <a:xfrm>
            <a:off x="3581400" y="6553200"/>
            <a:ext cx="4267199" cy="304800"/>
          </a:xfrm>
        </p:spPr>
        <p:txBody>
          <a:bodyPr/>
          <a:lstStyle/>
          <a:p>
            <a:r>
              <a:rPr lang="en-US" altLang="en-US" dirty="0">
                <a:solidFill>
                  <a:srgbClr val="000000"/>
                </a:solidFill>
              </a:rPr>
              <a:t>REDOX</a:t>
            </a:r>
          </a:p>
        </p:txBody>
      </p:sp>
      <p:sp>
        <p:nvSpPr>
          <p:cNvPr id="4" name="Title 2"/>
          <p:cNvSpPr>
            <a:spLocks noGrp="1"/>
          </p:cNvSpPr>
          <p:nvPr>
            <p:ph type="title"/>
          </p:nvPr>
        </p:nvSpPr>
        <p:spPr>
          <a:xfrm>
            <a:off x="0" y="13648"/>
            <a:ext cx="9144000" cy="900752"/>
          </a:xfrm>
          <a:solidFill>
            <a:srgbClr val="7030A0"/>
          </a:solidFill>
        </p:spPr>
        <p:txBody>
          <a:bodyPr/>
          <a:lstStyle/>
          <a:p>
            <a:pPr marL="1377950"/>
            <a:r>
              <a:rPr lang="en-US" sz="3200" dirty="0">
                <a:solidFill>
                  <a:srgbClr val="FFFF00"/>
                </a:solidFill>
              </a:rPr>
              <a:t>Balance the Redox Reaction</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32" y="0"/>
            <a:ext cx="850032" cy="914400"/>
          </a:xfrm>
          <a:prstGeom prst="rect">
            <a:avLst/>
          </a:prstGeom>
          <a:noFill/>
          <a:ln>
            <a:noFill/>
          </a:ln>
          <a:effectLst/>
        </p:spPr>
      </p:pic>
    </p:spTree>
    <p:extLst>
      <p:ext uri="{BB962C8B-B14F-4D97-AF65-F5344CB8AC3E}">
        <p14:creationId xmlns:p14="http://schemas.microsoft.com/office/powerpoint/2010/main" val="1499955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4" name="Text Box 6"/>
          <p:cNvSpPr txBox="1">
            <a:spLocks noChangeArrowheads="1"/>
          </p:cNvSpPr>
          <p:nvPr/>
        </p:nvSpPr>
        <p:spPr bwMode="auto">
          <a:xfrm>
            <a:off x="76200" y="1081092"/>
            <a:ext cx="8988188" cy="557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lvl1pPr marL="339725" indent="-339725" eaLnBrk="0" hangingPunct="0">
              <a:spcBef>
                <a:spcPct val="0"/>
              </a:spcBef>
              <a:defRPr sz="2400">
                <a:solidFill>
                  <a:schemeClr val="tx1"/>
                </a:solidFill>
                <a:latin typeface="Arial" panose="020B0604020202020204" pitchFamily="34" charset="0"/>
                <a:ea typeface="ＭＳ Ｐゴシック" panose="020B0600070205080204" pitchFamily="34" charset="-128"/>
              </a:defRPr>
            </a:lvl1pPr>
            <a:lvl2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2pPr>
            <a:lvl3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3pPr>
            <a:lvl4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4pPr>
            <a:lvl5pPr eaLnBrk="0" hangingPunct="0">
              <a:spcBef>
                <a:spcPct val="0"/>
              </a:spcBef>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sz="1900" dirty="0"/>
              <a:t>Copper (s) + Nitric Acid (aq) </a:t>
            </a:r>
            <a:r>
              <a:rPr lang="en-US" sz="1900" dirty="0">
                <a:sym typeface="Wingdings"/>
              </a:rPr>
              <a:t></a:t>
            </a:r>
            <a:r>
              <a:rPr lang="en-US" sz="1900" dirty="0"/>
              <a:t> Copper II Nitrate (aq) + Nitrogen II Oxide + Water</a:t>
            </a:r>
          </a:p>
          <a:p>
            <a:r>
              <a:rPr lang="en-US" sz="2000" dirty="0"/>
              <a:t>	</a:t>
            </a:r>
          </a:p>
          <a:p>
            <a:pPr algn="ctr"/>
            <a:endParaRPr lang="en-US" dirty="0"/>
          </a:p>
          <a:p>
            <a:pPr algn="ctr"/>
            <a:r>
              <a:rPr lang="en-US" dirty="0"/>
              <a:t>Cu</a:t>
            </a:r>
            <a:r>
              <a:rPr lang="en-US" baseline="30000" dirty="0">
                <a:solidFill>
                  <a:srgbClr val="FF0000"/>
                </a:solidFill>
              </a:rPr>
              <a:t>0</a:t>
            </a:r>
            <a:r>
              <a:rPr lang="en-US" dirty="0"/>
              <a:t> </a:t>
            </a:r>
            <a:r>
              <a:rPr lang="en-US" baseline="-25000" dirty="0"/>
              <a:t>(s)</a:t>
            </a:r>
            <a:r>
              <a:rPr lang="en-US" dirty="0"/>
              <a:t> + H</a:t>
            </a:r>
            <a:r>
              <a:rPr lang="en-US" baseline="30000" dirty="0"/>
              <a:t>+</a:t>
            </a:r>
            <a:r>
              <a:rPr lang="en-US" dirty="0"/>
              <a:t>N</a:t>
            </a:r>
            <a:r>
              <a:rPr lang="en-US" baseline="30000" dirty="0">
                <a:solidFill>
                  <a:srgbClr val="FF0000"/>
                </a:solidFill>
              </a:rPr>
              <a:t>+5</a:t>
            </a:r>
            <a:r>
              <a:rPr lang="en-US" dirty="0"/>
              <a:t>O</a:t>
            </a:r>
            <a:r>
              <a:rPr lang="en-US" baseline="-25000" dirty="0"/>
              <a:t>3</a:t>
            </a:r>
            <a:r>
              <a:rPr lang="en-US" baseline="30000" dirty="0"/>
              <a:t>-2</a:t>
            </a:r>
            <a:r>
              <a:rPr lang="en-US" baseline="-25000" dirty="0"/>
              <a:t>(aq)</a:t>
            </a:r>
            <a:r>
              <a:rPr lang="en-US" dirty="0"/>
              <a:t> </a:t>
            </a:r>
            <a:r>
              <a:rPr lang="en-US" dirty="0">
                <a:sym typeface="Wingdings"/>
              </a:rPr>
              <a:t></a:t>
            </a:r>
            <a:r>
              <a:rPr lang="en-US" dirty="0"/>
              <a:t> Cu</a:t>
            </a:r>
            <a:r>
              <a:rPr lang="en-US" baseline="30000" dirty="0">
                <a:solidFill>
                  <a:srgbClr val="FF0000"/>
                </a:solidFill>
              </a:rPr>
              <a:t>+2</a:t>
            </a:r>
            <a:r>
              <a:rPr lang="en-US" dirty="0"/>
              <a:t>(N</a:t>
            </a:r>
            <a:r>
              <a:rPr lang="en-US" baseline="30000" dirty="0"/>
              <a:t>+5</a:t>
            </a:r>
            <a:r>
              <a:rPr lang="en-US" dirty="0"/>
              <a:t>O</a:t>
            </a:r>
            <a:r>
              <a:rPr lang="en-US" baseline="-25000" dirty="0"/>
              <a:t>3</a:t>
            </a:r>
            <a:r>
              <a:rPr lang="en-US" baseline="30000" dirty="0"/>
              <a:t>-2</a:t>
            </a:r>
            <a:r>
              <a:rPr lang="en-US" dirty="0"/>
              <a:t>)</a:t>
            </a:r>
            <a:r>
              <a:rPr lang="en-US" baseline="-25000" dirty="0"/>
              <a:t>2(aq)</a:t>
            </a:r>
            <a:r>
              <a:rPr lang="en-US" dirty="0"/>
              <a:t> + N</a:t>
            </a:r>
            <a:r>
              <a:rPr lang="en-US" baseline="30000" dirty="0">
                <a:solidFill>
                  <a:srgbClr val="FF0000"/>
                </a:solidFill>
              </a:rPr>
              <a:t>+2</a:t>
            </a:r>
            <a:r>
              <a:rPr lang="en-US" dirty="0"/>
              <a:t>O</a:t>
            </a:r>
            <a:r>
              <a:rPr lang="en-US" baseline="30000" dirty="0"/>
              <a:t>-2</a:t>
            </a:r>
            <a:r>
              <a:rPr lang="en-US" baseline="-25000" dirty="0"/>
              <a:t>(g)</a:t>
            </a:r>
            <a:r>
              <a:rPr lang="en-US" dirty="0"/>
              <a:t> + H</a:t>
            </a:r>
            <a:r>
              <a:rPr lang="en-US" baseline="-25000" dirty="0"/>
              <a:t>2</a:t>
            </a:r>
            <a:r>
              <a:rPr lang="en-US" baseline="30000" dirty="0"/>
              <a:t>+</a:t>
            </a:r>
            <a:r>
              <a:rPr lang="en-US" dirty="0"/>
              <a:t>O</a:t>
            </a:r>
            <a:r>
              <a:rPr lang="en-US" baseline="30000" dirty="0"/>
              <a:t>-2</a:t>
            </a:r>
            <a:r>
              <a:rPr lang="en-US" baseline="-25000" dirty="0"/>
              <a:t>(l)</a:t>
            </a:r>
            <a:endParaRPr lang="en-US" dirty="0"/>
          </a:p>
          <a:p>
            <a:r>
              <a:rPr lang="en-US" sz="2000" dirty="0"/>
              <a:t>  </a:t>
            </a:r>
          </a:p>
          <a:p>
            <a:r>
              <a:rPr lang="en-US" b="1" dirty="0">
                <a:solidFill>
                  <a:srgbClr val="FF0000"/>
                </a:solidFill>
              </a:rPr>
              <a:t>Oxidation half reaction</a:t>
            </a:r>
            <a:r>
              <a:rPr lang="en-US" sz="2000" b="1" dirty="0">
                <a:solidFill>
                  <a:srgbClr val="FF0000"/>
                </a:solidFill>
              </a:rPr>
              <a:t>	</a:t>
            </a:r>
            <a:r>
              <a:rPr lang="en-US" sz="2000" dirty="0"/>
              <a:t>3 ( Cu (s)   </a:t>
            </a:r>
            <a:r>
              <a:rPr lang="en-US" sz="2000" dirty="0">
                <a:sym typeface="Wingdings"/>
              </a:rPr>
              <a:t></a:t>
            </a:r>
            <a:r>
              <a:rPr lang="en-US" sz="2000" dirty="0"/>
              <a:t>   Cu</a:t>
            </a:r>
            <a:r>
              <a:rPr lang="en-US" sz="2000" baseline="30000" dirty="0"/>
              <a:t>2+</a:t>
            </a:r>
            <a:r>
              <a:rPr lang="en-US" sz="2000" dirty="0"/>
              <a:t> (aq) + 2 e</a:t>
            </a:r>
            <a:r>
              <a:rPr lang="en-US" sz="2000" baseline="30000" dirty="0"/>
              <a:t>-</a:t>
            </a:r>
            <a:r>
              <a:rPr lang="en-US" sz="2000" dirty="0"/>
              <a:t> )</a:t>
            </a:r>
          </a:p>
          <a:p>
            <a:r>
              <a:rPr lang="en-US" sz="800" dirty="0"/>
              <a:t> </a:t>
            </a:r>
          </a:p>
          <a:p>
            <a:pPr algn="ctr"/>
            <a:r>
              <a:rPr lang="en-US" sz="2800" dirty="0">
                <a:solidFill>
                  <a:srgbClr val="C907A4"/>
                </a:solidFill>
              </a:rPr>
              <a:t>3</a:t>
            </a:r>
            <a:r>
              <a:rPr lang="en-US" sz="2800" dirty="0"/>
              <a:t>Cu</a:t>
            </a:r>
            <a:r>
              <a:rPr lang="en-US" sz="2800" baseline="-25000" dirty="0"/>
              <a:t>(s)</a:t>
            </a:r>
            <a:r>
              <a:rPr lang="en-US" sz="2800" dirty="0"/>
              <a:t> </a:t>
            </a:r>
            <a:r>
              <a:rPr lang="en-US" sz="2800" dirty="0">
                <a:sym typeface="Wingdings"/>
              </a:rPr>
              <a:t></a:t>
            </a:r>
            <a:r>
              <a:rPr lang="en-US" sz="2800" dirty="0"/>
              <a:t> </a:t>
            </a:r>
            <a:r>
              <a:rPr lang="en-US" sz="2800" dirty="0">
                <a:solidFill>
                  <a:srgbClr val="C907A4"/>
                </a:solidFill>
              </a:rPr>
              <a:t>3</a:t>
            </a:r>
            <a:r>
              <a:rPr lang="en-US" sz="2800" dirty="0"/>
              <a:t>Cu</a:t>
            </a:r>
            <a:r>
              <a:rPr lang="en-US" sz="2800" baseline="30000" dirty="0"/>
              <a:t>2+</a:t>
            </a:r>
            <a:r>
              <a:rPr lang="en-US" sz="2800" baseline="-25000" dirty="0"/>
              <a:t>aq)</a:t>
            </a:r>
            <a:r>
              <a:rPr lang="en-US" sz="2800" dirty="0"/>
              <a:t> + </a:t>
            </a:r>
            <a:r>
              <a:rPr lang="en-US" sz="2800" dirty="0">
                <a:solidFill>
                  <a:srgbClr val="00B050"/>
                </a:solidFill>
              </a:rPr>
              <a:t>6 e</a:t>
            </a:r>
            <a:r>
              <a:rPr lang="en-US" sz="2800" baseline="30000" dirty="0">
                <a:solidFill>
                  <a:srgbClr val="00B050"/>
                </a:solidFill>
              </a:rPr>
              <a:t>-</a:t>
            </a:r>
            <a:r>
              <a:rPr lang="en-US" sz="2800" dirty="0">
                <a:solidFill>
                  <a:srgbClr val="00B050"/>
                </a:solidFill>
              </a:rPr>
              <a:t> </a:t>
            </a:r>
            <a:r>
              <a:rPr lang="en-US" sz="2000" dirty="0"/>
              <a:t>	</a:t>
            </a:r>
          </a:p>
          <a:p>
            <a:endParaRPr lang="en-US" sz="2000" b="1" dirty="0">
              <a:solidFill>
                <a:srgbClr val="00B0F0"/>
              </a:solidFill>
            </a:endParaRPr>
          </a:p>
          <a:p>
            <a:r>
              <a:rPr lang="en-US" b="1" dirty="0">
                <a:solidFill>
                  <a:srgbClr val="00B0F0"/>
                </a:solidFill>
              </a:rPr>
              <a:t>Reduction half reaction</a:t>
            </a:r>
            <a:r>
              <a:rPr lang="en-US" sz="2000" b="1" dirty="0">
                <a:solidFill>
                  <a:srgbClr val="00B0F0"/>
                </a:solidFill>
              </a:rPr>
              <a:t>	</a:t>
            </a:r>
            <a:r>
              <a:rPr lang="en-US" sz="2000" dirty="0"/>
              <a:t>2 ( N</a:t>
            </a:r>
            <a:r>
              <a:rPr lang="en-US" sz="2000" baseline="30000" dirty="0"/>
              <a:t>+5</a:t>
            </a:r>
            <a:r>
              <a:rPr lang="en-US" sz="2000" baseline="-25000" dirty="0"/>
              <a:t>(aq)</a:t>
            </a:r>
            <a:r>
              <a:rPr lang="en-US" sz="2000" dirty="0"/>
              <a:t> + 3 e</a:t>
            </a:r>
            <a:r>
              <a:rPr lang="en-US" sz="2000" baseline="30000" dirty="0"/>
              <a:t>-</a:t>
            </a:r>
            <a:r>
              <a:rPr lang="en-US" sz="2000" dirty="0"/>
              <a:t>   </a:t>
            </a:r>
            <a:r>
              <a:rPr lang="en-US" sz="2000" dirty="0">
                <a:sym typeface="Wingdings"/>
              </a:rPr>
              <a:t></a:t>
            </a:r>
            <a:r>
              <a:rPr lang="en-US" sz="2000" dirty="0"/>
              <a:t>   N</a:t>
            </a:r>
            <a:r>
              <a:rPr lang="en-US" sz="2000" baseline="30000" dirty="0"/>
              <a:t>+2</a:t>
            </a:r>
            <a:r>
              <a:rPr lang="en-US" sz="2000" baseline="-25000" dirty="0"/>
              <a:t>(g)</a:t>
            </a:r>
            <a:r>
              <a:rPr lang="en-US" sz="2000" dirty="0"/>
              <a:t>  ) </a:t>
            </a:r>
          </a:p>
          <a:p>
            <a:r>
              <a:rPr lang="en-US" sz="900" dirty="0"/>
              <a:t> </a:t>
            </a:r>
          </a:p>
          <a:p>
            <a:pPr algn="ctr"/>
            <a:r>
              <a:rPr lang="en-US" sz="2800" dirty="0">
                <a:solidFill>
                  <a:srgbClr val="C907A4"/>
                </a:solidFill>
              </a:rPr>
              <a:t>2</a:t>
            </a:r>
            <a:r>
              <a:rPr lang="en-US" sz="2800" dirty="0"/>
              <a:t>N</a:t>
            </a:r>
            <a:r>
              <a:rPr lang="en-US" sz="2800" baseline="30000" dirty="0"/>
              <a:t>+5</a:t>
            </a:r>
            <a:r>
              <a:rPr lang="en-US" sz="2800" baseline="-25000" dirty="0"/>
              <a:t>(aq)</a:t>
            </a:r>
            <a:r>
              <a:rPr lang="en-US" sz="2800" dirty="0"/>
              <a:t> + </a:t>
            </a:r>
            <a:r>
              <a:rPr lang="en-US" sz="2800" dirty="0">
                <a:solidFill>
                  <a:srgbClr val="00B050"/>
                </a:solidFill>
              </a:rPr>
              <a:t>6 e</a:t>
            </a:r>
            <a:r>
              <a:rPr lang="en-US" sz="2800" baseline="30000" dirty="0">
                <a:solidFill>
                  <a:srgbClr val="00B050"/>
                </a:solidFill>
              </a:rPr>
              <a:t>-</a:t>
            </a:r>
            <a:r>
              <a:rPr lang="en-US" sz="2800" dirty="0">
                <a:solidFill>
                  <a:srgbClr val="00B050"/>
                </a:solidFill>
              </a:rPr>
              <a:t> </a:t>
            </a:r>
            <a:r>
              <a:rPr lang="en-US" sz="2800" dirty="0">
                <a:sym typeface="Wingdings"/>
              </a:rPr>
              <a:t></a:t>
            </a:r>
            <a:r>
              <a:rPr lang="en-US" sz="2800" dirty="0"/>
              <a:t> </a:t>
            </a:r>
            <a:r>
              <a:rPr lang="en-US" sz="2800" dirty="0">
                <a:solidFill>
                  <a:srgbClr val="C907A4"/>
                </a:solidFill>
              </a:rPr>
              <a:t>2</a:t>
            </a:r>
            <a:r>
              <a:rPr lang="en-US" sz="2800" dirty="0"/>
              <a:t>N</a:t>
            </a:r>
            <a:r>
              <a:rPr lang="en-US" sz="2800" baseline="30000" dirty="0"/>
              <a:t>+2</a:t>
            </a:r>
            <a:r>
              <a:rPr lang="en-US" sz="2800" baseline="-25000" dirty="0"/>
              <a:t>(g)</a:t>
            </a:r>
            <a:r>
              <a:rPr lang="en-US" sz="2800" dirty="0"/>
              <a:t> </a:t>
            </a:r>
          </a:p>
          <a:p>
            <a:r>
              <a:rPr lang="en-US" sz="2000" dirty="0"/>
              <a:t> </a:t>
            </a:r>
          </a:p>
          <a:p>
            <a:pPr algn="ctr"/>
            <a:r>
              <a:rPr lang="en-US" sz="2800" dirty="0">
                <a:solidFill>
                  <a:srgbClr val="C907A4"/>
                </a:solidFill>
              </a:rPr>
              <a:t>3</a:t>
            </a:r>
            <a:r>
              <a:rPr lang="en-US" sz="2800" dirty="0"/>
              <a:t>Cu</a:t>
            </a:r>
            <a:r>
              <a:rPr lang="en-US" sz="2800" baseline="-25000" dirty="0"/>
              <a:t>(s)</a:t>
            </a:r>
            <a:r>
              <a:rPr lang="en-US" sz="2800" dirty="0"/>
              <a:t> + 8HNO</a:t>
            </a:r>
            <a:r>
              <a:rPr lang="en-US" sz="2800" baseline="-25000" dirty="0"/>
              <a:t>3(aq)</a:t>
            </a:r>
            <a:r>
              <a:rPr lang="en-US" sz="2800" dirty="0"/>
              <a:t> </a:t>
            </a:r>
            <a:r>
              <a:rPr lang="en-US" sz="2800" dirty="0">
                <a:sym typeface="Wingdings"/>
              </a:rPr>
              <a:t></a:t>
            </a:r>
            <a:r>
              <a:rPr lang="en-US" sz="2800" dirty="0"/>
              <a:t> </a:t>
            </a:r>
            <a:r>
              <a:rPr lang="en-US" sz="2800" dirty="0">
                <a:solidFill>
                  <a:srgbClr val="C907A4"/>
                </a:solidFill>
              </a:rPr>
              <a:t>3</a:t>
            </a:r>
            <a:r>
              <a:rPr lang="en-US" sz="2800" dirty="0"/>
              <a:t>Cu(NO</a:t>
            </a:r>
            <a:r>
              <a:rPr lang="en-US" sz="2800" baseline="-25000" dirty="0"/>
              <a:t>3</a:t>
            </a:r>
            <a:r>
              <a:rPr lang="en-US" sz="2800" dirty="0"/>
              <a:t>)</a:t>
            </a:r>
            <a:r>
              <a:rPr lang="en-US" sz="2800" baseline="-25000" dirty="0"/>
              <a:t>2(aq)</a:t>
            </a:r>
            <a:r>
              <a:rPr lang="en-US" sz="2800" dirty="0"/>
              <a:t> + </a:t>
            </a:r>
            <a:r>
              <a:rPr lang="en-US" sz="2800" dirty="0">
                <a:solidFill>
                  <a:srgbClr val="C907A4"/>
                </a:solidFill>
              </a:rPr>
              <a:t>2</a:t>
            </a:r>
            <a:r>
              <a:rPr lang="en-US" sz="2800" dirty="0"/>
              <a:t>NO</a:t>
            </a:r>
            <a:r>
              <a:rPr lang="en-US" sz="2800" baseline="-25000" dirty="0"/>
              <a:t>(g)</a:t>
            </a:r>
            <a:r>
              <a:rPr lang="en-US" sz="2800" dirty="0"/>
              <a:t> + 4H</a:t>
            </a:r>
            <a:r>
              <a:rPr lang="en-US" sz="2800" baseline="-25000" dirty="0"/>
              <a:t>2</a:t>
            </a:r>
            <a:r>
              <a:rPr lang="en-US" sz="2800" dirty="0"/>
              <a:t>O</a:t>
            </a:r>
            <a:r>
              <a:rPr lang="en-US" sz="2800" baseline="-25000" dirty="0"/>
              <a:t>(l)</a:t>
            </a:r>
          </a:p>
          <a:p>
            <a:pPr algn="ctr">
              <a:spcBef>
                <a:spcPts val="1800"/>
              </a:spcBef>
            </a:pPr>
            <a:r>
              <a:rPr lang="en-US" sz="2000" i="1" dirty="0">
                <a:latin typeface="Times New Roman" panose="02020603050405020304" pitchFamily="18" charset="0"/>
                <a:cs typeface="Times New Roman" panose="02020603050405020304" pitchFamily="18" charset="0"/>
              </a:rPr>
              <a:t>3 copper atoms, 8 nitrogen atoms, 8 hydrogen atoms, </a:t>
            </a:r>
          </a:p>
          <a:p>
            <a:pPr algn="ctr">
              <a:spcBef>
                <a:spcPts val="0"/>
              </a:spcBef>
            </a:pPr>
            <a:r>
              <a:rPr lang="en-US" sz="2000" i="1" dirty="0">
                <a:latin typeface="Times New Roman" panose="02020603050405020304" pitchFamily="18" charset="0"/>
                <a:cs typeface="Times New Roman" panose="02020603050405020304" pitchFamily="18" charset="0"/>
              </a:rPr>
              <a:t>and 24 oxygen atoms on each side of the equation</a:t>
            </a:r>
            <a:r>
              <a:rPr lang="en-US" sz="2000" dirty="0"/>
              <a:t> </a:t>
            </a:r>
          </a:p>
        </p:txBody>
      </p:sp>
      <p:sp>
        <p:nvSpPr>
          <p:cNvPr id="2" name="Footer Placeholder 1"/>
          <p:cNvSpPr>
            <a:spLocks noGrp="1"/>
          </p:cNvSpPr>
          <p:nvPr>
            <p:ph type="ftr" sz="quarter" idx="10"/>
          </p:nvPr>
        </p:nvSpPr>
        <p:spPr>
          <a:xfrm>
            <a:off x="3581400" y="6553200"/>
            <a:ext cx="4267199" cy="304800"/>
          </a:xfrm>
        </p:spPr>
        <p:txBody>
          <a:bodyPr/>
          <a:lstStyle/>
          <a:p>
            <a:r>
              <a:rPr lang="en-US" altLang="en-US" dirty="0">
                <a:solidFill>
                  <a:srgbClr val="000000"/>
                </a:solidFill>
              </a:rPr>
              <a:t>REDOX</a:t>
            </a:r>
          </a:p>
        </p:txBody>
      </p:sp>
      <p:sp>
        <p:nvSpPr>
          <p:cNvPr id="4" name="Title 2"/>
          <p:cNvSpPr>
            <a:spLocks noGrp="1"/>
          </p:cNvSpPr>
          <p:nvPr>
            <p:ph type="title"/>
          </p:nvPr>
        </p:nvSpPr>
        <p:spPr>
          <a:xfrm>
            <a:off x="0" y="13648"/>
            <a:ext cx="9144000" cy="900752"/>
          </a:xfrm>
          <a:solidFill>
            <a:srgbClr val="7030A0"/>
          </a:solidFill>
        </p:spPr>
        <p:txBody>
          <a:bodyPr/>
          <a:lstStyle/>
          <a:p>
            <a:pPr marL="1377950"/>
            <a:r>
              <a:rPr lang="en-US" sz="3200" dirty="0">
                <a:solidFill>
                  <a:srgbClr val="FFFF00"/>
                </a:solidFill>
              </a:rPr>
              <a:t>Balance the Redox Reaction</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32" y="0"/>
            <a:ext cx="850032" cy="914400"/>
          </a:xfrm>
          <a:prstGeom prst="rect">
            <a:avLst/>
          </a:prstGeom>
          <a:noFill/>
          <a:ln>
            <a:noFill/>
          </a:ln>
          <a:effectLst/>
        </p:spPr>
      </p:pic>
      <p:sp>
        <p:nvSpPr>
          <p:cNvPr id="7" name="Right Bracket 6"/>
          <p:cNvSpPr/>
          <p:nvPr/>
        </p:nvSpPr>
        <p:spPr bwMode="auto">
          <a:xfrm rot="16200000">
            <a:off x="4270660" y="-266700"/>
            <a:ext cx="297880" cy="4419600"/>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8" name="Right Bracket 7"/>
          <p:cNvSpPr/>
          <p:nvPr/>
        </p:nvSpPr>
        <p:spPr bwMode="auto">
          <a:xfrm rot="16200000">
            <a:off x="2276499" y="177538"/>
            <a:ext cx="448415" cy="3380587"/>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latin typeface="Arial" panose="020B0604020202020204" pitchFamily="34" charset="0"/>
              <a:ea typeface="ＭＳ Ｐゴシック" panose="020B0600070205080204" pitchFamily="34" charset="-128"/>
            </a:endParaRPr>
          </a:p>
        </p:txBody>
      </p:sp>
      <p:sp>
        <p:nvSpPr>
          <p:cNvPr id="9" name="TextBox 8"/>
          <p:cNvSpPr txBox="1"/>
          <p:nvPr/>
        </p:nvSpPr>
        <p:spPr>
          <a:xfrm>
            <a:off x="4915876" y="1532783"/>
            <a:ext cx="1144489" cy="261376"/>
          </a:xfrm>
          <a:prstGeom prst="rect">
            <a:avLst/>
          </a:prstGeom>
          <a:noFill/>
        </p:spPr>
        <p:txBody>
          <a:bodyPr wrap="square" lIns="91208" tIns="45604" rIns="91208" bIns="45604" rtlCol="0">
            <a:spAutoFit/>
          </a:bodyPr>
          <a:lstStyle/>
          <a:p>
            <a:pPr algn="ctr"/>
            <a:r>
              <a:rPr lang="en-US" sz="1100" dirty="0"/>
              <a:t>reduction</a:t>
            </a:r>
          </a:p>
        </p:txBody>
      </p:sp>
      <p:sp>
        <p:nvSpPr>
          <p:cNvPr id="10" name="TextBox 9"/>
          <p:cNvSpPr txBox="1"/>
          <p:nvPr/>
        </p:nvSpPr>
        <p:spPr>
          <a:xfrm>
            <a:off x="836711" y="1643624"/>
            <a:ext cx="1144489" cy="261376"/>
          </a:xfrm>
          <a:prstGeom prst="rect">
            <a:avLst/>
          </a:prstGeom>
          <a:noFill/>
        </p:spPr>
        <p:txBody>
          <a:bodyPr wrap="square" lIns="91208" tIns="45604" rIns="91208" bIns="45604" rtlCol="0">
            <a:spAutoFit/>
          </a:bodyPr>
          <a:lstStyle/>
          <a:p>
            <a:pPr algn="ctr"/>
            <a:r>
              <a:rPr lang="en-US" sz="1100" dirty="0"/>
              <a:t>oxidation</a:t>
            </a:r>
          </a:p>
        </p:txBody>
      </p:sp>
    </p:spTree>
    <p:extLst>
      <p:ext uri="{BB962C8B-B14F-4D97-AF65-F5344CB8AC3E}">
        <p14:creationId xmlns:p14="http://schemas.microsoft.com/office/powerpoint/2010/main" val="387309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4">
                                            <p:txEl>
                                              <p:pRg st="3" end="3"/>
                                            </p:txEl>
                                          </p:spTgt>
                                        </p:tgtEl>
                                        <p:attrNameLst>
                                          <p:attrName>style.visibility</p:attrName>
                                        </p:attrNameLst>
                                      </p:cBhvr>
                                      <p:to>
                                        <p:strVal val="visible"/>
                                      </p:to>
                                    </p:set>
                                    <p:animEffect transition="in" filter="fade">
                                      <p:cBhvr>
                                        <p:cTn id="7" dur="500"/>
                                        <p:tgtEl>
                                          <p:spTgt spid="5325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3254">
                                            <p:txEl>
                                              <p:pRg st="5" end="5"/>
                                            </p:txEl>
                                          </p:spTgt>
                                        </p:tgtEl>
                                        <p:attrNameLst>
                                          <p:attrName>style.visibility</p:attrName>
                                        </p:attrNameLst>
                                      </p:cBhvr>
                                      <p:to>
                                        <p:strVal val="visible"/>
                                      </p:to>
                                    </p:set>
                                    <p:animEffect transition="in" filter="fade">
                                      <p:cBhvr>
                                        <p:cTn id="26" dur="500"/>
                                        <p:tgtEl>
                                          <p:spTgt spid="5325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3254">
                                            <p:txEl>
                                              <p:pRg st="7" end="7"/>
                                            </p:txEl>
                                          </p:spTgt>
                                        </p:tgtEl>
                                        <p:attrNameLst>
                                          <p:attrName>style.visibility</p:attrName>
                                        </p:attrNameLst>
                                      </p:cBhvr>
                                      <p:to>
                                        <p:strVal val="visible"/>
                                      </p:to>
                                    </p:set>
                                    <p:animEffect transition="in" filter="fade">
                                      <p:cBhvr>
                                        <p:cTn id="31" dur="500"/>
                                        <p:tgtEl>
                                          <p:spTgt spid="53254">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3254">
                                            <p:txEl>
                                              <p:pRg st="9" end="9"/>
                                            </p:txEl>
                                          </p:spTgt>
                                        </p:tgtEl>
                                        <p:attrNameLst>
                                          <p:attrName>style.visibility</p:attrName>
                                        </p:attrNameLst>
                                      </p:cBhvr>
                                      <p:to>
                                        <p:strVal val="visible"/>
                                      </p:to>
                                    </p:set>
                                    <p:animEffect transition="in" filter="fade">
                                      <p:cBhvr>
                                        <p:cTn id="36" dur="500"/>
                                        <p:tgtEl>
                                          <p:spTgt spid="53254">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3254">
                                            <p:txEl>
                                              <p:pRg st="11" end="11"/>
                                            </p:txEl>
                                          </p:spTgt>
                                        </p:tgtEl>
                                        <p:attrNameLst>
                                          <p:attrName>style.visibility</p:attrName>
                                        </p:attrNameLst>
                                      </p:cBhvr>
                                      <p:to>
                                        <p:strVal val="visible"/>
                                      </p:to>
                                    </p:set>
                                    <p:animEffect transition="in" filter="fade">
                                      <p:cBhvr>
                                        <p:cTn id="41" dur="500"/>
                                        <p:tgtEl>
                                          <p:spTgt spid="53254">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3254">
                                            <p:txEl>
                                              <p:pRg st="13" end="13"/>
                                            </p:txEl>
                                          </p:spTgt>
                                        </p:tgtEl>
                                        <p:attrNameLst>
                                          <p:attrName>style.visibility</p:attrName>
                                        </p:attrNameLst>
                                      </p:cBhvr>
                                      <p:to>
                                        <p:strVal val="visible"/>
                                      </p:to>
                                    </p:set>
                                    <p:animEffect transition="in" filter="fade">
                                      <p:cBhvr>
                                        <p:cTn id="46" dur="500"/>
                                        <p:tgtEl>
                                          <p:spTgt spid="53254">
                                            <p:txEl>
                                              <p:pRg st="13" end="1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3254">
                                            <p:txEl>
                                              <p:pRg st="14" end="14"/>
                                            </p:txEl>
                                          </p:spTgt>
                                        </p:tgtEl>
                                        <p:attrNameLst>
                                          <p:attrName>style.visibility</p:attrName>
                                        </p:attrNameLst>
                                      </p:cBhvr>
                                      <p:to>
                                        <p:strVal val="visible"/>
                                      </p:to>
                                    </p:set>
                                    <p:animEffect transition="in" filter="fade">
                                      <p:cBhvr>
                                        <p:cTn id="51" dur="500"/>
                                        <p:tgtEl>
                                          <p:spTgt spid="53254">
                                            <p:txEl>
                                              <p:pRg st="14" end="1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3254">
                                            <p:txEl>
                                              <p:pRg st="15" end="15"/>
                                            </p:txEl>
                                          </p:spTgt>
                                        </p:tgtEl>
                                        <p:attrNameLst>
                                          <p:attrName>style.visibility</p:attrName>
                                        </p:attrNameLst>
                                      </p:cBhvr>
                                      <p:to>
                                        <p:strVal val="visible"/>
                                      </p:to>
                                    </p:set>
                                    <p:animEffect transition="in" filter="fade">
                                      <p:cBhvr>
                                        <p:cTn id="56" dur="500"/>
                                        <p:tgtEl>
                                          <p:spTgt spid="5325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152408" y="935916"/>
            <a:ext cx="8839200" cy="27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p>
            <a:pPr algn="ctr">
              <a:spcBef>
                <a:spcPts val="1200"/>
              </a:spcBef>
            </a:pPr>
            <a:endParaRPr lang="en-US" sz="3600" dirty="0">
              <a:solidFill>
                <a:srgbClr val="000000"/>
              </a:solidFill>
            </a:endParaRPr>
          </a:p>
          <a:p>
            <a:pPr algn="ctr"/>
            <a:r>
              <a:rPr lang="en-US" sz="3600" dirty="0">
                <a:solidFill>
                  <a:srgbClr val="000000"/>
                </a:solidFill>
              </a:rPr>
              <a:t>H</a:t>
            </a:r>
            <a:r>
              <a:rPr lang="en-US" sz="3600" baseline="-25000" dirty="0">
                <a:solidFill>
                  <a:srgbClr val="000000"/>
                </a:solidFill>
              </a:rPr>
              <a:t>2</a:t>
            </a:r>
            <a:r>
              <a:rPr lang="en-US" sz="3600" dirty="0">
                <a:solidFill>
                  <a:srgbClr val="000000"/>
                </a:solidFill>
              </a:rPr>
              <a:t>S</a:t>
            </a:r>
            <a:r>
              <a:rPr lang="en-US" sz="3600" baseline="-25000" dirty="0">
                <a:solidFill>
                  <a:srgbClr val="000000"/>
                </a:solidFill>
              </a:rPr>
              <a:t>(g)</a:t>
            </a:r>
            <a:r>
              <a:rPr lang="en-US" sz="3600" dirty="0">
                <a:solidFill>
                  <a:srgbClr val="000000"/>
                </a:solidFill>
              </a:rPr>
              <a:t> + O</a:t>
            </a:r>
            <a:r>
              <a:rPr lang="en-US" sz="3600" baseline="-25000" dirty="0">
                <a:solidFill>
                  <a:srgbClr val="000000"/>
                </a:solidFill>
              </a:rPr>
              <a:t>2(g)</a:t>
            </a:r>
            <a:r>
              <a:rPr lang="en-US" sz="3600" dirty="0">
                <a:solidFill>
                  <a:srgbClr val="000000"/>
                </a:solidFill>
              </a:rPr>
              <a:t>  </a:t>
            </a:r>
            <a:r>
              <a:rPr lang="en-US" sz="3600" dirty="0">
                <a:solidFill>
                  <a:srgbClr val="000000"/>
                </a:solidFill>
                <a:sym typeface="Wingdings" panose="05000000000000000000" pitchFamily="2" charset="2"/>
              </a:rPr>
              <a:t></a:t>
            </a:r>
            <a:r>
              <a:rPr lang="en-US" sz="3600" dirty="0">
                <a:solidFill>
                  <a:srgbClr val="000000"/>
                </a:solidFill>
              </a:rPr>
              <a:t> SO</a:t>
            </a:r>
            <a:r>
              <a:rPr lang="en-US" sz="3600" baseline="-25000" dirty="0">
                <a:solidFill>
                  <a:srgbClr val="000000"/>
                </a:solidFill>
              </a:rPr>
              <a:t>2(g)</a:t>
            </a:r>
            <a:r>
              <a:rPr lang="en-US" sz="3600" dirty="0">
                <a:solidFill>
                  <a:srgbClr val="000000"/>
                </a:solidFill>
              </a:rPr>
              <a:t> + H</a:t>
            </a:r>
            <a:r>
              <a:rPr lang="en-US" sz="3600" baseline="-25000" dirty="0">
                <a:solidFill>
                  <a:srgbClr val="000000"/>
                </a:solidFill>
              </a:rPr>
              <a:t>2</a:t>
            </a:r>
            <a:r>
              <a:rPr lang="en-US" sz="3600" dirty="0">
                <a:solidFill>
                  <a:srgbClr val="000000"/>
                </a:solidFill>
              </a:rPr>
              <a:t>O</a:t>
            </a:r>
            <a:r>
              <a:rPr lang="en-US" sz="3600" baseline="-25000" dirty="0">
                <a:solidFill>
                  <a:srgbClr val="000000"/>
                </a:solidFill>
              </a:rPr>
              <a:t>(l)</a:t>
            </a:r>
            <a:r>
              <a:rPr lang="en-US" sz="3600" dirty="0">
                <a:solidFill>
                  <a:srgbClr val="000000"/>
                </a:solidFill>
              </a:rPr>
              <a:t> </a:t>
            </a:r>
            <a:endParaRPr lang="en-US" sz="3600" baseline="30000" dirty="0">
              <a:solidFill>
                <a:srgbClr val="000000"/>
              </a:solidFill>
            </a:endParaRPr>
          </a:p>
          <a:p>
            <a:pPr>
              <a:spcBef>
                <a:spcPts val="1200"/>
              </a:spcBef>
            </a:pPr>
            <a:r>
              <a:rPr lang="en-US" sz="2700" dirty="0">
                <a:solidFill>
                  <a:srgbClr val="FF0000"/>
                </a:solidFill>
              </a:rPr>
              <a:t>Use the half reaction method to analyze the redox reaction and to balance the chemical reaction.</a:t>
            </a:r>
          </a:p>
          <a:p>
            <a:pPr algn="ctr"/>
            <a:endParaRPr lang="en-US" sz="3600"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sp>
        <p:nvSpPr>
          <p:cNvPr id="3" name="Title 2"/>
          <p:cNvSpPr>
            <a:spLocks noGrp="1"/>
          </p:cNvSpPr>
          <p:nvPr>
            <p:ph type="title"/>
          </p:nvPr>
        </p:nvSpPr>
        <p:spPr>
          <a:xfrm>
            <a:off x="2133599" y="13648"/>
            <a:ext cx="4800601" cy="838200"/>
          </a:xfrm>
          <a:solidFill>
            <a:schemeClr val="accent6">
              <a:lumMod val="40000"/>
              <a:lumOff val="60000"/>
            </a:schemeClr>
          </a:solidFill>
        </p:spPr>
        <p:txBody>
          <a:bodyPr/>
          <a:lstStyle/>
          <a:p>
            <a:pPr algn="ctr"/>
            <a:r>
              <a:rPr lang="en-US" sz="3200" dirty="0">
                <a:solidFill>
                  <a:schemeClr val="tx2"/>
                </a:solidFill>
              </a:rPr>
              <a:t>Half Reaction Method</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19" y="17060"/>
            <a:ext cx="914401" cy="990600"/>
          </a:xfrm>
          <a:prstGeom prst="rect">
            <a:avLst/>
          </a:prstGeom>
          <a:noFill/>
          <a:ln>
            <a:noFill/>
          </a:ln>
          <a:effectLst/>
        </p:spPr>
      </p:pic>
    </p:spTree>
    <p:extLst>
      <p:ext uri="{BB962C8B-B14F-4D97-AF65-F5344CB8AC3E}">
        <p14:creationId xmlns:p14="http://schemas.microsoft.com/office/powerpoint/2010/main" val="25785651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152400" y="935905"/>
            <a:ext cx="8839200" cy="550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p>
            <a:pPr algn="ctr">
              <a:spcBef>
                <a:spcPts val="1200"/>
              </a:spcBef>
            </a:pPr>
            <a:endParaRPr lang="en-US" sz="3600" dirty="0">
              <a:solidFill>
                <a:srgbClr val="000000"/>
              </a:solidFill>
            </a:endParaRPr>
          </a:p>
          <a:p>
            <a:pPr algn="ctr"/>
            <a:r>
              <a:rPr lang="en-US" sz="3600" dirty="0">
                <a:solidFill>
                  <a:srgbClr val="000000"/>
                </a:solidFill>
              </a:rPr>
              <a:t>H</a:t>
            </a:r>
            <a:r>
              <a:rPr lang="en-US" sz="3600" baseline="-25000" dirty="0">
                <a:solidFill>
                  <a:srgbClr val="000000"/>
                </a:solidFill>
              </a:rPr>
              <a:t>2</a:t>
            </a:r>
            <a:r>
              <a:rPr lang="en-US" sz="3600" baseline="30000" dirty="0">
                <a:solidFill>
                  <a:srgbClr val="000000"/>
                </a:solidFill>
              </a:rPr>
              <a:t>+1</a:t>
            </a:r>
            <a:r>
              <a:rPr lang="en-US" sz="3600" dirty="0">
                <a:solidFill>
                  <a:srgbClr val="FF0000"/>
                </a:solidFill>
              </a:rPr>
              <a:t>S</a:t>
            </a:r>
            <a:r>
              <a:rPr lang="en-US" sz="3600" baseline="30000" dirty="0">
                <a:solidFill>
                  <a:srgbClr val="FF0000"/>
                </a:solidFill>
              </a:rPr>
              <a:t>-2</a:t>
            </a:r>
            <a:r>
              <a:rPr lang="en-US" sz="3600" dirty="0">
                <a:solidFill>
                  <a:srgbClr val="000000"/>
                </a:solidFill>
              </a:rPr>
              <a:t> + </a:t>
            </a:r>
            <a:r>
              <a:rPr lang="en-US" sz="3600" dirty="0">
                <a:solidFill>
                  <a:srgbClr val="00B0F0"/>
                </a:solidFill>
              </a:rPr>
              <a:t>O</a:t>
            </a:r>
            <a:r>
              <a:rPr lang="en-US" sz="3600" baseline="-25000" dirty="0">
                <a:solidFill>
                  <a:srgbClr val="000000"/>
                </a:solidFill>
              </a:rPr>
              <a:t>2</a:t>
            </a:r>
            <a:r>
              <a:rPr lang="en-US" sz="3600" baseline="30000" dirty="0">
                <a:solidFill>
                  <a:srgbClr val="00B0F0"/>
                </a:solidFill>
              </a:rPr>
              <a:t>0</a:t>
            </a:r>
            <a:r>
              <a:rPr lang="en-US" sz="3600" baseline="-25000" dirty="0">
                <a:solidFill>
                  <a:srgbClr val="000000"/>
                </a:solidFill>
              </a:rPr>
              <a:t> </a:t>
            </a:r>
            <a:r>
              <a:rPr lang="en-US" sz="3600" dirty="0">
                <a:solidFill>
                  <a:srgbClr val="000000"/>
                </a:solidFill>
              </a:rPr>
              <a:t>  </a:t>
            </a:r>
            <a:r>
              <a:rPr lang="en-US" sz="3600" dirty="0">
                <a:solidFill>
                  <a:srgbClr val="000000"/>
                </a:solidFill>
                <a:sym typeface="Wingdings" panose="05000000000000000000" pitchFamily="2" charset="2"/>
              </a:rPr>
              <a:t></a:t>
            </a:r>
            <a:r>
              <a:rPr lang="en-US" sz="3600" dirty="0">
                <a:solidFill>
                  <a:srgbClr val="000000"/>
                </a:solidFill>
              </a:rPr>
              <a:t> </a:t>
            </a:r>
            <a:r>
              <a:rPr lang="en-US" sz="3600" dirty="0">
                <a:solidFill>
                  <a:srgbClr val="FF0000"/>
                </a:solidFill>
              </a:rPr>
              <a:t>S</a:t>
            </a:r>
            <a:r>
              <a:rPr lang="en-US" sz="3600" baseline="30000" dirty="0">
                <a:solidFill>
                  <a:srgbClr val="FF0000"/>
                </a:solidFill>
              </a:rPr>
              <a:t>+4</a:t>
            </a:r>
            <a:r>
              <a:rPr lang="en-US" sz="3600" dirty="0">
                <a:solidFill>
                  <a:srgbClr val="000000"/>
                </a:solidFill>
              </a:rPr>
              <a:t>O</a:t>
            </a:r>
            <a:r>
              <a:rPr lang="en-US" sz="3600" baseline="-25000" dirty="0">
                <a:solidFill>
                  <a:srgbClr val="000000"/>
                </a:solidFill>
              </a:rPr>
              <a:t>2</a:t>
            </a:r>
            <a:r>
              <a:rPr lang="en-US" sz="3600" baseline="30000" dirty="0">
                <a:solidFill>
                  <a:srgbClr val="000000"/>
                </a:solidFill>
              </a:rPr>
              <a:t>-2</a:t>
            </a:r>
            <a:r>
              <a:rPr lang="en-US" sz="3600" dirty="0">
                <a:solidFill>
                  <a:srgbClr val="000000"/>
                </a:solidFill>
              </a:rPr>
              <a:t> + H</a:t>
            </a:r>
            <a:r>
              <a:rPr lang="en-US" sz="3600" baseline="-25000" dirty="0">
                <a:solidFill>
                  <a:srgbClr val="000000"/>
                </a:solidFill>
              </a:rPr>
              <a:t>2</a:t>
            </a:r>
            <a:r>
              <a:rPr lang="en-US" sz="3600" baseline="30000" dirty="0">
                <a:solidFill>
                  <a:srgbClr val="000000"/>
                </a:solidFill>
              </a:rPr>
              <a:t>+1</a:t>
            </a:r>
            <a:r>
              <a:rPr lang="en-US" sz="3600" dirty="0">
                <a:solidFill>
                  <a:srgbClr val="00B0F0"/>
                </a:solidFill>
              </a:rPr>
              <a:t>O</a:t>
            </a:r>
            <a:r>
              <a:rPr lang="en-US" sz="3600" baseline="30000" dirty="0">
                <a:solidFill>
                  <a:srgbClr val="00B0F0"/>
                </a:solidFill>
              </a:rPr>
              <a:t>-2</a:t>
            </a:r>
            <a:endParaRPr lang="en-US" sz="3600" dirty="0">
              <a:solidFill>
                <a:srgbClr val="00B0F0"/>
              </a:solidFill>
            </a:endParaRPr>
          </a:p>
          <a:p>
            <a:pPr>
              <a:spcBef>
                <a:spcPts val="1200"/>
              </a:spcBef>
            </a:pPr>
            <a:r>
              <a:rPr lang="en-US" sz="3200" dirty="0">
                <a:solidFill>
                  <a:srgbClr val="FF0000"/>
                </a:solidFill>
              </a:rPr>
              <a:t>Oxidation half reaction</a:t>
            </a:r>
            <a:r>
              <a:rPr lang="en-US" sz="2300" dirty="0">
                <a:solidFill>
                  <a:srgbClr val="000000"/>
                </a:solidFill>
              </a:rPr>
              <a:t>	</a:t>
            </a:r>
          </a:p>
          <a:p>
            <a:pPr algn="ctr"/>
            <a:r>
              <a:rPr lang="en-US" sz="2700" b="1" dirty="0">
                <a:solidFill>
                  <a:srgbClr val="000000"/>
                </a:solidFill>
              </a:rPr>
              <a:t>2 </a:t>
            </a:r>
            <a:r>
              <a:rPr lang="en-US" sz="2700" dirty="0">
                <a:solidFill>
                  <a:srgbClr val="000000"/>
                </a:solidFill>
              </a:rPr>
              <a:t>( S</a:t>
            </a:r>
            <a:r>
              <a:rPr lang="en-US" sz="2700" baseline="30000" dirty="0">
                <a:solidFill>
                  <a:srgbClr val="000000"/>
                </a:solidFill>
              </a:rPr>
              <a:t>-2</a:t>
            </a:r>
            <a:r>
              <a:rPr lang="en-US" sz="2700" dirty="0">
                <a:solidFill>
                  <a:srgbClr val="000000"/>
                </a:solidFill>
              </a:rPr>
              <a:t> </a:t>
            </a:r>
            <a:r>
              <a:rPr lang="en-US" sz="2700" dirty="0">
                <a:solidFill>
                  <a:srgbClr val="000000"/>
                </a:solidFill>
                <a:sym typeface="Wingdings"/>
              </a:rPr>
              <a:t></a:t>
            </a:r>
            <a:r>
              <a:rPr lang="en-US" sz="2700" dirty="0">
                <a:solidFill>
                  <a:srgbClr val="000000"/>
                </a:solidFill>
              </a:rPr>
              <a:t> S</a:t>
            </a:r>
            <a:r>
              <a:rPr lang="en-US" sz="2700" baseline="30000" dirty="0">
                <a:solidFill>
                  <a:srgbClr val="000000"/>
                </a:solidFill>
              </a:rPr>
              <a:t>+4</a:t>
            </a:r>
            <a:r>
              <a:rPr lang="en-US" sz="2700" dirty="0">
                <a:solidFill>
                  <a:srgbClr val="000000"/>
                </a:solidFill>
              </a:rPr>
              <a:t> + 6e- )  =  2S</a:t>
            </a:r>
            <a:r>
              <a:rPr lang="en-US" sz="2700" baseline="30000" dirty="0">
                <a:solidFill>
                  <a:srgbClr val="000000"/>
                </a:solidFill>
              </a:rPr>
              <a:t>-2</a:t>
            </a:r>
            <a:r>
              <a:rPr lang="en-US" sz="2700" dirty="0">
                <a:solidFill>
                  <a:srgbClr val="000000"/>
                </a:solidFill>
              </a:rPr>
              <a:t> </a:t>
            </a:r>
            <a:r>
              <a:rPr lang="en-US" sz="2700" dirty="0">
                <a:solidFill>
                  <a:srgbClr val="000000"/>
                </a:solidFill>
                <a:sym typeface="Wingdings"/>
              </a:rPr>
              <a:t></a:t>
            </a:r>
            <a:r>
              <a:rPr lang="en-US" sz="2700" dirty="0">
                <a:solidFill>
                  <a:srgbClr val="000000"/>
                </a:solidFill>
              </a:rPr>
              <a:t> 2S</a:t>
            </a:r>
            <a:r>
              <a:rPr lang="en-US" sz="2700" baseline="30000" dirty="0">
                <a:solidFill>
                  <a:srgbClr val="000000"/>
                </a:solidFill>
              </a:rPr>
              <a:t>+4</a:t>
            </a:r>
            <a:r>
              <a:rPr lang="en-US" sz="2700" dirty="0">
                <a:solidFill>
                  <a:srgbClr val="000000"/>
                </a:solidFill>
              </a:rPr>
              <a:t> + </a:t>
            </a:r>
            <a:r>
              <a:rPr lang="en-US" sz="2700" b="1" dirty="0">
                <a:solidFill>
                  <a:srgbClr val="00B050"/>
                </a:solidFill>
              </a:rPr>
              <a:t>12 e-</a:t>
            </a:r>
          </a:p>
          <a:p>
            <a:pPr>
              <a:spcBef>
                <a:spcPts val="1200"/>
              </a:spcBef>
            </a:pPr>
            <a:r>
              <a:rPr lang="en-US" sz="3200" dirty="0">
                <a:solidFill>
                  <a:srgbClr val="00B0F0"/>
                </a:solidFill>
              </a:rPr>
              <a:t>Reduction half reaction</a:t>
            </a:r>
            <a:r>
              <a:rPr lang="en-US" sz="2300" dirty="0">
                <a:solidFill>
                  <a:srgbClr val="000000"/>
                </a:solidFill>
              </a:rPr>
              <a:t>	</a:t>
            </a:r>
          </a:p>
          <a:p>
            <a:pPr algn="ctr"/>
            <a:r>
              <a:rPr lang="en-US" sz="2700" b="1" dirty="0">
                <a:solidFill>
                  <a:srgbClr val="000000"/>
                </a:solidFill>
              </a:rPr>
              <a:t>3 </a:t>
            </a:r>
            <a:r>
              <a:rPr lang="en-US" sz="2700" dirty="0">
                <a:solidFill>
                  <a:srgbClr val="000000"/>
                </a:solidFill>
              </a:rPr>
              <a:t>( O</a:t>
            </a:r>
            <a:r>
              <a:rPr lang="en-US" sz="2700" baseline="-25000" dirty="0">
                <a:solidFill>
                  <a:srgbClr val="000000"/>
                </a:solidFill>
              </a:rPr>
              <a:t>2</a:t>
            </a:r>
            <a:r>
              <a:rPr lang="en-US" sz="2700" baseline="30000" dirty="0">
                <a:solidFill>
                  <a:srgbClr val="000000"/>
                </a:solidFill>
              </a:rPr>
              <a:t>0  </a:t>
            </a:r>
            <a:r>
              <a:rPr lang="en-US" sz="2700" dirty="0">
                <a:solidFill>
                  <a:srgbClr val="000000"/>
                </a:solidFill>
              </a:rPr>
              <a:t>+ 4e- </a:t>
            </a:r>
            <a:r>
              <a:rPr lang="en-US" sz="2700" dirty="0">
                <a:solidFill>
                  <a:srgbClr val="000000"/>
                </a:solidFill>
                <a:sym typeface="Wingdings"/>
              </a:rPr>
              <a:t></a:t>
            </a:r>
            <a:r>
              <a:rPr lang="en-US" sz="2700" dirty="0">
                <a:solidFill>
                  <a:srgbClr val="000000"/>
                </a:solidFill>
              </a:rPr>
              <a:t> 2O</a:t>
            </a:r>
            <a:r>
              <a:rPr lang="en-US" sz="2700" baseline="30000" dirty="0">
                <a:solidFill>
                  <a:srgbClr val="000000"/>
                </a:solidFill>
              </a:rPr>
              <a:t>-2</a:t>
            </a:r>
            <a:r>
              <a:rPr lang="en-US" sz="2700" dirty="0">
                <a:solidFill>
                  <a:srgbClr val="000000"/>
                </a:solidFill>
              </a:rPr>
              <a:t> )  =  3O</a:t>
            </a:r>
            <a:r>
              <a:rPr lang="en-US" sz="2700" baseline="-25000" dirty="0">
                <a:solidFill>
                  <a:srgbClr val="000000"/>
                </a:solidFill>
              </a:rPr>
              <a:t>2</a:t>
            </a:r>
            <a:r>
              <a:rPr lang="en-US" sz="2700" baseline="30000" dirty="0">
                <a:solidFill>
                  <a:srgbClr val="000000"/>
                </a:solidFill>
              </a:rPr>
              <a:t>0  </a:t>
            </a:r>
            <a:r>
              <a:rPr lang="en-US" sz="2700" dirty="0">
                <a:solidFill>
                  <a:srgbClr val="000000"/>
                </a:solidFill>
              </a:rPr>
              <a:t>+ </a:t>
            </a:r>
            <a:r>
              <a:rPr lang="en-US" sz="2700" b="1" dirty="0">
                <a:solidFill>
                  <a:srgbClr val="00B050"/>
                </a:solidFill>
              </a:rPr>
              <a:t>12 e-  </a:t>
            </a:r>
            <a:r>
              <a:rPr lang="en-US" sz="2700" dirty="0">
                <a:solidFill>
                  <a:srgbClr val="000000"/>
                </a:solidFill>
                <a:sym typeface="Wingdings"/>
              </a:rPr>
              <a:t></a:t>
            </a:r>
            <a:r>
              <a:rPr lang="en-US" sz="2700" dirty="0">
                <a:solidFill>
                  <a:srgbClr val="000000"/>
                </a:solidFill>
              </a:rPr>
              <a:t> 6O</a:t>
            </a:r>
            <a:r>
              <a:rPr lang="en-US" sz="2700" baseline="30000" dirty="0">
                <a:solidFill>
                  <a:srgbClr val="000000"/>
                </a:solidFill>
              </a:rPr>
              <a:t>-2</a:t>
            </a:r>
            <a:r>
              <a:rPr lang="en-US" sz="2300" baseline="30000" dirty="0">
                <a:solidFill>
                  <a:srgbClr val="000000"/>
                </a:solidFill>
              </a:rPr>
              <a:t>	</a:t>
            </a:r>
            <a:endParaRPr lang="en-US" sz="2300" dirty="0">
              <a:solidFill>
                <a:srgbClr val="000000"/>
              </a:solidFill>
            </a:endParaRPr>
          </a:p>
          <a:p>
            <a:pPr>
              <a:spcBef>
                <a:spcPts val="601"/>
              </a:spcBef>
            </a:pPr>
            <a:r>
              <a:rPr lang="en-US" sz="2700" i="1" dirty="0">
                <a:solidFill>
                  <a:srgbClr val="00B050"/>
                </a:solidFill>
                <a:latin typeface="Times New Roman" panose="02020603050405020304" pitchFamily="18" charset="0"/>
                <a:cs typeface="Times New Roman" panose="02020603050405020304" pitchFamily="18" charset="0"/>
              </a:rPr>
              <a:t>In this redox reaction, </a:t>
            </a:r>
            <a:r>
              <a:rPr lang="en-US" sz="2700" b="1" i="1" dirty="0">
                <a:solidFill>
                  <a:srgbClr val="000000"/>
                </a:solidFill>
                <a:latin typeface="Times New Roman" panose="02020603050405020304" pitchFamily="18" charset="0"/>
                <a:cs typeface="Times New Roman" panose="02020603050405020304" pitchFamily="18" charset="0"/>
              </a:rPr>
              <a:t>12 e- </a:t>
            </a:r>
            <a:r>
              <a:rPr lang="en-US" sz="2700" i="1" dirty="0">
                <a:solidFill>
                  <a:srgbClr val="00B050"/>
                </a:solidFill>
                <a:latin typeface="Times New Roman" panose="02020603050405020304" pitchFamily="18" charset="0"/>
                <a:cs typeface="Times New Roman" panose="02020603050405020304" pitchFamily="18" charset="0"/>
              </a:rPr>
              <a:t>are lost &amp; gained overall.</a:t>
            </a:r>
          </a:p>
          <a:p>
            <a:pPr>
              <a:spcBef>
                <a:spcPts val="1800"/>
              </a:spcBef>
            </a:pPr>
            <a:r>
              <a:rPr lang="en-US" sz="2700" dirty="0">
                <a:solidFill>
                  <a:srgbClr val="C907A4"/>
                </a:solidFill>
              </a:rPr>
              <a:t>Use the moles from the ½ reactions to balance the overall chemical equation:</a:t>
            </a:r>
          </a:p>
          <a:p>
            <a:pPr algn="ctr">
              <a:spcBef>
                <a:spcPts val="601"/>
              </a:spcBef>
            </a:pPr>
            <a:r>
              <a:rPr lang="en-US" sz="3200" dirty="0"/>
              <a:t>2H</a:t>
            </a:r>
            <a:r>
              <a:rPr lang="en-US" sz="3200" baseline="-25000" dirty="0"/>
              <a:t>2</a:t>
            </a:r>
            <a:r>
              <a:rPr lang="en-US" sz="3200" dirty="0"/>
              <a:t>S</a:t>
            </a:r>
            <a:r>
              <a:rPr lang="en-US" sz="3200" baseline="-25000" dirty="0">
                <a:solidFill>
                  <a:srgbClr val="000000"/>
                </a:solidFill>
              </a:rPr>
              <a:t>(g)</a:t>
            </a:r>
            <a:r>
              <a:rPr lang="en-US" sz="3200" dirty="0">
                <a:solidFill>
                  <a:srgbClr val="000000"/>
                </a:solidFill>
              </a:rPr>
              <a:t> </a:t>
            </a:r>
            <a:r>
              <a:rPr lang="en-US" sz="3200" dirty="0"/>
              <a:t>+ 3O</a:t>
            </a:r>
            <a:r>
              <a:rPr lang="en-US" sz="3200" baseline="-25000" dirty="0"/>
              <a:t>2</a:t>
            </a:r>
            <a:r>
              <a:rPr lang="en-US" sz="3200" baseline="-25000" dirty="0">
                <a:solidFill>
                  <a:srgbClr val="000000"/>
                </a:solidFill>
              </a:rPr>
              <a:t>(g)</a:t>
            </a:r>
            <a:r>
              <a:rPr lang="en-US" sz="3200" dirty="0">
                <a:solidFill>
                  <a:srgbClr val="000000"/>
                </a:solidFill>
              </a:rPr>
              <a:t> </a:t>
            </a:r>
            <a:r>
              <a:rPr lang="en-US" sz="3200" dirty="0">
                <a:sym typeface="Wingdings" panose="05000000000000000000" pitchFamily="2" charset="2"/>
              </a:rPr>
              <a:t></a:t>
            </a:r>
            <a:r>
              <a:rPr lang="en-US" sz="3200" dirty="0"/>
              <a:t> 2SO</a:t>
            </a:r>
            <a:r>
              <a:rPr lang="en-US" sz="3200" baseline="-25000" dirty="0"/>
              <a:t>2</a:t>
            </a:r>
            <a:r>
              <a:rPr lang="en-US" sz="3200" baseline="-25000" dirty="0">
                <a:solidFill>
                  <a:srgbClr val="000000"/>
                </a:solidFill>
              </a:rPr>
              <a:t>(g)</a:t>
            </a:r>
            <a:r>
              <a:rPr lang="en-US" sz="3200" dirty="0">
                <a:solidFill>
                  <a:srgbClr val="000000"/>
                </a:solidFill>
              </a:rPr>
              <a:t> </a:t>
            </a:r>
            <a:r>
              <a:rPr lang="en-US" sz="3200" dirty="0"/>
              <a:t>+ 2H</a:t>
            </a:r>
            <a:r>
              <a:rPr lang="en-US" sz="3200" baseline="-25000" dirty="0"/>
              <a:t>2</a:t>
            </a:r>
            <a:r>
              <a:rPr lang="en-US" sz="3200" dirty="0"/>
              <a:t>O</a:t>
            </a:r>
            <a:r>
              <a:rPr lang="en-US" sz="3200" baseline="-25000" dirty="0">
                <a:solidFill>
                  <a:srgbClr val="000000"/>
                </a:solidFill>
              </a:rPr>
              <a:t>(l)</a:t>
            </a:r>
            <a:endParaRPr lang="en-US" sz="3200" dirty="0"/>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sp>
        <p:nvSpPr>
          <p:cNvPr id="3" name="Title 2"/>
          <p:cNvSpPr>
            <a:spLocks noGrp="1"/>
          </p:cNvSpPr>
          <p:nvPr>
            <p:ph type="title"/>
          </p:nvPr>
        </p:nvSpPr>
        <p:spPr>
          <a:xfrm>
            <a:off x="2296255" y="13648"/>
            <a:ext cx="4561745" cy="838200"/>
          </a:xfrm>
          <a:solidFill>
            <a:schemeClr val="accent6">
              <a:lumMod val="40000"/>
              <a:lumOff val="60000"/>
            </a:schemeClr>
          </a:solidFill>
        </p:spPr>
        <p:txBody>
          <a:bodyPr/>
          <a:lstStyle/>
          <a:p>
            <a:pPr algn="ctr"/>
            <a:r>
              <a:rPr lang="en-US" sz="3200" dirty="0">
                <a:solidFill>
                  <a:schemeClr val="tx2"/>
                </a:solidFill>
              </a:rPr>
              <a:t>Half Reaction Method</a:t>
            </a:r>
          </a:p>
        </p:txBody>
      </p:sp>
      <p:sp>
        <p:nvSpPr>
          <p:cNvPr id="9" name="Right Bracket 8"/>
          <p:cNvSpPr/>
          <p:nvPr/>
        </p:nvSpPr>
        <p:spPr bwMode="auto">
          <a:xfrm rot="16200000">
            <a:off x="5586968" y="-809825"/>
            <a:ext cx="332264" cy="4343400"/>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solidFill>
                <a:srgbClr val="000000"/>
              </a:solidFill>
            </a:endParaRPr>
          </a:p>
        </p:txBody>
      </p:sp>
      <p:sp>
        <p:nvSpPr>
          <p:cNvPr id="10" name="Right Bracket 9"/>
          <p:cNvSpPr/>
          <p:nvPr/>
        </p:nvSpPr>
        <p:spPr bwMode="auto">
          <a:xfrm rot="16200000">
            <a:off x="3473625" y="-103765"/>
            <a:ext cx="520350" cy="2743200"/>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solidFill>
                <a:srgbClr val="000000"/>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19" y="17060"/>
            <a:ext cx="914401" cy="990600"/>
          </a:xfrm>
          <a:prstGeom prst="rect">
            <a:avLst/>
          </a:prstGeom>
          <a:noFill/>
          <a:ln>
            <a:noFill/>
          </a:ln>
          <a:effectLst/>
        </p:spPr>
      </p:pic>
      <p:sp>
        <p:nvSpPr>
          <p:cNvPr id="11" name="TextBox 10"/>
          <p:cNvSpPr txBox="1"/>
          <p:nvPr/>
        </p:nvSpPr>
        <p:spPr>
          <a:xfrm>
            <a:off x="5410221" y="1186424"/>
            <a:ext cx="1144489" cy="261376"/>
          </a:xfrm>
          <a:prstGeom prst="rect">
            <a:avLst/>
          </a:prstGeom>
          <a:noFill/>
        </p:spPr>
        <p:txBody>
          <a:bodyPr wrap="square" lIns="91208" tIns="45604" rIns="91208" bIns="45604" rtlCol="0">
            <a:spAutoFit/>
          </a:bodyPr>
          <a:lstStyle/>
          <a:p>
            <a:pPr algn="ctr"/>
            <a:r>
              <a:rPr lang="en-US" sz="1100" dirty="0">
                <a:solidFill>
                  <a:srgbClr val="000000"/>
                </a:solidFill>
              </a:rPr>
              <a:t>reduction</a:t>
            </a:r>
          </a:p>
        </p:txBody>
      </p:sp>
      <p:sp>
        <p:nvSpPr>
          <p:cNvPr id="12" name="TextBox 11"/>
          <p:cNvSpPr txBox="1"/>
          <p:nvPr/>
        </p:nvSpPr>
        <p:spPr>
          <a:xfrm>
            <a:off x="2208311" y="1006458"/>
            <a:ext cx="1144489" cy="261376"/>
          </a:xfrm>
          <a:prstGeom prst="rect">
            <a:avLst/>
          </a:prstGeom>
          <a:noFill/>
        </p:spPr>
        <p:txBody>
          <a:bodyPr wrap="square" lIns="91208" tIns="45604" rIns="91208" bIns="45604" rtlCol="0">
            <a:spAutoFit/>
          </a:bodyPr>
          <a:lstStyle/>
          <a:p>
            <a:pPr algn="ctr"/>
            <a:r>
              <a:rPr lang="en-US" sz="1100" dirty="0">
                <a:solidFill>
                  <a:srgbClr val="000000"/>
                </a:solidFill>
              </a:rPr>
              <a:t>oxidation</a:t>
            </a:r>
          </a:p>
        </p:txBody>
      </p:sp>
    </p:spTree>
    <p:extLst>
      <p:ext uri="{BB962C8B-B14F-4D97-AF65-F5344CB8AC3E}">
        <p14:creationId xmlns:p14="http://schemas.microsoft.com/office/powerpoint/2010/main" val="124636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fade">
                                      <p:cBhvr>
                                        <p:cTn id="7" dur="500"/>
                                        <p:tgtEl>
                                          <p:spTgt spid="778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7827">
                                            <p:txEl>
                                              <p:pRg st="2" end="2"/>
                                            </p:txEl>
                                          </p:spTgt>
                                        </p:tgtEl>
                                        <p:attrNameLst>
                                          <p:attrName>style.visibility</p:attrName>
                                        </p:attrNameLst>
                                      </p:cBhvr>
                                      <p:to>
                                        <p:strVal val="visible"/>
                                      </p:to>
                                    </p:set>
                                    <p:animEffect transition="in" filter="fade">
                                      <p:cBhvr>
                                        <p:cTn id="28" dur="500"/>
                                        <p:tgtEl>
                                          <p:spTgt spid="7782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7827">
                                            <p:txEl>
                                              <p:pRg st="3" end="3"/>
                                            </p:txEl>
                                          </p:spTgt>
                                        </p:tgtEl>
                                        <p:attrNameLst>
                                          <p:attrName>style.visibility</p:attrName>
                                        </p:attrNameLst>
                                      </p:cBhvr>
                                      <p:to>
                                        <p:strVal val="visible"/>
                                      </p:to>
                                    </p:set>
                                    <p:animEffect transition="in" filter="fade">
                                      <p:cBhvr>
                                        <p:cTn id="33" dur="500"/>
                                        <p:tgtEl>
                                          <p:spTgt spid="7782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7827">
                                            <p:txEl>
                                              <p:pRg st="4" end="4"/>
                                            </p:txEl>
                                          </p:spTgt>
                                        </p:tgtEl>
                                        <p:attrNameLst>
                                          <p:attrName>style.visibility</p:attrName>
                                        </p:attrNameLst>
                                      </p:cBhvr>
                                      <p:to>
                                        <p:strVal val="visible"/>
                                      </p:to>
                                    </p:set>
                                    <p:animEffect transition="in" filter="fade">
                                      <p:cBhvr>
                                        <p:cTn id="38" dur="500"/>
                                        <p:tgtEl>
                                          <p:spTgt spid="7782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7827">
                                            <p:txEl>
                                              <p:pRg st="5" end="5"/>
                                            </p:txEl>
                                          </p:spTgt>
                                        </p:tgtEl>
                                        <p:attrNameLst>
                                          <p:attrName>style.visibility</p:attrName>
                                        </p:attrNameLst>
                                      </p:cBhvr>
                                      <p:to>
                                        <p:strVal val="visible"/>
                                      </p:to>
                                    </p:set>
                                    <p:animEffect transition="in" filter="fade">
                                      <p:cBhvr>
                                        <p:cTn id="43" dur="500"/>
                                        <p:tgtEl>
                                          <p:spTgt spid="7782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7827">
                                            <p:txEl>
                                              <p:pRg st="6" end="6"/>
                                            </p:txEl>
                                          </p:spTgt>
                                        </p:tgtEl>
                                        <p:attrNameLst>
                                          <p:attrName>style.visibility</p:attrName>
                                        </p:attrNameLst>
                                      </p:cBhvr>
                                      <p:to>
                                        <p:strVal val="visible"/>
                                      </p:to>
                                    </p:set>
                                    <p:animEffect transition="in" filter="fade">
                                      <p:cBhvr>
                                        <p:cTn id="48" dur="500"/>
                                        <p:tgtEl>
                                          <p:spTgt spid="7782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7827">
                                            <p:txEl>
                                              <p:pRg st="7" end="7"/>
                                            </p:txEl>
                                          </p:spTgt>
                                        </p:tgtEl>
                                        <p:attrNameLst>
                                          <p:attrName>style.visibility</p:attrName>
                                        </p:attrNameLst>
                                      </p:cBhvr>
                                      <p:to>
                                        <p:strVal val="visible"/>
                                      </p:to>
                                    </p:set>
                                    <p:animEffect transition="in" filter="fade">
                                      <p:cBhvr>
                                        <p:cTn id="53" dur="500"/>
                                        <p:tgtEl>
                                          <p:spTgt spid="77827">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7827">
                                            <p:txEl>
                                              <p:pRg st="8" end="8"/>
                                            </p:txEl>
                                          </p:spTgt>
                                        </p:tgtEl>
                                        <p:attrNameLst>
                                          <p:attrName>style.visibility</p:attrName>
                                        </p:attrNameLst>
                                      </p:cBhvr>
                                      <p:to>
                                        <p:strVal val="visible"/>
                                      </p:to>
                                    </p:set>
                                    <p:animEffect transition="in" filter="fade">
                                      <p:cBhvr>
                                        <p:cTn id="58" dur="500"/>
                                        <p:tgtEl>
                                          <p:spTgt spid="778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152408" y="935916"/>
            <a:ext cx="8839200" cy="270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p>
            <a:pPr algn="ctr">
              <a:spcBef>
                <a:spcPts val="1200"/>
              </a:spcBef>
            </a:pPr>
            <a:endParaRPr lang="en-US" sz="3600" dirty="0">
              <a:solidFill>
                <a:srgbClr val="000000"/>
              </a:solidFill>
            </a:endParaRPr>
          </a:p>
          <a:p>
            <a:pPr algn="ctr"/>
            <a:r>
              <a:rPr lang="en-US" sz="3600" dirty="0"/>
              <a:t>Al</a:t>
            </a:r>
            <a:r>
              <a:rPr lang="en-US" sz="3600" baseline="-25000" dirty="0">
                <a:solidFill>
                  <a:srgbClr val="000000"/>
                </a:solidFill>
              </a:rPr>
              <a:t>(s)</a:t>
            </a:r>
            <a:r>
              <a:rPr lang="en-US" sz="3600" dirty="0">
                <a:solidFill>
                  <a:srgbClr val="000000"/>
                </a:solidFill>
              </a:rPr>
              <a:t> </a:t>
            </a:r>
            <a:r>
              <a:rPr lang="en-US" sz="3600" dirty="0"/>
              <a:t>+ AgNO</a:t>
            </a:r>
            <a:r>
              <a:rPr lang="en-US" sz="3600" baseline="-25000" dirty="0"/>
              <a:t>3</a:t>
            </a:r>
            <a:r>
              <a:rPr lang="en-US" sz="3600" baseline="-25000" dirty="0">
                <a:solidFill>
                  <a:srgbClr val="000000"/>
                </a:solidFill>
              </a:rPr>
              <a:t>(aq)</a:t>
            </a:r>
            <a:r>
              <a:rPr lang="en-US" sz="3600" dirty="0">
                <a:solidFill>
                  <a:srgbClr val="000000"/>
                </a:solidFill>
              </a:rPr>
              <a:t> </a:t>
            </a:r>
            <a:r>
              <a:rPr lang="en-US" sz="3600" dirty="0">
                <a:sym typeface="Wingdings" panose="05000000000000000000" pitchFamily="2" charset="2"/>
              </a:rPr>
              <a:t></a:t>
            </a:r>
            <a:r>
              <a:rPr lang="en-US" sz="3600" dirty="0"/>
              <a:t> Al(NO</a:t>
            </a:r>
            <a:r>
              <a:rPr lang="en-US" sz="3600" baseline="-25000" dirty="0"/>
              <a:t>3</a:t>
            </a:r>
            <a:r>
              <a:rPr lang="en-US" sz="3600" dirty="0"/>
              <a:t>)</a:t>
            </a:r>
            <a:r>
              <a:rPr lang="en-US" sz="3600" baseline="-25000" dirty="0"/>
              <a:t>3</a:t>
            </a:r>
            <a:r>
              <a:rPr lang="en-US" sz="3600" baseline="-25000" dirty="0">
                <a:solidFill>
                  <a:srgbClr val="000000"/>
                </a:solidFill>
              </a:rPr>
              <a:t>(aq)</a:t>
            </a:r>
            <a:r>
              <a:rPr lang="en-US" sz="3600" dirty="0">
                <a:solidFill>
                  <a:srgbClr val="000000"/>
                </a:solidFill>
              </a:rPr>
              <a:t> </a:t>
            </a:r>
            <a:r>
              <a:rPr lang="en-US" sz="3600" dirty="0"/>
              <a:t>+ Ag</a:t>
            </a:r>
            <a:r>
              <a:rPr lang="en-US" sz="3600" baseline="-25000" dirty="0">
                <a:solidFill>
                  <a:srgbClr val="000000"/>
                </a:solidFill>
              </a:rPr>
              <a:t>(s)</a:t>
            </a:r>
            <a:endParaRPr lang="en-US" sz="3600" dirty="0">
              <a:solidFill>
                <a:srgbClr val="000000"/>
              </a:solidFill>
            </a:endParaRPr>
          </a:p>
          <a:p>
            <a:pPr algn="ctr"/>
            <a:endParaRPr lang="en-US" sz="800" dirty="0">
              <a:solidFill>
                <a:srgbClr val="FF0000"/>
              </a:solidFill>
            </a:endParaRPr>
          </a:p>
          <a:p>
            <a:pPr algn="ctr"/>
            <a:r>
              <a:rPr lang="en-US" sz="2700" dirty="0">
                <a:solidFill>
                  <a:srgbClr val="FF0000"/>
                </a:solidFill>
              </a:rPr>
              <a:t>Use the half reaction method to analyze the redox reaction and to balance the chemical reaction.</a:t>
            </a:r>
          </a:p>
          <a:p>
            <a:pPr algn="ctr"/>
            <a:endParaRPr lang="en-US" sz="3600"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sp>
        <p:nvSpPr>
          <p:cNvPr id="3" name="Title 2"/>
          <p:cNvSpPr>
            <a:spLocks noGrp="1"/>
          </p:cNvSpPr>
          <p:nvPr>
            <p:ph type="title"/>
          </p:nvPr>
        </p:nvSpPr>
        <p:spPr>
          <a:xfrm>
            <a:off x="2133599" y="13648"/>
            <a:ext cx="4800601" cy="838200"/>
          </a:xfrm>
          <a:solidFill>
            <a:schemeClr val="accent6">
              <a:lumMod val="40000"/>
              <a:lumOff val="60000"/>
            </a:schemeClr>
          </a:solidFill>
        </p:spPr>
        <p:txBody>
          <a:bodyPr/>
          <a:lstStyle/>
          <a:p>
            <a:pPr algn="ctr"/>
            <a:r>
              <a:rPr lang="en-US" sz="3200" dirty="0">
                <a:solidFill>
                  <a:schemeClr val="tx2"/>
                </a:solidFill>
              </a:rPr>
              <a:t>Half Reaction Method</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060"/>
            <a:ext cx="914401" cy="990600"/>
          </a:xfrm>
          <a:prstGeom prst="rect">
            <a:avLst/>
          </a:prstGeom>
          <a:noFill/>
          <a:ln>
            <a:noFill/>
          </a:ln>
          <a:effectLst/>
        </p:spPr>
      </p:pic>
    </p:spTree>
    <p:extLst>
      <p:ext uri="{BB962C8B-B14F-4D97-AF65-F5344CB8AC3E}">
        <p14:creationId xmlns:p14="http://schemas.microsoft.com/office/powerpoint/2010/main" val="3761908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152408" y="935905"/>
            <a:ext cx="8839200" cy="520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082" tIns="45541" rIns="91082" bIns="45541">
            <a:spAutoFit/>
          </a:bodyPr>
          <a:lstStyle/>
          <a:p>
            <a:pPr algn="ctr">
              <a:spcBef>
                <a:spcPts val="1200"/>
              </a:spcBef>
            </a:pPr>
            <a:endParaRPr lang="en-US" sz="3600" dirty="0">
              <a:solidFill>
                <a:srgbClr val="000000"/>
              </a:solidFill>
            </a:endParaRPr>
          </a:p>
          <a:p>
            <a:pPr algn="ctr"/>
            <a:r>
              <a:rPr lang="en-US" sz="3600" dirty="0">
                <a:solidFill>
                  <a:srgbClr val="FF0000"/>
                </a:solidFill>
              </a:rPr>
              <a:t>Al</a:t>
            </a:r>
            <a:r>
              <a:rPr lang="en-US" sz="3600" baseline="30000" dirty="0">
                <a:solidFill>
                  <a:srgbClr val="FF0000"/>
                </a:solidFill>
              </a:rPr>
              <a:t>0</a:t>
            </a:r>
            <a:r>
              <a:rPr lang="en-US" sz="3600" dirty="0">
                <a:solidFill>
                  <a:srgbClr val="000000"/>
                </a:solidFill>
              </a:rPr>
              <a:t> + </a:t>
            </a:r>
            <a:r>
              <a:rPr lang="en-US" sz="3600" dirty="0">
                <a:solidFill>
                  <a:srgbClr val="00B0F0"/>
                </a:solidFill>
              </a:rPr>
              <a:t>Ag</a:t>
            </a:r>
            <a:r>
              <a:rPr lang="en-US" sz="3600" baseline="30000" dirty="0">
                <a:solidFill>
                  <a:srgbClr val="00B0F0"/>
                </a:solidFill>
              </a:rPr>
              <a:t>+1</a:t>
            </a:r>
            <a:r>
              <a:rPr lang="en-US" sz="3600" dirty="0">
                <a:solidFill>
                  <a:srgbClr val="000000"/>
                </a:solidFill>
              </a:rPr>
              <a:t>N</a:t>
            </a:r>
            <a:r>
              <a:rPr lang="en-US" sz="3600" dirty="0"/>
              <a:t>O</a:t>
            </a:r>
            <a:r>
              <a:rPr lang="en-US" sz="3600" baseline="-25000" dirty="0"/>
              <a:t>3</a:t>
            </a:r>
            <a:r>
              <a:rPr lang="en-US" sz="3600" baseline="30000" dirty="0"/>
              <a:t>-1</a:t>
            </a:r>
            <a:r>
              <a:rPr lang="en-US" sz="3600" baseline="-25000" dirty="0"/>
              <a:t> </a:t>
            </a:r>
            <a:r>
              <a:rPr lang="en-US" sz="3600" dirty="0">
                <a:solidFill>
                  <a:srgbClr val="000000"/>
                </a:solidFill>
              </a:rPr>
              <a:t> </a:t>
            </a:r>
            <a:r>
              <a:rPr lang="en-US" sz="3600" dirty="0">
                <a:solidFill>
                  <a:srgbClr val="000000"/>
                </a:solidFill>
                <a:sym typeface="Wingdings" panose="05000000000000000000" pitchFamily="2" charset="2"/>
              </a:rPr>
              <a:t></a:t>
            </a:r>
            <a:r>
              <a:rPr lang="en-US" sz="3600" dirty="0">
                <a:solidFill>
                  <a:srgbClr val="000000"/>
                </a:solidFill>
              </a:rPr>
              <a:t> </a:t>
            </a:r>
            <a:r>
              <a:rPr lang="en-US" sz="3600" dirty="0">
                <a:solidFill>
                  <a:srgbClr val="FF0000"/>
                </a:solidFill>
              </a:rPr>
              <a:t>Al</a:t>
            </a:r>
            <a:r>
              <a:rPr lang="en-US" sz="3600" baseline="30000" dirty="0">
                <a:solidFill>
                  <a:srgbClr val="FF0000"/>
                </a:solidFill>
              </a:rPr>
              <a:t>+3</a:t>
            </a:r>
            <a:r>
              <a:rPr lang="en-US" sz="3600" dirty="0">
                <a:solidFill>
                  <a:srgbClr val="000000"/>
                </a:solidFill>
              </a:rPr>
              <a:t>(NO</a:t>
            </a:r>
            <a:r>
              <a:rPr lang="en-US" sz="3600" baseline="-25000" dirty="0">
                <a:solidFill>
                  <a:srgbClr val="000000"/>
                </a:solidFill>
              </a:rPr>
              <a:t>3</a:t>
            </a:r>
            <a:r>
              <a:rPr lang="en-US" sz="3600" dirty="0">
                <a:solidFill>
                  <a:srgbClr val="000000"/>
                </a:solidFill>
              </a:rPr>
              <a:t>)</a:t>
            </a:r>
            <a:r>
              <a:rPr lang="en-US" sz="3600" baseline="-25000" dirty="0">
                <a:solidFill>
                  <a:srgbClr val="000000"/>
                </a:solidFill>
              </a:rPr>
              <a:t>3</a:t>
            </a:r>
            <a:r>
              <a:rPr lang="en-US" sz="3600" baseline="30000" dirty="0"/>
              <a:t>-1</a:t>
            </a:r>
            <a:r>
              <a:rPr lang="en-US" sz="3600" dirty="0">
                <a:solidFill>
                  <a:srgbClr val="000000"/>
                </a:solidFill>
              </a:rPr>
              <a:t> + </a:t>
            </a:r>
            <a:r>
              <a:rPr lang="en-US" sz="3600" dirty="0">
                <a:solidFill>
                  <a:srgbClr val="00B0F0"/>
                </a:solidFill>
              </a:rPr>
              <a:t>Ag</a:t>
            </a:r>
            <a:r>
              <a:rPr lang="en-US" sz="3600" baseline="30000" dirty="0">
                <a:solidFill>
                  <a:srgbClr val="00B0F0"/>
                </a:solidFill>
              </a:rPr>
              <a:t>0</a:t>
            </a:r>
            <a:endParaRPr lang="en-US" sz="3600" dirty="0">
              <a:solidFill>
                <a:srgbClr val="00B0F0"/>
              </a:solidFill>
            </a:endParaRPr>
          </a:p>
          <a:p>
            <a:pPr>
              <a:spcBef>
                <a:spcPts val="1800"/>
              </a:spcBef>
            </a:pPr>
            <a:r>
              <a:rPr lang="en-US" sz="3200" dirty="0">
                <a:solidFill>
                  <a:srgbClr val="FF0000"/>
                </a:solidFill>
              </a:rPr>
              <a:t>Oxidation half reaction</a:t>
            </a:r>
            <a:r>
              <a:rPr lang="en-US" sz="2300" dirty="0">
                <a:solidFill>
                  <a:srgbClr val="000000"/>
                </a:solidFill>
              </a:rPr>
              <a:t>	</a:t>
            </a:r>
            <a:r>
              <a:rPr lang="en-US" sz="2700" dirty="0">
                <a:solidFill>
                  <a:srgbClr val="000000"/>
                </a:solidFill>
              </a:rPr>
              <a:t>Al </a:t>
            </a:r>
            <a:r>
              <a:rPr lang="en-US" sz="2700" dirty="0">
                <a:solidFill>
                  <a:srgbClr val="000000"/>
                </a:solidFill>
                <a:sym typeface="Wingdings"/>
              </a:rPr>
              <a:t></a:t>
            </a:r>
            <a:r>
              <a:rPr lang="en-US" sz="2700" dirty="0">
                <a:solidFill>
                  <a:srgbClr val="000000"/>
                </a:solidFill>
              </a:rPr>
              <a:t> Al</a:t>
            </a:r>
            <a:r>
              <a:rPr lang="en-US" sz="2700" baseline="30000" dirty="0">
                <a:solidFill>
                  <a:srgbClr val="000000"/>
                </a:solidFill>
              </a:rPr>
              <a:t>+3</a:t>
            </a:r>
            <a:r>
              <a:rPr lang="en-US" sz="2700" dirty="0">
                <a:solidFill>
                  <a:srgbClr val="000000"/>
                </a:solidFill>
              </a:rPr>
              <a:t> + </a:t>
            </a:r>
            <a:r>
              <a:rPr lang="en-US" sz="2700" b="1" dirty="0">
                <a:solidFill>
                  <a:srgbClr val="00B050"/>
                </a:solidFill>
              </a:rPr>
              <a:t>3e-</a:t>
            </a:r>
            <a:r>
              <a:rPr lang="en-US" sz="2700" b="1" dirty="0">
                <a:solidFill>
                  <a:srgbClr val="000000"/>
                </a:solidFill>
              </a:rPr>
              <a:t> </a:t>
            </a:r>
          </a:p>
          <a:p>
            <a:pPr>
              <a:spcBef>
                <a:spcPts val="1800"/>
              </a:spcBef>
            </a:pPr>
            <a:r>
              <a:rPr lang="en-US" sz="3200" dirty="0">
                <a:solidFill>
                  <a:srgbClr val="00B0F0"/>
                </a:solidFill>
              </a:rPr>
              <a:t>Reduction half reaction</a:t>
            </a:r>
            <a:r>
              <a:rPr lang="en-US" sz="2300" dirty="0">
                <a:solidFill>
                  <a:srgbClr val="000000"/>
                </a:solidFill>
              </a:rPr>
              <a:t>	</a:t>
            </a:r>
          </a:p>
          <a:p>
            <a:pPr algn="ctr"/>
            <a:r>
              <a:rPr lang="en-US" sz="2700" b="1" dirty="0">
                <a:solidFill>
                  <a:srgbClr val="000000"/>
                </a:solidFill>
              </a:rPr>
              <a:t>3 </a:t>
            </a:r>
            <a:r>
              <a:rPr lang="en-US" sz="2700" dirty="0">
                <a:solidFill>
                  <a:srgbClr val="000000"/>
                </a:solidFill>
              </a:rPr>
              <a:t>( Ag</a:t>
            </a:r>
            <a:r>
              <a:rPr lang="en-US" sz="2700" baseline="30000" dirty="0">
                <a:solidFill>
                  <a:srgbClr val="000000"/>
                </a:solidFill>
              </a:rPr>
              <a:t>+1  </a:t>
            </a:r>
            <a:r>
              <a:rPr lang="en-US" sz="2700" dirty="0">
                <a:solidFill>
                  <a:srgbClr val="000000"/>
                </a:solidFill>
              </a:rPr>
              <a:t>+ e- </a:t>
            </a:r>
            <a:r>
              <a:rPr lang="en-US" sz="2700" dirty="0">
                <a:solidFill>
                  <a:srgbClr val="000000"/>
                </a:solidFill>
                <a:sym typeface="Wingdings"/>
              </a:rPr>
              <a:t></a:t>
            </a:r>
            <a:r>
              <a:rPr lang="en-US" sz="2700" dirty="0">
                <a:solidFill>
                  <a:srgbClr val="000000"/>
                </a:solidFill>
              </a:rPr>
              <a:t> Ag</a:t>
            </a:r>
            <a:r>
              <a:rPr lang="en-US" sz="2700" baseline="30000" dirty="0">
                <a:solidFill>
                  <a:srgbClr val="000000"/>
                </a:solidFill>
              </a:rPr>
              <a:t>0</a:t>
            </a:r>
            <a:r>
              <a:rPr lang="en-US" sz="2700" dirty="0">
                <a:solidFill>
                  <a:srgbClr val="000000"/>
                </a:solidFill>
              </a:rPr>
              <a:t> )  = 3Ag</a:t>
            </a:r>
            <a:r>
              <a:rPr lang="en-US" sz="2700" baseline="30000" dirty="0">
                <a:solidFill>
                  <a:srgbClr val="000000"/>
                </a:solidFill>
              </a:rPr>
              <a:t>+1  </a:t>
            </a:r>
            <a:r>
              <a:rPr lang="en-US" sz="2700" dirty="0">
                <a:solidFill>
                  <a:srgbClr val="000000"/>
                </a:solidFill>
              </a:rPr>
              <a:t>+ </a:t>
            </a:r>
            <a:r>
              <a:rPr lang="en-US" sz="2700" b="1" dirty="0">
                <a:solidFill>
                  <a:srgbClr val="00B050"/>
                </a:solidFill>
              </a:rPr>
              <a:t>3e-</a:t>
            </a:r>
            <a:r>
              <a:rPr lang="en-US" sz="2700" dirty="0">
                <a:solidFill>
                  <a:srgbClr val="000000"/>
                </a:solidFill>
              </a:rPr>
              <a:t> </a:t>
            </a:r>
            <a:r>
              <a:rPr lang="en-US" sz="2700" dirty="0">
                <a:solidFill>
                  <a:srgbClr val="000000"/>
                </a:solidFill>
                <a:sym typeface="Wingdings"/>
              </a:rPr>
              <a:t></a:t>
            </a:r>
            <a:r>
              <a:rPr lang="en-US" sz="2700" dirty="0">
                <a:solidFill>
                  <a:srgbClr val="000000"/>
                </a:solidFill>
              </a:rPr>
              <a:t> 3Ag</a:t>
            </a:r>
            <a:r>
              <a:rPr lang="en-US" sz="2700" baseline="30000" dirty="0">
                <a:solidFill>
                  <a:srgbClr val="000000"/>
                </a:solidFill>
              </a:rPr>
              <a:t>0</a:t>
            </a:r>
            <a:r>
              <a:rPr lang="en-US" sz="2700" dirty="0">
                <a:solidFill>
                  <a:srgbClr val="000000"/>
                </a:solidFill>
              </a:rPr>
              <a:t> </a:t>
            </a:r>
            <a:r>
              <a:rPr lang="en-US" sz="2300" baseline="30000" dirty="0">
                <a:solidFill>
                  <a:srgbClr val="000000"/>
                </a:solidFill>
              </a:rPr>
              <a:t>	</a:t>
            </a:r>
            <a:endParaRPr lang="en-US" sz="2300" dirty="0">
              <a:solidFill>
                <a:srgbClr val="000000"/>
              </a:solidFill>
            </a:endParaRPr>
          </a:p>
          <a:p>
            <a:pPr>
              <a:spcBef>
                <a:spcPts val="601"/>
              </a:spcBef>
            </a:pPr>
            <a:r>
              <a:rPr lang="en-US" sz="2700" i="1" dirty="0">
                <a:solidFill>
                  <a:srgbClr val="00B050"/>
                </a:solidFill>
                <a:latin typeface="Times New Roman" panose="02020603050405020304" pitchFamily="18" charset="0"/>
                <a:cs typeface="Times New Roman" panose="02020603050405020304" pitchFamily="18" charset="0"/>
              </a:rPr>
              <a:t>In this redox reaction, </a:t>
            </a:r>
            <a:r>
              <a:rPr lang="en-US" sz="2700" b="1" i="1" dirty="0">
                <a:solidFill>
                  <a:srgbClr val="000000"/>
                </a:solidFill>
                <a:latin typeface="Times New Roman" panose="02020603050405020304" pitchFamily="18" charset="0"/>
                <a:cs typeface="Times New Roman" panose="02020603050405020304" pitchFamily="18" charset="0"/>
              </a:rPr>
              <a:t>3 e- </a:t>
            </a:r>
            <a:r>
              <a:rPr lang="en-US" sz="2700" i="1" dirty="0">
                <a:solidFill>
                  <a:srgbClr val="00B050"/>
                </a:solidFill>
                <a:latin typeface="Times New Roman" panose="02020603050405020304" pitchFamily="18" charset="0"/>
                <a:cs typeface="Times New Roman" panose="02020603050405020304" pitchFamily="18" charset="0"/>
              </a:rPr>
              <a:t>are lost &amp; gained overall.</a:t>
            </a:r>
          </a:p>
          <a:p>
            <a:pPr>
              <a:spcBef>
                <a:spcPts val="1800"/>
              </a:spcBef>
            </a:pPr>
            <a:r>
              <a:rPr lang="en-US" sz="2700" dirty="0">
                <a:solidFill>
                  <a:srgbClr val="C907A4"/>
                </a:solidFill>
              </a:rPr>
              <a:t>Use the moles from the ½ reactions to balance the overall chemical equation:</a:t>
            </a:r>
          </a:p>
          <a:p>
            <a:pPr algn="ctr">
              <a:spcBef>
                <a:spcPts val="1200"/>
              </a:spcBef>
            </a:pPr>
            <a:r>
              <a:rPr lang="en-US" sz="2800" dirty="0"/>
              <a:t>Al</a:t>
            </a:r>
            <a:r>
              <a:rPr lang="en-US" sz="2800" baseline="-25000" dirty="0">
                <a:solidFill>
                  <a:srgbClr val="000000"/>
                </a:solidFill>
              </a:rPr>
              <a:t>(s)</a:t>
            </a:r>
            <a:r>
              <a:rPr lang="en-US" sz="2800" dirty="0">
                <a:solidFill>
                  <a:srgbClr val="000000"/>
                </a:solidFill>
              </a:rPr>
              <a:t> </a:t>
            </a:r>
            <a:r>
              <a:rPr lang="en-US" sz="2800" dirty="0"/>
              <a:t>+ 3AgNO</a:t>
            </a:r>
            <a:r>
              <a:rPr lang="en-US" sz="2800" baseline="-25000" dirty="0"/>
              <a:t>3</a:t>
            </a:r>
            <a:r>
              <a:rPr lang="en-US" sz="2800" baseline="-25000" dirty="0">
                <a:solidFill>
                  <a:srgbClr val="000000"/>
                </a:solidFill>
              </a:rPr>
              <a:t>(aq)</a:t>
            </a:r>
            <a:r>
              <a:rPr lang="en-US" sz="2800" dirty="0">
                <a:solidFill>
                  <a:srgbClr val="000000"/>
                </a:solidFill>
              </a:rPr>
              <a:t> </a:t>
            </a:r>
            <a:r>
              <a:rPr lang="en-US" sz="2800" dirty="0">
                <a:sym typeface="Wingdings" panose="05000000000000000000" pitchFamily="2" charset="2"/>
              </a:rPr>
              <a:t></a:t>
            </a:r>
            <a:r>
              <a:rPr lang="en-US" sz="2800" dirty="0"/>
              <a:t> Al(NO</a:t>
            </a:r>
            <a:r>
              <a:rPr lang="en-US" sz="2800" baseline="-25000" dirty="0"/>
              <a:t>3</a:t>
            </a:r>
            <a:r>
              <a:rPr lang="en-US" sz="2800" dirty="0"/>
              <a:t>)</a:t>
            </a:r>
            <a:r>
              <a:rPr lang="en-US" sz="2800" baseline="-25000" dirty="0"/>
              <a:t>3</a:t>
            </a:r>
            <a:r>
              <a:rPr lang="en-US" sz="2800" baseline="-25000" dirty="0">
                <a:solidFill>
                  <a:srgbClr val="000000"/>
                </a:solidFill>
              </a:rPr>
              <a:t>(aq)</a:t>
            </a:r>
            <a:r>
              <a:rPr lang="en-US" sz="2800" dirty="0">
                <a:solidFill>
                  <a:srgbClr val="000000"/>
                </a:solidFill>
              </a:rPr>
              <a:t> </a:t>
            </a:r>
            <a:r>
              <a:rPr lang="en-US" sz="2800" dirty="0"/>
              <a:t>+ 3Ag</a:t>
            </a:r>
            <a:r>
              <a:rPr lang="en-US" sz="2800" baseline="-25000" dirty="0">
                <a:solidFill>
                  <a:srgbClr val="000000"/>
                </a:solidFill>
              </a:rPr>
              <a:t>(s)</a:t>
            </a:r>
            <a:endParaRPr lang="en-US" sz="2800" dirty="0">
              <a:solidFill>
                <a:srgbClr val="000000"/>
              </a:solidFill>
            </a:endParaRPr>
          </a:p>
        </p:txBody>
      </p:sp>
      <p:sp>
        <p:nvSpPr>
          <p:cNvPr id="2" name="Footer Placeholder 1"/>
          <p:cNvSpPr>
            <a:spLocks noGrp="1"/>
          </p:cNvSpPr>
          <p:nvPr>
            <p:ph type="ftr" sz="quarter" idx="10"/>
          </p:nvPr>
        </p:nvSpPr>
        <p:spPr/>
        <p:txBody>
          <a:bodyPr/>
          <a:lstStyle/>
          <a:p>
            <a:r>
              <a:rPr lang="en-US" altLang="en-US" dirty="0">
                <a:solidFill>
                  <a:srgbClr val="000000"/>
                </a:solidFill>
              </a:rPr>
              <a:t>REDOX</a:t>
            </a:r>
          </a:p>
        </p:txBody>
      </p:sp>
      <p:sp>
        <p:nvSpPr>
          <p:cNvPr id="3" name="Title 2"/>
          <p:cNvSpPr>
            <a:spLocks noGrp="1"/>
          </p:cNvSpPr>
          <p:nvPr>
            <p:ph type="title"/>
          </p:nvPr>
        </p:nvSpPr>
        <p:spPr>
          <a:xfrm>
            <a:off x="2296255" y="13648"/>
            <a:ext cx="4561745" cy="838200"/>
          </a:xfrm>
          <a:solidFill>
            <a:schemeClr val="accent6">
              <a:lumMod val="40000"/>
              <a:lumOff val="60000"/>
            </a:schemeClr>
          </a:solidFill>
        </p:spPr>
        <p:txBody>
          <a:bodyPr/>
          <a:lstStyle/>
          <a:p>
            <a:pPr algn="ctr"/>
            <a:r>
              <a:rPr lang="en-US" sz="3200" dirty="0">
                <a:solidFill>
                  <a:schemeClr val="tx2"/>
                </a:solidFill>
              </a:rPr>
              <a:t>Half Reaction Method</a:t>
            </a:r>
          </a:p>
        </p:txBody>
      </p:sp>
      <p:sp>
        <p:nvSpPr>
          <p:cNvPr id="9" name="Right Bracket 8"/>
          <p:cNvSpPr/>
          <p:nvPr/>
        </p:nvSpPr>
        <p:spPr bwMode="auto">
          <a:xfrm rot="16200000">
            <a:off x="5244066" y="-1381325"/>
            <a:ext cx="332268" cy="5486400"/>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solidFill>
                <a:srgbClr val="000000"/>
              </a:solidFill>
            </a:endParaRPr>
          </a:p>
        </p:txBody>
      </p:sp>
      <p:sp>
        <p:nvSpPr>
          <p:cNvPr id="10" name="Right Bracket 9"/>
          <p:cNvSpPr/>
          <p:nvPr/>
        </p:nvSpPr>
        <p:spPr bwMode="auto">
          <a:xfrm rot="16200000">
            <a:off x="2991507" y="-738283"/>
            <a:ext cx="570186" cy="3962400"/>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91145" tIns="45573" rIns="91145" bIns="45573" numCol="1" spcCol="0" rtlCol="0" anchor="t" anchorCtr="0" compatLnSpc="1">
            <a:prstTxWarp prst="textNoShape">
              <a:avLst/>
            </a:prstTxWarp>
          </a:bodyPr>
          <a:lstStyle/>
          <a:p>
            <a:pPr defTabSz="911470" eaLnBrk="0" fontAlgn="base" hangingPunct="0">
              <a:spcBef>
                <a:spcPct val="0"/>
              </a:spcBef>
              <a:spcAft>
                <a:spcPct val="0"/>
              </a:spcAft>
            </a:pPr>
            <a:endParaRPr lang="en-US" sz="2700" dirty="0">
              <a:solidFill>
                <a:srgbClr val="000000"/>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1" cy="990600"/>
          </a:xfrm>
          <a:prstGeom prst="rect">
            <a:avLst/>
          </a:prstGeom>
          <a:noFill/>
          <a:ln>
            <a:noFill/>
          </a:ln>
          <a:effectLst/>
        </p:spPr>
      </p:pic>
      <p:sp>
        <p:nvSpPr>
          <p:cNvPr id="11" name="TextBox 10"/>
          <p:cNvSpPr txBox="1"/>
          <p:nvPr/>
        </p:nvSpPr>
        <p:spPr>
          <a:xfrm>
            <a:off x="5410221" y="1186424"/>
            <a:ext cx="1144489" cy="261376"/>
          </a:xfrm>
          <a:prstGeom prst="rect">
            <a:avLst/>
          </a:prstGeom>
          <a:noFill/>
        </p:spPr>
        <p:txBody>
          <a:bodyPr wrap="square" lIns="91208" tIns="45604" rIns="91208" bIns="45604" rtlCol="0">
            <a:spAutoFit/>
          </a:bodyPr>
          <a:lstStyle/>
          <a:p>
            <a:pPr algn="ctr"/>
            <a:r>
              <a:rPr lang="en-US" sz="1100" dirty="0">
                <a:solidFill>
                  <a:srgbClr val="000000"/>
                </a:solidFill>
              </a:rPr>
              <a:t>reduction</a:t>
            </a:r>
          </a:p>
        </p:txBody>
      </p:sp>
      <p:sp>
        <p:nvSpPr>
          <p:cNvPr id="12" name="TextBox 11"/>
          <p:cNvSpPr txBox="1"/>
          <p:nvPr/>
        </p:nvSpPr>
        <p:spPr>
          <a:xfrm>
            <a:off x="1141511" y="957824"/>
            <a:ext cx="1144489" cy="261376"/>
          </a:xfrm>
          <a:prstGeom prst="rect">
            <a:avLst/>
          </a:prstGeom>
          <a:noFill/>
        </p:spPr>
        <p:txBody>
          <a:bodyPr wrap="square" lIns="91208" tIns="45604" rIns="91208" bIns="45604" rtlCol="0">
            <a:spAutoFit/>
          </a:bodyPr>
          <a:lstStyle/>
          <a:p>
            <a:pPr algn="ctr"/>
            <a:r>
              <a:rPr lang="en-US" sz="1100" dirty="0">
                <a:solidFill>
                  <a:srgbClr val="000000"/>
                </a:solidFill>
              </a:rPr>
              <a:t>oxidation</a:t>
            </a:r>
          </a:p>
        </p:txBody>
      </p:sp>
    </p:spTree>
    <p:extLst>
      <p:ext uri="{BB962C8B-B14F-4D97-AF65-F5344CB8AC3E}">
        <p14:creationId xmlns:p14="http://schemas.microsoft.com/office/powerpoint/2010/main" val="221609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fade">
                                      <p:cBhvr>
                                        <p:cTn id="7" dur="500"/>
                                        <p:tgtEl>
                                          <p:spTgt spid="778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827">
                                            <p:txEl>
                                              <p:pRg st="2" end="2"/>
                                            </p:txEl>
                                          </p:spTgt>
                                        </p:tgtEl>
                                        <p:attrNameLst>
                                          <p:attrName>style.visibility</p:attrName>
                                        </p:attrNameLst>
                                      </p:cBhvr>
                                      <p:to>
                                        <p:strVal val="visible"/>
                                      </p:to>
                                    </p:set>
                                    <p:animEffect transition="in" filter="fade">
                                      <p:cBhvr>
                                        <p:cTn id="12" dur="500"/>
                                        <p:tgtEl>
                                          <p:spTgt spid="778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7827">
                                            <p:txEl>
                                              <p:pRg st="3" end="3"/>
                                            </p:txEl>
                                          </p:spTgt>
                                        </p:tgtEl>
                                        <p:attrNameLst>
                                          <p:attrName>style.visibility</p:attrName>
                                        </p:attrNameLst>
                                      </p:cBhvr>
                                      <p:to>
                                        <p:strVal val="visible"/>
                                      </p:to>
                                    </p:set>
                                    <p:animEffect transition="in" filter="fade">
                                      <p:cBhvr>
                                        <p:cTn id="25" dur="500"/>
                                        <p:tgtEl>
                                          <p:spTgt spid="7782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7827">
                                            <p:txEl>
                                              <p:pRg st="4" end="4"/>
                                            </p:txEl>
                                          </p:spTgt>
                                        </p:tgtEl>
                                        <p:attrNameLst>
                                          <p:attrName>style.visibility</p:attrName>
                                        </p:attrNameLst>
                                      </p:cBhvr>
                                      <p:to>
                                        <p:strVal val="visible"/>
                                      </p:to>
                                    </p:set>
                                    <p:animEffect transition="in" filter="fade">
                                      <p:cBhvr>
                                        <p:cTn id="38" dur="500"/>
                                        <p:tgtEl>
                                          <p:spTgt spid="7782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7827">
                                            <p:txEl>
                                              <p:pRg st="5" end="5"/>
                                            </p:txEl>
                                          </p:spTgt>
                                        </p:tgtEl>
                                        <p:attrNameLst>
                                          <p:attrName>style.visibility</p:attrName>
                                        </p:attrNameLst>
                                      </p:cBhvr>
                                      <p:to>
                                        <p:strVal val="visible"/>
                                      </p:to>
                                    </p:set>
                                    <p:animEffect transition="in" filter="fade">
                                      <p:cBhvr>
                                        <p:cTn id="43" dur="500"/>
                                        <p:tgtEl>
                                          <p:spTgt spid="7782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7827">
                                            <p:txEl>
                                              <p:pRg st="6" end="6"/>
                                            </p:txEl>
                                          </p:spTgt>
                                        </p:tgtEl>
                                        <p:attrNameLst>
                                          <p:attrName>style.visibility</p:attrName>
                                        </p:attrNameLst>
                                      </p:cBhvr>
                                      <p:to>
                                        <p:strVal val="visible"/>
                                      </p:to>
                                    </p:set>
                                    <p:animEffect transition="in" filter="fade">
                                      <p:cBhvr>
                                        <p:cTn id="48" dur="500"/>
                                        <p:tgtEl>
                                          <p:spTgt spid="7782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7827">
                                            <p:txEl>
                                              <p:pRg st="7" end="7"/>
                                            </p:txEl>
                                          </p:spTgt>
                                        </p:tgtEl>
                                        <p:attrNameLst>
                                          <p:attrName>style.visibility</p:attrName>
                                        </p:attrNameLst>
                                      </p:cBhvr>
                                      <p:to>
                                        <p:strVal val="visible"/>
                                      </p:to>
                                    </p:set>
                                    <p:animEffect transition="in" filter="fade">
                                      <p:cBhvr>
                                        <p:cTn id="53" dur="500"/>
                                        <p:tgtEl>
                                          <p:spTgt spid="778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a:t>
            </a:r>
            <a:r>
              <a:rPr lang="en-US" dirty="0">
                <a:solidFill>
                  <a:srgbClr val="FFFF00"/>
                </a:solidFill>
              </a:rPr>
              <a:t>Identifying Ions</a:t>
            </a:r>
          </a:p>
        </p:txBody>
      </p:sp>
      <p:sp>
        <p:nvSpPr>
          <p:cNvPr id="9" name="Content Placeholder 8"/>
          <p:cNvSpPr>
            <a:spLocks noGrp="1"/>
          </p:cNvSpPr>
          <p:nvPr>
            <p:ph sz="quarter" idx="16"/>
          </p:nvPr>
        </p:nvSpPr>
        <p:spPr>
          <a:xfrm>
            <a:off x="10" y="1295400"/>
            <a:ext cx="9143996" cy="5480845"/>
          </a:xfrm>
        </p:spPr>
        <p:txBody>
          <a:bodyPr lIns="182167" tIns="91082"/>
          <a:lstStyle/>
          <a:p>
            <a:r>
              <a:rPr lang="en-US" sz="1900" dirty="0">
                <a:solidFill>
                  <a:srgbClr val="7030A0"/>
                </a:solidFill>
              </a:rPr>
              <a:t>Give the number of electrons each atom will gain or lose to have a full valence level. </a:t>
            </a:r>
            <a:r>
              <a:rPr lang="en-US" sz="1900" dirty="0"/>
              <a:t>Then, show the charge of the ion that is most likely to be formed by each atom (</a:t>
            </a:r>
            <a:r>
              <a:rPr lang="en-US" sz="1900" i="1" dirty="0">
                <a:latin typeface="Times New Roman" panose="02020603050405020304" pitchFamily="18" charset="0"/>
                <a:cs typeface="Times New Roman" panose="02020603050405020304" pitchFamily="18" charset="0"/>
              </a:rPr>
              <a:t>ignore multiple oxidation states</a:t>
            </a:r>
            <a:r>
              <a:rPr lang="en-US" sz="1900" dirty="0"/>
              <a:t>). </a:t>
            </a:r>
            <a:r>
              <a:rPr lang="en-US" sz="1900" dirty="0">
                <a:solidFill>
                  <a:srgbClr val="0070C0"/>
                </a:solidFill>
              </a:rPr>
              <a:t>Is it a cation or an anion? </a:t>
            </a:r>
            <a:r>
              <a:rPr lang="en-US" sz="1900" dirty="0">
                <a:solidFill>
                  <a:schemeClr val="accent5">
                    <a:lumMod val="75000"/>
                  </a:schemeClr>
                </a:solidFill>
              </a:rPr>
              <a:t>Use the periodic table to help you.</a:t>
            </a:r>
          </a:p>
          <a:p>
            <a:pPr marL="461756"/>
            <a:r>
              <a:rPr lang="en-US" dirty="0"/>
              <a:t>A calcium atom, Ca, will </a:t>
            </a:r>
            <a:r>
              <a:rPr lang="en-US" b="1" dirty="0">
                <a:solidFill>
                  <a:schemeClr val="tx1"/>
                </a:solidFill>
              </a:rPr>
              <a:t>____________ </a:t>
            </a:r>
            <a:r>
              <a:rPr lang="en-US" dirty="0">
                <a:solidFill>
                  <a:schemeClr val="tx1"/>
                </a:solidFill>
              </a:rPr>
              <a:t>forming a </a:t>
            </a:r>
            <a:r>
              <a:rPr lang="en-US" b="1" dirty="0">
                <a:solidFill>
                  <a:schemeClr val="tx1"/>
                </a:solidFill>
              </a:rPr>
              <a:t>______________</a:t>
            </a:r>
          </a:p>
          <a:p>
            <a:pPr marL="461756"/>
            <a:r>
              <a:rPr lang="en-US" dirty="0"/>
              <a:t>A fluorine atom, F, will </a:t>
            </a:r>
            <a:r>
              <a:rPr lang="en-US" b="1" dirty="0">
                <a:solidFill>
                  <a:schemeClr val="tx1"/>
                </a:solidFill>
              </a:rPr>
              <a:t>____________ </a:t>
            </a:r>
            <a:r>
              <a:rPr lang="en-US" dirty="0">
                <a:solidFill>
                  <a:schemeClr val="tx1"/>
                </a:solidFill>
              </a:rPr>
              <a:t>forming a </a:t>
            </a:r>
            <a:r>
              <a:rPr lang="en-US" b="1" dirty="0">
                <a:solidFill>
                  <a:schemeClr val="tx1"/>
                </a:solidFill>
              </a:rPr>
              <a:t>______________</a:t>
            </a:r>
          </a:p>
          <a:p>
            <a:pPr marL="461756"/>
            <a:r>
              <a:rPr lang="en-US" dirty="0"/>
              <a:t>A  lithium atom , Li, will </a:t>
            </a:r>
            <a:r>
              <a:rPr lang="en-US" b="1" dirty="0">
                <a:solidFill>
                  <a:schemeClr val="tx1"/>
                </a:solidFill>
              </a:rPr>
              <a:t>____________ </a:t>
            </a:r>
            <a:r>
              <a:rPr lang="en-US" dirty="0">
                <a:solidFill>
                  <a:schemeClr val="tx1"/>
                </a:solidFill>
              </a:rPr>
              <a:t>forming a </a:t>
            </a:r>
            <a:r>
              <a:rPr lang="en-US" b="1" dirty="0">
                <a:solidFill>
                  <a:schemeClr val="tx1"/>
                </a:solidFill>
              </a:rPr>
              <a:t>______________</a:t>
            </a:r>
          </a:p>
          <a:p>
            <a:pPr marL="461756"/>
            <a:r>
              <a:rPr lang="en-US" dirty="0"/>
              <a:t>An argon atom, Ar, will </a:t>
            </a:r>
            <a:r>
              <a:rPr lang="en-US" b="1" dirty="0">
                <a:solidFill>
                  <a:schemeClr val="tx1"/>
                </a:solidFill>
              </a:rPr>
              <a:t>____________ </a:t>
            </a:r>
            <a:r>
              <a:rPr lang="en-US" dirty="0">
                <a:solidFill>
                  <a:schemeClr val="tx1"/>
                </a:solidFill>
              </a:rPr>
              <a:t>forming a </a:t>
            </a:r>
            <a:r>
              <a:rPr lang="en-US" b="1" dirty="0">
                <a:solidFill>
                  <a:schemeClr val="tx1"/>
                </a:solidFill>
              </a:rPr>
              <a:t>______________</a:t>
            </a:r>
          </a:p>
          <a:p>
            <a:pPr marL="461756"/>
            <a:r>
              <a:rPr lang="en-US" dirty="0"/>
              <a:t>An aluminum atom, Al, will </a:t>
            </a:r>
            <a:r>
              <a:rPr lang="en-US" b="1" dirty="0">
                <a:solidFill>
                  <a:schemeClr val="tx1"/>
                </a:solidFill>
              </a:rPr>
              <a:t>____________ </a:t>
            </a:r>
            <a:r>
              <a:rPr lang="en-US" dirty="0">
                <a:solidFill>
                  <a:schemeClr val="tx1"/>
                </a:solidFill>
              </a:rPr>
              <a:t>forming a </a:t>
            </a:r>
            <a:r>
              <a:rPr lang="en-US" b="1" dirty="0">
                <a:solidFill>
                  <a:schemeClr val="tx1"/>
                </a:solidFill>
              </a:rPr>
              <a:t>______________</a:t>
            </a:r>
            <a:endParaRPr lang="en-US" dirty="0"/>
          </a:p>
          <a:p>
            <a:pPr marL="461756"/>
            <a:r>
              <a:rPr lang="en-US" dirty="0"/>
              <a:t>A sulfur atom, S, will </a:t>
            </a:r>
            <a:r>
              <a:rPr lang="en-US" b="1" dirty="0">
                <a:solidFill>
                  <a:schemeClr val="tx1"/>
                </a:solidFill>
              </a:rPr>
              <a:t>____________ </a:t>
            </a:r>
            <a:r>
              <a:rPr lang="en-US" dirty="0">
                <a:solidFill>
                  <a:schemeClr val="tx1"/>
                </a:solidFill>
              </a:rPr>
              <a:t>forming a </a:t>
            </a:r>
            <a:r>
              <a:rPr lang="en-US" b="1" dirty="0">
                <a:solidFill>
                  <a:schemeClr val="tx1"/>
                </a:solidFill>
              </a:rPr>
              <a:t>______________</a:t>
            </a:r>
          </a:p>
          <a:p>
            <a:pPr marL="461756"/>
            <a:r>
              <a:rPr lang="en-US" dirty="0"/>
              <a:t>A potassium atom, K, will </a:t>
            </a:r>
            <a:r>
              <a:rPr lang="en-US" b="1" dirty="0">
                <a:solidFill>
                  <a:schemeClr val="tx1"/>
                </a:solidFill>
              </a:rPr>
              <a:t>____________ </a:t>
            </a:r>
            <a:r>
              <a:rPr lang="en-US" dirty="0">
                <a:solidFill>
                  <a:schemeClr val="tx1"/>
                </a:solidFill>
              </a:rPr>
              <a:t>forming a </a:t>
            </a:r>
            <a:r>
              <a:rPr lang="en-US" b="1" dirty="0">
                <a:solidFill>
                  <a:schemeClr val="tx1"/>
                </a:solidFill>
              </a:rPr>
              <a:t>______________</a:t>
            </a:r>
          </a:p>
          <a:p>
            <a:pPr marL="461756"/>
            <a:r>
              <a:rPr lang="en-US" dirty="0"/>
              <a:t>A boron atom, B, will </a:t>
            </a:r>
            <a:r>
              <a:rPr lang="en-US" b="1" dirty="0">
                <a:solidFill>
                  <a:schemeClr val="tx1"/>
                </a:solidFill>
              </a:rPr>
              <a:t>____________ </a:t>
            </a:r>
            <a:r>
              <a:rPr lang="en-US" dirty="0">
                <a:solidFill>
                  <a:schemeClr val="tx1"/>
                </a:solidFill>
              </a:rPr>
              <a:t>forming a </a:t>
            </a:r>
            <a:r>
              <a:rPr lang="en-US" b="1" dirty="0">
                <a:solidFill>
                  <a:schemeClr val="tx1"/>
                </a:solidFill>
              </a:rPr>
              <a:t>______________</a:t>
            </a:r>
          </a:p>
          <a:p>
            <a:pPr marL="461756"/>
            <a:r>
              <a:rPr lang="en-US" dirty="0"/>
              <a:t>An iodine atom, I, will </a:t>
            </a:r>
            <a:r>
              <a:rPr lang="en-US" b="1" dirty="0">
                <a:solidFill>
                  <a:schemeClr val="tx1"/>
                </a:solidFill>
              </a:rPr>
              <a:t>____________ </a:t>
            </a:r>
            <a:r>
              <a:rPr lang="en-US" dirty="0">
                <a:solidFill>
                  <a:schemeClr val="tx1"/>
                </a:solidFill>
              </a:rPr>
              <a:t>forming a </a:t>
            </a:r>
            <a:r>
              <a:rPr lang="en-US" b="1" dirty="0">
                <a:solidFill>
                  <a:schemeClr val="tx1"/>
                </a:solidFill>
              </a:rPr>
              <a:t>______________</a:t>
            </a:r>
          </a:p>
          <a:p>
            <a:pPr marL="461756"/>
            <a:r>
              <a:rPr lang="en-US" dirty="0"/>
              <a:t>A nitrogen atom, N, will </a:t>
            </a:r>
            <a:r>
              <a:rPr lang="en-US" b="1" dirty="0">
                <a:solidFill>
                  <a:schemeClr val="tx1"/>
                </a:solidFill>
              </a:rPr>
              <a:t>____________ </a:t>
            </a:r>
            <a:r>
              <a:rPr lang="en-US" dirty="0">
                <a:solidFill>
                  <a:schemeClr val="tx1"/>
                </a:solidFill>
              </a:rPr>
              <a:t>forming a </a:t>
            </a:r>
            <a:r>
              <a:rPr lang="en-US" b="1" dirty="0">
                <a:solidFill>
                  <a:schemeClr val="tx1"/>
                </a:solidFill>
              </a:rPr>
              <a:t>______________</a:t>
            </a:r>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1519743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dirty="0"/>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dirty="0"/>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8FFC-9DC1-4FBF-8FE3-8AD0F107D520}"/>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3367027E-3F83-45C7-9016-83DF8DC60B2F}"/>
              </a:ext>
            </a:extLst>
          </p:cNvPr>
          <p:cNvSpPr>
            <a:spLocks noGrp="1"/>
          </p:cNvSpPr>
          <p:nvPr>
            <p:ph sz="quarter" idx="15"/>
          </p:nvPr>
        </p:nvSpPr>
        <p:spPr/>
        <p:txBody>
          <a:bodyPr/>
          <a:lstStyle/>
          <a:p>
            <a:endParaRPr lang="en-US" dirty="0"/>
          </a:p>
        </p:txBody>
      </p:sp>
      <p:sp>
        <p:nvSpPr>
          <p:cNvPr id="5" name="Content Placeholder 4">
            <a:extLst>
              <a:ext uri="{FF2B5EF4-FFF2-40B4-BE49-F238E27FC236}">
                <a16:creationId xmlns:a16="http://schemas.microsoft.com/office/drawing/2014/main" id="{2A46EE47-A292-46B3-A008-039B3778B3A5}"/>
              </a:ext>
            </a:extLst>
          </p:cNvPr>
          <p:cNvSpPr>
            <a:spLocks noGrp="1"/>
          </p:cNvSpPr>
          <p:nvPr>
            <p:ph sz="quarter" idx="16"/>
          </p:nvPr>
        </p:nvSpPr>
        <p:spPr/>
        <p:txBody>
          <a:bodyPr/>
          <a:lstStyle/>
          <a:p>
            <a:endParaRPr lang="en-US" dirty="0"/>
          </a:p>
        </p:txBody>
      </p:sp>
      <p:pic>
        <p:nvPicPr>
          <p:cNvPr id="6" name="Picture 5">
            <a:extLst>
              <a:ext uri="{FF2B5EF4-FFF2-40B4-BE49-F238E27FC236}">
                <a16:creationId xmlns:a16="http://schemas.microsoft.com/office/drawing/2014/main" id="{F654AD9D-945F-4607-8CEF-08160A5F8276}"/>
              </a:ext>
            </a:extLst>
          </p:cNvPr>
          <p:cNvPicPr>
            <a:picLocks noChangeAspect="1"/>
          </p:cNvPicPr>
          <p:nvPr/>
        </p:nvPicPr>
        <p:blipFill>
          <a:blip r:embed="rId2"/>
          <a:stretch>
            <a:fillRect/>
          </a:stretch>
        </p:blipFill>
        <p:spPr>
          <a:xfrm>
            <a:off x="-1" y="0"/>
            <a:ext cx="9099119" cy="5943600"/>
          </a:xfrm>
          <a:prstGeom prst="rect">
            <a:avLst/>
          </a:prstGeom>
        </p:spPr>
      </p:pic>
    </p:spTree>
    <p:extLst>
      <p:ext uri="{BB962C8B-B14F-4D97-AF65-F5344CB8AC3E}">
        <p14:creationId xmlns:p14="http://schemas.microsoft.com/office/powerpoint/2010/main" val="34802122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928-2817-486F-8C77-DB479305535A}"/>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2F907757-862A-4938-ABE4-9A9BC202CFA6}"/>
              </a:ext>
            </a:extLst>
          </p:cNvPr>
          <p:cNvSpPr>
            <a:spLocks noGrp="1"/>
          </p:cNvSpPr>
          <p:nvPr>
            <p:ph sz="quarter" idx="15"/>
          </p:nvPr>
        </p:nvSpPr>
        <p:spPr/>
        <p:txBody>
          <a:bodyPr/>
          <a:lstStyle/>
          <a:p>
            <a:endParaRPr lang="en-US" dirty="0"/>
          </a:p>
        </p:txBody>
      </p:sp>
      <p:sp>
        <p:nvSpPr>
          <p:cNvPr id="5" name="Content Placeholder 4">
            <a:extLst>
              <a:ext uri="{FF2B5EF4-FFF2-40B4-BE49-F238E27FC236}">
                <a16:creationId xmlns:a16="http://schemas.microsoft.com/office/drawing/2014/main" id="{39A83406-1211-453D-86A9-8934FBDDB72D}"/>
              </a:ext>
            </a:extLst>
          </p:cNvPr>
          <p:cNvSpPr>
            <a:spLocks noGrp="1"/>
          </p:cNvSpPr>
          <p:nvPr>
            <p:ph sz="quarter" idx="16"/>
          </p:nvPr>
        </p:nvSpPr>
        <p:spPr/>
        <p:txBody>
          <a:bodyPr/>
          <a:lstStyle/>
          <a:p>
            <a:endParaRPr lang="en-US" dirty="0"/>
          </a:p>
        </p:txBody>
      </p:sp>
      <p:pic>
        <p:nvPicPr>
          <p:cNvPr id="6" name="Picture 5">
            <a:extLst>
              <a:ext uri="{FF2B5EF4-FFF2-40B4-BE49-F238E27FC236}">
                <a16:creationId xmlns:a16="http://schemas.microsoft.com/office/drawing/2014/main" id="{D0AD6E68-1CB0-44EC-B2F8-29B8A3FB1668}"/>
              </a:ext>
            </a:extLst>
          </p:cNvPr>
          <p:cNvPicPr>
            <a:picLocks noChangeAspect="1"/>
          </p:cNvPicPr>
          <p:nvPr/>
        </p:nvPicPr>
        <p:blipFill>
          <a:blip r:embed="rId2"/>
          <a:stretch>
            <a:fillRect/>
          </a:stretch>
        </p:blipFill>
        <p:spPr>
          <a:xfrm>
            <a:off x="0" y="-56677"/>
            <a:ext cx="9144000" cy="6971354"/>
          </a:xfrm>
          <a:prstGeom prst="rect">
            <a:avLst/>
          </a:prstGeom>
        </p:spPr>
      </p:pic>
    </p:spTree>
    <p:extLst>
      <p:ext uri="{BB962C8B-B14F-4D97-AF65-F5344CB8AC3E}">
        <p14:creationId xmlns:p14="http://schemas.microsoft.com/office/powerpoint/2010/main" val="334812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a:t>
            </a:r>
            <a:r>
              <a:rPr lang="en-US" dirty="0">
                <a:solidFill>
                  <a:srgbClr val="FFFF00"/>
                </a:solidFill>
              </a:rPr>
              <a:t>Identifying Ions</a:t>
            </a:r>
          </a:p>
        </p:txBody>
      </p:sp>
      <p:sp>
        <p:nvSpPr>
          <p:cNvPr id="9" name="Content Placeholder 8"/>
          <p:cNvSpPr>
            <a:spLocks noGrp="1"/>
          </p:cNvSpPr>
          <p:nvPr>
            <p:ph sz="quarter" idx="16"/>
          </p:nvPr>
        </p:nvSpPr>
        <p:spPr>
          <a:xfrm>
            <a:off x="10" y="1295400"/>
            <a:ext cx="9143996" cy="5480845"/>
          </a:xfrm>
        </p:spPr>
        <p:txBody>
          <a:bodyPr lIns="182167" tIns="91082"/>
          <a:lstStyle/>
          <a:p>
            <a:r>
              <a:rPr lang="en-US" sz="1900" dirty="0">
                <a:solidFill>
                  <a:srgbClr val="7030A0"/>
                </a:solidFill>
              </a:rPr>
              <a:t>Give the number of electrons each atom will gain or lose to have a full valence level. </a:t>
            </a:r>
            <a:r>
              <a:rPr lang="en-US" sz="1900" dirty="0"/>
              <a:t>Then, show the charge of the ion that is most likely to be formed by each atom (</a:t>
            </a:r>
            <a:r>
              <a:rPr lang="en-US" sz="1900" i="1" dirty="0">
                <a:latin typeface="Times New Roman" panose="02020603050405020304" pitchFamily="18" charset="0"/>
                <a:cs typeface="Times New Roman" panose="02020603050405020304" pitchFamily="18" charset="0"/>
              </a:rPr>
              <a:t>ignore multiple oxidation states</a:t>
            </a:r>
            <a:r>
              <a:rPr lang="en-US" sz="1900" dirty="0"/>
              <a:t>). </a:t>
            </a:r>
            <a:r>
              <a:rPr lang="en-US" sz="1900" dirty="0">
                <a:solidFill>
                  <a:srgbClr val="0070C0"/>
                </a:solidFill>
              </a:rPr>
              <a:t>Is it a cation or an anion? </a:t>
            </a:r>
            <a:r>
              <a:rPr lang="en-US" sz="1900" dirty="0">
                <a:solidFill>
                  <a:schemeClr val="accent5">
                    <a:lumMod val="75000"/>
                  </a:schemeClr>
                </a:solidFill>
              </a:rPr>
              <a:t>Use the periodic table to help you.</a:t>
            </a:r>
          </a:p>
          <a:p>
            <a:pPr marL="461756"/>
            <a:r>
              <a:rPr lang="en-US" dirty="0"/>
              <a:t>A calcium atom, Ca, will </a:t>
            </a:r>
            <a:r>
              <a:rPr lang="en-US" b="1" dirty="0">
                <a:solidFill>
                  <a:srgbClr val="00B050"/>
                </a:solidFill>
              </a:rPr>
              <a:t>lose 2 e-</a:t>
            </a:r>
            <a:r>
              <a:rPr lang="en-US" dirty="0"/>
              <a:t> forming a </a:t>
            </a:r>
            <a:r>
              <a:rPr lang="en-US" b="1" dirty="0">
                <a:solidFill>
                  <a:srgbClr val="00B050"/>
                </a:solidFill>
              </a:rPr>
              <a:t>Ca</a:t>
            </a:r>
            <a:r>
              <a:rPr lang="en-US" b="1" baseline="30000" dirty="0">
                <a:solidFill>
                  <a:srgbClr val="00B050"/>
                </a:solidFill>
              </a:rPr>
              <a:t>+2</a:t>
            </a:r>
            <a:r>
              <a:rPr lang="en-US" b="1" dirty="0">
                <a:solidFill>
                  <a:srgbClr val="00B050"/>
                </a:solidFill>
              </a:rPr>
              <a:t> cation   </a:t>
            </a:r>
          </a:p>
          <a:p>
            <a:pPr marL="461756"/>
            <a:r>
              <a:rPr lang="en-US" dirty="0"/>
              <a:t>A fluorine atom, F, will </a:t>
            </a:r>
            <a:r>
              <a:rPr lang="en-US" b="1" dirty="0">
                <a:solidFill>
                  <a:srgbClr val="FF0000"/>
                </a:solidFill>
              </a:rPr>
              <a:t>gain 1 e- </a:t>
            </a:r>
            <a:r>
              <a:rPr lang="en-US" dirty="0"/>
              <a:t>forming a </a:t>
            </a:r>
            <a:r>
              <a:rPr lang="en-US" b="1" dirty="0">
                <a:solidFill>
                  <a:srgbClr val="FF0000"/>
                </a:solidFill>
              </a:rPr>
              <a:t>F</a:t>
            </a:r>
            <a:r>
              <a:rPr lang="en-US" b="1" baseline="30000" dirty="0">
                <a:solidFill>
                  <a:srgbClr val="FF0000"/>
                </a:solidFill>
              </a:rPr>
              <a:t>-1</a:t>
            </a:r>
            <a:r>
              <a:rPr lang="en-US" b="1" dirty="0">
                <a:solidFill>
                  <a:srgbClr val="FF0000"/>
                </a:solidFill>
              </a:rPr>
              <a:t> anion </a:t>
            </a:r>
          </a:p>
          <a:p>
            <a:pPr marL="461756"/>
            <a:r>
              <a:rPr lang="en-US" dirty="0"/>
              <a:t>A  lithium atom , Li, will </a:t>
            </a:r>
            <a:r>
              <a:rPr lang="en-US" b="1" dirty="0">
                <a:solidFill>
                  <a:srgbClr val="00B050"/>
                </a:solidFill>
              </a:rPr>
              <a:t>lose 1 e-</a:t>
            </a:r>
            <a:r>
              <a:rPr lang="en-US" dirty="0"/>
              <a:t> forming a </a:t>
            </a:r>
            <a:r>
              <a:rPr lang="en-US" b="1" dirty="0">
                <a:solidFill>
                  <a:srgbClr val="00B050"/>
                </a:solidFill>
              </a:rPr>
              <a:t>Li</a:t>
            </a:r>
            <a:r>
              <a:rPr lang="en-US" b="1" baseline="30000" dirty="0">
                <a:solidFill>
                  <a:srgbClr val="00B050"/>
                </a:solidFill>
              </a:rPr>
              <a:t>+1</a:t>
            </a:r>
            <a:r>
              <a:rPr lang="en-US" b="1" dirty="0">
                <a:solidFill>
                  <a:srgbClr val="00B050"/>
                </a:solidFill>
              </a:rPr>
              <a:t> cation </a:t>
            </a:r>
            <a:endParaRPr lang="en-US" dirty="0"/>
          </a:p>
          <a:p>
            <a:pPr marL="461756"/>
            <a:r>
              <a:rPr lang="en-US" dirty="0"/>
              <a:t>An argon atom, Ar, will </a:t>
            </a:r>
            <a:r>
              <a:rPr lang="en-US" b="1" dirty="0">
                <a:solidFill>
                  <a:srgbClr val="00B0F0"/>
                </a:solidFill>
              </a:rPr>
              <a:t>not gain or lose electrons nor form an ion (INERT gas)</a:t>
            </a:r>
            <a:endParaRPr lang="en-US" dirty="0">
              <a:solidFill>
                <a:srgbClr val="00B0F0"/>
              </a:solidFill>
            </a:endParaRPr>
          </a:p>
          <a:p>
            <a:pPr marL="461756"/>
            <a:r>
              <a:rPr lang="en-US" dirty="0"/>
              <a:t>An aluminum atom, Al, will </a:t>
            </a:r>
            <a:r>
              <a:rPr lang="en-US" b="1" dirty="0">
                <a:solidFill>
                  <a:srgbClr val="00B050"/>
                </a:solidFill>
              </a:rPr>
              <a:t>lose 3 e-</a:t>
            </a:r>
            <a:r>
              <a:rPr lang="en-US" dirty="0"/>
              <a:t> forming a </a:t>
            </a:r>
            <a:r>
              <a:rPr lang="en-US" b="1" dirty="0">
                <a:solidFill>
                  <a:srgbClr val="00B050"/>
                </a:solidFill>
              </a:rPr>
              <a:t>Al</a:t>
            </a:r>
            <a:r>
              <a:rPr lang="en-US" b="1" baseline="30000" dirty="0">
                <a:solidFill>
                  <a:srgbClr val="00B050"/>
                </a:solidFill>
              </a:rPr>
              <a:t>+3</a:t>
            </a:r>
            <a:r>
              <a:rPr lang="en-US" b="1" dirty="0">
                <a:solidFill>
                  <a:srgbClr val="00B050"/>
                </a:solidFill>
              </a:rPr>
              <a:t> cation </a:t>
            </a:r>
            <a:endParaRPr lang="en-US" dirty="0"/>
          </a:p>
          <a:p>
            <a:pPr marL="461756"/>
            <a:r>
              <a:rPr lang="en-US" dirty="0"/>
              <a:t>A sulfur atom, S, will </a:t>
            </a:r>
            <a:r>
              <a:rPr lang="en-US" b="1" dirty="0">
                <a:solidFill>
                  <a:srgbClr val="FF0000"/>
                </a:solidFill>
              </a:rPr>
              <a:t>gain 2 e- </a:t>
            </a:r>
            <a:r>
              <a:rPr lang="en-US" dirty="0"/>
              <a:t>forming a </a:t>
            </a:r>
            <a:r>
              <a:rPr lang="en-US" b="1" dirty="0">
                <a:solidFill>
                  <a:srgbClr val="FF0000"/>
                </a:solidFill>
              </a:rPr>
              <a:t>S</a:t>
            </a:r>
            <a:r>
              <a:rPr lang="en-US" b="1" baseline="30000" dirty="0">
                <a:solidFill>
                  <a:srgbClr val="FF0000"/>
                </a:solidFill>
              </a:rPr>
              <a:t>-2</a:t>
            </a:r>
            <a:r>
              <a:rPr lang="en-US" b="1" dirty="0">
                <a:solidFill>
                  <a:srgbClr val="FF0000"/>
                </a:solidFill>
              </a:rPr>
              <a:t> anion </a:t>
            </a:r>
          </a:p>
          <a:p>
            <a:pPr marL="461756"/>
            <a:r>
              <a:rPr lang="en-US" dirty="0"/>
              <a:t>A potassium atom, K, will </a:t>
            </a:r>
            <a:r>
              <a:rPr lang="en-US" b="1" dirty="0">
                <a:solidFill>
                  <a:srgbClr val="00B050"/>
                </a:solidFill>
              </a:rPr>
              <a:t>lose 1 e-</a:t>
            </a:r>
            <a:r>
              <a:rPr lang="en-US" dirty="0"/>
              <a:t> forming a </a:t>
            </a:r>
            <a:r>
              <a:rPr lang="en-US" b="1" dirty="0">
                <a:solidFill>
                  <a:srgbClr val="00B050"/>
                </a:solidFill>
              </a:rPr>
              <a:t>K</a:t>
            </a:r>
            <a:r>
              <a:rPr lang="en-US" b="1" baseline="30000" dirty="0">
                <a:solidFill>
                  <a:srgbClr val="00B050"/>
                </a:solidFill>
              </a:rPr>
              <a:t>+1</a:t>
            </a:r>
            <a:r>
              <a:rPr lang="en-US" b="1" dirty="0">
                <a:solidFill>
                  <a:srgbClr val="00B050"/>
                </a:solidFill>
              </a:rPr>
              <a:t> cation </a:t>
            </a:r>
            <a:endParaRPr lang="en-US" dirty="0"/>
          </a:p>
          <a:p>
            <a:pPr marL="461756"/>
            <a:r>
              <a:rPr lang="en-US" dirty="0"/>
              <a:t>A boron atom, B, will </a:t>
            </a:r>
            <a:r>
              <a:rPr lang="en-US" b="1" dirty="0">
                <a:solidFill>
                  <a:srgbClr val="00B050"/>
                </a:solidFill>
              </a:rPr>
              <a:t>lose 3 e-</a:t>
            </a:r>
            <a:r>
              <a:rPr lang="en-US" dirty="0"/>
              <a:t> forming a </a:t>
            </a:r>
            <a:r>
              <a:rPr lang="en-US" b="1" dirty="0">
                <a:solidFill>
                  <a:srgbClr val="00B050"/>
                </a:solidFill>
              </a:rPr>
              <a:t>B</a:t>
            </a:r>
            <a:r>
              <a:rPr lang="en-US" b="1" baseline="30000" dirty="0">
                <a:solidFill>
                  <a:srgbClr val="00B050"/>
                </a:solidFill>
              </a:rPr>
              <a:t>+3</a:t>
            </a:r>
            <a:r>
              <a:rPr lang="en-US" b="1" dirty="0">
                <a:solidFill>
                  <a:srgbClr val="00B050"/>
                </a:solidFill>
              </a:rPr>
              <a:t> cation </a:t>
            </a:r>
            <a:endParaRPr lang="en-US" dirty="0"/>
          </a:p>
          <a:p>
            <a:pPr marL="461756"/>
            <a:r>
              <a:rPr lang="en-US" dirty="0"/>
              <a:t>An iodine atom, I, will </a:t>
            </a:r>
            <a:r>
              <a:rPr lang="en-US" b="1" dirty="0">
                <a:solidFill>
                  <a:srgbClr val="FF0000"/>
                </a:solidFill>
              </a:rPr>
              <a:t>gain 1 e- </a:t>
            </a:r>
            <a:r>
              <a:rPr lang="en-US" dirty="0"/>
              <a:t>forming a </a:t>
            </a:r>
            <a:r>
              <a:rPr lang="en-US" b="1" dirty="0">
                <a:solidFill>
                  <a:srgbClr val="FF0000"/>
                </a:solidFill>
              </a:rPr>
              <a:t>I</a:t>
            </a:r>
            <a:r>
              <a:rPr lang="en-US" b="1" baseline="30000" dirty="0">
                <a:solidFill>
                  <a:srgbClr val="FF0000"/>
                </a:solidFill>
              </a:rPr>
              <a:t>-1</a:t>
            </a:r>
            <a:r>
              <a:rPr lang="en-US" b="1" dirty="0">
                <a:solidFill>
                  <a:srgbClr val="FF0000"/>
                </a:solidFill>
              </a:rPr>
              <a:t> anion </a:t>
            </a:r>
            <a:endParaRPr lang="en-US" dirty="0"/>
          </a:p>
          <a:p>
            <a:pPr marL="461756"/>
            <a:r>
              <a:rPr lang="en-US" dirty="0"/>
              <a:t>A nitrogen atom, N, will </a:t>
            </a:r>
            <a:r>
              <a:rPr lang="en-US" b="1" dirty="0">
                <a:solidFill>
                  <a:srgbClr val="FF0000"/>
                </a:solidFill>
              </a:rPr>
              <a:t>gain 3 e- </a:t>
            </a:r>
            <a:r>
              <a:rPr lang="en-US" dirty="0"/>
              <a:t>forming a </a:t>
            </a:r>
            <a:r>
              <a:rPr lang="en-US" b="1" dirty="0">
                <a:solidFill>
                  <a:srgbClr val="FF0000"/>
                </a:solidFill>
              </a:rPr>
              <a:t>N</a:t>
            </a:r>
            <a:r>
              <a:rPr lang="en-US" b="1" baseline="30000" dirty="0">
                <a:solidFill>
                  <a:srgbClr val="FF0000"/>
                </a:solidFill>
              </a:rPr>
              <a:t>-3</a:t>
            </a:r>
            <a:r>
              <a:rPr lang="en-US" b="1" dirty="0">
                <a:solidFill>
                  <a:srgbClr val="FF0000"/>
                </a:solidFill>
              </a:rPr>
              <a:t> anion </a:t>
            </a:r>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123035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a:t>
            </a:r>
            <a:r>
              <a:rPr lang="en-US" dirty="0">
                <a:solidFill>
                  <a:srgbClr val="FFC000"/>
                </a:solidFill>
              </a:rPr>
              <a:t>Describe Ion Formation</a:t>
            </a:r>
          </a:p>
        </p:txBody>
      </p:sp>
      <p:sp>
        <p:nvSpPr>
          <p:cNvPr id="7" name="Content Placeholder 6"/>
          <p:cNvSpPr>
            <a:spLocks noGrp="1"/>
          </p:cNvSpPr>
          <p:nvPr>
            <p:ph idx="1"/>
          </p:nvPr>
        </p:nvSpPr>
        <p:spPr/>
        <p:txBody>
          <a:bodyPr lIns="182293" tIns="91208"/>
          <a:lstStyle/>
          <a:p>
            <a:r>
              <a:rPr lang="en-US" sz="2100" dirty="0"/>
              <a:t>The reaction below shows sodium chloride forming from its elements, sodium &amp; chlorine. Complete the statements below, describing this reaction.</a:t>
            </a:r>
          </a:p>
          <a:p>
            <a:pPr algn="ctr"/>
            <a:r>
              <a:rPr lang="en-US" sz="2100" dirty="0"/>
              <a:t>2Na(s) + Cl</a:t>
            </a:r>
            <a:r>
              <a:rPr lang="en-US" sz="2100" baseline="-25000" dirty="0"/>
              <a:t>2</a:t>
            </a:r>
            <a:r>
              <a:rPr lang="en-US" sz="2100" dirty="0"/>
              <a:t>(g) → 2NaCl(s)</a:t>
            </a:r>
          </a:p>
          <a:p>
            <a:pPr marL="15817" indent="-15817">
              <a:lnSpc>
                <a:spcPct val="100000"/>
              </a:lnSpc>
              <a:spcBef>
                <a:spcPts val="1800"/>
              </a:spcBef>
            </a:pPr>
            <a:r>
              <a:rPr lang="en-US" sz="2100" dirty="0">
                <a:solidFill>
                  <a:srgbClr val="0070C0"/>
                </a:solidFill>
              </a:rPr>
              <a:t>Before bonding, the charge (oxidation state) of sodium is ___ and the charge (oxidation state) of chlorine is ___.</a:t>
            </a:r>
          </a:p>
          <a:p>
            <a:pPr marL="15817" indent="-15817">
              <a:lnSpc>
                <a:spcPct val="100000"/>
              </a:lnSpc>
              <a:spcBef>
                <a:spcPts val="1800"/>
              </a:spcBef>
            </a:pPr>
            <a:r>
              <a:rPr lang="en-US" sz="2100" dirty="0">
                <a:solidFill>
                  <a:srgbClr val="00B050"/>
                </a:solidFill>
              </a:rPr>
              <a:t>Sodium (atoms / ions) react with chlorine (atoms / ions) to form the (ionic / covalent) compound, sodium chloride. This is a ____ reaction.</a:t>
            </a:r>
          </a:p>
          <a:p>
            <a:pPr marL="15817" indent="-15817"/>
            <a:r>
              <a:rPr lang="en-US" sz="2100" dirty="0">
                <a:solidFill>
                  <a:srgbClr val="7030A0"/>
                </a:solidFill>
              </a:rPr>
              <a:t>The sodium atom (loses / gains) one electron to become a(n) (cation / anion), while the chlorine atom (loses / gains) one electron to become a(n) (cation / anion). </a:t>
            </a:r>
          </a:p>
          <a:p>
            <a:pPr marL="15817" indent="-15817"/>
            <a:r>
              <a:rPr lang="en-US" sz="2100" dirty="0">
                <a:solidFill>
                  <a:srgbClr val="FF0000"/>
                </a:solidFill>
              </a:rPr>
              <a:t>The charge of the sodium ion in NaCl is ___, and the charge of the chloride ion in NaCl is ___. </a:t>
            </a:r>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31034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a:t>
            </a:r>
            <a:r>
              <a:rPr lang="en-US" dirty="0">
                <a:solidFill>
                  <a:srgbClr val="FFC000"/>
                </a:solidFill>
              </a:rPr>
              <a:t>Describe Ion Formation</a:t>
            </a:r>
          </a:p>
        </p:txBody>
      </p:sp>
      <p:sp>
        <p:nvSpPr>
          <p:cNvPr id="7" name="Content Placeholder 6"/>
          <p:cNvSpPr>
            <a:spLocks noGrp="1"/>
          </p:cNvSpPr>
          <p:nvPr>
            <p:ph idx="1"/>
          </p:nvPr>
        </p:nvSpPr>
        <p:spPr/>
        <p:txBody>
          <a:bodyPr lIns="182419" tIns="91208"/>
          <a:lstStyle/>
          <a:p>
            <a:r>
              <a:rPr lang="en-US" sz="2100" dirty="0"/>
              <a:t>Sodium chloride is an ionic compound (</a:t>
            </a:r>
            <a:r>
              <a:rPr lang="en-US" sz="2100" i="1" dirty="0">
                <a:solidFill>
                  <a:srgbClr val="FF0000"/>
                </a:solidFill>
              </a:rPr>
              <a:t>metal + non-metal; END &gt; 1.7</a:t>
            </a:r>
            <a:r>
              <a:rPr lang="en-US" sz="2100" dirty="0"/>
              <a:t>). The reaction below shows how sodium chloride forms from  sodium and chlorine. Complete the statements below to describe this reaction: </a:t>
            </a:r>
          </a:p>
          <a:p>
            <a:pPr algn="ctr"/>
            <a:r>
              <a:rPr lang="en-US" sz="2100" dirty="0"/>
              <a:t>2Na</a:t>
            </a:r>
            <a:r>
              <a:rPr lang="en-US" sz="2100" b="1" baseline="30000" dirty="0">
                <a:solidFill>
                  <a:srgbClr val="FF0000"/>
                </a:solidFill>
              </a:rPr>
              <a:t>0</a:t>
            </a:r>
            <a:r>
              <a:rPr lang="en-US" sz="2100" dirty="0"/>
              <a:t>(s) + Cl</a:t>
            </a:r>
            <a:r>
              <a:rPr lang="en-US" sz="2100" baseline="-25000" dirty="0"/>
              <a:t>2</a:t>
            </a:r>
            <a:r>
              <a:rPr lang="en-US" sz="2100" b="1" baseline="30000" dirty="0">
                <a:solidFill>
                  <a:srgbClr val="FF0000"/>
                </a:solidFill>
              </a:rPr>
              <a:t>0</a:t>
            </a:r>
            <a:r>
              <a:rPr lang="en-US" sz="2100" dirty="0"/>
              <a:t>(g) → 2Na</a:t>
            </a:r>
            <a:r>
              <a:rPr lang="en-US" sz="2100" b="1" baseline="30000" dirty="0">
                <a:solidFill>
                  <a:srgbClr val="FF0000"/>
                </a:solidFill>
              </a:rPr>
              <a:t>+1</a:t>
            </a:r>
            <a:r>
              <a:rPr lang="en-US" sz="2100" dirty="0"/>
              <a:t>Cl</a:t>
            </a:r>
            <a:r>
              <a:rPr lang="en-US" sz="2100" b="1" baseline="30000" dirty="0">
                <a:solidFill>
                  <a:srgbClr val="FF0000"/>
                </a:solidFill>
              </a:rPr>
              <a:t>-1</a:t>
            </a:r>
            <a:r>
              <a:rPr lang="en-US" sz="2100" dirty="0"/>
              <a:t>(s) </a:t>
            </a:r>
          </a:p>
          <a:p>
            <a:pPr marL="15817" indent="-15817">
              <a:lnSpc>
                <a:spcPct val="100000"/>
              </a:lnSpc>
              <a:spcBef>
                <a:spcPts val="1800"/>
              </a:spcBef>
            </a:pPr>
            <a:r>
              <a:rPr lang="en-US" sz="2100" dirty="0">
                <a:solidFill>
                  <a:srgbClr val="0070C0"/>
                </a:solidFill>
              </a:rPr>
              <a:t>Before bonding, the charge (oxidation state) of sodium is </a:t>
            </a:r>
            <a:r>
              <a:rPr lang="en-US" sz="2100" dirty="0">
                <a:solidFill>
                  <a:srgbClr val="00B050"/>
                </a:solidFill>
              </a:rPr>
              <a:t>0</a:t>
            </a:r>
            <a:r>
              <a:rPr lang="en-US" sz="2100" dirty="0">
                <a:solidFill>
                  <a:srgbClr val="0070C0"/>
                </a:solidFill>
              </a:rPr>
              <a:t> and the charge (oxidation state) of chlorine is </a:t>
            </a:r>
            <a:r>
              <a:rPr lang="en-US" sz="2100" dirty="0">
                <a:solidFill>
                  <a:srgbClr val="00B050"/>
                </a:solidFill>
              </a:rPr>
              <a:t>0</a:t>
            </a:r>
            <a:r>
              <a:rPr lang="en-US" sz="2100" dirty="0">
                <a:solidFill>
                  <a:srgbClr val="0070C0"/>
                </a:solidFill>
              </a:rPr>
              <a:t>.</a:t>
            </a:r>
          </a:p>
          <a:p>
            <a:pPr marL="15817" indent="-15817">
              <a:lnSpc>
                <a:spcPct val="100000"/>
              </a:lnSpc>
              <a:spcBef>
                <a:spcPts val="1800"/>
              </a:spcBef>
            </a:pPr>
            <a:r>
              <a:rPr lang="en-US" sz="2100" dirty="0">
                <a:solidFill>
                  <a:srgbClr val="00B050"/>
                </a:solidFill>
              </a:rPr>
              <a:t>Sodium (</a:t>
            </a:r>
            <a:r>
              <a:rPr lang="en-US" sz="2100" dirty="0">
                <a:solidFill>
                  <a:schemeClr val="tx1"/>
                </a:solidFill>
              </a:rPr>
              <a:t>atoms</a:t>
            </a:r>
            <a:r>
              <a:rPr lang="en-US" sz="2100" dirty="0">
                <a:solidFill>
                  <a:srgbClr val="00B050"/>
                </a:solidFill>
              </a:rPr>
              <a:t> </a:t>
            </a:r>
            <a:r>
              <a:rPr lang="en-US" sz="2100" strike="sngStrike" dirty="0">
                <a:solidFill>
                  <a:srgbClr val="00B050"/>
                </a:solidFill>
              </a:rPr>
              <a:t>/ ions</a:t>
            </a:r>
            <a:r>
              <a:rPr lang="en-US" sz="2100" dirty="0">
                <a:solidFill>
                  <a:srgbClr val="00B050"/>
                </a:solidFill>
              </a:rPr>
              <a:t>) react with chlorine (</a:t>
            </a:r>
            <a:r>
              <a:rPr lang="en-US" sz="2100" dirty="0">
                <a:solidFill>
                  <a:schemeClr val="tx1"/>
                </a:solidFill>
              </a:rPr>
              <a:t>atoms</a:t>
            </a:r>
            <a:r>
              <a:rPr lang="en-US" sz="2100" dirty="0">
                <a:solidFill>
                  <a:srgbClr val="00B050"/>
                </a:solidFill>
              </a:rPr>
              <a:t> </a:t>
            </a:r>
            <a:r>
              <a:rPr lang="en-US" sz="2100" strike="sngStrike" dirty="0">
                <a:solidFill>
                  <a:srgbClr val="00B050"/>
                </a:solidFill>
              </a:rPr>
              <a:t>/ ions</a:t>
            </a:r>
            <a:r>
              <a:rPr lang="en-US" sz="2100" dirty="0">
                <a:solidFill>
                  <a:srgbClr val="00B050"/>
                </a:solidFill>
              </a:rPr>
              <a:t>) to form the (</a:t>
            </a:r>
            <a:r>
              <a:rPr lang="en-US" sz="2100" dirty="0">
                <a:solidFill>
                  <a:schemeClr val="tx1"/>
                </a:solidFill>
              </a:rPr>
              <a:t>ionic</a:t>
            </a:r>
            <a:r>
              <a:rPr lang="en-US" sz="2100" dirty="0">
                <a:solidFill>
                  <a:srgbClr val="00B050"/>
                </a:solidFill>
              </a:rPr>
              <a:t> </a:t>
            </a:r>
            <a:r>
              <a:rPr lang="en-US" sz="2100" strike="sngStrike" dirty="0">
                <a:solidFill>
                  <a:srgbClr val="00B050"/>
                </a:solidFill>
              </a:rPr>
              <a:t>/ covalent</a:t>
            </a:r>
            <a:r>
              <a:rPr lang="en-US" sz="2100" dirty="0">
                <a:solidFill>
                  <a:srgbClr val="00B050"/>
                </a:solidFill>
              </a:rPr>
              <a:t>) compound, sodium chloride. This is a </a:t>
            </a:r>
            <a:r>
              <a:rPr lang="en-US" sz="2100" dirty="0">
                <a:solidFill>
                  <a:schemeClr val="tx1"/>
                </a:solidFill>
              </a:rPr>
              <a:t>synthesis</a:t>
            </a:r>
            <a:r>
              <a:rPr lang="en-US" sz="2100" dirty="0">
                <a:solidFill>
                  <a:srgbClr val="00B050"/>
                </a:solidFill>
              </a:rPr>
              <a:t> reaction.</a:t>
            </a:r>
          </a:p>
          <a:p>
            <a:pPr marL="15817" indent="-15817"/>
            <a:r>
              <a:rPr lang="en-US" sz="2100" dirty="0">
                <a:solidFill>
                  <a:srgbClr val="7030A0"/>
                </a:solidFill>
              </a:rPr>
              <a:t>The sodium atom (</a:t>
            </a:r>
            <a:r>
              <a:rPr lang="en-US" sz="2100" dirty="0">
                <a:solidFill>
                  <a:srgbClr val="FF0000"/>
                </a:solidFill>
              </a:rPr>
              <a:t>loses</a:t>
            </a:r>
            <a:r>
              <a:rPr lang="en-US" sz="2100" dirty="0">
                <a:solidFill>
                  <a:srgbClr val="7030A0"/>
                </a:solidFill>
              </a:rPr>
              <a:t> </a:t>
            </a:r>
            <a:r>
              <a:rPr lang="en-US" sz="2100" strike="sngStrike" dirty="0">
                <a:solidFill>
                  <a:srgbClr val="7030A0"/>
                </a:solidFill>
              </a:rPr>
              <a:t>/ gains</a:t>
            </a:r>
            <a:r>
              <a:rPr lang="en-US" sz="2100" dirty="0">
                <a:solidFill>
                  <a:srgbClr val="7030A0"/>
                </a:solidFill>
              </a:rPr>
              <a:t>) one electron to become a(n) (</a:t>
            </a:r>
            <a:r>
              <a:rPr lang="en-US" sz="2100" dirty="0">
                <a:solidFill>
                  <a:srgbClr val="FF0000"/>
                </a:solidFill>
              </a:rPr>
              <a:t>cation</a:t>
            </a:r>
            <a:r>
              <a:rPr lang="en-US" sz="2100" dirty="0">
                <a:solidFill>
                  <a:srgbClr val="7030A0"/>
                </a:solidFill>
              </a:rPr>
              <a:t> </a:t>
            </a:r>
            <a:r>
              <a:rPr lang="en-US" sz="2100" strike="sngStrike" dirty="0">
                <a:solidFill>
                  <a:srgbClr val="7030A0"/>
                </a:solidFill>
              </a:rPr>
              <a:t>/ anion</a:t>
            </a:r>
            <a:r>
              <a:rPr lang="en-US" sz="2100" dirty="0">
                <a:solidFill>
                  <a:srgbClr val="7030A0"/>
                </a:solidFill>
              </a:rPr>
              <a:t>), while the chlorine atom (</a:t>
            </a:r>
            <a:r>
              <a:rPr lang="en-US" sz="2100" strike="sngStrike" dirty="0">
                <a:solidFill>
                  <a:srgbClr val="7030A0"/>
                </a:solidFill>
              </a:rPr>
              <a:t>loses /</a:t>
            </a:r>
            <a:r>
              <a:rPr lang="en-US" sz="2100" dirty="0">
                <a:solidFill>
                  <a:srgbClr val="7030A0"/>
                </a:solidFill>
              </a:rPr>
              <a:t> </a:t>
            </a:r>
            <a:r>
              <a:rPr lang="en-US" sz="2100" dirty="0">
                <a:solidFill>
                  <a:srgbClr val="FF0000"/>
                </a:solidFill>
              </a:rPr>
              <a:t>gains</a:t>
            </a:r>
            <a:r>
              <a:rPr lang="en-US" sz="2100" dirty="0">
                <a:solidFill>
                  <a:srgbClr val="7030A0"/>
                </a:solidFill>
              </a:rPr>
              <a:t>) one electron to become a(n) (</a:t>
            </a:r>
            <a:r>
              <a:rPr lang="en-US" sz="2100" strike="sngStrike" dirty="0">
                <a:solidFill>
                  <a:srgbClr val="7030A0"/>
                </a:solidFill>
              </a:rPr>
              <a:t>cation /</a:t>
            </a:r>
            <a:r>
              <a:rPr lang="en-US" sz="2100" dirty="0">
                <a:solidFill>
                  <a:srgbClr val="7030A0"/>
                </a:solidFill>
              </a:rPr>
              <a:t> </a:t>
            </a:r>
            <a:r>
              <a:rPr lang="en-US" sz="2100" dirty="0">
                <a:solidFill>
                  <a:srgbClr val="FF0000"/>
                </a:solidFill>
              </a:rPr>
              <a:t>anion</a:t>
            </a:r>
            <a:r>
              <a:rPr lang="en-US" sz="2100" dirty="0">
                <a:solidFill>
                  <a:srgbClr val="7030A0"/>
                </a:solidFill>
              </a:rPr>
              <a:t>). </a:t>
            </a:r>
          </a:p>
          <a:p>
            <a:pPr marL="15817" indent="-15817"/>
            <a:r>
              <a:rPr lang="en-US" sz="2100" dirty="0">
                <a:solidFill>
                  <a:srgbClr val="FF0000"/>
                </a:solidFill>
              </a:rPr>
              <a:t>The charge of the sodium ion in NaCl is </a:t>
            </a:r>
            <a:r>
              <a:rPr lang="en-US" sz="2100" dirty="0">
                <a:solidFill>
                  <a:srgbClr val="002060"/>
                </a:solidFill>
              </a:rPr>
              <a:t>+1</a:t>
            </a:r>
            <a:r>
              <a:rPr lang="en-US" sz="2100" dirty="0">
                <a:solidFill>
                  <a:srgbClr val="FF0000"/>
                </a:solidFill>
              </a:rPr>
              <a:t>, and the charge of the chloride ion in NaCl is </a:t>
            </a:r>
            <a:r>
              <a:rPr lang="en-US" sz="2100" dirty="0">
                <a:solidFill>
                  <a:srgbClr val="002060"/>
                </a:solidFill>
              </a:rPr>
              <a:t>−1</a:t>
            </a:r>
            <a:r>
              <a:rPr lang="en-US" sz="2100" dirty="0">
                <a:solidFill>
                  <a:srgbClr val="FF0000"/>
                </a:solidFill>
              </a:rPr>
              <a:t>. </a:t>
            </a:r>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189584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10001</TotalTime>
  <Words>11432</Words>
  <Application>Microsoft Office PowerPoint</Application>
  <PresentationFormat>On-screen Show (4:3)</PresentationFormat>
  <Paragraphs>865</Paragraphs>
  <Slides>63</Slides>
  <Notes>58</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63</vt:i4>
      </vt:variant>
    </vt:vector>
  </HeadingPairs>
  <TitlesOfParts>
    <vt:vector size="81" baseType="lpstr">
      <vt:lpstr>MS Mincho</vt:lpstr>
      <vt:lpstr>Arial</vt:lpstr>
      <vt:lpstr>Arial Unicode MS</vt:lpstr>
      <vt:lpstr>Book Antiqua</vt:lpstr>
      <vt:lpstr>Calibri</vt:lpstr>
      <vt:lpstr>Courier New</vt:lpstr>
      <vt:lpstr>Times New Roman</vt:lpstr>
      <vt:lpstr>Wingdings</vt:lpstr>
      <vt:lpstr>ヒラギノ角ゴ Pro W3</vt:lpstr>
      <vt:lpstr>Blank Presentation</vt:lpstr>
      <vt:lpstr>VIDEO TEMPLATES</vt:lpstr>
      <vt:lpstr>TASK TEMPLATES</vt:lpstr>
      <vt:lpstr>1_VIDEO TEMPLATES</vt:lpstr>
      <vt:lpstr>1_TASK TEMPLATES</vt:lpstr>
      <vt:lpstr>2_VIDEO TEMPLATES</vt:lpstr>
      <vt:lpstr>3_VIDEO TEMPLATES</vt:lpstr>
      <vt:lpstr>2_TASK TEMPLATES</vt:lpstr>
      <vt:lpstr>1_Blank Presentation</vt:lpstr>
      <vt:lpstr>Click “Slide Show”</vt:lpstr>
      <vt:lpstr>PowerPoint Presentation</vt:lpstr>
      <vt:lpstr>PowerPoint Presentation</vt:lpstr>
      <vt:lpstr>  Reviewing Oxidation State (charge of ions)</vt:lpstr>
      <vt:lpstr>  Reviewing Oxidation State (charge of ions)</vt:lpstr>
      <vt:lpstr> Identifying Ions</vt:lpstr>
      <vt:lpstr> Identifying Ions</vt:lpstr>
      <vt:lpstr> Describe Ion Formation</vt:lpstr>
      <vt:lpstr> Describe Ion Formation</vt:lpstr>
      <vt:lpstr> Lesson Objectives</vt:lpstr>
      <vt:lpstr>Oxidation - Reduction</vt:lpstr>
      <vt:lpstr>Oxidation - Reduction</vt:lpstr>
      <vt:lpstr>Oxidation - Reduction</vt:lpstr>
      <vt:lpstr>Review of Oxidation Numbers</vt:lpstr>
      <vt:lpstr>Review of Oxidation Numbers</vt:lpstr>
      <vt:lpstr>Reduction</vt:lpstr>
      <vt:lpstr>Reduction</vt:lpstr>
      <vt:lpstr>Oxidation</vt:lpstr>
      <vt:lpstr>Oxidation</vt:lpstr>
      <vt:lpstr>Oxidation - Reduction</vt:lpstr>
      <vt:lpstr>Oxidation-Reduction (REDOX) Reactions</vt:lpstr>
      <vt:lpstr>Oxidation-Reduction (REDOX) Reactions</vt:lpstr>
      <vt:lpstr>Oxidation-Reduction (REDOX) Reactions</vt:lpstr>
      <vt:lpstr>Oxidizing and Reducing Agents</vt:lpstr>
      <vt:lpstr>Oxidizing and Reducing Agents</vt:lpstr>
      <vt:lpstr> Describe Oxidation-Reduction Reactions</vt:lpstr>
      <vt:lpstr> Describe Oxidation-Reduction Reactions</vt:lpstr>
      <vt:lpstr> Describe Oxidation-Reduction Reactions</vt:lpstr>
      <vt:lpstr> Describe Oxidation-Reduction Reactions</vt:lpstr>
      <vt:lpstr> Recognize Oxidation-Reduction Reactions</vt:lpstr>
      <vt:lpstr> Recognize Oxidation-Reduction Reactions</vt:lpstr>
      <vt:lpstr> Recognize Oxidation-Reduction Reactions</vt:lpstr>
      <vt:lpstr> Recognize Oxidation-Reduction Reactions</vt:lpstr>
      <vt:lpstr>Half Reactions</vt:lpstr>
      <vt:lpstr>Half Reactions</vt:lpstr>
      <vt:lpstr>Half Reactions</vt:lpstr>
      <vt:lpstr>Half Reactions</vt:lpstr>
      <vt:lpstr> Examples of Oxidation-Reduction Reaction</vt:lpstr>
      <vt:lpstr> Examples of Oxidation-Reduction Reaction</vt:lpstr>
      <vt:lpstr> Examples of Oxidation-Reduction Reaction</vt:lpstr>
      <vt:lpstr> Examples of Oxidation-Reduction Reaction</vt:lpstr>
      <vt:lpstr> Examples of Oxidation-Reduction Reaction</vt:lpstr>
      <vt:lpstr> Corrosion</vt:lpstr>
      <vt:lpstr> Corrosion</vt:lpstr>
      <vt:lpstr>Balancing Redox Equations</vt:lpstr>
      <vt:lpstr>Electron Transfer – Oxidation Number Method</vt:lpstr>
      <vt:lpstr>Electron Transfer – Oxidation Number Method</vt:lpstr>
      <vt:lpstr>Electron Transfer – Oxidation Number Method</vt:lpstr>
      <vt:lpstr>Electron Transfer – Oxidation Number Method</vt:lpstr>
      <vt:lpstr>Electron Transfer – Oxidation Number Method</vt:lpstr>
      <vt:lpstr>Electron Transfer – Oxidation Number Method</vt:lpstr>
      <vt:lpstr>Electron Transfer – Oxidation Number Method</vt:lpstr>
      <vt:lpstr>Electron Transfer – Oxidation Number Method</vt:lpstr>
      <vt:lpstr>Balance the Redox Reaction</vt:lpstr>
      <vt:lpstr>Balance the Redox Reaction</vt:lpstr>
      <vt:lpstr>Half Reaction Method</vt:lpstr>
      <vt:lpstr>Half Reaction Method</vt:lpstr>
      <vt:lpstr>Half Reaction Method</vt:lpstr>
      <vt:lpstr>Half Reaction Method</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adele</dc:creator>
  <cp:lastModifiedBy>Craig Riesen</cp:lastModifiedBy>
  <cp:revision>140</cp:revision>
  <dcterms:created xsi:type="dcterms:W3CDTF">2016-02-29T16:41:34Z</dcterms:created>
  <dcterms:modified xsi:type="dcterms:W3CDTF">2024-04-23T14:41:34Z</dcterms:modified>
</cp:coreProperties>
</file>