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7.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8.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3" r:id="rId2"/>
    <p:sldMasterId id="2147483701" r:id="rId3"/>
    <p:sldMasterId id="2147483709" r:id="rId4"/>
    <p:sldMasterId id="2147483718" r:id="rId5"/>
    <p:sldMasterId id="2147483728" r:id="rId6"/>
    <p:sldMasterId id="2147483736" r:id="rId7"/>
    <p:sldMasterId id="2147483745" r:id="rId8"/>
    <p:sldMasterId id="2147483750" r:id="rId9"/>
    <p:sldMasterId id="2147483762" r:id="rId10"/>
    <p:sldMasterId id="2147483774" r:id="rId11"/>
    <p:sldMasterId id="2147483792" r:id="rId12"/>
    <p:sldMasterId id="2147483804" r:id="rId13"/>
    <p:sldMasterId id="2147483816" r:id="rId14"/>
    <p:sldMasterId id="2147483828" r:id="rId15"/>
    <p:sldMasterId id="2147483836" r:id="rId16"/>
    <p:sldMasterId id="2147483844" r:id="rId17"/>
    <p:sldMasterId id="2147483852" r:id="rId18"/>
    <p:sldMasterId id="2147483870" r:id="rId19"/>
    <p:sldMasterId id="2147483879" r:id="rId20"/>
  </p:sldMasterIdLst>
  <p:notesMasterIdLst>
    <p:notesMasterId r:id="rId98"/>
  </p:notesMasterIdLst>
  <p:sldIdLst>
    <p:sldId id="1139" r:id="rId21"/>
    <p:sldId id="259" r:id="rId22"/>
    <p:sldId id="431" r:id="rId23"/>
    <p:sldId id="361" r:id="rId24"/>
    <p:sldId id="303" r:id="rId25"/>
    <p:sldId id="358" r:id="rId26"/>
    <p:sldId id="364" r:id="rId27"/>
    <p:sldId id="344" r:id="rId28"/>
    <p:sldId id="365" r:id="rId29"/>
    <p:sldId id="366" r:id="rId30"/>
    <p:sldId id="367" r:id="rId31"/>
    <p:sldId id="322" r:id="rId32"/>
    <p:sldId id="368" r:id="rId33"/>
    <p:sldId id="324" r:id="rId34"/>
    <p:sldId id="376" r:id="rId35"/>
    <p:sldId id="369" r:id="rId36"/>
    <p:sldId id="370" r:id="rId37"/>
    <p:sldId id="371" r:id="rId38"/>
    <p:sldId id="417" r:id="rId39"/>
    <p:sldId id="373" r:id="rId40"/>
    <p:sldId id="377" r:id="rId41"/>
    <p:sldId id="374" r:id="rId42"/>
    <p:sldId id="432" r:id="rId43"/>
    <p:sldId id="378" r:id="rId44"/>
    <p:sldId id="813" r:id="rId45"/>
    <p:sldId id="375" r:id="rId46"/>
    <p:sldId id="414" r:id="rId47"/>
    <p:sldId id="329" r:id="rId48"/>
    <p:sldId id="330" r:id="rId49"/>
    <p:sldId id="395" r:id="rId50"/>
    <p:sldId id="331" r:id="rId51"/>
    <p:sldId id="814" r:id="rId52"/>
    <p:sldId id="363" r:id="rId53"/>
    <p:sldId id="380" r:id="rId54"/>
    <p:sldId id="413" r:id="rId55"/>
    <p:sldId id="381" r:id="rId56"/>
    <p:sldId id="394" r:id="rId57"/>
    <p:sldId id="418" r:id="rId58"/>
    <p:sldId id="385" r:id="rId59"/>
    <p:sldId id="393" r:id="rId60"/>
    <p:sldId id="391" r:id="rId61"/>
    <p:sldId id="392" r:id="rId62"/>
    <p:sldId id="406" r:id="rId63"/>
    <p:sldId id="420" r:id="rId64"/>
    <p:sldId id="396" r:id="rId65"/>
    <p:sldId id="421" r:id="rId66"/>
    <p:sldId id="422" r:id="rId67"/>
    <p:sldId id="424" r:id="rId68"/>
    <p:sldId id="423" r:id="rId69"/>
    <p:sldId id="397" r:id="rId70"/>
    <p:sldId id="360" r:id="rId71"/>
    <p:sldId id="398" r:id="rId72"/>
    <p:sldId id="399" r:id="rId73"/>
    <p:sldId id="426" r:id="rId74"/>
    <p:sldId id="428" r:id="rId75"/>
    <p:sldId id="425" r:id="rId76"/>
    <p:sldId id="427" r:id="rId77"/>
    <p:sldId id="400" r:id="rId78"/>
    <p:sldId id="401" r:id="rId79"/>
    <p:sldId id="402" r:id="rId80"/>
    <p:sldId id="404" r:id="rId81"/>
    <p:sldId id="403" r:id="rId82"/>
    <p:sldId id="405" r:id="rId83"/>
    <p:sldId id="349" r:id="rId84"/>
    <p:sldId id="429" r:id="rId85"/>
    <p:sldId id="407" r:id="rId86"/>
    <p:sldId id="352" r:id="rId87"/>
    <p:sldId id="430" r:id="rId88"/>
    <p:sldId id="353" r:id="rId89"/>
    <p:sldId id="815" r:id="rId90"/>
    <p:sldId id="354" r:id="rId91"/>
    <p:sldId id="355" r:id="rId92"/>
    <p:sldId id="408" r:id="rId93"/>
    <p:sldId id="409" r:id="rId94"/>
    <p:sldId id="411" r:id="rId95"/>
    <p:sldId id="357" r:id="rId96"/>
    <p:sldId id="412" r:id="rId97"/>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1pPr>
    <a:lvl2pPr marL="454792"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2pPr>
    <a:lvl3pPr marL="909598"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3pPr>
    <a:lvl4pPr marL="1364392"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4pPr>
    <a:lvl5pPr marL="1819188"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5pPr>
    <a:lvl6pPr marL="2273984" algn="l" defTabSz="909598"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6pPr>
    <a:lvl7pPr marL="2728775" algn="l" defTabSz="909598"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7pPr>
    <a:lvl8pPr marL="3183565" algn="l" defTabSz="909598"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8pPr>
    <a:lvl9pPr marL="3638363" algn="l" defTabSz="909598"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rah Kim" initials="YK" lastIdx="13" clrIdx="0"/>
  <p:cmAuthor id="1" name="Katherine Porter" initials="KAP" lastIdx="2" clrIdx="1"/>
  <p:cmAuthor id="2" name="Marien Washburn" initials="MW" lastIdx="1" clrIdx="2"/>
  <p:cmAuthor id="3" name="mwashburn" initials="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FFFFFF"/>
    <a:srgbClr val="A3B53D"/>
    <a:srgbClr val="FFB732"/>
    <a:srgbClr val="D13426"/>
    <a:srgbClr val="EA6F1E"/>
    <a:srgbClr val="874B98"/>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90923" autoAdjust="0"/>
  </p:normalViewPr>
  <p:slideViewPr>
    <p:cSldViewPr>
      <p:cViewPr varScale="1">
        <p:scale>
          <a:sx n="75" d="100"/>
          <a:sy n="75" d="100"/>
        </p:scale>
        <p:origin x="811"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91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E69CC6A2-8B0A-4DDF-B19C-3811E0F701F5}" type="slidenum">
              <a:rPr lang="en-US" altLang="en-US"/>
              <a:pPr/>
              <a:t>‹#›</a:t>
            </a:fld>
            <a:endParaRPr lang="en-US" altLang="en-US"/>
          </a:p>
        </p:txBody>
      </p:sp>
    </p:spTree>
    <p:extLst>
      <p:ext uri="{BB962C8B-B14F-4D97-AF65-F5344CB8AC3E}">
        <p14:creationId xmlns:p14="http://schemas.microsoft.com/office/powerpoint/2010/main" val="1234305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4792"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0959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4392"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1918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3984" algn="l" defTabSz="909598" rtl="0" eaLnBrk="1" latinLnBrk="0" hangingPunct="1">
      <a:defRPr sz="1300" kern="1200">
        <a:solidFill>
          <a:schemeClr val="tx1"/>
        </a:solidFill>
        <a:latin typeface="+mn-lt"/>
        <a:ea typeface="+mn-ea"/>
        <a:cs typeface="+mn-cs"/>
      </a:defRPr>
    </a:lvl6pPr>
    <a:lvl7pPr marL="2728775" algn="l" defTabSz="909598" rtl="0" eaLnBrk="1" latinLnBrk="0" hangingPunct="1">
      <a:defRPr sz="1300" kern="1200">
        <a:solidFill>
          <a:schemeClr val="tx1"/>
        </a:solidFill>
        <a:latin typeface="+mn-lt"/>
        <a:ea typeface="+mn-ea"/>
        <a:cs typeface="+mn-cs"/>
      </a:defRPr>
    </a:lvl7pPr>
    <a:lvl8pPr marL="3183565" algn="l" defTabSz="909598" rtl="0" eaLnBrk="1" latinLnBrk="0" hangingPunct="1">
      <a:defRPr sz="1300" kern="1200">
        <a:solidFill>
          <a:schemeClr val="tx1"/>
        </a:solidFill>
        <a:latin typeface="+mn-lt"/>
        <a:ea typeface="+mn-ea"/>
        <a:cs typeface="+mn-cs"/>
      </a:defRPr>
    </a:lvl8pPr>
    <a:lvl9pPr marL="3638363" algn="l" defTabSz="9095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F615F-9B7D-4FF0-A301-86389FAC1E87}" type="slidenum">
              <a:rPr lang="en-US" altLang="en-US"/>
              <a:pPr/>
              <a:t>2</a:t>
            </a:fld>
            <a:endParaRPr lang="en-US" altLang="en-US"/>
          </a:p>
        </p:txBody>
      </p:sp>
      <p:sp>
        <p:nvSpPr>
          <p:cNvPr id="119810" name="Rectangle 2"/>
          <p:cNvSpPr>
            <a:spLocks noGrp="1" noRot="1" noChangeAspect="1" noChangeArrowheads="1" noTextEdit="1"/>
          </p:cNvSpPr>
          <p:nvPr>
            <p:ph type="sldImg"/>
          </p:nvPr>
        </p:nvSpPr>
        <p:spPr>
          <a:xfrm>
            <a:off x="1143000" y="685800"/>
            <a:ext cx="4572000" cy="3429000"/>
          </a:xfrm>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840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2 </a:t>
            </a:r>
            <a:r>
              <a:rPr lang="en-US" sz="1050" b="1" kern="1200" baseline="0" dirty="0">
                <a:solidFill>
                  <a:schemeClr val="tx1"/>
                </a:solidFill>
                <a:effectLst/>
                <a:latin typeface="Book Antiqua"/>
                <a:ea typeface="+mn-ea"/>
                <a:cs typeface="Book Antiqua"/>
              </a:rPr>
              <a:t>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The plum-pudding model adequately</a:t>
            </a:r>
            <a:r>
              <a:rPr lang="en-US" baseline="0" dirty="0"/>
              <a:t> explain Thomson's results. However, another scientist, [Animate stem] Ernest Rutherford, worked with his graduate students to develop an experiment to test whether this model was accurate.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[Animate bullet 1 and diagram] In this experiment</a:t>
            </a:r>
            <a:r>
              <a:rPr lang="en-US" baseline="0" dirty="0"/>
              <a:t> positively charge particles are fired at small amount of gold foil.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 detector surrounded the foil to detect any particles that bounced off or passed through the foil.</a:t>
            </a:r>
          </a:p>
          <a:p>
            <a:endParaRPr lang="en-US" dirty="0"/>
          </a:p>
          <a:p>
            <a:r>
              <a:rPr lang="en-US" dirty="0"/>
              <a:t>SOURCE:</a:t>
            </a:r>
          </a:p>
          <a:p>
            <a:r>
              <a:rPr lang="en-US" dirty="0"/>
              <a:t>source of sample image: http://www.daviddarling.info/encyclopedia/R/Rutherfords_experiment_and_atomic_model.html</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2 </a:t>
            </a:r>
            <a:r>
              <a:rPr lang="en-US" sz="1050" b="1" kern="1200" baseline="0" dirty="0">
                <a:solidFill>
                  <a:schemeClr val="tx1"/>
                </a:solidFill>
                <a:effectLst/>
                <a:latin typeface="Book Antiqua"/>
                <a:ea typeface="+mn-ea"/>
                <a:cs typeface="Book Antiqua"/>
              </a:rPr>
              <a:t>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The plum-pudding model adequately</a:t>
            </a:r>
            <a:r>
              <a:rPr lang="en-US" baseline="0" dirty="0"/>
              <a:t> explain Thomson's results. However, another scientist, [Animate stem] Ernest Rutherford, worked with his graduate students to develop an experiment to test whether this model was accurate.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[Animate bullet 1 and diagram] In this experiment</a:t>
            </a:r>
            <a:r>
              <a:rPr lang="en-US" baseline="0" dirty="0"/>
              <a:t> positively charge particles are fired at small amount of gold foil.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 detector surrounded the foil to detect any particles that bounced off or passed through the foil.</a:t>
            </a:r>
          </a:p>
          <a:p>
            <a:endParaRPr lang="en-US" dirty="0"/>
          </a:p>
          <a:p>
            <a:r>
              <a:rPr lang="en-US" dirty="0"/>
              <a:t>SOURCE:</a:t>
            </a:r>
          </a:p>
          <a:p>
            <a:r>
              <a:rPr lang="en-US" dirty="0"/>
              <a:t>source of sample image: http://www.daviddarling.info/encyclopedia/R/Rutherfords_experiment_and_atomic_model.html</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[Animate stem, bullet 1, and diagram]</a:t>
            </a:r>
            <a:r>
              <a:rPr lang="en-US" baseline="0" dirty="0"/>
              <a:t> </a:t>
            </a:r>
            <a:r>
              <a:rPr lang="en-US" dirty="0"/>
              <a:t>The results of Rutherford's</a:t>
            </a:r>
            <a:r>
              <a:rPr lang="en-US" baseline="0" dirty="0"/>
              <a:t> experiment were unexpected. He observed that most of the particles passed straight through the foil, but a few were [Animate bullet 2] deflected 9 (teacher, explain reason for deflection) at very steep angles. </a:t>
            </a:r>
            <a:r>
              <a:rPr lang="en-US" b="0" baseline="0" dirty="0"/>
              <a:t>A commonly used analogy is firing a bullet at a piece of tissue paper and having it bounce back at you.</a:t>
            </a:r>
            <a:endParaRPr lang="en-US" dirty="0"/>
          </a:p>
          <a:p>
            <a:pPr marL="171450" indent="-171450">
              <a:buFont typeface="Arial" pitchFamily="34" charset="0"/>
              <a:buChar char="•"/>
            </a:pPr>
            <a:r>
              <a:rPr lang="en-US" dirty="0"/>
              <a:t>[Animate stem 2] Rutherford concluded two things from the gold foil experiment:</a:t>
            </a:r>
          </a:p>
          <a:p>
            <a:pPr marL="171450" indent="-171450">
              <a:buFont typeface="Arial" pitchFamily="34" charset="0"/>
              <a:buChar char="•"/>
            </a:pPr>
            <a:r>
              <a:rPr lang="en-US" dirty="0"/>
              <a:t>[Animate bullet 3] There is a lot of space in atoms – as a matter of fact most of an atom is space, with the tiny electrons somehow located within this space. (teacher point out that the diagram on the slide is not to scale--the nuclei are actually much, much smaller than shown here).</a:t>
            </a:r>
          </a:p>
          <a:p>
            <a:pPr marL="171450" indent="-171450">
              <a:buFont typeface="Arial" pitchFamily="34" charset="0"/>
              <a:buChar char="•"/>
            </a:pPr>
            <a:r>
              <a:rPr lang="en-US" dirty="0"/>
              <a:t>[Animate bullet 4] Positive charge is concentrated at the center of the atom – Rutherford had discovered the nucleus</a:t>
            </a:r>
          </a:p>
          <a:p>
            <a:pPr marL="171450" indent="-171450">
              <a:buFont typeface="Arial" pitchFamily="34" charset="0"/>
              <a:buChar char="•"/>
            </a:pPr>
            <a:r>
              <a:rPr lang="en-US" dirty="0"/>
              <a:t>[Animate bullet 5] The volume of the nucleus is</a:t>
            </a:r>
            <a:r>
              <a:rPr lang="en-US" baseline="0" dirty="0"/>
              <a:t> small compared to the volume of the atom, but most of the mass of the atom is concentrated there.</a:t>
            </a:r>
            <a:endParaRPr lang="en-US" dirty="0"/>
          </a:p>
          <a:p>
            <a:endParaRPr lang="en-US" dirty="0"/>
          </a:p>
          <a:p>
            <a:r>
              <a:rPr lang="en-US" dirty="0"/>
              <a:t>SOURCE:</a:t>
            </a:r>
          </a:p>
          <a:p>
            <a:r>
              <a:rPr lang="en-US" dirty="0"/>
              <a:t>http://www.tutorvista.com/content/science/science-i/structure-atom/structure.php</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[Animate stem, bullet 1, and diagram]</a:t>
            </a:r>
            <a:r>
              <a:rPr lang="en-US" baseline="0" dirty="0"/>
              <a:t> </a:t>
            </a:r>
            <a:r>
              <a:rPr lang="en-US" dirty="0"/>
              <a:t>The results of Rutherford's</a:t>
            </a:r>
            <a:r>
              <a:rPr lang="en-US" baseline="0" dirty="0"/>
              <a:t> experiment were unexpected. He observed that most of the particles passed straight through the foil, but a few were [Animate bullet 2] deflected 9 (teacher, explain reason for deflection) at very steep angles. </a:t>
            </a:r>
            <a:r>
              <a:rPr lang="en-US" b="0" baseline="0" dirty="0"/>
              <a:t>A commonly used analogy is firing a bullet at a piece of tissue paper and having it bounce back at you.</a:t>
            </a:r>
            <a:endParaRPr lang="en-US" dirty="0"/>
          </a:p>
          <a:p>
            <a:pPr marL="171450" indent="-171450">
              <a:buFont typeface="Arial" pitchFamily="34" charset="0"/>
              <a:buChar char="•"/>
            </a:pPr>
            <a:r>
              <a:rPr lang="en-US" dirty="0"/>
              <a:t>[Animate stem 2] Rutherford concluded two things from the gold foil experiment:</a:t>
            </a:r>
          </a:p>
          <a:p>
            <a:pPr marL="171450" indent="-171450">
              <a:buFont typeface="Arial" pitchFamily="34" charset="0"/>
              <a:buChar char="•"/>
            </a:pPr>
            <a:r>
              <a:rPr lang="en-US" dirty="0"/>
              <a:t>[Animate bullet 3] There is a lot of space in atoms – as a matter of fact most of an atom is space, with the tiny electrons somehow located within this space. (teacher point out that the diagram on the slide is not to scale--the nuclei are actually much, much smaller than shown here).</a:t>
            </a:r>
          </a:p>
          <a:p>
            <a:pPr marL="171450" indent="-171450">
              <a:buFont typeface="Arial" pitchFamily="34" charset="0"/>
              <a:buChar char="•"/>
            </a:pPr>
            <a:r>
              <a:rPr lang="en-US" dirty="0"/>
              <a:t>[Animate bullet 4] Positive charge is concentrated at the center of the atom – Rutherford had discovered the nucleus</a:t>
            </a:r>
          </a:p>
          <a:p>
            <a:pPr marL="171450" indent="-171450">
              <a:buFont typeface="Arial" pitchFamily="34" charset="0"/>
              <a:buChar char="•"/>
            </a:pPr>
            <a:r>
              <a:rPr lang="en-US" dirty="0"/>
              <a:t>[Animate bullet 5] The volume of the nucleus is</a:t>
            </a:r>
            <a:r>
              <a:rPr lang="en-US" baseline="0" dirty="0"/>
              <a:t> small compared to the volume of the atom, but most of the mass of the atom is concentrated there.</a:t>
            </a:r>
            <a:endParaRPr lang="en-US" dirty="0"/>
          </a:p>
          <a:p>
            <a:endParaRPr lang="en-US" dirty="0"/>
          </a:p>
          <a:p>
            <a:r>
              <a:rPr lang="en-US" dirty="0"/>
              <a:t>SOURCE:</a:t>
            </a:r>
          </a:p>
          <a:p>
            <a:r>
              <a:rPr lang="en-US" dirty="0"/>
              <a:t>http://www.tutorvista.com/content/science/science-i/structure-atom/structure.php</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6708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0.5 min</a:t>
            </a:r>
          </a:p>
          <a:p>
            <a:endParaRPr lang="en-US" b="1" dirty="0"/>
          </a:p>
          <a:p>
            <a:r>
              <a:rPr lang="en-US" b="1" dirty="0"/>
              <a:t>Entry Audio:</a:t>
            </a:r>
            <a:r>
              <a:rPr lang="en-US" b="0" baseline="0" dirty="0"/>
              <a:t> Just as Thomson’s results required a modification to Dalton’s theory, Rutherford’s results required a modification to Thomson’s plum pudding model.</a:t>
            </a:r>
          </a:p>
          <a:p>
            <a:r>
              <a:rPr lang="en-US" b="1" baseline="0" dirty="0"/>
              <a:t>Hint Audio:</a:t>
            </a:r>
            <a:r>
              <a:rPr lang="en-US" b="0" baseline="0" dirty="0"/>
              <a:t> Which model shows the positive charge concentrated at the center of the atom?</a:t>
            </a:r>
          </a:p>
          <a:p>
            <a:r>
              <a:rPr lang="en-US" b="1" baseline="0" dirty="0"/>
              <a:t>Exit Audio:</a:t>
            </a:r>
            <a:r>
              <a:rPr lang="en-US" b="0" baseline="0" dirty="0"/>
              <a:t> As a result of Rutherford’s experiment, the plum pudding model was modified. Further research has caused even more revision to this model giving way to the modern atomic theory.</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68537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0.5 min</a:t>
            </a:r>
          </a:p>
          <a:p>
            <a:endParaRPr lang="en-US" b="1" dirty="0"/>
          </a:p>
          <a:p>
            <a:r>
              <a:rPr lang="en-US" b="1" dirty="0"/>
              <a:t>Entry Audio:</a:t>
            </a:r>
            <a:r>
              <a:rPr lang="en-US" b="0" baseline="0" dirty="0"/>
              <a:t> Just as Thomson’s results required a modification to Dalton’s theory, Rutherford’s results required a modification to Thomson’s plum pudding model.</a:t>
            </a:r>
          </a:p>
          <a:p>
            <a:r>
              <a:rPr lang="en-US" b="1" baseline="0" dirty="0"/>
              <a:t>Hint Audio:</a:t>
            </a:r>
            <a:r>
              <a:rPr lang="en-US" b="0" baseline="0" dirty="0"/>
              <a:t> Which model shows the positive charge concentrated at the center of the atom?</a:t>
            </a:r>
          </a:p>
          <a:p>
            <a:r>
              <a:rPr lang="en-US" b="1" baseline="0" dirty="0"/>
              <a:t>Exit Audio:</a:t>
            </a:r>
            <a:r>
              <a:rPr lang="en-US" b="0" baseline="0" dirty="0"/>
              <a:t> As a result of Rutherford’s experiment, the plum pudding model was modified. Further research has caused even more revision to this model giving way to the modern atomic theory.</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80672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85C80-92D2-4433-B5A6-2C0EF94A9786}" type="slidenum">
              <a:rPr lang="en-US" altLang="en-US"/>
              <a:pPr/>
              <a:t>28</a:t>
            </a:fld>
            <a:endParaRPr lang="en-US" altLang="en-US"/>
          </a:p>
        </p:txBody>
      </p:sp>
      <p:sp>
        <p:nvSpPr>
          <p:cNvPr id="33794" name="Rectangle 2"/>
          <p:cNvSpPr>
            <a:spLocks noGrp="1" noRot="1" noChangeAspect="1" noChangeArrowheads="1" noTextEdit="1"/>
          </p:cNvSpPr>
          <p:nvPr>
            <p:ph type="sldImg"/>
          </p:nvPr>
        </p:nvSpPr>
        <p:spPr>
          <a:xfrm>
            <a:off x="1143000" y="685800"/>
            <a:ext cx="4572000" cy="3429000"/>
          </a:xfrm>
          <a:ln/>
        </p:spPr>
      </p:sp>
      <p:sp>
        <p:nvSpPr>
          <p:cNvPr id="33795"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69614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6B0E6-255D-43A3-92DB-8E3BE5429BB2}" type="slidenum">
              <a:rPr lang="en-US" altLang="en-US"/>
              <a:pPr/>
              <a:t>29</a:t>
            </a:fld>
            <a:endParaRPr lang="en-US" altLang="en-US"/>
          </a:p>
        </p:txBody>
      </p:sp>
      <p:sp>
        <p:nvSpPr>
          <p:cNvPr id="140290" name="Rectangle 2"/>
          <p:cNvSpPr>
            <a:spLocks noGrp="1" noRot="1" noChangeAspect="1" noChangeArrowheads="1" noTextEdit="1"/>
          </p:cNvSpPr>
          <p:nvPr>
            <p:ph type="sldImg"/>
          </p:nvPr>
        </p:nvSpPr>
        <p:spPr>
          <a:xfrm>
            <a:off x="1143000" y="685800"/>
            <a:ext cx="4572000" cy="3429000"/>
          </a:xfrm>
          <a:ln/>
        </p:spPr>
      </p:sp>
      <p:sp>
        <p:nvSpPr>
          <p:cNvPr id="14029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08112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575"/>
              </a:spcBef>
              <a:spcAft>
                <a:spcPct val="0"/>
              </a:spcAft>
              <a:buClrTx/>
              <a:buSzTx/>
              <a:buFontTx/>
              <a:buNone/>
              <a:tabLst/>
              <a:defRPr/>
            </a:pPr>
            <a:r>
              <a:rPr lang="en-US" b="1" dirty="0">
                <a:latin typeface="Book Antiqua" pitchFamily="18" charset="0"/>
              </a:rPr>
              <a:t>Timing ≈ 0.5 min</a:t>
            </a:r>
          </a:p>
          <a:p>
            <a:pPr marL="0" marR="0" indent="0" algn="l" defTabSz="914400" rtl="0" eaLnBrk="0" fontAlgn="base" latinLnBrk="0" hangingPunct="0">
              <a:lnSpc>
                <a:spcPct val="100000"/>
              </a:lnSpc>
              <a:spcBef>
                <a:spcPts val="575"/>
              </a:spcBef>
              <a:spcAft>
                <a:spcPct val="0"/>
              </a:spcAft>
              <a:buClrTx/>
              <a:buSzTx/>
              <a:buFontTx/>
              <a:buNone/>
              <a:tabLst/>
              <a:defRPr/>
            </a:pPr>
            <a:endParaRPr lang="en-US" b="1" dirty="0">
              <a:latin typeface="Book Antiqua" pitchFamily="18" charset="0"/>
            </a:endParaRP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dirty="0">
                <a:latin typeface="Book Antiqua" pitchFamily="18" charset="0"/>
              </a:rPr>
              <a:t>The three types of particles within the atom do not have the same mass. Remember that all of the particles are very small. If the mass of a paperclip is about one gram, all of the particles are much smaller than the paperclip (6 with 23 zeros times smaller than the paperclip!) </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dirty="0">
                <a:latin typeface="Book Antiqua" pitchFamily="18" charset="0"/>
              </a:rPr>
              <a:t>Scientists use the unit [Animate</a:t>
            </a:r>
            <a:r>
              <a:rPr lang="en-US" baseline="0" dirty="0">
                <a:latin typeface="Book Antiqua" pitchFamily="18" charset="0"/>
              </a:rPr>
              <a:t> definition] </a:t>
            </a:r>
            <a:r>
              <a:rPr lang="en-US" dirty="0">
                <a:latin typeface="Book Antiqua" pitchFamily="18" charset="0"/>
              </a:rPr>
              <a:t>amu, or atomic mass unit, to describe the mass of subatomic particles on an atomic scale. </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0" baseline="0" dirty="0">
                <a:latin typeface="Book Antiqua" pitchFamily="18" charset="0"/>
              </a:rPr>
              <a:t>[Animate bullet 1] The atomic mass unit is 1/12</a:t>
            </a:r>
            <a:r>
              <a:rPr lang="en-US" b="0" baseline="30000" dirty="0">
                <a:latin typeface="Book Antiqua" pitchFamily="18" charset="0"/>
              </a:rPr>
              <a:t>th</a:t>
            </a:r>
            <a:r>
              <a:rPr lang="en-US" b="0" baseline="0" dirty="0">
                <a:latin typeface="Book Antiqua" pitchFamily="18" charset="0"/>
              </a:rPr>
              <a:t> the mass of a C-12 atom and [Animate bullet 2] corresponds to 1.660538921×10</a:t>
            </a:r>
            <a:r>
              <a:rPr lang="en-US" b="0" baseline="30000" dirty="0">
                <a:latin typeface="Book Antiqua" pitchFamily="18" charset="0"/>
              </a:rPr>
              <a:t>−24</a:t>
            </a:r>
            <a:r>
              <a:rPr lang="en-US" b="0" baseline="0" dirty="0">
                <a:latin typeface="Book Antiqua" pitchFamily="18" charset="0"/>
              </a:rPr>
              <a:t> g</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endParaRPr lang="en-US" b="0" baseline="0" dirty="0">
              <a:latin typeface="Book Antiqua" pitchFamily="18" charset="0"/>
            </a:endParaRPr>
          </a:p>
          <a:p>
            <a:pPr marL="0" marR="0" indent="0" algn="l" defTabSz="914400" rtl="0" eaLnBrk="0" fontAlgn="base" latinLnBrk="0" hangingPunct="0">
              <a:lnSpc>
                <a:spcPct val="100000"/>
              </a:lnSpc>
              <a:spcBef>
                <a:spcPts val="575"/>
              </a:spcBef>
              <a:spcAft>
                <a:spcPct val="0"/>
              </a:spcAft>
              <a:buClrTx/>
              <a:buSzTx/>
              <a:buFontTx/>
              <a:buNone/>
              <a:tabLst/>
              <a:defRPr/>
            </a:pPr>
            <a:endParaRPr lang="en-US" b="0" baseline="0" dirty="0">
              <a:latin typeface="Book Antiqua" pitchFamily="18" charset="0"/>
            </a:endParaRPr>
          </a:p>
          <a:p>
            <a:pPr marL="0" marR="0" indent="0" algn="l" defTabSz="914400" rtl="0" eaLnBrk="0" fontAlgn="base" latinLnBrk="0" hangingPunct="0">
              <a:lnSpc>
                <a:spcPct val="100000"/>
              </a:lnSpc>
              <a:spcBef>
                <a:spcPts val="575"/>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944C1A57-B751-4A32-8A9C-EF703F79FBFA}"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13575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C1729-1EFE-4121-A55D-61825AF97A0A}" type="slidenum">
              <a:rPr lang="en-US" altLang="en-US"/>
              <a:pPr/>
              <a:t>31</a:t>
            </a:fld>
            <a:endParaRPr lang="en-US" altLang="en-US"/>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26653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F615F-9B7D-4FF0-A301-86389FAC1E87}" type="slidenum">
              <a:rPr lang="en-US" altLang="en-US"/>
              <a:pPr/>
              <a:t>3</a:t>
            </a:fld>
            <a:endParaRPr lang="en-US" altLang="en-US"/>
          </a:p>
        </p:txBody>
      </p:sp>
      <p:sp>
        <p:nvSpPr>
          <p:cNvPr id="119810" name="Rectangle 2"/>
          <p:cNvSpPr>
            <a:spLocks noGrp="1" noRot="1" noChangeAspect="1" noChangeArrowheads="1" noTextEdit="1"/>
          </p:cNvSpPr>
          <p:nvPr>
            <p:ph type="sldImg"/>
          </p:nvPr>
        </p:nvSpPr>
        <p:spPr>
          <a:xfrm>
            <a:off x="1143000" y="685800"/>
            <a:ext cx="4572000" cy="3429000"/>
          </a:xfrm>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621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C1729-1EFE-4121-A55D-61825AF97A0A}" type="slidenum">
              <a:rPr lang="en-US" altLang="en-US"/>
              <a:pPr/>
              <a:t>32</a:t>
            </a:fld>
            <a:endParaRPr lang="en-US" altLang="en-US"/>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521840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1143000" y="685800"/>
            <a:ext cx="4572000" cy="3429000"/>
          </a:xfrm>
          <a:ln/>
        </p:spPr>
      </p:sp>
      <p:sp>
        <p:nvSpPr>
          <p:cNvPr id="52226" name="Notes Placeholder 2"/>
          <p:cNvSpPr>
            <a:spLocks noGrp="1"/>
          </p:cNvSpPr>
          <p:nvPr>
            <p:ph type="body" idx="1"/>
          </p:nvPr>
        </p:nvSpPr>
        <p:spPr>
          <a:noFill/>
        </p:spPr>
        <p:txBody>
          <a:bodyPr/>
          <a:lstStyle/>
          <a:p>
            <a:r>
              <a:rPr lang="en-US" b="1" dirty="0">
                <a:latin typeface="Book Antiqua" pitchFamily="18" charset="0"/>
              </a:rPr>
              <a:t>Timing ≈ 0.5 min</a:t>
            </a:r>
          </a:p>
          <a:p>
            <a:endParaRPr lang="en-US" dirty="0">
              <a:latin typeface="Book Antiqua" pitchFamily="18" charset="0"/>
            </a:endParaRP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dirty="0">
                <a:latin typeface="Book Antiqua" pitchFamily="18" charset="0"/>
              </a:rPr>
              <a:t>[Animate definition of atom] Atoms are the smallest particles of an element that cannot be broken down further without changing the properties of the element. Remember that when cutting the aluminum can, there was a smallest particle that you could reach. This smallest particle is the atom. [Animate </a:t>
            </a:r>
            <a:r>
              <a:rPr lang="en-US" dirty="0">
                <a:solidFill>
                  <a:schemeClr val="tx1"/>
                </a:solidFill>
              </a:rPr>
              <a:t>The atom can be divided into two parts:]</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dirty="0">
                <a:latin typeface="Book Antiqua" pitchFamily="18" charset="0"/>
              </a:rPr>
              <a:t>All atoms have a similar arrangement. [Animate </a:t>
            </a:r>
            <a:r>
              <a:rPr lang="en-US" dirty="0">
                <a:solidFill>
                  <a:schemeClr val="tx1"/>
                </a:solidFill>
              </a:rPr>
              <a:t>The atom can be divided into two parts:]</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bullet 1] </a:t>
            </a:r>
            <a:r>
              <a:rPr lang="en-US" dirty="0">
                <a:latin typeface="Book Antiqua" pitchFamily="18" charset="0"/>
              </a:rPr>
              <a:t>An atom contains a nucleus, which is in the center of the atom. </a:t>
            </a:r>
          </a:p>
          <a:p>
            <a:pPr marL="171450" indent="-171450">
              <a:buFont typeface="Arial" pitchFamily="34" charset="0"/>
              <a:buChar char="•"/>
            </a:pPr>
            <a:r>
              <a:rPr lang="en-US" dirty="0">
                <a:latin typeface="Book Antiqua" pitchFamily="18" charset="0"/>
              </a:rPr>
              <a:t>[Animate bullet 2] The atom also has orbitals surrounding the nucleus. The orbitals are in reality electron</a:t>
            </a:r>
            <a:r>
              <a:rPr lang="en-US" baseline="0" dirty="0">
                <a:latin typeface="Book Antiqua" pitchFamily="18" charset="0"/>
              </a:rPr>
              <a:t> clouds</a:t>
            </a:r>
            <a:r>
              <a:rPr lang="en-US" dirty="0">
                <a:latin typeface="Book Antiqua" pitchFamily="18" charset="0"/>
              </a:rPr>
              <a:t> that describe possible locations of the electrons. </a:t>
            </a:r>
          </a:p>
          <a:p>
            <a:pPr marL="171450" indent="-171450">
              <a:buFont typeface="Arial" pitchFamily="34" charset="0"/>
              <a:buChar char="•"/>
            </a:pPr>
            <a:r>
              <a:rPr lang="en-US" dirty="0">
                <a:latin typeface="Book Antiqua" pitchFamily="18" charset="0"/>
              </a:rPr>
              <a:t>The smaller particles of the atom, which are known as subatomic particles, are found in either of these atomic locations.</a:t>
            </a:r>
          </a:p>
          <a:p>
            <a:endParaRPr lang="en-US" dirty="0">
              <a:latin typeface="Book Antiqua" pitchFamily="18" charset="0"/>
            </a:endParaRPr>
          </a:p>
          <a:p>
            <a:r>
              <a:rPr lang="en-US" b="1" u="sng" dirty="0">
                <a:latin typeface="Book Antiqua" pitchFamily="18" charset="0"/>
              </a:rPr>
              <a:t>SOURCES:</a:t>
            </a:r>
          </a:p>
        </p:txBody>
      </p:sp>
      <p:sp>
        <p:nvSpPr>
          <p:cNvPr id="52227" name="Slide Number Placeholder 3"/>
          <p:cNvSpPr>
            <a:spLocks noGrp="1"/>
          </p:cNvSpPr>
          <p:nvPr>
            <p:ph type="sldNum" sz="quarter" idx="5"/>
          </p:nvPr>
        </p:nvSpPr>
        <p:spPr>
          <a:noFill/>
          <a:ln>
            <a:miter lim="800000"/>
            <a:headEnd/>
            <a:tailEnd/>
          </a:ln>
        </p:spPr>
        <p:txBody>
          <a:bodyPr/>
          <a:lstStyle/>
          <a:p>
            <a:fld id="{5CA13AE3-AEE2-4EA5-AA3B-D94B48634EDF}"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1143000" y="685800"/>
            <a:ext cx="4572000" cy="3429000"/>
          </a:xfrm>
          <a:ln/>
        </p:spPr>
      </p:sp>
      <p:sp>
        <p:nvSpPr>
          <p:cNvPr id="52226" name="Notes Placeholder 2"/>
          <p:cNvSpPr>
            <a:spLocks noGrp="1"/>
          </p:cNvSpPr>
          <p:nvPr>
            <p:ph type="body" idx="1"/>
          </p:nvPr>
        </p:nvSpPr>
        <p:spPr>
          <a:noFill/>
        </p:spPr>
        <p:txBody>
          <a:bodyPr/>
          <a:lstStyle/>
          <a:p>
            <a:r>
              <a:rPr lang="en-US" b="1" dirty="0">
                <a:latin typeface="Book Antiqua" pitchFamily="18" charset="0"/>
              </a:rPr>
              <a:t>Timing ≈ 0.5 min</a:t>
            </a:r>
          </a:p>
          <a:p>
            <a:endParaRPr lang="en-US" dirty="0">
              <a:latin typeface="Book Antiqua" pitchFamily="18" charset="0"/>
            </a:endParaRP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dirty="0">
                <a:latin typeface="Book Antiqua" pitchFamily="18" charset="0"/>
              </a:rPr>
              <a:t>[Animate definition of atom] Atoms are the smallest particles of an element that cannot be broken down further without changing the properties of the element. Remember that when cutting the aluminum can, there was a smallest particle that you could reach. This smallest particle is the atom. [Animate </a:t>
            </a:r>
            <a:r>
              <a:rPr lang="en-US" dirty="0">
                <a:solidFill>
                  <a:schemeClr val="tx1"/>
                </a:solidFill>
              </a:rPr>
              <a:t>The atom can be divided into two parts:]</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dirty="0">
                <a:latin typeface="Book Antiqua" pitchFamily="18" charset="0"/>
              </a:rPr>
              <a:t>All atoms have a similar arrangement. [Animate </a:t>
            </a:r>
            <a:r>
              <a:rPr lang="en-US" dirty="0">
                <a:solidFill>
                  <a:schemeClr val="tx1"/>
                </a:solidFill>
              </a:rPr>
              <a:t>The atom can be divided into two parts:]</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bullet 1] </a:t>
            </a:r>
            <a:r>
              <a:rPr lang="en-US" dirty="0">
                <a:latin typeface="Book Antiqua" pitchFamily="18" charset="0"/>
              </a:rPr>
              <a:t>An atom contains a nucleus, which is in the center of the atom. </a:t>
            </a:r>
          </a:p>
          <a:p>
            <a:pPr marL="171450" indent="-171450">
              <a:buFont typeface="Arial" pitchFamily="34" charset="0"/>
              <a:buChar char="•"/>
            </a:pPr>
            <a:r>
              <a:rPr lang="en-US" dirty="0">
                <a:latin typeface="Book Antiqua" pitchFamily="18" charset="0"/>
              </a:rPr>
              <a:t>[Animate bullet 2] The atom also has orbitals surrounding the nucleus. The orbitals are in reality electron</a:t>
            </a:r>
            <a:r>
              <a:rPr lang="en-US" baseline="0" dirty="0">
                <a:latin typeface="Book Antiqua" pitchFamily="18" charset="0"/>
              </a:rPr>
              <a:t> clouds</a:t>
            </a:r>
            <a:r>
              <a:rPr lang="en-US" dirty="0">
                <a:latin typeface="Book Antiqua" pitchFamily="18" charset="0"/>
              </a:rPr>
              <a:t> that describe possible locations of the electrons. </a:t>
            </a:r>
          </a:p>
          <a:p>
            <a:pPr marL="171450" indent="-171450">
              <a:buFont typeface="Arial" pitchFamily="34" charset="0"/>
              <a:buChar char="•"/>
            </a:pPr>
            <a:r>
              <a:rPr lang="en-US" dirty="0">
                <a:latin typeface="Book Antiqua" pitchFamily="18" charset="0"/>
              </a:rPr>
              <a:t>The smaller particles of the atom, which are known as subatomic particles, are found in either of these atomic locations.</a:t>
            </a:r>
          </a:p>
          <a:p>
            <a:endParaRPr lang="en-US" dirty="0">
              <a:latin typeface="Book Antiqua" pitchFamily="18" charset="0"/>
            </a:endParaRPr>
          </a:p>
          <a:p>
            <a:r>
              <a:rPr lang="en-US" b="1" u="sng" dirty="0">
                <a:latin typeface="Book Antiqua" pitchFamily="18" charset="0"/>
              </a:rPr>
              <a:t>SOURCES:</a:t>
            </a:r>
          </a:p>
        </p:txBody>
      </p:sp>
      <p:sp>
        <p:nvSpPr>
          <p:cNvPr id="52227" name="Slide Number Placeholder 3"/>
          <p:cNvSpPr>
            <a:spLocks noGrp="1"/>
          </p:cNvSpPr>
          <p:nvPr>
            <p:ph type="sldNum" sz="quarter" idx="5"/>
          </p:nvPr>
        </p:nvSpPr>
        <p:spPr>
          <a:noFill/>
          <a:ln>
            <a:miter lim="800000"/>
            <a:headEnd/>
            <a:tailEnd/>
          </a:ln>
        </p:spPr>
        <p:txBody>
          <a:bodyPr/>
          <a:lstStyle/>
          <a:p>
            <a:fld id="{5CA13AE3-AEE2-4EA5-AA3B-D94B48634ED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736664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43000" y="685800"/>
            <a:ext cx="4572000" cy="3429000"/>
          </a:xfrm>
          <a:ln/>
        </p:spPr>
      </p:sp>
      <p:sp>
        <p:nvSpPr>
          <p:cNvPr id="54274" name="Notes Placeholder 2"/>
          <p:cNvSpPr>
            <a:spLocks noGrp="1"/>
          </p:cNvSpPr>
          <p:nvPr>
            <p:ph type="body" idx="1"/>
          </p:nvPr>
        </p:nvSpPr>
        <p:spPr>
          <a:noFill/>
        </p:spPr>
        <p:txBody>
          <a:bodyPr/>
          <a:lstStyle/>
          <a:p>
            <a:r>
              <a:rPr lang="en-US" b="1" dirty="0">
                <a:latin typeface="Book Antiqua" pitchFamily="18" charset="0"/>
              </a:rPr>
              <a:t>Timing ≈ 0.5 min</a:t>
            </a:r>
          </a:p>
          <a:p>
            <a:endParaRPr lang="en-US" dirty="0">
              <a:latin typeface="Book Antiqua" pitchFamily="18" charset="0"/>
            </a:endParaRPr>
          </a:p>
          <a:p>
            <a:pPr marL="171450" indent="-171450">
              <a:buFont typeface="Arial" pitchFamily="34" charset="0"/>
              <a:buChar char="•"/>
            </a:pPr>
            <a:r>
              <a:rPr lang="en-US" dirty="0">
                <a:latin typeface="Book Antiqua" pitchFamily="18" charset="0"/>
              </a:rPr>
              <a:t>The atom is made of three different types of particles. They are protons, neutrons, and electrons. These particles have different properties that can be described by the charge on the particle. </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proton diagram and partial definition] </a:t>
            </a:r>
            <a:r>
              <a:rPr lang="en-US" dirty="0">
                <a:latin typeface="Book Antiqua" pitchFamily="18" charset="0"/>
              </a:rPr>
              <a:t>A proton provides one positive charge to the atom. </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electron diagram and partial definition] </a:t>
            </a:r>
            <a:r>
              <a:rPr lang="en-US" dirty="0">
                <a:latin typeface="Book Antiqua" pitchFamily="18" charset="0"/>
              </a:rPr>
              <a:t>The electron is a negatively charged particle. The charge on an</a:t>
            </a:r>
            <a:r>
              <a:rPr lang="en-US" baseline="0" dirty="0">
                <a:latin typeface="Book Antiqua" pitchFamily="18" charset="0"/>
              </a:rPr>
              <a:t> electron is equal in magnitude but opposite in sign to that on a proton (teacher explain).</a:t>
            </a:r>
            <a:r>
              <a:rPr lang="en-US" dirty="0">
                <a:latin typeface="Book Antiqua" pitchFamily="18" charset="0"/>
              </a:rPr>
              <a:t> </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neutron diagram and partial definition] </a:t>
            </a:r>
            <a:r>
              <a:rPr lang="en-US" dirty="0">
                <a:latin typeface="Book Antiqua" pitchFamily="18" charset="0"/>
              </a:rPr>
              <a:t>The neutron is a neutral particle. </a:t>
            </a:r>
          </a:p>
          <a:p>
            <a:pPr marL="171450" indent="-171450">
              <a:buFont typeface="Arial" pitchFamily="34" charset="0"/>
              <a:buChar char="•"/>
            </a:pPr>
            <a:r>
              <a:rPr lang="en-US" dirty="0">
                <a:latin typeface="Book Antiqua" pitchFamily="18" charset="0"/>
              </a:rPr>
              <a:t>An atom can have any combination of each of these subatomic particles. In an atom that does not have a charge, or is said to be neutral, the number of protons is equal to the number of electrons. However, the number of neutrons can vary between different atoms-even atoms of the same element.</a:t>
            </a:r>
          </a:p>
        </p:txBody>
      </p:sp>
      <p:sp>
        <p:nvSpPr>
          <p:cNvPr id="54275" name="Slide Number Placeholder 3"/>
          <p:cNvSpPr>
            <a:spLocks noGrp="1"/>
          </p:cNvSpPr>
          <p:nvPr>
            <p:ph type="sldNum" sz="quarter" idx="5"/>
          </p:nvPr>
        </p:nvSpPr>
        <p:spPr>
          <a:noFill/>
          <a:ln>
            <a:miter lim="800000"/>
            <a:headEnd/>
            <a:tailEnd/>
          </a:ln>
        </p:spPr>
        <p:txBody>
          <a:bodyPr/>
          <a:lstStyle/>
          <a:p>
            <a:fld id="{4E7DD5DD-96B8-440B-9F1B-EC8D3FFBF9B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49B867-6B05-4D3C-882C-75F11DAF84A0}" type="slidenum">
              <a:rPr lang="en-GB" altLang="en-US" sz="1200" smtClean="0">
                <a:solidFill>
                  <a:srgbClr val="000000"/>
                </a:solidFill>
              </a:rPr>
              <a:pPr eaLnBrk="1" hangingPunct="1"/>
              <a:t>37</a:t>
            </a:fld>
            <a:endParaRPr lang="en-GB" altLang="en-US" sz="1200">
              <a:solidFill>
                <a:srgbClr val="000000"/>
              </a:solidFill>
            </a:endParaRPr>
          </a:p>
        </p:txBody>
      </p:sp>
      <p:sp>
        <p:nvSpPr>
          <p:cNvPr id="450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49B867-6B05-4D3C-882C-75F11DAF84A0}" type="slidenum">
              <a:rPr lang="en-GB" altLang="en-US" sz="1200" smtClean="0">
                <a:solidFill>
                  <a:srgbClr val="000000"/>
                </a:solidFill>
              </a:rPr>
              <a:pPr eaLnBrk="1" hangingPunct="1"/>
              <a:t>38</a:t>
            </a:fld>
            <a:endParaRPr lang="en-GB" altLang="en-US" sz="1200">
              <a:solidFill>
                <a:srgbClr val="000000"/>
              </a:solidFill>
            </a:endParaRPr>
          </a:p>
        </p:txBody>
      </p:sp>
      <p:sp>
        <p:nvSpPr>
          <p:cNvPr id="450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21739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xfrm>
            <a:off x="1143000" y="685800"/>
            <a:ext cx="4572000" cy="3429000"/>
          </a:xfrm>
          <a:ln/>
        </p:spPr>
      </p:sp>
      <p:sp>
        <p:nvSpPr>
          <p:cNvPr id="60418" name="Notes Placeholder 2"/>
          <p:cNvSpPr>
            <a:spLocks noGrp="1"/>
          </p:cNvSpPr>
          <p:nvPr>
            <p:ph type="body" idx="1"/>
          </p:nvPr>
        </p:nvSpPr>
        <p:spPr>
          <a:noFill/>
        </p:spPr>
        <p:txBody>
          <a:bodyPr/>
          <a:lstStyle/>
          <a:p>
            <a:pPr defTabSz="896938">
              <a:spcBef>
                <a:spcPct val="0"/>
              </a:spcBef>
            </a:pPr>
            <a:r>
              <a:rPr lang="en-US" sz="900" b="1" dirty="0">
                <a:latin typeface="Book Antiqua" pitchFamily="18" charset="0"/>
              </a:rPr>
              <a:t>Timing ≈ 0.5 min</a:t>
            </a:r>
            <a:endParaRPr lang="en-US" b="1" dirty="0">
              <a:latin typeface="Book Antiqua" pitchFamily="18" charset="0"/>
            </a:endParaRPr>
          </a:p>
          <a:p>
            <a:pPr defTabSz="896938"/>
            <a:endParaRPr lang="en-US" b="1" dirty="0">
              <a:latin typeface="Book Antiqua" pitchFamily="18" charset="0"/>
            </a:endParaRPr>
          </a:p>
          <a:p>
            <a:pPr defTabSz="896938"/>
            <a:r>
              <a:rPr lang="en-US" b="1" dirty="0">
                <a:latin typeface="Book Antiqua" pitchFamily="18" charset="0"/>
              </a:rPr>
              <a:t>Exit audio: </a:t>
            </a:r>
            <a:r>
              <a:rPr lang="en-US" dirty="0">
                <a:latin typeface="Book Antiqua" pitchFamily="18" charset="0"/>
              </a:rPr>
              <a:t>Protons and neutrons</a:t>
            </a:r>
            <a:r>
              <a:rPr lang="en-US" baseline="0" dirty="0">
                <a:latin typeface="Book Antiqua" pitchFamily="18" charset="0"/>
              </a:rPr>
              <a:t> are found in the nucleus of the atom. Electrons surround the nucleus in orbitals.</a:t>
            </a:r>
            <a:endParaRPr lang="en-US" dirty="0">
              <a:latin typeface="Book Antiqua" pitchFamily="18" charset="0"/>
            </a:endParaRPr>
          </a:p>
        </p:txBody>
      </p:sp>
      <p:sp>
        <p:nvSpPr>
          <p:cNvPr id="60419" name="Slide Number Placeholder 3"/>
          <p:cNvSpPr>
            <a:spLocks noGrp="1"/>
          </p:cNvSpPr>
          <p:nvPr>
            <p:ph type="sldNum" sz="quarter" idx="5"/>
          </p:nvPr>
        </p:nvSpPr>
        <p:spPr>
          <a:noFill/>
          <a:ln>
            <a:miter lim="800000"/>
            <a:headEnd/>
            <a:tailEnd/>
          </a:ln>
        </p:spPr>
        <p:txBody>
          <a:bodyPr/>
          <a:lstStyle/>
          <a:p>
            <a:fld id="{1A57C196-E459-4ED5-9505-876CF3043639}"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xfrm>
            <a:off x="1143000" y="685800"/>
            <a:ext cx="4572000" cy="3429000"/>
          </a:xfrm>
          <a:ln/>
        </p:spPr>
      </p:sp>
      <p:sp>
        <p:nvSpPr>
          <p:cNvPr id="60418" name="Notes Placeholder 2"/>
          <p:cNvSpPr>
            <a:spLocks noGrp="1"/>
          </p:cNvSpPr>
          <p:nvPr>
            <p:ph type="body" idx="1"/>
          </p:nvPr>
        </p:nvSpPr>
        <p:spPr>
          <a:noFill/>
        </p:spPr>
        <p:txBody>
          <a:bodyPr/>
          <a:lstStyle/>
          <a:p>
            <a:pPr defTabSz="896938">
              <a:spcBef>
                <a:spcPct val="0"/>
              </a:spcBef>
            </a:pPr>
            <a:r>
              <a:rPr lang="en-US" sz="900" b="1" dirty="0">
                <a:latin typeface="Book Antiqua" pitchFamily="18" charset="0"/>
              </a:rPr>
              <a:t>Timing ≈ 0.5 min</a:t>
            </a:r>
            <a:endParaRPr lang="en-US" b="1" dirty="0">
              <a:latin typeface="Book Antiqua" pitchFamily="18" charset="0"/>
            </a:endParaRPr>
          </a:p>
          <a:p>
            <a:pPr defTabSz="896938"/>
            <a:endParaRPr lang="en-US" b="1" dirty="0">
              <a:latin typeface="Book Antiqua" pitchFamily="18" charset="0"/>
            </a:endParaRPr>
          </a:p>
          <a:p>
            <a:pPr defTabSz="896938"/>
            <a:r>
              <a:rPr lang="en-US" b="1" dirty="0">
                <a:latin typeface="Book Antiqua" pitchFamily="18" charset="0"/>
              </a:rPr>
              <a:t>Exit audio: </a:t>
            </a:r>
            <a:r>
              <a:rPr lang="en-US" dirty="0">
                <a:latin typeface="Book Antiqua" pitchFamily="18" charset="0"/>
              </a:rPr>
              <a:t>Protons and neutrons</a:t>
            </a:r>
            <a:r>
              <a:rPr lang="en-US" baseline="0" dirty="0">
                <a:latin typeface="Book Antiqua" pitchFamily="18" charset="0"/>
              </a:rPr>
              <a:t> are found in the nucleus of the atom. Electrons surround the nucleus in orbitals.</a:t>
            </a:r>
            <a:endParaRPr lang="en-US" dirty="0">
              <a:latin typeface="Book Antiqua" pitchFamily="18" charset="0"/>
            </a:endParaRPr>
          </a:p>
        </p:txBody>
      </p:sp>
      <p:sp>
        <p:nvSpPr>
          <p:cNvPr id="60419" name="Slide Number Placeholder 3"/>
          <p:cNvSpPr>
            <a:spLocks noGrp="1"/>
          </p:cNvSpPr>
          <p:nvPr>
            <p:ph type="sldNum" sz="quarter" idx="5"/>
          </p:nvPr>
        </p:nvSpPr>
        <p:spPr>
          <a:noFill/>
          <a:ln>
            <a:miter lim="800000"/>
            <a:headEnd/>
            <a:tailEnd/>
          </a:ln>
        </p:spPr>
        <p:txBody>
          <a:bodyPr/>
          <a:lstStyle/>
          <a:p>
            <a:fld id="{1A57C196-E459-4ED5-9505-876CF3043639}"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xfrm>
            <a:off x="1143000" y="685800"/>
            <a:ext cx="4572000" cy="3429000"/>
          </a:xfrm>
          <a:ln/>
        </p:spPr>
      </p:sp>
      <p:sp>
        <p:nvSpPr>
          <p:cNvPr id="68610" name="Notes Placeholder 2"/>
          <p:cNvSpPr>
            <a:spLocks noGrp="1"/>
          </p:cNvSpPr>
          <p:nvPr>
            <p:ph type="body" idx="1"/>
          </p:nvPr>
        </p:nvSpPr>
        <p:spPr>
          <a:noFill/>
        </p:spPr>
        <p:txBody>
          <a:bodyPr/>
          <a:lstStyle/>
          <a:p>
            <a:pPr eaLnBrk="1" hangingPunct="1"/>
            <a:r>
              <a:rPr lang="en-US" b="1" dirty="0">
                <a:latin typeface="Book Antiqua" pitchFamily="18" charset="0"/>
              </a:rPr>
              <a:t>Timing ≈ 0.5 min</a:t>
            </a:r>
          </a:p>
          <a:p>
            <a:pPr eaLnBrk="1" hangingPunct="1"/>
            <a:r>
              <a:rPr lang="en-US" b="1" dirty="0">
                <a:latin typeface="Book Antiqua" pitchFamily="18" charset="0"/>
              </a:rPr>
              <a:t>Recap: </a:t>
            </a:r>
            <a:r>
              <a:rPr lang="en-US" dirty="0">
                <a:latin typeface="Book Antiqua" pitchFamily="18" charset="0"/>
              </a:rPr>
              <a:t>All</a:t>
            </a:r>
            <a:r>
              <a:rPr lang="en-US" baseline="0" dirty="0">
                <a:latin typeface="Book Antiqua" pitchFamily="18" charset="0"/>
              </a:rPr>
              <a:t> elements are made of small particles called atoms.</a:t>
            </a:r>
          </a:p>
          <a:p>
            <a:pPr eaLnBrk="1" hangingPunct="1"/>
            <a:r>
              <a:rPr lang="en-US" b="1" baseline="0" dirty="0">
                <a:latin typeface="Book Antiqua" pitchFamily="18" charset="0"/>
              </a:rPr>
              <a:t>Connect: </a:t>
            </a:r>
            <a:r>
              <a:rPr lang="en-US" baseline="0" dirty="0">
                <a:latin typeface="Book Antiqua" pitchFamily="18" charset="0"/>
              </a:rPr>
              <a:t>These atoms are made of smaller particles, called protons, neutrons, and electrons. </a:t>
            </a:r>
            <a:r>
              <a:rPr lang="en-US" dirty="0">
                <a:latin typeface="Book Antiqua" pitchFamily="18" charset="0"/>
              </a:rPr>
              <a:t>All elements are different from each other because of the number of each type of subatomic particle in each type of atom. </a:t>
            </a:r>
          </a:p>
          <a:p>
            <a:pPr eaLnBrk="1" hangingPunct="1"/>
            <a:r>
              <a:rPr lang="en-US" b="1" dirty="0"/>
              <a:t>Preview: </a:t>
            </a:r>
            <a:r>
              <a:rPr lang="en-US" dirty="0">
                <a:latin typeface="Book Antiqua" pitchFamily="18" charset="0"/>
              </a:rPr>
              <a:t>The element Aluminum [Animate left box] is different from other elements, like silicon [Animate right box], because of its atomic structure. Now that you understand the particles that make up the atom, [Animate preview] let's see how the each of the subatomic particles are used to distinguish different elements. </a:t>
            </a:r>
          </a:p>
          <a:p>
            <a:pPr eaLnBrk="1" hangingPunct="1"/>
            <a:endParaRPr lang="en-US" dirty="0">
              <a:latin typeface="Book Antiqua" pitchFamily="18" charset="0"/>
            </a:endParaRPr>
          </a:p>
          <a:p>
            <a:pPr eaLnBrk="1" hangingPunct="1"/>
            <a:r>
              <a:rPr lang="en-US" b="1" dirty="0">
                <a:latin typeface="Book Antiqua" pitchFamily="18" charset="0"/>
              </a:rPr>
              <a:t>SOURCES:</a:t>
            </a:r>
          </a:p>
          <a:p>
            <a:pPr eaLnBrk="1" hangingPunct="1"/>
            <a:r>
              <a:rPr lang="en-US" dirty="0">
                <a:latin typeface="Book Antiqua" pitchFamily="18" charset="0"/>
              </a:rPr>
              <a:t>Aluminum :</a:t>
            </a:r>
            <a:r>
              <a:rPr lang="en-US" baseline="0" dirty="0">
                <a:latin typeface="Book Antiqua" pitchFamily="18" charset="0"/>
              </a:rPr>
              <a:t> Albedo-ukr uploaded December 22, 2007 http://commons.wikimedia.org/wiki/File:Aluminum.svg</a:t>
            </a:r>
          </a:p>
          <a:p>
            <a:pPr eaLnBrk="1" hangingPunct="1"/>
            <a:r>
              <a:rPr lang="en-US" dirty="0">
                <a:latin typeface="Book Antiqua" pitchFamily="18" charset="0"/>
              </a:rPr>
              <a:t>Silicon:</a:t>
            </a:r>
            <a:r>
              <a:rPr lang="en-US" baseline="0" dirty="0">
                <a:latin typeface="Book Antiqua" pitchFamily="18" charset="0"/>
              </a:rPr>
              <a:t> Albedo-ukr uploaded December 26, 2007 http://commons.wikimedia.org/wiki/File:Silicon.svg</a:t>
            </a:r>
            <a:endParaRPr lang="en-US" dirty="0">
              <a:latin typeface="Book Antiqua" pitchFamily="18" charset="0"/>
            </a:endParaRPr>
          </a:p>
        </p:txBody>
      </p:sp>
      <p:sp>
        <p:nvSpPr>
          <p:cNvPr id="68611" name="Slide Number Placeholder 3"/>
          <p:cNvSpPr>
            <a:spLocks noGrp="1"/>
          </p:cNvSpPr>
          <p:nvPr>
            <p:ph type="sldNum" sz="quarter" idx="5"/>
          </p:nvPr>
        </p:nvSpPr>
        <p:spPr>
          <a:noFill/>
          <a:ln>
            <a:miter lim="800000"/>
            <a:headEnd/>
            <a:tailEnd/>
          </a:ln>
        </p:spPr>
        <p:txBody>
          <a:bodyPr/>
          <a:lstStyle/>
          <a:p>
            <a:fld id="{B50089AF-13A7-4E82-B2A5-5A1D200B4A02}"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xfrm>
            <a:off x="1143000" y="685800"/>
            <a:ext cx="4572000" cy="3429000"/>
          </a:xfrm>
          <a:ln/>
        </p:spPr>
      </p:sp>
      <p:sp>
        <p:nvSpPr>
          <p:cNvPr id="70658" name="Notes Placeholder 2"/>
          <p:cNvSpPr>
            <a:spLocks noGrp="1"/>
          </p:cNvSpPr>
          <p:nvPr>
            <p:ph type="body" idx="1"/>
          </p:nvPr>
        </p:nvSpPr>
        <p:spPr>
          <a:noFill/>
        </p:spPr>
        <p:txBody>
          <a:bodyPr/>
          <a:lstStyle/>
          <a:p>
            <a:r>
              <a:rPr lang="en-US" b="1" dirty="0">
                <a:latin typeface="Book Antiqua" pitchFamily="18" charset="0"/>
              </a:rPr>
              <a:t>Timing ≈ 1 min</a:t>
            </a:r>
          </a:p>
          <a:p>
            <a:endParaRPr lang="en-US" b="1" dirty="0">
              <a:latin typeface="Book Antiqua" pitchFamily="18" charset="0"/>
            </a:endParaRP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dirty="0">
                <a:latin typeface="Book Antiqua" pitchFamily="18" charset="0"/>
              </a:rPr>
              <a:t>[Animate bullet</a:t>
            </a:r>
            <a:r>
              <a:rPr lang="en-US" baseline="0" dirty="0">
                <a:latin typeface="Book Antiqua" pitchFamily="18" charset="0"/>
              </a:rPr>
              <a:t> 1] </a:t>
            </a:r>
            <a:r>
              <a:rPr lang="en-US" dirty="0">
                <a:latin typeface="Book Antiqua" pitchFamily="18" charset="0"/>
              </a:rPr>
              <a:t>The number of protons in an atom is the atom's atomic number. </a:t>
            </a:r>
            <a:r>
              <a:rPr lang="en-US" baseline="0" dirty="0">
                <a:latin typeface="Book Antiqua" pitchFamily="18" charset="0"/>
              </a:rPr>
              <a:t>Atomic number is often represented by the symbol Z (teacher underline).</a:t>
            </a:r>
            <a:endParaRPr lang="en-US" dirty="0">
              <a:latin typeface="Book Antiqua" pitchFamily="18" charset="0"/>
            </a:endParaRPr>
          </a:p>
          <a:p>
            <a:pPr marL="171450" indent="-171450">
              <a:buFont typeface="Arial" pitchFamily="34" charset="0"/>
              <a:buChar char="•"/>
            </a:pPr>
            <a:r>
              <a:rPr lang="en-US" dirty="0">
                <a:latin typeface="Book Antiqua" pitchFamily="18" charset="0"/>
              </a:rPr>
              <a:t>[Animate bullet 2] Each element has a unique atomic number that is equal to the number of protons in the nucleus of every atom of that element. (emphasize</a:t>
            </a:r>
            <a:r>
              <a:rPr lang="en-US" baseline="0" dirty="0">
                <a:latin typeface="Book Antiqua" pitchFamily="18" charset="0"/>
              </a:rPr>
              <a:t> that protons, not neutrons or electrons, determines atomic number)</a:t>
            </a:r>
            <a:endParaRPr lang="en-US" dirty="0">
              <a:latin typeface="Book Antiqua" pitchFamily="18" charset="0"/>
            </a:endParaRPr>
          </a:p>
          <a:p>
            <a:pPr marL="171450" indent="-171450">
              <a:buFont typeface="Arial" pitchFamily="34" charset="0"/>
              <a:buChar char="•"/>
            </a:pPr>
            <a:r>
              <a:rPr lang="en-US" dirty="0">
                <a:latin typeface="Book Antiqua" pitchFamily="18" charset="0"/>
              </a:rPr>
              <a:t>[Animate bullet</a:t>
            </a:r>
            <a:r>
              <a:rPr lang="en-US" baseline="0" dirty="0">
                <a:latin typeface="Book Antiqua" pitchFamily="18" charset="0"/>
              </a:rPr>
              <a:t> 3 and green bullet] </a:t>
            </a:r>
            <a:r>
              <a:rPr lang="en-US" dirty="0">
                <a:latin typeface="Book Antiqua" pitchFamily="18" charset="0"/>
              </a:rPr>
              <a:t>All of the elements in the periodic table are organized by their atomic number. </a:t>
            </a:r>
          </a:p>
          <a:p>
            <a:pPr marL="171450" indent="-171450">
              <a:buFont typeface="Arial" pitchFamily="34" charset="0"/>
              <a:buChar char="•"/>
            </a:pPr>
            <a:r>
              <a:rPr lang="en-US" dirty="0">
                <a:latin typeface="Book Antiqua" pitchFamily="18" charset="0"/>
              </a:rPr>
              <a:t>[Animate Al</a:t>
            </a:r>
            <a:r>
              <a:rPr lang="en-US" baseline="0" dirty="0">
                <a:latin typeface="Book Antiqua" pitchFamily="18" charset="0"/>
              </a:rPr>
              <a:t> box] </a:t>
            </a:r>
            <a:r>
              <a:rPr lang="en-US" dirty="0">
                <a:latin typeface="Book Antiqua" pitchFamily="18" charset="0"/>
              </a:rPr>
              <a:t>The atomic number is the number written above the element in the periodic table. For example, the element Aluminum has an atomic number of 13 (teacher</a:t>
            </a:r>
            <a:r>
              <a:rPr lang="en-US" baseline="0" dirty="0">
                <a:latin typeface="Book Antiqua" pitchFamily="18" charset="0"/>
              </a:rPr>
              <a:t> circle 13)</a:t>
            </a:r>
            <a:r>
              <a:rPr lang="en-US" dirty="0">
                <a:latin typeface="Book Antiqua" pitchFamily="18" charset="0"/>
              </a:rPr>
              <a:t>. This means that there are 13 protons in the nucleus of all aluminum atoms. As you go across the periodic table, the atomic number increases by 1. The element to the right of aluminum in the periodic table is Silicon[Animate</a:t>
            </a:r>
            <a:r>
              <a:rPr lang="en-US" baseline="0" dirty="0">
                <a:latin typeface="Book Antiqua" pitchFamily="18" charset="0"/>
              </a:rPr>
              <a:t> Si box]</a:t>
            </a:r>
            <a:r>
              <a:rPr lang="en-US" dirty="0">
                <a:latin typeface="Book Antiqua" pitchFamily="18" charset="0"/>
              </a:rPr>
              <a:t>. It has an atomic number of 14, 1 more than aluminum, (teacher</a:t>
            </a:r>
            <a:r>
              <a:rPr lang="en-US" baseline="0" dirty="0">
                <a:latin typeface="Book Antiqua" pitchFamily="18" charset="0"/>
              </a:rPr>
              <a:t> circle 14)</a:t>
            </a:r>
            <a:r>
              <a:rPr lang="en-US" dirty="0">
                <a:latin typeface="Book Antiqua" pitchFamily="18" charset="0"/>
              </a:rPr>
              <a:t>.</a:t>
            </a:r>
          </a:p>
          <a:p>
            <a:pPr marL="171450" indent="-171450">
              <a:buFont typeface="Arial" pitchFamily="34" charset="0"/>
              <a:buChar char="•"/>
            </a:pPr>
            <a:r>
              <a:rPr lang="en-US" dirty="0">
                <a:latin typeface="Book Antiqua" pitchFamily="18" charset="0"/>
              </a:rPr>
              <a:t>Atomic</a:t>
            </a:r>
            <a:r>
              <a:rPr lang="en-US" baseline="0" dirty="0">
                <a:latin typeface="Book Antiqua" pitchFamily="18" charset="0"/>
              </a:rPr>
              <a:t> number is a characteristic property of an element. If you know the number of protons in an atom, you know for certain what element that atom is an atom of [Animate blue box]. </a:t>
            </a:r>
            <a:endParaRPr lang="en-US" dirty="0">
              <a:latin typeface="Book Antiqua" pitchFamily="18" charset="0"/>
            </a:endParaRPr>
          </a:p>
        </p:txBody>
      </p:sp>
      <p:sp>
        <p:nvSpPr>
          <p:cNvPr id="70659" name="Slide Number Placeholder 3"/>
          <p:cNvSpPr>
            <a:spLocks noGrp="1"/>
          </p:cNvSpPr>
          <p:nvPr>
            <p:ph type="sldNum" sz="quarter" idx="5"/>
          </p:nvPr>
        </p:nvSpPr>
        <p:spPr>
          <a:noFill/>
          <a:ln>
            <a:miter lim="800000"/>
            <a:headEnd/>
            <a:tailEnd/>
          </a:ln>
        </p:spPr>
        <p:txBody>
          <a:bodyPr/>
          <a:lstStyle/>
          <a:p>
            <a:fld id="{E8837D3E-4E21-4B55-B953-F43FACB7B758}"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08BB5-E4B4-4641-BEC1-B77C473F1C84}" type="slidenum">
              <a:rPr lang="en-US" altLang="en-US"/>
              <a:pPr/>
              <a:t>5</a:t>
            </a:fld>
            <a:endParaRPr lang="en-US" alt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681309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1143000" y="685800"/>
            <a:ext cx="4572000" cy="3429000"/>
          </a:xfrm>
          <a:ln/>
        </p:spPr>
      </p:sp>
      <p:sp>
        <p:nvSpPr>
          <p:cNvPr id="78850" name="Notes Placeholder 2"/>
          <p:cNvSpPr>
            <a:spLocks noGrp="1"/>
          </p:cNvSpPr>
          <p:nvPr>
            <p:ph type="body" idx="1"/>
          </p:nvPr>
        </p:nvSpPr>
        <p:spPr>
          <a:noFill/>
        </p:spPr>
        <p:txBody>
          <a:bodyPr/>
          <a:lstStyle/>
          <a:p>
            <a:r>
              <a:rPr lang="en-US" b="1" dirty="0">
                <a:latin typeface="Book Antiqua" pitchFamily="18" charset="0"/>
              </a:rPr>
              <a:t>Timing ≈ 2 min</a:t>
            </a:r>
          </a:p>
          <a:p>
            <a:endParaRPr lang="en-US" b="1" dirty="0">
              <a:latin typeface="Book Antiqua" pitchFamily="18" charset="0"/>
            </a:endParaRPr>
          </a:p>
          <a:p>
            <a:pPr marL="171450" indent="-171450">
              <a:buFont typeface="Arial" pitchFamily="34" charset="0"/>
              <a:buChar char="•"/>
            </a:pPr>
            <a:r>
              <a:rPr lang="en-US" dirty="0">
                <a:latin typeface="Book Antiqua" pitchFamily="18" charset="0"/>
              </a:rPr>
              <a:t>The mass number provides the total mass of the nucleus, or the [Animate bullet 1] total number of protons and neutrons. </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Just as atomic number is represented by Z, mass number is often represented by A (teacher underline).</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bullet 2] </a:t>
            </a:r>
            <a:r>
              <a:rPr lang="en-US" dirty="0">
                <a:latin typeface="Book Antiqua" pitchFamily="18" charset="0"/>
              </a:rPr>
              <a:t>The</a:t>
            </a:r>
            <a:r>
              <a:rPr lang="en-US" baseline="0" dirty="0">
                <a:latin typeface="Book Antiqua" pitchFamily="18" charset="0"/>
              </a:rPr>
              <a:t> mass number can be different in different atoms, even atoms of the same element.</a:t>
            </a:r>
          </a:p>
          <a:p>
            <a:pPr marL="171450" marR="0" lvl="1"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[Animate </a:t>
            </a:r>
            <a:r>
              <a:rPr lang="en-US" sz="1000" dirty="0"/>
              <a:t>Ways to represent an atom] </a:t>
            </a:r>
            <a:r>
              <a:rPr lang="en-US" baseline="0" dirty="0">
                <a:latin typeface="Book Antiqua" pitchFamily="18" charset="0"/>
              </a:rPr>
              <a:t>You can show the mass number of an atom in different ways. Let us use Al as our example. The mass number of aluminum is 27.</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bullet 3] </a:t>
            </a:r>
            <a:r>
              <a:rPr lang="en-US" dirty="0">
                <a:latin typeface="Book Antiqua" pitchFamily="18" charset="0"/>
              </a:rPr>
              <a:t>One</a:t>
            </a:r>
            <a:r>
              <a:rPr lang="en-US" baseline="0" dirty="0">
                <a:latin typeface="Book Antiqua" pitchFamily="18" charset="0"/>
              </a:rPr>
              <a:t> way is to write the name of the element followed by the mass number. </a:t>
            </a:r>
          </a:p>
          <a:p>
            <a:pPr marL="171450" indent="-171450">
              <a:buFont typeface="Arial" pitchFamily="34" charset="0"/>
              <a:buChar char="•"/>
            </a:pPr>
            <a:r>
              <a:rPr lang="en-US" baseline="0" dirty="0">
                <a:latin typeface="Book Antiqua" pitchFamily="18" charset="0"/>
              </a:rPr>
              <a:t>[Animate bullet 4] You may also see it abbreviated using the chemical symbol.</a:t>
            </a:r>
          </a:p>
          <a:p>
            <a:pPr marL="171450" indent="-171450">
              <a:buFont typeface="Arial" pitchFamily="34" charset="0"/>
              <a:buChar char="•"/>
            </a:pPr>
            <a:r>
              <a:rPr lang="en-US" baseline="0" dirty="0">
                <a:latin typeface="Book Antiqua" pitchFamily="18" charset="0"/>
              </a:rPr>
              <a:t>[Animate bullet 5] Sometimes mass number is placed as a superscript to the left of the chemical symbol.</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[Animate diagram with labels] When the mass number and atomic number both need to be shown, the mass number is shown as a superscript (teacher circle) and the atomic number is shown as a subscript (teacher circle). </a:t>
            </a:r>
            <a:r>
              <a:rPr lang="en-US" dirty="0">
                <a:latin typeface="Book Antiqua" pitchFamily="18" charset="0"/>
              </a:rPr>
              <a:t>For aluminum, you already know that the atomic number is 13. This tells you that the number of protons in aluminum is 13. </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[Animate equations] If you know the atomic number (teacher circle Z in equation) and the mass number (teacher circle A) you can calculate the number of neutrons, N (teacher circle) in the atom (teacher explain Al example).</a:t>
            </a:r>
            <a:r>
              <a:rPr lang="en-US" dirty="0">
                <a:latin typeface="Book Antiqua" pitchFamily="18" charset="0"/>
              </a:rPr>
              <a:t> </a:t>
            </a:r>
            <a:endParaRPr lang="en-US" baseline="0" dirty="0">
              <a:latin typeface="Book Antiqua" pitchFamily="18" charset="0"/>
            </a:endParaRPr>
          </a:p>
          <a:p>
            <a:pPr marL="171450" indent="-171450">
              <a:buFont typeface="Arial" pitchFamily="34" charset="0"/>
              <a:buChar char="•"/>
            </a:pPr>
            <a:r>
              <a:rPr lang="en-US" baseline="0" dirty="0">
                <a:latin typeface="Book Antiqua" pitchFamily="18" charset="0"/>
              </a:rPr>
              <a:t>[Animate blue box] It is important to remember this: all atoms of a given element have the same atomic number. However, atoms of the same element may have different mass numbers. We explore this more later in this lesson.</a:t>
            </a:r>
            <a:endParaRPr lang="en-US" dirty="0">
              <a:latin typeface="Book Antiqua" pitchFamily="18" charset="0"/>
            </a:endParaRPr>
          </a:p>
        </p:txBody>
      </p:sp>
      <p:sp>
        <p:nvSpPr>
          <p:cNvPr id="78851" name="Slide Number Placeholder 3"/>
          <p:cNvSpPr>
            <a:spLocks noGrp="1"/>
          </p:cNvSpPr>
          <p:nvPr>
            <p:ph type="sldNum" sz="quarter" idx="5"/>
          </p:nvPr>
        </p:nvSpPr>
        <p:spPr>
          <a:noFill/>
          <a:ln>
            <a:miter lim="800000"/>
            <a:headEnd/>
            <a:tailEnd/>
          </a:ln>
        </p:spPr>
        <p:txBody>
          <a:bodyPr/>
          <a:lstStyle/>
          <a:p>
            <a:fld id="{169314C7-A54A-4DA4-AAF7-DA8275239C53}"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1143000" y="685800"/>
            <a:ext cx="4572000" cy="3429000"/>
          </a:xfrm>
          <a:ln/>
        </p:spPr>
      </p:sp>
      <p:sp>
        <p:nvSpPr>
          <p:cNvPr id="78850" name="Notes Placeholder 2"/>
          <p:cNvSpPr>
            <a:spLocks noGrp="1"/>
          </p:cNvSpPr>
          <p:nvPr>
            <p:ph type="body" idx="1"/>
          </p:nvPr>
        </p:nvSpPr>
        <p:spPr>
          <a:noFill/>
        </p:spPr>
        <p:txBody>
          <a:bodyPr/>
          <a:lstStyle/>
          <a:p>
            <a:r>
              <a:rPr lang="en-US" b="1" dirty="0">
                <a:latin typeface="Book Antiqua" pitchFamily="18" charset="0"/>
              </a:rPr>
              <a:t>Timing ≈ 2 min</a:t>
            </a:r>
          </a:p>
          <a:p>
            <a:endParaRPr lang="en-US" b="1" dirty="0">
              <a:latin typeface="Book Antiqua" pitchFamily="18" charset="0"/>
            </a:endParaRPr>
          </a:p>
          <a:p>
            <a:pPr marL="171450" indent="-171450">
              <a:buFont typeface="Arial" pitchFamily="34" charset="0"/>
              <a:buChar char="•"/>
            </a:pPr>
            <a:r>
              <a:rPr lang="en-US" dirty="0">
                <a:latin typeface="Book Antiqua" pitchFamily="18" charset="0"/>
              </a:rPr>
              <a:t>The mass number provides the total mass of the nucleus, or the [Animate bullet 1] total number of protons and neutrons. </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Just as atomic number is represented by Z, mass number is often represented by A (teacher underline).</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bullet 2] </a:t>
            </a:r>
            <a:r>
              <a:rPr lang="en-US" dirty="0">
                <a:latin typeface="Book Antiqua" pitchFamily="18" charset="0"/>
              </a:rPr>
              <a:t>The</a:t>
            </a:r>
            <a:r>
              <a:rPr lang="en-US" baseline="0" dirty="0">
                <a:latin typeface="Book Antiqua" pitchFamily="18" charset="0"/>
              </a:rPr>
              <a:t> mass number can be different in different atoms, even atoms of the same element.</a:t>
            </a:r>
          </a:p>
          <a:p>
            <a:pPr marL="171450" marR="0" lvl="1"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[Animate </a:t>
            </a:r>
            <a:r>
              <a:rPr lang="en-US" sz="1000" dirty="0"/>
              <a:t>Ways to represent an atom] </a:t>
            </a:r>
            <a:r>
              <a:rPr lang="en-US" baseline="0" dirty="0">
                <a:latin typeface="Book Antiqua" pitchFamily="18" charset="0"/>
              </a:rPr>
              <a:t>You can show the mass number of an atom in different ways. Let us use Al as our example. The mass number of aluminum is 27.</a:t>
            </a:r>
          </a:p>
          <a:p>
            <a:pPr marL="171450" indent="-171450">
              <a:buFont typeface="Arial" pitchFamily="34" charset="0"/>
              <a:buChar char="•"/>
            </a:pPr>
            <a:r>
              <a:rPr lang="en-US" dirty="0">
                <a:latin typeface="Book Antiqua" pitchFamily="18" charset="0"/>
              </a:rPr>
              <a:t>[Animate</a:t>
            </a:r>
            <a:r>
              <a:rPr lang="en-US" baseline="0" dirty="0">
                <a:latin typeface="Book Antiqua" pitchFamily="18" charset="0"/>
              </a:rPr>
              <a:t> bullet 3] </a:t>
            </a:r>
            <a:r>
              <a:rPr lang="en-US" dirty="0">
                <a:latin typeface="Book Antiqua" pitchFamily="18" charset="0"/>
              </a:rPr>
              <a:t>One</a:t>
            </a:r>
            <a:r>
              <a:rPr lang="en-US" baseline="0" dirty="0">
                <a:latin typeface="Book Antiqua" pitchFamily="18" charset="0"/>
              </a:rPr>
              <a:t> way is to write the name of the element followed by the mass number. </a:t>
            </a:r>
          </a:p>
          <a:p>
            <a:pPr marL="171450" indent="-171450">
              <a:buFont typeface="Arial" pitchFamily="34" charset="0"/>
              <a:buChar char="•"/>
            </a:pPr>
            <a:r>
              <a:rPr lang="en-US" baseline="0" dirty="0">
                <a:latin typeface="Book Antiqua" pitchFamily="18" charset="0"/>
              </a:rPr>
              <a:t>[Animate bullet 4] You may also see it abbreviated using the chemical symbol.</a:t>
            </a:r>
          </a:p>
          <a:p>
            <a:pPr marL="171450" indent="-171450">
              <a:buFont typeface="Arial" pitchFamily="34" charset="0"/>
              <a:buChar char="•"/>
            </a:pPr>
            <a:r>
              <a:rPr lang="en-US" baseline="0" dirty="0">
                <a:latin typeface="Book Antiqua" pitchFamily="18" charset="0"/>
              </a:rPr>
              <a:t>[Animate bullet 5] Sometimes mass number is placed as a superscript to the left of the chemical symbol.</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[Animate diagram with labels] When the mass number and atomic number both need to be shown, the mass number is shown as a superscript (teacher circle) and the atomic number is shown as a subscript (teacher circle). </a:t>
            </a:r>
            <a:r>
              <a:rPr lang="en-US" dirty="0">
                <a:latin typeface="Book Antiqua" pitchFamily="18" charset="0"/>
              </a:rPr>
              <a:t>For aluminum, you already know that the atomic number is 13. This tells you that the number of protons in aluminum is 13. </a:t>
            </a:r>
          </a:p>
          <a:p>
            <a:pPr marL="171450" marR="0" indent="-171450" algn="l" defTabSz="914400" rtl="0" eaLnBrk="0" fontAlgn="base" latinLnBrk="0" hangingPunct="0">
              <a:lnSpc>
                <a:spcPct val="100000"/>
              </a:lnSpc>
              <a:spcBef>
                <a:spcPts val="575"/>
              </a:spcBef>
              <a:spcAft>
                <a:spcPct val="0"/>
              </a:spcAft>
              <a:buClrTx/>
              <a:buSzTx/>
              <a:buFont typeface="Arial" pitchFamily="34" charset="0"/>
              <a:buChar char="•"/>
              <a:tabLst/>
              <a:defRPr/>
            </a:pPr>
            <a:r>
              <a:rPr lang="en-US" baseline="0" dirty="0">
                <a:latin typeface="Book Antiqua" pitchFamily="18" charset="0"/>
              </a:rPr>
              <a:t>[Animate equations] If you know the atomic number (teacher circle Z in equation) and the mass number (teacher circle A) you can calculate the number of neutrons, N (teacher circle) in the atom (teacher explain Al example).</a:t>
            </a:r>
            <a:r>
              <a:rPr lang="en-US" dirty="0">
                <a:latin typeface="Book Antiqua" pitchFamily="18" charset="0"/>
              </a:rPr>
              <a:t> </a:t>
            </a:r>
            <a:endParaRPr lang="en-US" baseline="0" dirty="0">
              <a:latin typeface="Book Antiqua" pitchFamily="18" charset="0"/>
            </a:endParaRPr>
          </a:p>
          <a:p>
            <a:pPr marL="171450" indent="-171450">
              <a:buFont typeface="Arial" pitchFamily="34" charset="0"/>
              <a:buChar char="•"/>
            </a:pPr>
            <a:r>
              <a:rPr lang="en-US" baseline="0" dirty="0">
                <a:latin typeface="Book Antiqua" pitchFamily="18" charset="0"/>
              </a:rPr>
              <a:t>[Animate blue box] It is important to remember this: all atoms of a given element have the same atomic number. However, atoms of the same element may have different mass numbers. We explore this more later in this lesson.</a:t>
            </a:r>
            <a:endParaRPr lang="en-US" dirty="0">
              <a:latin typeface="Book Antiqua" pitchFamily="18" charset="0"/>
            </a:endParaRPr>
          </a:p>
        </p:txBody>
      </p:sp>
      <p:sp>
        <p:nvSpPr>
          <p:cNvPr id="78851" name="Slide Number Placeholder 3"/>
          <p:cNvSpPr>
            <a:spLocks noGrp="1"/>
          </p:cNvSpPr>
          <p:nvPr>
            <p:ph type="sldNum" sz="quarter" idx="5"/>
          </p:nvPr>
        </p:nvSpPr>
        <p:spPr>
          <a:noFill/>
          <a:ln>
            <a:miter lim="800000"/>
            <a:headEnd/>
            <a:tailEnd/>
          </a:ln>
        </p:spPr>
        <p:txBody>
          <a:bodyPr/>
          <a:lstStyle/>
          <a:p>
            <a:fld id="{169314C7-A54A-4DA4-AAF7-DA8275239C5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135966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07703B-75F5-42D2-B32C-29E36594750D}" type="slidenum">
              <a:rPr lang="en-GB" altLang="en-US" sz="1200" smtClean="0">
                <a:solidFill>
                  <a:srgbClr val="000000"/>
                </a:solidFill>
              </a:rPr>
              <a:pPr eaLnBrk="1" hangingPunct="1"/>
              <a:t>45</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07703B-75F5-42D2-B32C-29E36594750D}" type="slidenum">
              <a:rPr lang="en-GB" altLang="en-US" sz="1200" smtClean="0">
                <a:solidFill>
                  <a:srgbClr val="000000"/>
                </a:solidFill>
              </a:rPr>
              <a:pPr eaLnBrk="1" hangingPunct="1"/>
              <a:t>46</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53715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07703B-75F5-42D2-B32C-29E36594750D}" type="slidenum">
              <a:rPr lang="en-GB" altLang="en-US" sz="1200" smtClean="0">
                <a:solidFill>
                  <a:srgbClr val="000000"/>
                </a:solidFill>
              </a:rPr>
              <a:pPr eaLnBrk="1" hangingPunct="1"/>
              <a:t>47</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22910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07703B-75F5-42D2-B32C-29E36594750D}" type="slidenum">
              <a:rPr lang="en-GB" altLang="en-US" sz="1200" smtClean="0">
                <a:solidFill>
                  <a:srgbClr val="000000"/>
                </a:solidFill>
              </a:rPr>
              <a:pPr eaLnBrk="1" hangingPunct="1"/>
              <a:t>48</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84282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07703B-75F5-42D2-B32C-29E36594750D}" type="slidenum">
              <a:rPr lang="en-GB" altLang="en-US" sz="1200" smtClean="0">
                <a:solidFill>
                  <a:srgbClr val="000000"/>
                </a:solidFill>
              </a:rPr>
              <a:pPr eaLnBrk="1" hangingPunct="1"/>
              <a:t>49</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32243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347EF-DE4D-4535-99E5-15409376A3DA}" type="slidenum">
              <a:rPr lang="en-US" altLang="en-US">
                <a:solidFill>
                  <a:prstClr val="black"/>
                </a:solidFill>
              </a:rPr>
              <a:pPr/>
              <a:t>50</a:t>
            </a:fld>
            <a:endParaRPr lang="en-US" altLang="en-US">
              <a:solidFill>
                <a:prstClr val="black"/>
              </a:solidFill>
            </a:endParaRPr>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000020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347EF-DE4D-4535-99E5-15409376A3DA}" type="slidenum">
              <a:rPr lang="en-US" altLang="en-US"/>
              <a:pPr/>
              <a:t>51</a:t>
            </a:fld>
            <a:endParaRPr lang="en-US" altLang="en-US"/>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47132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42824-4F76-4BB1-BC6F-049532642930}" type="slidenum">
              <a:rPr lang="en-US" altLang="en-US"/>
              <a:pPr/>
              <a:t>64</a:t>
            </a:fld>
            <a:endParaRPr lang="en-US" altLang="en-US"/>
          </a:p>
        </p:txBody>
      </p:sp>
      <p:sp>
        <p:nvSpPr>
          <p:cNvPr id="282626" name="Rectangle 2"/>
          <p:cNvSpPr>
            <a:spLocks noGrp="1" noRot="1" noChangeAspect="1" noChangeArrowheads="1" noTextEdit="1"/>
          </p:cNvSpPr>
          <p:nvPr>
            <p:ph type="sldImg"/>
          </p:nvPr>
        </p:nvSpPr>
        <p:spPr>
          <a:xfrm>
            <a:off x="1143000" y="685800"/>
            <a:ext cx="4572000" cy="3429000"/>
          </a:xfrm>
          <a:ln/>
        </p:spPr>
      </p:sp>
      <p:sp>
        <p:nvSpPr>
          <p:cNvPr id="282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674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[Animate pictures] </a:t>
            </a:r>
            <a:r>
              <a:rPr lang="en-US" sz="1050" b="0" kern="1200" baseline="0" dirty="0">
                <a:solidFill>
                  <a:schemeClr val="tx1"/>
                </a:solidFill>
                <a:effectLst/>
                <a:latin typeface="Book Antiqua"/>
                <a:ea typeface="+mn-ea"/>
                <a:cs typeface="Book Antiqua"/>
              </a:rPr>
              <a:t>Proust had found that tin oxides were either 88.1% tin and 11.9% oxygen (teacher circle left-hand photo and write in percentages), or 78.7% tin and 21.3 % oxygen. (teacher circle right-hand photo and write in percentages) Proust had obtained these numbers by breaking down the tin oxide using heat.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stem] Dalton did the opposite: he formed tin oxides by allowing tin to react with oxygen. [Animate bullet 1] When he started with 100 g of tin Dalton noted that sometimes the tin reacted with 13.5 g of oxygen and sometimes with 27 g of oxygen, but never with other amounts of oxygen.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bullet 2] Dalton realized that the amounts of oxygen being taken up by the tin was a whole number ratio of 1:2 (teacher show how 1:2 ratio is obtained).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bullet 3] Dalton deduced that there must be atoms of tin and atoms of oxygen, and [Animate blue box] each atom of tin will react with either 1 or 2 oxygen atoms to form two different compounds of tin oxide. </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cs typeface="Book Antiqua"/>
              </a:rPr>
              <a:t>http://commons.wikimedia.org/wiki/File:Tin%28II%29_oxide.jpg</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cs typeface="Book Antiqua"/>
              </a:rPr>
              <a:t>http://commons.wikimedia.org/wiki/File:Tin_dioxide_2.JPG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89367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42824-4F76-4BB1-BC6F-049532642930}" type="slidenum">
              <a:rPr lang="en-US" altLang="en-US"/>
              <a:pPr/>
              <a:t>65</a:t>
            </a:fld>
            <a:endParaRPr lang="en-US" altLang="en-US"/>
          </a:p>
        </p:txBody>
      </p:sp>
      <p:sp>
        <p:nvSpPr>
          <p:cNvPr id="282626" name="Rectangle 2"/>
          <p:cNvSpPr>
            <a:spLocks noGrp="1" noRot="1" noChangeAspect="1" noChangeArrowheads="1" noTextEdit="1"/>
          </p:cNvSpPr>
          <p:nvPr>
            <p:ph type="sldImg"/>
          </p:nvPr>
        </p:nvSpPr>
        <p:spPr>
          <a:xfrm>
            <a:off x="1143000" y="685800"/>
            <a:ext cx="4572000" cy="3429000"/>
          </a:xfrm>
          <a:ln/>
        </p:spPr>
      </p:sp>
      <p:sp>
        <p:nvSpPr>
          <p:cNvPr id="282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5273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575"/>
              </a:spcBef>
              <a:spcAft>
                <a:spcPct val="0"/>
              </a:spcAft>
              <a:buClrTx/>
              <a:buSzTx/>
              <a:buFontTx/>
              <a:buNone/>
              <a:tabLst/>
              <a:defRPr/>
            </a:pPr>
            <a:r>
              <a:rPr lang="en-US" b="1" dirty="0">
                <a:latin typeface="Book Antiqua" pitchFamily="18" charset="0"/>
              </a:rPr>
              <a:t>Timing ≈ 0.5 min</a:t>
            </a:r>
          </a:p>
          <a:p>
            <a:pPr marL="0" marR="0" indent="0" algn="l" defTabSz="914400" rtl="0" eaLnBrk="0" fontAlgn="base" latinLnBrk="0" hangingPunct="0">
              <a:lnSpc>
                <a:spcPct val="100000"/>
              </a:lnSpc>
              <a:spcBef>
                <a:spcPts val="575"/>
              </a:spcBef>
              <a:spcAft>
                <a:spcPct val="0"/>
              </a:spcAft>
              <a:buClrTx/>
              <a:buSzTx/>
              <a:buFontTx/>
              <a:buNone/>
              <a:tabLst/>
              <a:defRPr/>
            </a:pPr>
            <a:endParaRPr lang="en-US" b="1" dirty="0">
              <a:latin typeface="Book Antiqua" pitchFamily="18" charset="0"/>
            </a:endParaRPr>
          </a:p>
          <a:p>
            <a:pPr marL="171450" indent="-171450">
              <a:buFont typeface="Arial" pitchFamily="34" charset="0"/>
              <a:buChar char="•"/>
            </a:pPr>
            <a:r>
              <a:rPr lang="en-US" sz="1000" kern="1200" dirty="0">
                <a:solidFill>
                  <a:schemeClr val="tx1"/>
                </a:solidFill>
                <a:effectLst/>
                <a:latin typeface="Book Antiqua"/>
                <a:ea typeface="+mn-ea"/>
                <a:cs typeface="Book Antiqua"/>
              </a:rPr>
              <a:t>[Animate green word and orange</a:t>
            </a:r>
            <a:r>
              <a:rPr lang="en-US" sz="1000" kern="1200" baseline="0" dirty="0">
                <a:solidFill>
                  <a:schemeClr val="tx1"/>
                </a:solidFill>
                <a:effectLst/>
                <a:latin typeface="Book Antiqua"/>
                <a:ea typeface="+mn-ea"/>
                <a:cs typeface="Book Antiqua"/>
              </a:rPr>
              <a:t> bullet</a:t>
            </a:r>
            <a:r>
              <a:rPr lang="en-US" sz="1000" kern="1200" dirty="0">
                <a:solidFill>
                  <a:schemeClr val="tx1"/>
                </a:solidFill>
                <a:effectLst/>
                <a:latin typeface="Book Antiqua"/>
                <a:ea typeface="+mn-ea"/>
                <a:cs typeface="Book Antiqua"/>
              </a:rPr>
              <a:t>] Atoms of the same element can have different mass numbers. When they</a:t>
            </a:r>
            <a:r>
              <a:rPr lang="en-US" sz="1000" kern="1200" baseline="0" dirty="0">
                <a:solidFill>
                  <a:schemeClr val="tx1"/>
                </a:solidFill>
                <a:effectLst/>
                <a:latin typeface="Book Antiqua"/>
                <a:ea typeface="+mn-ea"/>
                <a:cs typeface="Book Antiqua"/>
              </a:rPr>
              <a:t> do, they are isotopes of each other (teacher discuss green bullets a bit). </a:t>
            </a:r>
          </a:p>
          <a:p>
            <a:pPr marL="171450" indent="-171450">
              <a:buFont typeface="Arial" pitchFamily="34" charset="0"/>
              <a:buChar char="•"/>
            </a:pPr>
            <a:r>
              <a:rPr lang="en-US" sz="1000" kern="1200" dirty="0">
                <a:solidFill>
                  <a:schemeClr val="tx1"/>
                </a:solidFill>
                <a:effectLst/>
                <a:latin typeface="Book Antiqua"/>
                <a:ea typeface="+mn-ea"/>
                <a:cs typeface="Book Antiqua"/>
              </a:rPr>
              <a:t>[Animate table]</a:t>
            </a:r>
            <a:r>
              <a:rPr lang="en-US" sz="1000" kern="1200" baseline="0" dirty="0">
                <a:solidFill>
                  <a:schemeClr val="tx1"/>
                </a:solidFill>
                <a:effectLst/>
                <a:latin typeface="Book Antiqua"/>
                <a:ea typeface="+mn-ea"/>
                <a:cs typeface="Book Antiqua"/>
              </a:rPr>
              <a:t> </a:t>
            </a:r>
            <a:r>
              <a:rPr lang="en-US" sz="1000" kern="1200" dirty="0">
                <a:solidFill>
                  <a:schemeClr val="tx1"/>
                </a:solidFill>
                <a:effectLst/>
                <a:latin typeface="Book Antiqua"/>
                <a:ea typeface="+mn-ea"/>
                <a:cs typeface="Book Antiqua"/>
              </a:rPr>
              <a:t>Look at the following example of the six different isotopes of aluminum. Remember that the atomic number (teacher</a:t>
            </a:r>
            <a:r>
              <a:rPr lang="en-US" sz="1000" kern="1200" baseline="0" dirty="0">
                <a:solidFill>
                  <a:schemeClr val="tx1"/>
                </a:solidFill>
                <a:effectLst/>
                <a:latin typeface="Book Antiqua"/>
                <a:ea typeface="+mn-ea"/>
                <a:cs typeface="Book Antiqua"/>
              </a:rPr>
              <a:t> circle Z) </a:t>
            </a:r>
            <a:r>
              <a:rPr lang="en-US" sz="1000" kern="1200" dirty="0">
                <a:solidFill>
                  <a:schemeClr val="tx1"/>
                </a:solidFill>
                <a:effectLst/>
                <a:latin typeface="Book Antiqua"/>
                <a:ea typeface="+mn-ea"/>
                <a:cs typeface="Book Antiqua"/>
              </a:rPr>
              <a:t>of an element is always the same, but the mass number (teacher circle A) for an element can be different. Aluminum-30 has 3 more neutrons in its</a:t>
            </a:r>
            <a:r>
              <a:rPr lang="en-US" sz="1000" kern="1200" baseline="0" dirty="0">
                <a:solidFill>
                  <a:schemeClr val="tx1"/>
                </a:solidFill>
                <a:effectLst/>
                <a:latin typeface="Book Antiqua"/>
                <a:ea typeface="+mn-ea"/>
                <a:cs typeface="Book Antiqua"/>
              </a:rPr>
              <a:t> nucleus than Aluminum-27, but they both have 13 protons and 13 electrons. Similarly, Aluminum-24 has 5 fewer neutrons than Aluminum-29, but again they both have 13 protons and 13 electrons (teacher circle or underline where appropriate to focus students on part of table you are discussing and relate to green bullets when appropriate). </a:t>
            </a:r>
          </a:p>
          <a:p>
            <a:pPr marL="171450" indent="-171450">
              <a:buFont typeface="Arial" pitchFamily="34" charset="0"/>
              <a:buChar char="•"/>
            </a:pPr>
            <a:r>
              <a:rPr lang="en-US" sz="1000" kern="1200" baseline="0" dirty="0">
                <a:solidFill>
                  <a:schemeClr val="tx1"/>
                </a:solidFill>
                <a:effectLst/>
                <a:latin typeface="Book Antiqua"/>
                <a:ea typeface="+mn-ea"/>
                <a:cs typeface="Book Antiqua"/>
              </a:rPr>
              <a:t>Briefly point out that when people talk about radioactive elements, such as U-238 or C-14 for dating, they're talking about specific isotopes.</a:t>
            </a:r>
            <a:endParaRPr lang="en-US" sz="1000" kern="1200" dirty="0">
              <a:solidFill>
                <a:schemeClr val="tx1"/>
              </a:solidFill>
              <a:effectLst/>
              <a:latin typeface="Book Antiqua"/>
              <a:ea typeface="+mn-ea"/>
              <a:cs typeface="Book Antiqua"/>
            </a:endParaRPr>
          </a:p>
          <a:p>
            <a:endParaRPr lang="en-US" dirty="0"/>
          </a:p>
        </p:txBody>
      </p:sp>
      <p:sp>
        <p:nvSpPr>
          <p:cNvPr id="4" name="Slide Number Placeholder 3"/>
          <p:cNvSpPr>
            <a:spLocks noGrp="1"/>
          </p:cNvSpPr>
          <p:nvPr>
            <p:ph type="sldNum" sz="quarter" idx="10"/>
          </p:nvPr>
        </p:nvSpPr>
        <p:spPr/>
        <p:txBody>
          <a:bodyPr/>
          <a:lstStyle/>
          <a:p>
            <a:pPr>
              <a:defRPr/>
            </a:pPr>
            <a:fld id="{944C1A57-B751-4A32-8A9C-EF703F79FBFA}"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346376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276DA-FF3F-4A20-8A13-E9CCD719F609}" type="slidenum">
              <a:rPr lang="en-US" altLang="en-US"/>
              <a:pPr/>
              <a:t>67</a:t>
            </a:fld>
            <a:endParaRPr lang="en-US" altLang="en-US"/>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435820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276DA-FF3F-4A20-8A13-E9CCD719F609}" type="slidenum">
              <a:rPr lang="en-US" altLang="en-US"/>
              <a:pPr/>
              <a:t>68</a:t>
            </a:fld>
            <a:endParaRPr lang="en-US" altLang="en-US"/>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003468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1FD29-E4E0-4012-9482-2BF32E7E78C6}" type="slidenum">
              <a:rPr lang="en-US" altLang="en-US"/>
              <a:pPr/>
              <a:t>69</a:t>
            </a:fld>
            <a:endParaRPr lang="en-US" altLang="en-US"/>
          </a:p>
        </p:txBody>
      </p:sp>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71438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1FD29-E4E0-4012-9482-2BF32E7E78C6}" type="slidenum">
              <a:rPr lang="en-US" altLang="en-US"/>
              <a:pPr/>
              <a:t>70</a:t>
            </a:fld>
            <a:endParaRPr lang="en-US" altLang="en-US"/>
          </a:p>
        </p:txBody>
      </p:sp>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768268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6ED45-06EA-4E41-B9F9-80BE1861E85D}" type="slidenum">
              <a:rPr lang="en-US" altLang="en-US"/>
              <a:pPr/>
              <a:t>71</a:t>
            </a:fld>
            <a:endParaRPr lang="en-US" altLang="en-US"/>
          </a:p>
        </p:txBody>
      </p:sp>
      <p:sp>
        <p:nvSpPr>
          <p:cNvPr id="257026" name="Rectangle 2"/>
          <p:cNvSpPr>
            <a:spLocks noGrp="1" noRot="1" noChangeAspect="1" noChangeArrowheads="1" noTextEdit="1"/>
          </p:cNvSpPr>
          <p:nvPr>
            <p:ph type="sldImg"/>
          </p:nvPr>
        </p:nvSpPr>
        <p:spPr>
          <a:xfrm>
            <a:off x="1143000" y="685800"/>
            <a:ext cx="4572000" cy="3429000"/>
          </a:xfrm>
          <a:ln/>
        </p:spPr>
      </p:sp>
      <p:sp>
        <p:nvSpPr>
          <p:cNvPr id="25702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227801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10256-5724-4D9A-936F-9512C5B08737}" type="slidenum">
              <a:rPr lang="en-US" altLang="en-US"/>
              <a:pPr/>
              <a:t>72</a:t>
            </a:fld>
            <a:endParaRPr lang="en-US" altLang="en-US"/>
          </a:p>
        </p:txBody>
      </p:sp>
      <p:sp>
        <p:nvSpPr>
          <p:cNvPr id="261122" name="Rectangle 2"/>
          <p:cNvSpPr>
            <a:spLocks noGrp="1" noRot="1" noChangeAspect="1" noChangeArrowheads="1" noTextEdit="1"/>
          </p:cNvSpPr>
          <p:nvPr>
            <p:ph type="sldImg"/>
          </p:nvPr>
        </p:nvSpPr>
        <p:spPr>
          <a:xfrm>
            <a:off x="1143000" y="685800"/>
            <a:ext cx="4572000" cy="3429000"/>
          </a:xfrm>
          <a:ln/>
        </p:spPr>
      </p:sp>
      <p:sp>
        <p:nvSpPr>
          <p:cNvPr id="26112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565370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575"/>
              </a:spcBef>
              <a:spcAft>
                <a:spcPct val="0"/>
              </a:spcAft>
              <a:buClrTx/>
              <a:buSzTx/>
              <a:buFontTx/>
              <a:buNone/>
              <a:tabLst/>
              <a:defRPr/>
            </a:pPr>
            <a:r>
              <a:rPr lang="en-US" sz="1000" b="1" dirty="0">
                <a:latin typeface="Book Antiqua" pitchFamily="18" charset="0"/>
              </a:rPr>
              <a:t>Timing ≈ 0.5 min</a:t>
            </a:r>
            <a:endParaRPr lang="en-US" b="1" dirty="0">
              <a:latin typeface="Book Antiqua" pitchFamily="18" charset="0"/>
            </a:endParaRPr>
          </a:p>
          <a:p>
            <a:endParaRPr lang="en-US" sz="1000" kern="1200" dirty="0">
              <a:solidFill>
                <a:schemeClr val="tx1"/>
              </a:solidFill>
              <a:effectLst/>
              <a:latin typeface="Book Antiqua"/>
              <a:ea typeface="+mn-ea"/>
              <a:cs typeface="Book Antiqua"/>
            </a:endParaRPr>
          </a:p>
          <a:p>
            <a:pPr marL="171450" indent="-171450">
              <a:buFont typeface="Arial" pitchFamily="34" charset="0"/>
              <a:buChar char="•"/>
            </a:pPr>
            <a:r>
              <a:rPr lang="en-US" sz="1000" kern="1200" dirty="0">
                <a:solidFill>
                  <a:schemeClr val="tx1"/>
                </a:solidFill>
                <a:effectLst/>
                <a:latin typeface="Book Antiqua"/>
                <a:ea typeface="+mn-ea"/>
                <a:cs typeface="Book Antiqua"/>
              </a:rPr>
              <a:t>[Animate</a:t>
            </a:r>
            <a:r>
              <a:rPr lang="en-US" sz="1000" kern="1200" baseline="0" dirty="0">
                <a:solidFill>
                  <a:schemeClr val="tx1"/>
                </a:solidFill>
                <a:effectLst/>
                <a:latin typeface="Book Antiqua"/>
                <a:ea typeface="+mn-ea"/>
                <a:cs typeface="Book Antiqua"/>
              </a:rPr>
              <a:t> definition] </a:t>
            </a:r>
            <a:r>
              <a:rPr lang="en-US" sz="1000" kern="1200" dirty="0">
                <a:solidFill>
                  <a:schemeClr val="tx1"/>
                </a:solidFill>
                <a:effectLst/>
                <a:latin typeface="Book Antiqua"/>
                <a:ea typeface="+mn-ea"/>
                <a:cs typeface="Book Antiqua"/>
              </a:rPr>
              <a:t>In the periodic table, the number below the elemental symbol represents the average atomic mass of the element [Animate two orange boxes] (teacher</a:t>
            </a:r>
            <a:r>
              <a:rPr lang="en-US" sz="1000" kern="1200" baseline="0" dirty="0">
                <a:solidFill>
                  <a:schemeClr val="tx1"/>
                </a:solidFill>
                <a:effectLst/>
                <a:latin typeface="Book Antiqua"/>
                <a:ea typeface="+mn-ea"/>
                <a:cs typeface="Book Antiqua"/>
              </a:rPr>
              <a:t> point to average atomic mass of Al and Si)</a:t>
            </a:r>
            <a:r>
              <a:rPr lang="en-US" sz="1000" kern="1200" dirty="0">
                <a:solidFill>
                  <a:schemeClr val="tx1"/>
                </a:solidFill>
                <a:effectLst/>
                <a:latin typeface="Book Antiqua"/>
                <a:ea typeface="+mn-ea"/>
                <a:cs typeface="Book Antiqua"/>
              </a:rPr>
              <a:t>. </a:t>
            </a:r>
            <a:endParaRPr lang="en-US" dirty="0"/>
          </a:p>
        </p:txBody>
      </p:sp>
      <p:sp>
        <p:nvSpPr>
          <p:cNvPr id="4" name="Slide Number Placeholder 3"/>
          <p:cNvSpPr>
            <a:spLocks noGrp="1"/>
          </p:cNvSpPr>
          <p:nvPr>
            <p:ph type="sldNum" sz="quarter" idx="10"/>
          </p:nvPr>
        </p:nvSpPr>
        <p:spPr/>
        <p:txBody>
          <a:bodyPr/>
          <a:lstStyle/>
          <a:p>
            <a:pPr>
              <a:defRPr/>
            </a:pPr>
            <a:fld id="{944C1A57-B751-4A32-8A9C-EF703F79FBFA}"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1115251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575"/>
              </a:spcBef>
              <a:spcAft>
                <a:spcPct val="0"/>
              </a:spcAft>
              <a:buClrTx/>
              <a:buSzTx/>
              <a:buFontTx/>
              <a:buNone/>
              <a:tabLst/>
              <a:defRPr/>
            </a:pPr>
            <a:r>
              <a:rPr lang="en-US" sz="1000" b="1" dirty="0">
                <a:latin typeface="Book Antiqua" pitchFamily="18" charset="0"/>
              </a:rPr>
              <a:t>Timing ≈ 0.5 min</a:t>
            </a:r>
            <a:endParaRPr lang="en-US" b="1" dirty="0">
              <a:latin typeface="Book Antiqua" pitchFamily="18" charset="0"/>
            </a:endParaRPr>
          </a:p>
          <a:p>
            <a:endParaRPr lang="en-US" sz="1000" kern="1200" dirty="0">
              <a:solidFill>
                <a:schemeClr val="tx1"/>
              </a:solidFill>
              <a:effectLst/>
              <a:latin typeface="Book Antiqua"/>
              <a:ea typeface="+mn-ea"/>
              <a:cs typeface="Book Antiqua"/>
            </a:endParaRPr>
          </a:p>
          <a:p>
            <a:pPr marL="171450" indent="-171450">
              <a:buFont typeface="Arial" pitchFamily="34" charset="0"/>
              <a:buChar char="•"/>
            </a:pPr>
            <a:r>
              <a:rPr lang="en-US" sz="1000" kern="1200" dirty="0">
                <a:solidFill>
                  <a:schemeClr val="tx1"/>
                </a:solidFill>
                <a:effectLst/>
                <a:latin typeface="Book Antiqua"/>
                <a:ea typeface="+mn-ea"/>
                <a:cs typeface="Book Antiqua"/>
              </a:rPr>
              <a:t>[Animate stem 1] The average</a:t>
            </a:r>
            <a:r>
              <a:rPr lang="en-US" sz="1000" kern="1200" baseline="0" dirty="0">
                <a:solidFill>
                  <a:schemeClr val="tx1"/>
                </a:solidFill>
                <a:effectLst/>
                <a:latin typeface="Book Antiqua"/>
                <a:ea typeface="+mn-ea"/>
                <a:cs typeface="Book Antiqua"/>
              </a:rPr>
              <a:t> atomic mass</a:t>
            </a:r>
            <a:r>
              <a:rPr lang="en-US" sz="1000" kern="1200" dirty="0">
                <a:solidFill>
                  <a:schemeClr val="tx1"/>
                </a:solidFill>
                <a:effectLst/>
                <a:latin typeface="Book Antiqua"/>
                <a:ea typeface="+mn-ea"/>
                <a:cs typeface="Book Antiqua"/>
              </a:rPr>
              <a:t> is an average number that takes into account the abundance of all isotopes of an element. </a:t>
            </a:r>
          </a:p>
          <a:p>
            <a:pPr marL="171450" indent="-171450">
              <a:buFont typeface="Arial" pitchFamily="34" charset="0"/>
              <a:buChar char="•"/>
            </a:pPr>
            <a:r>
              <a:rPr lang="en-US" sz="1000" kern="1200" dirty="0">
                <a:solidFill>
                  <a:schemeClr val="tx1"/>
                </a:solidFill>
                <a:effectLst/>
                <a:latin typeface="Book Antiqua"/>
                <a:ea typeface="+mn-ea"/>
                <a:cs typeface="Book Antiqua"/>
              </a:rPr>
              <a:t>[Animate bullet 1 and</a:t>
            </a:r>
            <a:r>
              <a:rPr lang="en-US" sz="1000" kern="1200" baseline="0" dirty="0">
                <a:solidFill>
                  <a:schemeClr val="tx1"/>
                </a:solidFill>
                <a:effectLst/>
                <a:latin typeface="Book Antiqua"/>
                <a:ea typeface="+mn-ea"/>
                <a:cs typeface="Book Antiqua"/>
              </a:rPr>
              <a:t> Al box</a:t>
            </a:r>
            <a:r>
              <a:rPr lang="en-US" sz="1000" kern="1200" dirty="0">
                <a:solidFill>
                  <a:schemeClr val="tx1"/>
                </a:solidFill>
                <a:effectLst/>
                <a:latin typeface="Book Antiqua"/>
                <a:ea typeface="+mn-ea"/>
                <a:cs typeface="Book Antiqua"/>
              </a:rPr>
              <a:t>] For aluminum, almost 100% of the isotopes</a:t>
            </a:r>
            <a:r>
              <a:rPr lang="en-US" sz="1000" kern="1200" baseline="0" dirty="0">
                <a:solidFill>
                  <a:schemeClr val="tx1"/>
                </a:solidFill>
                <a:effectLst/>
                <a:latin typeface="Book Antiqua"/>
                <a:ea typeface="+mn-ea"/>
                <a:cs typeface="Book Antiqua"/>
              </a:rPr>
              <a:t> found in nature are from aluminum-27. That is why in the periodic table, the number for the average atomic mass of aluminum is 26.982 [teacher circle], which is the same atomic mass of Al-27. Other isotopes exist, however, in very small amounts. </a:t>
            </a:r>
          </a:p>
          <a:p>
            <a:pPr marL="171450" indent="-171450">
              <a:buFont typeface="Arial" pitchFamily="34" charset="0"/>
              <a:buChar char="•"/>
            </a:pPr>
            <a:r>
              <a:rPr lang="en-US" sz="1000" kern="1200" baseline="0" dirty="0">
                <a:solidFill>
                  <a:schemeClr val="tx1"/>
                </a:solidFill>
                <a:effectLst/>
                <a:latin typeface="Book Antiqua"/>
                <a:ea typeface="+mn-ea"/>
                <a:cs typeface="Book Antiqua"/>
              </a:rPr>
              <a:t>[Animate stem 2 and Si box] Silicon on the other hand, is made of 3 different isotopes [Animate bullets 2,3, and 4] that are fairly abundant. The average of the mass of these isotopes by their abundance determines the average atomic mass of that element. </a:t>
            </a:r>
            <a:endParaRPr lang="en-US" dirty="0"/>
          </a:p>
        </p:txBody>
      </p:sp>
      <p:sp>
        <p:nvSpPr>
          <p:cNvPr id="4" name="Slide Number Placeholder 3"/>
          <p:cNvSpPr>
            <a:spLocks noGrp="1"/>
          </p:cNvSpPr>
          <p:nvPr>
            <p:ph type="sldNum" sz="quarter" idx="10"/>
          </p:nvPr>
        </p:nvSpPr>
        <p:spPr/>
        <p:txBody>
          <a:bodyPr/>
          <a:lstStyle/>
          <a:p>
            <a:pPr>
              <a:defRPr/>
            </a:pPr>
            <a:fld id="{944C1A57-B751-4A32-8A9C-EF703F79FBFA}"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111525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37852-2E8F-4C8A-91F6-827B3E816996}" type="slidenum">
              <a:rPr lang="en-US" altLang="en-US"/>
              <a:pPr/>
              <a:t>13</a:t>
            </a:fld>
            <a:endParaRPr lang="en-US" altLang="en-US"/>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65723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FBD38-8B88-4021-B103-09E8E6039FD5}" type="slidenum">
              <a:rPr lang="en-US" altLang="en-US">
                <a:solidFill>
                  <a:prstClr val="black"/>
                </a:solidFill>
              </a:rPr>
              <a:pPr/>
              <a:t>75</a:t>
            </a:fld>
            <a:endParaRPr lang="en-US" altLang="en-US">
              <a:solidFill>
                <a:prstClr val="black"/>
              </a:solidFill>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355567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FA755-A534-4476-AE3C-EA99C0C1EC1B}" type="slidenum">
              <a:rPr lang="en-US" altLang="en-US"/>
              <a:pPr/>
              <a:t>76</a:t>
            </a:fld>
            <a:endParaRPr lang="en-US" altLang="en-US"/>
          </a:p>
        </p:txBody>
      </p:sp>
      <p:sp>
        <p:nvSpPr>
          <p:cNvPr id="269314" name="Rectangle 2"/>
          <p:cNvSpPr>
            <a:spLocks noGrp="1" noRot="1" noChangeAspect="1" noChangeArrowheads="1" noTextEdit="1"/>
          </p:cNvSpPr>
          <p:nvPr>
            <p:ph type="sldImg"/>
          </p:nvPr>
        </p:nvSpPr>
        <p:spPr>
          <a:xfrm>
            <a:off x="1143000" y="685800"/>
            <a:ext cx="4572000" cy="3429000"/>
          </a:xfrm>
          <a:ln/>
        </p:spPr>
      </p:sp>
      <p:sp>
        <p:nvSpPr>
          <p:cNvPr id="269315"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587848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FA755-A534-4476-AE3C-EA99C0C1EC1B}" type="slidenum">
              <a:rPr lang="en-US" altLang="en-US">
                <a:solidFill>
                  <a:prstClr val="black"/>
                </a:solidFill>
              </a:rPr>
              <a:pPr/>
              <a:t>77</a:t>
            </a:fld>
            <a:endParaRPr lang="en-US" altLang="en-US">
              <a:solidFill>
                <a:prstClr val="black"/>
              </a:solidFill>
            </a:endParaRPr>
          </a:p>
        </p:txBody>
      </p:sp>
      <p:sp>
        <p:nvSpPr>
          <p:cNvPr id="269314" name="Rectangle 2"/>
          <p:cNvSpPr>
            <a:spLocks noGrp="1" noRot="1" noChangeAspect="1" noChangeArrowheads="1" noTextEdit="1"/>
          </p:cNvSpPr>
          <p:nvPr>
            <p:ph type="sldImg"/>
          </p:nvPr>
        </p:nvSpPr>
        <p:spPr>
          <a:xfrm>
            <a:off x="1143000" y="685800"/>
            <a:ext cx="4572000" cy="3429000"/>
          </a:xfrm>
          <a:ln/>
        </p:spPr>
      </p:sp>
      <p:sp>
        <p:nvSpPr>
          <p:cNvPr id="269315"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58784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baseline="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stem] Thomson's results led to the proposal of a new atomic model, the plum-pudding model. Plum pudding was a common dessert at the time. It consisted of raisins baked into a breadlike custard.</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bullet 1] In this model, an atom is a mass of positively charged material in which electrons float, like the raisins in plum pudding--or the chocolate chips in a cookie or the raisins in a bagel.</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bullet 2] This model is different from Dalton's model of an atom as a solid, indivisible sphere.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bullet 3] The positive charge in the main mass of the atom balances out the negative charge from the electrons, so the atom is still neutral.</a:t>
            </a:r>
            <a:endParaRPr lang="en-US" sz="1050" b="0" kern="1200" dirty="0">
              <a:solidFill>
                <a:schemeClr val="tx1"/>
              </a:solidFill>
              <a:effectLst/>
              <a:latin typeface="Book Antiqua"/>
              <a:ea typeface="+mn-ea"/>
              <a:cs typeface="Book Antiqua"/>
            </a:endParaRPr>
          </a:p>
          <a:p>
            <a:endParaRPr lang="en-US" dirty="0"/>
          </a:p>
          <a:p>
            <a:r>
              <a:rPr lang="en-US" dirty="0"/>
              <a:t>Image: http://en.wikipedia.org/wiki/Plum_pudding_model</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8527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[Animate stem] An American scientist, Robert Millikan, used an ingenious method to determine the actual charge, in coulombs (teacher</a:t>
            </a:r>
            <a:r>
              <a:rPr lang="en-US" baseline="0" dirty="0"/>
              <a:t> explain that this is a unit to express charge)</a:t>
            </a:r>
            <a:r>
              <a:rPr lang="en-US" dirty="0"/>
              <a:t>, on an electron</a:t>
            </a:r>
          </a:p>
          <a:p>
            <a:pPr marL="171450" indent="-171450">
              <a:buFont typeface="Arial" pitchFamily="34" charset="0"/>
              <a:buChar char="•"/>
            </a:pPr>
            <a:r>
              <a:rPr lang="en-US" dirty="0"/>
              <a:t>(teacher</a:t>
            </a:r>
            <a:r>
              <a:rPr lang="en-US" baseline="0" dirty="0"/>
              <a:t> use diagram to explain experiment) </a:t>
            </a:r>
            <a:r>
              <a:rPr lang="en-US" dirty="0"/>
              <a:t>He</a:t>
            </a:r>
            <a:r>
              <a:rPr lang="en-US" baseline="0" dirty="0"/>
              <a:t> sprayed oil droplets into an electric field. The droplets became charged as they entered the system through a spray nozzle. Millikan was able to apply just enough of an electric field to keep a charged oil droplet in mid air, while all the other droplets fell away. [Animate bullet 1] The one droplet was allowed to fall and Millikan was able to use mathematics to compare the pull of gravity on the droplet with the pull of the electrical field on the oil drop to [Animate bullet 2] determine the charge.</a:t>
            </a:r>
          </a:p>
          <a:p>
            <a:pPr marL="171450" indent="-171450">
              <a:buFont typeface="Arial" pitchFamily="34" charset="0"/>
              <a:buChar char="•"/>
            </a:pPr>
            <a:r>
              <a:rPr lang="en-US" baseline="0" dirty="0"/>
              <a:t>[Animate bullet 3] Thomson's results had allowed him to determine the ratio of mass to charge for an electron.</a:t>
            </a:r>
          </a:p>
          <a:p>
            <a:pPr marL="171450" indent="-171450">
              <a:buFont typeface="Arial" pitchFamily="34" charset="0"/>
              <a:buChar char="•"/>
            </a:pPr>
            <a:r>
              <a:rPr lang="en-US" baseline="0" dirty="0">
                <a:effectLst/>
              </a:rPr>
              <a:t>[Animate blue box] Together, the results of Millikan and Thomson gave the mass and the charge on an electron. (teacher briefly show how knowing ratio of mass to charge and charge allows you to calculate mass--write equation)</a:t>
            </a:r>
          </a:p>
          <a:p>
            <a:endParaRPr lang="en-US" baseline="0" dirty="0">
              <a:effectLst/>
            </a:endParaRPr>
          </a:p>
          <a:p>
            <a:r>
              <a:rPr lang="en-US" baseline="0" dirty="0">
                <a:effectLst/>
              </a:rPr>
              <a:t>SOURCE:</a:t>
            </a:r>
          </a:p>
          <a:p>
            <a:r>
              <a:rPr lang="en-US" baseline="0" dirty="0"/>
              <a:t>http://commons.wikimedia.org/wiki/File:Simplified_scheme_of_Millikan%E2%80%99s_oil-drop_experiment.png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a:t>
            </a:r>
            <a:r>
              <a:rPr lang="en-US" sz="1050" b="1" kern="1200" baseline="0" dirty="0">
                <a:solidFill>
                  <a:schemeClr val="tx1"/>
                </a:solidFill>
                <a:effectLst/>
                <a:latin typeface="Book Antiqua"/>
                <a:ea typeface="+mn-ea"/>
                <a:cs typeface="Book Antiqua"/>
              </a:rPr>
              <a:t>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Entry Audio:</a:t>
            </a:r>
            <a:r>
              <a:rPr lang="en-US" sz="1050" b="0" kern="1200" baseline="0" dirty="0">
                <a:solidFill>
                  <a:schemeClr val="tx1"/>
                </a:solidFill>
                <a:effectLst/>
                <a:latin typeface="Book Antiqua"/>
                <a:ea typeface="+mn-ea"/>
              </a:rPr>
              <a:t> Thomson’s discovery that the atom contains electrons required that the accepted model of the atom be changed.</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Hint Audio:</a:t>
            </a:r>
            <a:r>
              <a:rPr lang="en-US" sz="1050" b="0" kern="1200" baseline="0" dirty="0">
                <a:solidFill>
                  <a:schemeClr val="tx1"/>
                </a:solidFill>
                <a:effectLst/>
                <a:latin typeface="Book Antiqua"/>
                <a:ea typeface="+mn-ea"/>
              </a:rPr>
              <a:t> Which model best represents an indivisible atom?</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Exit Audio:</a:t>
            </a:r>
            <a:r>
              <a:rPr lang="en-US" sz="1050" b="0" kern="1200" baseline="0" dirty="0">
                <a:solidFill>
                  <a:schemeClr val="tx1"/>
                </a:solidFill>
                <a:effectLst/>
                <a:latin typeface="Book Antiqua"/>
                <a:ea typeface="+mn-ea"/>
              </a:rPr>
              <a:t> As a result of Thomson’s work, the accepted model of the atom changed.</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8527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a:t>
            </a:r>
            <a:r>
              <a:rPr lang="en-US" sz="1050" b="1" kern="1200" baseline="0" dirty="0">
                <a:solidFill>
                  <a:schemeClr val="tx1"/>
                </a:solidFill>
                <a:effectLst/>
                <a:latin typeface="Book Antiqua"/>
                <a:ea typeface="+mn-ea"/>
                <a:cs typeface="Book Antiqua"/>
              </a:rPr>
              <a:t>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Entry Audio:</a:t>
            </a:r>
            <a:r>
              <a:rPr lang="en-US" sz="1050" b="0" kern="1200" baseline="0" dirty="0">
                <a:solidFill>
                  <a:schemeClr val="tx1"/>
                </a:solidFill>
                <a:effectLst/>
                <a:latin typeface="Book Antiqua"/>
                <a:ea typeface="+mn-ea"/>
              </a:rPr>
              <a:t> Thomson’s discovery that the atom contains electrons required that the accepted model of the atom be changed.</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Hint Audio:</a:t>
            </a:r>
            <a:r>
              <a:rPr lang="en-US" sz="1050" b="0" kern="1200" baseline="0" dirty="0">
                <a:solidFill>
                  <a:schemeClr val="tx1"/>
                </a:solidFill>
                <a:effectLst/>
                <a:latin typeface="Book Antiqua"/>
                <a:ea typeface="+mn-ea"/>
              </a:rPr>
              <a:t> Which model best represents an indivisible atom?</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Exit Audio:</a:t>
            </a:r>
            <a:r>
              <a:rPr lang="en-US" sz="1050" b="0" kern="1200" baseline="0" dirty="0">
                <a:solidFill>
                  <a:schemeClr val="tx1"/>
                </a:solidFill>
                <a:effectLst/>
                <a:latin typeface="Book Antiqua"/>
                <a:ea typeface="+mn-ea"/>
              </a:rPr>
              <a:t> As a result of Thomson’s work, the accepted model of the atom changed.</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0392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4"/>
            <a:ext cx="6858000" cy="1655763"/>
          </a:xfrm>
        </p:spPr>
        <p:txBody>
          <a:bodyPr/>
          <a:lstStyle>
            <a:lvl1pPr marL="0" indent="0" algn="ctr">
              <a:buNone/>
              <a:defRPr sz="2300"/>
            </a:lvl1pPr>
            <a:lvl2pPr marL="454792" indent="0" algn="ctr">
              <a:buNone/>
              <a:defRPr sz="2100"/>
            </a:lvl2pPr>
            <a:lvl3pPr marL="909598" indent="0" algn="ctr">
              <a:buNone/>
              <a:defRPr sz="1900"/>
            </a:lvl3pPr>
            <a:lvl4pPr marL="1364392" indent="0" algn="ctr">
              <a:buNone/>
              <a:defRPr sz="1700"/>
            </a:lvl4pPr>
            <a:lvl5pPr marL="1819188" indent="0" algn="ctr">
              <a:buNone/>
              <a:defRPr sz="1700"/>
            </a:lvl5pPr>
            <a:lvl6pPr marL="2273984" indent="0" algn="ctr">
              <a:buNone/>
              <a:defRPr sz="1700"/>
            </a:lvl6pPr>
            <a:lvl7pPr marL="2728775" indent="0" algn="ctr">
              <a:buNone/>
              <a:defRPr sz="1700"/>
            </a:lvl7pPr>
            <a:lvl8pPr marL="3183565" indent="0" algn="ctr">
              <a:buNone/>
              <a:defRPr sz="1700"/>
            </a:lvl8pPr>
            <a:lvl9pPr marL="363836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26719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3433409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199" y="0"/>
            <a:ext cx="4648200"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8456208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42" y="0"/>
            <a:ext cx="8229601"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4428554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42" y="733256"/>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42" y="1752603"/>
            <a:ext cx="8229601" cy="4373563"/>
          </a:xfrm>
        </p:spPr>
        <p:txBody>
          <a:bodyPr/>
          <a:lstStyle>
            <a:lvl1pPr marL="0" indent="0">
              <a:lnSpc>
                <a:spcPts val="2599"/>
              </a:lnSpc>
              <a:buFontTx/>
              <a:buNone/>
              <a:defRPr sz="2700" b="1"/>
            </a:lvl1pPr>
            <a:lvl2pPr marL="680621" indent="-225809">
              <a:lnSpc>
                <a:spcPts val="2599"/>
              </a:lnSpc>
              <a:defRPr sz="2300"/>
            </a:lvl2pPr>
            <a:lvl3pPr marL="1081708" indent="-172121">
              <a:lnSpc>
                <a:spcPts val="2599"/>
              </a:lnSpc>
              <a:defRPr sz="2100"/>
            </a:lvl3pPr>
            <a:lvl4pPr marL="1533345" indent="-168967">
              <a:lnSpc>
                <a:spcPts val="2599"/>
              </a:lnSpc>
              <a:defRPr sz="1700"/>
            </a:lvl4pPr>
            <a:lvl5pPr marL="1991306" indent="-172121">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42" y="6541800"/>
            <a:ext cx="2895601" cy="365125"/>
          </a:xfrm>
          <a:prstGeom prst="rect">
            <a:avLst/>
          </a:prstGeom>
        </p:spPr>
        <p:txBody>
          <a:bodyPr/>
          <a:lstStyle>
            <a:lvl1pPr algn="ctr">
              <a:defRPr sz="1100">
                <a:solidFill>
                  <a:schemeClr val="bg2"/>
                </a:solidFill>
                <a:latin typeface="Segoe UI" pitchFamily="34" charset="0"/>
                <a:cs typeface="Segoe UI" pitchFamily="34" charset="0"/>
              </a:defRPr>
            </a:lvl1pPr>
          </a:lstStyle>
          <a:p>
            <a:endParaRPr lang="en-US" dirty="0">
              <a:solidFill>
                <a:srgbClr val="C2D9FE"/>
              </a:solidFill>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0956" tIns="45478" rIns="90956" bIns="45478"/>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solidFill>
                  <a:srgbClr val="C2D9FE"/>
                </a:solidFill>
              </a:rPr>
              <a:pPr/>
              <a:t>‹#›</a:t>
            </a:fld>
            <a:endParaRPr lang="en-US" dirty="0">
              <a:solidFill>
                <a:srgbClr val="C2D9FE"/>
              </a:solidFill>
            </a:endParaRPr>
          </a:p>
        </p:txBody>
      </p:sp>
    </p:spTree>
    <p:extLst>
      <p:ext uri="{BB962C8B-B14F-4D97-AF65-F5344CB8AC3E}">
        <p14:creationId xmlns:p14="http://schemas.microsoft.com/office/powerpoint/2010/main" val="434173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944255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5519" indent="0" algn="ctr">
              <a:buNone/>
              <a:defRPr/>
            </a:lvl2pPr>
            <a:lvl3pPr marL="911054" indent="0" algn="ctr">
              <a:buNone/>
              <a:defRPr/>
            </a:lvl3pPr>
            <a:lvl4pPr marL="1366583" indent="0" algn="ctr">
              <a:buNone/>
              <a:defRPr/>
            </a:lvl4pPr>
            <a:lvl5pPr marL="1822110" indent="0" algn="ctr">
              <a:buNone/>
              <a:defRPr/>
            </a:lvl5pPr>
            <a:lvl6pPr marL="2277631" indent="0" algn="ctr">
              <a:buNone/>
              <a:defRPr/>
            </a:lvl6pPr>
            <a:lvl7pPr marL="2733158" indent="0" algn="ctr">
              <a:buNone/>
              <a:defRPr/>
            </a:lvl7pPr>
            <a:lvl8pPr marL="3188680" indent="0" algn="ctr">
              <a:buNone/>
              <a:defRPr/>
            </a:lvl8pPr>
            <a:lvl9pPr marL="364420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71577-8085-4361-B931-9C37426FDB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336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721C48-9D09-4589-9144-B728FE3B6F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5605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1"/>
            <a:ext cx="7772400" cy="1500188"/>
          </a:xfrm>
        </p:spPr>
        <p:txBody>
          <a:bodyPr anchor="b"/>
          <a:lstStyle>
            <a:lvl1pPr marL="0" indent="0">
              <a:buNone/>
              <a:defRPr sz="2100"/>
            </a:lvl1pPr>
            <a:lvl2pPr marL="455519" indent="0">
              <a:buNone/>
              <a:defRPr sz="1900"/>
            </a:lvl2pPr>
            <a:lvl3pPr marL="911054" indent="0">
              <a:buNone/>
              <a:defRPr sz="1700"/>
            </a:lvl3pPr>
            <a:lvl4pPr marL="1366583" indent="0">
              <a:buNone/>
              <a:defRPr sz="1500"/>
            </a:lvl4pPr>
            <a:lvl5pPr marL="1822110" indent="0">
              <a:buNone/>
              <a:defRPr sz="1500"/>
            </a:lvl5pPr>
            <a:lvl6pPr marL="2277631" indent="0">
              <a:buNone/>
              <a:defRPr sz="1500"/>
            </a:lvl6pPr>
            <a:lvl7pPr marL="2733158" indent="0">
              <a:buNone/>
              <a:defRPr sz="1500"/>
            </a:lvl7pPr>
            <a:lvl8pPr marL="3188680" indent="0">
              <a:buNone/>
              <a:defRPr sz="1500"/>
            </a:lvl8pPr>
            <a:lvl9pPr marL="364420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3DE20-98D5-4F87-B73F-C17FD2DB6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9837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DD1A3-3295-4168-A00C-C68F35FD15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88837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1"/>
            <a:ext cx="4040188"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1"/>
            <a:ext cx="4041775"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5DF09E-6FE1-4DC6-B243-CC48D4506F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04320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C134A4-0AE5-4FAC-A679-76979C2DEF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20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8857797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9C90EE-EACE-4270-B925-4692A6C187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65639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8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0" y="1435123"/>
            <a:ext cx="3008313" cy="46910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2AF2A6-8E48-4943-855D-D5ABE1B810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57790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519" indent="0">
              <a:buNone/>
              <a:defRPr sz="2700"/>
            </a:lvl2pPr>
            <a:lvl3pPr marL="911054" indent="0">
              <a:buNone/>
              <a:defRPr sz="2300"/>
            </a:lvl3pPr>
            <a:lvl4pPr marL="1366583" indent="0">
              <a:buNone/>
              <a:defRPr sz="2100"/>
            </a:lvl4pPr>
            <a:lvl5pPr marL="1822110" indent="0">
              <a:buNone/>
              <a:defRPr sz="2100"/>
            </a:lvl5pPr>
            <a:lvl6pPr marL="2277631" indent="0">
              <a:buNone/>
              <a:defRPr sz="2100"/>
            </a:lvl6pPr>
            <a:lvl7pPr marL="2733158" indent="0">
              <a:buNone/>
              <a:defRPr sz="2100"/>
            </a:lvl7pPr>
            <a:lvl8pPr marL="3188680" indent="0">
              <a:buNone/>
              <a:defRPr sz="2100"/>
            </a:lvl8pPr>
            <a:lvl9pPr marL="3644207" indent="0">
              <a:buNone/>
              <a:defRPr sz="2100"/>
            </a:lvl9pPr>
          </a:lstStyle>
          <a:p>
            <a:pPr lvl="0"/>
            <a:endParaRPr lang="en-US" noProof="0"/>
          </a:p>
        </p:txBody>
      </p:sp>
      <p:sp>
        <p:nvSpPr>
          <p:cNvPr id="4" name="Text Placeholder 3"/>
          <p:cNvSpPr>
            <a:spLocks noGrp="1"/>
          </p:cNvSpPr>
          <p:nvPr>
            <p:ph type="body" sz="half" idx="2"/>
          </p:nvPr>
        </p:nvSpPr>
        <p:spPr>
          <a:xfrm>
            <a:off x="1792293" y="5367376"/>
            <a:ext cx="5486400" cy="8048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3EF082-0BC0-4298-B6E0-95C0A8511F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66780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15F5C-E55E-4E2D-95D6-0BFEF77389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14027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30" y="609600"/>
            <a:ext cx="19430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9C614-8CA6-4467-80E1-7B1C5CBC54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95132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5519" indent="0" algn="ctr">
              <a:buNone/>
              <a:defRPr/>
            </a:lvl2pPr>
            <a:lvl3pPr marL="911054" indent="0" algn="ctr">
              <a:buNone/>
              <a:defRPr/>
            </a:lvl3pPr>
            <a:lvl4pPr marL="1366583" indent="0" algn="ctr">
              <a:buNone/>
              <a:defRPr/>
            </a:lvl4pPr>
            <a:lvl5pPr marL="1822110" indent="0" algn="ctr">
              <a:buNone/>
              <a:defRPr/>
            </a:lvl5pPr>
            <a:lvl6pPr marL="2277631" indent="0" algn="ctr">
              <a:buNone/>
              <a:defRPr/>
            </a:lvl6pPr>
            <a:lvl7pPr marL="2733158" indent="0" algn="ctr">
              <a:buNone/>
              <a:defRPr/>
            </a:lvl7pPr>
            <a:lvl8pPr marL="3188680" indent="0" algn="ctr">
              <a:buNone/>
              <a:defRPr/>
            </a:lvl8pPr>
            <a:lvl9pPr marL="364420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71577-8085-4361-B931-9C37426FDB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3363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721C48-9D09-4589-9144-B728FE3B6F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5605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1"/>
            <a:ext cx="7772400" cy="1500188"/>
          </a:xfrm>
        </p:spPr>
        <p:txBody>
          <a:bodyPr anchor="b"/>
          <a:lstStyle>
            <a:lvl1pPr marL="0" indent="0">
              <a:buNone/>
              <a:defRPr sz="2100"/>
            </a:lvl1pPr>
            <a:lvl2pPr marL="455519" indent="0">
              <a:buNone/>
              <a:defRPr sz="1900"/>
            </a:lvl2pPr>
            <a:lvl3pPr marL="911054" indent="0">
              <a:buNone/>
              <a:defRPr sz="1700"/>
            </a:lvl3pPr>
            <a:lvl4pPr marL="1366583" indent="0">
              <a:buNone/>
              <a:defRPr sz="1500"/>
            </a:lvl4pPr>
            <a:lvl5pPr marL="1822110" indent="0">
              <a:buNone/>
              <a:defRPr sz="1500"/>
            </a:lvl5pPr>
            <a:lvl6pPr marL="2277631" indent="0">
              <a:buNone/>
              <a:defRPr sz="1500"/>
            </a:lvl6pPr>
            <a:lvl7pPr marL="2733158" indent="0">
              <a:buNone/>
              <a:defRPr sz="1500"/>
            </a:lvl7pPr>
            <a:lvl8pPr marL="3188680" indent="0">
              <a:buNone/>
              <a:defRPr sz="1500"/>
            </a:lvl8pPr>
            <a:lvl9pPr marL="364420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3DE20-98D5-4F87-B73F-C17FD2DB6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983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DD1A3-3295-4168-A00C-C68F35FD15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88837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1"/>
            <a:ext cx="4040188"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1"/>
            <a:ext cx="4041775"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5DF09E-6FE1-4DC6-B243-CC48D4506F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043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199" y="0"/>
            <a:ext cx="4648200"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16853257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C134A4-0AE5-4FAC-A679-76979C2DEF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2074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9C90EE-EACE-4270-B925-4692A6C187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65639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8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0" y="1435123"/>
            <a:ext cx="3008313" cy="46910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2AF2A6-8E48-4943-855D-D5ABE1B810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57790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519" indent="0">
              <a:buNone/>
              <a:defRPr sz="2700"/>
            </a:lvl2pPr>
            <a:lvl3pPr marL="911054" indent="0">
              <a:buNone/>
              <a:defRPr sz="2300"/>
            </a:lvl3pPr>
            <a:lvl4pPr marL="1366583" indent="0">
              <a:buNone/>
              <a:defRPr sz="2100"/>
            </a:lvl4pPr>
            <a:lvl5pPr marL="1822110" indent="0">
              <a:buNone/>
              <a:defRPr sz="2100"/>
            </a:lvl5pPr>
            <a:lvl6pPr marL="2277631" indent="0">
              <a:buNone/>
              <a:defRPr sz="2100"/>
            </a:lvl6pPr>
            <a:lvl7pPr marL="2733158" indent="0">
              <a:buNone/>
              <a:defRPr sz="2100"/>
            </a:lvl7pPr>
            <a:lvl8pPr marL="3188680" indent="0">
              <a:buNone/>
              <a:defRPr sz="2100"/>
            </a:lvl8pPr>
            <a:lvl9pPr marL="3644207" indent="0">
              <a:buNone/>
              <a:defRPr sz="2100"/>
            </a:lvl9pPr>
          </a:lstStyle>
          <a:p>
            <a:pPr lvl="0"/>
            <a:endParaRPr lang="en-US" noProof="0"/>
          </a:p>
        </p:txBody>
      </p:sp>
      <p:sp>
        <p:nvSpPr>
          <p:cNvPr id="4" name="Text Placeholder 3"/>
          <p:cNvSpPr>
            <a:spLocks noGrp="1"/>
          </p:cNvSpPr>
          <p:nvPr>
            <p:ph type="body" sz="half" idx="2"/>
          </p:nvPr>
        </p:nvSpPr>
        <p:spPr>
          <a:xfrm>
            <a:off x="1792293" y="5367376"/>
            <a:ext cx="5486400" cy="8048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3EF082-0BC0-4298-B6E0-95C0A8511F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66780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15F5C-E55E-4E2D-95D6-0BFEF77389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14027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30" y="609600"/>
            <a:ext cx="19430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9C614-8CA6-4467-80E1-7B1C5CBC54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95132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5519" indent="0" algn="ctr">
              <a:buNone/>
              <a:defRPr/>
            </a:lvl2pPr>
            <a:lvl3pPr marL="911054" indent="0" algn="ctr">
              <a:buNone/>
              <a:defRPr/>
            </a:lvl3pPr>
            <a:lvl4pPr marL="1366583" indent="0" algn="ctr">
              <a:buNone/>
              <a:defRPr/>
            </a:lvl4pPr>
            <a:lvl5pPr marL="1822110" indent="0" algn="ctr">
              <a:buNone/>
              <a:defRPr/>
            </a:lvl5pPr>
            <a:lvl6pPr marL="2277631" indent="0" algn="ctr">
              <a:buNone/>
              <a:defRPr/>
            </a:lvl6pPr>
            <a:lvl7pPr marL="2733158" indent="0" algn="ctr">
              <a:buNone/>
              <a:defRPr/>
            </a:lvl7pPr>
            <a:lvl8pPr marL="3188680" indent="0" algn="ctr">
              <a:buNone/>
              <a:defRPr/>
            </a:lvl8pPr>
            <a:lvl9pPr marL="364420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71577-8085-4361-B931-9C37426FDB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22621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721C48-9D09-4589-9144-B728FE3B6F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62744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1"/>
            <a:ext cx="7772400" cy="1500188"/>
          </a:xfrm>
        </p:spPr>
        <p:txBody>
          <a:bodyPr anchor="b"/>
          <a:lstStyle>
            <a:lvl1pPr marL="0" indent="0">
              <a:buNone/>
              <a:defRPr sz="2100"/>
            </a:lvl1pPr>
            <a:lvl2pPr marL="455519" indent="0">
              <a:buNone/>
              <a:defRPr sz="1900"/>
            </a:lvl2pPr>
            <a:lvl3pPr marL="911054" indent="0">
              <a:buNone/>
              <a:defRPr sz="1700"/>
            </a:lvl3pPr>
            <a:lvl4pPr marL="1366583" indent="0">
              <a:buNone/>
              <a:defRPr sz="1500"/>
            </a:lvl4pPr>
            <a:lvl5pPr marL="1822110" indent="0">
              <a:buNone/>
              <a:defRPr sz="1500"/>
            </a:lvl5pPr>
            <a:lvl6pPr marL="2277631" indent="0">
              <a:buNone/>
              <a:defRPr sz="1500"/>
            </a:lvl6pPr>
            <a:lvl7pPr marL="2733158" indent="0">
              <a:buNone/>
              <a:defRPr sz="1500"/>
            </a:lvl7pPr>
            <a:lvl8pPr marL="3188680" indent="0">
              <a:buNone/>
              <a:defRPr sz="1500"/>
            </a:lvl8pPr>
            <a:lvl9pPr marL="364420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3DE20-98D5-4F87-B73F-C17FD2DB6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06312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DD1A3-3295-4168-A00C-C68F35FD15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049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42" y="0"/>
            <a:ext cx="8229601"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114800" y="6553200"/>
            <a:ext cx="4267199" cy="304800"/>
          </a:xfrm>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3390930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1"/>
            <a:ext cx="4040188"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1"/>
            <a:ext cx="4041775"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5DF09E-6FE1-4DC6-B243-CC48D4506F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013598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C134A4-0AE5-4FAC-A679-76979C2DEF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116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9C90EE-EACE-4270-B925-4692A6C187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38299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8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0" y="1435123"/>
            <a:ext cx="3008313" cy="46910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2AF2A6-8E48-4943-855D-D5ABE1B810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55454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519" indent="0">
              <a:buNone/>
              <a:defRPr sz="2700"/>
            </a:lvl2pPr>
            <a:lvl3pPr marL="911054" indent="0">
              <a:buNone/>
              <a:defRPr sz="2300"/>
            </a:lvl3pPr>
            <a:lvl4pPr marL="1366583" indent="0">
              <a:buNone/>
              <a:defRPr sz="2100"/>
            </a:lvl4pPr>
            <a:lvl5pPr marL="1822110" indent="0">
              <a:buNone/>
              <a:defRPr sz="2100"/>
            </a:lvl5pPr>
            <a:lvl6pPr marL="2277631" indent="0">
              <a:buNone/>
              <a:defRPr sz="2100"/>
            </a:lvl6pPr>
            <a:lvl7pPr marL="2733158" indent="0">
              <a:buNone/>
              <a:defRPr sz="2100"/>
            </a:lvl7pPr>
            <a:lvl8pPr marL="3188680" indent="0">
              <a:buNone/>
              <a:defRPr sz="2100"/>
            </a:lvl8pPr>
            <a:lvl9pPr marL="3644207" indent="0">
              <a:buNone/>
              <a:defRPr sz="2100"/>
            </a:lvl9pPr>
          </a:lstStyle>
          <a:p>
            <a:pPr lvl="0"/>
            <a:endParaRPr lang="en-US" noProof="0"/>
          </a:p>
        </p:txBody>
      </p:sp>
      <p:sp>
        <p:nvSpPr>
          <p:cNvPr id="4" name="Text Placeholder 3"/>
          <p:cNvSpPr>
            <a:spLocks noGrp="1"/>
          </p:cNvSpPr>
          <p:nvPr>
            <p:ph type="body" sz="half" idx="2"/>
          </p:nvPr>
        </p:nvSpPr>
        <p:spPr>
          <a:xfrm>
            <a:off x="1792293" y="5367376"/>
            <a:ext cx="5486400" cy="8048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3EF082-0BC0-4298-B6E0-95C0A8511F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80522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15F5C-E55E-4E2D-95D6-0BFEF77389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64216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30" y="609600"/>
            <a:ext cx="19430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9C614-8CA6-4467-80E1-7B1C5CBC54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69811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464719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676288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935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42" y="733256"/>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42" y="1752603"/>
            <a:ext cx="8229601" cy="4373563"/>
          </a:xfrm>
        </p:spPr>
        <p:txBody>
          <a:bodyPr/>
          <a:lstStyle>
            <a:lvl1pPr marL="0" indent="0">
              <a:lnSpc>
                <a:spcPts val="2599"/>
              </a:lnSpc>
              <a:buFontTx/>
              <a:buNone/>
              <a:defRPr sz="2700" b="1"/>
            </a:lvl1pPr>
            <a:lvl2pPr marL="680621" indent="-225809">
              <a:lnSpc>
                <a:spcPts val="2599"/>
              </a:lnSpc>
              <a:defRPr sz="2300"/>
            </a:lvl2pPr>
            <a:lvl3pPr marL="1081708" indent="-172121">
              <a:lnSpc>
                <a:spcPts val="2599"/>
              </a:lnSpc>
              <a:defRPr sz="2100"/>
            </a:lvl3pPr>
            <a:lvl4pPr marL="1533345" indent="-168967">
              <a:lnSpc>
                <a:spcPts val="2599"/>
              </a:lnSpc>
              <a:defRPr sz="1700"/>
            </a:lvl4pPr>
            <a:lvl5pPr marL="1991306" indent="-172121">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42" y="6541800"/>
            <a:ext cx="2895601" cy="365125"/>
          </a:xfrm>
          <a:prstGeom prst="rect">
            <a:avLst/>
          </a:prstGeom>
        </p:spPr>
        <p:txBody>
          <a:bodyPr/>
          <a:lstStyle>
            <a:lvl1pPr algn="ctr">
              <a:defRPr sz="1100">
                <a:solidFill>
                  <a:schemeClr val="bg2"/>
                </a:solidFill>
                <a:latin typeface="Segoe UI" pitchFamily="34" charset="0"/>
                <a:cs typeface="Segoe UI" pitchFamily="34" charset="0"/>
              </a:defRPr>
            </a:lvl1pPr>
          </a:lstStyle>
          <a:p>
            <a:endParaRPr lang="en-US" dirty="0">
              <a:solidFill>
                <a:srgbClr val="C2D9FE"/>
              </a:solidFill>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0956" tIns="45478" rIns="90956" bIns="45478"/>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solidFill>
                  <a:srgbClr val="C2D9FE"/>
                </a:solidFill>
              </a:rPr>
              <a:pPr/>
              <a:t>‹#›</a:t>
            </a:fld>
            <a:endParaRPr lang="en-US" dirty="0">
              <a:solidFill>
                <a:srgbClr val="C2D9FE"/>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8" y="223525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811608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0" y="528624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44854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203353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187639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760541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523147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6"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82006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9" y="223524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635884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1" y="528623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146816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41279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42" y="733256"/>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42" y="1752603"/>
            <a:ext cx="8229601" cy="4373563"/>
          </a:xfrm>
        </p:spPr>
        <p:txBody>
          <a:bodyPr/>
          <a:lstStyle>
            <a:lvl1pPr marL="0" indent="0">
              <a:lnSpc>
                <a:spcPts val="2599"/>
              </a:lnSpc>
              <a:buFontTx/>
              <a:buNone/>
              <a:defRPr sz="2700" b="1"/>
            </a:lvl1pPr>
            <a:lvl2pPr marL="680621" indent="-225809">
              <a:lnSpc>
                <a:spcPts val="2599"/>
              </a:lnSpc>
              <a:defRPr sz="2300"/>
            </a:lvl2pPr>
            <a:lvl3pPr marL="1081708" indent="-172121">
              <a:lnSpc>
                <a:spcPts val="2599"/>
              </a:lnSpc>
              <a:defRPr sz="2100"/>
            </a:lvl3pPr>
            <a:lvl4pPr marL="1533345" indent="-168967">
              <a:lnSpc>
                <a:spcPts val="2599"/>
              </a:lnSpc>
              <a:defRPr sz="1700"/>
            </a:lvl4pPr>
            <a:lvl5pPr marL="1991306" indent="-172121">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42" y="6541800"/>
            <a:ext cx="2895601" cy="365125"/>
          </a:xfrm>
          <a:prstGeom prst="rect">
            <a:avLst/>
          </a:prstGeom>
        </p:spPr>
        <p:txBody>
          <a:bodyPr/>
          <a:lstStyle>
            <a:lvl1pPr algn="ctr">
              <a:defRPr sz="1100">
                <a:solidFill>
                  <a:schemeClr val="bg2"/>
                </a:solidFill>
                <a:latin typeface="Segoe UI" pitchFamily="34" charset="0"/>
                <a:cs typeface="Segoe UI" pitchFamily="34" charset="0"/>
              </a:defRPr>
            </a:lvl1pPr>
          </a:lstStyle>
          <a:p>
            <a:endParaRPr lang="en-US" dirty="0">
              <a:solidFill>
                <a:srgbClr val="C2D9FE"/>
              </a:solidFill>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0956" tIns="45478" rIns="90956" bIns="45478"/>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solidFill>
                  <a:srgbClr val="C2D9FE"/>
                </a:solidFill>
              </a:rPr>
              <a:pPr/>
              <a:t>‹#›</a:t>
            </a:fld>
            <a:endParaRPr lang="en-US" dirty="0">
              <a:solidFill>
                <a:srgbClr val="C2D9FE"/>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493216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93023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56796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1056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507027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880892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28089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441259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4"/>
            <a:ext cx="6858000" cy="1655763"/>
          </a:xfrm>
        </p:spPr>
        <p:txBody>
          <a:bodyPr/>
          <a:lstStyle>
            <a:lvl1pPr marL="0" indent="0" algn="ctr">
              <a:buNone/>
              <a:defRPr sz="2300"/>
            </a:lvl1pPr>
            <a:lvl2pPr marL="454792" indent="0" algn="ctr">
              <a:buNone/>
              <a:defRPr sz="2100"/>
            </a:lvl2pPr>
            <a:lvl3pPr marL="909598" indent="0" algn="ctr">
              <a:buNone/>
              <a:defRPr sz="1900"/>
            </a:lvl3pPr>
            <a:lvl4pPr marL="1364392" indent="0" algn="ctr">
              <a:buNone/>
              <a:defRPr sz="1700"/>
            </a:lvl4pPr>
            <a:lvl5pPr marL="1819188" indent="0" algn="ctr">
              <a:buNone/>
              <a:defRPr sz="1700"/>
            </a:lvl5pPr>
            <a:lvl6pPr marL="2273984" indent="0" algn="ctr">
              <a:buNone/>
              <a:defRPr sz="1700"/>
            </a:lvl6pPr>
            <a:lvl7pPr marL="2728775" indent="0" algn="ctr">
              <a:buNone/>
              <a:defRPr sz="1700"/>
            </a:lvl7pPr>
            <a:lvl8pPr marL="3183565" indent="0" algn="ctr">
              <a:buNone/>
              <a:defRPr sz="1700"/>
            </a:lvl8pPr>
            <a:lvl9pPr marL="363836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0198821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52568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42" y="733256"/>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42" y="1752603"/>
            <a:ext cx="8229601" cy="4373563"/>
          </a:xfrm>
        </p:spPr>
        <p:txBody>
          <a:bodyPr/>
          <a:lstStyle>
            <a:lvl1pPr marL="0" indent="0">
              <a:lnSpc>
                <a:spcPts val="2599"/>
              </a:lnSpc>
              <a:buFontTx/>
              <a:buNone/>
              <a:defRPr sz="2700" b="1"/>
            </a:lvl1pPr>
            <a:lvl2pPr marL="680621" indent="-225809">
              <a:lnSpc>
                <a:spcPts val="2599"/>
              </a:lnSpc>
              <a:defRPr sz="2300"/>
            </a:lvl2pPr>
            <a:lvl3pPr marL="1081708" indent="-172121">
              <a:lnSpc>
                <a:spcPts val="2599"/>
              </a:lnSpc>
              <a:defRPr sz="2100"/>
            </a:lvl3pPr>
            <a:lvl4pPr marL="1533345" indent="-168967">
              <a:lnSpc>
                <a:spcPts val="2599"/>
              </a:lnSpc>
              <a:defRPr sz="1700"/>
            </a:lvl4pPr>
            <a:lvl5pPr marL="1991306" indent="-172121">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42" y="6541800"/>
            <a:ext cx="2895601" cy="365125"/>
          </a:xfrm>
          <a:prstGeom prst="rect">
            <a:avLst/>
          </a:prstGeom>
        </p:spPr>
        <p:txBody>
          <a:bodyPr/>
          <a:lstStyle>
            <a:lvl1pPr algn="ctr">
              <a:defRPr sz="1100">
                <a:solidFill>
                  <a:schemeClr val="bg2"/>
                </a:solidFill>
                <a:latin typeface="Segoe UI" pitchFamily="34" charset="0"/>
                <a:cs typeface="Segoe UI" pitchFamily="34" charset="0"/>
              </a:defRPr>
            </a:lvl1pPr>
          </a:lstStyle>
          <a:p>
            <a:endParaRPr lang="en-US" dirty="0">
              <a:solidFill>
                <a:srgbClr val="C2D9FE"/>
              </a:solidFill>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0956" tIns="45478" rIns="90956" bIns="45478"/>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solidFill>
                  <a:srgbClr val="C2D9FE"/>
                </a:solidFill>
              </a:rPr>
              <a:pPr/>
              <a:t>‹#›</a:t>
            </a:fld>
            <a:endParaRPr lang="en-US" dirty="0">
              <a:solidFill>
                <a:srgbClr val="C2D9FE"/>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9"/>
            <a:ext cx="7886701" cy="1500188"/>
          </a:xfrm>
        </p:spPr>
        <p:txBody>
          <a:bodyPr/>
          <a:lstStyle>
            <a:lvl1pPr marL="0" indent="0">
              <a:buNone/>
              <a:defRPr sz="2300"/>
            </a:lvl1pPr>
            <a:lvl2pPr marL="454792" indent="0">
              <a:buNone/>
              <a:defRPr sz="2100"/>
            </a:lvl2pPr>
            <a:lvl3pPr marL="909598" indent="0">
              <a:buNone/>
              <a:defRPr sz="1900"/>
            </a:lvl3pPr>
            <a:lvl4pPr marL="1364392" indent="0">
              <a:buNone/>
              <a:defRPr sz="1700"/>
            </a:lvl4pPr>
            <a:lvl5pPr marL="1819188" indent="0">
              <a:buNone/>
              <a:defRPr sz="1700"/>
            </a:lvl5pPr>
            <a:lvl6pPr marL="2273984" indent="0">
              <a:buNone/>
              <a:defRPr sz="1700"/>
            </a:lvl6pPr>
            <a:lvl7pPr marL="2728775" indent="0">
              <a:buNone/>
              <a:defRPr sz="1700"/>
            </a:lvl7pPr>
            <a:lvl8pPr marL="3183565" indent="0">
              <a:buNone/>
              <a:defRPr sz="1700"/>
            </a:lvl8pPr>
            <a:lvl9pPr marL="363836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6489886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0085111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80" y="1681219"/>
            <a:ext cx="3868737" cy="823913"/>
          </a:xfrm>
        </p:spPr>
        <p:txBody>
          <a:bodyPr anchor="b"/>
          <a:lstStyle>
            <a:lvl1pPr marL="0" indent="0">
              <a:buNone/>
              <a:defRPr sz="2300" b="1"/>
            </a:lvl1pPr>
            <a:lvl2pPr marL="454792" indent="0">
              <a:buNone/>
              <a:defRPr sz="2100" b="1"/>
            </a:lvl2pPr>
            <a:lvl3pPr marL="909598" indent="0">
              <a:buNone/>
              <a:defRPr sz="1900" b="1"/>
            </a:lvl3pPr>
            <a:lvl4pPr marL="1364392" indent="0">
              <a:buNone/>
              <a:defRPr sz="1700" b="1"/>
            </a:lvl4pPr>
            <a:lvl5pPr marL="1819188" indent="0">
              <a:buNone/>
              <a:defRPr sz="1700" b="1"/>
            </a:lvl5pPr>
            <a:lvl6pPr marL="2273984" indent="0">
              <a:buNone/>
              <a:defRPr sz="1700" b="1"/>
            </a:lvl6pPr>
            <a:lvl7pPr marL="2728775" indent="0">
              <a:buNone/>
              <a:defRPr sz="1700" b="1"/>
            </a:lvl7pPr>
            <a:lvl8pPr marL="3183565" indent="0">
              <a:buNone/>
              <a:defRPr sz="1700" b="1"/>
            </a:lvl8pPr>
            <a:lvl9pPr marL="363836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80" y="250513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9"/>
            <a:ext cx="3887788" cy="823913"/>
          </a:xfrm>
        </p:spPr>
        <p:txBody>
          <a:bodyPr anchor="b"/>
          <a:lstStyle>
            <a:lvl1pPr marL="0" indent="0">
              <a:buNone/>
              <a:defRPr sz="2300" b="1"/>
            </a:lvl1pPr>
            <a:lvl2pPr marL="454792" indent="0">
              <a:buNone/>
              <a:defRPr sz="2100" b="1"/>
            </a:lvl2pPr>
            <a:lvl3pPr marL="909598" indent="0">
              <a:buNone/>
              <a:defRPr sz="1900" b="1"/>
            </a:lvl3pPr>
            <a:lvl4pPr marL="1364392" indent="0">
              <a:buNone/>
              <a:defRPr sz="1700" b="1"/>
            </a:lvl4pPr>
            <a:lvl5pPr marL="1819188" indent="0">
              <a:buNone/>
              <a:defRPr sz="1700" b="1"/>
            </a:lvl5pPr>
            <a:lvl6pPr marL="2273984" indent="0">
              <a:buNone/>
              <a:defRPr sz="1700" b="1"/>
            </a:lvl6pPr>
            <a:lvl7pPr marL="2728775" indent="0">
              <a:buNone/>
              <a:defRPr sz="1700" b="1"/>
            </a:lvl7pPr>
            <a:lvl8pPr marL="3183565" indent="0">
              <a:buNone/>
              <a:defRPr sz="1700" b="1"/>
            </a:lvl8pPr>
            <a:lvl9pPr marL="363836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3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1401323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0201622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7395036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30"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6"/>
            <a:ext cx="2949576" cy="3811588"/>
          </a:xfrm>
        </p:spPr>
        <p:txBody>
          <a:bodyPr/>
          <a:lstStyle>
            <a:lvl1pPr marL="0" indent="0">
              <a:buNone/>
              <a:defRPr sz="1700"/>
            </a:lvl1pPr>
            <a:lvl2pPr marL="454792" indent="0">
              <a:buNone/>
              <a:defRPr sz="1500"/>
            </a:lvl2pPr>
            <a:lvl3pPr marL="909598" indent="0">
              <a:buNone/>
              <a:defRPr sz="1300"/>
            </a:lvl3pPr>
            <a:lvl4pPr marL="1364392" indent="0">
              <a:buNone/>
              <a:defRPr sz="1100"/>
            </a:lvl4pPr>
            <a:lvl5pPr marL="1819188" indent="0">
              <a:buNone/>
              <a:defRPr sz="1100"/>
            </a:lvl5pPr>
            <a:lvl6pPr marL="2273984" indent="0">
              <a:buNone/>
              <a:defRPr sz="1100"/>
            </a:lvl6pPr>
            <a:lvl7pPr marL="2728775" indent="0">
              <a:buNone/>
              <a:defRPr sz="1100"/>
            </a:lvl7pPr>
            <a:lvl8pPr marL="3183565" indent="0">
              <a:buNone/>
              <a:defRPr sz="1100"/>
            </a:lvl8pPr>
            <a:lvl9pPr marL="363836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5435285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30" y="987425"/>
            <a:ext cx="4629151" cy="4873625"/>
          </a:xfrm>
        </p:spPr>
        <p:txBody>
          <a:bodyPr/>
          <a:lstStyle>
            <a:lvl1pPr marL="0" indent="0">
              <a:buNone/>
              <a:defRPr sz="3200"/>
            </a:lvl1pPr>
            <a:lvl2pPr marL="454792" indent="0">
              <a:buNone/>
              <a:defRPr sz="2700"/>
            </a:lvl2pPr>
            <a:lvl3pPr marL="909598" indent="0">
              <a:buNone/>
              <a:defRPr sz="2300"/>
            </a:lvl3pPr>
            <a:lvl4pPr marL="1364392" indent="0">
              <a:buNone/>
              <a:defRPr sz="2100"/>
            </a:lvl4pPr>
            <a:lvl5pPr marL="1819188" indent="0">
              <a:buNone/>
              <a:defRPr sz="2100"/>
            </a:lvl5pPr>
            <a:lvl6pPr marL="2273984" indent="0">
              <a:buNone/>
              <a:defRPr sz="2100"/>
            </a:lvl6pPr>
            <a:lvl7pPr marL="2728775" indent="0">
              <a:buNone/>
              <a:defRPr sz="2100"/>
            </a:lvl7pPr>
            <a:lvl8pPr marL="3183565" indent="0">
              <a:buNone/>
              <a:defRPr sz="2100"/>
            </a:lvl8pPr>
            <a:lvl9pPr marL="3638363" indent="0">
              <a:buNone/>
              <a:defRPr sz="2100"/>
            </a:lvl9pPr>
          </a:lstStyle>
          <a:p>
            <a:endParaRPr lang="en-US"/>
          </a:p>
        </p:txBody>
      </p:sp>
      <p:sp>
        <p:nvSpPr>
          <p:cNvPr id="4" name="Text Placeholder 3"/>
          <p:cNvSpPr>
            <a:spLocks noGrp="1"/>
          </p:cNvSpPr>
          <p:nvPr>
            <p:ph type="body" sz="half" idx="2"/>
          </p:nvPr>
        </p:nvSpPr>
        <p:spPr>
          <a:xfrm>
            <a:off x="630242" y="2057456"/>
            <a:ext cx="2949576" cy="3811588"/>
          </a:xfrm>
        </p:spPr>
        <p:txBody>
          <a:bodyPr/>
          <a:lstStyle>
            <a:lvl1pPr marL="0" indent="0">
              <a:buNone/>
              <a:defRPr sz="1700"/>
            </a:lvl1pPr>
            <a:lvl2pPr marL="454792" indent="0">
              <a:buNone/>
              <a:defRPr sz="1500"/>
            </a:lvl2pPr>
            <a:lvl3pPr marL="909598" indent="0">
              <a:buNone/>
              <a:defRPr sz="1300"/>
            </a:lvl3pPr>
            <a:lvl4pPr marL="1364392" indent="0">
              <a:buNone/>
              <a:defRPr sz="1100"/>
            </a:lvl4pPr>
            <a:lvl5pPr marL="1819188" indent="0">
              <a:buNone/>
              <a:defRPr sz="1100"/>
            </a:lvl5pPr>
            <a:lvl6pPr marL="2273984" indent="0">
              <a:buNone/>
              <a:defRPr sz="1100"/>
            </a:lvl6pPr>
            <a:lvl7pPr marL="2728775" indent="0">
              <a:buNone/>
              <a:defRPr sz="1100"/>
            </a:lvl7pPr>
            <a:lvl8pPr marL="3183565" indent="0">
              <a:buNone/>
              <a:defRPr sz="1100"/>
            </a:lvl8pPr>
            <a:lvl9pPr marL="363836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7617778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7772155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2853637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199" y="0"/>
            <a:ext cx="4648200"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98432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27378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42" y="0"/>
            <a:ext cx="8229601"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7181328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42" y="733256"/>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42" y="1752603"/>
            <a:ext cx="8229601" cy="4373563"/>
          </a:xfrm>
        </p:spPr>
        <p:txBody>
          <a:bodyPr/>
          <a:lstStyle>
            <a:lvl1pPr marL="0" indent="0">
              <a:lnSpc>
                <a:spcPts val="2599"/>
              </a:lnSpc>
              <a:buFontTx/>
              <a:buNone/>
              <a:defRPr sz="2700" b="1"/>
            </a:lvl1pPr>
            <a:lvl2pPr marL="680621" indent="-225809">
              <a:lnSpc>
                <a:spcPts val="2599"/>
              </a:lnSpc>
              <a:defRPr sz="2300"/>
            </a:lvl2pPr>
            <a:lvl3pPr marL="1081708" indent="-172121">
              <a:lnSpc>
                <a:spcPts val="2599"/>
              </a:lnSpc>
              <a:defRPr sz="2100"/>
            </a:lvl3pPr>
            <a:lvl4pPr marL="1533345" indent="-168967">
              <a:lnSpc>
                <a:spcPts val="2599"/>
              </a:lnSpc>
              <a:defRPr sz="1700"/>
            </a:lvl4pPr>
            <a:lvl5pPr marL="1991306" indent="-172121">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42" y="6541800"/>
            <a:ext cx="2895601" cy="365125"/>
          </a:xfrm>
          <a:prstGeom prst="rect">
            <a:avLst/>
          </a:prstGeom>
        </p:spPr>
        <p:txBody>
          <a:bodyPr/>
          <a:lstStyle>
            <a:lvl1pPr algn="ctr">
              <a:defRPr sz="1100">
                <a:solidFill>
                  <a:schemeClr val="bg2"/>
                </a:solidFill>
                <a:latin typeface="Segoe UI" pitchFamily="34" charset="0"/>
                <a:cs typeface="Segoe UI" pitchFamily="34" charset="0"/>
              </a:defRPr>
            </a:lvl1pPr>
          </a:lstStyle>
          <a:p>
            <a:endParaRPr lang="en-US" dirty="0">
              <a:solidFill>
                <a:srgbClr val="C2D9FE"/>
              </a:solidFill>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0956" tIns="45478" rIns="90956" bIns="45478"/>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solidFill>
                  <a:srgbClr val="C2D9FE"/>
                </a:solidFill>
              </a:rPr>
              <a:pPr/>
              <a:t>‹#›</a:t>
            </a:fld>
            <a:endParaRPr lang="en-US" dirty="0">
              <a:solidFill>
                <a:srgbClr val="C2D9FE"/>
              </a:solidFill>
            </a:endParaRPr>
          </a:p>
        </p:txBody>
      </p:sp>
    </p:spTree>
    <p:extLst>
      <p:ext uri="{BB962C8B-B14F-4D97-AF65-F5344CB8AC3E}">
        <p14:creationId xmlns:p14="http://schemas.microsoft.com/office/powerpoint/2010/main" val="18909375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605612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07" tIns="191171" rIns="344107" bIns="19117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543566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753415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086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7" y="223528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36059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9" y="528627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825581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158620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862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466548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42" y="733256"/>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42" y="1752603"/>
            <a:ext cx="8229601" cy="4373563"/>
          </a:xfrm>
        </p:spPr>
        <p:txBody>
          <a:bodyPr/>
          <a:lstStyle>
            <a:lvl1pPr marL="0" indent="0">
              <a:lnSpc>
                <a:spcPts val="2599"/>
              </a:lnSpc>
              <a:buFontTx/>
              <a:buNone/>
              <a:defRPr sz="2700" b="1"/>
            </a:lvl1pPr>
            <a:lvl2pPr marL="680621" indent="-225809">
              <a:lnSpc>
                <a:spcPts val="2599"/>
              </a:lnSpc>
              <a:defRPr sz="2300"/>
            </a:lvl2pPr>
            <a:lvl3pPr marL="1081708" indent="-172121">
              <a:lnSpc>
                <a:spcPts val="2599"/>
              </a:lnSpc>
              <a:defRPr sz="2100"/>
            </a:lvl3pPr>
            <a:lvl4pPr marL="1533345" indent="-168967">
              <a:lnSpc>
                <a:spcPts val="2599"/>
              </a:lnSpc>
              <a:defRPr sz="1700"/>
            </a:lvl4pPr>
            <a:lvl5pPr marL="1991306" indent="-172121">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42" y="6541800"/>
            <a:ext cx="2895601" cy="365125"/>
          </a:xfrm>
          <a:prstGeom prst="rect">
            <a:avLst/>
          </a:prstGeom>
        </p:spPr>
        <p:txBody>
          <a:bodyPr lIns="91019" tIns="45510" rIns="91019" bIns="45510"/>
          <a:lstStyle>
            <a:lvl1pPr algn="ctr">
              <a:defRPr sz="1100">
                <a:solidFill>
                  <a:schemeClr val="bg2"/>
                </a:solidFill>
                <a:latin typeface="Segoe UI" pitchFamily="34" charset="0"/>
                <a:cs typeface="Segoe UI"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C2D9FE"/>
              </a:solidFill>
              <a:effectLst/>
              <a:uLnTx/>
              <a:uFillTx/>
              <a:latin typeface="Segoe UI" pitchFamily="34" charset="0"/>
              <a:ea typeface="ＭＳ Ｐゴシック" panose="020B0600070205080204" pitchFamily="34" charset="-128"/>
              <a:cs typeface="Segoe UI" pitchFamily="34" charset="0"/>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0956" tIns="45478" rIns="90956" bIns="45478"/>
          <a:lstStyle>
            <a:lvl1pPr algn="l">
              <a:defRPr sz="1700" b="1">
                <a:solidFill>
                  <a:schemeClr val="bg2"/>
                </a:solidFill>
                <a:latin typeface="Segoe UI" pitchFamily="34" charset="0"/>
                <a:cs typeface="Segoe UI"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1582BD6-FC20-4557-852B-8433F8572D30}" type="slidenum">
              <a:rPr kumimoji="0" lang="en-US" sz="1700" b="1" i="0" u="none" strike="noStrike" kern="1200" cap="none" spc="0" normalizeH="0" baseline="0" noProof="0" smtClean="0">
                <a:ln>
                  <a:noFill/>
                </a:ln>
                <a:solidFill>
                  <a:srgbClr val="C2D9FE"/>
                </a:solidFill>
                <a:effectLst/>
                <a:uLnTx/>
                <a:uFillTx/>
                <a:latin typeface="Segoe UI" pitchFamily="34" charset="0"/>
                <a:ea typeface="ＭＳ Ｐゴシック" panose="020B0600070205080204" pitchFamily="34" charset="-128"/>
                <a:cs typeface="Segoe UI"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700" b="1" i="0" u="none" strike="noStrike" kern="1200" cap="none" spc="0" normalizeH="0" baseline="0" noProof="0" dirty="0">
              <a:ln>
                <a:noFill/>
              </a:ln>
              <a:solidFill>
                <a:srgbClr val="C2D9FE"/>
              </a:solidFill>
              <a:effectLst/>
              <a:uLnTx/>
              <a:uFillTx/>
              <a:latin typeface="Segoe UI" pitchFamily="34" charset="0"/>
              <a:ea typeface="ＭＳ Ｐゴシック" panose="020B0600070205080204" pitchFamily="34" charset="-128"/>
              <a:cs typeface="Segoe UI" pitchFamily="34" charset="0"/>
            </a:endParaRPr>
          </a:p>
        </p:txBody>
      </p:sp>
    </p:spTree>
    <p:extLst>
      <p:ext uri="{BB962C8B-B14F-4D97-AF65-F5344CB8AC3E}">
        <p14:creationId xmlns:p14="http://schemas.microsoft.com/office/powerpoint/2010/main" val="9782678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682774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281038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4658141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340929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772874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5578816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382869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284266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81441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96063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1751502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23327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3259862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08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1" y="223528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092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3" y="528627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039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7128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052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65485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34515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6"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5170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9" y="223528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97493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1" y="528627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565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9"/>
            <a:ext cx="7886701" cy="1500188"/>
          </a:xfrm>
        </p:spPr>
        <p:txBody>
          <a:bodyPr/>
          <a:lstStyle>
            <a:lvl1pPr marL="0" indent="0">
              <a:buNone/>
              <a:defRPr sz="2300"/>
            </a:lvl1pPr>
            <a:lvl2pPr marL="454792" indent="0">
              <a:buNone/>
              <a:defRPr sz="2100"/>
            </a:lvl2pPr>
            <a:lvl3pPr marL="909598" indent="0">
              <a:buNone/>
              <a:defRPr sz="1900"/>
            </a:lvl3pPr>
            <a:lvl4pPr marL="1364392" indent="0">
              <a:buNone/>
              <a:defRPr sz="1700"/>
            </a:lvl4pPr>
            <a:lvl5pPr marL="1819188" indent="0">
              <a:buNone/>
              <a:defRPr sz="1700"/>
            </a:lvl5pPr>
            <a:lvl6pPr marL="2273984" indent="0">
              <a:buNone/>
              <a:defRPr sz="1700"/>
            </a:lvl6pPr>
            <a:lvl7pPr marL="2728775" indent="0">
              <a:buNone/>
              <a:defRPr sz="1700"/>
            </a:lvl7pPr>
            <a:lvl8pPr marL="3183565" indent="0">
              <a:buNone/>
              <a:defRPr sz="1700"/>
            </a:lvl8pPr>
            <a:lvl9pPr marL="363836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876792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00580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66731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4756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029" rIns="344029" bIns="19112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4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488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4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409838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7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01" y="528627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0102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20754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4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4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4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4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53320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2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7" y="213127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2962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024" indent="-135902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253" tIns="45457" rIns="382253" bIns="4545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The Historical Development of Atomic Theory</a:t>
            </a:r>
          </a:p>
        </p:txBody>
      </p:sp>
    </p:spTree>
    <p:extLst>
      <p:ext uri="{BB962C8B-B14F-4D97-AF65-F5344CB8AC3E}">
        <p14:creationId xmlns:p14="http://schemas.microsoft.com/office/powerpoint/2010/main" val="202413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3298014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07" tIns="191171" rIns="344107" bIns="19117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22011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37911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098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7" y="223528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2503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9" y="528627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9250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39674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598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42" y="733256"/>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42" y="1752603"/>
            <a:ext cx="8229601" cy="4373563"/>
          </a:xfrm>
        </p:spPr>
        <p:txBody>
          <a:bodyPr/>
          <a:lstStyle>
            <a:lvl1pPr marL="0" indent="0">
              <a:lnSpc>
                <a:spcPts val="2599"/>
              </a:lnSpc>
              <a:buFontTx/>
              <a:buNone/>
              <a:defRPr sz="2700" b="1"/>
            </a:lvl1pPr>
            <a:lvl2pPr marL="680621" indent="-225809">
              <a:lnSpc>
                <a:spcPts val="2599"/>
              </a:lnSpc>
              <a:defRPr sz="2300"/>
            </a:lvl2pPr>
            <a:lvl3pPr marL="1081708" indent="-172121">
              <a:lnSpc>
                <a:spcPts val="2599"/>
              </a:lnSpc>
              <a:defRPr sz="2100"/>
            </a:lvl3pPr>
            <a:lvl4pPr marL="1533345" indent="-168967">
              <a:lnSpc>
                <a:spcPts val="2599"/>
              </a:lnSpc>
              <a:defRPr sz="1700"/>
            </a:lvl4pPr>
            <a:lvl5pPr marL="1991306" indent="-172121">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42" y="6541800"/>
            <a:ext cx="2895601" cy="365125"/>
          </a:xfrm>
          <a:prstGeom prst="rect">
            <a:avLst/>
          </a:prstGeom>
        </p:spPr>
        <p:txBody>
          <a:bodyPr lIns="91019" tIns="45510" rIns="91019" bIns="45510"/>
          <a:lstStyle>
            <a:lvl1pPr algn="ctr">
              <a:defRPr sz="1100">
                <a:solidFill>
                  <a:schemeClr val="bg2"/>
                </a:solidFill>
                <a:latin typeface="Segoe UI" pitchFamily="34" charset="0"/>
                <a:cs typeface="Segoe UI" pitchFamily="34" charset="0"/>
              </a:defRPr>
            </a:lvl1pPr>
          </a:lstStyle>
          <a:p>
            <a:endParaRPr lang="en-US" dirty="0">
              <a:solidFill>
                <a:srgbClr val="C2D9FE"/>
              </a:solidFill>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0956" tIns="45478" rIns="90956" bIns="45478"/>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solidFill>
                  <a:srgbClr val="C2D9FE"/>
                </a:solidFill>
              </a:rPr>
              <a:pPr/>
              <a:t>‹#›</a:t>
            </a:fld>
            <a:endParaRPr lang="en-US" dirty="0">
              <a:solidFill>
                <a:srgbClr val="C2D9FE"/>
              </a:solidFill>
            </a:endParaRPr>
          </a:p>
        </p:txBody>
      </p:sp>
    </p:spTree>
    <p:extLst>
      <p:ext uri="{BB962C8B-B14F-4D97-AF65-F5344CB8AC3E}">
        <p14:creationId xmlns:p14="http://schemas.microsoft.com/office/powerpoint/2010/main" val="1794606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06410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071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80" y="1681219"/>
            <a:ext cx="3868737" cy="823913"/>
          </a:xfrm>
        </p:spPr>
        <p:txBody>
          <a:bodyPr anchor="b"/>
          <a:lstStyle>
            <a:lvl1pPr marL="0" indent="0">
              <a:buNone/>
              <a:defRPr sz="2300" b="1"/>
            </a:lvl1pPr>
            <a:lvl2pPr marL="454792" indent="0">
              <a:buNone/>
              <a:defRPr sz="2100" b="1"/>
            </a:lvl2pPr>
            <a:lvl3pPr marL="909598" indent="0">
              <a:buNone/>
              <a:defRPr sz="1900" b="1"/>
            </a:lvl3pPr>
            <a:lvl4pPr marL="1364392" indent="0">
              <a:buNone/>
              <a:defRPr sz="1700" b="1"/>
            </a:lvl4pPr>
            <a:lvl5pPr marL="1819188" indent="0">
              <a:buNone/>
              <a:defRPr sz="1700" b="1"/>
            </a:lvl5pPr>
            <a:lvl6pPr marL="2273984" indent="0">
              <a:buNone/>
              <a:defRPr sz="1700" b="1"/>
            </a:lvl6pPr>
            <a:lvl7pPr marL="2728775" indent="0">
              <a:buNone/>
              <a:defRPr sz="1700" b="1"/>
            </a:lvl7pPr>
            <a:lvl8pPr marL="3183565" indent="0">
              <a:buNone/>
              <a:defRPr sz="1700" b="1"/>
            </a:lvl8pPr>
            <a:lvl9pPr marL="363836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80" y="250513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9"/>
            <a:ext cx="3887788" cy="823913"/>
          </a:xfrm>
        </p:spPr>
        <p:txBody>
          <a:bodyPr anchor="b"/>
          <a:lstStyle>
            <a:lvl1pPr marL="0" indent="0">
              <a:buNone/>
              <a:defRPr sz="2300" b="1"/>
            </a:lvl1pPr>
            <a:lvl2pPr marL="454792" indent="0">
              <a:buNone/>
              <a:defRPr sz="2100" b="1"/>
            </a:lvl2pPr>
            <a:lvl3pPr marL="909598" indent="0">
              <a:buNone/>
              <a:defRPr sz="1900" b="1"/>
            </a:lvl3pPr>
            <a:lvl4pPr marL="1364392" indent="0">
              <a:buNone/>
              <a:defRPr sz="1700" b="1"/>
            </a:lvl4pPr>
            <a:lvl5pPr marL="1819188" indent="0">
              <a:buNone/>
              <a:defRPr sz="1700" b="1"/>
            </a:lvl5pPr>
            <a:lvl6pPr marL="2273984" indent="0">
              <a:buNone/>
              <a:defRPr sz="1700" b="1"/>
            </a:lvl6pPr>
            <a:lvl7pPr marL="2728775" indent="0">
              <a:buNone/>
              <a:defRPr sz="1700" b="1"/>
            </a:lvl7pPr>
            <a:lvl8pPr marL="3183565" indent="0">
              <a:buNone/>
              <a:defRPr sz="1700" b="1"/>
            </a:lvl8pPr>
            <a:lvl9pPr marL="363836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3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839883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9699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0" y="223527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79491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2" y="528626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5897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49208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86543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17976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56823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90"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299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2" y="528626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2170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8261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3156793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81727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8" y="213126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051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0581" indent="-136058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2694" tIns="45510" rIns="382694" bIns="45510" anchor="ctr" anchorCtr="0">
            <a:normAutofit/>
          </a:bodyPr>
          <a:lstStyle>
            <a:lvl1pPr algn="l">
              <a:lnSpc>
                <a:spcPct val="100000"/>
              </a:lnSpc>
              <a:spcBef>
                <a:spcPts val="0"/>
              </a:spcBef>
              <a:buClr>
                <a:srgbClr val="2877C4"/>
              </a:buClr>
              <a:buFont typeface="Wingdings" pitchFamily="2" charset="2"/>
              <a:buNone/>
              <a:defRPr sz="2900" b="1">
                <a:solidFill>
                  <a:schemeClr val="bg1"/>
                </a:solidFill>
              </a:defRPr>
            </a:lvl1pPr>
          </a:lstStyle>
          <a:p>
            <a:pPr eaLnBrk="1" hangingPunct="1">
              <a:defRPr/>
            </a:pPr>
            <a:r>
              <a:rPr lang="en-US" dirty="0">
                <a:solidFill>
                  <a:srgbClr val="FFFFFF"/>
                </a:solidFill>
                <a:latin typeface="Arial" charset="0"/>
                <a:ea typeface="+mn-ea"/>
              </a:rPr>
              <a:t>Example Deck</a:t>
            </a:r>
          </a:p>
        </p:txBody>
      </p:sp>
    </p:spTree>
    <p:extLst>
      <p:ext uri="{BB962C8B-B14F-4D97-AF65-F5344CB8AC3E}">
        <p14:creationId xmlns:p14="http://schemas.microsoft.com/office/powerpoint/2010/main" val="351051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68" anchor="ctr"/>
          <a:lstStyle>
            <a:lvl1pPr marL="1072780" indent="-1072780"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46"/>
            <a:ext cx="9144000" cy="1373188"/>
          </a:xfrm>
          <a:prstGeom prst="rect">
            <a:avLst/>
          </a:prstGeom>
          <a:solidFill>
            <a:srgbClr val="4D4F58"/>
          </a:solidFill>
        </p:spPr>
        <p:txBody>
          <a:bodyPr lIns="344344" tIns="45493" rIns="344344" bIns="45493" anchor="ctr" anchorCtr="0"/>
          <a:lstStyle>
            <a:lvl1pPr algn="l">
              <a:lnSpc>
                <a:spcPct val="100000"/>
              </a:lnSpc>
              <a:spcBef>
                <a:spcPts val="0"/>
              </a:spcBef>
              <a:buClr>
                <a:srgbClr val="2877C4"/>
              </a:buClr>
              <a:buFont typeface="Wingdings" pitchFamily="2" charset="2"/>
              <a:buNone/>
              <a:defRPr sz="2900" b="1">
                <a:solidFill>
                  <a:schemeClr val="bg1"/>
                </a:solidFill>
              </a:defRPr>
            </a:lvl1pPr>
          </a:lstStyle>
          <a:p>
            <a:pPr eaLnBrk="1" hangingPunct="1">
              <a:defRPr/>
            </a:pPr>
            <a:r>
              <a:rPr lang="en-US" dirty="0">
                <a:solidFill>
                  <a:srgbClr val="FFFFFF"/>
                </a:solidFill>
                <a:latin typeface="Arial" charset="0"/>
                <a:ea typeface="+mn-ea"/>
              </a:rPr>
              <a:t>Example Deck</a:t>
            </a:r>
          </a:p>
        </p:txBody>
      </p:sp>
    </p:spTree>
    <p:extLst>
      <p:ext uri="{BB962C8B-B14F-4D97-AF65-F5344CB8AC3E}">
        <p14:creationId xmlns:p14="http://schemas.microsoft.com/office/powerpoint/2010/main" val="1595356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4"/>
            <a:ext cx="3002330" cy="1484313"/>
          </a:xfrm>
          <a:prstGeom prst="rect">
            <a:avLst/>
          </a:prstGeom>
          <a:solidFill>
            <a:schemeClr val="accent4"/>
          </a:solidFill>
          <a:ln>
            <a:noFill/>
          </a:ln>
          <a:effectLst/>
        </p:spPr>
        <p:txBody>
          <a:bodyPr lIns="573913" tIns="95662" rIns="573913" bIns="95662"/>
          <a:lstStyle/>
          <a:p>
            <a:pPr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a typeface="+mn-ea"/>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199" indent="-113919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344"/>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98403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734"/>
            <a:ext cx="3002330" cy="1484313"/>
          </a:xfrm>
          <a:prstGeom prst="rect">
            <a:avLst/>
          </a:prstGeom>
          <a:solidFill>
            <a:schemeClr val="accent4"/>
          </a:solidFill>
          <a:ln>
            <a:noFill/>
          </a:ln>
          <a:effectLst/>
        </p:spPr>
        <p:txBody>
          <a:bodyPr lIns="573913" tIns="95662" rIns="573913" bIns="95662"/>
          <a:lstStyle/>
          <a:p>
            <a:pPr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a typeface="+mn-ea"/>
            </a:endParaRPr>
          </a:p>
        </p:txBody>
      </p:sp>
      <p:pic>
        <p:nvPicPr>
          <p:cNvPr id="7" name="Picture 8"/>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199" indent="-113919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3107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734"/>
            <a:ext cx="3002330" cy="1484313"/>
          </a:xfrm>
          <a:prstGeom prst="rect">
            <a:avLst/>
          </a:prstGeom>
          <a:solidFill>
            <a:schemeClr val="accent4"/>
          </a:solidFill>
          <a:ln>
            <a:noFill/>
          </a:ln>
          <a:effectLst/>
        </p:spPr>
        <p:txBody>
          <a:bodyPr lIns="573913" tIns="95662" rIns="573913" bIns="95662"/>
          <a:lstStyle/>
          <a:p>
            <a:pPr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a typeface="+mn-ea"/>
            </a:endParaRPr>
          </a:p>
        </p:txBody>
      </p:sp>
      <p:pic>
        <p:nvPicPr>
          <p:cNvPr id="7" name="Picture 6"/>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199" indent="-113919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3854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5519" indent="0" algn="ctr">
              <a:buNone/>
              <a:defRPr/>
            </a:lvl2pPr>
            <a:lvl3pPr marL="911054" indent="0" algn="ctr">
              <a:buNone/>
              <a:defRPr/>
            </a:lvl3pPr>
            <a:lvl4pPr marL="1366583" indent="0" algn="ctr">
              <a:buNone/>
              <a:defRPr/>
            </a:lvl4pPr>
            <a:lvl5pPr marL="1822110" indent="0" algn="ctr">
              <a:buNone/>
              <a:defRPr/>
            </a:lvl5pPr>
            <a:lvl6pPr marL="2277631" indent="0" algn="ctr">
              <a:buNone/>
              <a:defRPr/>
            </a:lvl6pPr>
            <a:lvl7pPr marL="2733158" indent="0" algn="ctr">
              <a:buNone/>
              <a:defRPr/>
            </a:lvl7pPr>
            <a:lvl8pPr marL="3188680" indent="0" algn="ctr">
              <a:buNone/>
              <a:defRPr/>
            </a:lvl8pPr>
            <a:lvl9pPr marL="364420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572C0132-3AF7-4543-A123-383492D5CBA7}" type="slidenum">
              <a:rPr lang="en-GB" altLang="en-US"/>
              <a:pPr>
                <a:defRPr/>
              </a:pPr>
              <a:t>‹#›</a:t>
            </a:fld>
            <a:endParaRPr lang="en-GB" altLang="en-US"/>
          </a:p>
        </p:txBody>
      </p:sp>
    </p:spTree>
    <p:extLst>
      <p:ext uri="{BB962C8B-B14F-4D97-AF65-F5344CB8AC3E}">
        <p14:creationId xmlns:p14="http://schemas.microsoft.com/office/powerpoint/2010/main" val="14688538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8ACE8033-C677-455C-935A-B854C8E324FE}" type="slidenum">
              <a:rPr lang="en-GB" altLang="en-US"/>
              <a:pPr>
                <a:defRPr/>
              </a:pPr>
              <a:t>‹#›</a:t>
            </a:fld>
            <a:endParaRPr lang="en-GB" altLang="en-US"/>
          </a:p>
        </p:txBody>
      </p:sp>
    </p:spTree>
    <p:extLst>
      <p:ext uri="{BB962C8B-B14F-4D97-AF65-F5344CB8AC3E}">
        <p14:creationId xmlns:p14="http://schemas.microsoft.com/office/powerpoint/2010/main" val="1781129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1"/>
            <a:ext cx="7772400" cy="1500188"/>
          </a:xfrm>
        </p:spPr>
        <p:txBody>
          <a:bodyPr anchor="b"/>
          <a:lstStyle>
            <a:lvl1pPr marL="0" indent="0">
              <a:buNone/>
              <a:defRPr sz="2100"/>
            </a:lvl1pPr>
            <a:lvl2pPr marL="455519" indent="0">
              <a:buNone/>
              <a:defRPr sz="1900"/>
            </a:lvl2pPr>
            <a:lvl3pPr marL="911054" indent="0">
              <a:buNone/>
              <a:defRPr sz="1700"/>
            </a:lvl3pPr>
            <a:lvl4pPr marL="1366583" indent="0">
              <a:buNone/>
              <a:defRPr sz="1500"/>
            </a:lvl4pPr>
            <a:lvl5pPr marL="1822110" indent="0">
              <a:buNone/>
              <a:defRPr sz="1500"/>
            </a:lvl5pPr>
            <a:lvl6pPr marL="2277631" indent="0">
              <a:buNone/>
              <a:defRPr sz="1500"/>
            </a:lvl6pPr>
            <a:lvl7pPr marL="2733158" indent="0">
              <a:buNone/>
              <a:defRPr sz="1500"/>
            </a:lvl7pPr>
            <a:lvl8pPr marL="3188680" indent="0">
              <a:buNone/>
              <a:defRPr sz="1500"/>
            </a:lvl8pPr>
            <a:lvl9pPr marL="3644207" indent="0">
              <a:buNone/>
              <a:defRPr sz="15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63A36D3B-ECFC-401A-8272-52A39B907EDC}" type="slidenum">
              <a:rPr lang="en-GB" altLang="en-US"/>
              <a:pPr>
                <a:defRPr/>
              </a:pPr>
              <a:t>‹#›</a:t>
            </a:fld>
            <a:endParaRPr lang="en-GB" altLang="en-US"/>
          </a:p>
        </p:txBody>
      </p:sp>
    </p:spTree>
    <p:extLst>
      <p:ext uri="{BB962C8B-B14F-4D97-AF65-F5344CB8AC3E}">
        <p14:creationId xmlns:p14="http://schemas.microsoft.com/office/powerpoint/2010/main" val="396613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8567268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3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3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32370411-9E4D-4EAB-98BF-A7E66D105319}" type="slidenum">
              <a:rPr lang="en-GB" altLang="en-US"/>
              <a:pPr>
                <a:defRPr/>
              </a:pPr>
              <a:t>‹#›</a:t>
            </a:fld>
            <a:endParaRPr lang="en-GB" altLang="en-US"/>
          </a:p>
        </p:txBody>
      </p:sp>
    </p:spTree>
    <p:extLst>
      <p:ext uri="{BB962C8B-B14F-4D97-AF65-F5344CB8AC3E}">
        <p14:creationId xmlns:p14="http://schemas.microsoft.com/office/powerpoint/2010/main" val="18954710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1"/>
            <a:ext cx="4040188"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1"/>
            <a:ext cx="4041775"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8DDA9E27-EDA8-4D9C-B0A8-E74365DA8AA8}" type="slidenum">
              <a:rPr lang="en-GB" altLang="en-US"/>
              <a:pPr>
                <a:defRPr/>
              </a:pPr>
              <a:t>‹#›</a:t>
            </a:fld>
            <a:endParaRPr lang="en-GB" altLang="en-US"/>
          </a:p>
        </p:txBody>
      </p:sp>
    </p:spTree>
    <p:extLst>
      <p:ext uri="{BB962C8B-B14F-4D97-AF65-F5344CB8AC3E}">
        <p14:creationId xmlns:p14="http://schemas.microsoft.com/office/powerpoint/2010/main" val="35097606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7539EA8D-6AA3-4D1F-8130-21D358FB27BB}" type="slidenum">
              <a:rPr lang="en-GB" altLang="en-US"/>
              <a:pPr>
                <a:defRPr/>
              </a:pPr>
              <a:t>‹#›</a:t>
            </a:fld>
            <a:endParaRPr lang="en-GB" altLang="en-US"/>
          </a:p>
        </p:txBody>
      </p:sp>
    </p:spTree>
    <p:extLst>
      <p:ext uri="{BB962C8B-B14F-4D97-AF65-F5344CB8AC3E}">
        <p14:creationId xmlns:p14="http://schemas.microsoft.com/office/powerpoint/2010/main" val="37987410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7FC4B79A-0D3D-402E-A39C-E03B0B7E3CCF}" type="slidenum">
              <a:rPr lang="en-GB" altLang="en-US"/>
              <a:pPr>
                <a:defRPr/>
              </a:pPr>
              <a:t>‹#›</a:t>
            </a:fld>
            <a:endParaRPr lang="en-GB" altLang="en-US"/>
          </a:p>
        </p:txBody>
      </p:sp>
    </p:spTree>
    <p:extLst>
      <p:ext uri="{BB962C8B-B14F-4D97-AF65-F5344CB8AC3E}">
        <p14:creationId xmlns:p14="http://schemas.microsoft.com/office/powerpoint/2010/main" val="1316826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8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0" y="1435123"/>
            <a:ext cx="3008313" cy="46910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F112CDA6-6058-4BA0-82A9-DD753E2B61E8}" type="slidenum">
              <a:rPr lang="en-GB" altLang="en-US"/>
              <a:pPr>
                <a:defRPr/>
              </a:pPr>
              <a:t>‹#›</a:t>
            </a:fld>
            <a:endParaRPr lang="en-GB" altLang="en-US"/>
          </a:p>
        </p:txBody>
      </p:sp>
    </p:spTree>
    <p:extLst>
      <p:ext uri="{BB962C8B-B14F-4D97-AF65-F5344CB8AC3E}">
        <p14:creationId xmlns:p14="http://schemas.microsoft.com/office/powerpoint/2010/main" val="2002651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519" indent="0">
              <a:buNone/>
              <a:defRPr sz="2700"/>
            </a:lvl2pPr>
            <a:lvl3pPr marL="911054" indent="0">
              <a:buNone/>
              <a:defRPr sz="2300"/>
            </a:lvl3pPr>
            <a:lvl4pPr marL="1366583" indent="0">
              <a:buNone/>
              <a:defRPr sz="2100"/>
            </a:lvl4pPr>
            <a:lvl5pPr marL="1822110" indent="0">
              <a:buNone/>
              <a:defRPr sz="2100"/>
            </a:lvl5pPr>
            <a:lvl6pPr marL="2277631" indent="0">
              <a:buNone/>
              <a:defRPr sz="2100"/>
            </a:lvl6pPr>
            <a:lvl7pPr marL="2733158" indent="0">
              <a:buNone/>
              <a:defRPr sz="2100"/>
            </a:lvl7pPr>
            <a:lvl8pPr marL="3188680" indent="0">
              <a:buNone/>
              <a:defRPr sz="2100"/>
            </a:lvl8pPr>
            <a:lvl9pPr marL="3644207" indent="0">
              <a:buNone/>
              <a:defRPr sz="2100"/>
            </a:lvl9pPr>
          </a:lstStyle>
          <a:p>
            <a:pPr lvl="0"/>
            <a:endParaRPr lang="en-US" noProof="0"/>
          </a:p>
        </p:txBody>
      </p:sp>
      <p:sp>
        <p:nvSpPr>
          <p:cNvPr id="4" name="Text Placeholder 3"/>
          <p:cNvSpPr>
            <a:spLocks noGrp="1"/>
          </p:cNvSpPr>
          <p:nvPr>
            <p:ph type="body" sz="half" idx="2"/>
          </p:nvPr>
        </p:nvSpPr>
        <p:spPr>
          <a:xfrm>
            <a:off x="1792293" y="5367376"/>
            <a:ext cx="5486400" cy="8048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09E7619B-A0D1-456D-8F4F-2016F525FE17}" type="slidenum">
              <a:rPr lang="en-GB" altLang="en-US"/>
              <a:pPr>
                <a:defRPr/>
              </a:pPr>
              <a:t>‹#›</a:t>
            </a:fld>
            <a:endParaRPr lang="en-GB" altLang="en-US"/>
          </a:p>
        </p:txBody>
      </p:sp>
    </p:spTree>
    <p:extLst>
      <p:ext uri="{BB962C8B-B14F-4D97-AF65-F5344CB8AC3E}">
        <p14:creationId xmlns:p14="http://schemas.microsoft.com/office/powerpoint/2010/main" val="2086004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BBF2A07E-608C-4548-99CD-7675DB24FC2F}" type="slidenum">
              <a:rPr lang="en-GB" altLang="en-US"/>
              <a:pPr>
                <a:defRPr/>
              </a:pPr>
              <a:t>‹#›</a:t>
            </a:fld>
            <a:endParaRPr lang="en-GB" altLang="en-US"/>
          </a:p>
        </p:txBody>
      </p:sp>
    </p:spTree>
    <p:extLst>
      <p:ext uri="{BB962C8B-B14F-4D97-AF65-F5344CB8AC3E}">
        <p14:creationId xmlns:p14="http://schemas.microsoft.com/office/powerpoint/2010/main" val="221170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46CA7663-9B65-455E-8038-EA4FB8E4F5BC}" type="slidenum">
              <a:rPr lang="en-GB" altLang="en-US"/>
              <a:pPr>
                <a:defRPr/>
              </a:pPr>
              <a:t>‹#›</a:t>
            </a:fld>
            <a:endParaRPr lang="en-GB" altLang="en-US"/>
          </a:p>
        </p:txBody>
      </p:sp>
    </p:spTree>
    <p:extLst>
      <p:ext uri="{BB962C8B-B14F-4D97-AF65-F5344CB8AC3E}">
        <p14:creationId xmlns:p14="http://schemas.microsoft.com/office/powerpoint/2010/main" val="23205782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5519" indent="0" algn="ctr">
              <a:buNone/>
              <a:defRPr/>
            </a:lvl2pPr>
            <a:lvl3pPr marL="911054" indent="0" algn="ctr">
              <a:buNone/>
              <a:defRPr/>
            </a:lvl3pPr>
            <a:lvl4pPr marL="1366583" indent="0" algn="ctr">
              <a:buNone/>
              <a:defRPr/>
            </a:lvl4pPr>
            <a:lvl5pPr marL="1822110" indent="0" algn="ctr">
              <a:buNone/>
              <a:defRPr/>
            </a:lvl5pPr>
            <a:lvl6pPr marL="2277631" indent="0" algn="ctr">
              <a:buNone/>
              <a:defRPr/>
            </a:lvl6pPr>
            <a:lvl7pPr marL="2733158" indent="0" algn="ctr">
              <a:buNone/>
              <a:defRPr/>
            </a:lvl7pPr>
            <a:lvl8pPr marL="3188680" indent="0" algn="ctr">
              <a:buNone/>
              <a:defRPr/>
            </a:lvl8pPr>
            <a:lvl9pPr marL="364420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572C0132-3AF7-4543-A123-383492D5CBA7}" type="slidenum">
              <a:rPr lang="en-GB" altLang="en-US"/>
              <a:pPr>
                <a:defRPr/>
              </a:pPr>
              <a:t>‹#›</a:t>
            </a:fld>
            <a:endParaRPr lang="en-GB" altLang="en-US"/>
          </a:p>
        </p:txBody>
      </p:sp>
    </p:spTree>
    <p:extLst>
      <p:ext uri="{BB962C8B-B14F-4D97-AF65-F5344CB8AC3E}">
        <p14:creationId xmlns:p14="http://schemas.microsoft.com/office/powerpoint/2010/main" val="29855808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8ACE8033-C677-455C-935A-B854C8E324FE}" type="slidenum">
              <a:rPr lang="en-GB" altLang="en-US"/>
              <a:pPr>
                <a:defRPr/>
              </a:pPr>
              <a:t>‹#›</a:t>
            </a:fld>
            <a:endParaRPr lang="en-GB" altLang="en-US"/>
          </a:p>
        </p:txBody>
      </p:sp>
    </p:spTree>
    <p:extLst>
      <p:ext uri="{BB962C8B-B14F-4D97-AF65-F5344CB8AC3E}">
        <p14:creationId xmlns:p14="http://schemas.microsoft.com/office/powerpoint/2010/main" val="62347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30"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6"/>
            <a:ext cx="2949576" cy="3811588"/>
          </a:xfrm>
        </p:spPr>
        <p:txBody>
          <a:bodyPr/>
          <a:lstStyle>
            <a:lvl1pPr marL="0" indent="0">
              <a:buNone/>
              <a:defRPr sz="1700"/>
            </a:lvl1pPr>
            <a:lvl2pPr marL="454792" indent="0">
              <a:buNone/>
              <a:defRPr sz="1500"/>
            </a:lvl2pPr>
            <a:lvl3pPr marL="909598" indent="0">
              <a:buNone/>
              <a:defRPr sz="1300"/>
            </a:lvl3pPr>
            <a:lvl4pPr marL="1364392" indent="0">
              <a:buNone/>
              <a:defRPr sz="1100"/>
            </a:lvl4pPr>
            <a:lvl5pPr marL="1819188" indent="0">
              <a:buNone/>
              <a:defRPr sz="1100"/>
            </a:lvl5pPr>
            <a:lvl6pPr marL="2273984" indent="0">
              <a:buNone/>
              <a:defRPr sz="1100"/>
            </a:lvl6pPr>
            <a:lvl7pPr marL="2728775" indent="0">
              <a:buNone/>
              <a:defRPr sz="1100"/>
            </a:lvl7pPr>
            <a:lvl8pPr marL="3183565" indent="0">
              <a:buNone/>
              <a:defRPr sz="1100"/>
            </a:lvl8pPr>
            <a:lvl9pPr marL="363836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1329652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1"/>
            <a:ext cx="7772400" cy="1500188"/>
          </a:xfrm>
        </p:spPr>
        <p:txBody>
          <a:bodyPr anchor="b"/>
          <a:lstStyle>
            <a:lvl1pPr marL="0" indent="0">
              <a:buNone/>
              <a:defRPr sz="2100"/>
            </a:lvl1pPr>
            <a:lvl2pPr marL="455519" indent="0">
              <a:buNone/>
              <a:defRPr sz="1900"/>
            </a:lvl2pPr>
            <a:lvl3pPr marL="911054" indent="0">
              <a:buNone/>
              <a:defRPr sz="1700"/>
            </a:lvl3pPr>
            <a:lvl4pPr marL="1366583" indent="0">
              <a:buNone/>
              <a:defRPr sz="1500"/>
            </a:lvl4pPr>
            <a:lvl5pPr marL="1822110" indent="0">
              <a:buNone/>
              <a:defRPr sz="1500"/>
            </a:lvl5pPr>
            <a:lvl6pPr marL="2277631" indent="0">
              <a:buNone/>
              <a:defRPr sz="1500"/>
            </a:lvl6pPr>
            <a:lvl7pPr marL="2733158" indent="0">
              <a:buNone/>
              <a:defRPr sz="1500"/>
            </a:lvl7pPr>
            <a:lvl8pPr marL="3188680" indent="0">
              <a:buNone/>
              <a:defRPr sz="1500"/>
            </a:lvl8pPr>
            <a:lvl9pPr marL="3644207" indent="0">
              <a:buNone/>
              <a:defRPr sz="15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63A36D3B-ECFC-401A-8272-52A39B907EDC}" type="slidenum">
              <a:rPr lang="en-GB" altLang="en-US"/>
              <a:pPr>
                <a:defRPr/>
              </a:pPr>
              <a:t>‹#›</a:t>
            </a:fld>
            <a:endParaRPr lang="en-GB" altLang="en-US"/>
          </a:p>
        </p:txBody>
      </p:sp>
    </p:spTree>
    <p:extLst>
      <p:ext uri="{BB962C8B-B14F-4D97-AF65-F5344CB8AC3E}">
        <p14:creationId xmlns:p14="http://schemas.microsoft.com/office/powerpoint/2010/main" val="23770865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3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3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32370411-9E4D-4EAB-98BF-A7E66D105319}" type="slidenum">
              <a:rPr lang="en-GB" altLang="en-US"/>
              <a:pPr>
                <a:defRPr/>
              </a:pPr>
              <a:t>‹#›</a:t>
            </a:fld>
            <a:endParaRPr lang="en-GB" altLang="en-US"/>
          </a:p>
        </p:txBody>
      </p:sp>
    </p:spTree>
    <p:extLst>
      <p:ext uri="{BB962C8B-B14F-4D97-AF65-F5344CB8AC3E}">
        <p14:creationId xmlns:p14="http://schemas.microsoft.com/office/powerpoint/2010/main" val="4376092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1"/>
            <a:ext cx="4040188"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1"/>
            <a:ext cx="4041775" cy="639763"/>
          </a:xfrm>
        </p:spPr>
        <p:txBody>
          <a:bodyPr anchor="b"/>
          <a:lstStyle>
            <a:lvl1pPr marL="0" indent="0">
              <a:buNone/>
              <a:defRPr sz="2300" b="1"/>
            </a:lvl1pPr>
            <a:lvl2pPr marL="455519" indent="0">
              <a:buNone/>
              <a:defRPr sz="2100" b="1"/>
            </a:lvl2pPr>
            <a:lvl3pPr marL="911054" indent="0">
              <a:buNone/>
              <a:defRPr sz="1900" b="1"/>
            </a:lvl3pPr>
            <a:lvl4pPr marL="1366583" indent="0">
              <a:buNone/>
              <a:defRPr sz="1700" b="1"/>
            </a:lvl4pPr>
            <a:lvl5pPr marL="1822110" indent="0">
              <a:buNone/>
              <a:defRPr sz="1700" b="1"/>
            </a:lvl5pPr>
            <a:lvl6pPr marL="2277631" indent="0">
              <a:buNone/>
              <a:defRPr sz="1700" b="1"/>
            </a:lvl6pPr>
            <a:lvl7pPr marL="2733158" indent="0">
              <a:buNone/>
              <a:defRPr sz="1700" b="1"/>
            </a:lvl7pPr>
            <a:lvl8pPr marL="3188680" indent="0">
              <a:buNone/>
              <a:defRPr sz="1700" b="1"/>
            </a:lvl8pPr>
            <a:lvl9pPr marL="364420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8DDA9E27-EDA8-4D9C-B0A8-E74365DA8AA8}" type="slidenum">
              <a:rPr lang="en-GB" altLang="en-US"/>
              <a:pPr>
                <a:defRPr/>
              </a:pPr>
              <a:t>‹#›</a:t>
            </a:fld>
            <a:endParaRPr lang="en-GB" altLang="en-US"/>
          </a:p>
        </p:txBody>
      </p:sp>
    </p:spTree>
    <p:extLst>
      <p:ext uri="{BB962C8B-B14F-4D97-AF65-F5344CB8AC3E}">
        <p14:creationId xmlns:p14="http://schemas.microsoft.com/office/powerpoint/2010/main" val="36484296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7539EA8D-6AA3-4D1F-8130-21D358FB27BB}" type="slidenum">
              <a:rPr lang="en-GB" altLang="en-US"/>
              <a:pPr>
                <a:defRPr/>
              </a:pPr>
              <a:t>‹#›</a:t>
            </a:fld>
            <a:endParaRPr lang="en-GB" altLang="en-US"/>
          </a:p>
        </p:txBody>
      </p:sp>
    </p:spTree>
    <p:extLst>
      <p:ext uri="{BB962C8B-B14F-4D97-AF65-F5344CB8AC3E}">
        <p14:creationId xmlns:p14="http://schemas.microsoft.com/office/powerpoint/2010/main" val="2415717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7FC4B79A-0D3D-402E-A39C-E03B0B7E3CCF}" type="slidenum">
              <a:rPr lang="en-GB" altLang="en-US"/>
              <a:pPr>
                <a:defRPr/>
              </a:pPr>
              <a:t>‹#›</a:t>
            </a:fld>
            <a:endParaRPr lang="en-GB" altLang="en-US"/>
          </a:p>
        </p:txBody>
      </p:sp>
    </p:spTree>
    <p:extLst>
      <p:ext uri="{BB962C8B-B14F-4D97-AF65-F5344CB8AC3E}">
        <p14:creationId xmlns:p14="http://schemas.microsoft.com/office/powerpoint/2010/main" val="3371756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8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0" y="1435123"/>
            <a:ext cx="3008313" cy="46910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F112CDA6-6058-4BA0-82A9-DD753E2B61E8}" type="slidenum">
              <a:rPr lang="en-GB" altLang="en-US"/>
              <a:pPr>
                <a:defRPr/>
              </a:pPr>
              <a:t>‹#›</a:t>
            </a:fld>
            <a:endParaRPr lang="en-GB" altLang="en-US"/>
          </a:p>
        </p:txBody>
      </p:sp>
    </p:spTree>
    <p:extLst>
      <p:ext uri="{BB962C8B-B14F-4D97-AF65-F5344CB8AC3E}">
        <p14:creationId xmlns:p14="http://schemas.microsoft.com/office/powerpoint/2010/main" val="2686189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519" indent="0">
              <a:buNone/>
              <a:defRPr sz="2700"/>
            </a:lvl2pPr>
            <a:lvl3pPr marL="911054" indent="0">
              <a:buNone/>
              <a:defRPr sz="2300"/>
            </a:lvl3pPr>
            <a:lvl4pPr marL="1366583" indent="0">
              <a:buNone/>
              <a:defRPr sz="2100"/>
            </a:lvl4pPr>
            <a:lvl5pPr marL="1822110" indent="0">
              <a:buNone/>
              <a:defRPr sz="2100"/>
            </a:lvl5pPr>
            <a:lvl6pPr marL="2277631" indent="0">
              <a:buNone/>
              <a:defRPr sz="2100"/>
            </a:lvl6pPr>
            <a:lvl7pPr marL="2733158" indent="0">
              <a:buNone/>
              <a:defRPr sz="2100"/>
            </a:lvl7pPr>
            <a:lvl8pPr marL="3188680" indent="0">
              <a:buNone/>
              <a:defRPr sz="2100"/>
            </a:lvl8pPr>
            <a:lvl9pPr marL="3644207" indent="0">
              <a:buNone/>
              <a:defRPr sz="2100"/>
            </a:lvl9pPr>
          </a:lstStyle>
          <a:p>
            <a:pPr lvl="0"/>
            <a:endParaRPr lang="en-US" noProof="0"/>
          </a:p>
        </p:txBody>
      </p:sp>
      <p:sp>
        <p:nvSpPr>
          <p:cNvPr id="4" name="Text Placeholder 3"/>
          <p:cNvSpPr>
            <a:spLocks noGrp="1"/>
          </p:cNvSpPr>
          <p:nvPr>
            <p:ph type="body" sz="half" idx="2"/>
          </p:nvPr>
        </p:nvSpPr>
        <p:spPr>
          <a:xfrm>
            <a:off x="1792293" y="5367376"/>
            <a:ext cx="5486400" cy="804863"/>
          </a:xfrm>
        </p:spPr>
        <p:txBody>
          <a:bodyPr/>
          <a:lstStyle>
            <a:lvl1pPr marL="0" indent="0">
              <a:buNone/>
              <a:defRPr sz="1500"/>
            </a:lvl1pPr>
            <a:lvl2pPr marL="455519" indent="0">
              <a:buNone/>
              <a:defRPr sz="1300"/>
            </a:lvl2pPr>
            <a:lvl3pPr marL="911054" indent="0">
              <a:buNone/>
              <a:defRPr sz="1100"/>
            </a:lvl3pPr>
            <a:lvl4pPr marL="1366583" indent="0">
              <a:buNone/>
              <a:defRPr sz="800"/>
            </a:lvl4pPr>
            <a:lvl5pPr marL="1822110" indent="0">
              <a:buNone/>
              <a:defRPr sz="800"/>
            </a:lvl5pPr>
            <a:lvl6pPr marL="2277631" indent="0">
              <a:buNone/>
              <a:defRPr sz="800"/>
            </a:lvl6pPr>
            <a:lvl7pPr marL="2733158" indent="0">
              <a:buNone/>
              <a:defRPr sz="800"/>
            </a:lvl7pPr>
            <a:lvl8pPr marL="3188680" indent="0">
              <a:buNone/>
              <a:defRPr sz="800"/>
            </a:lvl8pPr>
            <a:lvl9pPr marL="36442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09E7619B-A0D1-456D-8F4F-2016F525FE17}" type="slidenum">
              <a:rPr lang="en-GB" altLang="en-US"/>
              <a:pPr>
                <a:defRPr/>
              </a:pPr>
              <a:t>‹#›</a:t>
            </a:fld>
            <a:endParaRPr lang="en-GB" altLang="en-US"/>
          </a:p>
        </p:txBody>
      </p:sp>
    </p:spTree>
    <p:extLst>
      <p:ext uri="{BB962C8B-B14F-4D97-AF65-F5344CB8AC3E}">
        <p14:creationId xmlns:p14="http://schemas.microsoft.com/office/powerpoint/2010/main" val="3901977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BBF2A07E-608C-4548-99CD-7675DB24FC2F}" type="slidenum">
              <a:rPr lang="en-GB" altLang="en-US"/>
              <a:pPr>
                <a:defRPr/>
              </a:pPr>
              <a:t>‹#›</a:t>
            </a:fld>
            <a:endParaRPr lang="en-GB" altLang="en-US"/>
          </a:p>
        </p:txBody>
      </p:sp>
    </p:spTree>
    <p:extLst>
      <p:ext uri="{BB962C8B-B14F-4D97-AF65-F5344CB8AC3E}">
        <p14:creationId xmlns:p14="http://schemas.microsoft.com/office/powerpoint/2010/main" val="27248163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lt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46CA7663-9B65-455E-8038-EA4FB8E4F5BC}" type="slidenum">
              <a:rPr lang="en-GB" altLang="en-US"/>
              <a:pPr>
                <a:defRPr/>
              </a:pPr>
              <a:t>‹#›</a:t>
            </a:fld>
            <a:endParaRPr lang="en-GB" altLang="en-US"/>
          </a:p>
        </p:txBody>
      </p:sp>
    </p:spTree>
    <p:extLst>
      <p:ext uri="{BB962C8B-B14F-4D97-AF65-F5344CB8AC3E}">
        <p14:creationId xmlns:p14="http://schemas.microsoft.com/office/powerpoint/2010/main" val="1304400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4"/>
            <a:ext cx="6858000" cy="1655763"/>
          </a:xfrm>
        </p:spPr>
        <p:txBody>
          <a:bodyPr/>
          <a:lstStyle>
            <a:lvl1pPr marL="0" indent="0" algn="ctr">
              <a:buNone/>
              <a:defRPr sz="2300"/>
            </a:lvl1pPr>
            <a:lvl2pPr marL="454792" indent="0" algn="ctr">
              <a:buNone/>
              <a:defRPr sz="2100"/>
            </a:lvl2pPr>
            <a:lvl3pPr marL="909598" indent="0" algn="ctr">
              <a:buNone/>
              <a:defRPr sz="1900"/>
            </a:lvl3pPr>
            <a:lvl4pPr marL="1364392" indent="0" algn="ctr">
              <a:buNone/>
              <a:defRPr sz="1700"/>
            </a:lvl4pPr>
            <a:lvl5pPr marL="1819188" indent="0" algn="ctr">
              <a:buNone/>
              <a:defRPr sz="1700"/>
            </a:lvl5pPr>
            <a:lvl6pPr marL="2273984" indent="0" algn="ctr">
              <a:buNone/>
              <a:defRPr sz="1700"/>
            </a:lvl6pPr>
            <a:lvl7pPr marL="2728775" indent="0" algn="ctr">
              <a:buNone/>
              <a:defRPr sz="1700"/>
            </a:lvl7pPr>
            <a:lvl8pPr marL="3183565" indent="0" algn="ctr">
              <a:buNone/>
              <a:defRPr sz="1700"/>
            </a:lvl8pPr>
            <a:lvl9pPr marL="363836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60685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30" y="987425"/>
            <a:ext cx="4629151" cy="4873625"/>
          </a:xfrm>
        </p:spPr>
        <p:txBody>
          <a:bodyPr/>
          <a:lstStyle>
            <a:lvl1pPr marL="0" indent="0">
              <a:buNone/>
              <a:defRPr sz="3200"/>
            </a:lvl1pPr>
            <a:lvl2pPr marL="454792" indent="0">
              <a:buNone/>
              <a:defRPr sz="2700"/>
            </a:lvl2pPr>
            <a:lvl3pPr marL="909598" indent="0">
              <a:buNone/>
              <a:defRPr sz="2300"/>
            </a:lvl3pPr>
            <a:lvl4pPr marL="1364392" indent="0">
              <a:buNone/>
              <a:defRPr sz="2100"/>
            </a:lvl4pPr>
            <a:lvl5pPr marL="1819188" indent="0">
              <a:buNone/>
              <a:defRPr sz="2100"/>
            </a:lvl5pPr>
            <a:lvl6pPr marL="2273984" indent="0">
              <a:buNone/>
              <a:defRPr sz="2100"/>
            </a:lvl6pPr>
            <a:lvl7pPr marL="2728775" indent="0">
              <a:buNone/>
              <a:defRPr sz="2100"/>
            </a:lvl7pPr>
            <a:lvl8pPr marL="3183565" indent="0">
              <a:buNone/>
              <a:defRPr sz="2100"/>
            </a:lvl8pPr>
            <a:lvl9pPr marL="3638363" indent="0">
              <a:buNone/>
              <a:defRPr sz="2100"/>
            </a:lvl9pPr>
          </a:lstStyle>
          <a:p>
            <a:endParaRPr lang="en-US"/>
          </a:p>
        </p:txBody>
      </p:sp>
      <p:sp>
        <p:nvSpPr>
          <p:cNvPr id="4" name="Text Placeholder 3"/>
          <p:cNvSpPr>
            <a:spLocks noGrp="1"/>
          </p:cNvSpPr>
          <p:nvPr>
            <p:ph type="body" sz="half" idx="2"/>
          </p:nvPr>
        </p:nvSpPr>
        <p:spPr>
          <a:xfrm>
            <a:off x="630242" y="2057456"/>
            <a:ext cx="2949576" cy="3811588"/>
          </a:xfrm>
        </p:spPr>
        <p:txBody>
          <a:bodyPr/>
          <a:lstStyle>
            <a:lvl1pPr marL="0" indent="0">
              <a:buNone/>
              <a:defRPr sz="1700"/>
            </a:lvl1pPr>
            <a:lvl2pPr marL="454792" indent="0">
              <a:buNone/>
              <a:defRPr sz="1500"/>
            </a:lvl2pPr>
            <a:lvl3pPr marL="909598" indent="0">
              <a:buNone/>
              <a:defRPr sz="1300"/>
            </a:lvl3pPr>
            <a:lvl4pPr marL="1364392" indent="0">
              <a:buNone/>
              <a:defRPr sz="1100"/>
            </a:lvl4pPr>
            <a:lvl5pPr marL="1819188" indent="0">
              <a:buNone/>
              <a:defRPr sz="1100"/>
            </a:lvl5pPr>
            <a:lvl6pPr marL="2273984" indent="0">
              <a:buNone/>
              <a:defRPr sz="1100"/>
            </a:lvl6pPr>
            <a:lvl7pPr marL="2728775" indent="0">
              <a:buNone/>
              <a:defRPr sz="1100"/>
            </a:lvl7pPr>
            <a:lvl8pPr marL="3183565" indent="0">
              <a:buNone/>
              <a:defRPr sz="1100"/>
            </a:lvl8pPr>
            <a:lvl9pPr marL="363836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9911218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3789745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9"/>
            <a:ext cx="7886701" cy="1500188"/>
          </a:xfrm>
        </p:spPr>
        <p:txBody>
          <a:bodyPr/>
          <a:lstStyle>
            <a:lvl1pPr marL="0" indent="0">
              <a:buNone/>
              <a:defRPr sz="2300"/>
            </a:lvl1pPr>
            <a:lvl2pPr marL="454792" indent="0">
              <a:buNone/>
              <a:defRPr sz="2100"/>
            </a:lvl2pPr>
            <a:lvl3pPr marL="909598" indent="0">
              <a:buNone/>
              <a:defRPr sz="1900"/>
            </a:lvl3pPr>
            <a:lvl4pPr marL="1364392" indent="0">
              <a:buNone/>
              <a:defRPr sz="1700"/>
            </a:lvl4pPr>
            <a:lvl5pPr marL="1819188" indent="0">
              <a:buNone/>
              <a:defRPr sz="1700"/>
            </a:lvl5pPr>
            <a:lvl6pPr marL="2273984" indent="0">
              <a:buNone/>
              <a:defRPr sz="1700"/>
            </a:lvl6pPr>
            <a:lvl7pPr marL="2728775" indent="0">
              <a:buNone/>
              <a:defRPr sz="1700"/>
            </a:lvl7pPr>
            <a:lvl8pPr marL="3183565" indent="0">
              <a:buNone/>
              <a:defRPr sz="1700"/>
            </a:lvl8pPr>
            <a:lvl9pPr marL="363836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993329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2736385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80" y="1681219"/>
            <a:ext cx="3868737" cy="823913"/>
          </a:xfrm>
        </p:spPr>
        <p:txBody>
          <a:bodyPr anchor="b"/>
          <a:lstStyle>
            <a:lvl1pPr marL="0" indent="0">
              <a:buNone/>
              <a:defRPr sz="2300" b="1"/>
            </a:lvl1pPr>
            <a:lvl2pPr marL="454792" indent="0">
              <a:buNone/>
              <a:defRPr sz="2100" b="1"/>
            </a:lvl2pPr>
            <a:lvl3pPr marL="909598" indent="0">
              <a:buNone/>
              <a:defRPr sz="1900" b="1"/>
            </a:lvl3pPr>
            <a:lvl4pPr marL="1364392" indent="0">
              <a:buNone/>
              <a:defRPr sz="1700" b="1"/>
            </a:lvl4pPr>
            <a:lvl5pPr marL="1819188" indent="0">
              <a:buNone/>
              <a:defRPr sz="1700" b="1"/>
            </a:lvl5pPr>
            <a:lvl6pPr marL="2273984" indent="0">
              <a:buNone/>
              <a:defRPr sz="1700" b="1"/>
            </a:lvl6pPr>
            <a:lvl7pPr marL="2728775" indent="0">
              <a:buNone/>
              <a:defRPr sz="1700" b="1"/>
            </a:lvl7pPr>
            <a:lvl8pPr marL="3183565" indent="0">
              <a:buNone/>
              <a:defRPr sz="1700" b="1"/>
            </a:lvl8pPr>
            <a:lvl9pPr marL="363836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80" y="250513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9"/>
            <a:ext cx="3887788" cy="823913"/>
          </a:xfrm>
        </p:spPr>
        <p:txBody>
          <a:bodyPr anchor="b"/>
          <a:lstStyle>
            <a:lvl1pPr marL="0" indent="0">
              <a:buNone/>
              <a:defRPr sz="2300" b="1"/>
            </a:lvl1pPr>
            <a:lvl2pPr marL="454792" indent="0">
              <a:buNone/>
              <a:defRPr sz="2100" b="1"/>
            </a:lvl2pPr>
            <a:lvl3pPr marL="909598" indent="0">
              <a:buNone/>
              <a:defRPr sz="1900" b="1"/>
            </a:lvl3pPr>
            <a:lvl4pPr marL="1364392" indent="0">
              <a:buNone/>
              <a:defRPr sz="1700" b="1"/>
            </a:lvl4pPr>
            <a:lvl5pPr marL="1819188" indent="0">
              <a:buNone/>
              <a:defRPr sz="1700" b="1"/>
            </a:lvl5pPr>
            <a:lvl6pPr marL="2273984" indent="0">
              <a:buNone/>
              <a:defRPr sz="1700" b="1"/>
            </a:lvl6pPr>
            <a:lvl7pPr marL="2728775" indent="0">
              <a:buNone/>
              <a:defRPr sz="1700" b="1"/>
            </a:lvl7pPr>
            <a:lvl8pPr marL="3183565" indent="0">
              <a:buNone/>
              <a:defRPr sz="1700" b="1"/>
            </a:lvl8pPr>
            <a:lvl9pPr marL="363836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3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235629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23182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2683755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30"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6"/>
            <a:ext cx="2949576" cy="3811588"/>
          </a:xfrm>
        </p:spPr>
        <p:txBody>
          <a:bodyPr/>
          <a:lstStyle>
            <a:lvl1pPr marL="0" indent="0">
              <a:buNone/>
              <a:defRPr sz="1700"/>
            </a:lvl1pPr>
            <a:lvl2pPr marL="454792" indent="0">
              <a:buNone/>
              <a:defRPr sz="1500"/>
            </a:lvl2pPr>
            <a:lvl3pPr marL="909598" indent="0">
              <a:buNone/>
              <a:defRPr sz="1300"/>
            </a:lvl3pPr>
            <a:lvl4pPr marL="1364392" indent="0">
              <a:buNone/>
              <a:defRPr sz="1100"/>
            </a:lvl4pPr>
            <a:lvl5pPr marL="1819188" indent="0">
              <a:buNone/>
              <a:defRPr sz="1100"/>
            </a:lvl5pPr>
            <a:lvl6pPr marL="2273984" indent="0">
              <a:buNone/>
              <a:defRPr sz="1100"/>
            </a:lvl6pPr>
            <a:lvl7pPr marL="2728775" indent="0">
              <a:buNone/>
              <a:defRPr sz="1100"/>
            </a:lvl7pPr>
            <a:lvl8pPr marL="3183565" indent="0">
              <a:buNone/>
              <a:defRPr sz="1100"/>
            </a:lvl8pPr>
            <a:lvl9pPr marL="363836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1225946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30" y="987425"/>
            <a:ext cx="4629151" cy="4873625"/>
          </a:xfrm>
        </p:spPr>
        <p:txBody>
          <a:bodyPr/>
          <a:lstStyle>
            <a:lvl1pPr marL="0" indent="0">
              <a:buNone/>
              <a:defRPr sz="3200"/>
            </a:lvl1pPr>
            <a:lvl2pPr marL="454792" indent="0">
              <a:buNone/>
              <a:defRPr sz="2700"/>
            </a:lvl2pPr>
            <a:lvl3pPr marL="909598" indent="0">
              <a:buNone/>
              <a:defRPr sz="2300"/>
            </a:lvl3pPr>
            <a:lvl4pPr marL="1364392" indent="0">
              <a:buNone/>
              <a:defRPr sz="2100"/>
            </a:lvl4pPr>
            <a:lvl5pPr marL="1819188" indent="0">
              <a:buNone/>
              <a:defRPr sz="2100"/>
            </a:lvl5pPr>
            <a:lvl6pPr marL="2273984" indent="0">
              <a:buNone/>
              <a:defRPr sz="2100"/>
            </a:lvl6pPr>
            <a:lvl7pPr marL="2728775" indent="0">
              <a:buNone/>
              <a:defRPr sz="2100"/>
            </a:lvl7pPr>
            <a:lvl8pPr marL="3183565" indent="0">
              <a:buNone/>
              <a:defRPr sz="2100"/>
            </a:lvl8pPr>
            <a:lvl9pPr marL="3638363" indent="0">
              <a:buNone/>
              <a:defRPr sz="2100"/>
            </a:lvl9pPr>
          </a:lstStyle>
          <a:p>
            <a:endParaRPr lang="en-US"/>
          </a:p>
        </p:txBody>
      </p:sp>
      <p:sp>
        <p:nvSpPr>
          <p:cNvPr id="4" name="Text Placeholder 3"/>
          <p:cNvSpPr>
            <a:spLocks noGrp="1"/>
          </p:cNvSpPr>
          <p:nvPr>
            <p:ph type="body" sz="half" idx="2"/>
          </p:nvPr>
        </p:nvSpPr>
        <p:spPr>
          <a:xfrm>
            <a:off x="630242" y="2057456"/>
            <a:ext cx="2949576" cy="3811588"/>
          </a:xfrm>
        </p:spPr>
        <p:txBody>
          <a:bodyPr/>
          <a:lstStyle>
            <a:lvl1pPr marL="0" indent="0">
              <a:buNone/>
              <a:defRPr sz="1700"/>
            </a:lvl1pPr>
            <a:lvl2pPr marL="454792" indent="0">
              <a:buNone/>
              <a:defRPr sz="1500"/>
            </a:lvl2pPr>
            <a:lvl3pPr marL="909598" indent="0">
              <a:buNone/>
              <a:defRPr sz="1300"/>
            </a:lvl3pPr>
            <a:lvl4pPr marL="1364392" indent="0">
              <a:buNone/>
              <a:defRPr sz="1100"/>
            </a:lvl4pPr>
            <a:lvl5pPr marL="1819188" indent="0">
              <a:buNone/>
              <a:defRPr sz="1100"/>
            </a:lvl5pPr>
            <a:lvl6pPr marL="2273984" indent="0">
              <a:buNone/>
              <a:defRPr sz="1100"/>
            </a:lvl6pPr>
            <a:lvl7pPr marL="2728775" indent="0">
              <a:buNone/>
              <a:defRPr sz="1100"/>
            </a:lvl7pPr>
            <a:lvl8pPr marL="3183565" indent="0">
              <a:buNone/>
              <a:defRPr sz="1100"/>
            </a:lvl8pPr>
            <a:lvl9pPr marL="363836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5747038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026286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80613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1.png"/><Relationship Id="rId2" Type="http://schemas.openxmlformats.org/officeDocument/2006/relationships/slideLayout" Target="../slideLayouts/slideLayout90.xml"/><Relationship Id="rId16" Type="http://schemas.openxmlformats.org/officeDocument/2006/relationships/theme" Target="../theme/theme11.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2.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3.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4.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 Id="rId9"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9"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2.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image" Target="../media/image1.png"/><Relationship Id="rId2" Type="http://schemas.openxmlformats.org/officeDocument/2006/relationships/slideLayout" Target="../slideLayouts/slideLayout159.xml"/><Relationship Id="rId16" Type="http://schemas.openxmlformats.org/officeDocument/2006/relationships/theme" Target="../theme/theme18.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3.png"/><Relationship Id="rId4" Type="http://schemas.openxmlformats.org/officeDocument/2006/relationships/slideLayout" Target="../slideLayouts/slideLayout17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1.pn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20.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56" tIns="45478" rIns="90956" bIns="45478" anchor="ctr"/>
          <a:lstStyle/>
          <a:p>
            <a:endParaRPr lang="en-US"/>
          </a:p>
        </p:txBody>
      </p:sp>
      <p:sp>
        <p:nvSpPr>
          <p:cNvPr id="1026" name="Rectangle 2"/>
          <p:cNvSpPr>
            <a:spLocks noGrp="1" noChangeArrowheads="1"/>
          </p:cNvSpPr>
          <p:nvPr>
            <p:ph type="title"/>
          </p:nvPr>
        </p:nvSpPr>
        <p:spPr bwMode="auto">
          <a:xfrm>
            <a:off x="4267199" y="0"/>
            <a:ext cx="4648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p:cNvSpPr txBox="1">
            <a:spLocks noChangeArrowheads="1"/>
          </p:cNvSpPr>
          <p:nvPr/>
        </p:nvSpPr>
        <p:spPr bwMode="auto">
          <a:xfrm>
            <a:off x="76201" y="76213"/>
            <a:ext cx="4267199" cy="50734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0956" tIns="45478" rIns="90956" bIns="454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4.1 Defining the Atom &gt;</a:t>
            </a:r>
          </a:p>
        </p:txBody>
      </p:sp>
      <p:sp>
        <p:nvSpPr>
          <p:cNvPr id="1037" name="Text Box 13"/>
          <p:cNvSpPr txBox="1">
            <a:spLocks noChangeArrowheads="1"/>
          </p:cNvSpPr>
          <p:nvPr/>
        </p:nvSpPr>
        <p:spPr bwMode="auto">
          <a:xfrm>
            <a:off x="0" y="6400813"/>
            <a:ext cx="1371600" cy="44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spAutoFit/>
          </a:bodyPr>
          <a:lstStyle/>
          <a:p>
            <a:pPr>
              <a:spcBef>
                <a:spcPct val="50000"/>
              </a:spcBef>
            </a:pPr>
            <a:endParaRPr lang="en-US" altLang="en-US" sz="2300"/>
          </a:p>
        </p:txBody>
      </p:sp>
      <p:sp>
        <p:nvSpPr>
          <p:cNvPr id="1038" name="Text Box 14"/>
          <p:cNvSpPr txBox="1">
            <a:spLocks noChangeArrowheads="1"/>
          </p:cNvSpPr>
          <p:nvPr/>
        </p:nvSpPr>
        <p:spPr bwMode="auto">
          <a:xfrm>
            <a:off x="76200" y="6521471"/>
            <a:ext cx="1524000" cy="35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spAutoFit/>
          </a:bodyPr>
          <a:lstStyle/>
          <a:p>
            <a:pPr>
              <a:spcBef>
                <a:spcPct val="50000"/>
              </a:spcBef>
            </a:pPr>
            <a:fld id="{9E2755FF-0F86-4BC4-9440-4719AB110B09}" type="slidenum">
              <a:rPr lang="en-US" altLang="en-US" sz="1700"/>
              <a:pPr>
                <a:spcBef>
                  <a:spcPct val="50000"/>
                </a:spcBef>
              </a:pPr>
              <a:t>‹#›</a:t>
            </a:fld>
            <a:endParaRPr lang="en-US" altLang="en-US" sz="1700"/>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b" anchorCtr="0" compatLnSpc="1">
            <a:prstTxWarp prst="textNoShape">
              <a:avLst/>
            </a:prstTxWarp>
          </a:bodyPr>
          <a:lstStyle>
            <a:lvl1pPr algn="r">
              <a:defRPr sz="800"/>
            </a:lvl1pPr>
          </a:lstStyle>
          <a:p>
            <a:r>
              <a:rPr lang="en-US" altLang="en-US"/>
              <a:t>Copyright © Pearson Education, Inc., or its affiliates. All Rights Reserved. </a:t>
            </a:r>
          </a:p>
        </p:txBody>
      </p:sp>
      <p:pic>
        <p:nvPicPr>
          <p:cNvPr id="1040" name="Picture 16" descr="PEA_RGB_bluebg-small"/>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8337591"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6" r:id="rId14"/>
    <p:sldLayoutId id="2147483688" r:id="rId15"/>
    <p:sldLayoutId id="2147483690" r:id="rId16"/>
    <p:sldLayoutId id="2147483726" r:id="rId17"/>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479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959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439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918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105" indent="-341105" algn="l" rtl="0" fontAlgn="base">
        <a:spcBef>
          <a:spcPct val="20000"/>
        </a:spcBef>
        <a:spcAft>
          <a:spcPct val="0"/>
        </a:spcAft>
        <a:defRPr sz="3200" b="1" kern="1200">
          <a:solidFill>
            <a:srgbClr val="A3573F"/>
          </a:solidFill>
          <a:latin typeface="+mn-lt"/>
          <a:ea typeface="+mn-ea"/>
          <a:cs typeface="+mn-cs"/>
        </a:defRPr>
      </a:lvl1pPr>
      <a:lvl2pPr marL="739038" indent="-284251" algn="l" rtl="0" fontAlgn="base">
        <a:spcBef>
          <a:spcPct val="20000"/>
        </a:spcBef>
        <a:spcAft>
          <a:spcPct val="0"/>
        </a:spcAft>
        <a:buChar char="–"/>
        <a:defRPr sz="2700" b="1" kern="1200">
          <a:solidFill>
            <a:schemeClr val="tx1"/>
          </a:solidFill>
          <a:latin typeface="+mn-lt"/>
          <a:ea typeface="+mn-ea"/>
          <a:cs typeface="+mn-cs"/>
        </a:defRPr>
      </a:lvl2pPr>
      <a:lvl3pPr marL="1136989" indent="-227393" algn="l" rtl="0" fontAlgn="base">
        <a:spcBef>
          <a:spcPct val="20000"/>
        </a:spcBef>
        <a:spcAft>
          <a:spcPct val="0"/>
        </a:spcAft>
        <a:buChar char="•"/>
        <a:defRPr sz="2700" kern="1200">
          <a:solidFill>
            <a:schemeClr val="tx1"/>
          </a:solidFill>
          <a:latin typeface="+mn-lt"/>
          <a:ea typeface="+mn-ea"/>
          <a:cs typeface="+mn-cs"/>
        </a:defRPr>
      </a:lvl3pPr>
      <a:lvl4pPr marL="1591785" indent="-227393" algn="l" rtl="0" fontAlgn="base">
        <a:spcBef>
          <a:spcPct val="20000"/>
        </a:spcBef>
        <a:spcAft>
          <a:spcPct val="0"/>
        </a:spcAft>
        <a:buChar char="–"/>
        <a:defRPr sz="2300" kern="1200">
          <a:solidFill>
            <a:schemeClr val="tx1"/>
          </a:solidFill>
          <a:latin typeface="+mn-lt"/>
          <a:ea typeface="+mn-ea"/>
          <a:cs typeface="+mn-cs"/>
        </a:defRPr>
      </a:lvl4pPr>
      <a:lvl5pPr marL="2046583" indent="-227393" algn="l" rtl="0" fontAlgn="base">
        <a:spcBef>
          <a:spcPct val="20000"/>
        </a:spcBef>
        <a:spcAft>
          <a:spcPct val="0"/>
        </a:spcAft>
        <a:buChar char="»"/>
        <a:defRPr sz="2300" kern="1200">
          <a:solidFill>
            <a:schemeClr val="tx1"/>
          </a:solidFill>
          <a:latin typeface="+mn-lt"/>
          <a:ea typeface="+mn-ea"/>
          <a:cs typeface="+mn-cs"/>
        </a:defRPr>
      </a:lvl5pPr>
      <a:lvl6pPr marL="250137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16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0960"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5756"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0066"/>
            </a:gs>
            <a:gs pos="100000">
              <a:schemeClr val="tx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29" y="274638"/>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29" y="1600239"/>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defRPr sz="1500">
                <a:solidFill>
                  <a:srgbClr val="000000"/>
                </a:solidFill>
                <a:latin typeface="Arial" charset="0"/>
              </a:defRPr>
            </a:lvl1pPr>
          </a:lstStyle>
          <a:p>
            <a:pPr eaLnBrk="1" hangingPunct="1">
              <a:defRPr/>
            </a:pPr>
            <a:endParaRPr lang="en-GB" altLang="en-US">
              <a:ea typeface="+mn-ea"/>
            </a:endParaRPr>
          </a:p>
        </p:txBody>
      </p:sp>
      <p:sp>
        <p:nvSpPr>
          <p:cNvPr id="1029" name="Rectangle 5"/>
          <p:cNvSpPr>
            <a:spLocks noGrp="1" noChangeArrowheads="1"/>
          </p:cNvSpPr>
          <p:nvPr>
            <p:ph type="ftr" sz="quarter" idx="3"/>
          </p:nvPr>
        </p:nvSpPr>
        <p:spPr bwMode="auto">
          <a:xfrm>
            <a:off x="3124229" y="6245225"/>
            <a:ext cx="28956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ctr">
              <a:defRPr sz="1500">
                <a:solidFill>
                  <a:srgbClr val="000000"/>
                </a:solidFill>
                <a:latin typeface="Arial" charset="0"/>
              </a:defRPr>
            </a:lvl1pPr>
          </a:lstStyle>
          <a:p>
            <a:pPr eaLnBrk="1" hangingPunct="1">
              <a:defRPr/>
            </a:pPr>
            <a:endParaRPr lang="en-GB" altLang="en-US">
              <a:ea typeface="+mn-ea"/>
            </a:endParaRPr>
          </a:p>
        </p:txBody>
      </p:sp>
      <p:sp>
        <p:nvSpPr>
          <p:cNvPr id="1030" name="Rectangle 6"/>
          <p:cNvSpPr>
            <a:spLocks noGrp="1" noChangeArrowheads="1"/>
          </p:cNvSpPr>
          <p:nvPr>
            <p:ph type="sldNum" sz="quarter" idx="4"/>
          </p:nvPr>
        </p:nvSpPr>
        <p:spPr bwMode="auto">
          <a:xfrm>
            <a:off x="655320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r">
              <a:defRPr sz="1500">
                <a:solidFill>
                  <a:srgbClr val="000000"/>
                </a:solidFill>
                <a:latin typeface="Arial" charset="0"/>
              </a:defRPr>
            </a:lvl1pPr>
          </a:lstStyle>
          <a:p>
            <a:pPr eaLnBrk="1" hangingPunct="1">
              <a:defRPr/>
            </a:pPr>
            <a:fld id="{6734AF02-6435-4294-8C42-3B9FE9EBB449}" type="slidenum">
              <a:rPr lang="en-GB" altLang="en-US">
                <a:ea typeface="+mn-ea"/>
              </a:rPr>
              <a:pPr eaLnBrk="1" hangingPunct="1">
                <a:defRPr/>
              </a:pPr>
              <a:t>‹#›</a:t>
            </a:fld>
            <a:endParaRPr lang="en-GB" altLang="en-US">
              <a:ea typeface="+mn-ea"/>
            </a:endParaRPr>
          </a:p>
        </p:txBody>
      </p:sp>
    </p:spTree>
    <p:extLst>
      <p:ext uri="{BB962C8B-B14F-4D97-AF65-F5344CB8AC3E}">
        <p14:creationId xmlns:p14="http://schemas.microsoft.com/office/powerpoint/2010/main" val="267311032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5519" algn="ctr" rtl="0" fontAlgn="base">
        <a:spcBef>
          <a:spcPct val="0"/>
        </a:spcBef>
        <a:spcAft>
          <a:spcPct val="0"/>
        </a:spcAft>
        <a:defRPr sz="4400">
          <a:solidFill>
            <a:schemeClr val="tx2"/>
          </a:solidFill>
          <a:latin typeface="Arial" charset="0"/>
        </a:defRPr>
      </a:lvl6pPr>
      <a:lvl7pPr marL="911054" algn="ctr" rtl="0" fontAlgn="base">
        <a:spcBef>
          <a:spcPct val="0"/>
        </a:spcBef>
        <a:spcAft>
          <a:spcPct val="0"/>
        </a:spcAft>
        <a:defRPr sz="4400">
          <a:solidFill>
            <a:schemeClr val="tx2"/>
          </a:solidFill>
          <a:latin typeface="Arial" charset="0"/>
        </a:defRPr>
      </a:lvl7pPr>
      <a:lvl8pPr marL="1366583" algn="ctr" rtl="0" fontAlgn="base">
        <a:spcBef>
          <a:spcPct val="0"/>
        </a:spcBef>
        <a:spcAft>
          <a:spcPct val="0"/>
        </a:spcAft>
        <a:defRPr sz="4400">
          <a:solidFill>
            <a:schemeClr val="tx2"/>
          </a:solidFill>
          <a:latin typeface="Arial" charset="0"/>
        </a:defRPr>
      </a:lvl8pPr>
      <a:lvl9pPr marL="1822110" algn="ctr" rtl="0" fontAlgn="base">
        <a:spcBef>
          <a:spcPct val="0"/>
        </a:spcBef>
        <a:spcAft>
          <a:spcPct val="0"/>
        </a:spcAft>
        <a:defRPr sz="4400">
          <a:solidFill>
            <a:schemeClr val="tx2"/>
          </a:solidFill>
          <a:latin typeface="Arial" charset="0"/>
        </a:defRPr>
      </a:lvl9pPr>
    </p:titleStyle>
    <p:bodyStyle>
      <a:lvl1pPr marL="341649" indent="-341649" algn="l" rtl="0" eaLnBrk="0" fontAlgn="base" hangingPunct="0">
        <a:spcBef>
          <a:spcPct val="20000"/>
        </a:spcBef>
        <a:spcAft>
          <a:spcPct val="0"/>
        </a:spcAft>
        <a:buChar char="•"/>
        <a:defRPr sz="3200">
          <a:solidFill>
            <a:schemeClr val="tx1"/>
          </a:solidFill>
          <a:latin typeface="+mn-lt"/>
          <a:ea typeface="+mn-ea"/>
          <a:cs typeface="+mn-cs"/>
        </a:defRPr>
      </a:lvl1pPr>
      <a:lvl2pPr marL="740227" indent="-284707" algn="l" rtl="0" eaLnBrk="0" fontAlgn="base" hangingPunct="0">
        <a:spcBef>
          <a:spcPct val="20000"/>
        </a:spcBef>
        <a:spcAft>
          <a:spcPct val="0"/>
        </a:spcAft>
        <a:buChar char="–"/>
        <a:defRPr sz="2700">
          <a:solidFill>
            <a:schemeClr val="tx1"/>
          </a:solidFill>
          <a:latin typeface="+mn-lt"/>
        </a:defRPr>
      </a:lvl2pPr>
      <a:lvl3pPr marL="1138812" indent="-227760" algn="l" rtl="0" eaLnBrk="0" fontAlgn="base" hangingPunct="0">
        <a:spcBef>
          <a:spcPct val="20000"/>
        </a:spcBef>
        <a:spcAft>
          <a:spcPct val="0"/>
        </a:spcAft>
        <a:buChar char="•"/>
        <a:defRPr sz="2300">
          <a:solidFill>
            <a:schemeClr val="tx1"/>
          </a:solidFill>
          <a:latin typeface="+mn-lt"/>
        </a:defRPr>
      </a:lvl3pPr>
      <a:lvl4pPr marL="1594343" indent="-227760" algn="l" rtl="0" eaLnBrk="0" fontAlgn="base" hangingPunct="0">
        <a:spcBef>
          <a:spcPct val="20000"/>
        </a:spcBef>
        <a:spcAft>
          <a:spcPct val="0"/>
        </a:spcAft>
        <a:buChar char="–"/>
        <a:defRPr sz="2100">
          <a:solidFill>
            <a:schemeClr val="tx1"/>
          </a:solidFill>
          <a:latin typeface="+mn-lt"/>
        </a:defRPr>
      </a:lvl4pPr>
      <a:lvl5pPr marL="2049868" indent="-227760" algn="l" rtl="0" eaLnBrk="0" fontAlgn="base" hangingPunct="0">
        <a:spcBef>
          <a:spcPct val="20000"/>
        </a:spcBef>
        <a:spcAft>
          <a:spcPct val="0"/>
        </a:spcAft>
        <a:buChar char="»"/>
        <a:defRPr sz="2100">
          <a:solidFill>
            <a:schemeClr val="tx1"/>
          </a:solidFill>
          <a:latin typeface="+mn-lt"/>
        </a:defRPr>
      </a:lvl5pPr>
      <a:lvl6pPr marL="2505393" indent="-227760" algn="l" rtl="0" fontAlgn="base">
        <a:spcBef>
          <a:spcPct val="20000"/>
        </a:spcBef>
        <a:spcAft>
          <a:spcPct val="0"/>
        </a:spcAft>
        <a:buChar char="»"/>
        <a:defRPr sz="2100">
          <a:solidFill>
            <a:schemeClr val="tx1"/>
          </a:solidFill>
          <a:latin typeface="+mn-lt"/>
        </a:defRPr>
      </a:lvl6pPr>
      <a:lvl7pPr marL="2960918" indent="-227760" algn="l" rtl="0" fontAlgn="base">
        <a:spcBef>
          <a:spcPct val="20000"/>
        </a:spcBef>
        <a:spcAft>
          <a:spcPct val="0"/>
        </a:spcAft>
        <a:buChar char="»"/>
        <a:defRPr sz="2100">
          <a:solidFill>
            <a:schemeClr val="tx1"/>
          </a:solidFill>
          <a:latin typeface="+mn-lt"/>
        </a:defRPr>
      </a:lvl7pPr>
      <a:lvl8pPr marL="3416441" indent="-227760" algn="l" rtl="0" fontAlgn="base">
        <a:spcBef>
          <a:spcPct val="20000"/>
        </a:spcBef>
        <a:spcAft>
          <a:spcPct val="0"/>
        </a:spcAft>
        <a:buChar char="»"/>
        <a:defRPr sz="2100">
          <a:solidFill>
            <a:schemeClr val="tx1"/>
          </a:solidFill>
          <a:latin typeface="+mn-lt"/>
        </a:defRPr>
      </a:lvl8pPr>
      <a:lvl9pPr marL="3871966" indent="-227760" algn="l" rtl="0" fontAlgn="base">
        <a:spcBef>
          <a:spcPct val="20000"/>
        </a:spcBef>
        <a:spcAft>
          <a:spcPct val="0"/>
        </a:spcAft>
        <a:buChar char="»"/>
        <a:defRPr sz="2100">
          <a:solidFill>
            <a:schemeClr val="tx1"/>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56" tIns="45478" rIns="90956" bIns="45478" anchor="ctr"/>
          <a:lstStyle/>
          <a:p>
            <a:endParaRPr lang="en-US">
              <a:solidFill>
                <a:srgbClr val="000000"/>
              </a:solidFill>
            </a:endParaRPr>
          </a:p>
        </p:txBody>
      </p:sp>
      <p:sp>
        <p:nvSpPr>
          <p:cNvPr id="1026" name="Rectangle 2"/>
          <p:cNvSpPr>
            <a:spLocks noGrp="1" noChangeArrowheads="1"/>
          </p:cNvSpPr>
          <p:nvPr>
            <p:ph type="title"/>
          </p:nvPr>
        </p:nvSpPr>
        <p:spPr bwMode="auto">
          <a:xfrm>
            <a:off x="4267199" y="0"/>
            <a:ext cx="4648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p:cNvSpPr txBox="1">
            <a:spLocks noChangeArrowheads="1"/>
          </p:cNvSpPr>
          <p:nvPr/>
        </p:nvSpPr>
        <p:spPr bwMode="auto">
          <a:xfrm>
            <a:off x="76201" y="76213"/>
            <a:ext cx="4267199" cy="50734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0956" tIns="45478" rIns="90956" bIns="454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4.1 Defining the Atom &gt;</a:t>
            </a:r>
          </a:p>
        </p:txBody>
      </p:sp>
      <p:sp>
        <p:nvSpPr>
          <p:cNvPr id="1037" name="Text Box 13"/>
          <p:cNvSpPr txBox="1">
            <a:spLocks noChangeArrowheads="1"/>
          </p:cNvSpPr>
          <p:nvPr/>
        </p:nvSpPr>
        <p:spPr bwMode="auto">
          <a:xfrm>
            <a:off x="0" y="6400813"/>
            <a:ext cx="1371600" cy="44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p:nvSpPr>
        <p:spPr bwMode="auto">
          <a:xfrm>
            <a:off x="76200" y="6521471"/>
            <a:ext cx="1524000" cy="35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spAutoFit/>
          </a:bodyPr>
          <a:lstStyle/>
          <a:p>
            <a:pPr>
              <a:spcBef>
                <a:spcPct val="50000"/>
              </a:spcBef>
            </a:pPr>
            <a:fld id="{9E2755FF-0F86-4BC4-9440-4719AB110B09}" type="slidenum">
              <a:rPr lang="en-US" altLang="en-US" sz="1700">
                <a:solidFill>
                  <a:srgbClr val="000000"/>
                </a:solidFill>
              </a:rPr>
              <a:pPr>
                <a:spcBef>
                  <a:spcPct val="50000"/>
                </a:spcBef>
              </a:pPr>
              <a:t>‹#›</a:t>
            </a:fld>
            <a:endParaRPr lang="en-US" altLang="en-US" sz="170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b"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40" name="Picture 16" descr="PEA_RGB_bluebg-smal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37591"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6394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91" r:id="rId15"/>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479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959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439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918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105" indent="-341105" algn="l" rtl="0" fontAlgn="base">
        <a:spcBef>
          <a:spcPct val="20000"/>
        </a:spcBef>
        <a:spcAft>
          <a:spcPct val="0"/>
        </a:spcAft>
        <a:defRPr sz="3200" b="1" kern="1200">
          <a:solidFill>
            <a:srgbClr val="A3573F"/>
          </a:solidFill>
          <a:latin typeface="+mn-lt"/>
          <a:ea typeface="+mn-ea"/>
          <a:cs typeface="+mn-cs"/>
        </a:defRPr>
      </a:lvl1pPr>
      <a:lvl2pPr marL="739038" indent="-284251" algn="l" rtl="0" fontAlgn="base">
        <a:spcBef>
          <a:spcPct val="20000"/>
        </a:spcBef>
        <a:spcAft>
          <a:spcPct val="0"/>
        </a:spcAft>
        <a:buChar char="–"/>
        <a:defRPr sz="2700" b="1" kern="1200">
          <a:solidFill>
            <a:schemeClr val="tx1"/>
          </a:solidFill>
          <a:latin typeface="+mn-lt"/>
          <a:ea typeface="+mn-ea"/>
          <a:cs typeface="+mn-cs"/>
        </a:defRPr>
      </a:lvl2pPr>
      <a:lvl3pPr marL="1136989" indent="-227393" algn="l" rtl="0" fontAlgn="base">
        <a:spcBef>
          <a:spcPct val="20000"/>
        </a:spcBef>
        <a:spcAft>
          <a:spcPct val="0"/>
        </a:spcAft>
        <a:buChar char="•"/>
        <a:defRPr sz="2700" kern="1200">
          <a:solidFill>
            <a:schemeClr val="tx1"/>
          </a:solidFill>
          <a:latin typeface="+mn-lt"/>
          <a:ea typeface="+mn-ea"/>
          <a:cs typeface="+mn-cs"/>
        </a:defRPr>
      </a:lvl3pPr>
      <a:lvl4pPr marL="1591785" indent="-227393" algn="l" rtl="0" fontAlgn="base">
        <a:spcBef>
          <a:spcPct val="20000"/>
        </a:spcBef>
        <a:spcAft>
          <a:spcPct val="0"/>
        </a:spcAft>
        <a:buChar char="–"/>
        <a:defRPr sz="2300" kern="1200">
          <a:solidFill>
            <a:schemeClr val="tx1"/>
          </a:solidFill>
          <a:latin typeface="+mn-lt"/>
          <a:ea typeface="+mn-ea"/>
          <a:cs typeface="+mn-cs"/>
        </a:defRPr>
      </a:lvl4pPr>
      <a:lvl5pPr marL="2046583" indent="-227393" algn="l" rtl="0" fontAlgn="base">
        <a:spcBef>
          <a:spcPct val="20000"/>
        </a:spcBef>
        <a:spcAft>
          <a:spcPct val="0"/>
        </a:spcAft>
        <a:buChar char="»"/>
        <a:defRPr sz="2300" kern="1200">
          <a:solidFill>
            <a:schemeClr val="tx1"/>
          </a:solidFill>
          <a:latin typeface="+mn-lt"/>
          <a:ea typeface="+mn-ea"/>
          <a:cs typeface="+mn-cs"/>
        </a:defRPr>
      </a:lvl5pPr>
      <a:lvl6pPr marL="250137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16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0960"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5756"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8"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29"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defRPr sz="1500"/>
            </a:lvl1pPr>
          </a:lstStyle>
          <a:p>
            <a:pPr eaLnBrk="1" hangingPunct="1">
              <a:defRPr/>
            </a:pPr>
            <a:endParaRPr lang="en-US" altLang="en-US">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3124229" y="6248400"/>
            <a:ext cx="28956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ctr">
              <a:defRPr sz="1500"/>
            </a:lvl1pPr>
          </a:lstStyle>
          <a:p>
            <a:pPr eaLnBrk="1" hangingPunct="1">
              <a:defRPr/>
            </a:pPr>
            <a:endParaRPr lang="en-US" altLang="en-US">
              <a:solidFill>
                <a:srgbClr val="000000"/>
              </a:solidFill>
              <a:latin typeface="Times New Roman" pitchFamily="18" charset="0"/>
              <a:ea typeface="+mn-ea"/>
            </a:endParaRPr>
          </a:p>
        </p:txBody>
      </p:sp>
      <p:sp>
        <p:nvSpPr>
          <p:cNvPr id="1030" name="Rectangle 6"/>
          <p:cNvSpPr>
            <a:spLocks noGrp="1" noChangeArrowheads="1"/>
          </p:cNvSpPr>
          <p:nvPr>
            <p:ph type="sldNum" sz="quarter" idx="4"/>
          </p:nvPr>
        </p:nvSpPr>
        <p:spPr bwMode="auto">
          <a:xfrm>
            <a:off x="6553228"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r">
              <a:defRPr sz="1500"/>
            </a:lvl1pPr>
          </a:lstStyle>
          <a:p>
            <a:pPr eaLnBrk="1" hangingPunct="1">
              <a:defRPr/>
            </a:pPr>
            <a:fld id="{2F26AA13-E5F8-4F97-BE33-CF04A28053BF}" type="slidenum">
              <a:rPr lang="en-US" altLang="en-US">
                <a:solidFill>
                  <a:srgbClr val="000000"/>
                </a:solidFill>
                <a:latin typeface="Times New Roman" pitchFamily="18" charset="0"/>
                <a:ea typeface="+mn-ea"/>
              </a:rPr>
              <a:pPr eaLnBrk="1" hangingPunct="1">
                <a:defRPr/>
              </a:pPr>
              <a:t>‹#›</a:t>
            </a:fld>
            <a:endParaRPr lang="en-US" altLang="en-US">
              <a:solidFill>
                <a:srgbClr val="000000"/>
              </a:solidFill>
              <a:latin typeface="Times New Roman" pitchFamily="18" charset="0"/>
              <a:ea typeface="+mn-ea"/>
            </a:endParaRPr>
          </a:p>
        </p:txBody>
      </p:sp>
    </p:spTree>
    <p:extLst>
      <p:ext uri="{BB962C8B-B14F-4D97-AF65-F5344CB8AC3E}">
        <p14:creationId xmlns:p14="http://schemas.microsoft.com/office/powerpoint/2010/main" val="280174618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5519" algn="ctr" rtl="0" fontAlgn="base">
        <a:spcBef>
          <a:spcPct val="0"/>
        </a:spcBef>
        <a:spcAft>
          <a:spcPct val="0"/>
        </a:spcAft>
        <a:defRPr sz="4400">
          <a:solidFill>
            <a:schemeClr val="tx2"/>
          </a:solidFill>
          <a:latin typeface="Times New Roman" pitchFamily="18" charset="0"/>
        </a:defRPr>
      </a:lvl6pPr>
      <a:lvl7pPr marL="911054" algn="ctr" rtl="0" fontAlgn="base">
        <a:spcBef>
          <a:spcPct val="0"/>
        </a:spcBef>
        <a:spcAft>
          <a:spcPct val="0"/>
        </a:spcAft>
        <a:defRPr sz="4400">
          <a:solidFill>
            <a:schemeClr val="tx2"/>
          </a:solidFill>
          <a:latin typeface="Times New Roman" pitchFamily="18" charset="0"/>
        </a:defRPr>
      </a:lvl7pPr>
      <a:lvl8pPr marL="1366583" algn="ctr" rtl="0" fontAlgn="base">
        <a:spcBef>
          <a:spcPct val="0"/>
        </a:spcBef>
        <a:spcAft>
          <a:spcPct val="0"/>
        </a:spcAft>
        <a:defRPr sz="4400">
          <a:solidFill>
            <a:schemeClr val="tx2"/>
          </a:solidFill>
          <a:latin typeface="Times New Roman" pitchFamily="18" charset="0"/>
        </a:defRPr>
      </a:lvl8pPr>
      <a:lvl9pPr marL="1822110" algn="ctr" rtl="0" fontAlgn="base">
        <a:spcBef>
          <a:spcPct val="0"/>
        </a:spcBef>
        <a:spcAft>
          <a:spcPct val="0"/>
        </a:spcAft>
        <a:defRPr sz="4400">
          <a:solidFill>
            <a:schemeClr val="tx2"/>
          </a:solidFill>
          <a:latin typeface="Times New Roman" pitchFamily="18" charset="0"/>
        </a:defRPr>
      </a:lvl9pPr>
    </p:titleStyle>
    <p:bodyStyle>
      <a:lvl1pPr marL="341649" indent="-341649" algn="l" rtl="0" eaLnBrk="0" fontAlgn="base" hangingPunct="0">
        <a:spcBef>
          <a:spcPct val="20000"/>
        </a:spcBef>
        <a:spcAft>
          <a:spcPct val="0"/>
        </a:spcAft>
        <a:buChar char="•"/>
        <a:defRPr sz="3200">
          <a:solidFill>
            <a:schemeClr val="tx1"/>
          </a:solidFill>
          <a:latin typeface="+mn-lt"/>
          <a:ea typeface="+mn-ea"/>
          <a:cs typeface="+mn-cs"/>
        </a:defRPr>
      </a:lvl1pPr>
      <a:lvl2pPr marL="740227" indent="-284707" algn="l" rtl="0" eaLnBrk="0" fontAlgn="base" hangingPunct="0">
        <a:spcBef>
          <a:spcPct val="20000"/>
        </a:spcBef>
        <a:spcAft>
          <a:spcPct val="0"/>
        </a:spcAft>
        <a:buChar char="–"/>
        <a:defRPr sz="2700">
          <a:solidFill>
            <a:schemeClr val="tx1"/>
          </a:solidFill>
          <a:latin typeface="+mn-lt"/>
        </a:defRPr>
      </a:lvl2pPr>
      <a:lvl3pPr marL="1138812" indent="-227760" algn="l" rtl="0" eaLnBrk="0" fontAlgn="base" hangingPunct="0">
        <a:spcBef>
          <a:spcPct val="20000"/>
        </a:spcBef>
        <a:spcAft>
          <a:spcPct val="0"/>
        </a:spcAft>
        <a:buChar char="•"/>
        <a:defRPr sz="2300">
          <a:solidFill>
            <a:schemeClr val="tx1"/>
          </a:solidFill>
          <a:latin typeface="+mn-lt"/>
        </a:defRPr>
      </a:lvl3pPr>
      <a:lvl4pPr marL="1594343" indent="-227760" algn="l" rtl="0" eaLnBrk="0" fontAlgn="base" hangingPunct="0">
        <a:spcBef>
          <a:spcPct val="20000"/>
        </a:spcBef>
        <a:spcAft>
          <a:spcPct val="0"/>
        </a:spcAft>
        <a:buChar char="–"/>
        <a:defRPr sz="2100">
          <a:solidFill>
            <a:schemeClr val="tx1"/>
          </a:solidFill>
          <a:latin typeface="+mn-lt"/>
        </a:defRPr>
      </a:lvl4pPr>
      <a:lvl5pPr marL="2049868" indent="-227760" algn="l" rtl="0" eaLnBrk="0" fontAlgn="base" hangingPunct="0">
        <a:spcBef>
          <a:spcPct val="20000"/>
        </a:spcBef>
        <a:spcAft>
          <a:spcPct val="0"/>
        </a:spcAft>
        <a:buChar char="»"/>
        <a:defRPr sz="2100">
          <a:solidFill>
            <a:schemeClr val="tx1"/>
          </a:solidFill>
          <a:latin typeface="+mn-lt"/>
        </a:defRPr>
      </a:lvl5pPr>
      <a:lvl6pPr marL="2505393" indent="-227760" algn="l" rtl="0" fontAlgn="base">
        <a:spcBef>
          <a:spcPct val="20000"/>
        </a:spcBef>
        <a:spcAft>
          <a:spcPct val="0"/>
        </a:spcAft>
        <a:buChar char="»"/>
        <a:defRPr sz="2100">
          <a:solidFill>
            <a:schemeClr val="tx1"/>
          </a:solidFill>
          <a:latin typeface="+mn-lt"/>
        </a:defRPr>
      </a:lvl6pPr>
      <a:lvl7pPr marL="2960918" indent="-227760" algn="l" rtl="0" fontAlgn="base">
        <a:spcBef>
          <a:spcPct val="20000"/>
        </a:spcBef>
        <a:spcAft>
          <a:spcPct val="0"/>
        </a:spcAft>
        <a:buChar char="»"/>
        <a:defRPr sz="2100">
          <a:solidFill>
            <a:schemeClr val="tx1"/>
          </a:solidFill>
          <a:latin typeface="+mn-lt"/>
        </a:defRPr>
      </a:lvl7pPr>
      <a:lvl8pPr marL="3416441" indent="-227760" algn="l" rtl="0" fontAlgn="base">
        <a:spcBef>
          <a:spcPct val="20000"/>
        </a:spcBef>
        <a:spcAft>
          <a:spcPct val="0"/>
        </a:spcAft>
        <a:buChar char="»"/>
        <a:defRPr sz="2100">
          <a:solidFill>
            <a:schemeClr val="tx1"/>
          </a:solidFill>
          <a:latin typeface="+mn-lt"/>
        </a:defRPr>
      </a:lvl8pPr>
      <a:lvl9pPr marL="3871966" indent="-227760" algn="l" rtl="0" fontAlgn="base">
        <a:spcBef>
          <a:spcPct val="20000"/>
        </a:spcBef>
        <a:spcAft>
          <a:spcPct val="0"/>
        </a:spcAft>
        <a:buChar char="»"/>
        <a:defRPr sz="2100">
          <a:solidFill>
            <a:schemeClr val="tx1"/>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8"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29"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defRPr sz="1500"/>
            </a:lvl1pPr>
          </a:lstStyle>
          <a:p>
            <a:pPr eaLnBrk="1" hangingPunct="1">
              <a:defRPr/>
            </a:pPr>
            <a:endParaRPr lang="en-US" altLang="en-US">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3124229" y="6248400"/>
            <a:ext cx="28956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ctr">
              <a:defRPr sz="1500"/>
            </a:lvl1pPr>
          </a:lstStyle>
          <a:p>
            <a:pPr eaLnBrk="1" hangingPunct="1">
              <a:defRPr/>
            </a:pPr>
            <a:endParaRPr lang="en-US" altLang="en-US">
              <a:solidFill>
                <a:srgbClr val="000000"/>
              </a:solidFill>
              <a:latin typeface="Times New Roman" pitchFamily="18" charset="0"/>
              <a:ea typeface="+mn-ea"/>
            </a:endParaRPr>
          </a:p>
        </p:txBody>
      </p:sp>
      <p:sp>
        <p:nvSpPr>
          <p:cNvPr id="1030" name="Rectangle 6"/>
          <p:cNvSpPr>
            <a:spLocks noGrp="1" noChangeArrowheads="1"/>
          </p:cNvSpPr>
          <p:nvPr>
            <p:ph type="sldNum" sz="quarter" idx="4"/>
          </p:nvPr>
        </p:nvSpPr>
        <p:spPr bwMode="auto">
          <a:xfrm>
            <a:off x="6553228"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r">
              <a:defRPr sz="1500"/>
            </a:lvl1pPr>
          </a:lstStyle>
          <a:p>
            <a:pPr eaLnBrk="1" hangingPunct="1">
              <a:defRPr/>
            </a:pPr>
            <a:fld id="{2F26AA13-E5F8-4F97-BE33-CF04A28053BF}" type="slidenum">
              <a:rPr lang="en-US" altLang="en-US">
                <a:solidFill>
                  <a:srgbClr val="000000"/>
                </a:solidFill>
                <a:latin typeface="Times New Roman" pitchFamily="18" charset="0"/>
                <a:ea typeface="+mn-ea"/>
              </a:rPr>
              <a:pPr eaLnBrk="1" hangingPunct="1">
                <a:defRPr/>
              </a:pPr>
              <a:t>‹#›</a:t>
            </a:fld>
            <a:endParaRPr lang="en-US" altLang="en-US">
              <a:solidFill>
                <a:srgbClr val="000000"/>
              </a:solidFill>
              <a:latin typeface="Times New Roman" pitchFamily="18" charset="0"/>
              <a:ea typeface="+mn-ea"/>
            </a:endParaRPr>
          </a:p>
        </p:txBody>
      </p:sp>
    </p:spTree>
    <p:extLst>
      <p:ext uri="{BB962C8B-B14F-4D97-AF65-F5344CB8AC3E}">
        <p14:creationId xmlns:p14="http://schemas.microsoft.com/office/powerpoint/2010/main" val="28017461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5519" algn="ctr" rtl="0" fontAlgn="base">
        <a:spcBef>
          <a:spcPct val="0"/>
        </a:spcBef>
        <a:spcAft>
          <a:spcPct val="0"/>
        </a:spcAft>
        <a:defRPr sz="4400">
          <a:solidFill>
            <a:schemeClr val="tx2"/>
          </a:solidFill>
          <a:latin typeface="Times New Roman" pitchFamily="18" charset="0"/>
        </a:defRPr>
      </a:lvl6pPr>
      <a:lvl7pPr marL="911054" algn="ctr" rtl="0" fontAlgn="base">
        <a:spcBef>
          <a:spcPct val="0"/>
        </a:spcBef>
        <a:spcAft>
          <a:spcPct val="0"/>
        </a:spcAft>
        <a:defRPr sz="4400">
          <a:solidFill>
            <a:schemeClr val="tx2"/>
          </a:solidFill>
          <a:latin typeface="Times New Roman" pitchFamily="18" charset="0"/>
        </a:defRPr>
      </a:lvl7pPr>
      <a:lvl8pPr marL="1366583" algn="ctr" rtl="0" fontAlgn="base">
        <a:spcBef>
          <a:spcPct val="0"/>
        </a:spcBef>
        <a:spcAft>
          <a:spcPct val="0"/>
        </a:spcAft>
        <a:defRPr sz="4400">
          <a:solidFill>
            <a:schemeClr val="tx2"/>
          </a:solidFill>
          <a:latin typeface="Times New Roman" pitchFamily="18" charset="0"/>
        </a:defRPr>
      </a:lvl8pPr>
      <a:lvl9pPr marL="1822110" algn="ctr" rtl="0" fontAlgn="base">
        <a:spcBef>
          <a:spcPct val="0"/>
        </a:spcBef>
        <a:spcAft>
          <a:spcPct val="0"/>
        </a:spcAft>
        <a:defRPr sz="4400">
          <a:solidFill>
            <a:schemeClr val="tx2"/>
          </a:solidFill>
          <a:latin typeface="Times New Roman" pitchFamily="18" charset="0"/>
        </a:defRPr>
      </a:lvl9pPr>
    </p:titleStyle>
    <p:bodyStyle>
      <a:lvl1pPr marL="341649" indent="-341649" algn="l" rtl="0" eaLnBrk="0" fontAlgn="base" hangingPunct="0">
        <a:spcBef>
          <a:spcPct val="20000"/>
        </a:spcBef>
        <a:spcAft>
          <a:spcPct val="0"/>
        </a:spcAft>
        <a:buChar char="•"/>
        <a:defRPr sz="3200">
          <a:solidFill>
            <a:schemeClr val="tx1"/>
          </a:solidFill>
          <a:latin typeface="+mn-lt"/>
          <a:ea typeface="+mn-ea"/>
          <a:cs typeface="+mn-cs"/>
        </a:defRPr>
      </a:lvl1pPr>
      <a:lvl2pPr marL="740227" indent="-284707" algn="l" rtl="0" eaLnBrk="0" fontAlgn="base" hangingPunct="0">
        <a:spcBef>
          <a:spcPct val="20000"/>
        </a:spcBef>
        <a:spcAft>
          <a:spcPct val="0"/>
        </a:spcAft>
        <a:buChar char="–"/>
        <a:defRPr sz="2700">
          <a:solidFill>
            <a:schemeClr val="tx1"/>
          </a:solidFill>
          <a:latin typeface="+mn-lt"/>
        </a:defRPr>
      </a:lvl2pPr>
      <a:lvl3pPr marL="1138812" indent="-227760" algn="l" rtl="0" eaLnBrk="0" fontAlgn="base" hangingPunct="0">
        <a:spcBef>
          <a:spcPct val="20000"/>
        </a:spcBef>
        <a:spcAft>
          <a:spcPct val="0"/>
        </a:spcAft>
        <a:buChar char="•"/>
        <a:defRPr sz="2300">
          <a:solidFill>
            <a:schemeClr val="tx1"/>
          </a:solidFill>
          <a:latin typeface="+mn-lt"/>
        </a:defRPr>
      </a:lvl3pPr>
      <a:lvl4pPr marL="1594343" indent="-227760" algn="l" rtl="0" eaLnBrk="0" fontAlgn="base" hangingPunct="0">
        <a:spcBef>
          <a:spcPct val="20000"/>
        </a:spcBef>
        <a:spcAft>
          <a:spcPct val="0"/>
        </a:spcAft>
        <a:buChar char="–"/>
        <a:defRPr sz="2100">
          <a:solidFill>
            <a:schemeClr val="tx1"/>
          </a:solidFill>
          <a:latin typeface="+mn-lt"/>
        </a:defRPr>
      </a:lvl4pPr>
      <a:lvl5pPr marL="2049868" indent="-227760" algn="l" rtl="0" eaLnBrk="0" fontAlgn="base" hangingPunct="0">
        <a:spcBef>
          <a:spcPct val="20000"/>
        </a:spcBef>
        <a:spcAft>
          <a:spcPct val="0"/>
        </a:spcAft>
        <a:buChar char="»"/>
        <a:defRPr sz="2100">
          <a:solidFill>
            <a:schemeClr val="tx1"/>
          </a:solidFill>
          <a:latin typeface="+mn-lt"/>
        </a:defRPr>
      </a:lvl5pPr>
      <a:lvl6pPr marL="2505393" indent="-227760" algn="l" rtl="0" fontAlgn="base">
        <a:spcBef>
          <a:spcPct val="20000"/>
        </a:spcBef>
        <a:spcAft>
          <a:spcPct val="0"/>
        </a:spcAft>
        <a:buChar char="»"/>
        <a:defRPr sz="2100">
          <a:solidFill>
            <a:schemeClr val="tx1"/>
          </a:solidFill>
          <a:latin typeface="+mn-lt"/>
        </a:defRPr>
      </a:lvl6pPr>
      <a:lvl7pPr marL="2960918" indent="-227760" algn="l" rtl="0" fontAlgn="base">
        <a:spcBef>
          <a:spcPct val="20000"/>
        </a:spcBef>
        <a:spcAft>
          <a:spcPct val="0"/>
        </a:spcAft>
        <a:buChar char="»"/>
        <a:defRPr sz="2100">
          <a:solidFill>
            <a:schemeClr val="tx1"/>
          </a:solidFill>
          <a:latin typeface="+mn-lt"/>
        </a:defRPr>
      </a:lvl7pPr>
      <a:lvl8pPr marL="3416441" indent="-227760" algn="l" rtl="0" fontAlgn="base">
        <a:spcBef>
          <a:spcPct val="20000"/>
        </a:spcBef>
        <a:spcAft>
          <a:spcPct val="0"/>
        </a:spcAft>
        <a:buChar char="»"/>
        <a:defRPr sz="2100">
          <a:solidFill>
            <a:schemeClr val="tx1"/>
          </a:solidFill>
          <a:latin typeface="+mn-lt"/>
        </a:defRPr>
      </a:lvl8pPr>
      <a:lvl9pPr marL="3871966" indent="-227760" algn="l" rtl="0" fontAlgn="base">
        <a:spcBef>
          <a:spcPct val="20000"/>
        </a:spcBef>
        <a:spcAft>
          <a:spcPct val="0"/>
        </a:spcAft>
        <a:buChar char="»"/>
        <a:defRPr sz="2100">
          <a:solidFill>
            <a:schemeClr val="tx1"/>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8"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29"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defRPr sz="1500"/>
            </a:lvl1pPr>
          </a:lstStyle>
          <a:p>
            <a:pPr eaLnBrk="1" hangingPunct="1">
              <a:defRPr/>
            </a:pPr>
            <a:endParaRPr lang="en-US" altLang="en-US">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3124229" y="6248400"/>
            <a:ext cx="28956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ctr">
              <a:defRPr sz="1500"/>
            </a:lvl1pPr>
          </a:lstStyle>
          <a:p>
            <a:pPr eaLnBrk="1" hangingPunct="1">
              <a:defRPr/>
            </a:pPr>
            <a:endParaRPr lang="en-US" altLang="en-US">
              <a:solidFill>
                <a:srgbClr val="000000"/>
              </a:solidFill>
              <a:latin typeface="Times New Roman" pitchFamily="18" charset="0"/>
              <a:ea typeface="+mn-ea"/>
            </a:endParaRPr>
          </a:p>
        </p:txBody>
      </p:sp>
      <p:sp>
        <p:nvSpPr>
          <p:cNvPr id="1030" name="Rectangle 6"/>
          <p:cNvSpPr>
            <a:spLocks noGrp="1" noChangeArrowheads="1"/>
          </p:cNvSpPr>
          <p:nvPr>
            <p:ph type="sldNum" sz="quarter" idx="4"/>
          </p:nvPr>
        </p:nvSpPr>
        <p:spPr bwMode="auto">
          <a:xfrm>
            <a:off x="6553228"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r">
              <a:defRPr sz="1500"/>
            </a:lvl1pPr>
          </a:lstStyle>
          <a:p>
            <a:pPr eaLnBrk="1" hangingPunct="1">
              <a:defRPr/>
            </a:pPr>
            <a:fld id="{2F26AA13-E5F8-4F97-BE33-CF04A28053BF}" type="slidenum">
              <a:rPr lang="en-US" altLang="en-US">
                <a:solidFill>
                  <a:srgbClr val="000000"/>
                </a:solidFill>
                <a:latin typeface="Times New Roman" pitchFamily="18" charset="0"/>
                <a:ea typeface="+mn-ea"/>
              </a:rPr>
              <a:pPr eaLnBrk="1" hangingPunct="1">
                <a:defRPr/>
              </a:pPr>
              <a:t>‹#›</a:t>
            </a:fld>
            <a:endParaRPr lang="en-US" altLang="en-US">
              <a:solidFill>
                <a:srgbClr val="000000"/>
              </a:solidFill>
              <a:latin typeface="Times New Roman" pitchFamily="18" charset="0"/>
              <a:ea typeface="+mn-ea"/>
            </a:endParaRPr>
          </a:p>
        </p:txBody>
      </p:sp>
    </p:spTree>
    <p:extLst>
      <p:ext uri="{BB962C8B-B14F-4D97-AF65-F5344CB8AC3E}">
        <p14:creationId xmlns:p14="http://schemas.microsoft.com/office/powerpoint/2010/main" val="30697672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5519" algn="ctr" rtl="0" fontAlgn="base">
        <a:spcBef>
          <a:spcPct val="0"/>
        </a:spcBef>
        <a:spcAft>
          <a:spcPct val="0"/>
        </a:spcAft>
        <a:defRPr sz="4400">
          <a:solidFill>
            <a:schemeClr val="tx2"/>
          </a:solidFill>
          <a:latin typeface="Times New Roman" pitchFamily="18" charset="0"/>
        </a:defRPr>
      </a:lvl6pPr>
      <a:lvl7pPr marL="911054" algn="ctr" rtl="0" fontAlgn="base">
        <a:spcBef>
          <a:spcPct val="0"/>
        </a:spcBef>
        <a:spcAft>
          <a:spcPct val="0"/>
        </a:spcAft>
        <a:defRPr sz="4400">
          <a:solidFill>
            <a:schemeClr val="tx2"/>
          </a:solidFill>
          <a:latin typeface="Times New Roman" pitchFamily="18" charset="0"/>
        </a:defRPr>
      </a:lvl7pPr>
      <a:lvl8pPr marL="1366583" algn="ctr" rtl="0" fontAlgn="base">
        <a:spcBef>
          <a:spcPct val="0"/>
        </a:spcBef>
        <a:spcAft>
          <a:spcPct val="0"/>
        </a:spcAft>
        <a:defRPr sz="4400">
          <a:solidFill>
            <a:schemeClr val="tx2"/>
          </a:solidFill>
          <a:latin typeface="Times New Roman" pitchFamily="18" charset="0"/>
        </a:defRPr>
      </a:lvl8pPr>
      <a:lvl9pPr marL="1822110" algn="ctr" rtl="0" fontAlgn="base">
        <a:spcBef>
          <a:spcPct val="0"/>
        </a:spcBef>
        <a:spcAft>
          <a:spcPct val="0"/>
        </a:spcAft>
        <a:defRPr sz="4400">
          <a:solidFill>
            <a:schemeClr val="tx2"/>
          </a:solidFill>
          <a:latin typeface="Times New Roman" pitchFamily="18" charset="0"/>
        </a:defRPr>
      </a:lvl9pPr>
    </p:titleStyle>
    <p:bodyStyle>
      <a:lvl1pPr marL="341649" indent="-341649" algn="l" rtl="0" eaLnBrk="0" fontAlgn="base" hangingPunct="0">
        <a:spcBef>
          <a:spcPct val="20000"/>
        </a:spcBef>
        <a:spcAft>
          <a:spcPct val="0"/>
        </a:spcAft>
        <a:buChar char="•"/>
        <a:defRPr sz="3200">
          <a:solidFill>
            <a:schemeClr val="tx1"/>
          </a:solidFill>
          <a:latin typeface="+mn-lt"/>
          <a:ea typeface="+mn-ea"/>
          <a:cs typeface="+mn-cs"/>
        </a:defRPr>
      </a:lvl1pPr>
      <a:lvl2pPr marL="740227" indent="-284707" algn="l" rtl="0" eaLnBrk="0" fontAlgn="base" hangingPunct="0">
        <a:spcBef>
          <a:spcPct val="20000"/>
        </a:spcBef>
        <a:spcAft>
          <a:spcPct val="0"/>
        </a:spcAft>
        <a:buChar char="–"/>
        <a:defRPr sz="2700">
          <a:solidFill>
            <a:schemeClr val="tx1"/>
          </a:solidFill>
          <a:latin typeface="+mn-lt"/>
        </a:defRPr>
      </a:lvl2pPr>
      <a:lvl3pPr marL="1138812" indent="-227760" algn="l" rtl="0" eaLnBrk="0" fontAlgn="base" hangingPunct="0">
        <a:spcBef>
          <a:spcPct val="20000"/>
        </a:spcBef>
        <a:spcAft>
          <a:spcPct val="0"/>
        </a:spcAft>
        <a:buChar char="•"/>
        <a:defRPr sz="2300">
          <a:solidFill>
            <a:schemeClr val="tx1"/>
          </a:solidFill>
          <a:latin typeface="+mn-lt"/>
        </a:defRPr>
      </a:lvl3pPr>
      <a:lvl4pPr marL="1594343" indent="-227760" algn="l" rtl="0" eaLnBrk="0" fontAlgn="base" hangingPunct="0">
        <a:spcBef>
          <a:spcPct val="20000"/>
        </a:spcBef>
        <a:spcAft>
          <a:spcPct val="0"/>
        </a:spcAft>
        <a:buChar char="–"/>
        <a:defRPr sz="2100">
          <a:solidFill>
            <a:schemeClr val="tx1"/>
          </a:solidFill>
          <a:latin typeface="+mn-lt"/>
        </a:defRPr>
      </a:lvl4pPr>
      <a:lvl5pPr marL="2049868" indent="-227760" algn="l" rtl="0" eaLnBrk="0" fontAlgn="base" hangingPunct="0">
        <a:spcBef>
          <a:spcPct val="20000"/>
        </a:spcBef>
        <a:spcAft>
          <a:spcPct val="0"/>
        </a:spcAft>
        <a:buChar char="»"/>
        <a:defRPr sz="2100">
          <a:solidFill>
            <a:schemeClr val="tx1"/>
          </a:solidFill>
          <a:latin typeface="+mn-lt"/>
        </a:defRPr>
      </a:lvl5pPr>
      <a:lvl6pPr marL="2505393" indent="-227760" algn="l" rtl="0" fontAlgn="base">
        <a:spcBef>
          <a:spcPct val="20000"/>
        </a:spcBef>
        <a:spcAft>
          <a:spcPct val="0"/>
        </a:spcAft>
        <a:buChar char="»"/>
        <a:defRPr sz="2100">
          <a:solidFill>
            <a:schemeClr val="tx1"/>
          </a:solidFill>
          <a:latin typeface="+mn-lt"/>
        </a:defRPr>
      </a:lvl6pPr>
      <a:lvl7pPr marL="2960918" indent="-227760" algn="l" rtl="0" fontAlgn="base">
        <a:spcBef>
          <a:spcPct val="20000"/>
        </a:spcBef>
        <a:spcAft>
          <a:spcPct val="0"/>
        </a:spcAft>
        <a:buChar char="»"/>
        <a:defRPr sz="2100">
          <a:solidFill>
            <a:schemeClr val="tx1"/>
          </a:solidFill>
          <a:latin typeface="+mn-lt"/>
        </a:defRPr>
      </a:lvl7pPr>
      <a:lvl8pPr marL="3416441" indent="-227760" algn="l" rtl="0" fontAlgn="base">
        <a:spcBef>
          <a:spcPct val="20000"/>
        </a:spcBef>
        <a:spcAft>
          <a:spcPct val="0"/>
        </a:spcAft>
        <a:buChar char="»"/>
        <a:defRPr sz="2100">
          <a:solidFill>
            <a:schemeClr val="tx1"/>
          </a:solidFill>
          <a:latin typeface="+mn-lt"/>
        </a:defRPr>
      </a:lvl8pPr>
      <a:lvl9pPr marL="3871966" indent="-227760" algn="l" rtl="0" fontAlgn="base">
        <a:spcBef>
          <a:spcPct val="20000"/>
        </a:spcBef>
        <a:spcAft>
          <a:spcPct val="0"/>
        </a:spcAft>
        <a:buChar char="»"/>
        <a:defRPr sz="2100">
          <a:solidFill>
            <a:schemeClr val="tx1"/>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29"/>
            <a:ext cx="9144000" cy="1377158"/>
          </a:xfrm>
          <a:prstGeom prst="rect">
            <a:avLst/>
          </a:prstGeom>
          <a:solidFill>
            <a:schemeClr val="accent4"/>
          </a:solidFill>
          <a:ln>
            <a:noFill/>
          </a:ln>
          <a:effectLst/>
        </p:spPr>
        <p:txBody>
          <a:bodyPr vert="horz" wrap="square" lIns="325742" tIns="134121" rIns="325742" bIns="134121"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86"/>
            <a:ext cx="9144000" cy="5480843"/>
          </a:xfrm>
          <a:prstGeom prst="rect">
            <a:avLst/>
          </a:prstGeom>
          <a:noFill/>
          <a:ln w="9525">
            <a:noFill/>
            <a:miter lim="800000"/>
            <a:headEnd/>
            <a:tailEnd/>
          </a:ln>
        </p:spPr>
        <p:txBody>
          <a:bodyPr vert="horz" wrap="square" lIns="344901" tIns="191612" rIns="344901" bIns="1916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29"/>
            <a:ext cx="1441595" cy="1373188"/>
          </a:xfrm>
          <a:prstGeom prst="rect">
            <a:avLst/>
          </a:prstGeom>
          <a:noFill/>
          <a:ln w="9525">
            <a:noFill/>
            <a:miter lim="800000"/>
            <a:headEnd/>
            <a:tailEnd/>
          </a:ln>
        </p:spPr>
      </p:pic>
    </p:spTree>
    <p:extLst>
      <p:ext uri="{BB962C8B-B14F-4D97-AF65-F5344CB8AC3E}">
        <p14:creationId xmlns:p14="http://schemas.microsoft.com/office/powerpoint/2010/main" val="3206766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sldNum="0" hdr="0" dt="0"/>
  <p:txStyles>
    <p:titleStyle>
      <a:lvl1pPr marL="1141029" indent="-114102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029" indent="-1141029" algn="l" rtl="0" eaLnBrk="0" fontAlgn="base" hangingPunct="0">
        <a:lnSpc>
          <a:spcPct val="95000"/>
        </a:lnSpc>
        <a:spcBef>
          <a:spcPct val="0"/>
        </a:spcBef>
        <a:spcAft>
          <a:spcPct val="0"/>
        </a:spcAft>
        <a:defRPr sz="2900" b="1">
          <a:solidFill>
            <a:schemeClr val="bg2"/>
          </a:solidFill>
          <a:latin typeface="Arial" charset="0"/>
        </a:defRPr>
      </a:lvl2pPr>
      <a:lvl3pPr marL="1141029" indent="-1141029" algn="l" rtl="0" eaLnBrk="0" fontAlgn="base" hangingPunct="0">
        <a:lnSpc>
          <a:spcPct val="95000"/>
        </a:lnSpc>
        <a:spcBef>
          <a:spcPct val="0"/>
        </a:spcBef>
        <a:spcAft>
          <a:spcPct val="0"/>
        </a:spcAft>
        <a:defRPr sz="2900" b="1">
          <a:solidFill>
            <a:schemeClr val="bg2"/>
          </a:solidFill>
          <a:latin typeface="Arial" charset="0"/>
        </a:defRPr>
      </a:lvl3pPr>
      <a:lvl4pPr marL="1141029" indent="-1141029" algn="l" rtl="0" eaLnBrk="0" fontAlgn="base" hangingPunct="0">
        <a:lnSpc>
          <a:spcPct val="95000"/>
        </a:lnSpc>
        <a:spcBef>
          <a:spcPct val="0"/>
        </a:spcBef>
        <a:spcAft>
          <a:spcPct val="0"/>
        </a:spcAft>
        <a:defRPr sz="2900" b="1">
          <a:solidFill>
            <a:schemeClr val="bg2"/>
          </a:solidFill>
          <a:latin typeface="Arial" charset="0"/>
        </a:defRPr>
      </a:lvl4pPr>
      <a:lvl5pPr marL="1141029" indent="-1141029" algn="l" rtl="0" eaLnBrk="0" fontAlgn="base" hangingPunct="0">
        <a:lnSpc>
          <a:spcPct val="95000"/>
        </a:lnSpc>
        <a:spcBef>
          <a:spcPct val="0"/>
        </a:spcBef>
        <a:spcAft>
          <a:spcPct val="0"/>
        </a:spcAft>
        <a:defRPr sz="2900" b="1">
          <a:solidFill>
            <a:schemeClr val="bg2"/>
          </a:solidFill>
          <a:latin typeface="Arial" charset="0"/>
        </a:defRPr>
      </a:lvl5pPr>
      <a:lvl6pPr marL="455729" algn="l" rtl="0" eaLnBrk="1" fontAlgn="base" hangingPunct="1">
        <a:spcBef>
          <a:spcPct val="0"/>
        </a:spcBef>
        <a:spcAft>
          <a:spcPct val="0"/>
        </a:spcAft>
        <a:defRPr sz="3200" b="1">
          <a:solidFill>
            <a:srgbClr val="2877C4"/>
          </a:solidFill>
          <a:latin typeface="Arial" charset="0"/>
        </a:defRPr>
      </a:lvl6pPr>
      <a:lvl7pPr marL="911470" algn="l" rtl="0" eaLnBrk="1" fontAlgn="base" hangingPunct="1">
        <a:spcBef>
          <a:spcPct val="0"/>
        </a:spcBef>
        <a:spcAft>
          <a:spcPct val="0"/>
        </a:spcAft>
        <a:defRPr sz="3200" b="1">
          <a:solidFill>
            <a:srgbClr val="2877C4"/>
          </a:solidFill>
          <a:latin typeface="Arial" charset="0"/>
        </a:defRPr>
      </a:lvl7pPr>
      <a:lvl8pPr marL="1367209" algn="l" rtl="0" eaLnBrk="1" fontAlgn="base" hangingPunct="1">
        <a:spcBef>
          <a:spcPct val="0"/>
        </a:spcBef>
        <a:spcAft>
          <a:spcPct val="0"/>
        </a:spcAft>
        <a:defRPr sz="3200" b="1">
          <a:solidFill>
            <a:srgbClr val="2877C4"/>
          </a:solidFill>
          <a:latin typeface="Arial" charset="0"/>
        </a:defRPr>
      </a:lvl8pPr>
      <a:lvl9pPr marL="182294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a:defRPr sz="2300">
          <a:solidFill>
            <a:srgbClr val="000000"/>
          </a:solidFill>
          <a:latin typeface="+mn-lt"/>
          <a:ea typeface="+mn-ea"/>
          <a:cs typeface="+mn-cs"/>
        </a:defRPr>
      </a:lvl1pPr>
      <a:lvl2pPr marL="226204" indent="-226204"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960" indent="-226204"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7001" indent="-23286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9198" indent="-226204" algn="l" rtl="0" eaLnBrk="0" fontAlgn="base" hangingPunct="0">
        <a:lnSpc>
          <a:spcPct val="115000"/>
        </a:lnSpc>
        <a:spcBef>
          <a:spcPct val="20000"/>
        </a:spcBef>
        <a:spcAft>
          <a:spcPct val="0"/>
        </a:spcAft>
        <a:buChar char="»"/>
        <a:defRPr sz="2100">
          <a:solidFill>
            <a:srgbClr val="000000"/>
          </a:solidFill>
          <a:latin typeface="+mn-lt"/>
        </a:defRPr>
      </a:lvl5pPr>
      <a:lvl6pPr marL="2504956" indent="-226277" algn="l" rtl="0" eaLnBrk="1" fontAlgn="base" hangingPunct="1">
        <a:lnSpc>
          <a:spcPct val="115000"/>
        </a:lnSpc>
        <a:spcBef>
          <a:spcPct val="20000"/>
        </a:spcBef>
        <a:spcAft>
          <a:spcPct val="0"/>
        </a:spcAft>
        <a:buChar char="»"/>
        <a:defRPr sz="2100">
          <a:solidFill>
            <a:srgbClr val="000000"/>
          </a:solidFill>
          <a:latin typeface="+mn-lt"/>
        </a:defRPr>
      </a:lvl6pPr>
      <a:lvl7pPr marL="2960691" indent="-226277" algn="l" rtl="0" eaLnBrk="1" fontAlgn="base" hangingPunct="1">
        <a:lnSpc>
          <a:spcPct val="115000"/>
        </a:lnSpc>
        <a:spcBef>
          <a:spcPct val="20000"/>
        </a:spcBef>
        <a:spcAft>
          <a:spcPct val="0"/>
        </a:spcAft>
        <a:buChar char="»"/>
        <a:defRPr sz="2100">
          <a:solidFill>
            <a:srgbClr val="000000"/>
          </a:solidFill>
          <a:latin typeface="+mn-lt"/>
        </a:defRPr>
      </a:lvl7pPr>
      <a:lvl8pPr marL="3416428" indent="-226277" algn="l" rtl="0" eaLnBrk="1" fontAlgn="base" hangingPunct="1">
        <a:lnSpc>
          <a:spcPct val="115000"/>
        </a:lnSpc>
        <a:spcBef>
          <a:spcPct val="20000"/>
        </a:spcBef>
        <a:spcAft>
          <a:spcPct val="0"/>
        </a:spcAft>
        <a:buChar char="»"/>
        <a:defRPr sz="2100">
          <a:solidFill>
            <a:srgbClr val="000000"/>
          </a:solidFill>
          <a:latin typeface="+mn-lt"/>
        </a:defRPr>
      </a:lvl8pPr>
      <a:lvl9pPr marL="3872161" indent="-22627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470" rtl="0" eaLnBrk="1" latinLnBrk="0" hangingPunct="1">
        <a:defRPr sz="1900" kern="1200">
          <a:solidFill>
            <a:schemeClr val="tx1"/>
          </a:solidFill>
          <a:latin typeface="+mn-lt"/>
          <a:ea typeface="+mn-ea"/>
          <a:cs typeface="+mn-cs"/>
        </a:defRPr>
      </a:lvl1pPr>
      <a:lvl2pPr marL="455729" algn="l" defTabSz="911470" rtl="0" eaLnBrk="1" latinLnBrk="0" hangingPunct="1">
        <a:defRPr sz="1900" kern="1200">
          <a:solidFill>
            <a:schemeClr val="tx1"/>
          </a:solidFill>
          <a:latin typeface="+mn-lt"/>
          <a:ea typeface="+mn-ea"/>
          <a:cs typeface="+mn-cs"/>
        </a:defRPr>
      </a:lvl2pPr>
      <a:lvl3pPr marL="911470" algn="l" defTabSz="911470" rtl="0" eaLnBrk="1" latinLnBrk="0" hangingPunct="1">
        <a:defRPr sz="1900" kern="1200">
          <a:solidFill>
            <a:schemeClr val="tx1"/>
          </a:solidFill>
          <a:latin typeface="+mn-lt"/>
          <a:ea typeface="+mn-ea"/>
          <a:cs typeface="+mn-cs"/>
        </a:defRPr>
      </a:lvl3pPr>
      <a:lvl4pPr marL="1367209" algn="l" defTabSz="911470" rtl="0" eaLnBrk="1" latinLnBrk="0" hangingPunct="1">
        <a:defRPr sz="1900" kern="1200">
          <a:solidFill>
            <a:schemeClr val="tx1"/>
          </a:solidFill>
          <a:latin typeface="+mn-lt"/>
          <a:ea typeface="+mn-ea"/>
          <a:cs typeface="+mn-cs"/>
        </a:defRPr>
      </a:lvl4pPr>
      <a:lvl5pPr marL="1822946" algn="l" defTabSz="911470" rtl="0" eaLnBrk="1" latinLnBrk="0" hangingPunct="1">
        <a:defRPr sz="1900" kern="1200">
          <a:solidFill>
            <a:schemeClr val="tx1"/>
          </a:solidFill>
          <a:latin typeface="+mn-lt"/>
          <a:ea typeface="+mn-ea"/>
          <a:cs typeface="+mn-cs"/>
        </a:defRPr>
      </a:lvl5pPr>
      <a:lvl6pPr marL="2278675" algn="l" defTabSz="911470" rtl="0" eaLnBrk="1" latinLnBrk="0" hangingPunct="1">
        <a:defRPr sz="1900" kern="1200">
          <a:solidFill>
            <a:schemeClr val="tx1"/>
          </a:solidFill>
          <a:latin typeface="+mn-lt"/>
          <a:ea typeface="+mn-ea"/>
          <a:cs typeface="+mn-cs"/>
        </a:defRPr>
      </a:lvl6pPr>
      <a:lvl7pPr marL="2734410" algn="l" defTabSz="911470" rtl="0" eaLnBrk="1" latinLnBrk="0" hangingPunct="1">
        <a:defRPr sz="1900" kern="1200">
          <a:solidFill>
            <a:schemeClr val="tx1"/>
          </a:solidFill>
          <a:latin typeface="+mn-lt"/>
          <a:ea typeface="+mn-ea"/>
          <a:cs typeface="+mn-cs"/>
        </a:defRPr>
      </a:lvl7pPr>
      <a:lvl8pPr marL="3190143" algn="l" defTabSz="911470" rtl="0" eaLnBrk="1" latinLnBrk="0" hangingPunct="1">
        <a:defRPr sz="1900" kern="1200">
          <a:solidFill>
            <a:schemeClr val="tx1"/>
          </a:solidFill>
          <a:latin typeface="+mn-lt"/>
          <a:ea typeface="+mn-ea"/>
          <a:cs typeface="+mn-cs"/>
        </a:defRPr>
      </a:lvl8pPr>
      <a:lvl9pPr marL="3645880" algn="l" defTabSz="911470"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16"/>
            <a:ext cx="9144000" cy="1377158"/>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74"/>
            <a:ext cx="9144000" cy="5480843"/>
          </a:xfrm>
          <a:prstGeom prst="rect">
            <a:avLst/>
          </a:prstGeom>
          <a:noFill/>
          <a:ln w="9525">
            <a:noFill/>
            <a:miter lim="800000"/>
            <a:headEnd/>
            <a:tailEnd/>
          </a:ln>
        </p:spPr>
        <p:txBody>
          <a:bodyPr vert="horz" wrap="square" lIns="345298" tIns="191832" rIns="345298" bIns="1918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16"/>
            <a:ext cx="1441595" cy="1373188"/>
          </a:xfrm>
          <a:prstGeom prst="rect">
            <a:avLst/>
          </a:prstGeom>
          <a:noFill/>
          <a:ln w="9525">
            <a:noFill/>
            <a:miter lim="800000"/>
            <a:headEnd/>
            <a:tailEnd/>
          </a:ln>
        </p:spPr>
      </p:pic>
    </p:spTree>
    <p:extLst>
      <p:ext uri="{BB962C8B-B14F-4D97-AF65-F5344CB8AC3E}">
        <p14:creationId xmlns:p14="http://schemas.microsoft.com/office/powerpoint/2010/main" val="424890446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Lst>
  <p:hf sldNum="0" hdr="0" dt="0"/>
  <p:txStyles>
    <p:titleStyle>
      <a:lvl1pPr marL="1142339" indent="-114233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2339" indent="-1142339" algn="l" rtl="0" eaLnBrk="0" fontAlgn="base" hangingPunct="0">
        <a:lnSpc>
          <a:spcPct val="95000"/>
        </a:lnSpc>
        <a:spcBef>
          <a:spcPct val="0"/>
        </a:spcBef>
        <a:spcAft>
          <a:spcPct val="0"/>
        </a:spcAft>
        <a:defRPr sz="2900" b="1">
          <a:solidFill>
            <a:schemeClr val="bg2"/>
          </a:solidFill>
          <a:latin typeface="Arial" charset="0"/>
        </a:defRPr>
      </a:lvl2pPr>
      <a:lvl3pPr marL="1142339" indent="-1142339" algn="l" rtl="0" eaLnBrk="0" fontAlgn="base" hangingPunct="0">
        <a:lnSpc>
          <a:spcPct val="95000"/>
        </a:lnSpc>
        <a:spcBef>
          <a:spcPct val="0"/>
        </a:spcBef>
        <a:spcAft>
          <a:spcPct val="0"/>
        </a:spcAft>
        <a:defRPr sz="2900" b="1">
          <a:solidFill>
            <a:schemeClr val="bg2"/>
          </a:solidFill>
          <a:latin typeface="Arial" charset="0"/>
        </a:defRPr>
      </a:lvl3pPr>
      <a:lvl4pPr marL="1142339" indent="-1142339" algn="l" rtl="0" eaLnBrk="0" fontAlgn="base" hangingPunct="0">
        <a:lnSpc>
          <a:spcPct val="95000"/>
        </a:lnSpc>
        <a:spcBef>
          <a:spcPct val="0"/>
        </a:spcBef>
        <a:spcAft>
          <a:spcPct val="0"/>
        </a:spcAft>
        <a:defRPr sz="2900" b="1">
          <a:solidFill>
            <a:schemeClr val="bg2"/>
          </a:solidFill>
          <a:latin typeface="Arial" charset="0"/>
        </a:defRPr>
      </a:lvl4pPr>
      <a:lvl5pPr marL="1142339" indent="-1142339" algn="l" rtl="0" eaLnBrk="0" fontAlgn="base" hangingPunct="0">
        <a:lnSpc>
          <a:spcPct val="95000"/>
        </a:lnSpc>
        <a:spcBef>
          <a:spcPct val="0"/>
        </a:spcBef>
        <a:spcAft>
          <a:spcPct val="0"/>
        </a:spcAft>
        <a:defRPr sz="2900" b="1">
          <a:solidFill>
            <a:schemeClr val="bg2"/>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a:defRPr sz="2300">
          <a:solidFill>
            <a:srgbClr val="000000"/>
          </a:solidFill>
          <a:latin typeface="+mn-lt"/>
          <a:ea typeface="+mn-ea"/>
          <a:cs typeface="+mn-cs"/>
        </a:defRPr>
      </a:lvl1pPr>
      <a:lvl2pPr marL="226466" indent="-226466"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2741" indent="-226466"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8705" indent="-233128"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51549" indent="-226466" algn="l" rtl="0" eaLnBrk="0" fontAlgn="base" hangingPunct="0">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345775" tIns="192097" rIns="345775" bIns="1920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1"/>
            <a:ext cx="1441595" cy="1373188"/>
          </a:xfrm>
          <a:prstGeom prst="rect">
            <a:avLst/>
          </a:prstGeom>
          <a:noFill/>
          <a:ln w="9525">
            <a:noFill/>
            <a:miter lim="800000"/>
            <a:headEnd/>
            <a:tailEnd/>
          </a:ln>
        </p:spPr>
      </p:pic>
    </p:spTree>
    <p:extLst>
      <p:ext uri="{BB962C8B-B14F-4D97-AF65-F5344CB8AC3E}">
        <p14:creationId xmlns:p14="http://schemas.microsoft.com/office/powerpoint/2010/main" val="191121316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p:hf sldNum="0" hdr="0" dt="0"/>
  <p:txStyles>
    <p:titleStyle>
      <a:lvl1pPr marL="1143913" indent="-11439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913" indent="-1143913" algn="l" rtl="0" eaLnBrk="0" fontAlgn="base" hangingPunct="0">
        <a:lnSpc>
          <a:spcPct val="95000"/>
        </a:lnSpc>
        <a:spcBef>
          <a:spcPct val="0"/>
        </a:spcBef>
        <a:spcAft>
          <a:spcPct val="0"/>
        </a:spcAft>
        <a:defRPr sz="2900" b="1">
          <a:solidFill>
            <a:schemeClr val="bg2"/>
          </a:solidFill>
          <a:latin typeface="Arial" charset="0"/>
        </a:defRPr>
      </a:lvl2pPr>
      <a:lvl3pPr marL="1143913" indent="-1143913" algn="l" rtl="0" eaLnBrk="0" fontAlgn="base" hangingPunct="0">
        <a:lnSpc>
          <a:spcPct val="95000"/>
        </a:lnSpc>
        <a:spcBef>
          <a:spcPct val="0"/>
        </a:spcBef>
        <a:spcAft>
          <a:spcPct val="0"/>
        </a:spcAft>
        <a:defRPr sz="2900" b="1">
          <a:solidFill>
            <a:schemeClr val="bg2"/>
          </a:solidFill>
          <a:latin typeface="Arial" charset="0"/>
        </a:defRPr>
      </a:lvl3pPr>
      <a:lvl4pPr marL="1143913" indent="-1143913" algn="l" rtl="0" eaLnBrk="0" fontAlgn="base" hangingPunct="0">
        <a:lnSpc>
          <a:spcPct val="95000"/>
        </a:lnSpc>
        <a:spcBef>
          <a:spcPct val="0"/>
        </a:spcBef>
        <a:spcAft>
          <a:spcPct val="0"/>
        </a:spcAft>
        <a:defRPr sz="2900" b="1">
          <a:solidFill>
            <a:schemeClr val="bg2"/>
          </a:solidFill>
          <a:latin typeface="Arial" charset="0"/>
        </a:defRPr>
      </a:lvl4pPr>
      <a:lvl5pPr marL="1143913" indent="-1143913"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a:defRPr sz="2300">
          <a:solidFill>
            <a:srgbClr val="000000"/>
          </a:solidFill>
          <a:latin typeface="+mn-lt"/>
          <a:ea typeface="+mn-ea"/>
          <a:cs typeface="+mn-cs"/>
        </a:defRPr>
      </a:lvl1pPr>
      <a:lvl2pPr marL="226781" indent="-22678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3680" indent="-22678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90755" indent="-23345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54372" indent="-226781"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56" tIns="45478" rIns="90956" bIns="45478" anchor="ctr"/>
          <a:lstStyle/>
          <a:p>
            <a:endParaRPr lang="en-US">
              <a:solidFill>
                <a:srgbClr val="000000"/>
              </a:solidFill>
            </a:endParaRPr>
          </a:p>
        </p:txBody>
      </p:sp>
      <p:sp>
        <p:nvSpPr>
          <p:cNvPr id="1026" name="Rectangle 2"/>
          <p:cNvSpPr>
            <a:spLocks noGrp="1" noChangeArrowheads="1"/>
          </p:cNvSpPr>
          <p:nvPr>
            <p:ph type="title"/>
          </p:nvPr>
        </p:nvSpPr>
        <p:spPr bwMode="auto">
          <a:xfrm>
            <a:off x="4267199" y="0"/>
            <a:ext cx="4648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p:cNvSpPr txBox="1">
            <a:spLocks noChangeArrowheads="1"/>
          </p:cNvSpPr>
          <p:nvPr/>
        </p:nvSpPr>
        <p:spPr bwMode="auto">
          <a:xfrm>
            <a:off x="76201" y="76213"/>
            <a:ext cx="4267199" cy="50734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0956" tIns="45478" rIns="90956" bIns="454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4.1 Defining the Atom &gt;</a:t>
            </a:r>
          </a:p>
        </p:txBody>
      </p:sp>
      <p:sp>
        <p:nvSpPr>
          <p:cNvPr id="1037" name="Text Box 13"/>
          <p:cNvSpPr txBox="1">
            <a:spLocks noChangeArrowheads="1"/>
          </p:cNvSpPr>
          <p:nvPr/>
        </p:nvSpPr>
        <p:spPr bwMode="auto">
          <a:xfrm>
            <a:off x="0" y="6400813"/>
            <a:ext cx="1371600" cy="44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p:nvSpPr>
        <p:spPr bwMode="auto">
          <a:xfrm>
            <a:off x="76200" y="6521471"/>
            <a:ext cx="1524000" cy="35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spAutoFit/>
          </a:bodyPr>
          <a:lstStyle/>
          <a:p>
            <a:pPr>
              <a:spcBef>
                <a:spcPct val="50000"/>
              </a:spcBef>
            </a:pPr>
            <a:fld id="{9E2755FF-0F86-4BC4-9440-4719AB110B09}" type="slidenum">
              <a:rPr lang="en-US" altLang="en-US" sz="1700">
                <a:solidFill>
                  <a:srgbClr val="000000"/>
                </a:solidFill>
              </a:rPr>
              <a:pPr>
                <a:spcBef>
                  <a:spcPct val="50000"/>
                </a:spcBef>
              </a:pPr>
              <a:t>‹#›</a:t>
            </a:fld>
            <a:endParaRPr lang="en-US" altLang="en-US" sz="170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b"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40" name="Picture 16" descr="PEA_RGB_bluebg-smal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37591"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5533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9" r:id="rId15"/>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479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959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439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918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105" indent="-341105" algn="l" rtl="0" fontAlgn="base">
        <a:spcBef>
          <a:spcPct val="20000"/>
        </a:spcBef>
        <a:spcAft>
          <a:spcPct val="0"/>
        </a:spcAft>
        <a:defRPr sz="3200" b="1" kern="1200">
          <a:solidFill>
            <a:srgbClr val="A3573F"/>
          </a:solidFill>
          <a:latin typeface="+mn-lt"/>
          <a:ea typeface="+mn-ea"/>
          <a:cs typeface="+mn-cs"/>
        </a:defRPr>
      </a:lvl1pPr>
      <a:lvl2pPr marL="739038" indent="-284251" algn="l" rtl="0" fontAlgn="base">
        <a:spcBef>
          <a:spcPct val="20000"/>
        </a:spcBef>
        <a:spcAft>
          <a:spcPct val="0"/>
        </a:spcAft>
        <a:buChar char="–"/>
        <a:defRPr sz="2700" b="1" kern="1200">
          <a:solidFill>
            <a:schemeClr val="tx1"/>
          </a:solidFill>
          <a:latin typeface="+mn-lt"/>
          <a:ea typeface="+mn-ea"/>
          <a:cs typeface="+mn-cs"/>
        </a:defRPr>
      </a:lvl2pPr>
      <a:lvl3pPr marL="1136989" indent="-227393" algn="l" rtl="0" fontAlgn="base">
        <a:spcBef>
          <a:spcPct val="20000"/>
        </a:spcBef>
        <a:spcAft>
          <a:spcPct val="0"/>
        </a:spcAft>
        <a:buChar char="•"/>
        <a:defRPr sz="2700" kern="1200">
          <a:solidFill>
            <a:schemeClr val="tx1"/>
          </a:solidFill>
          <a:latin typeface="+mn-lt"/>
          <a:ea typeface="+mn-ea"/>
          <a:cs typeface="+mn-cs"/>
        </a:defRPr>
      </a:lvl3pPr>
      <a:lvl4pPr marL="1591785" indent="-227393" algn="l" rtl="0" fontAlgn="base">
        <a:spcBef>
          <a:spcPct val="20000"/>
        </a:spcBef>
        <a:spcAft>
          <a:spcPct val="0"/>
        </a:spcAft>
        <a:buChar char="–"/>
        <a:defRPr sz="2300" kern="1200">
          <a:solidFill>
            <a:schemeClr val="tx1"/>
          </a:solidFill>
          <a:latin typeface="+mn-lt"/>
          <a:ea typeface="+mn-ea"/>
          <a:cs typeface="+mn-cs"/>
        </a:defRPr>
      </a:lvl4pPr>
      <a:lvl5pPr marL="2046583" indent="-227393" algn="l" rtl="0" fontAlgn="base">
        <a:spcBef>
          <a:spcPct val="20000"/>
        </a:spcBef>
        <a:spcAft>
          <a:spcPct val="0"/>
        </a:spcAft>
        <a:buChar char="»"/>
        <a:defRPr sz="2300" kern="1200">
          <a:solidFill>
            <a:schemeClr val="tx1"/>
          </a:solidFill>
          <a:latin typeface="+mn-lt"/>
          <a:ea typeface="+mn-ea"/>
          <a:cs typeface="+mn-cs"/>
        </a:defRPr>
      </a:lvl5pPr>
      <a:lvl6pPr marL="250137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16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0960"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5756"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996" tIns="133808" rIns="324996" bIns="13380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07" tIns="191171" rIns="344107" bIns="19117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4705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sldNum="0" hdr="0" dt="0"/>
  <p:txStyles>
    <p:titleStyle>
      <a:lvl1pPr marL="1138417" indent="-113841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689" algn="l" rtl="0" eaLnBrk="1" fontAlgn="base" hangingPunct="1">
        <a:spcBef>
          <a:spcPct val="0"/>
        </a:spcBef>
        <a:spcAft>
          <a:spcPct val="0"/>
        </a:spcAft>
        <a:defRPr sz="3200" b="1">
          <a:solidFill>
            <a:srgbClr val="2877C4"/>
          </a:solidFill>
          <a:latin typeface="Arial" charset="0"/>
        </a:defRPr>
      </a:lvl6pPr>
      <a:lvl7pPr marL="909390" algn="l" rtl="0" eaLnBrk="1" fontAlgn="base" hangingPunct="1">
        <a:spcBef>
          <a:spcPct val="0"/>
        </a:spcBef>
        <a:spcAft>
          <a:spcPct val="0"/>
        </a:spcAft>
        <a:defRPr sz="3200" b="1">
          <a:solidFill>
            <a:srgbClr val="2877C4"/>
          </a:solidFill>
          <a:latin typeface="Arial" charset="0"/>
        </a:defRPr>
      </a:lvl7pPr>
      <a:lvl8pPr marL="1364079" algn="l" rtl="0" eaLnBrk="1" fontAlgn="base" hangingPunct="1">
        <a:spcBef>
          <a:spcPct val="0"/>
        </a:spcBef>
        <a:spcAft>
          <a:spcPct val="0"/>
        </a:spcAft>
        <a:defRPr sz="3200" b="1">
          <a:solidFill>
            <a:srgbClr val="2877C4"/>
          </a:solidFill>
          <a:latin typeface="Arial" charset="0"/>
        </a:defRPr>
      </a:lvl8pPr>
      <a:lvl9pPr marL="181877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926" indent="-22734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033" indent="-225758"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5640" indent="-2336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532" indent="-225758" algn="l" rtl="0" eaLnBrk="1" fontAlgn="base" hangingPunct="1">
        <a:lnSpc>
          <a:spcPct val="115000"/>
        </a:lnSpc>
        <a:spcBef>
          <a:spcPct val="20000"/>
        </a:spcBef>
        <a:spcAft>
          <a:spcPct val="0"/>
        </a:spcAft>
        <a:buChar char="»"/>
        <a:defRPr sz="2100">
          <a:solidFill>
            <a:srgbClr val="000000"/>
          </a:solidFill>
          <a:latin typeface="+mn-lt"/>
        </a:defRPr>
      </a:lvl5pPr>
      <a:lvl6pPr marL="2499221" indent="-225758" algn="l" rtl="0" eaLnBrk="1" fontAlgn="base" hangingPunct="1">
        <a:lnSpc>
          <a:spcPct val="115000"/>
        </a:lnSpc>
        <a:spcBef>
          <a:spcPct val="20000"/>
        </a:spcBef>
        <a:spcAft>
          <a:spcPct val="0"/>
        </a:spcAft>
        <a:buChar char="»"/>
        <a:defRPr sz="2100">
          <a:solidFill>
            <a:srgbClr val="000000"/>
          </a:solidFill>
          <a:latin typeface="+mn-lt"/>
        </a:defRPr>
      </a:lvl6pPr>
      <a:lvl7pPr marL="2953908" indent="-225758" algn="l" rtl="0" eaLnBrk="1" fontAlgn="base" hangingPunct="1">
        <a:lnSpc>
          <a:spcPct val="115000"/>
        </a:lnSpc>
        <a:spcBef>
          <a:spcPct val="20000"/>
        </a:spcBef>
        <a:spcAft>
          <a:spcPct val="0"/>
        </a:spcAft>
        <a:buChar char="»"/>
        <a:defRPr sz="2100">
          <a:solidFill>
            <a:srgbClr val="000000"/>
          </a:solidFill>
          <a:latin typeface="+mn-lt"/>
        </a:defRPr>
      </a:lvl7pPr>
      <a:lvl8pPr marL="3408603" indent="-225758" algn="l" rtl="0" eaLnBrk="1" fontAlgn="base" hangingPunct="1">
        <a:lnSpc>
          <a:spcPct val="115000"/>
        </a:lnSpc>
        <a:spcBef>
          <a:spcPct val="20000"/>
        </a:spcBef>
        <a:spcAft>
          <a:spcPct val="0"/>
        </a:spcAft>
        <a:buChar char="»"/>
        <a:defRPr sz="2100">
          <a:solidFill>
            <a:srgbClr val="000000"/>
          </a:solidFill>
          <a:latin typeface="+mn-lt"/>
        </a:defRPr>
      </a:lvl8pPr>
      <a:lvl9pPr marL="3863291" indent="-22575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390" rtl="0" eaLnBrk="1" latinLnBrk="0" hangingPunct="1">
        <a:defRPr sz="1900" kern="1200">
          <a:solidFill>
            <a:schemeClr val="tx1"/>
          </a:solidFill>
          <a:latin typeface="+mn-lt"/>
          <a:ea typeface="+mn-ea"/>
          <a:cs typeface="+mn-cs"/>
        </a:defRPr>
      </a:lvl1pPr>
      <a:lvl2pPr marL="454689" algn="l" defTabSz="909390" rtl="0" eaLnBrk="1" latinLnBrk="0" hangingPunct="1">
        <a:defRPr sz="1900" kern="1200">
          <a:solidFill>
            <a:schemeClr val="tx1"/>
          </a:solidFill>
          <a:latin typeface="+mn-lt"/>
          <a:ea typeface="+mn-ea"/>
          <a:cs typeface="+mn-cs"/>
        </a:defRPr>
      </a:lvl2pPr>
      <a:lvl3pPr marL="909390" algn="l" defTabSz="909390" rtl="0" eaLnBrk="1" latinLnBrk="0" hangingPunct="1">
        <a:defRPr sz="1900" kern="1200">
          <a:solidFill>
            <a:schemeClr val="tx1"/>
          </a:solidFill>
          <a:latin typeface="+mn-lt"/>
          <a:ea typeface="+mn-ea"/>
          <a:cs typeface="+mn-cs"/>
        </a:defRPr>
      </a:lvl3pPr>
      <a:lvl4pPr marL="1364079" algn="l" defTabSz="909390" rtl="0" eaLnBrk="1" latinLnBrk="0" hangingPunct="1">
        <a:defRPr sz="1900" kern="1200">
          <a:solidFill>
            <a:schemeClr val="tx1"/>
          </a:solidFill>
          <a:latin typeface="+mn-lt"/>
          <a:ea typeface="+mn-ea"/>
          <a:cs typeface="+mn-cs"/>
        </a:defRPr>
      </a:lvl4pPr>
      <a:lvl5pPr marL="1818772" algn="l" defTabSz="909390" rtl="0" eaLnBrk="1" latinLnBrk="0" hangingPunct="1">
        <a:defRPr sz="1900" kern="1200">
          <a:solidFill>
            <a:schemeClr val="tx1"/>
          </a:solidFill>
          <a:latin typeface="+mn-lt"/>
          <a:ea typeface="+mn-ea"/>
          <a:cs typeface="+mn-cs"/>
        </a:defRPr>
      </a:lvl5pPr>
      <a:lvl6pPr marL="2273463" algn="l" defTabSz="909390" rtl="0" eaLnBrk="1" latinLnBrk="0" hangingPunct="1">
        <a:defRPr sz="1900" kern="1200">
          <a:solidFill>
            <a:schemeClr val="tx1"/>
          </a:solidFill>
          <a:latin typeface="+mn-lt"/>
          <a:ea typeface="+mn-ea"/>
          <a:cs typeface="+mn-cs"/>
        </a:defRPr>
      </a:lvl6pPr>
      <a:lvl7pPr marL="2728149" algn="l" defTabSz="909390" rtl="0" eaLnBrk="1" latinLnBrk="0" hangingPunct="1">
        <a:defRPr sz="1900" kern="1200">
          <a:solidFill>
            <a:schemeClr val="tx1"/>
          </a:solidFill>
          <a:latin typeface="+mn-lt"/>
          <a:ea typeface="+mn-ea"/>
          <a:cs typeface="+mn-cs"/>
        </a:defRPr>
      </a:lvl7pPr>
      <a:lvl8pPr marL="3182836" algn="l" defTabSz="909390" rtl="0" eaLnBrk="1" latinLnBrk="0" hangingPunct="1">
        <a:defRPr sz="1900" kern="1200">
          <a:solidFill>
            <a:schemeClr val="tx1"/>
          </a:solidFill>
          <a:latin typeface="+mn-lt"/>
          <a:ea typeface="+mn-ea"/>
          <a:cs typeface="+mn-cs"/>
        </a:defRPr>
      </a:lvl8pPr>
      <a:lvl9pPr marL="3637529" algn="l" defTabSz="90939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847" tIns="133745" rIns="324847" bIns="13374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993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dt="0"/>
  <p:txStyles>
    <p:titleStyle>
      <a:lvl1pPr marL="1137896" indent="-1137896"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481" algn="l" rtl="0" eaLnBrk="1" fontAlgn="base" hangingPunct="1">
        <a:spcBef>
          <a:spcPct val="0"/>
        </a:spcBef>
        <a:spcAft>
          <a:spcPct val="0"/>
        </a:spcAft>
        <a:defRPr sz="3200" b="1">
          <a:solidFill>
            <a:srgbClr val="2877C4"/>
          </a:solidFill>
          <a:latin typeface="Arial" charset="0"/>
        </a:defRPr>
      </a:lvl6pPr>
      <a:lvl7pPr marL="908974" algn="l" rtl="0" eaLnBrk="1" fontAlgn="base" hangingPunct="1">
        <a:spcBef>
          <a:spcPct val="0"/>
        </a:spcBef>
        <a:spcAft>
          <a:spcPct val="0"/>
        </a:spcAft>
        <a:defRPr sz="3200" b="1">
          <a:solidFill>
            <a:srgbClr val="2877C4"/>
          </a:solidFill>
          <a:latin typeface="Arial" charset="0"/>
        </a:defRPr>
      </a:lvl7pPr>
      <a:lvl8pPr marL="1363453" algn="l" rtl="0" eaLnBrk="1" fontAlgn="base" hangingPunct="1">
        <a:spcBef>
          <a:spcPct val="0"/>
        </a:spcBef>
        <a:spcAft>
          <a:spcPct val="0"/>
        </a:spcAft>
        <a:defRPr sz="3200" b="1">
          <a:solidFill>
            <a:srgbClr val="2877C4"/>
          </a:solidFill>
          <a:latin typeface="Arial" charset="0"/>
        </a:defRPr>
      </a:lvl8pPr>
      <a:lvl9pPr marL="181794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821" indent="-22723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722" indent="-225653"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4959" indent="-23355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3595" indent="-225653" algn="l" rtl="0" eaLnBrk="1" fontAlgn="base" hangingPunct="1">
        <a:lnSpc>
          <a:spcPct val="115000"/>
        </a:lnSpc>
        <a:spcBef>
          <a:spcPct val="20000"/>
        </a:spcBef>
        <a:spcAft>
          <a:spcPct val="0"/>
        </a:spcAft>
        <a:buChar char="»"/>
        <a:defRPr sz="2100">
          <a:solidFill>
            <a:srgbClr val="000000"/>
          </a:solidFill>
          <a:latin typeface="+mn-lt"/>
        </a:defRPr>
      </a:lvl5pPr>
      <a:lvl6pPr marL="2498074" indent="-225653" algn="l" rtl="0" eaLnBrk="1" fontAlgn="base" hangingPunct="1">
        <a:lnSpc>
          <a:spcPct val="115000"/>
        </a:lnSpc>
        <a:spcBef>
          <a:spcPct val="20000"/>
        </a:spcBef>
        <a:spcAft>
          <a:spcPct val="0"/>
        </a:spcAft>
        <a:buChar char="»"/>
        <a:defRPr sz="2100">
          <a:solidFill>
            <a:srgbClr val="000000"/>
          </a:solidFill>
          <a:latin typeface="+mn-lt"/>
        </a:defRPr>
      </a:lvl6pPr>
      <a:lvl7pPr marL="2952555" indent="-225653" algn="l" rtl="0" eaLnBrk="1" fontAlgn="base" hangingPunct="1">
        <a:lnSpc>
          <a:spcPct val="115000"/>
        </a:lnSpc>
        <a:spcBef>
          <a:spcPct val="20000"/>
        </a:spcBef>
        <a:spcAft>
          <a:spcPct val="0"/>
        </a:spcAft>
        <a:buChar char="»"/>
        <a:defRPr sz="2100">
          <a:solidFill>
            <a:srgbClr val="000000"/>
          </a:solidFill>
          <a:latin typeface="+mn-lt"/>
        </a:defRPr>
      </a:lvl7pPr>
      <a:lvl8pPr marL="3407040" indent="-225653" algn="l" rtl="0" eaLnBrk="1" fontAlgn="base" hangingPunct="1">
        <a:lnSpc>
          <a:spcPct val="115000"/>
        </a:lnSpc>
        <a:spcBef>
          <a:spcPct val="20000"/>
        </a:spcBef>
        <a:spcAft>
          <a:spcPct val="0"/>
        </a:spcAft>
        <a:buChar char="»"/>
        <a:defRPr sz="2100">
          <a:solidFill>
            <a:srgbClr val="000000"/>
          </a:solidFill>
          <a:latin typeface="+mn-lt"/>
        </a:defRPr>
      </a:lvl8pPr>
      <a:lvl9pPr marL="3861520" indent="-22565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974" rtl="0" eaLnBrk="1" latinLnBrk="0" hangingPunct="1">
        <a:defRPr sz="1900" kern="1200">
          <a:solidFill>
            <a:schemeClr val="tx1"/>
          </a:solidFill>
          <a:latin typeface="+mn-lt"/>
          <a:ea typeface="+mn-ea"/>
          <a:cs typeface="+mn-cs"/>
        </a:defRPr>
      </a:lvl1pPr>
      <a:lvl2pPr marL="454481" algn="l" defTabSz="908974" rtl="0" eaLnBrk="1" latinLnBrk="0" hangingPunct="1">
        <a:defRPr sz="1900" kern="1200">
          <a:solidFill>
            <a:schemeClr val="tx1"/>
          </a:solidFill>
          <a:latin typeface="+mn-lt"/>
          <a:ea typeface="+mn-ea"/>
          <a:cs typeface="+mn-cs"/>
        </a:defRPr>
      </a:lvl2pPr>
      <a:lvl3pPr marL="908974" algn="l" defTabSz="908974" rtl="0" eaLnBrk="1" latinLnBrk="0" hangingPunct="1">
        <a:defRPr sz="1900" kern="1200">
          <a:solidFill>
            <a:schemeClr val="tx1"/>
          </a:solidFill>
          <a:latin typeface="+mn-lt"/>
          <a:ea typeface="+mn-ea"/>
          <a:cs typeface="+mn-cs"/>
        </a:defRPr>
      </a:lvl3pPr>
      <a:lvl4pPr marL="1363453" algn="l" defTabSz="908974" rtl="0" eaLnBrk="1" latinLnBrk="0" hangingPunct="1">
        <a:defRPr sz="1900" kern="1200">
          <a:solidFill>
            <a:schemeClr val="tx1"/>
          </a:solidFill>
          <a:latin typeface="+mn-lt"/>
          <a:ea typeface="+mn-ea"/>
          <a:cs typeface="+mn-cs"/>
        </a:defRPr>
      </a:lvl4pPr>
      <a:lvl5pPr marL="1817940" algn="l" defTabSz="908974" rtl="0" eaLnBrk="1" latinLnBrk="0" hangingPunct="1">
        <a:defRPr sz="1900" kern="1200">
          <a:solidFill>
            <a:schemeClr val="tx1"/>
          </a:solidFill>
          <a:latin typeface="+mn-lt"/>
          <a:ea typeface="+mn-ea"/>
          <a:cs typeface="+mn-cs"/>
        </a:defRPr>
      </a:lvl5pPr>
      <a:lvl6pPr marL="2272421" algn="l" defTabSz="908974" rtl="0" eaLnBrk="1" latinLnBrk="0" hangingPunct="1">
        <a:defRPr sz="1900" kern="1200">
          <a:solidFill>
            <a:schemeClr val="tx1"/>
          </a:solidFill>
          <a:latin typeface="+mn-lt"/>
          <a:ea typeface="+mn-ea"/>
          <a:cs typeface="+mn-cs"/>
        </a:defRPr>
      </a:lvl6pPr>
      <a:lvl7pPr marL="2726897" algn="l" defTabSz="908974" rtl="0" eaLnBrk="1" latinLnBrk="0" hangingPunct="1">
        <a:defRPr sz="1900" kern="1200">
          <a:solidFill>
            <a:schemeClr val="tx1"/>
          </a:solidFill>
          <a:latin typeface="+mn-lt"/>
          <a:ea typeface="+mn-ea"/>
          <a:cs typeface="+mn-cs"/>
        </a:defRPr>
      </a:lvl7pPr>
      <a:lvl8pPr marL="3181378" algn="l" defTabSz="908974" rtl="0" eaLnBrk="1" latinLnBrk="0" hangingPunct="1">
        <a:defRPr sz="1900" kern="1200">
          <a:solidFill>
            <a:schemeClr val="tx1"/>
          </a:solidFill>
          <a:latin typeface="+mn-lt"/>
          <a:ea typeface="+mn-ea"/>
          <a:cs typeface="+mn-cs"/>
        </a:defRPr>
      </a:lvl8pPr>
      <a:lvl9pPr marL="3635861" algn="l" defTabSz="908974"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296412801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922" tIns="133777" rIns="324922" bIns="13377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33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sldNum="0" hdr="0" dt="0"/>
  <p:txStyles>
    <p:titleStyle>
      <a:lvl1pPr marL="1138157" indent="-113815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584" algn="l" rtl="0" eaLnBrk="1" fontAlgn="base" hangingPunct="1">
        <a:spcBef>
          <a:spcPct val="0"/>
        </a:spcBef>
        <a:spcAft>
          <a:spcPct val="0"/>
        </a:spcAft>
        <a:defRPr sz="3200" b="1">
          <a:solidFill>
            <a:srgbClr val="2877C4"/>
          </a:solidFill>
          <a:latin typeface="Arial" charset="0"/>
        </a:defRPr>
      </a:lvl6pPr>
      <a:lvl7pPr marL="909182" algn="l" rtl="0" eaLnBrk="1" fontAlgn="base" hangingPunct="1">
        <a:spcBef>
          <a:spcPct val="0"/>
        </a:spcBef>
        <a:spcAft>
          <a:spcPct val="0"/>
        </a:spcAft>
        <a:defRPr sz="3200" b="1">
          <a:solidFill>
            <a:srgbClr val="2877C4"/>
          </a:solidFill>
          <a:latin typeface="Arial" charset="0"/>
        </a:defRPr>
      </a:lvl7pPr>
      <a:lvl8pPr marL="1363766" algn="l" rtl="0" eaLnBrk="1" fontAlgn="base" hangingPunct="1">
        <a:spcBef>
          <a:spcPct val="0"/>
        </a:spcBef>
        <a:spcAft>
          <a:spcPct val="0"/>
        </a:spcAft>
        <a:defRPr sz="3200" b="1">
          <a:solidFill>
            <a:srgbClr val="2877C4"/>
          </a:solidFill>
          <a:latin typeface="Arial" charset="0"/>
        </a:defRPr>
      </a:lvl8pPr>
      <a:lvl9pPr marL="18183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874" indent="-22728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878" indent="-225706"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5299" indent="-23360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064" indent="-225706" algn="l" rtl="0" eaLnBrk="1" fontAlgn="base" hangingPunct="1">
        <a:lnSpc>
          <a:spcPct val="115000"/>
        </a:lnSpc>
        <a:spcBef>
          <a:spcPct val="20000"/>
        </a:spcBef>
        <a:spcAft>
          <a:spcPct val="0"/>
        </a:spcAft>
        <a:buChar char="»"/>
        <a:defRPr sz="2100">
          <a:solidFill>
            <a:srgbClr val="000000"/>
          </a:solidFill>
          <a:latin typeface="+mn-lt"/>
        </a:defRPr>
      </a:lvl5pPr>
      <a:lvl6pPr marL="2498647" indent="-225706" algn="l" rtl="0" eaLnBrk="1" fontAlgn="base" hangingPunct="1">
        <a:lnSpc>
          <a:spcPct val="115000"/>
        </a:lnSpc>
        <a:spcBef>
          <a:spcPct val="20000"/>
        </a:spcBef>
        <a:spcAft>
          <a:spcPct val="0"/>
        </a:spcAft>
        <a:buChar char="»"/>
        <a:defRPr sz="2100">
          <a:solidFill>
            <a:srgbClr val="000000"/>
          </a:solidFill>
          <a:latin typeface="+mn-lt"/>
        </a:defRPr>
      </a:lvl6pPr>
      <a:lvl7pPr marL="2953231" indent="-225706" algn="l" rtl="0" eaLnBrk="1" fontAlgn="base" hangingPunct="1">
        <a:lnSpc>
          <a:spcPct val="115000"/>
        </a:lnSpc>
        <a:spcBef>
          <a:spcPct val="20000"/>
        </a:spcBef>
        <a:spcAft>
          <a:spcPct val="0"/>
        </a:spcAft>
        <a:buChar char="»"/>
        <a:defRPr sz="2100">
          <a:solidFill>
            <a:srgbClr val="000000"/>
          </a:solidFill>
          <a:latin typeface="+mn-lt"/>
        </a:defRPr>
      </a:lvl7pPr>
      <a:lvl8pPr marL="3407821" indent="-225706" algn="l" rtl="0" eaLnBrk="1" fontAlgn="base" hangingPunct="1">
        <a:lnSpc>
          <a:spcPct val="115000"/>
        </a:lnSpc>
        <a:spcBef>
          <a:spcPct val="20000"/>
        </a:spcBef>
        <a:spcAft>
          <a:spcPct val="0"/>
        </a:spcAft>
        <a:buChar char="»"/>
        <a:defRPr sz="2100">
          <a:solidFill>
            <a:srgbClr val="000000"/>
          </a:solidFill>
          <a:latin typeface="+mn-lt"/>
        </a:defRPr>
      </a:lvl8pPr>
      <a:lvl9pPr marL="3862405" indent="-2257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182" rtl="0" eaLnBrk="1" latinLnBrk="0" hangingPunct="1">
        <a:defRPr sz="1900" kern="1200">
          <a:solidFill>
            <a:schemeClr val="tx1"/>
          </a:solidFill>
          <a:latin typeface="+mn-lt"/>
          <a:ea typeface="+mn-ea"/>
          <a:cs typeface="+mn-cs"/>
        </a:defRPr>
      </a:lvl1pPr>
      <a:lvl2pPr marL="454584" algn="l" defTabSz="909182" rtl="0" eaLnBrk="1" latinLnBrk="0" hangingPunct="1">
        <a:defRPr sz="1900" kern="1200">
          <a:solidFill>
            <a:schemeClr val="tx1"/>
          </a:solidFill>
          <a:latin typeface="+mn-lt"/>
          <a:ea typeface="+mn-ea"/>
          <a:cs typeface="+mn-cs"/>
        </a:defRPr>
      </a:lvl2pPr>
      <a:lvl3pPr marL="909182" algn="l" defTabSz="909182" rtl="0" eaLnBrk="1" latinLnBrk="0" hangingPunct="1">
        <a:defRPr sz="1900" kern="1200">
          <a:solidFill>
            <a:schemeClr val="tx1"/>
          </a:solidFill>
          <a:latin typeface="+mn-lt"/>
          <a:ea typeface="+mn-ea"/>
          <a:cs typeface="+mn-cs"/>
        </a:defRPr>
      </a:lvl3pPr>
      <a:lvl4pPr marL="1363766" algn="l" defTabSz="909182" rtl="0" eaLnBrk="1" latinLnBrk="0" hangingPunct="1">
        <a:defRPr sz="1900" kern="1200">
          <a:solidFill>
            <a:schemeClr val="tx1"/>
          </a:solidFill>
          <a:latin typeface="+mn-lt"/>
          <a:ea typeface="+mn-ea"/>
          <a:cs typeface="+mn-cs"/>
        </a:defRPr>
      </a:lvl4pPr>
      <a:lvl5pPr marL="1818356" algn="l" defTabSz="909182" rtl="0" eaLnBrk="1" latinLnBrk="0" hangingPunct="1">
        <a:defRPr sz="1900" kern="1200">
          <a:solidFill>
            <a:schemeClr val="tx1"/>
          </a:solidFill>
          <a:latin typeface="+mn-lt"/>
          <a:ea typeface="+mn-ea"/>
          <a:cs typeface="+mn-cs"/>
        </a:defRPr>
      </a:lvl5pPr>
      <a:lvl6pPr marL="2272942" algn="l" defTabSz="909182" rtl="0" eaLnBrk="1" latinLnBrk="0" hangingPunct="1">
        <a:defRPr sz="1900" kern="1200">
          <a:solidFill>
            <a:schemeClr val="tx1"/>
          </a:solidFill>
          <a:latin typeface="+mn-lt"/>
          <a:ea typeface="+mn-ea"/>
          <a:cs typeface="+mn-cs"/>
        </a:defRPr>
      </a:lvl6pPr>
      <a:lvl7pPr marL="2727523" algn="l" defTabSz="909182" rtl="0" eaLnBrk="1" latinLnBrk="0" hangingPunct="1">
        <a:defRPr sz="1900" kern="1200">
          <a:solidFill>
            <a:schemeClr val="tx1"/>
          </a:solidFill>
          <a:latin typeface="+mn-lt"/>
          <a:ea typeface="+mn-ea"/>
          <a:cs typeface="+mn-cs"/>
        </a:defRPr>
      </a:lvl7pPr>
      <a:lvl8pPr marL="3182107" algn="l" defTabSz="909182" rtl="0" eaLnBrk="1" latinLnBrk="0" hangingPunct="1">
        <a:defRPr sz="1900" kern="1200">
          <a:solidFill>
            <a:schemeClr val="tx1"/>
          </a:solidFill>
          <a:latin typeface="+mn-lt"/>
          <a:ea typeface="+mn-ea"/>
          <a:cs typeface="+mn-cs"/>
        </a:defRPr>
      </a:lvl8pPr>
      <a:lvl9pPr marL="3636695" algn="l" defTabSz="90918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922" tIns="133777" rIns="324922" bIns="13377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7880"/>
          </a:xfrm>
          <a:prstGeom prst="rect">
            <a:avLst/>
          </a:prstGeom>
          <a:noFill/>
        </p:spPr>
        <p:txBody>
          <a:bodyPr wrap="square" lIns="191127" tIns="95578" rIns="191127" bIns="95578"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40837962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sldNum="0" hdr="0" dt="0"/>
  <p:txStyles>
    <p:titleStyle>
      <a:lvl1pPr marL="1138157" indent="-113815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584" algn="l" rtl="0" eaLnBrk="1" fontAlgn="base" hangingPunct="1">
        <a:spcBef>
          <a:spcPct val="0"/>
        </a:spcBef>
        <a:spcAft>
          <a:spcPct val="0"/>
        </a:spcAft>
        <a:defRPr sz="3200" b="1">
          <a:solidFill>
            <a:srgbClr val="2877C4"/>
          </a:solidFill>
          <a:latin typeface="Arial" charset="0"/>
        </a:defRPr>
      </a:lvl6pPr>
      <a:lvl7pPr marL="909182" algn="l" rtl="0" eaLnBrk="1" fontAlgn="base" hangingPunct="1">
        <a:spcBef>
          <a:spcPct val="0"/>
        </a:spcBef>
        <a:spcAft>
          <a:spcPct val="0"/>
        </a:spcAft>
        <a:defRPr sz="3200" b="1">
          <a:solidFill>
            <a:srgbClr val="2877C4"/>
          </a:solidFill>
          <a:latin typeface="Arial" charset="0"/>
        </a:defRPr>
      </a:lvl7pPr>
      <a:lvl8pPr marL="1363766" algn="l" rtl="0" eaLnBrk="1" fontAlgn="base" hangingPunct="1">
        <a:spcBef>
          <a:spcPct val="0"/>
        </a:spcBef>
        <a:spcAft>
          <a:spcPct val="0"/>
        </a:spcAft>
        <a:defRPr sz="3200" b="1">
          <a:solidFill>
            <a:srgbClr val="2877C4"/>
          </a:solidFill>
          <a:latin typeface="Arial" charset="0"/>
        </a:defRPr>
      </a:lvl8pPr>
      <a:lvl9pPr marL="18183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586" indent="-235586"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003" indent="-365003"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5299" indent="-23360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064" indent="-225706" algn="l" rtl="0" eaLnBrk="1" fontAlgn="base" hangingPunct="1">
        <a:lnSpc>
          <a:spcPct val="115000"/>
        </a:lnSpc>
        <a:spcBef>
          <a:spcPct val="20000"/>
        </a:spcBef>
        <a:spcAft>
          <a:spcPct val="0"/>
        </a:spcAft>
        <a:buChar char="»"/>
        <a:defRPr sz="2100">
          <a:solidFill>
            <a:srgbClr val="000000"/>
          </a:solidFill>
          <a:latin typeface="+mn-lt"/>
        </a:defRPr>
      </a:lvl5pPr>
      <a:lvl6pPr marL="2498647" indent="-225706" algn="l" rtl="0" eaLnBrk="1" fontAlgn="base" hangingPunct="1">
        <a:lnSpc>
          <a:spcPct val="115000"/>
        </a:lnSpc>
        <a:spcBef>
          <a:spcPct val="20000"/>
        </a:spcBef>
        <a:spcAft>
          <a:spcPct val="0"/>
        </a:spcAft>
        <a:buChar char="»"/>
        <a:defRPr sz="2100">
          <a:solidFill>
            <a:srgbClr val="000000"/>
          </a:solidFill>
          <a:latin typeface="+mn-lt"/>
        </a:defRPr>
      </a:lvl6pPr>
      <a:lvl7pPr marL="2953231" indent="-225706" algn="l" rtl="0" eaLnBrk="1" fontAlgn="base" hangingPunct="1">
        <a:lnSpc>
          <a:spcPct val="115000"/>
        </a:lnSpc>
        <a:spcBef>
          <a:spcPct val="20000"/>
        </a:spcBef>
        <a:spcAft>
          <a:spcPct val="0"/>
        </a:spcAft>
        <a:buChar char="»"/>
        <a:defRPr sz="2100">
          <a:solidFill>
            <a:srgbClr val="000000"/>
          </a:solidFill>
          <a:latin typeface="+mn-lt"/>
        </a:defRPr>
      </a:lvl7pPr>
      <a:lvl8pPr marL="3407821" indent="-225706" algn="l" rtl="0" eaLnBrk="1" fontAlgn="base" hangingPunct="1">
        <a:lnSpc>
          <a:spcPct val="115000"/>
        </a:lnSpc>
        <a:spcBef>
          <a:spcPct val="20000"/>
        </a:spcBef>
        <a:spcAft>
          <a:spcPct val="0"/>
        </a:spcAft>
        <a:buChar char="»"/>
        <a:defRPr sz="2100">
          <a:solidFill>
            <a:srgbClr val="000000"/>
          </a:solidFill>
          <a:latin typeface="+mn-lt"/>
        </a:defRPr>
      </a:lvl8pPr>
      <a:lvl9pPr marL="3862405" indent="-2257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182" rtl="0" eaLnBrk="1" latinLnBrk="0" hangingPunct="1">
        <a:defRPr sz="1900" kern="1200">
          <a:solidFill>
            <a:schemeClr val="tx1"/>
          </a:solidFill>
          <a:latin typeface="+mn-lt"/>
          <a:ea typeface="+mn-ea"/>
          <a:cs typeface="+mn-cs"/>
        </a:defRPr>
      </a:lvl1pPr>
      <a:lvl2pPr marL="454584" algn="l" defTabSz="909182" rtl="0" eaLnBrk="1" latinLnBrk="0" hangingPunct="1">
        <a:defRPr sz="1900" kern="1200">
          <a:solidFill>
            <a:schemeClr val="tx1"/>
          </a:solidFill>
          <a:latin typeface="+mn-lt"/>
          <a:ea typeface="+mn-ea"/>
          <a:cs typeface="+mn-cs"/>
        </a:defRPr>
      </a:lvl2pPr>
      <a:lvl3pPr marL="909182" algn="l" defTabSz="909182" rtl="0" eaLnBrk="1" latinLnBrk="0" hangingPunct="1">
        <a:defRPr sz="1900" kern="1200">
          <a:solidFill>
            <a:schemeClr val="tx1"/>
          </a:solidFill>
          <a:latin typeface="+mn-lt"/>
          <a:ea typeface="+mn-ea"/>
          <a:cs typeface="+mn-cs"/>
        </a:defRPr>
      </a:lvl3pPr>
      <a:lvl4pPr marL="1363766" algn="l" defTabSz="909182" rtl="0" eaLnBrk="1" latinLnBrk="0" hangingPunct="1">
        <a:defRPr sz="1900" kern="1200">
          <a:solidFill>
            <a:schemeClr val="tx1"/>
          </a:solidFill>
          <a:latin typeface="+mn-lt"/>
          <a:ea typeface="+mn-ea"/>
          <a:cs typeface="+mn-cs"/>
        </a:defRPr>
      </a:lvl4pPr>
      <a:lvl5pPr marL="1818356" algn="l" defTabSz="909182" rtl="0" eaLnBrk="1" latinLnBrk="0" hangingPunct="1">
        <a:defRPr sz="1900" kern="1200">
          <a:solidFill>
            <a:schemeClr val="tx1"/>
          </a:solidFill>
          <a:latin typeface="+mn-lt"/>
          <a:ea typeface="+mn-ea"/>
          <a:cs typeface="+mn-cs"/>
        </a:defRPr>
      </a:lvl5pPr>
      <a:lvl6pPr marL="2272942" algn="l" defTabSz="909182" rtl="0" eaLnBrk="1" latinLnBrk="0" hangingPunct="1">
        <a:defRPr sz="1900" kern="1200">
          <a:solidFill>
            <a:schemeClr val="tx1"/>
          </a:solidFill>
          <a:latin typeface="+mn-lt"/>
          <a:ea typeface="+mn-ea"/>
          <a:cs typeface="+mn-cs"/>
        </a:defRPr>
      </a:lvl6pPr>
      <a:lvl7pPr marL="2727523" algn="l" defTabSz="909182" rtl="0" eaLnBrk="1" latinLnBrk="0" hangingPunct="1">
        <a:defRPr sz="1900" kern="1200">
          <a:solidFill>
            <a:schemeClr val="tx1"/>
          </a:solidFill>
          <a:latin typeface="+mn-lt"/>
          <a:ea typeface="+mn-ea"/>
          <a:cs typeface="+mn-cs"/>
        </a:defRPr>
      </a:lvl7pPr>
      <a:lvl8pPr marL="3182107" algn="l" defTabSz="909182" rtl="0" eaLnBrk="1" latinLnBrk="0" hangingPunct="1">
        <a:defRPr sz="1900" kern="1200">
          <a:solidFill>
            <a:schemeClr val="tx1"/>
          </a:solidFill>
          <a:latin typeface="+mn-lt"/>
          <a:ea typeface="+mn-ea"/>
          <a:cs typeface="+mn-cs"/>
        </a:defRPr>
      </a:lvl8pPr>
      <a:lvl9pPr marL="3636695" algn="l" defTabSz="90918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996" tIns="133808" rIns="324996" bIns="13380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07" tIns="191171" rIns="344107" bIns="19117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7874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7" r:id="rId8"/>
  </p:sldLayoutIdLst>
  <p:hf sldNum="0" hdr="0" dt="0"/>
  <p:txStyles>
    <p:titleStyle>
      <a:lvl1pPr marL="1138417" indent="-113841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689" algn="l" rtl="0" eaLnBrk="1" fontAlgn="base" hangingPunct="1">
        <a:spcBef>
          <a:spcPct val="0"/>
        </a:spcBef>
        <a:spcAft>
          <a:spcPct val="0"/>
        </a:spcAft>
        <a:defRPr sz="3200" b="1">
          <a:solidFill>
            <a:srgbClr val="2877C4"/>
          </a:solidFill>
          <a:latin typeface="Arial" charset="0"/>
        </a:defRPr>
      </a:lvl6pPr>
      <a:lvl7pPr marL="909390" algn="l" rtl="0" eaLnBrk="1" fontAlgn="base" hangingPunct="1">
        <a:spcBef>
          <a:spcPct val="0"/>
        </a:spcBef>
        <a:spcAft>
          <a:spcPct val="0"/>
        </a:spcAft>
        <a:defRPr sz="3200" b="1">
          <a:solidFill>
            <a:srgbClr val="2877C4"/>
          </a:solidFill>
          <a:latin typeface="Arial" charset="0"/>
        </a:defRPr>
      </a:lvl7pPr>
      <a:lvl8pPr marL="1364079" algn="l" rtl="0" eaLnBrk="1" fontAlgn="base" hangingPunct="1">
        <a:spcBef>
          <a:spcPct val="0"/>
        </a:spcBef>
        <a:spcAft>
          <a:spcPct val="0"/>
        </a:spcAft>
        <a:defRPr sz="3200" b="1">
          <a:solidFill>
            <a:srgbClr val="2877C4"/>
          </a:solidFill>
          <a:latin typeface="Arial" charset="0"/>
        </a:defRPr>
      </a:lvl8pPr>
      <a:lvl9pPr marL="181877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926" indent="-22734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033" indent="-225758"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5640" indent="-2336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532" indent="-225758" algn="l" rtl="0" eaLnBrk="1" fontAlgn="base" hangingPunct="1">
        <a:lnSpc>
          <a:spcPct val="115000"/>
        </a:lnSpc>
        <a:spcBef>
          <a:spcPct val="20000"/>
        </a:spcBef>
        <a:spcAft>
          <a:spcPct val="0"/>
        </a:spcAft>
        <a:buChar char="»"/>
        <a:defRPr sz="2100">
          <a:solidFill>
            <a:srgbClr val="000000"/>
          </a:solidFill>
          <a:latin typeface="+mn-lt"/>
        </a:defRPr>
      </a:lvl5pPr>
      <a:lvl6pPr marL="2499221" indent="-225758" algn="l" rtl="0" eaLnBrk="1" fontAlgn="base" hangingPunct="1">
        <a:lnSpc>
          <a:spcPct val="115000"/>
        </a:lnSpc>
        <a:spcBef>
          <a:spcPct val="20000"/>
        </a:spcBef>
        <a:spcAft>
          <a:spcPct val="0"/>
        </a:spcAft>
        <a:buChar char="»"/>
        <a:defRPr sz="2100">
          <a:solidFill>
            <a:srgbClr val="000000"/>
          </a:solidFill>
          <a:latin typeface="+mn-lt"/>
        </a:defRPr>
      </a:lvl6pPr>
      <a:lvl7pPr marL="2953908" indent="-225758" algn="l" rtl="0" eaLnBrk="1" fontAlgn="base" hangingPunct="1">
        <a:lnSpc>
          <a:spcPct val="115000"/>
        </a:lnSpc>
        <a:spcBef>
          <a:spcPct val="20000"/>
        </a:spcBef>
        <a:spcAft>
          <a:spcPct val="0"/>
        </a:spcAft>
        <a:buChar char="»"/>
        <a:defRPr sz="2100">
          <a:solidFill>
            <a:srgbClr val="000000"/>
          </a:solidFill>
          <a:latin typeface="+mn-lt"/>
        </a:defRPr>
      </a:lvl7pPr>
      <a:lvl8pPr marL="3408603" indent="-225758" algn="l" rtl="0" eaLnBrk="1" fontAlgn="base" hangingPunct="1">
        <a:lnSpc>
          <a:spcPct val="115000"/>
        </a:lnSpc>
        <a:spcBef>
          <a:spcPct val="20000"/>
        </a:spcBef>
        <a:spcAft>
          <a:spcPct val="0"/>
        </a:spcAft>
        <a:buChar char="»"/>
        <a:defRPr sz="2100">
          <a:solidFill>
            <a:srgbClr val="000000"/>
          </a:solidFill>
          <a:latin typeface="+mn-lt"/>
        </a:defRPr>
      </a:lvl8pPr>
      <a:lvl9pPr marL="3863291" indent="-22575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390" rtl="0" eaLnBrk="1" latinLnBrk="0" hangingPunct="1">
        <a:defRPr sz="1900" kern="1200">
          <a:solidFill>
            <a:schemeClr val="tx1"/>
          </a:solidFill>
          <a:latin typeface="+mn-lt"/>
          <a:ea typeface="+mn-ea"/>
          <a:cs typeface="+mn-cs"/>
        </a:defRPr>
      </a:lvl1pPr>
      <a:lvl2pPr marL="454689" algn="l" defTabSz="909390" rtl="0" eaLnBrk="1" latinLnBrk="0" hangingPunct="1">
        <a:defRPr sz="1900" kern="1200">
          <a:solidFill>
            <a:schemeClr val="tx1"/>
          </a:solidFill>
          <a:latin typeface="+mn-lt"/>
          <a:ea typeface="+mn-ea"/>
          <a:cs typeface="+mn-cs"/>
        </a:defRPr>
      </a:lvl2pPr>
      <a:lvl3pPr marL="909390" algn="l" defTabSz="909390" rtl="0" eaLnBrk="1" latinLnBrk="0" hangingPunct="1">
        <a:defRPr sz="1900" kern="1200">
          <a:solidFill>
            <a:schemeClr val="tx1"/>
          </a:solidFill>
          <a:latin typeface="+mn-lt"/>
          <a:ea typeface="+mn-ea"/>
          <a:cs typeface="+mn-cs"/>
        </a:defRPr>
      </a:lvl3pPr>
      <a:lvl4pPr marL="1364079" algn="l" defTabSz="909390" rtl="0" eaLnBrk="1" latinLnBrk="0" hangingPunct="1">
        <a:defRPr sz="1900" kern="1200">
          <a:solidFill>
            <a:schemeClr val="tx1"/>
          </a:solidFill>
          <a:latin typeface="+mn-lt"/>
          <a:ea typeface="+mn-ea"/>
          <a:cs typeface="+mn-cs"/>
        </a:defRPr>
      </a:lvl4pPr>
      <a:lvl5pPr marL="1818772" algn="l" defTabSz="909390" rtl="0" eaLnBrk="1" latinLnBrk="0" hangingPunct="1">
        <a:defRPr sz="1900" kern="1200">
          <a:solidFill>
            <a:schemeClr val="tx1"/>
          </a:solidFill>
          <a:latin typeface="+mn-lt"/>
          <a:ea typeface="+mn-ea"/>
          <a:cs typeface="+mn-cs"/>
        </a:defRPr>
      </a:lvl5pPr>
      <a:lvl6pPr marL="2273463" algn="l" defTabSz="909390" rtl="0" eaLnBrk="1" latinLnBrk="0" hangingPunct="1">
        <a:defRPr sz="1900" kern="1200">
          <a:solidFill>
            <a:schemeClr val="tx1"/>
          </a:solidFill>
          <a:latin typeface="+mn-lt"/>
          <a:ea typeface="+mn-ea"/>
          <a:cs typeface="+mn-cs"/>
        </a:defRPr>
      </a:lvl6pPr>
      <a:lvl7pPr marL="2728149" algn="l" defTabSz="909390" rtl="0" eaLnBrk="1" latinLnBrk="0" hangingPunct="1">
        <a:defRPr sz="1900" kern="1200">
          <a:solidFill>
            <a:schemeClr val="tx1"/>
          </a:solidFill>
          <a:latin typeface="+mn-lt"/>
          <a:ea typeface="+mn-ea"/>
          <a:cs typeface="+mn-cs"/>
        </a:defRPr>
      </a:lvl7pPr>
      <a:lvl8pPr marL="3182836" algn="l" defTabSz="909390" rtl="0" eaLnBrk="1" latinLnBrk="0" hangingPunct="1">
        <a:defRPr sz="1900" kern="1200">
          <a:solidFill>
            <a:schemeClr val="tx1"/>
          </a:solidFill>
          <a:latin typeface="+mn-lt"/>
          <a:ea typeface="+mn-ea"/>
          <a:cs typeface="+mn-cs"/>
        </a:defRPr>
      </a:lvl8pPr>
      <a:lvl9pPr marL="3637529" algn="l" defTabSz="90939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44"/>
            <a:ext cx="9144000" cy="1377158"/>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01"/>
            <a:ext cx="9144000" cy="5480843"/>
          </a:xfrm>
          <a:prstGeom prst="rect">
            <a:avLst/>
          </a:prstGeom>
          <a:noFill/>
          <a:ln w="9525">
            <a:noFill/>
            <a:miter lim="800000"/>
            <a:headEnd/>
            <a:tailEnd/>
          </a:ln>
        </p:spPr>
        <p:txBody>
          <a:bodyPr vert="horz" wrap="square" lIns="344424" tIns="191347" rIns="344424" bIns="1913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44"/>
            <a:ext cx="1441595" cy="1373188"/>
          </a:xfrm>
          <a:prstGeom prst="rect">
            <a:avLst/>
          </a:prstGeom>
          <a:noFill/>
          <a:ln w="9525">
            <a:noFill/>
            <a:miter lim="800000"/>
            <a:headEnd/>
            <a:tailEnd/>
          </a:ln>
        </p:spPr>
      </p:pic>
    </p:spTree>
    <p:extLst>
      <p:ext uri="{BB962C8B-B14F-4D97-AF65-F5344CB8AC3E}">
        <p14:creationId xmlns:p14="http://schemas.microsoft.com/office/powerpoint/2010/main" val="143274713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marL="1139459" indent="-113945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459" indent="-1139459" algn="l" rtl="0" eaLnBrk="0" fontAlgn="base" hangingPunct="0">
        <a:lnSpc>
          <a:spcPct val="95000"/>
        </a:lnSpc>
        <a:spcBef>
          <a:spcPct val="0"/>
        </a:spcBef>
        <a:spcAft>
          <a:spcPct val="0"/>
        </a:spcAft>
        <a:defRPr sz="2900" b="1">
          <a:solidFill>
            <a:schemeClr val="bg2"/>
          </a:solidFill>
          <a:latin typeface="Arial" charset="0"/>
        </a:defRPr>
      </a:lvl2pPr>
      <a:lvl3pPr marL="1139459" indent="-1139459" algn="l" rtl="0" eaLnBrk="0" fontAlgn="base" hangingPunct="0">
        <a:lnSpc>
          <a:spcPct val="95000"/>
        </a:lnSpc>
        <a:spcBef>
          <a:spcPct val="0"/>
        </a:spcBef>
        <a:spcAft>
          <a:spcPct val="0"/>
        </a:spcAft>
        <a:defRPr sz="2900" b="1">
          <a:solidFill>
            <a:schemeClr val="bg2"/>
          </a:solidFill>
          <a:latin typeface="Arial" charset="0"/>
        </a:defRPr>
      </a:lvl3pPr>
      <a:lvl4pPr marL="1139459" indent="-1139459" algn="l" rtl="0" eaLnBrk="0" fontAlgn="base" hangingPunct="0">
        <a:lnSpc>
          <a:spcPct val="95000"/>
        </a:lnSpc>
        <a:spcBef>
          <a:spcPct val="0"/>
        </a:spcBef>
        <a:spcAft>
          <a:spcPct val="0"/>
        </a:spcAft>
        <a:defRPr sz="2900" b="1">
          <a:solidFill>
            <a:schemeClr val="bg2"/>
          </a:solidFill>
          <a:latin typeface="Arial" charset="0"/>
        </a:defRPr>
      </a:lvl4pPr>
      <a:lvl5pPr marL="1139459" indent="-1139459" algn="l" rtl="0" eaLnBrk="0" fontAlgn="base" hangingPunct="0">
        <a:lnSpc>
          <a:spcPct val="95000"/>
        </a:lnSpc>
        <a:spcBef>
          <a:spcPct val="0"/>
        </a:spcBef>
        <a:spcAft>
          <a:spcPct val="0"/>
        </a:spcAft>
        <a:defRPr sz="2900" b="1">
          <a:solidFill>
            <a:schemeClr val="bg2"/>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a:defRPr sz="2300">
          <a:solidFill>
            <a:srgbClr val="000000"/>
          </a:solidFill>
          <a:latin typeface="+mn-lt"/>
          <a:ea typeface="+mn-ea"/>
          <a:cs typeface="+mn-cs"/>
        </a:defRPr>
      </a:lvl1pPr>
      <a:lvl2pPr marL="225891" indent="-22589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027" indent="-22589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4959" indent="-23254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6379" indent="-225891" algn="l" rtl="0" eaLnBrk="0" fontAlgn="base" hangingPunct="0">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44"/>
            <a:ext cx="9144000" cy="1377158"/>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01"/>
            <a:ext cx="9144000" cy="5480843"/>
          </a:xfrm>
          <a:prstGeom prst="rect">
            <a:avLst/>
          </a:prstGeom>
          <a:noFill/>
          <a:ln w="9525">
            <a:noFill/>
            <a:miter lim="800000"/>
            <a:headEnd/>
            <a:tailEnd/>
          </a:ln>
        </p:spPr>
        <p:txBody>
          <a:bodyPr vert="horz" wrap="square" lIns="344424" tIns="191347" rIns="344424" bIns="1913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57" y="-702467"/>
            <a:ext cx="497411" cy="1078092"/>
          </a:xfrm>
          <a:prstGeom prst="rect">
            <a:avLst/>
          </a:prstGeom>
          <a:noFill/>
        </p:spPr>
        <p:txBody>
          <a:bodyPr lIns="191347" tIns="95683" rIns="191347" bIns="95683">
            <a:spAutoFit/>
          </a:bodyPr>
          <a:lstStyle/>
          <a:p>
            <a:pPr eaLnBrk="1" hangingPunct="1">
              <a:lnSpc>
                <a:spcPct val="115000"/>
              </a:lnSpc>
              <a:spcBef>
                <a:spcPct val="20000"/>
              </a:spcBef>
              <a:buClr>
                <a:srgbClr val="2877C4"/>
              </a:buClr>
              <a:buFont typeface="Wingdings" pitchFamily="2" charset="2"/>
              <a:buNone/>
              <a:defRPr/>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65835045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hf sldNum="0" hdr="0" dt="0"/>
  <p:txStyles>
    <p:titleStyle>
      <a:lvl1pPr marL="1139459" indent="-113945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459" indent="-1139459" algn="l" rtl="0" eaLnBrk="0" fontAlgn="base" hangingPunct="0">
        <a:lnSpc>
          <a:spcPct val="95000"/>
        </a:lnSpc>
        <a:spcBef>
          <a:spcPct val="0"/>
        </a:spcBef>
        <a:spcAft>
          <a:spcPct val="0"/>
        </a:spcAft>
        <a:defRPr sz="2900" b="1">
          <a:solidFill>
            <a:schemeClr val="bg2"/>
          </a:solidFill>
          <a:latin typeface="Arial" charset="0"/>
        </a:defRPr>
      </a:lvl2pPr>
      <a:lvl3pPr marL="1139459" indent="-1139459" algn="l" rtl="0" eaLnBrk="0" fontAlgn="base" hangingPunct="0">
        <a:lnSpc>
          <a:spcPct val="95000"/>
        </a:lnSpc>
        <a:spcBef>
          <a:spcPct val="0"/>
        </a:spcBef>
        <a:spcAft>
          <a:spcPct val="0"/>
        </a:spcAft>
        <a:defRPr sz="2900" b="1">
          <a:solidFill>
            <a:schemeClr val="bg2"/>
          </a:solidFill>
          <a:latin typeface="Arial" charset="0"/>
        </a:defRPr>
      </a:lvl3pPr>
      <a:lvl4pPr marL="1139459" indent="-1139459" algn="l" rtl="0" eaLnBrk="0" fontAlgn="base" hangingPunct="0">
        <a:lnSpc>
          <a:spcPct val="95000"/>
        </a:lnSpc>
        <a:spcBef>
          <a:spcPct val="0"/>
        </a:spcBef>
        <a:spcAft>
          <a:spcPct val="0"/>
        </a:spcAft>
        <a:defRPr sz="2900" b="1">
          <a:solidFill>
            <a:schemeClr val="bg2"/>
          </a:solidFill>
          <a:latin typeface="Arial" charset="0"/>
        </a:defRPr>
      </a:lvl4pPr>
      <a:lvl5pPr marL="1139459" indent="-1139459" algn="l" rtl="0" eaLnBrk="0" fontAlgn="base" hangingPunct="0">
        <a:lnSpc>
          <a:spcPct val="95000"/>
        </a:lnSpc>
        <a:spcBef>
          <a:spcPct val="0"/>
        </a:spcBef>
        <a:spcAft>
          <a:spcPct val="0"/>
        </a:spcAft>
        <a:defRPr sz="2900" b="1">
          <a:solidFill>
            <a:schemeClr val="bg2"/>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a:defRPr sz="1700">
          <a:solidFill>
            <a:srgbClr val="000000"/>
          </a:solidFill>
          <a:latin typeface="+mn-lt"/>
          <a:ea typeface="+mn-ea"/>
          <a:cs typeface="+mn-cs"/>
        </a:defRPr>
      </a:lvl1pPr>
      <a:lvl2pPr marL="235859" indent="-235859"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5424" indent="-365424"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4959" indent="-23254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6379" indent="-225891" algn="l" rtl="0" eaLnBrk="0" fontAlgn="base" hangingPunct="0">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46"/>
            <a:ext cx="9144000" cy="1377158"/>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86" y="1377158"/>
            <a:ext cx="8512558" cy="4869655"/>
          </a:xfrm>
          <a:prstGeom prst="rect">
            <a:avLst/>
          </a:prstGeom>
          <a:noFill/>
          <a:ln w="9525">
            <a:noFill/>
            <a:miter lim="800000"/>
            <a:headEnd/>
            <a:tailEnd/>
          </a:ln>
        </p:spPr>
        <p:txBody>
          <a:bodyPr vert="horz" wrap="square" lIns="0" tIns="191303" rIns="0"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userDrawn="1"/>
        </p:nvPicPr>
        <p:blipFill>
          <a:blip r:embed="rId6" cstate="print"/>
          <a:srcRect/>
          <a:stretch>
            <a:fillRect/>
          </a:stretch>
        </p:blipFill>
        <p:spPr bwMode="auto">
          <a:xfrm>
            <a:off x="6141670" y="0"/>
            <a:ext cx="3002330" cy="4000500"/>
          </a:xfrm>
          <a:prstGeom prst="rect">
            <a:avLst/>
          </a:prstGeom>
          <a:noFill/>
          <a:ln w="3175">
            <a:noFill/>
            <a:miter lim="800000"/>
            <a:headEnd/>
            <a:tailEnd/>
          </a:ln>
        </p:spPr>
      </p:pic>
    </p:spTree>
    <p:extLst>
      <p:ext uri="{BB962C8B-B14F-4D97-AF65-F5344CB8AC3E}">
        <p14:creationId xmlns:p14="http://schemas.microsoft.com/office/powerpoint/2010/main" val="24539746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hf sldNum="0" hdr="0" dt="0"/>
  <p:txStyles>
    <p:titleStyle>
      <a:lvl1pPr marL="1139199" indent="-113919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199" indent="-1139199" algn="l" rtl="0" eaLnBrk="0" fontAlgn="base" hangingPunct="0">
        <a:lnSpc>
          <a:spcPct val="95000"/>
        </a:lnSpc>
        <a:spcBef>
          <a:spcPct val="0"/>
        </a:spcBef>
        <a:spcAft>
          <a:spcPct val="0"/>
        </a:spcAft>
        <a:defRPr sz="2900" b="1">
          <a:solidFill>
            <a:schemeClr val="bg2"/>
          </a:solidFill>
          <a:latin typeface="Arial" charset="0"/>
        </a:defRPr>
      </a:lvl2pPr>
      <a:lvl3pPr marL="1139199" indent="-1139199" algn="l" rtl="0" eaLnBrk="0" fontAlgn="base" hangingPunct="0">
        <a:lnSpc>
          <a:spcPct val="95000"/>
        </a:lnSpc>
        <a:spcBef>
          <a:spcPct val="0"/>
        </a:spcBef>
        <a:spcAft>
          <a:spcPct val="0"/>
        </a:spcAft>
        <a:defRPr sz="2900" b="1">
          <a:solidFill>
            <a:schemeClr val="bg2"/>
          </a:solidFill>
          <a:latin typeface="Arial" charset="0"/>
        </a:defRPr>
      </a:lvl3pPr>
      <a:lvl4pPr marL="1139199" indent="-1139199" algn="l" rtl="0" eaLnBrk="0" fontAlgn="base" hangingPunct="0">
        <a:lnSpc>
          <a:spcPct val="95000"/>
        </a:lnSpc>
        <a:spcBef>
          <a:spcPct val="0"/>
        </a:spcBef>
        <a:spcAft>
          <a:spcPct val="0"/>
        </a:spcAft>
        <a:defRPr sz="2900" b="1">
          <a:solidFill>
            <a:schemeClr val="bg2"/>
          </a:solidFill>
          <a:latin typeface="Arial" charset="0"/>
        </a:defRPr>
      </a:lvl4pPr>
      <a:lvl5pPr marL="1139199" indent="-1139199" algn="l" rtl="0" eaLnBrk="0" fontAlgn="base" hangingPunct="0">
        <a:lnSpc>
          <a:spcPct val="95000"/>
        </a:lnSpc>
        <a:spcBef>
          <a:spcPct val="0"/>
        </a:spcBef>
        <a:spcAft>
          <a:spcPct val="0"/>
        </a:spcAft>
        <a:defRPr sz="2900" b="1">
          <a:solidFill>
            <a:schemeClr val="bg2"/>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a:defRPr sz="2100">
          <a:solidFill>
            <a:srgbClr val="000000"/>
          </a:solidFill>
          <a:latin typeface="+mn-lt"/>
          <a:ea typeface="+mn-ea"/>
          <a:cs typeface="+mn-cs"/>
        </a:defRPr>
      </a:lvl1pPr>
      <a:lvl2pPr marL="225840" indent="-225840" algn="l" rtl="0" eaLnBrk="0" fontAlgn="base" hangingPunct="0">
        <a:lnSpc>
          <a:spcPct val="113000"/>
        </a:lnSpc>
        <a:spcBef>
          <a:spcPts val="1050"/>
        </a:spcBef>
        <a:spcAft>
          <a:spcPct val="0"/>
        </a:spcAft>
        <a:buClr>
          <a:schemeClr val="accent1"/>
        </a:buClr>
        <a:buFont typeface="Wingdings" pitchFamily="2" charset="2"/>
        <a:buChar char="§"/>
        <a:defRPr sz="2100">
          <a:solidFill>
            <a:srgbClr val="000000"/>
          </a:solidFill>
          <a:latin typeface="+mn-lt"/>
        </a:defRPr>
      </a:lvl2pPr>
      <a:lvl3pPr marL="680871" indent="-225840" algn="l" rtl="0" eaLnBrk="0" fontAlgn="base" hangingPunct="0">
        <a:lnSpc>
          <a:spcPct val="113000"/>
        </a:lnSpc>
        <a:spcBef>
          <a:spcPts val="630"/>
        </a:spcBef>
        <a:spcAft>
          <a:spcPct val="0"/>
        </a:spcAft>
        <a:buClr>
          <a:srgbClr val="5B8F22"/>
        </a:buClr>
        <a:buChar char="•"/>
        <a:defRPr sz="2100">
          <a:solidFill>
            <a:srgbClr val="000000"/>
          </a:solidFill>
          <a:latin typeface="+mn-lt"/>
        </a:defRPr>
      </a:lvl3pPr>
      <a:lvl4pPr marL="1484619" indent="-23249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910" indent="-225840" algn="l" rtl="0" eaLnBrk="0" fontAlgn="base" hangingPunct="0">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0066"/>
            </a:gs>
            <a:gs pos="100000">
              <a:schemeClr val="tx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29" y="274638"/>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29" y="1600239"/>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defRPr sz="1500">
                <a:solidFill>
                  <a:srgbClr val="000000"/>
                </a:solidFill>
                <a:latin typeface="Arial" charset="0"/>
              </a:defRPr>
            </a:lvl1pPr>
          </a:lstStyle>
          <a:p>
            <a:pPr eaLnBrk="1" hangingPunct="1">
              <a:defRPr/>
            </a:pPr>
            <a:endParaRPr lang="en-GB" altLang="en-US">
              <a:ea typeface="+mn-ea"/>
            </a:endParaRPr>
          </a:p>
        </p:txBody>
      </p:sp>
      <p:sp>
        <p:nvSpPr>
          <p:cNvPr id="1029" name="Rectangle 5"/>
          <p:cNvSpPr>
            <a:spLocks noGrp="1" noChangeArrowheads="1"/>
          </p:cNvSpPr>
          <p:nvPr>
            <p:ph type="ftr" sz="quarter" idx="3"/>
          </p:nvPr>
        </p:nvSpPr>
        <p:spPr bwMode="auto">
          <a:xfrm>
            <a:off x="3124229" y="6245225"/>
            <a:ext cx="28956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ctr">
              <a:defRPr sz="1500">
                <a:solidFill>
                  <a:srgbClr val="000000"/>
                </a:solidFill>
                <a:latin typeface="Arial" charset="0"/>
              </a:defRPr>
            </a:lvl1pPr>
          </a:lstStyle>
          <a:p>
            <a:pPr eaLnBrk="1" hangingPunct="1">
              <a:defRPr/>
            </a:pPr>
            <a:endParaRPr lang="en-GB" altLang="en-US">
              <a:ea typeface="+mn-ea"/>
            </a:endParaRPr>
          </a:p>
        </p:txBody>
      </p:sp>
      <p:sp>
        <p:nvSpPr>
          <p:cNvPr id="1030" name="Rectangle 6"/>
          <p:cNvSpPr>
            <a:spLocks noGrp="1" noChangeArrowheads="1"/>
          </p:cNvSpPr>
          <p:nvPr>
            <p:ph type="sldNum" sz="quarter" idx="4"/>
          </p:nvPr>
        </p:nvSpPr>
        <p:spPr bwMode="auto">
          <a:xfrm>
            <a:off x="655320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3" tIns="45552" rIns="91103" bIns="45552" numCol="1" anchor="t" anchorCtr="0" compatLnSpc="1">
            <a:prstTxWarp prst="textNoShape">
              <a:avLst/>
            </a:prstTxWarp>
          </a:bodyPr>
          <a:lstStyle>
            <a:lvl1pPr algn="r">
              <a:defRPr sz="1500">
                <a:solidFill>
                  <a:srgbClr val="000000"/>
                </a:solidFill>
                <a:latin typeface="Arial" charset="0"/>
              </a:defRPr>
            </a:lvl1pPr>
          </a:lstStyle>
          <a:p>
            <a:pPr eaLnBrk="1" hangingPunct="1">
              <a:defRPr/>
            </a:pPr>
            <a:fld id="{6734AF02-6435-4294-8C42-3B9FE9EBB449}" type="slidenum">
              <a:rPr lang="en-GB" altLang="en-US">
                <a:ea typeface="+mn-ea"/>
              </a:rPr>
              <a:pPr eaLnBrk="1" hangingPunct="1">
                <a:defRPr/>
              </a:pPr>
              <a:t>‹#›</a:t>
            </a:fld>
            <a:endParaRPr lang="en-GB" altLang="en-US">
              <a:ea typeface="+mn-ea"/>
            </a:endParaRPr>
          </a:p>
        </p:txBody>
      </p:sp>
    </p:spTree>
    <p:extLst>
      <p:ext uri="{BB962C8B-B14F-4D97-AF65-F5344CB8AC3E}">
        <p14:creationId xmlns:p14="http://schemas.microsoft.com/office/powerpoint/2010/main" val="229327739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5519" algn="ctr" rtl="0" fontAlgn="base">
        <a:spcBef>
          <a:spcPct val="0"/>
        </a:spcBef>
        <a:spcAft>
          <a:spcPct val="0"/>
        </a:spcAft>
        <a:defRPr sz="4400">
          <a:solidFill>
            <a:schemeClr val="tx2"/>
          </a:solidFill>
          <a:latin typeface="Arial" charset="0"/>
        </a:defRPr>
      </a:lvl6pPr>
      <a:lvl7pPr marL="911054" algn="ctr" rtl="0" fontAlgn="base">
        <a:spcBef>
          <a:spcPct val="0"/>
        </a:spcBef>
        <a:spcAft>
          <a:spcPct val="0"/>
        </a:spcAft>
        <a:defRPr sz="4400">
          <a:solidFill>
            <a:schemeClr val="tx2"/>
          </a:solidFill>
          <a:latin typeface="Arial" charset="0"/>
        </a:defRPr>
      </a:lvl7pPr>
      <a:lvl8pPr marL="1366583" algn="ctr" rtl="0" fontAlgn="base">
        <a:spcBef>
          <a:spcPct val="0"/>
        </a:spcBef>
        <a:spcAft>
          <a:spcPct val="0"/>
        </a:spcAft>
        <a:defRPr sz="4400">
          <a:solidFill>
            <a:schemeClr val="tx2"/>
          </a:solidFill>
          <a:latin typeface="Arial" charset="0"/>
        </a:defRPr>
      </a:lvl8pPr>
      <a:lvl9pPr marL="1822110" algn="ctr" rtl="0" fontAlgn="base">
        <a:spcBef>
          <a:spcPct val="0"/>
        </a:spcBef>
        <a:spcAft>
          <a:spcPct val="0"/>
        </a:spcAft>
        <a:defRPr sz="4400">
          <a:solidFill>
            <a:schemeClr val="tx2"/>
          </a:solidFill>
          <a:latin typeface="Arial" charset="0"/>
        </a:defRPr>
      </a:lvl9pPr>
    </p:titleStyle>
    <p:bodyStyle>
      <a:lvl1pPr marL="341649" indent="-341649" algn="l" rtl="0" eaLnBrk="0" fontAlgn="base" hangingPunct="0">
        <a:spcBef>
          <a:spcPct val="20000"/>
        </a:spcBef>
        <a:spcAft>
          <a:spcPct val="0"/>
        </a:spcAft>
        <a:buChar char="•"/>
        <a:defRPr sz="3200">
          <a:solidFill>
            <a:schemeClr val="tx1"/>
          </a:solidFill>
          <a:latin typeface="+mn-lt"/>
          <a:ea typeface="+mn-ea"/>
          <a:cs typeface="+mn-cs"/>
        </a:defRPr>
      </a:lvl1pPr>
      <a:lvl2pPr marL="740227" indent="-284707" algn="l" rtl="0" eaLnBrk="0" fontAlgn="base" hangingPunct="0">
        <a:spcBef>
          <a:spcPct val="20000"/>
        </a:spcBef>
        <a:spcAft>
          <a:spcPct val="0"/>
        </a:spcAft>
        <a:buChar char="–"/>
        <a:defRPr sz="2700">
          <a:solidFill>
            <a:schemeClr val="tx1"/>
          </a:solidFill>
          <a:latin typeface="+mn-lt"/>
        </a:defRPr>
      </a:lvl2pPr>
      <a:lvl3pPr marL="1138812" indent="-227760" algn="l" rtl="0" eaLnBrk="0" fontAlgn="base" hangingPunct="0">
        <a:spcBef>
          <a:spcPct val="20000"/>
        </a:spcBef>
        <a:spcAft>
          <a:spcPct val="0"/>
        </a:spcAft>
        <a:buChar char="•"/>
        <a:defRPr sz="2300">
          <a:solidFill>
            <a:schemeClr val="tx1"/>
          </a:solidFill>
          <a:latin typeface="+mn-lt"/>
        </a:defRPr>
      </a:lvl3pPr>
      <a:lvl4pPr marL="1594343" indent="-227760" algn="l" rtl="0" eaLnBrk="0" fontAlgn="base" hangingPunct="0">
        <a:spcBef>
          <a:spcPct val="20000"/>
        </a:spcBef>
        <a:spcAft>
          <a:spcPct val="0"/>
        </a:spcAft>
        <a:buChar char="–"/>
        <a:defRPr sz="2100">
          <a:solidFill>
            <a:schemeClr val="tx1"/>
          </a:solidFill>
          <a:latin typeface="+mn-lt"/>
        </a:defRPr>
      </a:lvl4pPr>
      <a:lvl5pPr marL="2049868" indent="-227760" algn="l" rtl="0" eaLnBrk="0" fontAlgn="base" hangingPunct="0">
        <a:spcBef>
          <a:spcPct val="20000"/>
        </a:spcBef>
        <a:spcAft>
          <a:spcPct val="0"/>
        </a:spcAft>
        <a:buChar char="»"/>
        <a:defRPr sz="2100">
          <a:solidFill>
            <a:schemeClr val="tx1"/>
          </a:solidFill>
          <a:latin typeface="+mn-lt"/>
        </a:defRPr>
      </a:lvl5pPr>
      <a:lvl6pPr marL="2505393" indent="-227760" algn="l" rtl="0" fontAlgn="base">
        <a:spcBef>
          <a:spcPct val="20000"/>
        </a:spcBef>
        <a:spcAft>
          <a:spcPct val="0"/>
        </a:spcAft>
        <a:buChar char="»"/>
        <a:defRPr sz="2100">
          <a:solidFill>
            <a:schemeClr val="tx1"/>
          </a:solidFill>
          <a:latin typeface="+mn-lt"/>
        </a:defRPr>
      </a:lvl6pPr>
      <a:lvl7pPr marL="2960918" indent="-227760" algn="l" rtl="0" fontAlgn="base">
        <a:spcBef>
          <a:spcPct val="20000"/>
        </a:spcBef>
        <a:spcAft>
          <a:spcPct val="0"/>
        </a:spcAft>
        <a:buChar char="»"/>
        <a:defRPr sz="2100">
          <a:solidFill>
            <a:schemeClr val="tx1"/>
          </a:solidFill>
          <a:latin typeface="+mn-lt"/>
        </a:defRPr>
      </a:lvl7pPr>
      <a:lvl8pPr marL="3416441" indent="-227760" algn="l" rtl="0" fontAlgn="base">
        <a:spcBef>
          <a:spcPct val="20000"/>
        </a:spcBef>
        <a:spcAft>
          <a:spcPct val="0"/>
        </a:spcAft>
        <a:buChar char="»"/>
        <a:defRPr sz="2100">
          <a:solidFill>
            <a:schemeClr val="tx1"/>
          </a:solidFill>
          <a:latin typeface="+mn-lt"/>
        </a:defRPr>
      </a:lvl8pPr>
      <a:lvl9pPr marL="3871966" indent="-227760" algn="l" rtl="0" fontAlgn="base">
        <a:spcBef>
          <a:spcPct val="20000"/>
        </a:spcBef>
        <a:spcAft>
          <a:spcPct val="0"/>
        </a:spcAft>
        <a:buChar char="»"/>
        <a:defRPr sz="2100">
          <a:solidFill>
            <a:schemeClr val="tx1"/>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omup.com/cF6eVJnVy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omup.com/cF6eVdnVyl"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omup.com/cF6eVsnVyD" TargetMode="External"/><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26.jpeg"/><Relationship Id="rId4" Type="http://schemas.openxmlformats.org/officeDocument/2006/relationships/hyperlink" Target="http://somup.com/cF6eVMnVyb"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0.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omup.com/cFQ22rVSK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omup.com/cFQ22DVSK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5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9.xml"/><Relationship Id="rId5" Type="http://schemas.openxmlformats.org/officeDocument/2006/relationships/image" Target="../media/image33.emf"/><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138.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138.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13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13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13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13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52.xml"/><Relationship Id="rId4" Type="http://schemas.openxmlformats.org/officeDocument/2006/relationships/image" Target="../media/image33.emf"/></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52.xml"/><Relationship Id="rId4" Type="http://schemas.openxmlformats.org/officeDocument/2006/relationships/image" Target="../media/image17.emf"/></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59.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omup.com/cF6elPnVz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4038601" cy="685800"/>
          </a:xfrm>
        </p:spPr>
        <p:txBody>
          <a:bodyPr/>
          <a:lstStyle/>
          <a:p>
            <a:r>
              <a:rPr lang="en-US" dirty="0"/>
              <a:t>Acrylic Tape</a:t>
            </a:r>
          </a:p>
        </p:txBody>
      </p:sp>
      <p:sp>
        <p:nvSpPr>
          <p:cNvPr id="3" name="Content Placeholder 2"/>
          <p:cNvSpPr>
            <a:spLocks noGrp="1"/>
          </p:cNvSpPr>
          <p:nvPr>
            <p:ph idx="1"/>
          </p:nvPr>
        </p:nvSpPr>
        <p:spPr>
          <a:xfrm>
            <a:off x="304799" y="1295400"/>
            <a:ext cx="8610600" cy="5181600"/>
          </a:xfrm>
        </p:spPr>
        <p:txBody>
          <a:bodyPr/>
          <a:lstStyle/>
          <a:p>
            <a:pPr marL="0" indent="0"/>
            <a:r>
              <a:rPr lang="en-US" dirty="0">
                <a:solidFill>
                  <a:srgbClr val="0070C0"/>
                </a:solidFill>
              </a:rPr>
              <a:t>NOW, take TWO other separate pieces of acrylic tape ~ 7.5 cm long (3 inches).</a:t>
            </a:r>
          </a:p>
          <a:p>
            <a:pPr marL="0" indent="0"/>
            <a:endParaRPr lang="en-US" sz="1100" dirty="0"/>
          </a:p>
          <a:p>
            <a:pPr marL="0" indent="0"/>
            <a:r>
              <a:rPr lang="en-US" dirty="0">
                <a:solidFill>
                  <a:srgbClr val="FF0000"/>
                </a:solidFill>
              </a:rPr>
              <a:t>Hold them by the ends and place one on top of the other on your table </a:t>
            </a:r>
            <a:r>
              <a:rPr lang="en-US" i="1" dirty="0">
                <a:solidFill>
                  <a:srgbClr val="7030A0"/>
                </a:solidFill>
                <a:latin typeface="Times New Roman" panose="02020603050405020304" pitchFamily="18" charset="0"/>
                <a:cs typeface="Times New Roman" panose="02020603050405020304" pitchFamily="18" charset="0"/>
              </a:rPr>
              <a:t>so that one sticks to the table &amp; the other sticks to the NON sticky side of the one on the table</a:t>
            </a:r>
            <a:r>
              <a:rPr lang="en-US" dirty="0">
                <a:solidFill>
                  <a:srgbClr val="7030A0"/>
                </a:solidFill>
              </a:rPr>
              <a:t>.</a:t>
            </a:r>
          </a:p>
          <a:p>
            <a:pPr marL="0" indent="0"/>
            <a:endParaRPr lang="en-US" sz="1100" dirty="0"/>
          </a:p>
          <a:p>
            <a:pPr marL="0" indent="0"/>
            <a:r>
              <a:rPr lang="en-US" dirty="0">
                <a:solidFill>
                  <a:srgbClr val="00B050"/>
                </a:solidFill>
              </a:rPr>
              <a:t>Pull the pieces off the table. Pull them apart and then bring them together slowly </a:t>
            </a:r>
            <a:r>
              <a:rPr lang="en-US" dirty="0">
                <a:solidFill>
                  <a:srgbClr val="FF0000"/>
                </a:solidFill>
              </a:rPr>
              <a:t>“back” to “back” </a:t>
            </a:r>
            <a:r>
              <a:rPr lang="en-US" dirty="0">
                <a:solidFill>
                  <a:srgbClr val="00B050"/>
                </a:solidFill>
              </a:rPr>
              <a:t>&amp; observe.</a:t>
            </a:r>
          </a:p>
        </p:txBody>
      </p:sp>
      <p:pic>
        <p:nvPicPr>
          <p:cNvPr id="5" name="Picture 4" descr="think_about_it-01.eps"/>
          <p:cNvPicPr/>
          <p:nvPr/>
        </p:nvPicPr>
        <p:blipFill>
          <a:blip r:embed="rId2">
            <a:extLst>
              <a:ext uri="{28A0092B-C50C-407E-A947-70E740481C1C}">
                <a14:useLocalDpi xmlns:a14="http://schemas.microsoft.com/office/drawing/2010/main" val="0"/>
              </a:ext>
            </a:extLst>
          </a:blip>
          <a:stretch>
            <a:fillRect/>
          </a:stretch>
        </p:blipFill>
        <p:spPr>
          <a:xfrm>
            <a:off x="7696241" y="0"/>
            <a:ext cx="1409701" cy="1143000"/>
          </a:xfrm>
          <a:prstGeom prst="rect">
            <a:avLst/>
          </a:prstGeom>
        </p:spPr>
      </p:pic>
    </p:spTree>
    <p:extLst>
      <p:ext uri="{BB962C8B-B14F-4D97-AF65-F5344CB8AC3E}">
        <p14:creationId xmlns:p14="http://schemas.microsoft.com/office/powerpoint/2010/main" val="15111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4038601" cy="685800"/>
          </a:xfrm>
        </p:spPr>
        <p:txBody>
          <a:bodyPr/>
          <a:lstStyle/>
          <a:p>
            <a:r>
              <a:rPr lang="en-US" dirty="0"/>
              <a:t>Acrylic Tape</a:t>
            </a:r>
          </a:p>
        </p:txBody>
      </p:sp>
      <p:sp>
        <p:nvSpPr>
          <p:cNvPr id="3" name="Content Placeholder 2"/>
          <p:cNvSpPr>
            <a:spLocks noGrp="1"/>
          </p:cNvSpPr>
          <p:nvPr>
            <p:ph idx="1"/>
          </p:nvPr>
        </p:nvSpPr>
        <p:spPr>
          <a:xfrm>
            <a:off x="228601" y="838200"/>
            <a:ext cx="6781800" cy="5562600"/>
          </a:xfrm>
        </p:spPr>
        <p:txBody>
          <a:bodyPr/>
          <a:lstStyle/>
          <a:p>
            <a:pPr marL="0" indent="0"/>
            <a:r>
              <a:rPr lang="en-US" dirty="0">
                <a:solidFill>
                  <a:srgbClr val="0070C0"/>
                </a:solidFill>
              </a:rPr>
              <a:t>In the first case you should have noticed “attraction”</a:t>
            </a:r>
          </a:p>
          <a:p>
            <a:pPr marL="0" indent="0"/>
            <a:endParaRPr lang="en-US" dirty="0">
              <a:solidFill>
                <a:srgbClr val="0070C0"/>
              </a:solidFill>
            </a:endParaRPr>
          </a:p>
          <a:p>
            <a:pPr marL="0" indent="0"/>
            <a:endParaRPr lang="en-US" dirty="0">
              <a:solidFill>
                <a:srgbClr val="0070C0"/>
              </a:solidFill>
            </a:endParaRPr>
          </a:p>
          <a:p>
            <a:pPr marL="0" indent="0"/>
            <a:endParaRPr lang="en-US" dirty="0">
              <a:solidFill>
                <a:srgbClr val="0070C0"/>
              </a:solidFill>
            </a:endParaRPr>
          </a:p>
          <a:p>
            <a:pPr marL="0" indent="0"/>
            <a:r>
              <a:rPr lang="en-US" dirty="0">
                <a:solidFill>
                  <a:srgbClr val="00B050"/>
                </a:solidFill>
              </a:rPr>
              <a:t>In the second case, “Repulsion”</a:t>
            </a:r>
          </a:p>
        </p:txBody>
      </p:sp>
      <p:pic>
        <p:nvPicPr>
          <p:cNvPr id="5" name="Picture 4" descr="think_about_it-01.eps"/>
          <p:cNvPicPr/>
          <p:nvPr/>
        </p:nvPicPr>
        <p:blipFill>
          <a:blip r:embed="rId2">
            <a:extLst>
              <a:ext uri="{28A0092B-C50C-407E-A947-70E740481C1C}">
                <a14:useLocalDpi xmlns:a14="http://schemas.microsoft.com/office/drawing/2010/main" val="0"/>
              </a:ext>
            </a:extLst>
          </a:blip>
          <a:stretch>
            <a:fillRect/>
          </a:stretch>
        </p:blipFill>
        <p:spPr>
          <a:xfrm>
            <a:off x="7696241" y="0"/>
            <a:ext cx="1409701" cy="1143000"/>
          </a:xfrm>
          <a:prstGeom prst="rect">
            <a:avLst/>
          </a:prstGeom>
        </p:spPr>
      </p:pic>
      <p:sp>
        <p:nvSpPr>
          <p:cNvPr id="16" name="Content Placeholder 2"/>
          <p:cNvSpPr txBox="1">
            <a:spLocks/>
          </p:cNvSpPr>
          <p:nvPr/>
        </p:nvSpPr>
        <p:spPr bwMode="auto">
          <a:xfrm>
            <a:off x="6771329" y="4631229"/>
            <a:ext cx="2301240" cy="1446138"/>
          </a:xfrm>
          <a:prstGeom prst="rect">
            <a:avLst/>
          </a:prstGeom>
          <a:solidFill>
            <a:srgbClr val="FFC000"/>
          </a:solidFill>
          <a:ln>
            <a:noFill/>
          </a:ln>
        </p:spPr>
        <p:txBody>
          <a:bodyPr vert="horz" wrap="square" lIns="90956" tIns="45478" rIns="90956" bIns="45478" numCol="1" anchor="t" anchorCtr="0" compatLnSpc="1">
            <a:prstTxWarp prst="textNoShape">
              <a:avLst/>
            </a:prstTxWarp>
          </a:bodyPr>
          <a:lstStyle>
            <a:lvl1pPr marL="342900" indent="-342900" algn="l" rtl="0" fontAlgn="base">
              <a:spcBef>
                <a:spcPct val="20000"/>
              </a:spcBef>
              <a:spcAft>
                <a:spcPct val="0"/>
              </a:spcAft>
              <a:defRPr sz="3200" b="1" kern="1200">
                <a:solidFill>
                  <a:srgbClr val="A3573F"/>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800" kern="1200">
                <a:solidFill>
                  <a:schemeClr val="tx1"/>
                </a:solidFill>
                <a:latin typeface="+mn-lt"/>
                <a:ea typeface="+mn-ea"/>
                <a:cs typeface="+mn-cs"/>
              </a:defRPr>
            </a:lvl3pPr>
            <a:lvl4pPr marL="1600200" indent="-228600" algn="l" rtl="0" fontAlgn="base">
              <a:spcBef>
                <a:spcPct val="20000"/>
              </a:spcBef>
              <a:spcAft>
                <a:spcPct val="0"/>
              </a:spcAft>
              <a:buChar char="–"/>
              <a:defRPr sz="2400" kern="1200">
                <a:solidFill>
                  <a:schemeClr val="tx1"/>
                </a:solidFill>
                <a:latin typeface="+mn-lt"/>
                <a:ea typeface="+mn-ea"/>
                <a:cs typeface="+mn-cs"/>
              </a:defRPr>
            </a:lvl4pPr>
            <a:lvl5pPr marL="2057400" indent="-228600" algn="l" rtl="0" fontAlgn="base">
              <a:spcBef>
                <a:spcPct val="20000"/>
              </a:spcBef>
              <a:spcAft>
                <a:spcPct val="0"/>
              </a:spcAft>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endParaRPr lang="en-US" sz="1100" dirty="0">
              <a:solidFill>
                <a:srgbClr val="0070C0"/>
              </a:solidFill>
            </a:endParaRPr>
          </a:p>
          <a:p>
            <a:pPr marL="0" indent="0" algn="ctr" eaLnBrk="1" hangingPunct="1"/>
            <a:r>
              <a:rPr lang="en-US" sz="4800" dirty="0">
                <a:solidFill>
                  <a:srgbClr val="0070C0"/>
                </a:solidFill>
              </a:rPr>
              <a:t>WHY?</a:t>
            </a:r>
            <a:endParaRPr lang="en-US" sz="4800" dirty="0">
              <a:solidFill>
                <a:srgbClr val="00B050"/>
              </a:solidFill>
            </a:endParaRPr>
          </a:p>
        </p:txBody>
      </p:sp>
      <p:grpSp>
        <p:nvGrpSpPr>
          <p:cNvPr id="27" name="Group 26"/>
          <p:cNvGrpSpPr/>
          <p:nvPr/>
        </p:nvGrpSpPr>
        <p:grpSpPr>
          <a:xfrm>
            <a:off x="2717743" y="4347308"/>
            <a:ext cx="1066801" cy="1676400"/>
            <a:chOff x="4130040" y="1676400"/>
            <a:chExt cx="1066800" cy="1676400"/>
          </a:xfrm>
        </p:grpSpPr>
        <p:grpSp>
          <p:nvGrpSpPr>
            <p:cNvPr id="13" name="Group 8"/>
            <p:cNvGrpSpPr>
              <a:grpSpLocks/>
            </p:cNvGrpSpPr>
            <p:nvPr/>
          </p:nvGrpSpPr>
          <p:grpSpPr bwMode="auto">
            <a:xfrm>
              <a:off x="4130040" y="1676400"/>
              <a:ext cx="1066800" cy="1599841"/>
              <a:chOff x="8235" y="11670"/>
              <a:chExt cx="600" cy="705"/>
            </a:xfrm>
          </p:grpSpPr>
          <p:sp>
            <p:nvSpPr>
              <p:cNvPr id="14" name="Freeform 9"/>
              <p:cNvSpPr>
                <a:spLocks/>
              </p:cNvSpPr>
              <p:nvPr/>
            </p:nvSpPr>
            <p:spPr bwMode="auto">
              <a:xfrm>
                <a:off x="8235" y="11670"/>
                <a:ext cx="192" cy="705"/>
              </a:xfrm>
              <a:custGeom>
                <a:avLst/>
                <a:gdLst>
                  <a:gd name="T0" fmla="*/ 165 w 192"/>
                  <a:gd name="T1" fmla="*/ 0 h 705"/>
                  <a:gd name="T2" fmla="*/ 165 w 192"/>
                  <a:gd name="T3" fmla="*/ 435 h 705"/>
                  <a:gd name="T4" fmla="*/ 0 w 192"/>
                  <a:gd name="T5" fmla="*/ 705 h 705"/>
                </a:gdLst>
                <a:ahLst/>
                <a:cxnLst>
                  <a:cxn ang="0">
                    <a:pos x="T0" y="T1"/>
                  </a:cxn>
                  <a:cxn ang="0">
                    <a:pos x="T2" y="T3"/>
                  </a:cxn>
                  <a:cxn ang="0">
                    <a:pos x="T4" y="T5"/>
                  </a:cxn>
                </a:cxnLst>
                <a:rect l="0" t="0" r="r" b="b"/>
                <a:pathLst>
                  <a:path w="192" h="705">
                    <a:moveTo>
                      <a:pt x="165" y="0"/>
                    </a:moveTo>
                    <a:cubicBezTo>
                      <a:pt x="178" y="159"/>
                      <a:pt x="192" y="318"/>
                      <a:pt x="165" y="435"/>
                    </a:cubicBezTo>
                    <a:cubicBezTo>
                      <a:pt x="138" y="552"/>
                      <a:pt x="33" y="658"/>
                      <a:pt x="0" y="7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8619" y="11670"/>
                <a:ext cx="216" cy="705"/>
              </a:xfrm>
              <a:custGeom>
                <a:avLst/>
                <a:gdLst>
                  <a:gd name="T0" fmla="*/ 165 w 192"/>
                  <a:gd name="T1" fmla="*/ 0 h 705"/>
                  <a:gd name="T2" fmla="*/ 165 w 192"/>
                  <a:gd name="T3" fmla="*/ 435 h 705"/>
                  <a:gd name="T4" fmla="*/ 0 w 192"/>
                  <a:gd name="T5" fmla="*/ 705 h 705"/>
                </a:gdLst>
                <a:ahLst/>
                <a:cxnLst>
                  <a:cxn ang="0">
                    <a:pos x="T0" y="T1"/>
                  </a:cxn>
                  <a:cxn ang="0">
                    <a:pos x="T2" y="T3"/>
                  </a:cxn>
                  <a:cxn ang="0">
                    <a:pos x="T4" y="T5"/>
                  </a:cxn>
                </a:cxnLst>
                <a:rect l="0" t="0" r="r" b="b"/>
                <a:pathLst>
                  <a:path w="192" h="705">
                    <a:moveTo>
                      <a:pt x="165" y="0"/>
                    </a:moveTo>
                    <a:cubicBezTo>
                      <a:pt x="178" y="159"/>
                      <a:pt x="192" y="318"/>
                      <a:pt x="165" y="435"/>
                    </a:cubicBezTo>
                    <a:cubicBezTo>
                      <a:pt x="138" y="552"/>
                      <a:pt x="33" y="658"/>
                      <a:pt x="0" y="7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7" name="Straight Arrow Connector 16"/>
            <p:cNvCxnSpPr/>
            <p:nvPr/>
          </p:nvCxnSpPr>
          <p:spPr bwMode="auto">
            <a:xfrm>
              <a:off x="4724400" y="3352800"/>
              <a:ext cx="4572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a:off x="4207194" y="3352800"/>
              <a:ext cx="441006"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 name="Group 27"/>
          <p:cNvGrpSpPr/>
          <p:nvPr/>
        </p:nvGrpSpPr>
        <p:grpSpPr>
          <a:xfrm>
            <a:off x="4591647" y="1600200"/>
            <a:ext cx="2124770" cy="1466491"/>
            <a:chOff x="1752600" y="4324709"/>
            <a:chExt cx="2124770" cy="1466491"/>
          </a:xfrm>
        </p:grpSpPr>
        <p:grpSp>
          <p:nvGrpSpPr>
            <p:cNvPr id="12" name="Group 11"/>
            <p:cNvGrpSpPr/>
            <p:nvPr/>
          </p:nvGrpSpPr>
          <p:grpSpPr>
            <a:xfrm>
              <a:off x="1752600" y="4324709"/>
              <a:ext cx="2124770" cy="1343140"/>
              <a:chOff x="3895030" y="3276600"/>
              <a:chExt cx="2124770" cy="1343140"/>
            </a:xfrm>
          </p:grpSpPr>
          <p:sp>
            <p:nvSpPr>
              <p:cNvPr id="7" name="Text Box 2"/>
              <p:cNvSpPr txBox="1">
                <a:spLocks noChangeArrowheads="1"/>
              </p:cNvSpPr>
              <p:nvPr/>
            </p:nvSpPr>
            <p:spPr bwMode="auto">
              <a:xfrm>
                <a:off x="4458191" y="3763095"/>
                <a:ext cx="875809"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09598" eaLnBrk="1" hangingPunct="1">
                  <a:spcAft>
                    <a:spcPts val="1000"/>
                  </a:spcAft>
                </a:pPr>
                <a:r>
                  <a:rPr lang="en-US" altLang="en-US" sz="1100">
                    <a:latin typeface="Times New Roman" pitchFamily="18" charset="0"/>
                  </a:rPr>
                  <a:t>-</a:t>
                </a:r>
              </a:p>
              <a:p>
                <a:pPr defTabSz="909598" eaLnBrk="1" hangingPunct="1">
                  <a:spcAft>
                    <a:spcPts val="1000"/>
                  </a:spcAft>
                </a:pPr>
                <a:r>
                  <a:rPr lang="en-US" altLang="en-US" sz="1100">
                    <a:latin typeface="Times New Roman" pitchFamily="18" charset="0"/>
                  </a:rPr>
                  <a:t>-</a:t>
                </a:r>
              </a:p>
              <a:p>
                <a:pPr defTabSz="909598" eaLnBrk="1" hangingPunct="1">
                  <a:spcAft>
                    <a:spcPts val="1000"/>
                  </a:spcAft>
                </a:pPr>
                <a:r>
                  <a:rPr lang="en-US" altLang="en-US" sz="1100">
                    <a:latin typeface="Times New Roman" pitchFamily="18" charset="0"/>
                  </a:rPr>
                  <a:t>-</a:t>
                </a:r>
                <a:endParaRPr lang="en-US" altLang="en-US" sz="1900"/>
              </a:p>
            </p:txBody>
          </p:sp>
          <p:grpSp>
            <p:nvGrpSpPr>
              <p:cNvPr id="8" name="Group 4"/>
              <p:cNvGrpSpPr>
                <a:grpSpLocks/>
              </p:cNvGrpSpPr>
              <p:nvPr/>
            </p:nvGrpSpPr>
            <p:grpSpPr bwMode="auto">
              <a:xfrm>
                <a:off x="3895030" y="3276600"/>
                <a:ext cx="1743116" cy="1342305"/>
                <a:chOff x="8835" y="13095"/>
                <a:chExt cx="615" cy="834"/>
              </a:xfrm>
            </p:grpSpPr>
            <p:sp>
              <p:nvSpPr>
                <p:cNvPr id="10" name="Freeform 5"/>
                <p:cNvSpPr>
                  <a:spLocks/>
                </p:cNvSpPr>
                <p:nvPr/>
              </p:nvSpPr>
              <p:spPr bwMode="auto">
                <a:xfrm>
                  <a:off x="8835" y="13095"/>
                  <a:ext cx="350" cy="834"/>
                </a:xfrm>
                <a:custGeom>
                  <a:avLst/>
                  <a:gdLst>
                    <a:gd name="T0" fmla="*/ 0 w 350"/>
                    <a:gd name="T1" fmla="*/ 0 h 834"/>
                    <a:gd name="T2" fmla="*/ 300 w 350"/>
                    <a:gd name="T3" fmla="*/ 405 h 834"/>
                    <a:gd name="T4" fmla="*/ 300 w 350"/>
                    <a:gd name="T5" fmla="*/ 834 h 834"/>
                  </a:gdLst>
                  <a:ahLst/>
                  <a:cxnLst>
                    <a:cxn ang="0">
                      <a:pos x="T0" y="T1"/>
                    </a:cxn>
                    <a:cxn ang="0">
                      <a:pos x="T2" y="T3"/>
                    </a:cxn>
                    <a:cxn ang="0">
                      <a:pos x="T4" y="T5"/>
                    </a:cxn>
                  </a:cxnLst>
                  <a:rect l="0" t="0" r="r" b="b"/>
                  <a:pathLst>
                    <a:path w="350" h="834">
                      <a:moveTo>
                        <a:pt x="0" y="0"/>
                      </a:moveTo>
                      <a:cubicBezTo>
                        <a:pt x="125" y="133"/>
                        <a:pt x="250" y="266"/>
                        <a:pt x="300" y="405"/>
                      </a:cubicBezTo>
                      <a:cubicBezTo>
                        <a:pt x="350" y="544"/>
                        <a:pt x="300" y="763"/>
                        <a:pt x="300" y="8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flipH="1">
                  <a:off x="9185" y="13095"/>
                  <a:ext cx="265" cy="834"/>
                </a:xfrm>
                <a:custGeom>
                  <a:avLst/>
                  <a:gdLst>
                    <a:gd name="T0" fmla="*/ 0 w 350"/>
                    <a:gd name="T1" fmla="*/ 0 h 834"/>
                    <a:gd name="T2" fmla="*/ 300 w 350"/>
                    <a:gd name="T3" fmla="*/ 405 h 834"/>
                    <a:gd name="T4" fmla="*/ 300 w 350"/>
                    <a:gd name="T5" fmla="*/ 834 h 834"/>
                  </a:gdLst>
                  <a:ahLst/>
                  <a:cxnLst>
                    <a:cxn ang="0">
                      <a:pos x="T0" y="T1"/>
                    </a:cxn>
                    <a:cxn ang="0">
                      <a:pos x="T2" y="T3"/>
                    </a:cxn>
                    <a:cxn ang="0">
                      <a:pos x="T4" y="T5"/>
                    </a:cxn>
                  </a:cxnLst>
                  <a:rect l="0" t="0" r="r" b="b"/>
                  <a:pathLst>
                    <a:path w="350" h="834">
                      <a:moveTo>
                        <a:pt x="0" y="0"/>
                      </a:moveTo>
                      <a:cubicBezTo>
                        <a:pt x="125" y="133"/>
                        <a:pt x="250" y="266"/>
                        <a:pt x="300" y="405"/>
                      </a:cubicBezTo>
                      <a:cubicBezTo>
                        <a:pt x="350" y="544"/>
                        <a:pt x="300" y="763"/>
                        <a:pt x="300" y="8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2"/>
              <p:cNvSpPr txBox="1">
                <a:spLocks noChangeArrowheads="1"/>
              </p:cNvSpPr>
              <p:nvPr/>
            </p:nvSpPr>
            <p:spPr bwMode="auto">
              <a:xfrm>
                <a:off x="5143991" y="3686895"/>
                <a:ext cx="875809"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09598" eaLnBrk="1" hangingPunct="1">
                  <a:spcAft>
                    <a:spcPts val="1000"/>
                  </a:spcAft>
                </a:pPr>
                <a:r>
                  <a:rPr lang="en-US" altLang="en-US" sz="1100" dirty="0">
                    <a:latin typeface="Calibri" pitchFamily="34" charset="0"/>
                  </a:rPr>
                  <a:t>+</a:t>
                </a:r>
              </a:p>
              <a:p>
                <a:pPr defTabSz="909598" eaLnBrk="1" hangingPunct="1">
                  <a:spcAft>
                    <a:spcPts val="1000"/>
                  </a:spcAft>
                </a:pPr>
                <a:r>
                  <a:rPr lang="en-US" altLang="en-US" sz="1100" dirty="0">
                    <a:latin typeface="Calibri" pitchFamily="34" charset="0"/>
                  </a:rPr>
                  <a:t>+</a:t>
                </a:r>
              </a:p>
              <a:p>
                <a:pPr defTabSz="909598" eaLnBrk="1" hangingPunct="1">
                  <a:spcAft>
                    <a:spcPts val="1000"/>
                  </a:spcAft>
                </a:pPr>
                <a:r>
                  <a:rPr lang="en-US" altLang="en-US" sz="1100" dirty="0">
                    <a:latin typeface="Calibri" pitchFamily="34" charset="0"/>
                  </a:rPr>
                  <a:t>+</a:t>
                </a:r>
                <a:endParaRPr lang="en-US" altLang="en-US" sz="1900" dirty="0"/>
              </a:p>
            </p:txBody>
          </p:sp>
        </p:grpSp>
        <p:cxnSp>
          <p:nvCxnSpPr>
            <p:cNvPr id="19" name="Straight Arrow Connector 18"/>
            <p:cNvCxnSpPr/>
            <p:nvPr/>
          </p:nvCxnSpPr>
          <p:spPr bwMode="auto">
            <a:xfrm>
              <a:off x="1752600" y="5791200"/>
              <a:ext cx="685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2971800" y="5791200"/>
              <a:ext cx="685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3621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41" y="56"/>
            <a:ext cx="2895601" cy="639763"/>
          </a:xfrm>
        </p:spPr>
        <p:txBody>
          <a:bodyPr/>
          <a:lstStyle/>
          <a:p>
            <a:r>
              <a:rPr lang="en-US" b="0" dirty="0"/>
              <a:t>Historical Overview</a:t>
            </a:r>
            <a:endParaRPr lang="en-US" dirty="0"/>
          </a:p>
        </p:txBody>
      </p:sp>
      <p:sp>
        <p:nvSpPr>
          <p:cNvPr id="3" name="Content Placeholder 2"/>
          <p:cNvSpPr>
            <a:spLocks noGrp="1"/>
          </p:cNvSpPr>
          <p:nvPr>
            <p:ph idx="1"/>
          </p:nvPr>
        </p:nvSpPr>
        <p:spPr>
          <a:xfrm>
            <a:off x="161925" y="1219200"/>
            <a:ext cx="8829675" cy="4876800"/>
          </a:xfrm>
        </p:spPr>
        <p:txBody>
          <a:bodyPr>
            <a:normAutofit/>
          </a:bodyPr>
          <a:lstStyle/>
          <a:p>
            <a:pPr>
              <a:lnSpc>
                <a:spcPct val="100000"/>
              </a:lnSpc>
              <a:spcBef>
                <a:spcPts val="0"/>
              </a:spcBef>
            </a:pPr>
            <a:r>
              <a:rPr lang="en-US" sz="3600" b="0" dirty="0">
                <a:solidFill>
                  <a:srgbClr val="FF0000"/>
                </a:solidFill>
              </a:rPr>
              <a:t>Benjamin Franklin</a:t>
            </a:r>
          </a:p>
          <a:p>
            <a:pPr>
              <a:lnSpc>
                <a:spcPct val="100000"/>
              </a:lnSpc>
              <a:spcBef>
                <a:spcPts val="0"/>
              </a:spcBef>
            </a:pPr>
            <a:endParaRPr lang="en-US" sz="2300" b="0" dirty="0">
              <a:solidFill>
                <a:schemeClr val="tx2"/>
              </a:solidFill>
            </a:endParaRPr>
          </a:p>
          <a:p>
            <a:pPr>
              <a:lnSpc>
                <a:spcPct val="100000"/>
              </a:lnSpc>
              <a:spcBef>
                <a:spcPts val="0"/>
              </a:spcBef>
            </a:pPr>
            <a:r>
              <a:rPr lang="en-US" b="0" i="1" dirty="0">
                <a:solidFill>
                  <a:schemeClr val="tx2"/>
                </a:solidFill>
                <a:latin typeface="Times New Roman" panose="02020603050405020304" pitchFamily="18" charset="0"/>
                <a:cs typeface="Times New Roman" panose="02020603050405020304" pitchFamily="18" charset="0"/>
              </a:rPr>
              <a:t>Learned from experiments with </a:t>
            </a:r>
          </a:p>
          <a:p>
            <a:pPr>
              <a:lnSpc>
                <a:spcPct val="100000"/>
              </a:lnSpc>
              <a:spcBef>
                <a:spcPts val="0"/>
              </a:spcBef>
            </a:pPr>
            <a:r>
              <a:rPr lang="en-US" b="0" i="1" dirty="0">
                <a:solidFill>
                  <a:schemeClr val="tx2"/>
                </a:solidFill>
                <a:latin typeface="Times New Roman" panose="02020603050405020304" pitchFamily="18" charset="0"/>
                <a:cs typeface="Times New Roman" panose="02020603050405020304" pitchFamily="18" charset="0"/>
              </a:rPr>
              <a:t>thunderstorms, that lightning</a:t>
            </a:r>
          </a:p>
          <a:p>
            <a:pPr>
              <a:lnSpc>
                <a:spcPct val="100000"/>
              </a:lnSpc>
              <a:spcBef>
                <a:spcPts val="0"/>
              </a:spcBef>
            </a:pPr>
            <a:r>
              <a:rPr lang="en-US" b="0" i="1" dirty="0">
                <a:solidFill>
                  <a:schemeClr val="tx2"/>
                </a:solidFill>
                <a:latin typeface="Times New Roman" panose="02020603050405020304" pitchFamily="18" charset="0"/>
                <a:cs typeface="Times New Roman" panose="02020603050405020304" pitchFamily="18" charset="0"/>
              </a:rPr>
              <a:t>is a flow of electrical energy </a:t>
            </a:r>
          </a:p>
          <a:p>
            <a:pPr>
              <a:lnSpc>
                <a:spcPct val="100000"/>
              </a:lnSpc>
              <a:spcBef>
                <a:spcPts val="0"/>
              </a:spcBef>
            </a:pPr>
            <a:r>
              <a:rPr lang="en-US" b="0" i="1" dirty="0">
                <a:solidFill>
                  <a:schemeClr val="tx2"/>
                </a:solidFill>
                <a:latin typeface="Times New Roman" panose="02020603050405020304" pitchFamily="18" charset="0"/>
                <a:cs typeface="Times New Roman" panose="02020603050405020304" pitchFamily="18" charset="0"/>
              </a:rPr>
              <a:t>through the atmosphere. </a:t>
            </a:r>
          </a:p>
          <a:p>
            <a:pPr>
              <a:lnSpc>
                <a:spcPct val="100000"/>
              </a:lnSpc>
              <a:spcBef>
                <a:spcPts val="0"/>
              </a:spcBef>
            </a:pPr>
            <a:endParaRPr lang="en-US" sz="2300" b="0" dirty="0">
              <a:solidFill>
                <a:schemeClr val="tx2"/>
              </a:solidFill>
            </a:endParaRPr>
          </a:p>
          <a:p>
            <a:pPr>
              <a:lnSpc>
                <a:spcPct val="100000"/>
              </a:lnSpc>
              <a:spcBef>
                <a:spcPts val="0"/>
              </a:spcBef>
            </a:pPr>
            <a:r>
              <a:rPr lang="en-US" sz="3600" b="0" dirty="0">
                <a:solidFill>
                  <a:srgbClr val="0070C0"/>
                </a:solidFill>
                <a:latin typeface="Times New Roman" panose="02020603050405020304" pitchFamily="18" charset="0"/>
                <a:cs typeface="Times New Roman" panose="02020603050405020304" pitchFamily="18" charset="0"/>
              </a:rPr>
              <a:t>He arbitrarily decided that there must be “charges” … and called them </a:t>
            </a:r>
            <a:r>
              <a:rPr lang="en-US" sz="3600" b="0" dirty="0">
                <a:solidFill>
                  <a:srgbClr val="FF0000"/>
                </a:solidFill>
                <a:latin typeface="Times New Roman" panose="02020603050405020304" pitchFamily="18" charset="0"/>
                <a:cs typeface="Times New Roman" panose="02020603050405020304" pitchFamily="18" charset="0"/>
              </a:rPr>
              <a:t>charge “A”</a:t>
            </a:r>
            <a:r>
              <a:rPr lang="en-US" sz="3600" b="0" dirty="0">
                <a:solidFill>
                  <a:srgbClr val="0070C0"/>
                </a:solidFill>
                <a:latin typeface="Times New Roman" panose="02020603050405020304" pitchFamily="18" charset="0"/>
                <a:cs typeface="Times New Roman" panose="02020603050405020304" pitchFamily="18" charset="0"/>
              </a:rPr>
              <a:t> and </a:t>
            </a:r>
            <a:r>
              <a:rPr lang="en-US" sz="3600" b="0" dirty="0">
                <a:solidFill>
                  <a:srgbClr val="00B050"/>
                </a:solidFill>
                <a:latin typeface="Times New Roman" panose="02020603050405020304" pitchFamily="18" charset="0"/>
                <a:cs typeface="Times New Roman" panose="02020603050405020304" pitchFamily="18" charset="0"/>
              </a:rPr>
              <a:t>charge “B”.</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 t="9014" r="4971" b="14262"/>
          <a:stretch/>
        </p:blipFill>
        <p:spPr bwMode="auto">
          <a:xfrm>
            <a:off x="4953006" y="910855"/>
            <a:ext cx="4093534" cy="259434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25193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nvSpPr>
        <p:spPr bwMode="auto">
          <a:xfrm>
            <a:off x="6172242" y="0"/>
            <a:ext cx="28956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nchor="ctr"/>
          <a:lstStyle/>
          <a:p>
            <a:pPr algn="ctr"/>
            <a:r>
              <a:rPr lang="en-US" altLang="en-US" sz="2300">
                <a:solidFill>
                  <a:srgbClr val="D13426"/>
                </a:solidFill>
                <a:effectLst>
                  <a:outerShdw blurRad="38100" dist="38100" dir="2700000" algn="tl">
                    <a:srgbClr val="C0C0C0"/>
                  </a:outerShdw>
                </a:effectLst>
              </a:rPr>
              <a:t>Subatomic Particles</a:t>
            </a:r>
          </a:p>
        </p:txBody>
      </p:sp>
      <p:sp>
        <p:nvSpPr>
          <p:cNvPr id="110595" name="Text Box 3"/>
          <p:cNvSpPr txBox="1">
            <a:spLocks noChangeArrowheads="1"/>
          </p:cNvSpPr>
          <p:nvPr/>
        </p:nvSpPr>
        <p:spPr bwMode="auto">
          <a:xfrm>
            <a:off x="752476" y="891600"/>
            <a:ext cx="7467600" cy="170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56" tIns="45478" rIns="90956" bIns="45478">
            <a:spAutoFit/>
          </a:bodyPr>
          <a:lstStyle/>
          <a:p>
            <a:pPr>
              <a:spcBef>
                <a:spcPct val="50000"/>
              </a:spcBef>
            </a:pPr>
            <a:r>
              <a:rPr lang="en-US" altLang="en-US" sz="3600" b="1" dirty="0">
                <a:solidFill>
                  <a:srgbClr val="FF0000"/>
                </a:solidFill>
              </a:rPr>
              <a:t>Electrons</a:t>
            </a:r>
          </a:p>
          <a:p>
            <a:pPr>
              <a:spcBef>
                <a:spcPct val="50000"/>
              </a:spcBef>
            </a:pPr>
            <a:r>
              <a:rPr lang="en-US" altLang="en-US" sz="2300" dirty="0"/>
              <a:t>A “cathode ray” can also be deflected by a magnet.</a:t>
            </a:r>
          </a:p>
          <a:p>
            <a:pPr>
              <a:spcBef>
                <a:spcPct val="50000"/>
              </a:spcBef>
            </a:pPr>
            <a:r>
              <a:rPr lang="en-US" altLang="en-US" sz="2300" dirty="0">
                <a:hlinkClick r:id="rId3"/>
              </a:rPr>
              <a:t>http://somup.com/cF6eVJnVy6</a:t>
            </a:r>
            <a:r>
              <a:rPr lang="en-US" altLang="en-US" sz="2300" dirty="0"/>
              <a:t> (1:07)</a:t>
            </a:r>
          </a:p>
        </p:txBody>
      </p:sp>
      <p:pic>
        <p:nvPicPr>
          <p:cNvPr id="110598" name="Picture 6" descr="cathode ray"/>
          <p:cNvPicPr>
            <a:picLocks noChangeAspect="1" noChangeArrowheads="1"/>
          </p:cNvPicPr>
          <p:nvPr/>
        </p:nvPicPr>
        <p:blipFill>
          <a:blip r:embed="rId4">
            <a:clrChange>
              <a:clrFrom>
                <a:srgbClr val="F0F8FA"/>
              </a:clrFrom>
              <a:clrTo>
                <a:srgbClr val="F0F8FA">
                  <a:alpha val="0"/>
                </a:srgbClr>
              </a:clrTo>
            </a:clrChange>
            <a:extLst>
              <a:ext uri="{28A0092B-C50C-407E-A947-70E740481C1C}">
                <a14:useLocalDpi xmlns:a14="http://schemas.microsoft.com/office/drawing/2010/main" val="0"/>
              </a:ext>
            </a:extLst>
          </a:blip>
          <a:srcRect/>
          <a:stretch>
            <a:fillRect/>
          </a:stretch>
        </p:blipFill>
        <p:spPr bwMode="auto">
          <a:xfrm>
            <a:off x="990600" y="2806700"/>
            <a:ext cx="6924676" cy="3441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16222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598"/>
                                        </p:tgtEl>
                                        <p:attrNameLst>
                                          <p:attrName>style.visibility</p:attrName>
                                        </p:attrNameLst>
                                      </p:cBhvr>
                                      <p:to>
                                        <p:strVal val="visible"/>
                                      </p:to>
                                    </p:set>
                                    <p:animEffect transition="in" filter="fade">
                                      <p:cBhvr>
                                        <p:cTn id="22" dur="5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4" y="56"/>
            <a:ext cx="4191000" cy="639763"/>
          </a:xfrm>
        </p:spPr>
        <p:txBody>
          <a:bodyPr/>
          <a:lstStyle/>
          <a:p>
            <a:r>
              <a:rPr lang="en-US" sz="2700" dirty="0"/>
              <a:t>Electron:  J.J. Thomson</a:t>
            </a:r>
          </a:p>
        </p:txBody>
      </p:sp>
      <p:sp>
        <p:nvSpPr>
          <p:cNvPr id="3" name="Content Placeholder 2"/>
          <p:cNvSpPr>
            <a:spLocks noGrp="1"/>
          </p:cNvSpPr>
          <p:nvPr>
            <p:ph idx="1"/>
          </p:nvPr>
        </p:nvSpPr>
        <p:spPr>
          <a:xfrm>
            <a:off x="152400" y="914400"/>
            <a:ext cx="8686800" cy="4853780"/>
          </a:xfrm>
        </p:spPr>
        <p:txBody>
          <a:bodyPr>
            <a:normAutofit/>
          </a:bodyPr>
          <a:lstStyle/>
          <a:p>
            <a:pPr>
              <a:lnSpc>
                <a:spcPct val="100000"/>
              </a:lnSpc>
              <a:spcBef>
                <a:spcPts val="0"/>
              </a:spcBef>
            </a:pPr>
            <a:r>
              <a:rPr lang="en-US" sz="2300" dirty="0">
                <a:solidFill>
                  <a:srgbClr val="0070C0"/>
                </a:solidFill>
              </a:rPr>
              <a:t>In 1897, </a:t>
            </a:r>
            <a:r>
              <a:rPr lang="en-US" sz="2300" dirty="0">
                <a:solidFill>
                  <a:srgbClr val="FF0000"/>
                </a:solidFill>
              </a:rPr>
              <a:t>JJ Thomson </a:t>
            </a:r>
            <a:r>
              <a:rPr lang="en-US" sz="2300" dirty="0">
                <a:solidFill>
                  <a:srgbClr val="0070C0"/>
                </a:solidFill>
              </a:rPr>
              <a:t>got the same result as Crookes with any gas he used, which contradicted Dalton’s assumption that all atoms are indivisible.</a:t>
            </a:r>
          </a:p>
          <a:p>
            <a:pPr>
              <a:lnSpc>
                <a:spcPct val="100000"/>
              </a:lnSpc>
              <a:spcBef>
                <a:spcPts val="0"/>
              </a:spcBef>
            </a:pPr>
            <a:endParaRPr lang="en-US" sz="1700" dirty="0">
              <a:solidFill>
                <a:srgbClr val="FF0000"/>
              </a:solidFill>
            </a:endParaRPr>
          </a:p>
          <a:p>
            <a:pPr>
              <a:lnSpc>
                <a:spcPct val="100000"/>
              </a:lnSpc>
              <a:spcBef>
                <a:spcPts val="0"/>
              </a:spcBef>
            </a:pPr>
            <a:r>
              <a:rPr lang="en-US" sz="2300" dirty="0">
                <a:solidFill>
                  <a:srgbClr val="00B050"/>
                </a:solidFill>
              </a:rPr>
              <a:t>He theorized the existence of a particle common to all atoms </a:t>
            </a:r>
            <a:r>
              <a:rPr lang="en-US" sz="2300" dirty="0">
                <a:solidFill>
                  <a:srgbClr val="00B050"/>
                </a:solidFill>
                <a:sym typeface="Wingdings" panose="05000000000000000000" pitchFamily="2" charset="2"/>
              </a:rPr>
              <a:t>  using the </a:t>
            </a:r>
            <a:r>
              <a:rPr lang="en-US" sz="2300" dirty="0">
                <a:solidFill>
                  <a:srgbClr val="FF0000"/>
                </a:solidFill>
              </a:rPr>
              <a:t>charged plates on either side of the tube, he showed the particle was </a:t>
            </a:r>
            <a:r>
              <a:rPr lang="en-US" sz="2300" dirty="0">
                <a:solidFill>
                  <a:srgbClr val="00B050"/>
                </a:solidFill>
              </a:rPr>
              <a:t>negatively charged</a:t>
            </a:r>
            <a:r>
              <a:rPr lang="en-US" sz="2300" dirty="0">
                <a:solidFill>
                  <a:srgbClr val="FF0000"/>
                </a:solidFill>
              </a:rPr>
              <a:t>.</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3657600"/>
            <a:ext cx="4038601" cy="292643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87" y="3733800"/>
            <a:ext cx="1762157" cy="275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307246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228600" y="996152"/>
            <a:ext cx="4250323" cy="5480848"/>
          </a:xfrm>
        </p:spPr>
        <p:txBody>
          <a:bodyPr/>
          <a:lstStyle/>
          <a:p>
            <a:pPr marL="1586" lvl="1" indent="0">
              <a:buNone/>
            </a:pPr>
            <a:r>
              <a:rPr lang="en-US" kern="1200" dirty="0">
                <a:solidFill>
                  <a:schemeClr val="tx1"/>
                </a:solidFill>
                <a:cs typeface="Book Antiqua"/>
              </a:rPr>
              <a:t>Thomson's results led to the proposal of a new atomic model, </a:t>
            </a:r>
            <a:r>
              <a:rPr lang="en-US" kern="1200" dirty="0">
                <a:solidFill>
                  <a:srgbClr val="FF0000"/>
                </a:solidFill>
                <a:cs typeface="Book Antiqua"/>
              </a:rPr>
              <a:t>the plum pudding model</a:t>
            </a:r>
            <a:r>
              <a:rPr lang="en-US" kern="1200" dirty="0">
                <a:solidFill>
                  <a:schemeClr val="tx1"/>
                </a:solidFill>
                <a:cs typeface="Book Antiqua"/>
              </a:rPr>
              <a:t>.</a:t>
            </a:r>
            <a:endParaRPr lang="en-US" dirty="0"/>
          </a:p>
          <a:p>
            <a:pPr lvl="1"/>
            <a:r>
              <a:rPr lang="en-US" dirty="0">
                <a:solidFill>
                  <a:srgbClr val="00B050"/>
                </a:solidFill>
              </a:rPr>
              <a:t>Electrons floating in a sea of positive charges</a:t>
            </a:r>
          </a:p>
          <a:p>
            <a:pPr lvl="1"/>
            <a:r>
              <a:rPr lang="en-US" dirty="0"/>
              <a:t>Modification of Dalton’s model of a solid, indivisible sphere</a:t>
            </a:r>
          </a:p>
          <a:p>
            <a:pPr lvl="1"/>
            <a:r>
              <a:rPr lang="en-US" dirty="0">
                <a:solidFill>
                  <a:srgbClr val="0070C0"/>
                </a:solidFill>
              </a:rPr>
              <a:t>Recognition of the existence of electrons and the neutrality of the whole atom</a:t>
            </a:r>
          </a:p>
          <a:p>
            <a:endParaRPr lang="en-US" dirty="0"/>
          </a:p>
        </p:txBody>
      </p:sp>
      <p:sp>
        <p:nvSpPr>
          <p:cNvPr id="2" name="Title 1"/>
          <p:cNvSpPr>
            <a:spLocks noGrp="1"/>
          </p:cNvSpPr>
          <p:nvPr>
            <p:ph type="title"/>
          </p:nvPr>
        </p:nvSpPr>
        <p:spPr>
          <a:xfrm>
            <a:off x="5410199" y="0"/>
            <a:ext cx="3733801" cy="609600"/>
          </a:xfrm>
        </p:spPr>
        <p:txBody>
          <a:bodyPr/>
          <a:lstStyle/>
          <a:p>
            <a:r>
              <a:rPr lang="en-US" dirty="0"/>
              <a:t>The Plum Pudding Model</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994" y="990600"/>
            <a:ext cx="454600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34551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54"/>
            <a:ext cx="4820696" cy="639763"/>
          </a:xfrm>
          <a:noFill/>
        </p:spPr>
        <p:txBody>
          <a:bodyPr/>
          <a:lstStyle/>
          <a:p>
            <a:r>
              <a:rPr lang="en-US" b="0" dirty="0"/>
              <a:t>Millikan’s Oil Drop Experiment</a:t>
            </a:r>
          </a:p>
        </p:txBody>
      </p:sp>
      <p:sp>
        <p:nvSpPr>
          <p:cNvPr id="3" name="Content Placeholder 2"/>
          <p:cNvSpPr>
            <a:spLocks noGrp="1"/>
          </p:cNvSpPr>
          <p:nvPr>
            <p:ph idx="1"/>
          </p:nvPr>
        </p:nvSpPr>
        <p:spPr>
          <a:xfrm>
            <a:off x="152400" y="838200"/>
            <a:ext cx="3733801" cy="5791200"/>
          </a:xfrm>
          <a:noFill/>
        </p:spPr>
        <p:txBody>
          <a:bodyPr>
            <a:normAutofit/>
          </a:bodyPr>
          <a:lstStyle/>
          <a:p>
            <a:pPr>
              <a:spcBef>
                <a:spcPts val="0"/>
              </a:spcBef>
            </a:pPr>
            <a:r>
              <a:rPr lang="en-US" altLang="en-US" sz="2300" dirty="0">
                <a:hlinkClick r:id="rId2"/>
              </a:rPr>
              <a:t>http://somup.com/cF6eVdnVyl</a:t>
            </a:r>
            <a:r>
              <a:rPr lang="en-US" altLang="en-US" sz="2300" dirty="0"/>
              <a:t> (1:14)</a:t>
            </a:r>
          </a:p>
          <a:p>
            <a:pPr>
              <a:spcBef>
                <a:spcPts val="0"/>
              </a:spcBef>
            </a:pPr>
            <a:endParaRPr lang="en-US" sz="2300" b="0" dirty="0">
              <a:solidFill>
                <a:schemeClr val="tx1"/>
              </a:solidFill>
            </a:endParaRPr>
          </a:p>
          <a:p>
            <a:pPr>
              <a:lnSpc>
                <a:spcPct val="100000"/>
              </a:lnSpc>
              <a:spcBef>
                <a:spcPts val="0"/>
              </a:spcBef>
            </a:pPr>
            <a:r>
              <a:rPr lang="en-US" b="0" dirty="0">
                <a:solidFill>
                  <a:schemeClr val="tx1"/>
                </a:solidFill>
                <a:latin typeface="Times New Roman" panose="02020603050405020304" pitchFamily="18" charset="0"/>
                <a:cs typeface="Times New Roman" panose="02020603050405020304" pitchFamily="18" charset="0"/>
              </a:rPr>
              <a:t>Millikan repeatedly measured charges between the </a:t>
            </a:r>
            <a:r>
              <a:rPr lang="en-US" b="0" dirty="0">
                <a:solidFill>
                  <a:srgbClr val="FF0000"/>
                </a:solidFill>
                <a:latin typeface="Times New Roman" panose="02020603050405020304" pitchFamily="18" charset="0"/>
                <a:cs typeface="Times New Roman" panose="02020603050405020304" pitchFamily="18" charset="0"/>
              </a:rPr>
              <a:t>positive</a:t>
            </a:r>
            <a:r>
              <a:rPr lang="en-US" b="0" dirty="0">
                <a:solidFill>
                  <a:schemeClr val="tx1"/>
                </a:solidFill>
                <a:latin typeface="Times New Roman" panose="02020603050405020304" pitchFamily="18" charset="0"/>
                <a:cs typeface="Times New Roman" panose="02020603050405020304" pitchFamily="18" charset="0"/>
              </a:rPr>
              <a:t> and </a:t>
            </a:r>
            <a:r>
              <a:rPr lang="en-US" b="0" dirty="0">
                <a:solidFill>
                  <a:srgbClr val="00B050"/>
                </a:solidFill>
                <a:latin typeface="Times New Roman" panose="02020603050405020304" pitchFamily="18" charset="0"/>
                <a:cs typeface="Times New Roman" panose="02020603050405020304" pitchFamily="18" charset="0"/>
              </a:rPr>
              <a:t>negatively</a:t>
            </a:r>
            <a:r>
              <a:rPr lang="en-US" b="0" dirty="0">
                <a:solidFill>
                  <a:schemeClr val="tx1"/>
                </a:solidFill>
                <a:latin typeface="Times New Roman" panose="02020603050405020304" pitchFamily="18" charset="0"/>
                <a:cs typeface="Times New Roman" panose="02020603050405020304" pitchFamily="18" charset="0"/>
              </a:rPr>
              <a:t> charged plates and found that they were always a multiple of </a:t>
            </a:r>
          </a:p>
          <a:p>
            <a:pPr>
              <a:lnSpc>
                <a:spcPct val="100000"/>
              </a:lnSpc>
              <a:spcBef>
                <a:spcPts val="0"/>
              </a:spcBef>
            </a:pPr>
            <a:r>
              <a:rPr lang="en-US" b="0" dirty="0">
                <a:solidFill>
                  <a:srgbClr val="0070C0"/>
                </a:solidFill>
                <a:latin typeface="Times New Roman" panose="02020603050405020304" pitchFamily="18" charset="0"/>
                <a:cs typeface="Times New Roman" panose="02020603050405020304" pitchFamily="18" charset="0"/>
              </a:rPr>
              <a:t>1.60 x 10</a:t>
            </a:r>
            <a:r>
              <a:rPr lang="en-US" b="0" baseline="30000" dirty="0">
                <a:solidFill>
                  <a:srgbClr val="0070C0"/>
                </a:solidFill>
                <a:latin typeface="Times New Roman" panose="02020603050405020304" pitchFamily="18" charset="0"/>
                <a:cs typeface="Times New Roman" panose="02020603050405020304" pitchFamily="18" charset="0"/>
              </a:rPr>
              <a:t>-19</a:t>
            </a:r>
            <a:r>
              <a:rPr lang="en-US" b="0" dirty="0">
                <a:solidFill>
                  <a:srgbClr val="0070C0"/>
                </a:solidFill>
                <a:latin typeface="Times New Roman" panose="02020603050405020304" pitchFamily="18" charset="0"/>
                <a:cs typeface="Times New Roman" panose="02020603050405020304" pitchFamily="18" charset="0"/>
              </a:rPr>
              <a:t> coulomb</a:t>
            </a:r>
            <a:r>
              <a:rPr lang="en-US" b="0" dirty="0">
                <a:solidFill>
                  <a:schemeClr val="accent1">
                    <a:lumMod val="50000"/>
                  </a:schemeClr>
                </a:solidFill>
                <a:latin typeface="Times New Roman" panose="02020603050405020304" pitchFamily="18" charset="0"/>
                <a:cs typeface="Times New Roman" panose="02020603050405020304" pitchFamily="18" charset="0"/>
              </a:rPr>
              <a:t>. </a:t>
            </a:r>
          </a:p>
          <a:p>
            <a:pPr>
              <a:lnSpc>
                <a:spcPct val="100000"/>
              </a:lnSpc>
              <a:spcBef>
                <a:spcPts val="0"/>
              </a:spcBef>
            </a:pPr>
            <a:endParaRPr lang="en-US" b="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pPr>
            <a:r>
              <a:rPr lang="en-US" b="0" dirty="0">
                <a:solidFill>
                  <a:srgbClr val="00B050"/>
                </a:solidFill>
                <a:latin typeface="Times New Roman" panose="02020603050405020304" pitchFamily="18" charset="0"/>
                <a:cs typeface="Times New Roman" panose="02020603050405020304" pitchFamily="18" charset="0"/>
              </a:rPr>
              <a:t>Millikan called this the </a:t>
            </a:r>
          </a:p>
          <a:p>
            <a:pPr>
              <a:lnSpc>
                <a:spcPct val="100000"/>
              </a:lnSpc>
              <a:spcBef>
                <a:spcPts val="0"/>
              </a:spcBef>
            </a:pPr>
            <a:r>
              <a:rPr lang="en-US" u="sng" dirty="0">
                <a:solidFill>
                  <a:srgbClr val="00B050"/>
                </a:solidFill>
                <a:latin typeface="Times New Roman" panose="02020603050405020304" pitchFamily="18" charset="0"/>
                <a:cs typeface="Times New Roman" panose="02020603050405020304" pitchFamily="18" charset="0"/>
              </a:rPr>
              <a:t>charge</a:t>
            </a:r>
            <a:r>
              <a:rPr lang="en-US" b="0" dirty="0">
                <a:solidFill>
                  <a:srgbClr val="00B050"/>
                </a:solidFill>
                <a:latin typeface="Times New Roman" panose="02020603050405020304" pitchFamily="18" charset="0"/>
                <a:cs typeface="Times New Roman" panose="02020603050405020304" pitchFamily="18" charset="0"/>
              </a:rPr>
              <a:t> on the </a:t>
            </a:r>
            <a:r>
              <a:rPr lang="en-US" dirty="0">
                <a:solidFill>
                  <a:srgbClr val="00B050"/>
                </a:solidFill>
                <a:latin typeface="Times New Roman" panose="02020603050405020304" pitchFamily="18" charset="0"/>
                <a:cs typeface="Times New Roman" panose="02020603050405020304" pitchFamily="18" charset="0"/>
              </a:rPr>
              <a:t>electron</a:t>
            </a:r>
            <a:r>
              <a:rPr lang="en-US" b="0" dirty="0">
                <a:solidFill>
                  <a:srgbClr val="00B050"/>
                </a:solidFill>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7" y="1371600"/>
            <a:ext cx="5029200" cy="414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42" y="76213"/>
            <a:ext cx="37337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229093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 y="1377153"/>
            <a:ext cx="4648200" cy="5480848"/>
          </a:xfrm>
        </p:spPr>
        <p:txBody>
          <a:bodyPr/>
          <a:lstStyle/>
          <a:p>
            <a:pPr marL="1586" lvl="1" indent="0">
              <a:buNone/>
            </a:pPr>
            <a:r>
              <a:rPr lang="en-US" dirty="0"/>
              <a:t>Oil drop experiment</a:t>
            </a:r>
          </a:p>
          <a:p>
            <a:pPr lvl="1"/>
            <a:r>
              <a:rPr lang="en-US" dirty="0">
                <a:solidFill>
                  <a:srgbClr val="FF0000"/>
                </a:solidFill>
              </a:rPr>
              <a:t>Measured rate of fall of charged oil droplets.</a:t>
            </a:r>
          </a:p>
          <a:p>
            <a:pPr lvl="1"/>
            <a:r>
              <a:rPr lang="en-US" dirty="0">
                <a:solidFill>
                  <a:srgbClr val="00B050"/>
                </a:solidFill>
              </a:rPr>
              <a:t>Determined the </a:t>
            </a:r>
            <a:r>
              <a:rPr lang="en-US" b="1" dirty="0">
                <a:solidFill>
                  <a:srgbClr val="0070C0"/>
                </a:solidFill>
              </a:rPr>
              <a:t>charge</a:t>
            </a:r>
            <a:r>
              <a:rPr lang="en-US" dirty="0">
                <a:solidFill>
                  <a:srgbClr val="00B050"/>
                </a:solidFill>
              </a:rPr>
              <a:t> on an electron.</a:t>
            </a:r>
          </a:p>
          <a:p>
            <a:pPr lvl="1"/>
            <a:r>
              <a:rPr lang="en-US" sz="2700" dirty="0"/>
              <a:t>Thomson’s experiment: mass-to-charge ratio for an electron.</a:t>
            </a:r>
          </a:p>
        </p:txBody>
      </p:sp>
      <p:sp>
        <p:nvSpPr>
          <p:cNvPr id="2" name="Title 1"/>
          <p:cNvSpPr>
            <a:spLocks noGrp="1"/>
          </p:cNvSpPr>
          <p:nvPr>
            <p:ph type="title"/>
          </p:nvPr>
        </p:nvSpPr>
        <p:spPr>
          <a:xfrm>
            <a:off x="12" y="0"/>
            <a:ext cx="9143992" cy="1371600"/>
          </a:xfrm>
        </p:spPr>
        <p:txBody>
          <a:bodyPr/>
          <a:lstStyle/>
          <a:p>
            <a:pPr marL="238865" indent="-238865"/>
            <a:r>
              <a:rPr lang="en-US" dirty="0"/>
              <a:t>Millikan’s Oil Drop Experiment</a:t>
            </a:r>
          </a:p>
        </p:txBody>
      </p:sp>
      <p:pic>
        <p:nvPicPr>
          <p:cNvPr id="9218" name="Picture 2" descr="File:Simplified scheme of Millikan’s oil-drop experim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606" y="2286000"/>
            <a:ext cx="4683394" cy="26559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4093" y="5284366"/>
            <a:ext cx="8627446" cy="1006906"/>
          </a:xfrm>
          <a:prstGeom prst="rect">
            <a:avLst/>
          </a:prstGeom>
          <a:solidFill>
            <a:schemeClr val="tx2"/>
          </a:solidFill>
          <a:ln>
            <a:noFill/>
          </a:ln>
          <a:effectLst/>
        </p:spPr>
        <p:txBody>
          <a:bodyPr vert="horz" wrap="square" lIns="324847" tIns="95486" rIns="324847" bIns="95486"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Together, Millikan’s and Thomson’s results allowed for the </a:t>
            </a:r>
            <a:r>
              <a:rPr lang="en-US" sz="2300" b="1" dirty="0">
                <a:solidFill>
                  <a:srgbClr val="FFFF00"/>
                </a:solidFill>
              </a:rPr>
              <a:t>determination of the mass </a:t>
            </a:r>
            <a:r>
              <a:rPr lang="en-US" sz="2300" b="1" dirty="0">
                <a:solidFill>
                  <a:srgbClr val="FFFFFF"/>
                </a:solidFill>
              </a:rPr>
              <a:t>and charge of the </a:t>
            </a:r>
            <a:r>
              <a:rPr lang="en-US" sz="2300" b="1" dirty="0">
                <a:solidFill>
                  <a:srgbClr val="FFFF00"/>
                </a:solidFill>
              </a:rPr>
              <a:t>electron</a:t>
            </a:r>
            <a:r>
              <a:rPr lang="en-US" sz="2300" b="1" dirty="0">
                <a:solidFill>
                  <a:srgbClr val="FFFFFF"/>
                </a:solidFill>
              </a:rPr>
              <a:t>.</a:t>
            </a:r>
          </a:p>
        </p:txBody>
      </p:sp>
    </p:spTree>
    <p:extLst>
      <p:ext uri="{BB962C8B-B14F-4D97-AF65-F5344CB8AC3E}">
        <p14:creationId xmlns:p14="http://schemas.microsoft.com/office/powerpoint/2010/main" val="27773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90979" indent="-1190979">
              <a:tabLst>
                <a:tab pos="1190979" algn="l"/>
              </a:tabLst>
            </a:pPr>
            <a:r>
              <a:rPr lang="en-US" dirty="0"/>
              <a:t>	Modify the Theory</a:t>
            </a:r>
          </a:p>
        </p:txBody>
      </p:sp>
      <p:sp>
        <p:nvSpPr>
          <p:cNvPr id="20" name="Text Placeholder 19"/>
          <p:cNvSpPr>
            <a:spLocks noGrp="1"/>
          </p:cNvSpPr>
          <p:nvPr>
            <p:ph type="body" sz="quarter" idx="14"/>
          </p:nvPr>
        </p:nvSpPr>
        <p:spPr>
          <a:xfrm>
            <a:off x="6" y="1377160"/>
            <a:ext cx="5065500" cy="5480840"/>
          </a:xfrm>
        </p:spPr>
        <p:txBody>
          <a:bodyPr/>
          <a:lstStyle/>
          <a:p>
            <a:pPr>
              <a:lnSpc>
                <a:spcPct val="100000"/>
              </a:lnSpc>
              <a:spcBef>
                <a:spcPts val="0"/>
              </a:spcBef>
            </a:pPr>
            <a:r>
              <a:rPr lang="en-US" sz="2300" dirty="0"/>
              <a:t>The pictures show two different models of the atom.</a:t>
            </a:r>
          </a:p>
          <a:p>
            <a:pPr>
              <a:lnSpc>
                <a:spcPct val="100000"/>
              </a:lnSpc>
              <a:spcBef>
                <a:spcPts val="0"/>
              </a:spcBef>
            </a:pPr>
            <a:r>
              <a:rPr lang="en-US" sz="2300" dirty="0"/>
              <a:t> </a:t>
            </a:r>
          </a:p>
          <a:p>
            <a:pPr>
              <a:lnSpc>
                <a:spcPct val="100000"/>
              </a:lnSpc>
              <a:spcBef>
                <a:spcPts val="0"/>
              </a:spcBef>
            </a:pPr>
            <a:r>
              <a:rPr lang="en-US" sz="2300" dirty="0">
                <a:solidFill>
                  <a:srgbClr val="0070C0"/>
                </a:solidFill>
              </a:rPr>
              <a:t>Which model best represents Dalton’s atomic theory? </a:t>
            </a:r>
          </a:p>
          <a:p>
            <a:pPr>
              <a:lnSpc>
                <a:spcPct val="100000"/>
              </a:lnSpc>
              <a:spcBef>
                <a:spcPts val="0"/>
              </a:spcBef>
            </a:pPr>
            <a:endParaRPr lang="en-US" sz="2300" dirty="0"/>
          </a:p>
          <a:p>
            <a:pPr>
              <a:lnSpc>
                <a:spcPct val="100000"/>
              </a:lnSpc>
              <a:spcBef>
                <a:spcPts val="0"/>
              </a:spcBef>
            </a:pPr>
            <a:r>
              <a:rPr lang="en-US" sz="2300" dirty="0">
                <a:solidFill>
                  <a:srgbClr val="B54C8C"/>
                </a:solidFill>
              </a:rPr>
              <a:t>Which model best represents the modifications to the theory that Thomson’s results made necessary? </a:t>
            </a:r>
          </a:p>
        </p:txBody>
      </p:sp>
      <p:sp>
        <p:nvSpPr>
          <p:cNvPr id="5" name="Content Placeholder 4"/>
          <p:cNvSpPr>
            <a:spLocks noGrp="1"/>
          </p:cNvSpPr>
          <p:nvPr>
            <p:ph sz="quarter" idx="15"/>
          </p:nvPr>
        </p:nvSpPr>
        <p:spPr>
          <a:noFill/>
        </p:spPr>
        <p:txBody>
          <a:bodyPr/>
          <a:lstStyle/>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5298396" y="3846563"/>
            <a:ext cx="1166629" cy="493832"/>
          </a:xfrm>
          <a:prstGeom prst="rect">
            <a:avLst/>
          </a:prstGeom>
          <a:noFill/>
        </p:spPr>
        <p:txBody>
          <a:bodyPr wrap="square" lIns="191082" tIns="95557" rIns="191082" bIns="95557"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A</a:t>
            </a:r>
          </a:p>
        </p:txBody>
      </p:sp>
      <p:sp>
        <p:nvSpPr>
          <p:cNvPr id="7" name="TextBox 6"/>
          <p:cNvSpPr txBox="1"/>
          <p:nvPr/>
        </p:nvSpPr>
        <p:spPr>
          <a:xfrm>
            <a:off x="7369840" y="3847277"/>
            <a:ext cx="1239351" cy="493832"/>
          </a:xfrm>
          <a:prstGeom prst="rect">
            <a:avLst/>
          </a:prstGeom>
          <a:noFill/>
        </p:spPr>
        <p:txBody>
          <a:bodyPr wrap="square" lIns="191082" tIns="95557" rIns="191082" bIns="95557"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B</a:t>
            </a:r>
          </a:p>
        </p:txBody>
      </p:sp>
      <p:sp>
        <p:nvSpPr>
          <p:cNvPr id="9" name="_s1035"/>
          <p:cNvSpPr>
            <a:spLocks noChangeArrowheads="1"/>
          </p:cNvSpPr>
          <p:nvPr/>
        </p:nvSpPr>
        <p:spPr bwMode="auto">
          <a:xfrm>
            <a:off x="7156881" y="1817771"/>
            <a:ext cx="1425872" cy="1905708"/>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grpSp>
        <p:nvGrpSpPr>
          <p:cNvPr id="4" name="Group 3"/>
          <p:cNvGrpSpPr/>
          <p:nvPr/>
        </p:nvGrpSpPr>
        <p:grpSpPr>
          <a:xfrm>
            <a:off x="5065504" y="1810741"/>
            <a:ext cx="1425872" cy="1905708"/>
            <a:chOff x="238595" y="945433"/>
            <a:chExt cx="759970" cy="762283"/>
          </a:xfrm>
        </p:grpSpPr>
        <p:sp>
          <p:nvSpPr>
            <p:cNvPr id="10" name="_s1035"/>
            <p:cNvSpPr>
              <a:spLocks noChangeArrowheads="1"/>
            </p:cNvSpPr>
            <p:nvPr/>
          </p:nvSpPr>
          <p:spPr bwMode="auto">
            <a:xfrm>
              <a:off x="238595" y="945433"/>
              <a:ext cx="759970" cy="762283"/>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sp>
          <p:nvSpPr>
            <p:cNvPr id="12" name="_s1035"/>
            <p:cNvSpPr>
              <a:spLocks noChangeArrowheads="1"/>
            </p:cNvSpPr>
            <p:nvPr/>
          </p:nvSpPr>
          <p:spPr bwMode="auto">
            <a:xfrm>
              <a:off x="409841" y="1033406"/>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3" name="_s1035"/>
            <p:cNvSpPr>
              <a:spLocks noChangeArrowheads="1"/>
            </p:cNvSpPr>
            <p:nvPr/>
          </p:nvSpPr>
          <p:spPr bwMode="auto">
            <a:xfrm>
              <a:off x="562241" y="1185806"/>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4" name="_s1035"/>
            <p:cNvSpPr>
              <a:spLocks noChangeArrowheads="1"/>
            </p:cNvSpPr>
            <p:nvPr/>
          </p:nvSpPr>
          <p:spPr bwMode="auto">
            <a:xfrm>
              <a:off x="355777" y="1392434"/>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5" name="_s1035"/>
            <p:cNvSpPr>
              <a:spLocks noChangeArrowheads="1"/>
            </p:cNvSpPr>
            <p:nvPr/>
          </p:nvSpPr>
          <p:spPr bwMode="auto">
            <a:xfrm>
              <a:off x="618580" y="1500891"/>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6" name="_s1035"/>
            <p:cNvSpPr>
              <a:spLocks noChangeArrowheads="1"/>
            </p:cNvSpPr>
            <p:nvPr/>
          </p:nvSpPr>
          <p:spPr bwMode="auto">
            <a:xfrm>
              <a:off x="786783" y="1101281"/>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7" name="_s1035"/>
            <p:cNvSpPr>
              <a:spLocks noChangeArrowheads="1"/>
            </p:cNvSpPr>
            <p:nvPr/>
          </p:nvSpPr>
          <p:spPr bwMode="auto">
            <a:xfrm>
              <a:off x="714641" y="1338206"/>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8" name="_s1035"/>
            <p:cNvSpPr>
              <a:spLocks noChangeArrowheads="1"/>
            </p:cNvSpPr>
            <p:nvPr/>
          </p:nvSpPr>
          <p:spPr bwMode="auto">
            <a:xfrm>
              <a:off x="349033" y="1209738"/>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grpSp>
      <p:pic>
        <p:nvPicPr>
          <p:cNvPr id="21" name="Picture 20" descr="quick_check-01.eps"/>
          <p:cNvPicPr/>
          <p:nvPr/>
        </p:nvPicPr>
        <p:blipFill>
          <a:blip r:embed="rId3">
            <a:extLst>
              <a:ext uri="{28A0092B-C50C-407E-A947-70E740481C1C}">
                <a14:useLocalDpi xmlns:a14="http://schemas.microsoft.com/office/drawing/2010/main" val="0"/>
              </a:ext>
            </a:extLst>
          </a:blip>
          <a:stretch>
            <a:fillRect/>
          </a:stretch>
        </p:blipFill>
        <p:spPr>
          <a:xfrm>
            <a:off x="7769859" y="28575"/>
            <a:ext cx="1374141" cy="1114425"/>
          </a:xfrm>
          <a:prstGeom prst="rect">
            <a:avLst/>
          </a:prstGeom>
        </p:spPr>
      </p:pic>
    </p:spTree>
    <p:extLst>
      <p:ext uri="{BB962C8B-B14F-4D97-AF65-F5344CB8AC3E}">
        <p14:creationId xmlns:p14="http://schemas.microsoft.com/office/powerpoint/2010/main" val="168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4" end="4"/>
                                            </p:txEl>
                                          </p:spTgt>
                                        </p:tgtEl>
                                        <p:attrNameLst>
                                          <p:attrName>style.visibility</p:attrName>
                                        </p:attrNameLst>
                                      </p:cBhvr>
                                      <p:to>
                                        <p:strVal val="visible"/>
                                      </p:to>
                                    </p:set>
                                    <p:animEffect transition="in" filter="fade">
                                      <p:cBhvr>
                                        <p:cTn id="1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90979" indent="-1190979">
              <a:tabLst>
                <a:tab pos="1190979" algn="l"/>
              </a:tabLst>
            </a:pPr>
            <a:r>
              <a:rPr lang="en-US" dirty="0"/>
              <a:t>	Modify the Theory</a:t>
            </a:r>
          </a:p>
        </p:txBody>
      </p:sp>
      <p:sp>
        <p:nvSpPr>
          <p:cNvPr id="20" name="Text Placeholder 19"/>
          <p:cNvSpPr>
            <a:spLocks noGrp="1"/>
          </p:cNvSpPr>
          <p:nvPr>
            <p:ph type="body" sz="quarter" idx="14"/>
          </p:nvPr>
        </p:nvSpPr>
        <p:spPr>
          <a:xfrm>
            <a:off x="6" y="1377160"/>
            <a:ext cx="5065500" cy="5480840"/>
          </a:xfrm>
        </p:spPr>
        <p:txBody>
          <a:bodyPr/>
          <a:lstStyle/>
          <a:p>
            <a:pPr>
              <a:lnSpc>
                <a:spcPct val="100000"/>
              </a:lnSpc>
              <a:spcBef>
                <a:spcPts val="0"/>
              </a:spcBef>
            </a:pPr>
            <a:r>
              <a:rPr lang="en-US" sz="2300" dirty="0"/>
              <a:t>The pictures show two different models of the atom.</a:t>
            </a:r>
          </a:p>
          <a:p>
            <a:pPr>
              <a:lnSpc>
                <a:spcPct val="100000"/>
              </a:lnSpc>
              <a:spcBef>
                <a:spcPts val="0"/>
              </a:spcBef>
            </a:pPr>
            <a:r>
              <a:rPr lang="en-US" sz="2300" dirty="0"/>
              <a:t> </a:t>
            </a:r>
          </a:p>
          <a:p>
            <a:pPr>
              <a:lnSpc>
                <a:spcPct val="100000"/>
              </a:lnSpc>
              <a:spcBef>
                <a:spcPts val="0"/>
              </a:spcBef>
            </a:pPr>
            <a:r>
              <a:rPr lang="en-US" sz="2300" dirty="0">
                <a:solidFill>
                  <a:srgbClr val="0070C0"/>
                </a:solidFill>
              </a:rPr>
              <a:t>Which model best represents Dalton’s atomic theory? </a:t>
            </a:r>
          </a:p>
          <a:p>
            <a:pPr>
              <a:lnSpc>
                <a:spcPct val="100000"/>
              </a:lnSpc>
              <a:spcBef>
                <a:spcPts val="0"/>
              </a:spcBef>
            </a:pPr>
            <a:endParaRPr lang="en-US" sz="2300" dirty="0"/>
          </a:p>
          <a:p>
            <a:pPr>
              <a:lnSpc>
                <a:spcPct val="100000"/>
              </a:lnSpc>
              <a:spcBef>
                <a:spcPts val="0"/>
              </a:spcBef>
            </a:pPr>
            <a:r>
              <a:rPr lang="en-US" sz="2300" dirty="0">
                <a:solidFill>
                  <a:srgbClr val="B54C8C"/>
                </a:solidFill>
              </a:rPr>
              <a:t>Which model best represents the modifications to the theory that Thomson’s results made necessary? </a:t>
            </a:r>
          </a:p>
        </p:txBody>
      </p:sp>
      <p:sp>
        <p:nvSpPr>
          <p:cNvPr id="5" name="Content Placeholder 4"/>
          <p:cNvSpPr>
            <a:spLocks noGrp="1"/>
          </p:cNvSpPr>
          <p:nvPr>
            <p:ph sz="quarter" idx="15"/>
          </p:nvPr>
        </p:nvSpPr>
        <p:spPr>
          <a:noFill/>
        </p:spPr>
        <p:txBody>
          <a:bodyPr/>
          <a:lstStyle/>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5298396" y="3846563"/>
            <a:ext cx="1166629" cy="493832"/>
          </a:xfrm>
          <a:prstGeom prst="rect">
            <a:avLst/>
          </a:prstGeom>
          <a:noFill/>
        </p:spPr>
        <p:txBody>
          <a:bodyPr wrap="square" lIns="191082" tIns="95557" rIns="191082" bIns="95557"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A</a:t>
            </a:r>
          </a:p>
        </p:txBody>
      </p:sp>
      <p:sp>
        <p:nvSpPr>
          <p:cNvPr id="7" name="TextBox 6"/>
          <p:cNvSpPr txBox="1"/>
          <p:nvPr/>
        </p:nvSpPr>
        <p:spPr>
          <a:xfrm>
            <a:off x="7369840" y="3847277"/>
            <a:ext cx="1239351" cy="493832"/>
          </a:xfrm>
          <a:prstGeom prst="rect">
            <a:avLst/>
          </a:prstGeom>
          <a:noFill/>
        </p:spPr>
        <p:txBody>
          <a:bodyPr wrap="square" lIns="191082" tIns="95557" rIns="191082" bIns="95557"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B</a:t>
            </a:r>
          </a:p>
        </p:txBody>
      </p:sp>
      <p:sp>
        <p:nvSpPr>
          <p:cNvPr id="9" name="_s1035"/>
          <p:cNvSpPr>
            <a:spLocks noChangeArrowheads="1"/>
          </p:cNvSpPr>
          <p:nvPr/>
        </p:nvSpPr>
        <p:spPr bwMode="auto">
          <a:xfrm>
            <a:off x="7156881" y="1817771"/>
            <a:ext cx="1425872" cy="1905708"/>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grpSp>
        <p:nvGrpSpPr>
          <p:cNvPr id="4" name="Group 3"/>
          <p:cNvGrpSpPr/>
          <p:nvPr/>
        </p:nvGrpSpPr>
        <p:grpSpPr>
          <a:xfrm>
            <a:off x="5065504" y="1810741"/>
            <a:ext cx="1425872" cy="1905708"/>
            <a:chOff x="238595" y="945433"/>
            <a:chExt cx="759970" cy="762283"/>
          </a:xfrm>
        </p:grpSpPr>
        <p:sp>
          <p:nvSpPr>
            <p:cNvPr id="10" name="_s1035"/>
            <p:cNvSpPr>
              <a:spLocks noChangeArrowheads="1"/>
            </p:cNvSpPr>
            <p:nvPr/>
          </p:nvSpPr>
          <p:spPr bwMode="auto">
            <a:xfrm>
              <a:off x="238595" y="945433"/>
              <a:ext cx="759970" cy="762283"/>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sp>
          <p:nvSpPr>
            <p:cNvPr id="12" name="_s1035"/>
            <p:cNvSpPr>
              <a:spLocks noChangeArrowheads="1"/>
            </p:cNvSpPr>
            <p:nvPr/>
          </p:nvSpPr>
          <p:spPr bwMode="auto">
            <a:xfrm>
              <a:off x="409841" y="1033406"/>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3" name="_s1035"/>
            <p:cNvSpPr>
              <a:spLocks noChangeArrowheads="1"/>
            </p:cNvSpPr>
            <p:nvPr/>
          </p:nvSpPr>
          <p:spPr bwMode="auto">
            <a:xfrm>
              <a:off x="562241" y="1185806"/>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4" name="_s1035"/>
            <p:cNvSpPr>
              <a:spLocks noChangeArrowheads="1"/>
            </p:cNvSpPr>
            <p:nvPr/>
          </p:nvSpPr>
          <p:spPr bwMode="auto">
            <a:xfrm>
              <a:off x="355777" y="1392434"/>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5" name="_s1035"/>
            <p:cNvSpPr>
              <a:spLocks noChangeArrowheads="1"/>
            </p:cNvSpPr>
            <p:nvPr/>
          </p:nvSpPr>
          <p:spPr bwMode="auto">
            <a:xfrm>
              <a:off x="618580" y="1500891"/>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6" name="_s1035"/>
            <p:cNvSpPr>
              <a:spLocks noChangeArrowheads="1"/>
            </p:cNvSpPr>
            <p:nvPr/>
          </p:nvSpPr>
          <p:spPr bwMode="auto">
            <a:xfrm>
              <a:off x="786783" y="1101281"/>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7" name="_s1035"/>
            <p:cNvSpPr>
              <a:spLocks noChangeArrowheads="1"/>
            </p:cNvSpPr>
            <p:nvPr/>
          </p:nvSpPr>
          <p:spPr bwMode="auto">
            <a:xfrm>
              <a:off x="714641" y="1338206"/>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8" name="_s1035"/>
            <p:cNvSpPr>
              <a:spLocks noChangeArrowheads="1"/>
            </p:cNvSpPr>
            <p:nvPr/>
          </p:nvSpPr>
          <p:spPr bwMode="auto">
            <a:xfrm>
              <a:off x="349033" y="1209738"/>
              <a:ext cx="108128" cy="108457"/>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grpSp>
      <p:pic>
        <p:nvPicPr>
          <p:cNvPr id="21" name="Picture 20" descr="quick_check-01.eps"/>
          <p:cNvPicPr/>
          <p:nvPr/>
        </p:nvPicPr>
        <p:blipFill>
          <a:blip r:embed="rId3">
            <a:extLst>
              <a:ext uri="{28A0092B-C50C-407E-A947-70E740481C1C}">
                <a14:useLocalDpi xmlns:a14="http://schemas.microsoft.com/office/drawing/2010/main" val="0"/>
              </a:ext>
            </a:extLst>
          </a:blip>
          <a:stretch>
            <a:fillRect/>
          </a:stretch>
        </p:blipFill>
        <p:spPr>
          <a:xfrm>
            <a:off x="7769859" y="28575"/>
            <a:ext cx="1374141" cy="1114425"/>
          </a:xfrm>
          <a:prstGeom prst="rect">
            <a:avLst/>
          </a:prstGeom>
        </p:spPr>
      </p:pic>
      <p:sp>
        <p:nvSpPr>
          <p:cNvPr id="19" name="TextBox 18">
            <a:extLst>
              <a:ext uri="{FF2B5EF4-FFF2-40B4-BE49-F238E27FC236}">
                <a16:creationId xmlns:a16="http://schemas.microsoft.com/office/drawing/2014/main" id="{80D84A67-A2D4-4D20-9CB2-E695E209348A}"/>
              </a:ext>
            </a:extLst>
          </p:cNvPr>
          <p:cNvSpPr txBox="1"/>
          <p:nvPr/>
        </p:nvSpPr>
        <p:spPr>
          <a:xfrm>
            <a:off x="4689421" y="4376548"/>
            <a:ext cx="2178041" cy="821422"/>
          </a:xfrm>
          <a:prstGeom prst="rect">
            <a:avLst/>
          </a:prstGeom>
          <a:noFill/>
        </p:spPr>
        <p:txBody>
          <a:bodyPr wrap="square" lIns="191082" tIns="95557" rIns="191082" bIns="95557" rtlCol="0">
            <a:spAutoFit/>
          </a:bodyPr>
          <a:lstStyle/>
          <a:p>
            <a:pPr algn="ct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Thomson </a:t>
            </a:r>
          </a:p>
          <a:p>
            <a:pPr algn="ct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“plum pudding”</a:t>
            </a:r>
          </a:p>
        </p:txBody>
      </p:sp>
      <p:sp>
        <p:nvSpPr>
          <p:cNvPr id="22" name="TextBox 21">
            <a:extLst>
              <a:ext uri="{FF2B5EF4-FFF2-40B4-BE49-F238E27FC236}">
                <a16:creationId xmlns:a16="http://schemas.microsoft.com/office/drawing/2014/main" id="{014F6E78-2166-4C1E-873A-3B690927B4EF}"/>
              </a:ext>
            </a:extLst>
          </p:cNvPr>
          <p:cNvSpPr txBox="1"/>
          <p:nvPr/>
        </p:nvSpPr>
        <p:spPr>
          <a:xfrm>
            <a:off x="7290300" y="4464907"/>
            <a:ext cx="1543978" cy="1122274"/>
          </a:xfrm>
          <a:prstGeom prst="rect">
            <a:avLst/>
          </a:prstGeom>
          <a:noFill/>
        </p:spPr>
        <p:txBody>
          <a:bodyPr wrap="square" lIns="191082" tIns="95557" rIns="191082" bIns="95557" rtlCol="0">
            <a:spAutoFit/>
          </a:bodyPr>
          <a:lstStyle/>
          <a:p>
            <a:pPr algn="ct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Dalton</a:t>
            </a:r>
          </a:p>
          <a:p>
            <a:pPr algn="ct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Indivisible particle</a:t>
            </a:r>
          </a:p>
        </p:txBody>
      </p:sp>
    </p:spTree>
    <p:extLst>
      <p:ext uri="{BB962C8B-B14F-4D97-AF65-F5344CB8AC3E}">
        <p14:creationId xmlns:p14="http://schemas.microsoft.com/office/powerpoint/2010/main" val="369607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0956" tIns="45478" rIns="90956" bIns="45478"/>
          <a:lstStyle/>
          <a:p>
            <a:r>
              <a:rPr lang="en-US" altLang="en-US" dirty="0">
                <a:solidFill>
                  <a:srgbClr val="FFB732"/>
                </a:solidFill>
                <a:ea typeface="ヒラギノ角ゴ Pro W3" pitchFamily="28" charset="-128"/>
              </a:rPr>
              <a:t>Chapter 4</a:t>
            </a:r>
            <a:endParaRPr lang="en-US" altLang="en-US" sz="2300" dirty="0">
              <a:solidFill>
                <a:schemeClr val="bg1"/>
              </a:solidFill>
              <a:ea typeface="ヒラギノ角ゴ Pro W3" pitchFamily="28" charset="-128"/>
            </a:endParaRPr>
          </a:p>
          <a:p>
            <a:r>
              <a:rPr lang="en-US" altLang="en-US" sz="2300" dirty="0">
                <a:solidFill>
                  <a:schemeClr val="bg1"/>
                </a:solidFill>
                <a:ea typeface="ヒラギノ角ゴ Pro W3" pitchFamily="28" charset="-128"/>
              </a:rPr>
              <a:t>Atomic Structure</a:t>
            </a:r>
          </a:p>
          <a:p>
            <a:endParaRPr lang="en-US" altLang="en-US" sz="2300" dirty="0">
              <a:solidFill>
                <a:schemeClr val="bg1"/>
              </a:solidFill>
              <a:ea typeface="ヒラギノ角ゴ Pro W3" pitchFamily="28" charset="-128"/>
            </a:endParaRPr>
          </a:p>
          <a:p>
            <a:r>
              <a:rPr lang="en-US" altLang="en-US" sz="2100" b="1" dirty="0">
                <a:solidFill>
                  <a:srgbClr val="FFFF00"/>
                </a:solidFill>
                <a:ea typeface="ヒラギノ角ゴ Pro W3" pitchFamily="28" charset="-128"/>
              </a:rPr>
              <a:t>Defining the Atom</a:t>
            </a:r>
            <a:endParaRPr lang="en-US" altLang="en-US" sz="1900" b="1" dirty="0">
              <a:solidFill>
                <a:srgbClr val="FFFF00"/>
              </a:solidFill>
              <a:ea typeface="ヒラギノ角ゴ Pro W3" pitchFamily="28" charset="-128"/>
            </a:endParaRPr>
          </a:p>
          <a:p>
            <a:endParaRPr lang="en-US" altLang="en-US" sz="1900" dirty="0">
              <a:solidFill>
                <a:schemeClr val="bg1"/>
              </a:solidFill>
              <a:ea typeface="ヒラギノ角ゴ Pro W3" pitchFamily="28" charset="-128"/>
            </a:endParaRPr>
          </a:p>
          <a:p>
            <a:r>
              <a:rPr lang="en-US" altLang="en-US" sz="1900" b="1" dirty="0">
                <a:solidFill>
                  <a:srgbClr val="FFFF00"/>
                </a:solidFill>
                <a:ea typeface="ヒラギノ角ゴ Pro W3" pitchFamily="28" charset="-128"/>
              </a:rPr>
              <a:t>Structure of the Nuclear Atom</a:t>
            </a:r>
            <a:endParaRPr lang="en-US" altLang="en-US" sz="2100" b="1" dirty="0">
              <a:solidFill>
                <a:srgbClr val="FFFF00"/>
              </a:solidFill>
              <a:ea typeface="ヒラギノ角ゴ Pro W3" pitchFamily="28" charset="-128"/>
            </a:endParaRPr>
          </a:p>
          <a:p>
            <a:endParaRPr lang="en-US" altLang="en-US" sz="1900" b="1" dirty="0">
              <a:solidFill>
                <a:srgbClr val="FFFF00"/>
              </a:solidFill>
              <a:ea typeface="ヒラギノ角ゴ Pro W3" pitchFamily="28" charset="-128"/>
            </a:endParaRPr>
          </a:p>
          <a:p>
            <a:r>
              <a:rPr lang="en-US" altLang="en-US" sz="1900" b="1" dirty="0">
                <a:solidFill>
                  <a:srgbClr val="FFFF00"/>
                </a:solidFill>
                <a:ea typeface="ヒラギノ角ゴ Pro W3" pitchFamily="28" charset="-128"/>
              </a:rPr>
              <a:t>Distinguishing Among Atoms</a:t>
            </a:r>
          </a:p>
        </p:txBody>
      </p:sp>
      <p:pic>
        <p:nvPicPr>
          <p:cNvPr id="5133" name="Picture 13" descr="0132525763_a10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981200"/>
            <a:ext cx="426719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31"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43" y="56"/>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 y="1377153"/>
            <a:ext cx="5410197" cy="5480848"/>
          </a:xfrm>
        </p:spPr>
        <p:txBody>
          <a:bodyPr/>
          <a:lstStyle/>
          <a:p>
            <a:pPr marL="1586" lvl="1" indent="0">
              <a:buNone/>
            </a:pPr>
            <a:r>
              <a:rPr lang="en-US" sz="3600" dirty="0">
                <a:solidFill>
                  <a:srgbClr val="FF0000"/>
                </a:solidFill>
              </a:rPr>
              <a:t>Ernest Rutherford </a:t>
            </a:r>
            <a:r>
              <a:rPr lang="en-US" sz="2700" dirty="0"/>
              <a:t>(</a:t>
            </a:r>
            <a:r>
              <a:rPr lang="en-US" sz="2700" i="1" dirty="0">
                <a:latin typeface="Times New Roman" panose="02020603050405020304" pitchFamily="18" charset="0"/>
                <a:cs typeface="Times New Roman" panose="02020603050405020304" pitchFamily="18" charset="0"/>
              </a:rPr>
              <a:t>right</a:t>
            </a:r>
            <a:r>
              <a:rPr lang="en-US" sz="2700" dirty="0"/>
              <a:t>) developed an experiment to test the plum pudding model of JJ Thomson (</a:t>
            </a:r>
            <a:r>
              <a:rPr lang="en-US" sz="2700" i="1" dirty="0">
                <a:latin typeface="Times New Roman" panose="02020603050405020304" pitchFamily="18" charset="0"/>
                <a:cs typeface="Times New Roman" panose="02020603050405020304" pitchFamily="18" charset="0"/>
              </a:rPr>
              <a:t>left</a:t>
            </a:r>
            <a:r>
              <a:rPr lang="en-US" sz="2700" dirty="0"/>
              <a:t>).</a:t>
            </a:r>
          </a:p>
          <a:p>
            <a:pPr marL="1586" lvl="1" indent="0">
              <a:spcBef>
                <a:spcPts val="0"/>
              </a:spcBef>
              <a:buNone/>
            </a:pPr>
            <a:endParaRPr lang="en-US" sz="2700" dirty="0"/>
          </a:p>
          <a:p>
            <a:pPr>
              <a:lnSpc>
                <a:spcPct val="100000"/>
              </a:lnSpc>
              <a:spcBef>
                <a:spcPts val="0"/>
              </a:spcBef>
            </a:pPr>
            <a:r>
              <a:rPr lang="en-US" u="sng" dirty="0">
                <a:hlinkClick r:id="rId3"/>
              </a:rPr>
              <a:t>http://somup.com/cF6eVsnVyD</a:t>
            </a:r>
            <a:r>
              <a:rPr lang="en-US" u="sng" dirty="0"/>
              <a:t> </a:t>
            </a:r>
          </a:p>
          <a:p>
            <a:pPr>
              <a:lnSpc>
                <a:spcPct val="100000"/>
              </a:lnSpc>
              <a:spcBef>
                <a:spcPts val="0"/>
              </a:spcBef>
            </a:pPr>
            <a:r>
              <a:rPr lang="en-US" dirty="0"/>
              <a:t>Empty space (0:48)</a:t>
            </a:r>
          </a:p>
          <a:p>
            <a:pPr>
              <a:lnSpc>
                <a:spcPct val="100000"/>
              </a:lnSpc>
              <a:spcBef>
                <a:spcPts val="0"/>
              </a:spcBef>
            </a:pPr>
            <a:endParaRPr lang="en-US" sz="2100" dirty="0"/>
          </a:p>
          <a:p>
            <a:pPr>
              <a:lnSpc>
                <a:spcPct val="100000"/>
              </a:lnSpc>
              <a:spcBef>
                <a:spcPts val="0"/>
              </a:spcBef>
            </a:pPr>
            <a:r>
              <a:rPr lang="en-US" u="sng" dirty="0">
                <a:hlinkClick r:id="rId4"/>
              </a:rPr>
              <a:t>http://somup.com/cF6eVMnVyb</a:t>
            </a:r>
            <a:r>
              <a:rPr lang="en-US" u="sng" dirty="0"/>
              <a:t> </a:t>
            </a:r>
            <a:r>
              <a:rPr lang="en-US" dirty="0"/>
              <a:t>Rutherford (0:47)</a:t>
            </a:r>
            <a:endParaRPr lang="en-US" sz="1700" dirty="0"/>
          </a:p>
          <a:p>
            <a:pPr marL="1586" lvl="1" indent="0">
              <a:buNone/>
            </a:pPr>
            <a:endParaRPr lang="en-US" sz="2700" dirty="0"/>
          </a:p>
        </p:txBody>
      </p:sp>
      <p:sp>
        <p:nvSpPr>
          <p:cNvPr id="2" name="Title 1"/>
          <p:cNvSpPr>
            <a:spLocks noGrp="1"/>
          </p:cNvSpPr>
          <p:nvPr>
            <p:ph type="title"/>
          </p:nvPr>
        </p:nvSpPr>
        <p:spPr>
          <a:xfrm>
            <a:off x="12" y="0"/>
            <a:ext cx="9143992" cy="1371600"/>
          </a:xfrm>
        </p:spPr>
        <p:txBody>
          <a:bodyPr/>
          <a:lstStyle/>
          <a:p>
            <a:pPr marL="238920" indent="-238920"/>
            <a:r>
              <a:rPr lang="en-US" dirty="0"/>
              <a:t>Testing the Plum Pudding Model</a:t>
            </a:r>
          </a:p>
        </p:txBody>
      </p:sp>
      <p:pic>
        <p:nvPicPr>
          <p:cNvPr id="3075" name="Picture 3" descr="Thompson &amp; Rutherf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9" y="1905000"/>
            <a:ext cx="328489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1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bethanyp\Desktop\Science_Chemistry_U2_L5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021" y="1371598"/>
            <a:ext cx="4574979" cy="5484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2"/>
          </p:nvPr>
        </p:nvSpPr>
        <p:spPr>
          <a:xfrm>
            <a:off x="36" y="1801211"/>
            <a:ext cx="4250323" cy="4625588"/>
          </a:xfrm>
        </p:spPr>
        <p:txBody>
          <a:bodyPr/>
          <a:lstStyle/>
          <a:p>
            <a:pPr lvl="1"/>
            <a:r>
              <a:rPr lang="en-US" sz="2700" dirty="0"/>
              <a:t>He shot alpha particles (+) at a thin sheet of gold foil.</a:t>
            </a:r>
          </a:p>
          <a:p>
            <a:pPr marL="1586" lvl="1" indent="0">
              <a:buNone/>
            </a:pPr>
            <a:endParaRPr lang="en-US" sz="1700" dirty="0"/>
          </a:p>
          <a:p>
            <a:pPr lvl="1"/>
            <a:r>
              <a:rPr lang="en-US" sz="2700" dirty="0">
                <a:solidFill>
                  <a:srgbClr val="0070C0"/>
                </a:solidFill>
              </a:rPr>
              <a:t>Reflected particles are detected at various angles.</a:t>
            </a:r>
          </a:p>
        </p:txBody>
      </p:sp>
      <p:sp>
        <p:nvSpPr>
          <p:cNvPr id="2" name="Title 1"/>
          <p:cNvSpPr>
            <a:spLocks noGrp="1"/>
          </p:cNvSpPr>
          <p:nvPr>
            <p:ph type="title"/>
          </p:nvPr>
        </p:nvSpPr>
        <p:spPr>
          <a:xfrm>
            <a:off x="12" y="0"/>
            <a:ext cx="9143992" cy="1371600"/>
          </a:xfrm>
        </p:spPr>
        <p:txBody>
          <a:bodyPr/>
          <a:lstStyle/>
          <a:p>
            <a:pPr marL="238920" indent="-238920"/>
            <a:r>
              <a:rPr lang="en-US" dirty="0"/>
              <a:t>Rutherford’s Experiment                  </a:t>
            </a:r>
            <a:r>
              <a:rPr lang="en-US" altLang="en-US" sz="3200" dirty="0"/>
              <a:t>(1871–1937)</a:t>
            </a:r>
            <a:endParaRPr lang="en-US" dirty="0"/>
          </a:p>
        </p:txBody>
      </p:sp>
      <p:sp>
        <p:nvSpPr>
          <p:cNvPr id="7" name="TextBox 6"/>
          <p:cNvSpPr txBox="1"/>
          <p:nvPr/>
        </p:nvSpPr>
        <p:spPr>
          <a:xfrm>
            <a:off x="6696070" y="2385458"/>
            <a:ext cx="2273058" cy="371640"/>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2100" dirty="0">
                <a:solidFill>
                  <a:srgbClr val="000000"/>
                </a:solidFill>
                <a:latin typeface="Arial" charset="0"/>
                <a:ea typeface="+mn-ea"/>
              </a:rPr>
              <a:t>Stream of Particles</a:t>
            </a:r>
          </a:p>
        </p:txBody>
      </p:sp>
      <p:sp>
        <p:nvSpPr>
          <p:cNvPr id="9" name="TextBox 8"/>
          <p:cNvSpPr txBox="1"/>
          <p:nvPr/>
        </p:nvSpPr>
        <p:spPr>
          <a:xfrm>
            <a:off x="4875925" y="5266258"/>
            <a:ext cx="2061462" cy="371640"/>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2100" dirty="0">
                <a:solidFill>
                  <a:srgbClr val="000000"/>
                </a:solidFill>
                <a:latin typeface="Arial" charset="0"/>
                <a:ea typeface="+mn-ea"/>
              </a:rPr>
              <a:t>Detecting Screen</a:t>
            </a:r>
          </a:p>
        </p:txBody>
      </p:sp>
      <p:sp>
        <p:nvSpPr>
          <p:cNvPr id="10" name="TextBox 9"/>
          <p:cNvSpPr txBox="1"/>
          <p:nvPr/>
        </p:nvSpPr>
        <p:spPr>
          <a:xfrm>
            <a:off x="4854836" y="2232413"/>
            <a:ext cx="1075615" cy="371640"/>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2100" dirty="0">
                <a:solidFill>
                  <a:srgbClr val="000000"/>
                </a:solidFill>
                <a:latin typeface="Arial" charset="0"/>
                <a:ea typeface="+mn-ea"/>
              </a:rPr>
              <a:t>Gold Foil</a:t>
            </a:r>
          </a:p>
        </p:txBody>
      </p:sp>
      <p:sp>
        <p:nvSpPr>
          <p:cNvPr id="11" name="TextBox 10"/>
          <p:cNvSpPr txBox="1"/>
          <p:nvPr/>
        </p:nvSpPr>
        <p:spPr>
          <a:xfrm>
            <a:off x="7140257" y="5439280"/>
            <a:ext cx="373500" cy="371640"/>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2100" dirty="0">
                <a:solidFill>
                  <a:srgbClr val="000000"/>
                </a:solidFill>
                <a:latin typeface="Arial" charset="0"/>
                <a:ea typeface="+mn-ea"/>
              </a:rPr>
              <a:t>Slit</a:t>
            </a:r>
          </a:p>
        </p:txBody>
      </p:sp>
      <p:cxnSp>
        <p:nvCxnSpPr>
          <p:cNvPr id="12" name="Straight Arrow Connector 11"/>
          <p:cNvCxnSpPr/>
          <p:nvPr/>
        </p:nvCxnSpPr>
        <p:spPr bwMode="auto">
          <a:xfrm>
            <a:off x="7009706" y="4818754"/>
            <a:ext cx="296342" cy="620583"/>
          </a:xfrm>
          <a:prstGeom prst="straightConnector1">
            <a:avLst/>
          </a:prstGeom>
          <a:noFill/>
          <a:ln w="12700" cap="flat" cmpd="sng" algn="ctr">
            <a:solidFill>
              <a:schemeClr val="tx1"/>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endCxn id="9" idx="0"/>
          </p:cNvCxnSpPr>
          <p:nvPr/>
        </p:nvCxnSpPr>
        <p:spPr bwMode="auto">
          <a:xfrm>
            <a:off x="5824309" y="4670678"/>
            <a:ext cx="82347" cy="595580"/>
          </a:xfrm>
          <a:prstGeom prst="straightConnector1">
            <a:avLst/>
          </a:prstGeom>
          <a:noFill/>
          <a:ln w="12700" cap="flat" cmpd="sng" algn="ctr">
            <a:solidFill>
              <a:schemeClr val="tx1"/>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7" idx="2"/>
          </p:cNvCxnSpPr>
          <p:nvPr/>
        </p:nvCxnSpPr>
        <p:spPr bwMode="auto">
          <a:xfrm flipH="1">
            <a:off x="7486451" y="2757098"/>
            <a:ext cx="346148" cy="1617550"/>
          </a:xfrm>
          <a:prstGeom prst="straightConnector1">
            <a:avLst/>
          </a:prstGeom>
          <a:noFill/>
          <a:ln w="12700" cap="flat" cmpd="sng" algn="ctr">
            <a:solidFill>
              <a:schemeClr val="tx1"/>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5409256" y="2679885"/>
            <a:ext cx="811400" cy="757340"/>
          </a:xfrm>
          <a:prstGeom prst="straightConnector1">
            <a:avLst/>
          </a:prstGeom>
          <a:noFill/>
          <a:ln w="12700" cap="flat" cmpd="sng" algn="ctr">
            <a:solidFill>
              <a:schemeClr val="tx1"/>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8229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bethanyp\Desktop\SCIENCE\CHEMISTRY\U2\Science_Chemistry_U2_L5_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021" y="1371598"/>
            <a:ext cx="4574979" cy="5484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2"/>
          </p:nvPr>
        </p:nvSpPr>
        <p:spPr/>
        <p:txBody>
          <a:bodyPr>
            <a:normAutofit/>
          </a:bodyPr>
          <a:lstStyle/>
          <a:p>
            <a:pPr lvl="1">
              <a:spcBef>
                <a:spcPts val="0"/>
              </a:spcBef>
            </a:pPr>
            <a:r>
              <a:rPr lang="en-US" dirty="0"/>
              <a:t>Most particles pass straight through gold foil (99%)</a:t>
            </a:r>
          </a:p>
          <a:p>
            <a:pPr marL="1586" lvl="1" indent="0">
              <a:spcBef>
                <a:spcPts val="0"/>
              </a:spcBef>
              <a:buNone/>
            </a:pPr>
            <a:endParaRPr lang="en-US" sz="1100" dirty="0"/>
          </a:p>
          <a:p>
            <a:pPr lvl="1">
              <a:spcBef>
                <a:spcPts val="0"/>
              </a:spcBef>
            </a:pPr>
            <a:r>
              <a:rPr lang="en-US" b="1" dirty="0">
                <a:solidFill>
                  <a:srgbClr val="00B0F0"/>
                </a:solidFill>
              </a:rPr>
              <a:t>A few particles deflected at </a:t>
            </a:r>
            <a:r>
              <a:rPr lang="en-US" b="1" u="sng" dirty="0">
                <a:solidFill>
                  <a:srgbClr val="00B0F0"/>
                </a:solidFill>
              </a:rPr>
              <a:t>very large angles</a:t>
            </a:r>
            <a:r>
              <a:rPr lang="en-US" b="1" dirty="0">
                <a:solidFill>
                  <a:srgbClr val="00B0F0"/>
                </a:solidFill>
              </a:rPr>
              <a:t> ???</a:t>
            </a:r>
            <a:endParaRPr lang="en-US" b="1" u="sng" dirty="0">
              <a:solidFill>
                <a:srgbClr val="00B0F0"/>
              </a:solidFill>
            </a:endParaRPr>
          </a:p>
          <a:p>
            <a:pPr marL="1586" lvl="1" indent="0">
              <a:spcBef>
                <a:spcPts val="0"/>
              </a:spcBef>
              <a:buNone/>
            </a:pPr>
            <a:endParaRPr lang="en-US" sz="1900" dirty="0"/>
          </a:p>
          <a:p>
            <a:pPr marL="1586" lvl="1" indent="0">
              <a:spcBef>
                <a:spcPts val="0"/>
              </a:spcBef>
              <a:buNone/>
            </a:pPr>
            <a:r>
              <a:rPr lang="en-US" sz="3600" dirty="0">
                <a:solidFill>
                  <a:srgbClr val="FF0000"/>
                </a:solidFill>
              </a:rPr>
              <a:t>Conclusions:</a:t>
            </a:r>
          </a:p>
          <a:p>
            <a:pPr marL="1586" lvl="1" indent="0">
              <a:spcBef>
                <a:spcPts val="0"/>
              </a:spcBef>
              <a:buNone/>
            </a:pPr>
            <a:endParaRPr lang="en-US" sz="800" dirty="0"/>
          </a:p>
          <a:p>
            <a:pPr lvl="1">
              <a:spcBef>
                <a:spcPts val="0"/>
              </a:spcBef>
            </a:pPr>
            <a:r>
              <a:rPr lang="en-US" dirty="0"/>
              <a:t>?</a:t>
            </a:r>
            <a:endParaRPr lang="en-US" dirty="0">
              <a:solidFill>
                <a:srgbClr val="7030A0"/>
              </a:solidFill>
            </a:endParaRPr>
          </a:p>
          <a:p>
            <a:endParaRPr lang="en-US" dirty="0"/>
          </a:p>
        </p:txBody>
      </p:sp>
      <p:sp>
        <p:nvSpPr>
          <p:cNvPr id="2" name="Title 1"/>
          <p:cNvSpPr>
            <a:spLocks noGrp="1"/>
          </p:cNvSpPr>
          <p:nvPr>
            <p:ph type="title"/>
          </p:nvPr>
        </p:nvSpPr>
        <p:spPr>
          <a:xfrm>
            <a:off x="12" y="0"/>
            <a:ext cx="9143992" cy="1371600"/>
          </a:xfrm>
        </p:spPr>
        <p:txBody>
          <a:bodyPr/>
          <a:lstStyle/>
          <a:p>
            <a:pPr marL="238920" indent="-238920"/>
            <a:r>
              <a:rPr lang="en-US" dirty="0"/>
              <a:t>Rutherford’s Results:  Discovery of the </a:t>
            </a:r>
            <a:r>
              <a:rPr lang="en-US" dirty="0">
                <a:solidFill>
                  <a:srgbClr val="FFFF00"/>
                </a:solidFill>
              </a:rPr>
              <a:t>Nucleus</a:t>
            </a:r>
          </a:p>
        </p:txBody>
      </p:sp>
      <p:sp>
        <p:nvSpPr>
          <p:cNvPr id="7" name="TextBox 6"/>
          <p:cNvSpPr txBox="1"/>
          <p:nvPr/>
        </p:nvSpPr>
        <p:spPr>
          <a:xfrm>
            <a:off x="5190282" y="1612500"/>
            <a:ext cx="969817" cy="371640"/>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2100" dirty="0">
                <a:solidFill>
                  <a:srgbClr val="000000"/>
                </a:solidFill>
                <a:latin typeface="Arial" charset="0"/>
                <a:ea typeface="+mn-ea"/>
              </a:rPr>
              <a:t>Nucleus</a:t>
            </a:r>
          </a:p>
        </p:txBody>
      </p:sp>
      <p:cxnSp>
        <p:nvCxnSpPr>
          <p:cNvPr id="9" name="Straight Arrow Connector 8"/>
          <p:cNvCxnSpPr>
            <a:stCxn id="7" idx="2"/>
          </p:cNvCxnSpPr>
          <p:nvPr/>
        </p:nvCxnSpPr>
        <p:spPr bwMode="auto">
          <a:xfrm>
            <a:off x="5675191" y="1984140"/>
            <a:ext cx="570730" cy="659050"/>
          </a:xfrm>
          <a:prstGeom prst="straightConnector1">
            <a:avLst/>
          </a:prstGeom>
          <a:noFill/>
          <a:ln w="12700" cap="flat" cmpd="sng" algn="ctr">
            <a:solidFill>
              <a:schemeClr val="tx1"/>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582832" y="6141421"/>
            <a:ext cx="2877391" cy="300852"/>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Diagram is not drawn to scale</a:t>
            </a:r>
          </a:p>
        </p:txBody>
      </p:sp>
    </p:spTree>
    <p:extLst>
      <p:ext uri="{BB962C8B-B14F-4D97-AF65-F5344CB8AC3E}">
        <p14:creationId xmlns:p14="http://schemas.microsoft.com/office/powerpoint/2010/main" val="259048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bethanyp\Desktop\SCIENCE\CHEMISTRY\U2\Science_Chemistry_U2_L5_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021" y="1371598"/>
            <a:ext cx="4574979" cy="5484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2"/>
          </p:nvPr>
        </p:nvSpPr>
        <p:spPr/>
        <p:txBody>
          <a:bodyPr>
            <a:normAutofit/>
          </a:bodyPr>
          <a:lstStyle/>
          <a:p>
            <a:pPr lvl="1">
              <a:spcBef>
                <a:spcPts val="0"/>
              </a:spcBef>
            </a:pPr>
            <a:r>
              <a:rPr lang="en-US" dirty="0"/>
              <a:t>Most particles pass straight through gold foil (99%)</a:t>
            </a:r>
          </a:p>
          <a:p>
            <a:pPr marL="1586" lvl="1" indent="0">
              <a:spcBef>
                <a:spcPts val="0"/>
              </a:spcBef>
              <a:buNone/>
            </a:pPr>
            <a:endParaRPr lang="en-US" sz="1100" dirty="0"/>
          </a:p>
          <a:p>
            <a:pPr lvl="1">
              <a:spcBef>
                <a:spcPts val="0"/>
              </a:spcBef>
            </a:pPr>
            <a:r>
              <a:rPr lang="en-US" b="1" dirty="0">
                <a:solidFill>
                  <a:srgbClr val="00B0F0"/>
                </a:solidFill>
              </a:rPr>
              <a:t>A few particles deflected at </a:t>
            </a:r>
            <a:r>
              <a:rPr lang="en-US" b="1" u="sng" dirty="0">
                <a:solidFill>
                  <a:srgbClr val="00B0F0"/>
                </a:solidFill>
              </a:rPr>
              <a:t>very large angles</a:t>
            </a:r>
            <a:r>
              <a:rPr lang="en-US" b="1" dirty="0">
                <a:solidFill>
                  <a:srgbClr val="00B0F0"/>
                </a:solidFill>
              </a:rPr>
              <a:t> ???</a:t>
            </a:r>
            <a:endParaRPr lang="en-US" b="1" u="sng" dirty="0">
              <a:solidFill>
                <a:srgbClr val="00B0F0"/>
              </a:solidFill>
            </a:endParaRPr>
          </a:p>
          <a:p>
            <a:pPr marL="1586" lvl="1" indent="0">
              <a:spcBef>
                <a:spcPts val="0"/>
              </a:spcBef>
              <a:buNone/>
            </a:pPr>
            <a:endParaRPr lang="en-US" sz="1900" dirty="0"/>
          </a:p>
          <a:p>
            <a:pPr marL="1586" lvl="1" indent="0">
              <a:spcBef>
                <a:spcPts val="0"/>
              </a:spcBef>
              <a:buNone/>
            </a:pPr>
            <a:r>
              <a:rPr lang="en-US" sz="3600" dirty="0">
                <a:solidFill>
                  <a:srgbClr val="FF0000"/>
                </a:solidFill>
              </a:rPr>
              <a:t>Conclusions:</a:t>
            </a:r>
          </a:p>
          <a:p>
            <a:pPr marL="1586" lvl="1" indent="0">
              <a:spcBef>
                <a:spcPts val="0"/>
              </a:spcBef>
              <a:buNone/>
            </a:pPr>
            <a:endParaRPr lang="en-US" sz="800" dirty="0"/>
          </a:p>
          <a:p>
            <a:pPr lvl="1">
              <a:spcBef>
                <a:spcPts val="0"/>
              </a:spcBef>
            </a:pPr>
            <a:r>
              <a:rPr lang="en-US" dirty="0"/>
              <a:t>Atom: mostly empty space.</a:t>
            </a:r>
          </a:p>
          <a:p>
            <a:pPr marL="1586" lvl="1" indent="0">
              <a:spcBef>
                <a:spcPts val="0"/>
              </a:spcBef>
              <a:buNone/>
            </a:pPr>
            <a:endParaRPr lang="en-US" sz="800" dirty="0"/>
          </a:p>
          <a:p>
            <a:pPr lvl="1">
              <a:spcBef>
                <a:spcPts val="0"/>
              </a:spcBef>
            </a:pPr>
            <a:r>
              <a:rPr lang="en-US" dirty="0">
                <a:solidFill>
                  <a:srgbClr val="FF0000"/>
                </a:solidFill>
              </a:rPr>
              <a:t>Positive charge is concentrated in small, central region (</a:t>
            </a:r>
            <a:r>
              <a:rPr lang="en-US" dirty="0">
                <a:solidFill>
                  <a:srgbClr val="002060"/>
                </a:solidFill>
              </a:rPr>
              <a:t>nucleus</a:t>
            </a:r>
            <a:r>
              <a:rPr lang="en-US" dirty="0">
                <a:solidFill>
                  <a:srgbClr val="FF0000"/>
                </a:solidFill>
              </a:rPr>
              <a:t>).</a:t>
            </a:r>
          </a:p>
          <a:p>
            <a:pPr marL="1586" lvl="1" indent="0">
              <a:spcBef>
                <a:spcPts val="0"/>
              </a:spcBef>
              <a:buNone/>
            </a:pPr>
            <a:endParaRPr lang="en-US" sz="800" dirty="0"/>
          </a:p>
          <a:p>
            <a:pPr lvl="1">
              <a:spcBef>
                <a:spcPts val="0"/>
              </a:spcBef>
            </a:pPr>
            <a:r>
              <a:rPr lang="en-US" dirty="0">
                <a:solidFill>
                  <a:srgbClr val="7030A0"/>
                </a:solidFill>
              </a:rPr>
              <a:t>Volume of nucleus: small; mass: large.</a:t>
            </a:r>
          </a:p>
          <a:p>
            <a:endParaRPr lang="en-US" dirty="0"/>
          </a:p>
        </p:txBody>
      </p:sp>
      <p:sp>
        <p:nvSpPr>
          <p:cNvPr id="2" name="Title 1"/>
          <p:cNvSpPr>
            <a:spLocks noGrp="1"/>
          </p:cNvSpPr>
          <p:nvPr>
            <p:ph type="title"/>
          </p:nvPr>
        </p:nvSpPr>
        <p:spPr>
          <a:xfrm>
            <a:off x="12" y="0"/>
            <a:ext cx="9143992" cy="1371600"/>
          </a:xfrm>
        </p:spPr>
        <p:txBody>
          <a:bodyPr/>
          <a:lstStyle/>
          <a:p>
            <a:pPr marL="238920" indent="-238920"/>
            <a:r>
              <a:rPr lang="en-US" dirty="0"/>
              <a:t>Rutherford’s Results:  Discovery of the </a:t>
            </a:r>
            <a:r>
              <a:rPr lang="en-US" dirty="0">
                <a:solidFill>
                  <a:srgbClr val="FFFF00"/>
                </a:solidFill>
              </a:rPr>
              <a:t>Nucleus</a:t>
            </a:r>
          </a:p>
        </p:txBody>
      </p:sp>
      <p:sp>
        <p:nvSpPr>
          <p:cNvPr id="7" name="TextBox 6"/>
          <p:cNvSpPr txBox="1"/>
          <p:nvPr/>
        </p:nvSpPr>
        <p:spPr>
          <a:xfrm>
            <a:off x="5190282" y="1612500"/>
            <a:ext cx="969817" cy="371640"/>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2100" dirty="0">
                <a:solidFill>
                  <a:srgbClr val="000000"/>
                </a:solidFill>
                <a:latin typeface="Arial" charset="0"/>
                <a:ea typeface="+mn-ea"/>
              </a:rPr>
              <a:t>Nucleus</a:t>
            </a:r>
          </a:p>
        </p:txBody>
      </p:sp>
      <p:cxnSp>
        <p:nvCxnSpPr>
          <p:cNvPr id="9" name="Straight Arrow Connector 8"/>
          <p:cNvCxnSpPr>
            <a:stCxn id="7" idx="2"/>
          </p:cNvCxnSpPr>
          <p:nvPr/>
        </p:nvCxnSpPr>
        <p:spPr bwMode="auto">
          <a:xfrm>
            <a:off x="5675191" y="1984140"/>
            <a:ext cx="570730" cy="659050"/>
          </a:xfrm>
          <a:prstGeom prst="straightConnector1">
            <a:avLst/>
          </a:prstGeom>
          <a:noFill/>
          <a:ln w="12700" cap="flat" cmpd="sng" algn="ctr">
            <a:solidFill>
              <a:schemeClr val="tx1"/>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582832" y="6141421"/>
            <a:ext cx="2877391" cy="300852"/>
          </a:xfrm>
          <a:prstGeom prst="rect">
            <a:avLst/>
          </a:prstGeom>
          <a:noFill/>
        </p:spPr>
        <p:txBody>
          <a:bodyPr wrap="none" lIns="0" tIns="0" rIns="0" bIns="0"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Diagram is not drawn to scale</a:t>
            </a:r>
          </a:p>
        </p:txBody>
      </p:sp>
    </p:spTree>
    <p:extLst>
      <p:ext uri="{BB962C8B-B14F-4D97-AF65-F5344CB8AC3E}">
        <p14:creationId xmlns:p14="http://schemas.microsoft.com/office/powerpoint/2010/main" val="102279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Effect transition="in" filter="fade">
                                      <p:cBhvr>
                                        <p:cTn id="1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143998" cy="1371600"/>
          </a:xfrm>
        </p:spPr>
        <p:txBody>
          <a:bodyPr/>
          <a:lstStyle/>
          <a:p>
            <a:r>
              <a:rPr lang="en-US" sz="2700" dirty="0">
                <a:solidFill>
                  <a:schemeClr val="bg1"/>
                </a:solidFill>
              </a:rPr>
              <a:t>Led to the Initial </a:t>
            </a:r>
            <a:r>
              <a:rPr lang="en-US" sz="2700" i="1" dirty="0">
                <a:solidFill>
                  <a:schemeClr val="bg1"/>
                </a:solidFill>
              </a:rPr>
              <a:t>Planetary</a:t>
            </a:r>
            <a:r>
              <a:rPr lang="en-US" sz="2700" dirty="0">
                <a:solidFill>
                  <a:schemeClr val="bg1"/>
                </a:solidFill>
              </a:rPr>
              <a:t> Model of the Atom</a:t>
            </a:r>
          </a:p>
        </p:txBody>
      </p:sp>
      <p:pic>
        <p:nvPicPr>
          <p:cNvPr id="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43" y="1447800"/>
            <a:ext cx="65055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96"/>
          <a:stretch/>
        </p:blipFill>
        <p:spPr bwMode="auto">
          <a:xfrm>
            <a:off x="5055681" y="3429000"/>
            <a:ext cx="3935919" cy="33432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37" y="5029200"/>
            <a:ext cx="4827081" cy="1219200"/>
          </a:xfrm>
          <a:prstGeom prst="rect">
            <a:avLst/>
          </a:prstGeom>
        </p:spPr>
        <p:txBody>
          <a:bodyPr vert="horz" wrap="square" lIns="90956" tIns="45478" rIns="90956" bIns="45478" rtlCol="0" anchor="ctr">
            <a:noAutofit/>
          </a:bodyPr>
          <a:lstStyle/>
          <a:p>
            <a:pPr eaLnBrk="1" fontAlgn="auto" hangingPunct="1">
              <a:spcAft>
                <a:spcPts val="0"/>
              </a:spcAft>
            </a:pPr>
            <a:r>
              <a:rPr lang="en-US" b="1" dirty="0">
                <a:solidFill>
                  <a:srgbClr val="FF0000"/>
                </a:solidFill>
                <a:latin typeface="Segoe UI"/>
                <a:ea typeface="+mn-ea"/>
              </a:rPr>
              <a:t>Dense, </a:t>
            </a:r>
            <a:r>
              <a:rPr lang="en-US" b="1" dirty="0">
                <a:solidFill>
                  <a:srgbClr val="0070C0"/>
                </a:solidFill>
                <a:latin typeface="Segoe UI"/>
                <a:ea typeface="+mn-ea"/>
              </a:rPr>
              <a:t>positive </a:t>
            </a:r>
            <a:r>
              <a:rPr lang="en-US" b="1" dirty="0">
                <a:latin typeface="Segoe UI"/>
                <a:ea typeface="+mn-ea"/>
              </a:rPr>
              <a:t>nucleus</a:t>
            </a:r>
            <a:r>
              <a:rPr lang="en-US" b="1" dirty="0">
                <a:solidFill>
                  <a:srgbClr val="FF0000"/>
                </a:solidFill>
                <a:latin typeface="Segoe UI"/>
                <a:ea typeface="+mn-ea"/>
              </a:rPr>
              <a:t> of atom orbited by </a:t>
            </a:r>
            <a:r>
              <a:rPr lang="en-US" b="1" dirty="0">
                <a:solidFill>
                  <a:srgbClr val="00B050"/>
                </a:solidFill>
                <a:latin typeface="Segoe UI"/>
                <a:ea typeface="+mn-ea"/>
              </a:rPr>
              <a:t>electrons. </a:t>
            </a:r>
          </a:p>
        </p:txBody>
      </p:sp>
    </p:spTree>
    <p:extLst>
      <p:ext uri="{BB962C8B-B14F-4D97-AF65-F5344CB8AC3E}">
        <p14:creationId xmlns:p14="http://schemas.microsoft.com/office/powerpoint/2010/main" val="132663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143998" cy="1371600"/>
          </a:xfrm>
        </p:spPr>
        <p:txBody>
          <a:bodyPr/>
          <a:lstStyle/>
          <a:p>
            <a:r>
              <a:rPr lang="en-US" sz="2700" dirty="0">
                <a:solidFill>
                  <a:schemeClr val="bg1"/>
                </a:solidFill>
              </a:rPr>
              <a:t>Relative Size of the Hydrogen Atom  </a:t>
            </a:r>
            <a:r>
              <a:rPr lang="en-US" sz="2700" dirty="0">
                <a:solidFill>
                  <a:srgbClr val="FFFF00"/>
                </a:solidFill>
              </a:rPr>
              <a:t>ENRICHMENT</a:t>
            </a:r>
          </a:p>
        </p:txBody>
      </p:sp>
      <p:sp>
        <p:nvSpPr>
          <p:cNvPr id="5" name="TextBox 4"/>
          <p:cNvSpPr txBox="1"/>
          <p:nvPr/>
        </p:nvSpPr>
        <p:spPr>
          <a:xfrm>
            <a:off x="318656" y="4853036"/>
            <a:ext cx="5334000" cy="1547813"/>
          </a:xfrm>
          <a:prstGeom prst="rect">
            <a:avLst/>
          </a:prstGeom>
        </p:spPr>
        <p:txBody>
          <a:bodyPr vert="horz" wrap="square" lIns="90956" tIns="45478" rIns="90956" bIns="45478"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3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Content Placeholder 3"/>
          <p:cNvSpPr>
            <a:spLocks noGrp="1"/>
          </p:cNvSpPr>
          <p:nvPr>
            <p:ph idx="1"/>
          </p:nvPr>
        </p:nvSpPr>
        <p:spPr>
          <a:xfrm>
            <a:off x="6192568" y="1371600"/>
            <a:ext cx="2951432" cy="5334000"/>
          </a:xfrm>
        </p:spPr>
        <p:txBody>
          <a:bodyPr/>
          <a:lstStyle/>
          <a:p>
            <a:pPr fontAlgn="auto">
              <a:lnSpc>
                <a:spcPct val="100000"/>
              </a:lnSpc>
              <a:spcBef>
                <a:spcPts val="0"/>
              </a:spcBef>
            </a:pPr>
            <a:r>
              <a:rPr lang="en-US" sz="3600" i="1" dirty="0">
                <a:solidFill>
                  <a:srgbClr val="00B050"/>
                </a:solidFill>
                <a:latin typeface="Times New Roman" panose="02020603050405020304" pitchFamily="18" charset="0"/>
                <a:cs typeface="Times New Roman" panose="02020603050405020304" pitchFamily="18" charset="0"/>
              </a:rPr>
              <a:t>Diameter of the ATOM ~ the size of Houston astrodome </a:t>
            </a:r>
          </a:p>
          <a:p>
            <a:pPr fontAlgn="auto">
              <a:lnSpc>
                <a:spcPct val="100000"/>
              </a:lnSpc>
              <a:spcBef>
                <a:spcPts val="0"/>
              </a:spcBef>
            </a:pPr>
            <a:r>
              <a:rPr lang="en-US" sz="3600" i="1" dirty="0">
                <a:latin typeface="Times New Roman" panose="02020603050405020304" pitchFamily="18" charset="0"/>
                <a:cs typeface="Times New Roman" panose="02020603050405020304" pitchFamily="18" charset="0"/>
              </a:rPr>
              <a:t>with a NUCLEUS the size of a marble</a:t>
            </a:r>
          </a:p>
          <a:p>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71600"/>
            <a:ext cx="619256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2">
            <a:extLst>
              <a:ext uri="{FF2B5EF4-FFF2-40B4-BE49-F238E27FC236}">
                <a16:creationId xmlns:a16="http://schemas.microsoft.com/office/drawing/2014/main" id="{3BF7462C-E7A3-43B1-8E38-AC33E2925360}"/>
              </a:ext>
            </a:extLst>
          </p:cNvPr>
          <p:cNvSpPr/>
          <p:nvPr/>
        </p:nvSpPr>
        <p:spPr bwMode="auto">
          <a:xfrm>
            <a:off x="2953996" y="1375610"/>
            <a:ext cx="322604" cy="2891590"/>
          </a:xfrm>
          <a:prstGeom prst="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5A65AE73-E057-4A57-95AE-B7B7BA56DAE3}"/>
              </a:ext>
            </a:extLst>
          </p:cNvPr>
          <p:cNvSpPr txBox="1"/>
          <p:nvPr/>
        </p:nvSpPr>
        <p:spPr>
          <a:xfrm>
            <a:off x="751889" y="2594257"/>
            <a:ext cx="457200" cy="446276"/>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itchFamily="18" charset="0"/>
                <a:ea typeface="+mn-ea"/>
                <a:cs typeface="+mn-cs"/>
              </a:rPr>
              <a:t>e-</a:t>
            </a:r>
          </a:p>
        </p:txBody>
      </p:sp>
      <p:sp>
        <p:nvSpPr>
          <p:cNvPr id="7" name="Arrow: Curved Down 6">
            <a:extLst>
              <a:ext uri="{FF2B5EF4-FFF2-40B4-BE49-F238E27FC236}">
                <a16:creationId xmlns:a16="http://schemas.microsoft.com/office/drawing/2014/main" id="{9E86D5CA-9000-41EB-ACFD-FA8133FACDF1}"/>
              </a:ext>
            </a:extLst>
          </p:cNvPr>
          <p:cNvSpPr/>
          <p:nvPr/>
        </p:nvSpPr>
        <p:spPr bwMode="auto">
          <a:xfrm>
            <a:off x="883921" y="2004964"/>
            <a:ext cx="4373880" cy="662036"/>
          </a:xfrm>
          <a:prstGeom prst="curvedDownArrow">
            <a:avLst/>
          </a:prstGeom>
          <a:solidFill>
            <a:schemeClr val="accent1">
              <a:lumMod val="40000"/>
              <a:lumOff val="60000"/>
            </a:schemeClr>
          </a:solidFill>
          <a:ln w="28575" cap="flat" cmpd="sng" algn="ctr">
            <a:solidFill>
              <a:srgbClr val="CC0099"/>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5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_s1035"/>
          <p:cNvSpPr>
            <a:spLocks noChangeArrowheads="1"/>
          </p:cNvSpPr>
          <p:nvPr/>
        </p:nvSpPr>
        <p:spPr bwMode="auto">
          <a:xfrm>
            <a:off x="3743171" y="2624683"/>
            <a:ext cx="1628360" cy="2176338"/>
          </a:xfrm>
          <a:prstGeom prst="ellipse">
            <a:avLst/>
          </a:prstGeom>
          <a:solidFill>
            <a:schemeClr val="bg1"/>
          </a:solidFill>
          <a:ln w="28575" cmpd="sng">
            <a:solidFill>
              <a:schemeClr val="tx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sp>
        <p:nvSpPr>
          <p:cNvPr id="6" name="Title 5"/>
          <p:cNvSpPr>
            <a:spLocks noGrp="1"/>
          </p:cNvSpPr>
          <p:nvPr>
            <p:ph type="title"/>
          </p:nvPr>
        </p:nvSpPr>
        <p:spPr/>
        <p:txBody>
          <a:bodyPr/>
          <a:lstStyle/>
          <a:p>
            <a:r>
              <a:rPr lang="en-US" dirty="0"/>
              <a:t>	      Modifying the Atomic Model</a:t>
            </a:r>
          </a:p>
        </p:txBody>
      </p:sp>
      <p:sp>
        <p:nvSpPr>
          <p:cNvPr id="11" name="Text Placeholder 10"/>
          <p:cNvSpPr>
            <a:spLocks noGrp="1"/>
          </p:cNvSpPr>
          <p:nvPr>
            <p:ph type="body" sz="quarter" idx="14"/>
          </p:nvPr>
        </p:nvSpPr>
        <p:spPr>
          <a:xfrm>
            <a:off x="208996" y="4665230"/>
            <a:ext cx="2407237" cy="1228725"/>
          </a:xfrm>
        </p:spPr>
        <p:txBody>
          <a:bodyPr/>
          <a:lstStyle/>
          <a:p>
            <a:pPr algn="ctr"/>
            <a:endParaRPr lang="en-US" dirty="0"/>
          </a:p>
          <a:p>
            <a:pPr algn="ctr"/>
            <a:r>
              <a:rPr lang="en-US" dirty="0"/>
              <a:t>A</a:t>
            </a:r>
          </a:p>
        </p:txBody>
      </p:sp>
      <p:sp>
        <p:nvSpPr>
          <p:cNvPr id="12" name="Text Placeholder 11"/>
          <p:cNvSpPr>
            <a:spLocks noGrp="1"/>
          </p:cNvSpPr>
          <p:nvPr>
            <p:ph type="body" sz="quarter" idx="15"/>
          </p:nvPr>
        </p:nvSpPr>
        <p:spPr>
          <a:xfrm>
            <a:off x="3345294" y="4687353"/>
            <a:ext cx="2424114" cy="1228725"/>
          </a:xfrm>
        </p:spPr>
        <p:txBody>
          <a:bodyPr/>
          <a:lstStyle/>
          <a:p>
            <a:pPr algn="ctr"/>
            <a:endParaRPr lang="en-US" dirty="0"/>
          </a:p>
          <a:p>
            <a:pPr algn="ctr"/>
            <a:r>
              <a:rPr lang="en-US" dirty="0"/>
              <a:t>B</a:t>
            </a:r>
          </a:p>
        </p:txBody>
      </p:sp>
      <p:sp>
        <p:nvSpPr>
          <p:cNvPr id="13" name="Text Placeholder 12"/>
          <p:cNvSpPr>
            <a:spLocks noGrp="1"/>
          </p:cNvSpPr>
          <p:nvPr>
            <p:ph type="body" sz="quarter" idx="16"/>
          </p:nvPr>
        </p:nvSpPr>
        <p:spPr>
          <a:xfrm>
            <a:off x="6416564" y="4791075"/>
            <a:ext cx="2419018" cy="1228725"/>
          </a:xfrm>
        </p:spPr>
        <p:txBody>
          <a:bodyPr/>
          <a:lstStyle/>
          <a:p>
            <a:pPr algn="ctr"/>
            <a:endParaRPr lang="en-US" dirty="0"/>
          </a:p>
          <a:p>
            <a:pPr algn="ctr"/>
            <a:r>
              <a:rPr lang="en-US" dirty="0"/>
              <a:t>C</a:t>
            </a:r>
          </a:p>
          <a:p>
            <a:pPr marL="1911306" indent="-1911306" algn="ctr"/>
            <a:r>
              <a:rPr lang="en-US" dirty="0"/>
              <a:t>             	</a:t>
            </a:r>
          </a:p>
        </p:txBody>
      </p:sp>
      <p:sp>
        <p:nvSpPr>
          <p:cNvPr id="14" name="Text Placeholder 13"/>
          <p:cNvSpPr>
            <a:spLocks noGrp="1"/>
          </p:cNvSpPr>
          <p:nvPr>
            <p:ph type="body" sz="quarter" idx="17"/>
          </p:nvPr>
        </p:nvSpPr>
        <p:spPr>
          <a:xfrm>
            <a:off x="321686" y="1295400"/>
            <a:ext cx="8512558" cy="1066800"/>
          </a:xfrm>
        </p:spPr>
        <p:txBody>
          <a:bodyPr/>
          <a:lstStyle/>
          <a:p>
            <a:r>
              <a:rPr lang="en-US" sz="2100" b="1" dirty="0">
                <a:solidFill>
                  <a:srgbClr val="00B0F0"/>
                </a:solidFill>
              </a:rPr>
              <a:t>Place the models in chronological order and state who is responsible for each model (Dalton, Rutherford, Thomson)?</a:t>
            </a:r>
          </a:p>
        </p:txBody>
      </p:sp>
      <p:sp>
        <p:nvSpPr>
          <p:cNvPr id="15" name="_s1035"/>
          <p:cNvSpPr>
            <a:spLocks noChangeArrowheads="1"/>
          </p:cNvSpPr>
          <p:nvPr/>
        </p:nvSpPr>
        <p:spPr bwMode="auto">
          <a:xfrm>
            <a:off x="520661" y="2453718"/>
            <a:ext cx="1783908" cy="2384230"/>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Atom</a:t>
            </a:r>
          </a:p>
        </p:txBody>
      </p:sp>
      <p:sp>
        <p:nvSpPr>
          <p:cNvPr id="17" name="_s1035"/>
          <p:cNvSpPr>
            <a:spLocks noChangeArrowheads="1"/>
          </p:cNvSpPr>
          <p:nvPr/>
        </p:nvSpPr>
        <p:spPr bwMode="auto">
          <a:xfrm>
            <a:off x="6732875" y="2438400"/>
            <a:ext cx="1884199" cy="251827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sp>
        <p:nvSpPr>
          <p:cNvPr id="18" name="_s1035"/>
          <p:cNvSpPr>
            <a:spLocks noChangeArrowheads="1"/>
          </p:cNvSpPr>
          <p:nvPr/>
        </p:nvSpPr>
        <p:spPr bwMode="auto">
          <a:xfrm>
            <a:off x="7157447" y="274440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0" name="_s1035"/>
          <p:cNvSpPr>
            <a:spLocks noChangeArrowheads="1"/>
          </p:cNvSpPr>
          <p:nvPr/>
        </p:nvSpPr>
        <p:spPr bwMode="auto">
          <a:xfrm>
            <a:off x="7023406" y="3930428"/>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1" name="_s1035"/>
          <p:cNvSpPr>
            <a:spLocks noChangeArrowheads="1"/>
          </p:cNvSpPr>
          <p:nvPr/>
        </p:nvSpPr>
        <p:spPr bwMode="auto">
          <a:xfrm>
            <a:off x="7674975" y="428873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2" name="_s1035"/>
          <p:cNvSpPr>
            <a:spLocks noChangeArrowheads="1"/>
          </p:cNvSpPr>
          <p:nvPr/>
        </p:nvSpPr>
        <p:spPr bwMode="auto">
          <a:xfrm>
            <a:off x="8092003" y="296863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3" name="_s1035"/>
          <p:cNvSpPr>
            <a:spLocks noChangeArrowheads="1"/>
          </p:cNvSpPr>
          <p:nvPr/>
        </p:nvSpPr>
        <p:spPr bwMode="auto">
          <a:xfrm>
            <a:off x="7913139" y="375133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1" name="_s1035"/>
          <p:cNvSpPr>
            <a:spLocks noChangeArrowheads="1"/>
          </p:cNvSpPr>
          <p:nvPr/>
        </p:nvSpPr>
        <p:spPr bwMode="auto">
          <a:xfrm flipH="1">
            <a:off x="4380039" y="3475882"/>
            <a:ext cx="354606" cy="47394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34" name="_s1035"/>
          <p:cNvSpPr>
            <a:spLocks noChangeArrowheads="1"/>
          </p:cNvSpPr>
          <p:nvPr/>
        </p:nvSpPr>
        <p:spPr bwMode="auto">
          <a:xfrm>
            <a:off x="3810176" y="2913009"/>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7" name="_s1035"/>
          <p:cNvSpPr>
            <a:spLocks noChangeArrowheads="1"/>
          </p:cNvSpPr>
          <p:nvPr/>
        </p:nvSpPr>
        <p:spPr bwMode="auto">
          <a:xfrm>
            <a:off x="4821621" y="448608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8" name="_s1035"/>
          <p:cNvSpPr>
            <a:spLocks noChangeArrowheads="1"/>
          </p:cNvSpPr>
          <p:nvPr/>
        </p:nvSpPr>
        <p:spPr bwMode="auto">
          <a:xfrm>
            <a:off x="4975334" y="278948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9" name="_s1035"/>
          <p:cNvSpPr>
            <a:spLocks noChangeArrowheads="1"/>
          </p:cNvSpPr>
          <p:nvPr/>
        </p:nvSpPr>
        <p:spPr bwMode="auto">
          <a:xfrm flipH="1">
            <a:off x="7626073" y="2673425"/>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0" name="_s1035"/>
          <p:cNvSpPr>
            <a:spLocks noChangeArrowheads="1"/>
          </p:cNvSpPr>
          <p:nvPr/>
        </p:nvSpPr>
        <p:spPr bwMode="auto">
          <a:xfrm flipH="1">
            <a:off x="8181221" y="3448200"/>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1" name="_s1035"/>
          <p:cNvSpPr>
            <a:spLocks noChangeArrowheads="1"/>
          </p:cNvSpPr>
          <p:nvPr/>
        </p:nvSpPr>
        <p:spPr bwMode="auto">
          <a:xfrm flipH="1">
            <a:off x="7558606" y="3645833"/>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2" name="_s1035"/>
          <p:cNvSpPr>
            <a:spLocks noChangeArrowheads="1"/>
          </p:cNvSpPr>
          <p:nvPr/>
        </p:nvSpPr>
        <p:spPr bwMode="auto">
          <a:xfrm flipH="1">
            <a:off x="7291488" y="4051753"/>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3" name="_s1035"/>
          <p:cNvSpPr>
            <a:spLocks noChangeArrowheads="1"/>
          </p:cNvSpPr>
          <p:nvPr/>
        </p:nvSpPr>
        <p:spPr bwMode="auto">
          <a:xfrm flipH="1">
            <a:off x="7204000" y="3123488"/>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24" name="_s1035"/>
          <p:cNvSpPr>
            <a:spLocks noChangeArrowheads="1"/>
          </p:cNvSpPr>
          <p:nvPr/>
        </p:nvSpPr>
        <p:spPr bwMode="auto">
          <a:xfrm>
            <a:off x="7006685" y="3326878"/>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9" name="_s1035"/>
          <p:cNvSpPr>
            <a:spLocks noChangeArrowheads="1"/>
          </p:cNvSpPr>
          <p:nvPr/>
        </p:nvSpPr>
        <p:spPr bwMode="auto">
          <a:xfrm>
            <a:off x="7535294" y="3247866"/>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pic>
        <p:nvPicPr>
          <p:cNvPr id="28" name="Picture 27" descr="quick_check-01.eps"/>
          <p:cNvPicPr/>
          <p:nvPr/>
        </p:nvPicPr>
        <p:blipFill>
          <a:blip r:embed="rId3">
            <a:extLst>
              <a:ext uri="{28A0092B-C50C-407E-A947-70E740481C1C}">
                <a14:useLocalDpi xmlns:a14="http://schemas.microsoft.com/office/drawing/2010/main" val="0"/>
              </a:ext>
            </a:extLst>
          </a:blip>
          <a:stretch>
            <a:fillRect/>
          </a:stretch>
        </p:blipFill>
        <p:spPr>
          <a:xfrm>
            <a:off x="73660" y="76200"/>
            <a:ext cx="1374141" cy="1114425"/>
          </a:xfrm>
          <a:prstGeom prst="rect">
            <a:avLst/>
          </a:prstGeom>
        </p:spPr>
      </p:pic>
    </p:spTree>
    <p:extLst>
      <p:ext uri="{BB962C8B-B14F-4D97-AF65-F5344CB8AC3E}">
        <p14:creationId xmlns:p14="http://schemas.microsoft.com/office/powerpoint/2010/main" val="337300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_s1035"/>
          <p:cNvSpPr>
            <a:spLocks noChangeArrowheads="1"/>
          </p:cNvSpPr>
          <p:nvPr/>
        </p:nvSpPr>
        <p:spPr bwMode="auto">
          <a:xfrm>
            <a:off x="3743171" y="2624683"/>
            <a:ext cx="1628360" cy="2176338"/>
          </a:xfrm>
          <a:prstGeom prst="ellipse">
            <a:avLst/>
          </a:prstGeom>
          <a:solidFill>
            <a:schemeClr val="bg1"/>
          </a:solidFill>
          <a:ln w="28575" cmpd="sng">
            <a:solidFill>
              <a:schemeClr val="tx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sp>
        <p:nvSpPr>
          <p:cNvPr id="6" name="Title 5"/>
          <p:cNvSpPr>
            <a:spLocks noGrp="1"/>
          </p:cNvSpPr>
          <p:nvPr>
            <p:ph type="title"/>
          </p:nvPr>
        </p:nvSpPr>
        <p:spPr/>
        <p:txBody>
          <a:bodyPr/>
          <a:lstStyle/>
          <a:p>
            <a:r>
              <a:rPr lang="en-US" dirty="0"/>
              <a:t>	      Modifying the Atomic Model</a:t>
            </a:r>
          </a:p>
        </p:txBody>
      </p:sp>
      <p:sp>
        <p:nvSpPr>
          <p:cNvPr id="11" name="Text Placeholder 10"/>
          <p:cNvSpPr>
            <a:spLocks noGrp="1"/>
          </p:cNvSpPr>
          <p:nvPr>
            <p:ph type="body" sz="quarter" idx="14"/>
          </p:nvPr>
        </p:nvSpPr>
        <p:spPr>
          <a:xfrm>
            <a:off x="208996" y="4665230"/>
            <a:ext cx="2407237" cy="1228725"/>
          </a:xfrm>
        </p:spPr>
        <p:txBody>
          <a:bodyPr/>
          <a:lstStyle/>
          <a:p>
            <a:pPr algn="ctr"/>
            <a:endParaRPr lang="en-US" dirty="0"/>
          </a:p>
          <a:p>
            <a:pPr algn="ctr"/>
            <a:r>
              <a:rPr lang="en-US" dirty="0"/>
              <a:t>Dalton</a:t>
            </a:r>
          </a:p>
          <a:p>
            <a:pPr algn="ctr"/>
            <a:r>
              <a:rPr lang="en-US" b="1" dirty="0">
                <a:solidFill>
                  <a:srgbClr val="FF0000"/>
                </a:solidFill>
              </a:rPr>
              <a:t>Indivisible particle</a:t>
            </a:r>
          </a:p>
        </p:txBody>
      </p:sp>
      <p:sp>
        <p:nvSpPr>
          <p:cNvPr id="12" name="Text Placeholder 11"/>
          <p:cNvSpPr>
            <a:spLocks noGrp="1"/>
          </p:cNvSpPr>
          <p:nvPr>
            <p:ph type="body" sz="quarter" idx="15"/>
          </p:nvPr>
        </p:nvSpPr>
        <p:spPr>
          <a:xfrm>
            <a:off x="3345294" y="4687352"/>
            <a:ext cx="2424114" cy="1975067"/>
          </a:xfrm>
        </p:spPr>
        <p:txBody>
          <a:bodyPr/>
          <a:lstStyle/>
          <a:p>
            <a:pPr algn="ctr"/>
            <a:endParaRPr lang="en-US" dirty="0"/>
          </a:p>
          <a:p>
            <a:pPr algn="ctr"/>
            <a:r>
              <a:rPr lang="en-US" dirty="0"/>
              <a:t>Rutherford</a:t>
            </a:r>
          </a:p>
          <a:p>
            <a:pPr algn="ctr"/>
            <a:r>
              <a:rPr lang="en-US" b="1" dirty="0">
                <a:solidFill>
                  <a:srgbClr val="FF0000"/>
                </a:solidFill>
              </a:rPr>
              <a:t>“nucleus” </a:t>
            </a:r>
          </a:p>
          <a:p>
            <a:pPr algn="ctr"/>
            <a:r>
              <a:rPr lang="en-US" b="1" dirty="0">
                <a:solidFill>
                  <a:srgbClr val="FF0000"/>
                </a:solidFill>
              </a:rPr>
              <a:t>(positive center) with orbiting electrons</a:t>
            </a:r>
          </a:p>
        </p:txBody>
      </p:sp>
      <p:sp>
        <p:nvSpPr>
          <p:cNvPr id="13" name="Text Placeholder 12"/>
          <p:cNvSpPr>
            <a:spLocks noGrp="1"/>
          </p:cNvSpPr>
          <p:nvPr>
            <p:ph type="body" sz="quarter" idx="16"/>
          </p:nvPr>
        </p:nvSpPr>
        <p:spPr>
          <a:xfrm>
            <a:off x="6416564" y="4791075"/>
            <a:ext cx="2419018" cy="1228725"/>
          </a:xfrm>
        </p:spPr>
        <p:txBody>
          <a:bodyPr/>
          <a:lstStyle/>
          <a:p>
            <a:pPr algn="ctr"/>
            <a:endParaRPr lang="en-US" dirty="0"/>
          </a:p>
          <a:p>
            <a:pPr algn="ctr"/>
            <a:r>
              <a:rPr lang="en-US" dirty="0"/>
              <a:t>Thomson</a:t>
            </a:r>
          </a:p>
          <a:p>
            <a:pPr algn="ctr"/>
            <a:r>
              <a:rPr lang="en-US" b="1" dirty="0">
                <a:solidFill>
                  <a:srgbClr val="FF0000"/>
                </a:solidFill>
              </a:rPr>
              <a:t>Plum pudding</a:t>
            </a:r>
          </a:p>
          <a:p>
            <a:pPr marL="1911306" indent="-1911306" algn="ctr"/>
            <a:r>
              <a:rPr lang="en-US" dirty="0"/>
              <a:t>             	</a:t>
            </a:r>
          </a:p>
        </p:txBody>
      </p:sp>
      <p:sp>
        <p:nvSpPr>
          <p:cNvPr id="14" name="Text Placeholder 13"/>
          <p:cNvSpPr>
            <a:spLocks noGrp="1"/>
          </p:cNvSpPr>
          <p:nvPr>
            <p:ph type="body" sz="quarter" idx="17"/>
          </p:nvPr>
        </p:nvSpPr>
        <p:spPr>
          <a:xfrm>
            <a:off x="321686" y="1295400"/>
            <a:ext cx="8512558" cy="1066800"/>
          </a:xfrm>
        </p:spPr>
        <p:txBody>
          <a:bodyPr/>
          <a:lstStyle/>
          <a:p>
            <a:r>
              <a:rPr lang="en-US" sz="2100" b="1" dirty="0">
                <a:solidFill>
                  <a:srgbClr val="00B0F0"/>
                </a:solidFill>
              </a:rPr>
              <a:t>Place the models in chronological order and state who is responsible for each model (Dalton, Rutherford, Thomson)?</a:t>
            </a:r>
          </a:p>
        </p:txBody>
      </p:sp>
      <p:sp>
        <p:nvSpPr>
          <p:cNvPr id="15" name="_s1035"/>
          <p:cNvSpPr>
            <a:spLocks noChangeArrowheads="1"/>
          </p:cNvSpPr>
          <p:nvPr/>
        </p:nvSpPr>
        <p:spPr bwMode="auto">
          <a:xfrm>
            <a:off x="520661" y="2453718"/>
            <a:ext cx="1783908" cy="2384230"/>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Atom</a:t>
            </a:r>
          </a:p>
        </p:txBody>
      </p:sp>
      <p:sp>
        <p:nvSpPr>
          <p:cNvPr id="17" name="_s1035"/>
          <p:cNvSpPr>
            <a:spLocks noChangeArrowheads="1"/>
          </p:cNvSpPr>
          <p:nvPr/>
        </p:nvSpPr>
        <p:spPr bwMode="auto">
          <a:xfrm>
            <a:off x="6732875" y="2438400"/>
            <a:ext cx="1884199" cy="251827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endParaRPr lang="en-US" sz="2100" b="1" dirty="0">
              <a:solidFill>
                <a:srgbClr val="000000"/>
              </a:solidFill>
              <a:latin typeface="Arial" charset="0"/>
              <a:ea typeface="+mn-ea"/>
            </a:endParaRPr>
          </a:p>
        </p:txBody>
      </p:sp>
      <p:sp>
        <p:nvSpPr>
          <p:cNvPr id="18" name="_s1035"/>
          <p:cNvSpPr>
            <a:spLocks noChangeArrowheads="1"/>
          </p:cNvSpPr>
          <p:nvPr/>
        </p:nvSpPr>
        <p:spPr bwMode="auto">
          <a:xfrm>
            <a:off x="7157447" y="274440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0" name="_s1035"/>
          <p:cNvSpPr>
            <a:spLocks noChangeArrowheads="1"/>
          </p:cNvSpPr>
          <p:nvPr/>
        </p:nvSpPr>
        <p:spPr bwMode="auto">
          <a:xfrm>
            <a:off x="7023406" y="3930428"/>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1" name="_s1035"/>
          <p:cNvSpPr>
            <a:spLocks noChangeArrowheads="1"/>
          </p:cNvSpPr>
          <p:nvPr/>
        </p:nvSpPr>
        <p:spPr bwMode="auto">
          <a:xfrm>
            <a:off x="7674975" y="428873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2" name="_s1035"/>
          <p:cNvSpPr>
            <a:spLocks noChangeArrowheads="1"/>
          </p:cNvSpPr>
          <p:nvPr/>
        </p:nvSpPr>
        <p:spPr bwMode="auto">
          <a:xfrm>
            <a:off x="8092003" y="296863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23" name="_s1035"/>
          <p:cNvSpPr>
            <a:spLocks noChangeArrowheads="1"/>
          </p:cNvSpPr>
          <p:nvPr/>
        </p:nvSpPr>
        <p:spPr bwMode="auto">
          <a:xfrm>
            <a:off x="7913139" y="375133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1" name="_s1035"/>
          <p:cNvSpPr>
            <a:spLocks noChangeArrowheads="1"/>
          </p:cNvSpPr>
          <p:nvPr/>
        </p:nvSpPr>
        <p:spPr bwMode="auto">
          <a:xfrm flipH="1">
            <a:off x="4380039" y="3475882"/>
            <a:ext cx="354606" cy="47394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34" name="_s1035"/>
          <p:cNvSpPr>
            <a:spLocks noChangeArrowheads="1"/>
          </p:cNvSpPr>
          <p:nvPr/>
        </p:nvSpPr>
        <p:spPr bwMode="auto">
          <a:xfrm>
            <a:off x="3810176" y="2913009"/>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7" name="_s1035"/>
          <p:cNvSpPr>
            <a:spLocks noChangeArrowheads="1"/>
          </p:cNvSpPr>
          <p:nvPr/>
        </p:nvSpPr>
        <p:spPr bwMode="auto">
          <a:xfrm>
            <a:off x="4821621" y="448608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8" name="_s1035"/>
          <p:cNvSpPr>
            <a:spLocks noChangeArrowheads="1"/>
          </p:cNvSpPr>
          <p:nvPr/>
        </p:nvSpPr>
        <p:spPr bwMode="auto">
          <a:xfrm>
            <a:off x="4975334" y="2789481"/>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39" name="_s1035"/>
          <p:cNvSpPr>
            <a:spLocks noChangeArrowheads="1"/>
          </p:cNvSpPr>
          <p:nvPr/>
        </p:nvSpPr>
        <p:spPr bwMode="auto">
          <a:xfrm flipH="1">
            <a:off x="7626073" y="2673425"/>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0" name="_s1035"/>
          <p:cNvSpPr>
            <a:spLocks noChangeArrowheads="1"/>
          </p:cNvSpPr>
          <p:nvPr/>
        </p:nvSpPr>
        <p:spPr bwMode="auto">
          <a:xfrm flipH="1">
            <a:off x="8181221" y="3448200"/>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1" name="_s1035"/>
          <p:cNvSpPr>
            <a:spLocks noChangeArrowheads="1"/>
          </p:cNvSpPr>
          <p:nvPr/>
        </p:nvSpPr>
        <p:spPr bwMode="auto">
          <a:xfrm flipH="1">
            <a:off x="7558606" y="3645833"/>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2" name="_s1035"/>
          <p:cNvSpPr>
            <a:spLocks noChangeArrowheads="1"/>
          </p:cNvSpPr>
          <p:nvPr/>
        </p:nvSpPr>
        <p:spPr bwMode="auto">
          <a:xfrm flipH="1">
            <a:off x="7291488" y="4051753"/>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43" name="_s1035"/>
          <p:cNvSpPr>
            <a:spLocks noChangeArrowheads="1"/>
          </p:cNvSpPr>
          <p:nvPr/>
        </p:nvSpPr>
        <p:spPr bwMode="auto">
          <a:xfrm flipH="1">
            <a:off x="7204000" y="3123488"/>
            <a:ext cx="354606" cy="473940"/>
          </a:xfrm>
          <a:prstGeom prst="ellipse">
            <a:avLst/>
          </a:prstGeom>
          <a:solidFill>
            <a:schemeClr val="accent2">
              <a:lumMod val="40000"/>
              <a:lumOff val="60000"/>
            </a:schemeClr>
          </a:solidFill>
          <a:ln w="28575" cmpd="sng">
            <a:no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2100" b="1" dirty="0">
                <a:solidFill>
                  <a:srgbClr val="000000"/>
                </a:solidFill>
                <a:latin typeface="Arial" charset="0"/>
                <a:ea typeface="+mn-ea"/>
              </a:rPr>
              <a:t>+</a:t>
            </a:r>
          </a:p>
        </p:txBody>
      </p:sp>
      <p:sp>
        <p:nvSpPr>
          <p:cNvPr id="24" name="_s1035"/>
          <p:cNvSpPr>
            <a:spLocks noChangeArrowheads="1"/>
          </p:cNvSpPr>
          <p:nvPr/>
        </p:nvSpPr>
        <p:spPr bwMode="auto">
          <a:xfrm>
            <a:off x="7006685" y="3326878"/>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sp>
        <p:nvSpPr>
          <p:cNvPr id="19" name="_s1035"/>
          <p:cNvSpPr>
            <a:spLocks noChangeArrowheads="1"/>
          </p:cNvSpPr>
          <p:nvPr/>
        </p:nvSpPr>
        <p:spPr bwMode="auto">
          <a:xfrm>
            <a:off x="7535294" y="3247866"/>
            <a:ext cx="268082" cy="358298"/>
          </a:xfrm>
          <a:prstGeom prst="ellipse">
            <a:avLst/>
          </a:prstGeom>
          <a:solidFill>
            <a:schemeClr val="accent3">
              <a:lumMod val="40000"/>
              <a:lumOff val="60000"/>
            </a:schemeClr>
          </a:solidFill>
          <a:ln w="28575" cmpd="sng">
            <a:solidFill>
              <a:schemeClr val="accent3"/>
            </a:solidFill>
            <a:round/>
            <a:headEnd/>
            <a:tailEnd/>
          </a:ln>
        </p:spPr>
        <p:txBody>
          <a:bodyPr lIns="0" tIns="0" rIns="0" bIns="0" anchor="ctr"/>
          <a:lstStyle/>
          <a:p>
            <a:pPr algn="ct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a:t>
            </a:r>
          </a:p>
        </p:txBody>
      </p:sp>
      <p:pic>
        <p:nvPicPr>
          <p:cNvPr id="28" name="Picture 27" descr="quick_check-01.eps"/>
          <p:cNvPicPr/>
          <p:nvPr/>
        </p:nvPicPr>
        <p:blipFill>
          <a:blip r:embed="rId3">
            <a:extLst>
              <a:ext uri="{28A0092B-C50C-407E-A947-70E740481C1C}">
                <a14:useLocalDpi xmlns:a14="http://schemas.microsoft.com/office/drawing/2010/main" val="0"/>
              </a:ext>
            </a:extLst>
          </a:blip>
          <a:stretch>
            <a:fillRect/>
          </a:stretch>
        </p:blipFill>
        <p:spPr>
          <a:xfrm>
            <a:off x="73660" y="76200"/>
            <a:ext cx="1374141" cy="1114425"/>
          </a:xfrm>
          <a:prstGeom prst="rect">
            <a:avLst/>
          </a:prstGeom>
        </p:spPr>
      </p:pic>
    </p:spTree>
    <p:extLst>
      <p:ext uri="{BB962C8B-B14F-4D97-AF65-F5344CB8AC3E}">
        <p14:creationId xmlns:p14="http://schemas.microsoft.com/office/powerpoint/2010/main" val="14450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4" name="Rectangle 6"/>
          <p:cNvSpPr>
            <a:spLocks noGrp="1" noChangeArrowheads="1"/>
          </p:cNvSpPr>
          <p:nvPr/>
        </p:nvSpPr>
        <p:spPr bwMode="auto">
          <a:xfrm>
            <a:off x="6172242" y="0"/>
            <a:ext cx="28956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nchor="ctr"/>
          <a:lstStyle/>
          <a:p>
            <a:pPr algn="ctr"/>
            <a:r>
              <a:rPr lang="en-US" altLang="en-US" sz="2300">
                <a:solidFill>
                  <a:srgbClr val="D13426"/>
                </a:solidFill>
                <a:effectLst>
                  <a:outerShdw blurRad="38100" dist="38100" dir="2700000" algn="tl">
                    <a:srgbClr val="C0C0C0"/>
                  </a:outerShdw>
                </a:effectLst>
              </a:rPr>
              <a:t>Subatomic Particles</a:t>
            </a:r>
          </a:p>
        </p:txBody>
      </p:sp>
      <p:sp>
        <p:nvSpPr>
          <p:cNvPr id="32777" name="Text Box 9"/>
          <p:cNvSpPr txBox="1">
            <a:spLocks noChangeArrowheads="1"/>
          </p:cNvSpPr>
          <p:nvPr/>
        </p:nvSpPr>
        <p:spPr bwMode="auto">
          <a:xfrm>
            <a:off x="609600" y="693731"/>
            <a:ext cx="7772400" cy="64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56" tIns="45478" rIns="90956" bIns="45478">
            <a:spAutoFit/>
          </a:bodyPr>
          <a:lstStyle/>
          <a:p>
            <a:pPr>
              <a:spcBef>
                <a:spcPct val="50000"/>
              </a:spcBef>
            </a:pPr>
            <a:r>
              <a:rPr lang="en-US" altLang="en-US" sz="3600" b="1" dirty="0">
                <a:solidFill>
                  <a:srgbClr val="FF0000"/>
                </a:solidFill>
              </a:rPr>
              <a:t>Protons</a:t>
            </a:r>
          </a:p>
        </p:txBody>
      </p:sp>
      <p:sp>
        <p:nvSpPr>
          <p:cNvPr id="32778" name="Text Box 10"/>
          <p:cNvSpPr txBox="1">
            <a:spLocks noChangeArrowheads="1"/>
          </p:cNvSpPr>
          <p:nvPr/>
        </p:nvSpPr>
        <p:spPr bwMode="auto">
          <a:xfrm>
            <a:off x="547728" y="1524020"/>
            <a:ext cx="8077199" cy="292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r>
              <a:rPr lang="en-US" altLang="en-US" sz="2300" dirty="0"/>
              <a:t>In 1886, Eugen Goldstein (1850–1930) observed a cathode-ray tube to discover a new particle. </a:t>
            </a:r>
          </a:p>
          <a:p>
            <a:endParaRPr lang="en-US" sz="2300" dirty="0"/>
          </a:p>
          <a:p>
            <a:pPr lvl="0"/>
            <a:r>
              <a:rPr lang="en-US" sz="2300" b="1" dirty="0">
                <a:solidFill>
                  <a:srgbClr val="FF0000"/>
                </a:solidFill>
              </a:rPr>
              <a:t>Protons</a:t>
            </a:r>
            <a:r>
              <a:rPr lang="en-US" sz="2300" dirty="0"/>
              <a:t> were originally called “</a:t>
            </a:r>
            <a:r>
              <a:rPr lang="en-US" sz="2300" dirty="0">
                <a:solidFill>
                  <a:srgbClr val="FF0000"/>
                </a:solidFill>
              </a:rPr>
              <a:t>canal rays</a:t>
            </a:r>
            <a:r>
              <a:rPr lang="en-US" sz="2300" dirty="0"/>
              <a:t>” in the CRT, </a:t>
            </a:r>
            <a:r>
              <a:rPr lang="en-US" sz="2300" dirty="0">
                <a:solidFill>
                  <a:srgbClr val="00B050"/>
                </a:solidFill>
              </a:rPr>
              <a:t>electrons</a:t>
            </a:r>
            <a:r>
              <a:rPr lang="en-US" sz="2300" dirty="0"/>
              <a:t> were called “</a:t>
            </a:r>
            <a:r>
              <a:rPr lang="en-US" sz="2300" dirty="0">
                <a:solidFill>
                  <a:srgbClr val="00B050"/>
                </a:solidFill>
              </a:rPr>
              <a:t>cathode rays</a:t>
            </a:r>
            <a:r>
              <a:rPr lang="en-US" sz="2300" dirty="0"/>
              <a:t>”.</a:t>
            </a:r>
          </a:p>
          <a:p>
            <a:r>
              <a:rPr lang="en-US" sz="2300" dirty="0"/>
              <a:t> </a:t>
            </a:r>
          </a:p>
          <a:p>
            <a:pPr lvl="0"/>
            <a:r>
              <a:rPr lang="en-US" sz="2300" b="1" dirty="0">
                <a:solidFill>
                  <a:srgbClr val="0070C0"/>
                </a:solidFill>
              </a:rPr>
              <a:t>“Canal Rays” responded opposite to the “cathode rays” (electrons) indicating an opposite charge.</a:t>
            </a:r>
          </a:p>
        </p:txBody>
      </p:sp>
      <p:sp>
        <p:nvSpPr>
          <p:cNvPr id="5" name="TextBox 4"/>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grpSp>
        <p:nvGrpSpPr>
          <p:cNvPr id="9" name="Group 8"/>
          <p:cNvGrpSpPr/>
          <p:nvPr/>
        </p:nvGrpSpPr>
        <p:grpSpPr>
          <a:xfrm>
            <a:off x="1905001" y="4724400"/>
            <a:ext cx="5334000" cy="1431290"/>
            <a:chOff x="1905000" y="4724400"/>
            <a:chExt cx="5334000" cy="1431291"/>
          </a:xfrm>
        </p:grpSpPr>
        <p:pic>
          <p:nvPicPr>
            <p:cNvPr id="6" name="Picture 2" descr="File:JJ Thomson ex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724400"/>
              <a:ext cx="5334000" cy="1431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05309" y="5283368"/>
              <a:ext cx="319091" cy="507831"/>
            </a:xfrm>
            <a:prstGeom prst="rect">
              <a:avLst/>
            </a:prstGeom>
            <a:solidFill>
              <a:schemeClr val="bg1"/>
            </a:solidFill>
          </p:spPr>
          <p:txBody>
            <a:bodyPr wrap="square" rtlCol="0">
              <a:spAutoFit/>
            </a:bodyPr>
            <a:lstStyle/>
            <a:p>
              <a:r>
                <a:rPr lang="en-US" dirty="0"/>
                <a:t>-</a:t>
              </a:r>
            </a:p>
          </p:txBody>
        </p:sp>
        <p:sp>
          <p:nvSpPr>
            <p:cNvPr id="8" name="TextBox 7"/>
            <p:cNvSpPr txBox="1"/>
            <p:nvPr/>
          </p:nvSpPr>
          <p:spPr>
            <a:xfrm>
              <a:off x="4379113" y="4978570"/>
              <a:ext cx="319091" cy="507831"/>
            </a:xfrm>
            <a:prstGeom prst="rect">
              <a:avLst/>
            </a:prstGeom>
            <a:solidFill>
              <a:schemeClr val="bg1"/>
            </a:solidFill>
          </p:spPr>
          <p:txBody>
            <a:bodyPr wrap="square" rtlCol="0">
              <a:spAutoFit/>
            </a:bodyPr>
            <a:lstStyle/>
            <a:p>
              <a:r>
                <a:rPr lang="en-US" dirty="0"/>
                <a:t>+</a:t>
              </a:r>
            </a:p>
          </p:txBody>
        </p:sp>
        <p:cxnSp>
          <p:nvCxnSpPr>
            <p:cNvPr id="4" name="Straight Connector 3"/>
            <p:cNvCxnSpPr/>
            <p:nvPr/>
          </p:nvCxnSpPr>
          <p:spPr bwMode="auto">
            <a:xfrm flipV="1">
              <a:off x="2971800" y="5410200"/>
              <a:ext cx="1828800" cy="29845"/>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1238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fade">
                                      <p:cBhvr>
                                        <p:cTn id="7" dur="500"/>
                                        <p:tgtEl>
                                          <p:spTgt spid="327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8">
                                            <p:txEl>
                                              <p:pRg st="0" end="0"/>
                                            </p:txEl>
                                          </p:spTgt>
                                        </p:tgtEl>
                                        <p:attrNameLst>
                                          <p:attrName>style.visibility</p:attrName>
                                        </p:attrNameLst>
                                      </p:cBhvr>
                                      <p:to>
                                        <p:strVal val="visible"/>
                                      </p:to>
                                    </p:set>
                                    <p:animEffect transition="in" filter="fade">
                                      <p:cBhvr>
                                        <p:cTn id="12" dur="500"/>
                                        <p:tgtEl>
                                          <p:spTgt spid="327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8">
                                            <p:txEl>
                                              <p:pRg st="2" end="2"/>
                                            </p:txEl>
                                          </p:spTgt>
                                        </p:tgtEl>
                                        <p:attrNameLst>
                                          <p:attrName>style.visibility</p:attrName>
                                        </p:attrNameLst>
                                      </p:cBhvr>
                                      <p:to>
                                        <p:strVal val="visible"/>
                                      </p:to>
                                    </p:set>
                                    <p:animEffect transition="in" filter="fade">
                                      <p:cBhvr>
                                        <p:cTn id="22" dur="500"/>
                                        <p:tgtEl>
                                          <p:spTgt spid="327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8">
                                            <p:txEl>
                                              <p:pRg st="4" end="4"/>
                                            </p:txEl>
                                          </p:spTgt>
                                        </p:tgtEl>
                                        <p:attrNameLst>
                                          <p:attrName>style.visibility</p:attrName>
                                        </p:attrNameLst>
                                      </p:cBhvr>
                                      <p:to>
                                        <p:strVal val="visible"/>
                                      </p:to>
                                    </p:set>
                                    <p:animEffect transition="in" filter="fade">
                                      <p:cBhvr>
                                        <p:cTn id="27" dur="500"/>
                                        <p:tgtEl>
                                          <p:spTgt spid="327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nvSpPr>
        <p:spPr bwMode="auto">
          <a:xfrm>
            <a:off x="6172242" y="0"/>
            <a:ext cx="28956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nchor="ctr"/>
          <a:lstStyle/>
          <a:p>
            <a:pPr algn="ctr"/>
            <a:r>
              <a:rPr lang="en-US" altLang="en-US" sz="2300">
                <a:solidFill>
                  <a:srgbClr val="D13426"/>
                </a:solidFill>
                <a:effectLst>
                  <a:outerShdw blurRad="38100" dist="38100" dir="2700000" algn="tl">
                    <a:srgbClr val="C0C0C0"/>
                  </a:outerShdw>
                </a:effectLst>
              </a:rPr>
              <a:t>Subatomic Particles</a:t>
            </a:r>
          </a:p>
        </p:txBody>
      </p:sp>
      <p:sp>
        <p:nvSpPr>
          <p:cNvPr id="139267" name="Text Box 3"/>
          <p:cNvSpPr txBox="1">
            <a:spLocks noChangeArrowheads="1"/>
          </p:cNvSpPr>
          <p:nvPr/>
        </p:nvSpPr>
        <p:spPr bwMode="auto">
          <a:xfrm>
            <a:off x="762007" y="690576"/>
            <a:ext cx="7772400" cy="64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56" tIns="45478" rIns="90956" bIns="45478">
            <a:spAutoFit/>
          </a:bodyPr>
          <a:lstStyle/>
          <a:p>
            <a:pPr>
              <a:spcBef>
                <a:spcPct val="50000"/>
              </a:spcBef>
            </a:pPr>
            <a:r>
              <a:rPr lang="en-US" altLang="en-US" sz="3600" b="1" dirty="0">
                <a:solidFill>
                  <a:srgbClr val="FF0000"/>
                </a:solidFill>
              </a:rPr>
              <a:t>Neutrons</a:t>
            </a:r>
          </a:p>
        </p:txBody>
      </p:sp>
      <p:sp>
        <p:nvSpPr>
          <p:cNvPr id="139268" name="Text Box 4"/>
          <p:cNvSpPr txBox="1">
            <a:spLocks noChangeArrowheads="1"/>
          </p:cNvSpPr>
          <p:nvPr/>
        </p:nvSpPr>
        <p:spPr bwMode="auto">
          <a:xfrm>
            <a:off x="552449" y="1479421"/>
            <a:ext cx="8191501" cy="44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a:spcBef>
                <a:spcPct val="50000"/>
              </a:spcBef>
            </a:pPr>
            <a:r>
              <a:rPr lang="en-US" altLang="en-US" sz="2300" dirty="0"/>
              <a:t>Physicist James Chadwick (1891–1974) confirmed the existence of yet another subatomic particle: the neutron.</a:t>
            </a:r>
            <a:endParaRPr lang="en-US" altLang="en-US" sz="2300" b="1" u="sng" dirty="0"/>
          </a:p>
          <a:p>
            <a:pPr lvl="0"/>
            <a:endParaRPr lang="en-US" sz="2300" dirty="0"/>
          </a:p>
          <a:p>
            <a:pPr marL="682657" indent="-341338">
              <a:buFont typeface="Arial" panose="020B0604020202020204" pitchFamily="34" charset="0"/>
              <a:buChar char="•"/>
            </a:pPr>
            <a:r>
              <a:rPr lang="en-US" sz="2300" dirty="0">
                <a:solidFill>
                  <a:srgbClr val="00B050"/>
                </a:solidFill>
              </a:rPr>
              <a:t>Chadwick bombarded Beryllium with alpha particles and found a new particle was released.</a:t>
            </a:r>
          </a:p>
          <a:p>
            <a:pPr marL="341338"/>
            <a:endParaRPr lang="en-US" sz="1700" dirty="0"/>
          </a:p>
          <a:p>
            <a:pPr marL="682657" indent="-341338">
              <a:buFont typeface="Arial" panose="020B0604020202020204" pitchFamily="34" charset="0"/>
              <a:buChar char="•"/>
            </a:pPr>
            <a:r>
              <a:rPr lang="en-US" sz="2300" b="1" dirty="0">
                <a:solidFill>
                  <a:srgbClr val="00B0F0"/>
                </a:solidFill>
              </a:rPr>
              <a:t>No charge </a:t>
            </a:r>
            <a:r>
              <a:rPr lang="en-US" sz="2300" dirty="0"/>
              <a:t>(</a:t>
            </a:r>
            <a:r>
              <a:rPr lang="en-US" sz="2300" i="1" dirty="0">
                <a:latin typeface="Times New Roman" panose="02020603050405020304" pitchFamily="18" charset="0"/>
                <a:cs typeface="Times New Roman" panose="02020603050405020304" pitchFamily="18" charset="0"/>
              </a:rPr>
              <a:t>did not deflect under electric or magnetic field influence</a:t>
            </a:r>
            <a:r>
              <a:rPr lang="en-US" sz="2300" dirty="0"/>
              <a:t>).</a:t>
            </a:r>
          </a:p>
          <a:p>
            <a:pPr marL="341338"/>
            <a:endParaRPr lang="en-US" sz="1700" dirty="0"/>
          </a:p>
          <a:p>
            <a:pPr marL="682657" indent="-341338">
              <a:buFont typeface="Arial" panose="020B0604020202020204" pitchFamily="34" charset="0"/>
              <a:buChar char="•"/>
            </a:pPr>
            <a:r>
              <a:rPr lang="en-US" sz="2300" dirty="0">
                <a:solidFill>
                  <a:srgbClr val="FF0000"/>
                </a:solidFill>
              </a:rPr>
              <a:t>Essentially the same mass as the proton.</a:t>
            </a:r>
          </a:p>
          <a:p>
            <a:pPr marL="341338"/>
            <a:endParaRPr lang="en-US" sz="1700" dirty="0"/>
          </a:p>
          <a:p>
            <a:pPr marL="682657" indent="-341338">
              <a:buFont typeface="Arial" panose="020B0604020202020204" pitchFamily="34" charset="0"/>
              <a:buChar char="•"/>
            </a:pPr>
            <a:r>
              <a:rPr lang="en-US" sz="2300" dirty="0"/>
              <a:t>Highly penetrable particle (</a:t>
            </a:r>
            <a:r>
              <a:rPr lang="en-US" sz="2300" i="1" dirty="0">
                <a:latin typeface="Times New Roman" panose="02020603050405020304" pitchFamily="18" charset="0"/>
                <a:cs typeface="Times New Roman" panose="02020603050405020304" pitchFamily="18" charset="0"/>
              </a:rPr>
              <a:t>could penetrate 10-20 cm into lead</a:t>
            </a:r>
            <a:r>
              <a:rPr lang="en-US" sz="2300" dirty="0"/>
              <a:t>).</a:t>
            </a:r>
            <a:endParaRPr lang="en-US" altLang="en-US" sz="2300" dirty="0"/>
          </a:p>
        </p:txBody>
      </p:sp>
      <p:sp>
        <p:nvSpPr>
          <p:cNvPr id="5" name="TextBox 4"/>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290011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fade">
                                      <p:cBhvr>
                                        <p:cTn id="7" dur="500"/>
                                        <p:tgtEl>
                                          <p:spTgt spid="139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8">
                                            <p:txEl>
                                              <p:pRg st="0" end="0"/>
                                            </p:txEl>
                                          </p:spTgt>
                                        </p:tgtEl>
                                        <p:attrNameLst>
                                          <p:attrName>style.visibility</p:attrName>
                                        </p:attrNameLst>
                                      </p:cBhvr>
                                      <p:to>
                                        <p:strVal val="visible"/>
                                      </p:to>
                                    </p:set>
                                    <p:animEffect transition="in" filter="fade">
                                      <p:cBhvr>
                                        <p:cTn id="12" dur="500"/>
                                        <p:tgtEl>
                                          <p:spTgt spid="1392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268">
                                            <p:txEl>
                                              <p:pRg st="2" end="2"/>
                                            </p:txEl>
                                          </p:spTgt>
                                        </p:tgtEl>
                                        <p:attrNameLst>
                                          <p:attrName>style.visibility</p:attrName>
                                        </p:attrNameLst>
                                      </p:cBhvr>
                                      <p:to>
                                        <p:strVal val="visible"/>
                                      </p:to>
                                    </p:set>
                                    <p:animEffect transition="in" filter="fade">
                                      <p:cBhvr>
                                        <p:cTn id="17" dur="500"/>
                                        <p:tgtEl>
                                          <p:spTgt spid="139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268">
                                            <p:txEl>
                                              <p:pRg st="4" end="4"/>
                                            </p:txEl>
                                          </p:spTgt>
                                        </p:tgtEl>
                                        <p:attrNameLst>
                                          <p:attrName>style.visibility</p:attrName>
                                        </p:attrNameLst>
                                      </p:cBhvr>
                                      <p:to>
                                        <p:strVal val="visible"/>
                                      </p:to>
                                    </p:set>
                                    <p:animEffect transition="in" filter="fade">
                                      <p:cBhvr>
                                        <p:cTn id="22" dur="500"/>
                                        <p:tgtEl>
                                          <p:spTgt spid="13926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268">
                                            <p:txEl>
                                              <p:pRg st="6" end="6"/>
                                            </p:txEl>
                                          </p:spTgt>
                                        </p:tgtEl>
                                        <p:attrNameLst>
                                          <p:attrName>style.visibility</p:attrName>
                                        </p:attrNameLst>
                                      </p:cBhvr>
                                      <p:to>
                                        <p:strVal val="visible"/>
                                      </p:to>
                                    </p:set>
                                    <p:animEffect transition="in" filter="fade">
                                      <p:cBhvr>
                                        <p:cTn id="27" dur="500"/>
                                        <p:tgtEl>
                                          <p:spTgt spid="13926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268">
                                            <p:txEl>
                                              <p:pRg st="8" end="8"/>
                                            </p:txEl>
                                          </p:spTgt>
                                        </p:tgtEl>
                                        <p:attrNameLst>
                                          <p:attrName>style.visibility</p:attrName>
                                        </p:attrNameLst>
                                      </p:cBhvr>
                                      <p:to>
                                        <p:strVal val="visible"/>
                                      </p:to>
                                    </p:set>
                                    <p:animEffect transition="in" filter="fade">
                                      <p:cBhvr>
                                        <p:cTn id="32" dur="500"/>
                                        <p:tgtEl>
                                          <p:spTgt spid="1392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31"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43" y="56"/>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AC164F-5CF0-441B-8209-1538CD086463}"/>
              </a:ext>
            </a:extLst>
          </p:cNvPr>
          <p:cNvPicPr>
            <a:picLocks noChangeAspect="1"/>
          </p:cNvPicPr>
          <p:nvPr/>
        </p:nvPicPr>
        <p:blipFill rotWithShape="1">
          <a:blip r:embed="rId5"/>
          <a:srcRect b="47208"/>
          <a:stretch/>
        </p:blipFill>
        <p:spPr>
          <a:xfrm>
            <a:off x="125345" y="1150422"/>
            <a:ext cx="8871692" cy="2811978"/>
          </a:xfrm>
          <a:prstGeom prst="rect">
            <a:avLst/>
          </a:prstGeom>
        </p:spPr>
      </p:pic>
      <p:pic>
        <p:nvPicPr>
          <p:cNvPr id="4" name="Picture 3">
            <a:extLst>
              <a:ext uri="{FF2B5EF4-FFF2-40B4-BE49-F238E27FC236}">
                <a16:creationId xmlns:a16="http://schemas.microsoft.com/office/drawing/2014/main" id="{3D006F91-CDA1-4B08-B56A-8082494A6D3E}"/>
              </a:ext>
            </a:extLst>
          </p:cNvPr>
          <p:cNvPicPr>
            <a:picLocks noChangeAspect="1"/>
          </p:cNvPicPr>
          <p:nvPr/>
        </p:nvPicPr>
        <p:blipFill>
          <a:blip r:embed="rId6"/>
          <a:stretch>
            <a:fillRect/>
          </a:stretch>
        </p:blipFill>
        <p:spPr>
          <a:xfrm>
            <a:off x="176891" y="4065072"/>
            <a:ext cx="8798877" cy="2335728"/>
          </a:xfrm>
          <a:prstGeom prst="rect">
            <a:avLst/>
          </a:prstGeom>
        </p:spPr>
      </p:pic>
    </p:spTree>
    <p:extLst>
      <p:ext uri="{BB962C8B-B14F-4D97-AF65-F5344CB8AC3E}">
        <p14:creationId xmlns:p14="http://schemas.microsoft.com/office/powerpoint/2010/main" val="691025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sz="3200" dirty="0">
                <a:solidFill>
                  <a:schemeClr val="tx1"/>
                </a:solidFill>
              </a:rPr>
              <a:t>The </a:t>
            </a:r>
            <a:r>
              <a:rPr lang="en-US" sz="3200" b="1" dirty="0">
                <a:solidFill>
                  <a:schemeClr val="accent3"/>
                </a:solidFill>
              </a:rPr>
              <a:t>atomic mass unit </a:t>
            </a:r>
            <a:r>
              <a:rPr lang="en-US" sz="3200" dirty="0">
                <a:solidFill>
                  <a:schemeClr val="tx1"/>
                </a:solidFill>
              </a:rPr>
              <a:t>is the unit used to express the mass of an atom.  </a:t>
            </a:r>
          </a:p>
          <a:p>
            <a:pPr marL="798756" indent="-357464">
              <a:buClr>
                <a:schemeClr val="accent1"/>
              </a:buClr>
              <a:buFont typeface="Wingdings" pitchFamily="2" charset="2"/>
              <a:buChar char="§"/>
            </a:pPr>
            <a:r>
              <a:rPr lang="en-US" sz="3200" dirty="0">
                <a:solidFill>
                  <a:srgbClr val="FF0000"/>
                </a:solidFill>
              </a:rPr>
              <a:t>One-twelfth the mass of a C-12 atom</a:t>
            </a:r>
          </a:p>
          <a:p>
            <a:pPr marL="798756" indent="-357464">
              <a:buClr>
                <a:schemeClr val="accent1"/>
              </a:buClr>
              <a:buFont typeface="Wingdings" pitchFamily="2" charset="2"/>
              <a:buChar char="§"/>
            </a:pPr>
            <a:r>
              <a:rPr lang="en-US" sz="3200" dirty="0"/>
              <a:t>Corresponds to </a:t>
            </a:r>
            <a:r>
              <a:rPr lang="en-US" sz="3200" b="1" dirty="0">
                <a:solidFill>
                  <a:srgbClr val="00B0F0"/>
                </a:solidFill>
              </a:rPr>
              <a:t>1.660538921 × 10</a:t>
            </a:r>
            <a:r>
              <a:rPr lang="en-US" sz="3200" b="1" baseline="30000" dirty="0">
                <a:solidFill>
                  <a:srgbClr val="00B0F0"/>
                </a:solidFill>
              </a:rPr>
              <a:t>−24 </a:t>
            </a:r>
            <a:r>
              <a:rPr lang="en-US" sz="3200" b="1" dirty="0">
                <a:solidFill>
                  <a:srgbClr val="00B0F0"/>
                </a:solidFill>
              </a:rPr>
              <a:t>g</a:t>
            </a:r>
          </a:p>
        </p:txBody>
      </p:sp>
      <p:sp>
        <p:nvSpPr>
          <p:cNvPr id="6" name="Title 5"/>
          <p:cNvSpPr>
            <a:spLocks noGrp="1"/>
          </p:cNvSpPr>
          <p:nvPr>
            <p:ph type="title"/>
          </p:nvPr>
        </p:nvSpPr>
        <p:spPr>
          <a:xfrm>
            <a:off x="8" y="0"/>
            <a:ext cx="9143992" cy="1371600"/>
          </a:xfrm>
        </p:spPr>
        <p:txBody>
          <a:bodyPr/>
          <a:lstStyle/>
          <a:p>
            <a:r>
              <a:rPr lang="en-US" dirty="0"/>
              <a:t>Atomic Mass Unit</a:t>
            </a:r>
          </a:p>
        </p:txBody>
      </p:sp>
      <p:pic>
        <p:nvPicPr>
          <p:cNvPr id="5" name="Picture 4"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8067675" y="1"/>
            <a:ext cx="1076325" cy="914416"/>
          </a:xfrm>
          <a:prstGeom prst="rect">
            <a:avLst/>
          </a:prstGeom>
        </p:spPr>
      </p:pic>
    </p:spTree>
    <p:extLst>
      <p:ext uri="{BB962C8B-B14F-4D97-AF65-F5344CB8AC3E}">
        <p14:creationId xmlns:p14="http://schemas.microsoft.com/office/powerpoint/2010/main" val="14630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ext Box 10"/>
          <p:cNvSpPr txBox="1">
            <a:spLocks noChangeArrowheads="1"/>
          </p:cNvSpPr>
          <p:nvPr/>
        </p:nvSpPr>
        <p:spPr bwMode="auto">
          <a:xfrm>
            <a:off x="838200" y="1219225"/>
            <a:ext cx="7620000" cy="92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56" tIns="45478" rIns="90956" bIns="45478">
            <a:spAutoFit/>
          </a:bodyPr>
          <a:lstStyle/>
          <a:p>
            <a:pPr algn="ctr">
              <a:spcBef>
                <a:spcPct val="50000"/>
              </a:spcBef>
            </a:pPr>
            <a:r>
              <a:rPr lang="en-US" altLang="en-US" dirty="0"/>
              <a:t>This table summarizes the properties of the subatomic particles.</a:t>
            </a:r>
          </a:p>
        </p:txBody>
      </p:sp>
      <p:graphicFrame>
        <p:nvGraphicFramePr>
          <p:cNvPr id="36988" name="Group 124"/>
          <p:cNvGraphicFramePr>
            <a:graphicFrameLocks noGrp="1"/>
          </p:cNvGraphicFramePr>
          <p:nvPr>
            <p:ph/>
            <p:extLst>
              <p:ext uri="{D42A27DB-BD31-4B8C-83A1-F6EECF244321}">
                <p14:modId xmlns:p14="http://schemas.microsoft.com/office/powerpoint/2010/main" val="882082100"/>
              </p:ext>
            </p:extLst>
          </p:nvPr>
        </p:nvGraphicFramePr>
        <p:xfrm>
          <a:off x="609599" y="2895613"/>
          <a:ext cx="8229602" cy="2575243"/>
        </p:xfrm>
        <a:graphic>
          <a:graphicData uri="http://schemas.openxmlformats.org/drawingml/2006/table">
            <a:tbl>
              <a:tblPr/>
              <a:tblGrid>
                <a:gridCol w="12192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905001">
                  <a:extLst>
                    <a:ext uri="{9D8B030D-6E8A-4147-A177-3AD203B41FA5}">
                      <a16:colId xmlns:a16="http://schemas.microsoft.com/office/drawing/2014/main" val="20004"/>
                    </a:ext>
                  </a:extLst>
                </a:gridCol>
              </a:tblGrid>
              <a:tr h="533400">
                <a:tc gridSpan="5">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Properties of Subatomic Particles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104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Particle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Symbol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Relative charge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Relative mass (mass of proton = 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Actual mass (g)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Electron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1/1840 </a:t>
                      </a:r>
                      <a:r>
                        <a:rPr kumimoji="0" lang="en-US" altLang="en-US" sz="20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9.11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–28</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363">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Proton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tabLst>
                          <a:tab pos="914400" algn="l"/>
                        </a:tabLst>
                        <a:defRPr sz="2800" b="1">
                          <a:solidFill>
                            <a:srgbClr val="A3573F"/>
                          </a:solidFill>
                          <a:latin typeface="Arial" panose="020B0604020202020204" pitchFamily="34" charset="0"/>
                          <a:ea typeface="ＭＳ Ｐゴシック" panose="020B0600070205080204" pitchFamily="34" charset="-128"/>
                        </a:defRPr>
                      </a:lvl1pPr>
                      <a:lvl2pPr>
                        <a:spcBef>
                          <a:spcPct val="20000"/>
                        </a:spcBef>
                        <a:tabLst>
                          <a:tab pos="914400" algn="l"/>
                        </a:tabLst>
                        <a:defRPr sz="2400">
                          <a:solidFill>
                            <a:schemeClr val="tx1"/>
                          </a:solidFill>
                          <a:latin typeface="Arial" panose="020B0604020202020204" pitchFamily="34" charset="0"/>
                          <a:ea typeface="ＭＳ Ｐゴシック" panose="020B0600070205080204" pitchFamily="34" charset="-128"/>
                        </a:defRPr>
                      </a:lvl2pPr>
                      <a:lvl3pPr>
                        <a:spcBef>
                          <a:spcPct val="20000"/>
                        </a:spcBef>
                        <a:tabLst>
                          <a:tab pos="914400" algn="l"/>
                        </a:tabLst>
                        <a:defRPr sz="2000">
                          <a:solidFill>
                            <a:schemeClr val="tx1"/>
                          </a:solidFill>
                          <a:latin typeface="Arial" panose="020B0604020202020204" pitchFamily="34" charset="0"/>
                          <a:ea typeface="ＭＳ Ｐゴシック" panose="020B0600070205080204" pitchFamily="34" charset="-128"/>
                        </a:defRPr>
                      </a:lvl3pPr>
                      <a:lvl4pPr>
                        <a:spcBef>
                          <a:spcPct val="20000"/>
                        </a:spcBef>
                        <a:tabLst>
                          <a:tab pos="914400" algn="l"/>
                        </a:tabLst>
                        <a:defRPr>
                          <a:solidFill>
                            <a:schemeClr val="tx1"/>
                          </a:solidFill>
                          <a:latin typeface="Arial" panose="020B0604020202020204" pitchFamily="34" charset="0"/>
                          <a:ea typeface="ＭＳ Ｐゴシック" panose="020B0600070205080204" pitchFamily="34" charset="-128"/>
                        </a:defRPr>
                      </a:lvl4pPr>
                      <a:lvl5pPr>
                        <a:spcBef>
                          <a:spcPct val="20000"/>
                        </a:spcBef>
                        <a:tabLst>
                          <a:tab pos="914400" algn="l"/>
                        </a:tabLst>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914400"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 </a:t>
                      </a:r>
                      <a:r>
                        <a:rPr kumimoji="0" lang="en-US" altLang="en-US" sz="20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1.66 </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4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Neutron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0</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 </a:t>
                      </a:r>
                      <a:r>
                        <a:rPr kumimoji="0" lang="en-US" altLang="en-US" sz="20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1.66 </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
        <p:nvSpPr>
          <p:cNvPr id="5" name="Rectangle 4">
            <a:extLst>
              <a:ext uri="{FF2B5EF4-FFF2-40B4-BE49-F238E27FC236}">
                <a16:creationId xmlns:a16="http://schemas.microsoft.com/office/drawing/2014/main" id="{74435193-531E-7365-987B-FEAF3D12E657}"/>
              </a:ext>
            </a:extLst>
          </p:cNvPr>
          <p:cNvSpPr/>
          <p:nvPr/>
        </p:nvSpPr>
        <p:spPr bwMode="auto">
          <a:xfrm>
            <a:off x="1828800" y="4191000"/>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Rectangle 5">
            <a:extLst>
              <a:ext uri="{FF2B5EF4-FFF2-40B4-BE49-F238E27FC236}">
                <a16:creationId xmlns:a16="http://schemas.microsoft.com/office/drawing/2014/main" id="{DECA95AB-E443-0D5A-1F83-508C7E77F13C}"/>
              </a:ext>
            </a:extLst>
          </p:cNvPr>
          <p:cNvSpPr/>
          <p:nvPr/>
        </p:nvSpPr>
        <p:spPr bwMode="auto">
          <a:xfrm>
            <a:off x="3078481" y="4166957"/>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Rectangle 6">
            <a:extLst>
              <a:ext uri="{FF2B5EF4-FFF2-40B4-BE49-F238E27FC236}">
                <a16:creationId xmlns:a16="http://schemas.microsoft.com/office/drawing/2014/main" id="{834AD87B-7C3E-1A5B-4F12-4363ADBBEAEA}"/>
              </a:ext>
            </a:extLst>
          </p:cNvPr>
          <p:cNvSpPr/>
          <p:nvPr/>
        </p:nvSpPr>
        <p:spPr bwMode="auto">
          <a:xfrm>
            <a:off x="4762500" y="4166957"/>
            <a:ext cx="16383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8" name="Rectangle 7">
            <a:extLst>
              <a:ext uri="{FF2B5EF4-FFF2-40B4-BE49-F238E27FC236}">
                <a16:creationId xmlns:a16="http://schemas.microsoft.com/office/drawing/2014/main" id="{EF08AAA7-D586-5C69-3C2A-6C150FCECEB6}"/>
              </a:ext>
            </a:extLst>
          </p:cNvPr>
          <p:cNvSpPr/>
          <p:nvPr/>
        </p:nvSpPr>
        <p:spPr bwMode="auto">
          <a:xfrm>
            <a:off x="1838960" y="4640428"/>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Rectangle 8">
            <a:extLst>
              <a:ext uri="{FF2B5EF4-FFF2-40B4-BE49-F238E27FC236}">
                <a16:creationId xmlns:a16="http://schemas.microsoft.com/office/drawing/2014/main" id="{CB659B0E-8DA4-7F64-0F52-5FFB917D4A2B}"/>
              </a:ext>
            </a:extLst>
          </p:cNvPr>
          <p:cNvSpPr/>
          <p:nvPr/>
        </p:nvSpPr>
        <p:spPr bwMode="auto">
          <a:xfrm>
            <a:off x="3078481" y="4640428"/>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Rectangle 9">
            <a:extLst>
              <a:ext uri="{FF2B5EF4-FFF2-40B4-BE49-F238E27FC236}">
                <a16:creationId xmlns:a16="http://schemas.microsoft.com/office/drawing/2014/main" id="{E868E684-8EA0-F0BB-ABD1-833923CB3003}"/>
              </a:ext>
            </a:extLst>
          </p:cNvPr>
          <p:cNvSpPr/>
          <p:nvPr/>
        </p:nvSpPr>
        <p:spPr bwMode="auto">
          <a:xfrm>
            <a:off x="4922522" y="4640428"/>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Rectangle 10">
            <a:extLst>
              <a:ext uri="{FF2B5EF4-FFF2-40B4-BE49-F238E27FC236}">
                <a16:creationId xmlns:a16="http://schemas.microsoft.com/office/drawing/2014/main" id="{46C3DC99-F618-881B-6DA5-FC8E73C20012}"/>
              </a:ext>
            </a:extLst>
          </p:cNvPr>
          <p:cNvSpPr/>
          <p:nvPr/>
        </p:nvSpPr>
        <p:spPr bwMode="auto">
          <a:xfrm>
            <a:off x="1838960" y="5096293"/>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Rectangle 11">
            <a:extLst>
              <a:ext uri="{FF2B5EF4-FFF2-40B4-BE49-F238E27FC236}">
                <a16:creationId xmlns:a16="http://schemas.microsoft.com/office/drawing/2014/main" id="{33D822BC-E445-BB09-B265-C62086DBE87F}"/>
              </a:ext>
            </a:extLst>
          </p:cNvPr>
          <p:cNvSpPr/>
          <p:nvPr/>
        </p:nvSpPr>
        <p:spPr bwMode="auto">
          <a:xfrm>
            <a:off x="3068321" y="5055642"/>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Rectangle 12">
            <a:extLst>
              <a:ext uri="{FF2B5EF4-FFF2-40B4-BE49-F238E27FC236}">
                <a16:creationId xmlns:a16="http://schemas.microsoft.com/office/drawing/2014/main" id="{FA26A8DF-C6AE-61A7-ADF5-A3D7390B348D}"/>
              </a:ext>
            </a:extLst>
          </p:cNvPr>
          <p:cNvSpPr/>
          <p:nvPr/>
        </p:nvSpPr>
        <p:spPr bwMode="auto">
          <a:xfrm>
            <a:off x="4953002" y="5087516"/>
            <a:ext cx="1143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045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ext Box 10"/>
          <p:cNvSpPr txBox="1">
            <a:spLocks noChangeArrowheads="1"/>
          </p:cNvSpPr>
          <p:nvPr/>
        </p:nvSpPr>
        <p:spPr bwMode="auto">
          <a:xfrm>
            <a:off x="838200" y="1219225"/>
            <a:ext cx="7620000" cy="92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56" tIns="45478" rIns="90956" bIns="45478">
            <a:spAutoFit/>
          </a:bodyPr>
          <a:lstStyle/>
          <a:p>
            <a:pPr algn="ctr">
              <a:spcBef>
                <a:spcPct val="50000"/>
              </a:spcBef>
            </a:pPr>
            <a:r>
              <a:rPr lang="en-US" altLang="en-US" dirty="0"/>
              <a:t>This table summarizes the properties of the subatomic particles.</a:t>
            </a:r>
          </a:p>
        </p:txBody>
      </p:sp>
      <p:graphicFrame>
        <p:nvGraphicFramePr>
          <p:cNvPr id="36988" name="Group 124"/>
          <p:cNvGraphicFramePr>
            <a:graphicFrameLocks noGrp="1"/>
          </p:cNvGraphicFramePr>
          <p:nvPr>
            <p:ph/>
          </p:nvPr>
        </p:nvGraphicFramePr>
        <p:xfrm>
          <a:off x="609599" y="2895613"/>
          <a:ext cx="8229602" cy="2575243"/>
        </p:xfrm>
        <a:graphic>
          <a:graphicData uri="http://schemas.openxmlformats.org/drawingml/2006/table">
            <a:tbl>
              <a:tblPr/>
              <a:tblGrid>
                <a:gridCol w="12192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905001">
                  <a:extLst>
                    <a:ext uri="{9D8B030D-6E8A-4147-A177-3AD203B41FA5}">
                      <a16:colId xmlns:a16="http://schemas.microsoft.com/office/drawing/2014/main" val="20004"/>
                    </a:ext>
                  </a:extLst>
                </a:gridCol>
              </a:tblGrid>
              <a:tr h="533400">
                <a:tc gridSpan="5">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Properties of Subatomic Particles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104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Particle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Symbol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Relative charge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Relative mass (mass of proton = 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Actual mass (g)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Electron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1/1840 </a:t>
                      </a:r>
                      <a:r>
                        <a:rPr kumimoji="0" lang="en-US" altLang="en-US" sz="20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9.11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–28</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363">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Proton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tabLst>
                          <a:tab pos="914400" algn="l"/>
                        </a:tabLst>
                        <a:defRPr sz="2800" b="1">
                          <a:solidFill>
                            <a:srgbClr val="A3573F"/>
                          </a:solidFill>
                          <a:latin typeface="Arial" panose="020B0604020202020204" pitchFamily="34" charset="0"/>
                          <a:ea typeface="ＭＳ Ｐゴシック" panose="020B0600070205080204" pitchFamily="34" charset="-128"/>
                        </a:defRPr>
                      </a:lvl1pPr>
                      <a:lvl2pPr>
                        <a:spcBef>
                          <a:spcPct val="20000"/>
                        </a:spcBef>
                        <a:tabLst>
                          <a:tab pos="914400" algn="l"/>
                        </a:tabLst>
                        <a:defRPr sz="2400">
                          <a:solidFill>
                            <a:schemeClr val="tx1"/>
                          </a:solidFill>
                          <a:latin typeface="Arial" panose="020B0604020202020204" pitchFamily="34" charset="0"/>
                          <a:ea typeface="ＭＳ Ｐゴシック" panose="020B0600070205080204" pitchFamily="34" charset="-128"/>
                        </a:defRPr>
                      </a:lvl2pPr>
                      <a:lvl3pPr>
                        <a:spcBef>
                          <a:spcPct val="20000"/>
                        </a:spcBef>
                        <a:tabLst>
                          <a:tab pos="914400" algn="l"/>
                        </a:tabLst>
                        <a:defRPr sz="2000">
                          <a:solidFill>
                            <a:schemeClr val="tx1"/>
                          </a:solidFill>
                          <a:latin typeface="Arial" panose="020B0604020202020204" pitchFamily="34" charset="0"/>
                          <a:ea typeface="ＭＳ Ｐゴシック" panose="020B0600070205080204" pitchFamily="34" charset="-128"/>
                        </a:defRPr>
                      </a:lvl3pPr>
                      <a:lvl4pPr>
                        <a:spcBef>
                          <a:spcPct val="20000"/>
                        </a:spcBef>
                        <a:tabLst>
                          <a:tab pos="914400" algn="l"/>
                        </a:tabLst>
                        <a:defRPr>
                          <a:solidFill>
                            <a:schemeClr val="tx1"/>
                          </a:solidFill>
                          <a:latin typeface="Arial" panose="020B0604020202020204" pitchFamily="34" charset="0"/>
                          <a:ea typeface="ＭＳ Ｐゴシック" panose="020B0600070205080204" pitchFamily="34" charset="-128"/>
                        </a:defRPr>
                      </a:lvl4pPr>
                      <a:lvl5pPr>
                        <a:spcBef>
                          <a:spcPct val="20000"/>
                        </a:spcBef>
                        <a:tabLst>
                          <a:tab pos="914400" algn="l"/>
                        </a:tabLst>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tabLst>
                          <a:tab pos="9144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914400"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 </a:t>
                      </a:r>
                      <a:r>
                        <a:rPr kumimoji="0" lang="en-US" altLang="en-US" sz="20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1.66 </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4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Neutron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0</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 </a:t>
                      </a:r>
                      <a:r>
                        <a:rPr kumimoji="0" lang="en-US" altLang="en-US" sz="20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1.66 </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348291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37" y="0"/>
            <a:ext cx="3428999" cy="685800"/>
          </a:xfrm>
        </p:spPr>
        <p:txBody>
          <a:bodyPr/>
          <a:lstStyle/>
          <a:p>
            <a:r>
              <a:rPr lang="en-US" dirty="0"/>
              <a:t>Atom History Song</a:t>
            </a:r>
          </a:p>
        </p:txBody>
      </p:sp>
      <p:sp>
        <p:nvSpPr>
          <p:cNvPr id="3" name="Content Placeholder 2"/>
          <p:cNvSpPr>
            <a:spLocks noGrp="1"/>
          </p:cNvSpPr>
          <p:nvPr>
            <p:ph idx="1"/>
          </p:nvPr>
        </p:nvSpPr>
        <p:spPr>
          <a:xfrm>
            <a:off x="304842" y="1600200"/>
            <a:ext cx="8534401" cy="4114800"/>
          </a:xfrm>
        </p:spPr>
        <p:txBody>
          <a:bodyPr/>
          <a:lstStyle/>
          <a:p>
            <a:pPr indent="0"/>
            <a:r>
              <a:rPr lang="en-US" u="sng" dirty="0">
                <a:solidFill>
                  <a:srgbClr val="0070C0"/>
                </a:solidFill>
                <a:hlinkClick r:id="rId2"/>
              </a:rPr>
              <a:t>http://somup.com/cFQ22rVSKR</a:t>
            </a:r>
            <a:r>
              <a:rPr lang="en-US" u="sng" dirty="0">
                <a:solidFill>
                  <a:srgbClr val="0070C0"/>
                </a:solidFill>
              </a:rPr>
              <a:t> </a:t>
            </a:r>
          </a:p>
          <a:p>
            <a:pPr indent="0"/>
            <a:endParaRPr lang="en-US" dirty="0"/>
          </a:p>
          <a:p>
            <a:pPr algn="ctr"/>
            <a:r>
              <a:rPr lang="en-US" dirty="0"/>
              <a:t>Mark Rosengarten Atom History (4:14)</a:t>
            </a:r>
          </a:p>
          <a:p>
            <a:endParaRPr lang="en-US" dirty="0"/>
          </a:p>
        </p:txBody>
      </p:sp>
      <p:sp>
        <p:nvSpPr>
          <p:cNvPr id="4" name="Footer Placeholder 3"/>
          <p:cNvSpPr>
            <a:spLocks noGrp="1"/>
          </p:cNvSpPr>
          <p:nvPr>
            <p:ph type="ftr" sz="quarter" idx="10"/>
          </p:nvPr>
        </p:nvSpPr>
        <p:spPr/>
        <p:txBody>
          <a:bodyPr/>
          <a:lstStyle/>
          <a:p>
            <a:r>
              <a:rPr lang="en-US" altLang="en-US"/>
              <a:t>Copyright © Pearson Education, Inc., or its affiliates. All Rights Reserved. </a:t>
            </a:r>
          </a:p>
        </p:txBody>
      </p:sp>
      <p:sp>
        <p:nvSpPr>
          <p:cNvPr id="5" name="TextBox 4"/>
          <p:cNvSpPr txBox="1"/>
          <p:nvPr/>
        </p:nvSpPr>
        <p:spPr>
          <a:xfrm>
            <a:off x="457202" y="76213"/>
            <a:ext cx="4495800"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2 Structure of the Atom</a:t>
            </a:r>
          </a:p>
        </p:txBody>
      </p:sp>
    </p:spTree>
    <p:extLst>
      <p:ext uri="{BB962C8B-B14F-4D97-AF65-F5344CB8AC3E}">
        <p14:creationId xmlns:p14="http://schemas.microsoft.com/office/powerpoint/2010/main" val="597339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pPr eaLnBrk="1" hangingPunct="1"/>
            <a:r>
              <a:rPr lang="en-US" dirty="0">
                <a:solidFill>
                  <a:schemeClr val="tx1"/>
                </a:solidFill>
              </a:rPr>
              <a:t>The </a:t>
            </a:r>
            <a:r>
              <a:rPr lang="en-US" b="1" dirty="0">
                <a:solidFill>
                  <a:schemeClr val="accent3"/>
                </a:solidFill>
              </a:rPr>
              <a:t>Atom</a:t>
            </a:r>
            <a:r>
              <a:rPr lang="en-US" dirty="0">
                <a:solidFill>
                  <a:schemeClr val="tx1"/>
                </a:solidFill>
              </a:rPr>
              <a:t> is the smallest particle of an element that has the same properties as the element.</a:t>
            </a:r>
          </a:p>
          <a:p>
            <a:pPr eaLnBrk="1" hangingPunct="1"/>
            <a:r>
              <a:rPr lang="en-US" dirty="0">
                <a:solidFill>
                  <a:schemeClr val="tx1"/>
                </a:solidFill>
              </a:rPr>
              <a:t>The atom can be divided into two parts:</a:t>
            </a:r>
          </a:p>
          <a:p>
            <a:pPr marL="484909" lvl="1" indent="-484909" eaLnBrk="1" hangingPunct="1"/>
            <a:r>
              <a:rPr lang="en-US" b="1" dirty="0">
                <a:solidFill>
                  <a:schemeClr val="accent3"/>
                </a:solidFill>
              </a:rPr>
              <a:t>Nucleus</a:t>
            </a:r>
            <a:r>
              <a:rPr lang="en-US" dirty="0">
                <a:solidFill>
                  <a:schemeClr val="tx1"/>
                </a:solidFill>
              </a:rPr>
              <a:t>: Central portion of the atom</a:t>
            </a:r>
          </a:p>
          <a:p>
            <a:pPr marL="484909" lvl="1" indent="-484909" eaLnBrk="1" hangingPunct="1"/>
            <a:r>
              <a:rPr lang="en-US" b="1" dirty="0">
                <a:solidFill>
                  <a:schemeClr val="accent3"/>
                </a:solidFill>
              </a:rPr>
              <a:t>Orbitals</a:t>
            </a:r>
            <a:r>
              <a:rPr lang="en-US" dirty="0">
                <a:solidFill>
                  <a:schemeClr val="tx1"/>
                </a:solidFill>
              </a:rPr>
              <a:t>: Regions surrounding the nucleus</a:t>
            </a:r>
            <a:endParaRPr lang="en-US" b="1" dirty="0">
              <a:solidFill>
                <a:schemeClr val="tx1"/>
              </a:solidFill>
            </a:endParaRPr>
          </a:p>
          <a:p>
            <a:endParaRPr lang="en-US" dirty="0"/>
          </a:p>
        </p:txBody>
      </p:sp>
      <p:sp>
        <p:nvSpPr>
          <p:cNvPr id="51205" name="Title 5"/>
          <p:cNvSpPr>
            <a:spLocks noGrp="1"/>
          </p:cNvSpPr>
          <p:nvPr>
            <p:ph type="title"/>
          </p:nvPr>
        </p:nvSpPr>
        <p:spPr>
          <a:xfrm>
            <a:off x="12" y="0"/>
            <a:ext cx="9143992" cy="1371600"/>
          </a:xfrm>
        </p:spPr>
        <p:txBody>
          <a:bodyPr/>
          <a:lstStyle/>
          <a:p>
            <a:pPr marL="0" indent="0"/>
            <a:br>
              <a:rPr lang="en-US" dirty="0">
                <a:solidFill>
                  <a:schemeClr val="bg1"/>
                </a:solidFill>
              </a:rPr>
            </a:br>
            <a:r>
              <a:rPr lang="en-US" dirty="0">
                <a:solidFill>
                  <a:schemeClr val="bg1"/>
                </a:solidFill>
              </a:rPr>
              <a:t>The Atom </a:t>
            </a:r>
            <a:br>
              <a:rPr lang="en-US" dirty="0">
                <a:solidFill>
                  <a:schemeClr val="bg1"/>
                </a:solidFill>
              </a:rPr>
            </a:br>
            <a:endParaRPr lang="en-US" sz="2500" dirty="0">
              <a:solidFill>
                <a:schemeClr val="bg1"/>
              </a:solidFill>
            </a:endParaRPr>
          </a:p>
        </p:txBody>
      </p:sp>
      <p:grpSp>
        <p:nvGrpSpPr>
          <p:cNvPr id="2" name="Group 1">
            <a:extLst>
              <a:ext uri="{FF2B5EF4-FFF2-40B4-BE49-F238E27FC236}">
                <a16:creationId xmlns:a16="http://schemas.microsoft.com/office/drawing/2014/main" id="{2A95410A-B1FB-177F-8625-AD7534EDEC6F}"/>
              </a:ext>
            </a:extLst>
          </p:cNvPr>
          <p:cNvGrpSpPr/>
          <p:nvPr/>
        </p:nvGrpSpPr>
        <p:grpSpPr>
          <a:xfrm>
            <a:off x="6319150" y="2743018"/>
            <a:ext cx="1544055" cy="2057400"/>
            <a:chOff x="6319150" y="2743018"/>
            <a:chExt cx="1544055" cy="2057400"/>
          </a:xfrm>
        </p:grpSpPr>
        <p:sp>
          <p:nvSpPr>
            <p:cNvPr id="19" name="Oval 18"/>
            <p:cNvSpPr>
              <a:spLocks noChangeAspect="1"/>
            </p:cNvSpPr>
            <p:nvPr/>
          </p:nvSpPr>
          <p:spPr bwMode="auto">
            <a:xfrm>
              <a:off x="6576492" y="3085918"/>
              <a:ext cx="1029370" cy="1371600"/>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06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20" name="_s1032"/>
            <p:cNvSpPr>
              <a:spLocks noChangeArrowheads="1" noTextEdit="1"/>
            </p:cNvSpPr>
            <p:nvPr/>
          </p:nvSpPr>
          <p:spPr bwMode="auto">
            <a:xfrm>
              <a:off x="6930267" y="3557310"/>
              <a:ext cx="321821" cy="428815"/>
            </a:xfrm>
            <a:prstGeom prst="ellipse">
              <a:avLst/>
            </a:prstGeom>
            <a:solidFill>
              <a:schemeClr val="accent2">
                <a:lumMod val="40000"/>
                <a:lumOff val="60000"/>
              </a:schemeClr>
            </a:solidFill>
            <a:ln w="28575" cmpd="sng">
              <a:solidFill>
                <a:schemeClr val="tx2"/>
              </a:solidFill>
              <a:round/>
              <a:headEnd/>
              <a:tailEnd/>
            </a:ln>
          </p:spPr>
          <p:txBody>
            <a:bodyPr wrap="none" lIns="0" tIns="0" rIns="0" bIns="0" anchor="ctr"/>
            <a:lstStyle/>
            <a:p>
              <a:pPr eaLnBrk="1" hangingPunct="1"/>
              <a:endParaRPr lang="en-US" sz="3200" dirty="0">
                <a:solidFill>
                  <a:srgbClr val="000000"/>
                </a:solidFill>
                <a:latin typeface="Arial" charset="0"/>
                <a:ea typeface="+mn-ea"/>
              </a:endParaRPr>
            </a:p>
          </p:txBody>
        </p:sp>
        <p:sp>
          <p:nvSpPr>
            <p:cNvPr id="21" name="Oval 20"/>
            <p:cNvSpPr>
              <a:spLocks noChangeAspect="1"/>
            </p:cNvSpPr>
            <p:nvPr/>
          </p:nvSpPr>
          <p:spPr bwMode="auto">
            <a:xfrm>
              <a:off x="6319150" y="2743018"/>
              <a:ext cx="1544055" cy="2057400"/>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grpSp>
      <p:sp>
        <p:nvSpPr>
          <p:cNvPr id="22" name="TextBox 21"/>
          <p:cNvSpPr txBox="1"/>
          <p:nvPr/>
        </p:nvSpPr>
        <p:spPr>
          <a:xfrm>
            <a:off x="4269978" y="5077473"/>
            <a:ext cx="2049172" cy="547135"/>
          </a:xfrm>
          <a:prstGeom prst="rect">
            <a:avLst/>
          </a:prstGeom>
          <a:noFill/>
        </p:spPr>
        <p:txBody>
          <a:bodyPr wrap="square" lIns="191303" tIns="95662" rIns="191303" bIns="95662" rtlCol="0">
            <a:spAutoFit/>
          </a:bodyPr>
          <a:lstStyle/>
          <a:p>
            <a:pPr algn="ctr" eaLnBrk="1" hangingPunct="1"/>
            <a:r>
              <a:rPr lang="en-US" sz="2300" dirty="0">
                <a:solidFill>
                  <a:srgbClr val="000000"/>
                </a:solidFill>
                <a:latin typeface="Arial" charset="0"/>
                <a:ea typeface="+mn-ea"/>
              </a:rPr>
              <a:t>Nucleus</a:t>
            </a:r>
          </a:p>
        </p:txBody>
      </p:sp>
      <p:sp>
        <p:nvSpPr>
          <p:cNvPr id="23" name="TextBox 22"/>
          <p:cNvSpPr txBox="1"/>
          <p:nvPr/>
        </p:nvSpPr>
        <p:spPr>
          <a:xfrm>
            <a:off x="4527320" y="1819048"/>
            <a:ext cx="2049172" cy="547135"/>
          </a:xfrm>
          <a:prstGeom prst="rect">
            <a:avLst/>
          </a:prstGeom>
          <a:noFill/>
        </p:spPr>
        <p:txBody>
          <a:bodyPr wrap="square" lIns="191303" tIns="95662" rIns="191303" bIns="95662" rtlCol="0">
            <a:spAutoFit/>
          </a:bodyPr>
          <a:lstStyle/>
          <a:p>
            <a:pPr algn="ctr" eaLnBrk="1" hangingPunct="1"/>
            <a:r>
              <a:rPr lang="en-US" sz="2300" dirty="0">
                <a:solidFill>
                  <a:srgbClr val="000000"/>
                </a:solidFill>
                <a:latin typeface="Arial" charset="0"/>
                <a:ea typeface="+mn-ea"/>
              </a:rPr>
              <a:t>Orbitals</a:t>
            </a:r>
          </a:p>
        </p:txBody>
      </p:sp>
      <p:cxnSp>
        <p:nvCxnSpPr>
          <p:cNvPr id="14" name="Straight Connector 13"/>
          <p:cNvCxnSpPr/>
          <p:nvPr/>
        </p:nvCxnSpPr>
        <p:spPr bwMode="auto">
          <a:xfrm>
            <a:off x="5833102" y="2334128"/>
            <a:ext cx="872498" cy="561472"/>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endCxn id="19" idx="2"/>
          </p:cNvCxnSpPr>
          <p:nvPr/>
        </p:nvCxnSpPr>
        <p:spPr bwMode="auto">
          <a:xfrm>
            <a:off x="5833132" y="2334128"/>
            <a:ext cx="743395" cy="1437590"/>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endCxn id="20" idx="3"/>
          </p:cNvCxnSpPr>
          <p:nvPr/>
        </p:nvCxnSpPr>
        <p:spPr bwMode="auto">
          <a:xfrm flipV="1">
            <a:off x="5889769" y="3923326"/>
            <a:ext cx="1087628" cy="1368554"/>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0840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pPr eaLnBrk="1" hangingPunct="1"/>
            <a:r>
              <a:rPr lang="en-US" b="1" dirty="0">
                <a:solidFill>
                  <a:schemeClr val="accent3"/>
                </a:solidFill>
              </a:rPr>
              <a:t>Atom</a:t>
            </a:r>
            <a:r>
              <a:rPr lang="en-US" dirty="0">
                <a:solidFill>
                  <a:schemeClr val="tx1"/>
                </a:solidFill>
              </a:rPr>
              <a:t> is the smallest particle of an element that has the same properties as the element.</a:t>
            </a:r>
          </a:p>
          <a:p>
            <a:pPr eaLnBrk="1" hangingPunct="1"/>
            <a:r>
              <a:rPr lang="en-US" dirty="0">
                <a:solidFill>
                  <a:schemeClr val="tx1"/>
                </a:solidFill>
              </a:rPr>
              <a:t>The atom can be divided into two parts:</a:t>
            </a:r>
          </a:p>
          <a:p>
            <a:pPr marL="484909" lvl="1" indent="-484909" eaLnBrk="1" hangingPunct="1"/>
            <a:r>
              <a:rPr lang="en-US" b="1" dirty="0">
                <a:solidFill>
                  <a:schemeClr val="accent3"/>
                </a:solidFill>
              </a:rPr>
              <a:t>Nucleus</a:t>
            </a:r>
            <a:r>
              <a:rPr lang="en-US" dirty="0">
                <a:solidFill>
                  <a:schemeClr val="tx1"/>
                </a:solidFill>
              </a:rPr>
              <a:t>: Central portion of the atom</a:t>
            </a:r>
          </a:p>
          <a:p>
            <a:pPr marL="484909" lvl="1" indent="-484909" eaLnBrk="1" hangingPunct="1"/>
            <a:r>
              <a:rPr lang="en-US" b="1" dirty="0">
                <a:solidFill>
                  <a:schemeClr val="accent3"/>
                </a:solidFill>
              </a:rPr>
              <a:t>Orbitals</a:t>
            </a:r>
            <a:r>
              <a:rPr lang="en-US" dirty="0">
                <a:solidFill>
                  <a:schemeClr val="tx1"/>
                </a:solidFill>
              </a:rPr>
              <a:t>: Regions surrounding the nucleus</a:t>
            </a:r>
            <a:endParaRPr lang="en-US" b="1" dirty="0">
              <a:solidFill>
                <a:schemeClr val="tx1"/>
              </a:solidFill>
            </a:endParaRPr>
          </a:p>
          <a:p>
            <a:endParaRPr lang="en-US" dirty="0"/>
          </a:p>
        </p:txBody>
      </p:sp>
      <p:sp>
        <p:nvSpPr>
          <p:cNvPr id="51205" name="Title 5"/>
          <p:cNvSpPr>
            <a:spLocks noGrp="1"/>
          </p:cNvSpPr>
          <p:nvPr>
            <p:ph type="title"/>
          </p:nvPr>
        </p:nvSpPr>
        <p:spPr>
          <a:xfrm>
            <a:off x="12" y="0"/>
            <a:ext cx="9143992" cy="1371600"/>
          </a:xfrm>
        </p:spPr>
        <p:txBody>
          <a:bodyPr/>
          <a:lstStyle/>
          <a:p>
            <a:pPr marL="0" indent="0"/>
            <a:br>
              <a:rPr lang="en-US" dirty="0">
                <a:solidFill>
                  <a:schemeClr val="bg1"/>
                </a:solidFill>
              </a:rPr>
            </a:br>
            <a:r>
              <a:rPr lang="en-US" dirty="0">
                <a:solidFill>
                  <a:schemeClr val="bg1"/>
                </a:solidFill>
              </a:rPr>
              <a:t>The Atom </a:t>
            </a:r>
            <a:br>
              <a:rPr lang="en-US" dirty="0">
                <a:solidFill>
                  <a:schemeClr val="bg1"/>
                </a:solidFill>
              </a:rPr>
            </a:br>
            <a:endParaRPr lang="en-US" sz="2500" dirty="0">
              <a:solidFill>
                <a:schemeClr val="bg1"/>
              </a:solidFill>
            </a:endParaRPr>
          </a:p>
        </p:txBody>
      </p:sp>
      <p:sp>
        <p:nvSpPr>
          <p:cNvPr id="19" name="Oval 18"/>
          <p:cNvSpPr>
            <a:spLocks noChangeAspect="1"/>
          </p:cNvSpPr>
          <p:nvPr/>
        </p:nvSpPr>
        <p:spPr bwMode="auto">
          <a:xfrm>
            <a:off x="6576492" y="3085918"/>
            <a:ext cx="1029370" cy="1371600"/>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06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20" name="_s1032"/>
          <p:cNvSpPr>
            <a:spLocks noChangeArrowheads="1" noTextEdit="1"/>
          </p:cNvSpPr>
          <p:nvPr/>
        </p:nvSpPr>
        <p:spPr bwMode="auto">
          <a:xfrm>
            <a:off x="6930267" y="3557310"/>
            <a:ext cx="321821" cy="428815"/>
          </a:xfrm>
          <a:prstGeom prst="ellipse">
            <a:avLst/>
          </a:prstGeom>
          <a:solidFill>
            <a:schemeClr val="accent2">
              <a:lumMod val="40000"/>
              <a:lumOff val="60000"/>
            </a:schemeClr>
          </a:solidFill>
          <a:ln w="28575" cmpd="sng">
            <a:solidFill>
              <a:schemeClr val="tx2"/>
            </a:solidFill>
            <a:round/>
            <a:headEnd/>
            <a:tailEnd/>
          </a:ln>
        </p:spPr>
        <p:txBody>
          <a:bodyPr wrap="none" lIns="0" tIns="0" rIns="0" bIns="0" anchor="ctr"/>
          <a:lstStyle/>
          <a:p>
            <a:pPr eaLnBrk="1" hangingPunct="1"/>
            <a:endParaRPr lang="en-US" sz="3200" dirty="0">
              <a:solidFill>
                <a:srgbClr val="000000"/>
              </a:solidFill>
              <a:latin typeface="Arial" charset="0"/>
              <a:ea typeface="+mn-ea"/>
            </a:endParaRPr>
          </a:p>
        </p:txBody>
      </p:sp>
      <p:sp>
        <p:nvSpPr>
          <p:cNvPr id="21" name="Oval 20"/>
          <p:cNvSpPr>
            <a:spLocks noChangeAspect="1"/>
          </p:cNvSpPr>
          <p:nvPr/>
        </p:nvSpPr>
        <p:spPr bwMode="auto">
          <a:xfrm>
            <a:off x="6319150" y="2743018"/>
            <a:ext cx="1544055" cy="2057400"/>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
        <p:nvSpPr>
          <p:cNvPr id="22" name="TextBox 21"/>
          <p:cNvSpPr txBox="1"/>
          <p:nvPr/>
        </p:nvSpPr>
        <p:spPr>
          <a:xfrm>
            <a:off x="4269978" y="5077473"/>
            <a:ext cx="2049172" cy="547135"/>
          </a:xfrm>
          <a:prstGeom prst="rect">
            <a:avLst/>
          </a:prstGeom>
          <a:noFill/>
        </p:spPr>
        <p:txBody>
          <a:bodyPr wrap="square" lIns="191303" tIns="95662" rIns="191303" bIns="95662" rtlCol="0">
            <a:spAutoFit/>
          </a:bodyPr>
          <a:lstStyle/>
          <a:p>
            <a:pPr algn="ctr" eaLnBrk="1" hangingPunct="1"/>
            <a:r>
              <a:rPr lang="en-US" sz="2300" dirty="0">
                <a:solidFill>
                  <a:srgbClr val="000000"/>
                </a:solidFill>
                <a:latin typeface="Arial" charset="0"/>
                <a:ea typeface="+mn-ea"/>
              </a:rPr>
              <a:t>Nucleus</a:t>
            </a:r>
          </a:p>
        </p:txBody>
      </p:sp>
      <p:sp>
        <p:nvSpPr>
          <p:cNvPr id="23" name="TextBox 22"/>
          <p:cNvSpPr txBox="1"/>
          <p:nvPr/>
        </p:nvSpPr>
        <p:spPr>
          <a:xfrm>
            <a:off x="4527320" y="1819048"/>
            <a:ext cx="2049172" cy="547135"/>
          </a:xfrm>
          <a:prstGeom prst="rect">
            <a:avLst/>
          </a:prstGeom>
          <a:noFill/>
        </p:spPr>
        <p:txBody>
          <a:bodyPr wrap="square" lIns="191303" tIns="95662" rIns="191303" bIns="95662" rtlCol="0">
            <a:spAutoFit/>
          </a:bodyPr>
          <a:lstStyle/>
          <a:p>
            <a:pPr algn="ctr" eaLnBrk="1" hangingPunct="1"/>
            <a:r>
              <a:rPr lang="en-US" sz="2300" dirty="0">
                <a:solidFill>
                  <a:srgbClr val="000000"/>
                </a:solidFill>
                <a:latin typeface="Arial" charset="0"/>
                <a:ea typeface="+mn-ea"/>
              </a:rPr>
              <a:t>Orbitals</a:t>
            </a:r>
          </a:p>
        </p:txBody>
      </p:sp>
      <p:pic>
        <p:nvPicPr>
          <p:cNvPr id="7170" name="Picture 2" descr="http://faculty.clintoncc.suny.edu/faculty/michael.gregory/files/bio%20101/bio%20101%20lectures/chemistry/helium%20at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909" y="1432006"/>
            <a:ext cx="2123819" cy="510823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auto">
          <a:xfrm>
            <a:off x="5833102" y="2334128"/>
            <a:ext cx="852631" cy="131835"/>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endCxn id="19" idx="2"/>
          </p:cNvCxnSpPr>
          <p:nvPr/>
        </p:nvCxnSpPr>
        <p:spPr bwMode="auto">
          <a:xfrm>
            <a:off x="5833132" y="2334128"/>
            <a:ext cx="743395" cy="1437590"/>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5889769" y="4114618"/>
            <a:ext cx="1272616" cy="1177262"/>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833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0" y="-8"/>
            <a:ext cx="9143996" cy="1371600"/>
          </a:xfrm>
        </p:spPr>
        <p:txBody>
          <a:bodyPr/>
          <a:lstStyle/>
          <a:p>
            <a:r>
              <a:rPr lang="en-US" dirty="0"/>
              <a:t>Charged Particles in the Atom</a:t>
            </a:r>
          </a:p>
        </p:txBody>
      </p:sp>
      <p:sp>
        <p:nvSpPr>
          <p:cNvPr id="53254" name="Text Placeholder 6"/>
          <p:cNvSpPr>
            <a:spLocks noGrp="1"/>
          </p:cNvSpPr>
          <p:nvPr>
            <p:ph type="body" sz="quarter" idx="14"/>
          </p:nvPr>
        </p:nvSpPr>
        <p:spPr/>
        <p:txBody>
          <a:bodyPr/>
          <a:lstStyle/>
          <a:p>
            <a:r>
              <a:rPr lang="en-US" b="1" dirty="0">
                <a:solidFill>
                  <a:schemeClr val="accent3"/>
                </a:solidFill>
              </a:rPr>
              <a:t>Protons</a:t>
            </a:r>
            <a:r>
              <a:rPr lang="en-US" dirty="0">
                <a:solidFill>
                  <a:srgbClr val="FF9933"/>
                </a:solidFill>
              </a:rPr>
              <a:t> </a:t>
            </a:r>
            <a:r>
              <a:rPr lang="en-US" dirty="0"/>
              <a:t>are positively charged.	</a:t>
            </a:r>
          </a:p>
        </p:txBody>
      </p:sp>
      <p:sp>
        <p:nvSpPr>
          <p:cNvPr id="53255" name="Text Placeholder 7"/>
          <p:cNvSpPr>
            <a:spLocks noGrp="1"/>
          </p:cNvSpPr>
          <p:nvPr>
            <p:ph type="body" sz="quarter" idx="15"/>
          </p:nvPr>
        </p:nvSpPr>
        <p:spPr/>
        <p:txBody>
          <a:bodyPr/>
          <a:lstStyle/>
          <a:p>
            <a:r>
              <a:rPr lang="en-US" b="1" dirty="0">
                <a:solidFill>
                  <a:schemeClr val="accent3"/>
                </a:solidFill>
              </a:rPr>
              <a:t>Electrons</a:t>
            </a:r>
            <a:r>
              <a:rPr lang="en-US" dirty="0">
                <a:solidFill>
                  <a:srgbClr val="FF9933"/>
                </a:solidFill>
              </a:rPr>
              <a:t> </a:t>
            </a:r>
            <a:r>
              <a:rPr lang="en-US" dirty="0"/>
              <a:t>are negatively charged.	</a:t>
            </a:r>
          </a:p>
        </p:txBody>
      </p:sp>
      <p:sp>
        <p:nvSpPr>
          <p:cNvPr id="53256" name="Text Placeholder 8"/>
          <p:cNvSpPr>
            <a:spLocks noGrp="1"/>
          </p:cNvSpPr>
          <p:nvPr>
            <p:ph type="body" sz="quarter" idx="16"/>
          </p:nvPr>
        </p:nvSpPr>
        <p:spPr/>
        <p:txBody>
          <a:bodyPr/>
          <a:lstStyle/>
          <a:p>
            <a:r>
              <a:rPr lang="en-US" b="1" dirty="0">
                <a:solidFill>
                  <a:schemeClr val="accent3"/>
                </a:solidFill>
              </a:rPr>
              <a:t>Neutrons</a:t>
            </a:r>
            <a:r>
              <a:rPr lang="en-US" dirty="0">
                <a:solidFill>
                  <a:srgbClr val="FF9933"/>
                </a:solidFill>
              </a:rPr>
              <a:t> </a:t>
            </a:r>
            <a:r>
              <a:rPr lang="en-US" dirty="0"/>
              <a:t>are not charged.</a:t>
            </a:r>
          </a:p>
        </p:txBody>
      </p:sp>
      <p:sp>
        <p:nvSpPr>
          <p:cNvPr id="53257" name="Text Placeholder 9"/>
          <p:cNvSpPr>
            <a:spLocks noGrp="1"/>
          </p:cNvSpPr>
          <p:nvPr>
            <p:ph type="body" sz="quarter" idx="17"/>
          </p:nvPr>
        </p:nvSpPr>
        <p:spPr/>
        <p:txBody>
          <a:bodyPr/>
          <a:lstStyle/>
          <a:p>
            <a:r>
              <a:rPr lang="en-US" dirty="0"/>
              <a:t>The atom is made of three particles: protons, electrons, and neutrons.</a:t>
            </a:r>
          </a:p>
        </p:txBody>
      </p:sp>
      <p:sp>
        <p:nvSpPr>
          <p:cNvPr id="3" name="Oval 2"/>
          <p:cNvSpPr/>
          <p:nvPr/>
        </p:nvSpPr>
        <p:spPr bwMode="auto">
          <a:xfrm>
            <a:off x="636208" y="2704903"/>
            <a:ext cx="1601242" cy="2059780"/>
          </a:xfrm>
          <a:prstGeom prst="ellipse">
            <a:avLst/>
          </a:prstGeom>
          <a:solidFill>
            <a:schemeClr val="tx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062" eaLnBrk="1" hangingPunct="1">
              <a:lnSpc>
                <a:spcPct val="115000"/>
              </a:lnSpc>
              <a:spcBef>
                <a:spcPct val="20000"/>
              </a:spcBef>
              <a:buClr>
                <a:srgbClr val="2877C4"/>
              </a:buClr>
            </a:pPr>
            <a:r>
              <a:rPr lang="en-US" sz="3400" b="1" dirty="0">
                <a:solidFill>
                  <a:srgbClr val="000000"/>
                </a:solidFill>
                <a:latin typeface="Arial" charset="0"/>
                <a:ea typeface="+mn-ea"/>
              </a:rPr>
              <a:t>+</a:t>
            </a:r>
          </a:p>
        </p:txBody>
      </p:sp>
      <p:sp>
        <p:nvSpPr>
          <p:cNvPr id="16" name="Oval 15"/>
          <p:cNvSpPr/>
          <p:nvPr/>
        </p:nvSpPr>
        <p:spPr bwMode="auto">
          <a:xfrm>
            <a:off x="3985232" y="3398425"/>
            <a:ext cx="683802" cy="844985"/>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062" eaLnBrk="1" hangingPunct="1">
              <a:lnSpc>
                <a:spcPct val="115000"/>
              </a:lnSpc>
              <a:spcBef>
                <a:spcPct val="20000"/>
              </a:spcBef>
              <a:buClr>
                <a:srgbClr val="2877C4"/>
              </a:buClr>
            </a:pPr>
            <a:r>
              <a:rPr lang="en-US" sz="3400" b="1" dirty="0">
                <a:solidFill>
                  <a:srgbClr val="000000"/>
                </a:solidFill>
                <a:latin typeface="Arial" charset="0"/>
                <a:ea typeface="+mn-ea"/>
              </a:rPr>
              <a:t>–</a:t>
            </a:r>
          </a:p>
        </p:txBody>
      </p:sp>
      <p:sp>
        <p:nvSpPr>
          <p:cNvPr id="20" name="Oval 19"/>
          <p:cNvSpPr/>
          <p:nvPr/>
        </p:nvSpPr>
        <p:spPr bwMode="auto">
          <a:xfrm>
            <a:off x="6562235" y="2704903"/>
            <a:ext cx="1601242" cy="2059780"/>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062" eaLnBrk="1" hangingPunct="1">
              <a:lnSpc>
                <a:spcPct val="115000"/>
              </a:lnSpc>
              <a:spcBef>
                <a:spcPct val="20000"/>
              </a:spcBef>
              <a:buClr>
                <a:srgbClr val="2877C4"/>
              </a:buClr>
            </a:pPr>
            <a:endParaRPr lang="en-US" sz="3400" b="1" dirty="0">
              <a:solidFill>
                <a:srgbClr val="000000"/>
              </a:solidFill>
              <a:latin typeface="Arial" charset="0"/>
              <a:ea typeface="+mn-ea"/>
            </a:endParaRPr>
          </a:p>
        </p:txBody>
      </p:sp>
    </p:spTree>
    <p:extLst>
      <p:ext uri="{BB962C8B-B14F-4D97-AF65-F5344CB8AC3E}">
        <p14:creationId xmlns:p14="http://schemas.microsoft.com/office/powerpoint/2010/main" val="41968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animEffect transition="in" filter="fade">
                                      <p:cBhvr>
                                        <p:cTn id="7" dur="500"/>
                                        <p:tgtEl>
                                          <p:spTgt spid="53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5">
                                            <p:txEl>
                                              <p:pRg st="0" end="0"/>
                                            </p:txEl>
                                          </p:spTgt>
                                        </p:tgtEl>
                                        <p:attrNameLst>
                                          <p:attrName>style.visibility</p:attrName>
                                        </p:attrNameLst>
                                      </p:cBhvr>
                                      <p:to>
                                        <p:strVal val="visible"/>
                                      </p:to>
                                    </p:set>
                                    <p:animEffect transition="in" filter="fade">
                                      <p:cBhvr>
                                        <p:cTn id="17" dur="500"/>
                                        <p:tgtEl>
                                          <p:spTgt spid="532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6">
                                            <p:txEl>
                                              <p:pRg st="0" end="0"/>
                                            </p:txEl>
                                          </p:spTgt>
                                        </p:tgtEl>
                                        <p:attrNameLst>
                                          <p:attrName>style.visibility</p:attrName>
                                        </p:attrNameLst>
                                      </p:cBhvr>
                                      <p:to>
                                        <p:strVal val="visible"/>
                                      </p:to>
                                    </p:set>
                                    <p:animEffect transition="in" filter="fade">
                                      <p:cBhvr>
                                        <p:cTn id="27" dur="500"/>
                                        <p:tgtEl>
                                          <p:spTgt spid="532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build="p"/>
      <p:bldP spid="53255" grpId="0" build="p"/>
      <p:bldP spid="53256" grpId="0" build="p"/>
      <p:bldP spid="3" grpId="0" animBg="1"/>
      <p:bldP spid="16"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12"/>
          <p:cNvSpPr>
            <a:spLocks noChangeArrowheads="1"/>
          </p:cNvSpPr>
          <p:nvPr/>
        </p:nvSpPr>
        <p:spPr bwMode="auto">
          <a:xfrm>
            <a:off x="2916237" y="1557338"/>
            <a:ext cx="3816351" cy="3743325"/>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900">
              <a:solidFill>
                <a:srgbClr val="000000"/>
              </a:solidFill>
              <a:ea typeface="+mn-ea"/>
            </a:endParaRPr>
          </a:p>
        </p:txBody>
      </p:sp>
      <p:sp>
        <p:nvSpPr>
          <p:cNvPr id="18436" name="Oval 6"/>
          <p:cNvSpPr>
            <a:spLocks noChangeArrowheads="1"/>
          </p:cNvSpPr>
          <p:nvPr/>
        </p:nvSpPr>
        <p:spPr bwMode="auto">
          <a:xfrm>
            <a:off x="4787901" y="3213103"/>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18437" name="Oval 7"/>
          <p:cNvSpPr>
            <a:spLocks noChangeArrowheads="1"/>
          </p:cNvSpPr>
          <p:nvPr/>
        </p:nvSpPr>
        <p:spPr bwMode="auto">
          <a:xfrm>
            <a:off x="4716462" y="2781339"/>
            <a:ext cx="576263" cy="57626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700" b="1">
                <a:solidFill>
                  <a:srgbClr val="000000"/>
                </a:solidFill>
                <a:latin typeface="Comic Sans MS" pitchFamily="66" charset="0"/>
                <a:ea typeface="+mn-ea"/>
              </a:rPr>
              <a:t>N</a:t>
            </a:r>
          </a:p>
        </p:txBody>
      </p:sp>
      <p:sp>
        <p:nvSpPr>
          <p:cNvPr id="18438" name="Oval 8"/>
          <p:cNvSpPr>
            <a:spLocks noChangeArrowheads="1"/>
          </p:cNvSpPr>
          <p:nvPr/>
        </p:nvSpPr>
        <p:spPr bwMode="auto">
          <a:xfrm>
            <a:off x="4284663" y="3429039"/>
            <a:ext cx="576263" cy="57626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700" b="1">
                <a:solidFill>
                  <a:srgbClr val="000000"/>
                </a:solidFill>
                <a:latin typeface="Comic Sans MS" pitchFamily="66" charset="0"/>
                <a:ea typeface="+mn-ea"/>
              </a:rPr>
              <a:t>N</a:t>
            </a:r>
          </a:p>
        </p:txBody>
      </p:sp>
      <p:sp>
        <p:nvSpPr>
          <p:cNvPr id="18439" name="Oval 5"/>
          <p:cNvSpPr>
            <a:spLocks noChangeArrowheads="1"/>
          </p:cNvSpPr>
          <p:nvPr/>
        </p:nvSpPr>
        <p:spPr bwMode="auto">
          <a:xfrm>
            <a:off x="4284663" y="2924214"/>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18440" name="Oval 10"/>
          <p:cNvSpPr>
            <a:spLocks noChangeArrowheads="1"/>
          </p:cNvSpPr>
          <p:nvPr/>
        </p:nvSpPr>
        <p:spPr bwMode="auto">
          <a:xfrm>
            <a:off x="2700337" y="3500476"/>
            <a:ext cx="576263" cy="57626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18441" name="Oval 11"/>
          <p:cNvSpPr>
            <a:spLocks noChangeArrowheads="1"/>
          </p:cNvSpPr>
          <p:nvPr/>
        </p:nvSpPr>
        <p:spPr bwMode="auto">
          <a:xfrm>
            <a:off x="6372226" y="2997239"/>
            <a:ext cx="576263" cy="57626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2" name="Rectangle 1"/>
          <p:cNvSpPr/>
          <p:nvPr/>
        </p:nvSpPr>
        <p:spPr>
          <a:xfrm>
            <a:off x="166688" y="5867411"/>
            <a:ext cx="6781800" cy="922990"/>
          </a:xfrm>
          <a:prstGeom prst="rect">
            <a:avLst/>
          </a:prstGeom>
        </p:spPr>
        <p:txBody>
          <a:bodyPr wrap="square" lIns="91103" tIns="45552" rIns="91103" bIns="45552">
            <a:spAutoFit/>
          </a:bodyPr>
          <a:lstStyle/>
          <a:p>
            <a:pPr marL="0" lvl="1">
              <a:spcBef>
                <a:spcPts val="1050"/>
              </a:spcBef>
              <a:buClr>
                <a:srgbClr val="FE8900"/>
              </a:buClr>
            </a:pPr>
            <a:r>
              <a:rPr lang="en-US" i="1" kern="0" dirty="0">
                <a:solidFill>
                  <a:schemeClr val="bg1"/>
                </a:solidFill>
                <a:latin typeface="Times New Roman" panose="02020603050405020304" pitchFamily="18" charset="0"/>
                <a:cs typeface="Times New Roman" panose="02020603050405020304" pitchFamily="18" charset="0"/>
              </a:rPr>
              <a:t>Different elements have different particle counts and arrangements</a:t>
            </a:r>
          </a:p>
        </p:txBody>
      </p:sp>
    </p:spTree>
    <p:extLst>
      <p:ext uri="{BB962C8B-B14F-4D97-AF65-F5344CB8AC3E}">
        <p14:creationId xmlns:p14="http://schemas.microsoft.com/office/powerpoint/2010/main" val="36225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12"/>
          <p:cNvSpPr>
            <a:spLocks noChangeArrowheads="1"/>
          </p:cNvSpPr>
          <p:nvPr/>
        </p:nvSpPr>
        <p:spPr bwMode="auto">
          <a:xfrm>
            <a:off x="2916237" y="1557338"/>
            <a:ext cx="3816351" cy="3743325"/>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900">
              <a:solidFill>
                <a:srgbClr val="000000"/>
              </a:solidFill>
              <a:ea typeface="+mn-ea"/>
            </a:endParaRPr>
          </a:p>
        </p:txBody>
      </p:sp>
      <p:sp>
        <p:nvSpPr>
          <p:cNvPr id="14340" name="Text Box 4"/>
          <p:cNvSpPr txBox="1">
            <a:spLocks noChangeArrowheads="1"/>
          </p:cNvSpPr>
          <p:nvPr/>
        </p:nvSpPr>
        <p:spPr bwMode="auto">
          <a:xfrm>
            <a:off x="3111504" y="447693"/>
            <a:ext cx="3365500" cy="5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b="1">
                <a:solidFill>
                  <a:srgbClr val="92D050"/>
                </a:solidFill>
                <a:latin typeface="Times New Roman" pitchFamily="18" charset="0"/>
                <a:ea typeface="+mn-ea"/>
                <a:cs typeface="Times New Roman" pitchFamily="18" charset="0"/>
              </a:rPr>
              <a:t>HELIUM  ATOM</a:t>
            </a:r>
          </a:p>
        </p:txBody>
      </p:sp>
      <p:sp>
        <p:nvSpPr>
          <p:cNvPr id="18436" name="Oval 6"/>
          <p:cNvSpPr>
            <a:spLocks noChangeArrowheads="1"/>
          </p:cNvSpPr>
          <p:nvPr/>
        </p:nvSpPr>
        <p:spPr bwMode="auto">
          <a:xfrm>
            <a:off x="4787901" y="3213103"/>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18437" name="Oval 7"/>
          <p:cNvSpPr>
            <a:spLocks noChangeArrowheads="1"/>
          </p:cNvSpPr>
          <p:nvPr/>
        </p:nvSpPr>
        <p:spPr bwMode="auto">
          <a:xfrm>
            <a:off x="4716462" y="2781339"/>
            <a:ext cx="576263" cy="57626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700" b="1">
                <a:solidFill>
                  <a:srgbClr val="000000"/>
                </a:solidFill>
                <a:latin typeface="Comic Sans MS" pitchFamily="66" charset="0"/>
                <a:ea typeface="+mn-ea"/>
              </a:rPr>
              <a:t>N</a:t>
            </a:r>
          </a:p>
        </p:txBody>
      </p:sp>
      <p:sp>
        <p:nvSpPr>
          <p:cNvPr id="18438" name="Oval 8"/>
          <p:cNvSpPr>
            <a:spLocks noChangeArrowheads="1"/>
          </p:cNvSpPr>
          <p:nvPr/>
        </p:nvSpPr>
        <p:spPr bwMode="auto">
          <a:xfrm>
            <a:off x="4284663" y="3429039"/>
            <a:ext cx="576263" cy="57626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700" b="1">
                <a:solidFill>
                  <a:srgbClr val="000000"/>
                </a:solidFill>
                <a:latin typeface="Comic Sans MS" pitchFamily="66" charset="0"/>
                <a:ea typeface="+mn-ea"/>
              </a:rPr>
              <a:t>N</a:t>
            </a:r>
          </a:p>
        </p:txBody>
      </p:sp>
      <p:sp>
        <p:nvSpPr>
          <p:cNvPr id="18439" name="Oval 5"/>
          <p:cNvSpPr>
            <a:spLocks noChangeArrowheads="1"/>
          </p:cNvSpPr>
          <p:nvPr/>
        </p:nvSpPr>
        <p:spPr bwMode="auto">
          <a:xfrm>
            <a:off x="4284663" y="2924214"/>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18440" name="Oval 10"/>
          <p:cNvSpPr>
            <a:spLocks noChangeArrowheads="1"/>
          </p:cNvSpPr>
          <p:nvPr/>
        </p:nvSpPr>
        <p:spPr bwMode="auto">
          <a:xfrm>
            <a:off x="2700337" y="3500476"/>
            <a:ext cx="576263" cy="57626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18441" name="Oval 11"/>
          <p:cNvSpPr>
            <a:spLocks noChangeArrowheads="1"/>
          </p:cNvSpPr>
          <p:nvPr/>
        </p:nvSpPr>
        <p:spPr bwMode="auto">
          <a:xfrm>
            <a:off x="6372226" y="2997239"/>
            <a:ext cx="576263" cy="57626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a:solidFill>
                  <a:srgbClr val="000000"/>
                </a:solidFill>
                <a:latin typeface="Comic Sans MS" pitchFamily="66" charset="0"/>
                <a:ea typeface="+mn-ea"/>
              </a:rPr>
              <a:t>-</a:t>
            </a:r>
          </a:p>
        </p:txBody>
      </p:sp>
      <p:sp>
        <p:nvSpPr>
          <p:cNvPr id="14349" name="Line 13"/>
          <p:cNvSpPr>
            <a:spLocks noChangeShapeType="1"/>
          </p:cNvSpPr>
          <p:nvPr/>
        </p:nvSpPr>
        <p:spPr bwMode="auto">
          <a:xfrm>
            <a:off x="1890714" y="1824076"/>
            <a:ext cx="2376488" cy="12239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lstStyle/>
          <a:p>
            <a:pPr eaLnBrk="1" hangingPunct="1"/>
            <a:endParaRPr lang="en-US" sz="2300">
              <a:solidFill>
                <a:srgbClr val="000000"/>
              </a:solidFill>
              <a:latin typeface="Times New Roman" pitchFamily="18" charset="0"/>
              <a:ea typeface="+mn-ea"/>
            </a:endParaRPr>
          </a:p>
        </p:txBody>
      </p:sp>
      <p:sp>
        <p:nvSpPr>
          <p:cNvPr id="14350" name="Text Box 14"/>
          <p:cNvSpPr txBox="1">
            <a:spLocks noChangeArrowheads="1"/>
          </p:cNvSpPr>
          <p:nvPr/>
        </p:nvSpPr>
        <p:spPr bwMode="auto">
          <a:xfrm>
            <a:off x="914402" y="1366849"/>
            <a:ext cx="1223962"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300" b="1">
                <a:solidFill>
                  <a:srgbClr val="FF0000"/>
                </a:solidFill>
                <a:latin typeface="Comic Sans MS" pitchFamily="66" charset="0"/>
                <a:ea typeface="+mn-ea"/>
              </a:rPr>
              <a:t>proton</a:t>
            </a:r>
          </a:p>
        </p:txBody>
      </p:sp>
      <p:sp>
        <p:nvSpPr>
          <p:cNvPr id="14351" name="Text Box 15"/>
          <p:cNvSpPr txBox="1">
            <a:spLocks noChangeArrowheads="1"/>
          </p:cNvSpPr>
          <p:nvPr/>
        </p:nvSpPr>
        <p:spPr bwMode="auto">
          <a:xfrm>
            <a:off x="971555" y="4868874"/>
            <a:ext cx="1441450"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300" b="1">
                <a:solidFill>
                  <a:srgbClr val="00B050"/>
                </a:solidFill>
                <a:latin typeface="Comic Sans MS" pitchFamily="66" charset="0"/>
                <a:ea typeface="+mn-ea"/>
              </a:rPr>
              <a:t>electron</a:t>
            </a:r>
          </a:p>
        </p:txBody>
      </p:sp>
      <p:sp>
        <p:nvSpPr>
          <p:cNvPr id="14352" name="Line 16"/>
          <p:cNvSpPr>
            <a:spLocks noChangeShapeType="1"/>
          </p:cNvSpPr>
          <p:nvPr/>
        </p:nvSpPr>
        <p:spPr bwMode="auto">
          <a:xfrm flipV="1">
            <a:off x="1828801" y="4008476"/>
            <a:ext cx="863600" cy="7921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lstStyle/>
          <a:p>
            <a:pPr eaLnBrk="1" hangingPunct="1"/>
            <a:endParaRPr lang="en-US" sz="2300">
              <a:solidFill>
                <a:srgbClr val="000000"/>
              </a:solidFill>
              <a:latin typeface="Times New Roman" pitchFamily="18" charset="0"/>
              <a:ea typeface="+mn-ea"/>
            </a:endParaRPr>
          </a:p>
        </p:txBody>
      </p:sp>
      <p:sp>
        <p:nvSpPr>
          <p:cNvPr id="14353" name="Text Box 17"/>
          <p:cNvSpPr txBox="1">
            <a:spLocks noChangeArrowheads="1"/>
          </p:cNvSpPr>
          <p:nvPr/>
        </p:nvSpPr>
        <p:spPr bwMode="auto">
          <a:xfrm>
            <a:off x="5715028" y="5257809"/>
            <a:ext cx="1657351"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300" b="1">
                <a:solidFill>
                  <a:srgbClr val="0070C0"/>
                </a:solidFill>
                <a:latin typeface="Comic Sans MS" pitchFamily="66" charset="0"/>
                <a:ea typeface="+mn-ea"/>
              </a:rPr>
              <a:t>neutron</a:t>
            </a:r>
          </a:p>
        </p:txBody>
      </p:sp>
      <p:sp>
        <p:nvSpPr>
          <p:cNvPr id="14354" name="Line 18"/>
          <p:cNvSpPr>
            <a:spLocks noChangeShapeType="1"/>
          </p:cNvSpPr>
          <p:nvPr/>
        </p:nvSpPr>
        <p:spPr bwMode="auto">
          <a:xfrm flipH="1" flipV="1">
            <a:off x="4838700" y="4013239"/>
            <a:ext cx="1397001" cy="12874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lstStyle/>
          <a:p>
            <a:pPr eaLnBrk="1" hangingPunct="1"/>
            <a:endParaRPr lang="en-US" sz="2300">
              <a:solidFill>
                <a:srgbClr val="000000"/>
              </a:solidFill>
              <a:latin typeface="Times New Roman" pitchFamily="18" charset="0"/>
              <a:ea typeface="+mn-ea"/>
            </a:endParaRPr>
          </a:p>
        </p:txBody>
      </p:sp>
      <p:sp>
        <p:nvSpPr>
          <p:cNvPr id="14355" name="Text Box 19"/>
          <p:cNvSpPr txBox="1">
            <a:spLocks noChangeArrowheads="1"/>
          </p:cNvSpPr>
          <p:nvPr/>
        </p:nvSpPr>
        <p:spPr bwMode="auto">
          <a:xfrm>
            <a:off x="7162800" y="1219213"/>
            <a:ext cx="1309689" cy="97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300" b="1">
                <a:solidFill>
                  <a:srgbClr val="FFFFFF"/>
                </a:solidFill>
                <a:latin typeface="Comic Sans MS" pitchFamily="66" charset="0"/>
                <a:ea typeface="+mn-ea"/>
              </a:rPr>
              <a:t>Energy</a:t>
            </a:r>
          </a:p>
          <a:p>
            <a:pPr eaLnBrk="1" hangingPunct="1">
              <a:spcBef>
                <a:spcPct val="50000"/>
              </a:spcBef>
              <a:buFontTx/>
              <a:buNone/>
            </a:pPr>
            <a:r>
              <a:rPr lang="en-GB" altLang="en-US" sz="2300" b="1">
                <a:solidFill>
                  <a:srgbClr val="FFFFFF"/>
                </a:solidFill>
                <a:latin typeface="Comic Sans MS" pitchFamily="66" charset="0"/>
                <a:ea typeface="+mn-ea"/>
              </a:rPr>
              <a:t>Level</a:t>
            </a:r>
          </a:p>
        </p:txBody>
      </p:sp>
      <p:sp>
        <p:nvSpPr>
          <p:cNvPr id="14356" name="Line 20"/>
          <p:cNvSpPr>
            <a:spLocks noChangeShapeType="1"/>
          </p:cNvSpPr>
          <p:nvPr/>
        </p:nvSpPr>
        <p:spPr bwMode="auto">
          <a:xfrm flipH="1">
            <a:off x="6235728" y="1700213"/>
            <a:ext cx="1079501" cy="3603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lstStyle/>
          <a:p>
            <a:pPr eaLnBrk="1" hangingPunct="1"/>
            <a:endParaRPr lang="en-US" sz="2300">
              <a:solidFill>
                <a:srgbClr val="000000"/>
              </a:solidFill>
              <a:latin typeface="Times New Roman" pitchFamily="18" charset="0"/>
              <a:ea typeface="+mn-ea"/>
            </a:endParaRPr>
          </a:p>
        </p:txBody>
      </p:sp>
      <p:sp>
        <p:nvSpPr>
          <p:cNvPr id="2" name="Rectangle 1"/>
          <p:cNvSpPr/>
          <p:nvPr/>
        </p:nvSpPr>
        <p:spPr>
          <a:xfrm>
            <a:off x="166688" y="5867411"/>
            <a:ext cx="6781800" cy="922990"/>
          </a:xfrm>
          <a:prstGeom prst="rect">
            <a:avLst/>
          </a:prstGeom>
        </p:spPr>
        <p:txBody>
          <a:bodyPr wrap="square" lIns="91103" tIns="45552" rIns="91103" bIns="45552">
            <a:spAutoFit/>
          </a:bodyPr>
          <a:lstStyle/>
          <a:p>
            <a:pPr marL="0" lvl="1">
              <a:spcBef>
                <a:spcPts val="1050"/>
              </a:spcBef>
              <a:buClr>
                <a:srgbClr val="FE8900"/>
              </a:buClr>
            </a:pPr>
            <a:r>
              <a:rPr lang="en-US" i="1" kern="0" dirty="0">
                <a:solidFill>
                  <a:schemeClr val="bg1"/>
                </a:solidFill>
                <a:latin typeface="Times New Roman" panose="02020603050405020304" pitchFamily="18" charset="0"/>
                <a:cs typeface="Times New Roman" panose="02020603050405020304" pitchFamily="18" charset="0"/>
              </a:rPr>
              <a:t>Different elements have different particle counts and arrangements</a:t>
            </a:r>
          </a:p>
        </p:txBody>
      </p:sp>
    </p:spTree>
    <p:extLst>
      <p:ext uri="{BB962C8B-B14F-4D97-AF65-F5344CB8AC3E}">
        <p14:creationId xmlns:p14="http://schemas.microsoft.com/office/powerpoint/2010/main" val="246517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fltVal val="0"/>
                                          </p:val>
                                        </p:tav>
                                        <p:tav tm="100000">
                                          <p:val>
                                            <p:strVal val="#ppt_w"/>
                                          </p:val>
                                        </p:tav>
                                      </p:tavLst>
                                    </p:anim>
                                    <p:anim calcmode="lin" valueType="num">
                                      <p:cBhvr>
                                        <p:cTn id="8" dur="1000" fill="hold"/>
                                        <p:tgtEl>
                                          <p:spTgt spid="14340"/>
                                        </p:tgtEl>
                                        <p:attrNameLst>
                                          <p:attrName>ppt_h</p:attrName>
                                        </p:attrNameLst>
                                      </p:cBhvr>
                                      <p:tavLst>
                                        <p:tav tm="0">
                                          <p:val>
                                            <p:fltVal val="0"/>
                                          </p:val>
                                        </p:tav>
                                        <p:tav tm="100000">
                                          <p:val>
                                            <p:strVal val="#ppt_h"/>
                                          </p:val>
                                        </p:tav>
                                      </p:tavLst>
                                    </p:anim>
                                    <p:animEffect transition="in" filter="fade">
                                      <p:cBhvr>
                                        <p:cTn id="9" dur="1000"/>
                                        <p:tgtEl>
                                          <p:spTgt spid="143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4350"/>
                                        </p:tgtEl>
                                        <p:attrNameLst>
                                          <p:attrName>style.visibility</p:attrName>
                                        </p:attrNameLst>
                                      </p:cBhvr>
                                      <p:to>
                                        <p:strVal val="visible"/>
                                      </p:to>
                                    </p:set>
                                    <p:animEffect transition="in" filter="box(in)">
                                      <p:cBhvr>
                                        <p:cTn id="14" dur="500"/>
                                        <p:tgtEl>
                                          <p:spTgt spid="14350"/>
                                        </p:tgtEl>
                                      </p:cBhvr>
                                    </p:animEffect>
                                  </p:childTnLst>
                                </p:cTn>
                              </p:par>
                            </p:childTnLst>
                          </p:cTn>
                        </p:par>
                        <p:par>
                          <p:cTn id="15" fill="hold" nodeType="withGroup">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4349"/>
                                        </p:tgtEl>
                                        <p:attrNameLst>
                                          <p:attrName>style.visibility</p:attrName>
                                        </p:attrNameLst>
                                      </p:cBhvr>
                                      <p:to>
                                        <p:strVal val="visible"/>
                                      </p:to>
                                    </p:set>
                                    <p:animEffect transition="in" filter="wipe(up)">
                                      <p:cBhvr>
                                        <p:cTn id="18" dur="1000"/>
                                        <p:tgtEl>
                                          <p:spTgt spid="143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351"/>
                                        </p:tgtEl>
                                        <p:attrNameLst>
                                          <p:attrName>style.visibility</p:attrName>
                                        </p:attrNameLst>
                                      </p:cBhvr>
                                      <p:to>
                                        <p:strVal val="visible"/>
                                      </p:to>
                                    </p:set>
                                    <p:animEffect transition="in" filter="box(in)">
                                      <p:cBhvr>
                                        <p:cTn id="23" dur="500"/>
                                        <p:tgtEl>
                                          <p:spTgt spid="14351"/>
                                        </p:tgtEl>
                                      </p:cBhvr>
                                    </p:animEffect>
                                  </p:childTnLst>
                                </p:cTn>
                              </p:par>
                            </p:childTnLst>
                          </p:cTn>
                        </p:par>
                        <p:par>
                          <p:cTn id="24" fill="hold" nodeType="with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4352"/>
                                        </p:tgtEl>
                                        <p:attrNameLst>
                                          <p:attrName>style.visibility</p:attrName>
                                        </p:attrNameLst>
                                      </p:cBhvr>
                                      <p:to>
                                        <p:strVal val="visible"/>
                                      </p:to>
                                    </p:set>
                                    <p:animEffect transition="in" filter="wipe(down)">
                                      <p:cBhvr>
                                        <p:cTn id="27" dur="1000"/>
                                        <p:tgtEl>
                                          <p:spTgt spid="143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53"/>
                                        </p:tgtEl>
                                        <p:attrNameLst>
                                          <p:attrName>style.visibility</p:attrName>
                                        </p:attrNameLst>
                                      </p:cBhvr>
                                      <p:to>
                                        <p:strVal val="visible"/>
                                      </p:to>
                                    </p:set>
                                    <p:animEffect transition="in" filter="box(in)">
                                      <p:cBhvr>
                                        <p:cTn id="32" dur="500"/>
                                        <p:tgtEl>
                                          <p:spTgt spid="14353"/>
                                        </p:tgtEl>
                                      </p:cBhvr>
                                    </p:animEffect>
                                  </p:childTnLst>
                                </p:cTn>
                              </p:par>
                            </p:childTnLst>
                          </p:cTn>
                        </p:par>
                        <p:par>
                          <p:cTn id="33" fill="hold" nodeType="with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4354"/>
                                        </p:tgtEl>
                                        <p:attrNameLst>
                                          <p:attrName>style.visibility</p:attrName>
                                        </p:attrNameLst>
                                      </p:cBhvr>
                                      <p:to>
                                        <p:strVal val="visible"/>
                                      </p:to>
                                    </p:set>
                                    <p:animEffect transition="in" filter="wipe(down)">
                                      <p:cBhvr>
                                        <p:cTn id="36" dur="1000"/>
                                        <p:tgtEl>
                                          <p:spTgt spid="143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4355"/>
                                        </p:tgtEl>
                                        <p:attrNameLst>
                                          <p:attrName>style.visibility</p:attrName>
                                        </p:attrNameLst>
                                      </p:cBhvr>
                                      <p:to>
                                        <p:strVal val="visible"/>
                                      </p:to>
                                    </p:set>
                                    <p:animEffect transition="in" filter="box(in)">
                                      <p:cBhvr>
                                        <p:cTn id="41" dur="500"/>
                                        <p:tgtEl>
                                          <p:spTgt spid="14355"/>
                                        </p:tgtEl>
                                      </p:cBhvr>
                                    </p:animEffect>
                                  </p:childTnLst>
                                </p:cTn>
                              </p:par>
                            </p:childTnLst>
                          </p:cTn>
                        </p:par>
                        <p:par>
                          <p:cTn id="42" fill="hold" nodeType="withGroup">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4356"/>
                                        </p:tgtEl>
                                        <p:attrNameLst>
                                          <p:attrName>style.visibility</p:attrName>
                                        </p:attrNameLst>
                                      </p:cBhvr>
                                      <p:to>
                                        <p:strVal val="visible"/>
                                      </p:to>
                                    </p:set>
                                    <p:animEffect transition="in" filter="wipe(right)">
                                      <p:cBhvr>
                                        <p:cTn id="45" dur="10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9" grpId="0" animBg="1"/>
      <p:bldP spid="14350" grpId="0"/>
      <p:bldP spid="14351" grpId="0"/>
      <p:bldP spid="14352" grpId="0" animBg="1"/>
      <p:bldP spid="14353" grpId="0"/>
      <p:bldP spid="14354" grpId="0" animBg="1"/>
      <p:bldP spid="14355" grpId="0"/>
      <p:bldP spid="1435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dirty="0"/>
              <a:t>	Determine the Locations of Subatomic Particles</a:t>
            </a:r>
          </a:p>
        </p:txBody>
      </p:sp>
      <p:sp>
        <p:nvSpPr>
          <p:cNvPr id="59395" name="Text Placeholder 3"/>
          <p:cNvSpPr>
            <a:spLocks noGrp="1"/>
          </p:cNvSpPr>
          <p:nvPr>
            <p:ph type="body" sz="quarter" idx="14"/>
          </p:nvPr>
        </p:nvSpPr>
        <p:spPr>
          <a:xfrm>
            <a:off x="6" y="1377160"/>
            <a:ext cx="5978914" cy="5480840"/>
          </a:xfrm>
        </p:spPr>
        <p:txBody>
          <a:bodyPr/>
          <a:lstStyle/>
          <a:p>
            <a:pPr>
              <a:spcBef>
                <a:spcPts val="756"/>
              </a:spcBef>
            </a:pPr>
            <a:r>
              <a:rPr lang="en-US" sz="2700" dirty="0"/>
              <a:t>Type the name of the location of each particle.</a:t>
            </a:r>
          </a:p>
          <a:p>
            <a:pPr>
              <a:spcBef>
                <a:spcPts val="756"/>
              </a:spcBef>
            </a:pPr>
            <a:endParaRPr lang="en-US" dirty="0"/>
          </a:p>
          <a:p>
            <a:pPr>
              <a:spcBef>
                <a:spcPts val="756"/>
              </a:spcBef>
              <a:tabLst>
                <a:tab pos="1366583" algn="l"/>
                <a:tab pos="2674629" algn="l"/>
                <a:tab pos="4335398" algn="l"/>
              </a:tabLst>
            </a:pPr>
            <a:r>
              <a:rPr lang="en-US" sz="2300" dirty="0">
                <a:solidFill>
                  <a:srgbClr val="0070C0"/>
                </a:solidFill>
              </a:rPr>
              <a:t>Particle 	Charge	Location	~Mass</a:t>
            </a:r>
          </a:p>
          <a:p>
            <a:pPr marL="12664" indent="-12664">
              <a:spcBef>
                <a:spcPts val="756"/>
              </a:spcBef>
              <a:tabLst>
                <a:tab pos="1602253" algn="l"/>
                <a:tab pos="3013114" algn="l"/>
                <a:tab pos="4496735" algn="l"/>
              </a:tabLst>
            </a:pPr>
            <a:r>
              <a:rPr lang="en-US" sz="2700" dirty="0"/>
              <a:t>?              	+1  	?	?</a:t>
            </a:r>
          </a:p>
          <a:p>
            <a:pPr marL="12664" indent="-12664">
              <a:spcBef>
                <a:spcPts val="756"/>
              </a:spcBef>
              <a:tabLst>
                <a:tab pos="1602253" algn="l"/>
                <a:tab pos="3013114" algn="l"/>
                <a:tab pos="4496735" algn="l"/>
              </a:tabLst>
            </a:pPr>
            <a:r>
              <a:rPr lang="en-US" sz="2700" dirty="0"/>
              <a:t>?	0 	?	?</a:t>
            </a:r>
          </a:p>
          <a:p>
            <a:pPr marL="12664" indent="-12664">
              <a:spcBef>
                <a:spcPts val="756"/>
              </a:spcBef>
              <a:tabLst>
                <a:tab pos="1602253" algn="l"/>
                <a:tab pos="3013114" algn="l"/>
                <a:tab pos="4496735" algn="l"/>
              </a:tabLst>
            </a:pPr>
            <a:r>
              <a:rPr lang="en-US" sz="2700" dirty="0"/>
              <a:t>?    	-1     	?		?</a:t>
            </a:r>
          </a:p>
          <a:p>
            <a:endParaRPr lang="en-US" dirty="0"/>
          </a:p>
          <a:p>
            <a:endParaRPr lang="en-US" dirty="0"/>
          </a:p>
          <a:p>
            <a:endParaRPr lang="en-US" dirty="0"/>
          </a:p>
          <a:p>
            <a:r>
              <a:rPr lang="en-US" dirty="0"/>
              <a:t>		</a:t>
            </a:r>
            <a:endParaRPr lang="en-US" dirty="0">
              <a:solidFill>
                <a:srgbClr val="FF9933"/>
              </a:solidFill>
            </a:endParaRPr>
          </a:p>
        </p:txBody>
      </p:sp>
      <p:sp>
        <p:nvSpPr>
          <p:cNvPr id="18" name="Oval 17"/>
          <p:cNvSpPr>
            <a:spLocks noChangeAspect="1"/>
          </p:cNvSpPr>
          <p:nvPr/>
        </p:nvSpPr>
        <p:spPr bwMode="auto">
          <a:xfrm>
            <a:off x="6369482" y="2919358"/>
            <a:ext cx="1601203" cy="2133548"/>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06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20" name="Oval 19"/>
          <p:cNvSpPr>
            <a:spLocks noChangeAspect="1"/>
          </p:cNvSpPr>
          <p:nvPr/>
        </p:nvSpPr>
        <p:spPr bwMode="auto">
          <a:xfrm>
            <a:off x="5978919" y="2398985"/>
            <a:ext cx="2382261" cy="3174280"/>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
        <p:nvSpPr>
          <p:cNvPr id="24" name="_s1035"/>
          <p:cNvSpPr>
            <a:spLocks noChangeArrowheads="1"/>
          </p:cNvSpPr>
          <p:nvPr/>
        </p:nvSpPr>
        <p:spPr bwMode="auto">
          <a:xfrm>
            <a:off x="6004900" y="2820618"/>
            <a:ext cx="356174" cy="476035"/>
          </a:xfrm>
          <a:prstGeom prst="ellipse">
            <a:avLst/>
          </a:prstGeom>
          <a:solidFill>
            <a:schemeClr val="bg2">
              <a:lumMod val="85000"/>
            </a:schemeClr>
          </a:solidFill>
          <a:ln w="28575" cmpd="sng">
            <a:solidFill>
              <a:schemeClr val="accent4"/>
            </a:solidFill>
            <a:round/>
            <a:headEnd/>
            <a:tailEnd/>
          </a:ln>
        </p:spPr>
        <p:txBody>
          <a:bodyPr lIns="0" tIns="0" rIns="0" bIns="0" anchor="ctr"/>
          <a:lstStyle/>
          <a:p>
            <a:pPr algn="ctr" eaLnBrk="1" hangingPunct="1"/>
            <a:r>
              <a:rPr lang="en-US" sz="2100" b="1" dirty="0">
                <a:solidFill>
                  <a:srgbClr val="000000"/>
                </a:solidFill>
                <a:latin typeface="Arial" charset="0"/>
                <a:ea typeface="+mn-ea"/>
              </a:rPr>
              <a:t>A</a:t>
            </a:r>
          </a:p>
        </p:txBody>
      </p:sp>
      <p:sp>
        <p:nvSpPr>
          <p:cNvPr id="25" name="_s1035"/>
          <p:cNvSpPr>
            <a:spLocks noChangeArrowheads="1"/>
          </p:cNvSpPr>
          <p:nvPr/>
        </p:nvSpPr>
        <p:spPr bwMode="auto">
          <a:xfrm>
            <a:off x="6991961" y="3748108"/>
            <a:ext cx="356174" cy="476035"/>
          </a:xfrm>
          <a:prstGeom prst="ellipse">
            <a:avLst/>
          </a:prstGeom>
          <a:solidFill>
            <a:schemeClr val="bg2">
              <a:lumMod val="85000"/>
            </a:schemeClr>
          </a:solidFill>
          <a:ln w="28575" cmpd="sng">
            <a:solidFill>
              <a:schemeClr val="accent4"/>
            </a:solidFill>
            <a:round/>
            <a:headEnd/>
            <a:tailEnd/>
          </a:ln>
        </p:spPr>
        <p:txBody>
          <a:bodyPr lIns="0" tIns="0" rIns="0" bIns="0" anchor="ctr"/>
          <a:lstStyle/>
          <a:p>
            <a:pPr algn="ctr" eaLnBrk="1" hangingPunct="1"/>
            <a:r>
              <a:rPr lang="en-US" sz="2100" b="1" dirty="0">
                <a:solidFill>
                  <a:srgbClr val="000000"/>
                </a:solidFill>
                <a:latin typeface="Arial" charset="0"/>
                <a:ea typeface="+mn-ea"/>
              </a:rPr>
              <a:t>B</a:t>
            </a:r>
          </a:p>
        </p:txBody>
      </p:sp>
      <p:pic>
        <p:nvPicPr>
          <p:cNvPr id="9" name="Picture 8"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66962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4" end="4"/>
                                            </p:txEl>
                                          </p:spTgt>
                                        </p:tgtEl>
                                        <p:attrNameLst>
                                          <p:attrName>style.visibility</p:attrName>
                                        </p:attrNameLst>
                                      </p:cBhvr>
                                      <p:to>
                                        <p:strVal val="visible"/>
                                      </p:to>
                                    </p:set>
                                    <p:animEffect transition="in" filter="fade">
                                      <p:cBhvr>
                                        <p:cTn id="7" dur="500"/>
                                        <p:tgtEl>
                                          <p:spTgt spid="5939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5" end="5"/>
                                            </p:txEl>
                                          </p:spTgt>
                                        </p:tgtEl>
                                        <p:attrNameLst>
                                          <p:attrName>style.visibility</p:attrName>
                                        </p:attrNameLst>
                                      </p:cBhvr>
                                      <p:to>
                                        <p:strVal val="visible"/>
                                      </p:to>
                                    </p:set>
                                    <p:animEffect transition="in" filter="fade">
                                      <p:cBhvr>
                                        <p:cTn id="12"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8" y="1295400"/>
            <a:ext cx="8839200" cy="5181600"/>
          </a:xfrm>
        </p:spPr>
        <p:txBody>
          <a:bodyPr/>
          <a:lstStyle/>
          <a:p>
            <a:pPr marL="0" indent="0"/>
            <a:r>
              <a:rPr lang="en-US" dirty="0"/>
              <a:t>Watch the video and consider what causes what you observe.</a:t>
            </a:r>
          </a:p>
          <a:p>
            <a:pPr marL="0" indent="0"/>
            <a:endParaRPr lang="en-US" sz="1700" dirty="0"/>
          </a:p>
          <a:p>
            <a:pPr indent="0"/>
            <a:r>
              <a:rPr lang="en-US" u="sng" dirty="0">
                <a:hlinkClick r:id="rId2"/>
              </a:rPr>
              <a:t>http://somup.com/cFQ22DVSKM</a:t>
            </a:r>
            <a:r>
              <a:rPr lang="en-US" u="sng" dirty="0"/>
              <a:t> </a:t>
            </a:r>
          </a:p>
          <a:p>
            <a:pPr indent="0"/>
            <a:endParaRPr lang="en-US" sz="1700" i="1" dirty="0">
              <a:latin typeface="Times New Roman" panose="02020603050405020304" pitchFamily="18" charset="0"/>
              <a:cs typeface="Times New Roman" panose="02020603050405020304" pitchFamily="18" charset="0"/>
            </a:endParaRPr>
          </a:p>
          <a:p>
            <a:pPr lvl="0" algn="ctr"/>
            <a:r>
              <a:rPr lang="en-US" i="1" dirty="0">
                <a:latin typeface="Times New Roman" panose="02020603050405020304" pitchFamily="18" charset="0"/>
                <a:cs typeface="Times New Roman" panose="02020603050405020304" pitchFamily="18" charset="0"/>
              </a:rPr>
              <a:t>Light, sparks, pie tin, Styrofoam, toy  (1:15)</a:t>
            </a:r>
          </a:p>
          <a:p>
            <a:pPr marL="0" indent="0"/>
            <a:endParaRPr lang="en-US" dirty="0"/>
          </a:p>
        </p:txBody>
      </p:sp>
      <p:pic>
        <p:nvPicPr>
          <p:cNvPr id="5" name="Picture 4" descr="warm_up-01.eps"/>
          <p:cNvPicPr/>
          <p:nvPr/>
        </p:nvPicPr>
        <p:blipFill>
          <a:blip r:embed="rId3" cstate="print">
            <a:extLst>
              <a:ext uri="{28A0092B-C50C-407E-A947-70E740481C1C}">
                <a14:useLocalDpi xmlns:a14="http://schemas.microsoft.com/office/drawing/2010/main" val="0"/>
              </a:ext>
            </a:extLst>
          </a:blip>
          <a:stretch>
            <a:fillRect/>
          </a:stretch>
        </p:blipFill>
        <p:spPr>
          <a:xfrm>
            <a:off x="7885748" y="76200"/>
            <a:ext cx="1221105" cy="990600"/>
          </a:xfrm>
          <a:prstGeom prst="rect">
            <a:avLst/>
          </a:prstGeom>
        </p:spPr>
      </p:pic>
    </p:spTree>
    <p:extLst>
      <p:ext uri="{BB962C8B-B14F-4D97-AF65-F5344CB8AC3E}">
        <p14:creationId xmlns:p14="http://schemas.microsoft.com/office/powerpoint/2010/main" val="2394783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dirty="0"/>
              <a:t>	Determine the Locations of Subatomic Particles</a:t>
            </a:r>
          </a:p>
        </p:txBody>
      </p:sp>
      <p:sp>
        <p:nvSpPr>
          <p:cNvPr id="18" name="Oval 17"/>
          <p:cNvSpPr>
            <a:spLocks noChangeAspect="1"/>
          </p:cNvSpPr>
          <p:nvPr/>
        </p:nvSpPr>
        <p:spPr bwMode="auto">
          <a:xfrm>
            <a:off x="6369482" y="2919358"/>
            <a:ext cx="1601203" cy="2133548"/>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06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0" name="Oval 19"/>
          <p:cNvSpPr>
            <a:spLocks noChangeAspect="1"/>
          </p:cNvSpPr>
          <p:nvPr/>
        </p:nvSpPr>
        <p:spPr bwMode="auto">
          <a:xfrm>
            <a:off x="5978919" y="2398985"/>
            <a:ext cx="2382261" cy="3174280"/>
          </a:xfrm>
          <a:prstGeom prst="ellipse">
            <a:avLst/>
          </a:prstGeom>
          <a:noFill/>
          <a:ln w="92075" cap="flat"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24" name="_s1035"/>
          <p:cNvSpPr>
            <a:spLocks noChangeArrowheads="1"/>
          </p:cNvSpPr>
          <p:nvPr/>
        </p:nvSpPr>
        <p:spPr bwMode="auto">
          <a:xfrm>
            <a:off x="6004900" y="2820618"/>
            <a:ext cx="356174" cy="476035"/>
          </a:xfrm>
          <a:prstGeom prst="ellipse">
            <a:avLst/>
          </a:prstGeom>
          <a:solidFill>
            <a:schemeClr val="bg2">
              <a:lumMod val="85000"/>
            </a:schemeClr>
          </a:solidFill>
          <a:ln w="28575" cmpd="sng">
            <a:solidFill>
              <a:schemeClr val="accent4"/>
            </a:solidFill>
            <a:round/>
            <a:headEnd/>
            <a:tailEnd/>
          </a:ln>
        </p:spPr>
        <p:txBody>
          <a:bodyPr lIns="0" tIns="0" rIns="0" bIns="0" anchor="ctr"/>
          <a:lstStyle/>
          <a:p>
            <a:pPr algn="ctr" eaLnBrk="1" hangingPunct="1"/>
            <a:r>
              <a:rPr lang="en-US" sz="2100" b="1" dirty="0">
                <a:solidFill>
                  <a:srgbClr val="000000"/>
                </a:solidFill>
                <a:latin typeface="Arial" charset="0"/>
              </a:rPr>
              <a:t>A</a:t>
            </a:r>
          </a:p>
        </p:txBody>
      </p:sp>
      <p:sp>
        <p:nvSpPr>
          <p:cNvPr id="25" name="_s1035"/>
          <p:cNvSpPr>
            <a:spLocks noChangeArrowheads="1"/>
          </p:cNvSpPr>
          <p:nvPr/>
        </p:nvSpPr>
        <p:spPr bwMode="auto">
          <a:xfrm>
            <a:off x="6991961" y="3748108"/>
            <a:ext cx="356174" cy="476035"/>
          </a:xfrm>
          <a:prstGeom prst="ellipse">
            <a:avLst/>
          </a:prstGeom>
          <a:solidFill>
            <a:schemeClr val="bg2">
              <a:lumMod val="85000"/>
            </a:schemeClr>
          </a:solidFill>
          <a:ln w="28575" cmpd="sng">
            <a:solidFill>
              <a:schemeClr val="accent4"/>
            </a:solidFill>
            <a:round/>
            <a:headEnd/>
            <a:tailEnd/>
          </a:ln>
        </p:spPr>
        <p:txBody>
          <a:bodyPr lIns="0" tIns="0" rIns="0" bIns="0" anchor="ctr"/>
          <a:lstStyle/>
          <a:p>
            <a:pPr algn="ctr" eaLnBrk="1" hangingPunct="1"/>
            <a:r>
              <a:rPr lang="en-US" sz="2100" b="1" dirty="0">
                <a:solidFill>
                  <a:srgbClr val="000000"/>
                </a:solidFill>
                <a:latin typeface="Arial" charset="0"/>
              </a:rPr>
              <a:t>B</a:t>
            </a:r>
          </a:p>
        </p:txBody>
      </p:sp>
      <p:pic>
        <p:nvPicPr>
          <p:cNvPr id="9" name="Picture 8"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158"/>
          <a:stretch/>
        </p:blipFill>
        <p:spPr bwMode="auto">
          <a:xfrm>
            <a:off x="174633" y="1905000"/>
            <a:ext cx="5235566" cy="417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D161FEE-E2E2-4E17-802F-D0B829BA2C54}"/>
              </a:ext>
            </a:extLst>
          </p:cNvPr>
          <p:cNvSpPr txBox="1"/>
          <p:nvPr/>
        </p:nvSpPr>
        <p:spPr>
          <a:xfrm>
            <a:off x="3886201" y="5207187"/>
            <a:ext cx="1219200" cy="507831"/>
          </a:xfrm>
          <a:prstGeom prst="rect">
            <a:avLst/>
          </a:prstGeom>
          <a:solidFill>
            <a:schemeClr val="bg1"/>
          </a:solidFill>
        </p:spPr>
        <p:txBody>
          <a:bodyPr wrap="square" rtlCol="0">
            <a:spAutoFit/>
          </a:bodyPr>
          <a:lstStyle/>
          <a:p>
            <a:pPr algn="ctr"/>
            <a:r>
              <a:rPr lang="en-US" dirty="0"/>
              <a:t>0</a:t>
            </a:r>
          </a:p>
        </p:txBody>
      </p:sp>
    </p:spTree>
    <p:extLst>
      <p:ext uri="{BB962C8B-B14F-4D97-AF65-F5344CB8AC3E}">
        <p14:creationId xmlns:p14="http://schemas.microsoft.com/office/powerpoint/2010/main" val="1155287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943604" y="1371600"/>
            <a:ext cx="3200400" cy="5486400"/>
          </a:xfrm>
          <a:prstGeom prst="rect">
            <a:avLst/>
          </a:prstGeom>
          <a:solidFill>
            <a:schemeClr val="bg1"/>
          </a:solidFill>
          <a:ln>
            <a:solidFill>
              <a:schemeClr val="bg1"/>
            </a:solidFill>
          </a:ln>
          <a:effectLst/>
        </p:spPr>
        <p:txBody>
          <a:bodyPr vert="horz" wrap="square" lIns="273312" tIns="45552" rIns="273312" bIns="45552" numCol="1" spcCol="0" rtlCol="0" anchor="t" anchorCtr="0" compatLnSpc="1">
            <a:prstTxWarp prst="textNoShape">
              <a:avLst/>
            </a:prstTxWarp>
          </a:bodyPr>
          <a:lstStyle/>
          <a:p>
            <a:pPr defTabSz="911054" eaLnBrk="1" hangingPunct="1">
              <a:lnSpc>
                <a:spcPct val="115000"/>
              </a:lnSpc>
              <a:spcBef>
                <a:spcPct val="20000"/>
              </a:spcBef>
              <a:buClr>
                <a:srgbClr val="2877C4"/>
              </a:buClr>
            </a:pPr>
            <a:endParaRPr lang="en-US" sz="3200">
              <a:latin typeface="Arial" charset="0"/>
            </a:endParaRPr>
          </a:p>
        </p:txBody>
      </p:sp>
      <p:sp>
        <p:nvSpPr>
          <p:cNvPr id="67585" name="Title 1"/>
          <p:cNvSpPr>
            <a:spLocks noGrp="1"/>
          </p:cNvSpPr>
          <p:nvPr>
            <p:ph type="title"/>
          </p:nvPr>
        </p:nvSpPr>
        <p:spPr>
          <a:xfrm>
            <a:off x="8" y="49"/>
            <a:ext cx="9144000" cy="1373188"/>
          </a:xfrm>
        </p:spPr>
        <p:txBody>
          <a:bodyPr/>
          <a:lstStyle/>
          <a:p>
            <a:pPr eaLnBrk="1" hangingPunct="1"/>
            <a:r>
              <a:rPr lang="en-US" dirty="0"/>
              <a:t>	What is the structure of the atom?</a:t>
            </a:r>
          </a:p>
        </p:txBody>
      </p:sp>
      <p:pic>
        <p:nvPicPr>
          <p:cNvPr id="6" name="Picture 5"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
        <p:nvSpPr>
          <p:cNvPr id="2" name="TextBox 1"/>
          <p:cNvSpPr txBox="1"/>
          <p:nvPr/>
        </p:nvSpPr>
        <p:spPr>
          <a:xfrm>
            <a:off x="1447800" y="4953011"/>
            <a:ext cx="6019800" cy="1301146"/>
          </a:xfrm>
          <a:prstGeom prst="rect">
            <a:avLst/>
          </a:prstGeom>
          <a:solidFill>
            <a:schemeClr val="accent1"/>
          </a:solidFill>
        </p:spPr>
        <p:txBody>
          <a:bodyPr wrap="square" lIns="191259" tIns="95641" rIns="191259" bIns="95641" rtlCol="0">
            <a:spAutoFit/>
          </a:bodyPr>
          <a:lstStyle/>
          <a:p>
            <a:pPr eaLnBrk="1" hangingPunct="1"/>
            <a:r>
              <a:rPr lang="en-US" sz="3600" i="1" dirty="0">
                <a:solidFill>
                  <a:srgbClr val="000000"/>
                </a:solidFill>
                <a:latin typeface="Times New Roman" panose="02020603050405020304" pitchFamily="18" charset="0"/>
                <a:ea typeface="+mn-ea"/>
                <a:cs typeface="Times New Roman" panose="02020603050405020304" pitchFamily="18" charset="0"/>
              </a:rPr>
              <a:t>How do we distinguish atoms of different elements?</a:t>
            </a:r>
          </a:p>
        </p:txBody>
      </p:sp>
      <p:sp>
        <p:nvSpPr>
          <p:cNvPr id="4" name="Rectangle 3"/>
          <p:cNvSpPr/>
          <p:nvPr/>
        </p:nvSpPr>
        <p:spPr bwMode="auto">
          <a:xfrm>
            <a:off x="688033" y="1664058"/>
            <a:ext cx="1797870" cy="340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781" tIns="95641" rIns="573781" bIns="95641"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a:solidFill>
                <a:srgbClr val="000000"/>
              </a:solidFill>
              <a:latin typeface="Arial" charset="0"/>
              <a:ea typeface="+mn-ea"/>
            </a:endParaRPr>
          </a:p>
        </p:txBody>
      </p:sp>
      <p:sp>
        <p:nvSpPr>
          <p:cNvPr id="5" name="Rectangle 4"/>
          <p:cNvSpPr/>
          <p:nvPr/>
        </p:nvSpPr>
        <p:spPr bwMode="auto">
          <a:xfrm>
            <a:off x="321679" y="2053546"/>
            <a:ext cx="2516844" cy="2721678"/>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vert="horz" wrap="square" lIns="573781" tIns="95641" rIns="573781" bIns="95641" numCol="1" rtlCol="0" anchor="t" anchorCtr="0" compatLnSpc="1">
            <a:prstTxWarp prst="textNoShape">
              <a:avLst/>
            </a:prstTxWarp>
          </a:bodyPr>
          <a:lstStyle/>
          <a:p>
            <a:pPr algn="ctr" defTabSz="1912623" eaLnBrk="1" hangingPunct="1">
              <a:lnSpc>
                <a:spcPct val="115000"/>
              </a:lnSpc>
              <a:spcBef>
                <a:spcPct val="20000"/>
              </a:spcBef>
              <a:buClr>
                <a:srgbClr val="2877C4"/>
              </a:buClr>
            </a:pPr>
            <a:r>
              <a:rPr lang="en-US" sz="2500" b="1" dirty="0">
                <a:solidFill>
                  <a:srgbClr val="000000"/>
                </a:solidFill>
              </a:rPr>
              <a:t>13</a:t>
            </a:r>
          </a:p>
          <a:p>
            <a:pPr algn="ctr" defTabSz="1912623" eaLnBrk="1" hangingPunct="1">
              <a:lnSpc>
                <a:spcPct val="115000"/>
              </a:lnSpc>
              <a:spcBef>
                <a:spcPct val="20000"/>
              </a:spcBef>
              <a:buClr>
                <a:srgbClr val="2877C4"/>
              </a:buClr>
            </a:pPr>
            <a:r>
              <a:rPr lang="en-US" sz="2500" b="1" dirty="0">
                <a:solidFill>
                  <a:srgbClr val="000000"/>
                </a:solidFill>
              </a:rPr>
              <a:t>Al</a:t>
            </a:r>
          </a:p>
          <a:p>
            <a:pPr algn="ctr" defTabSz="1912623" eaLnBrk="1" hangingPunct="1">
              <a:lnSpc>
                <a:spcPct val="115000"/>
              </a:lnSpc>
              <a:spcBef>
                <a:spcPct val="20000"/>
              </a:spcBef>
              <a:buClr>
                <a:srgbClr val="2877C4"/>
              </a:buClr>
            </a:pPr>
            <a:r>
              <a:rPr lang="en-US" sz="2100" b="1" dirty="0">
                <a:solidFill>
                  <a:srgbClr val="000000"/>
                </a:solidFill>
              </a:rPr>
              <a:t>Aluminum</a:t>
            </a:r>
          </a:p>
          <a:p>
            <a:pPr algn="ctr" defTabSz="1912623" eaLnBrk="1" hangingPunct="1">
              <a:lnSpc>
                <a:spcPct val="115000"/>
              </a:lnSpc>
              <a:spcBef>
                <a:spcPct val="20000"/>
              </a:spcBef>
              <a:buClr>
                <a:srgbClr val="2877C4"/>
              </a:buClr>
            </a:pPr>
            <a:r>
              <a:rPr lang="en-US" sz="2500" b="1" dirty="0">
                <a:solidFill>
                  <a:srgbClr val="000000"/>
                </a:solidFill>
              </a:rPr>
              <a:t>26.98</a:t>
            </a:r>
          </a:p>
        </p:txBody>
      </p:sp>
      <p:sp>
        <p:nvSpPr>
          <p:cNvPr id="13" name="Rectangle 12"/>
          <p:cNvSpPr/>
          <p:nvPr/>
        </p:nvSpPr>
        <p:spPr bwMode="auto">
          <a:xfrm>
            <a:off x="3261413" y="2040521"/>
            <a:ext cx="2512576" cy="2721678"/>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vert="horz" wrap="square" lIns="573781" tIns="95641" rIns="573781" bIns="95641" numCol="1" rtlCol="0" anchor="t" anchorCtr="0" compatLnSpc="1">
            <a:prstTxWarp prst="textNoShape">
              <a:avLst/>
            </a:prstTxWarp>
          </a:bodyPr>
          <a:lstStyle/>
          <a:p>
            <a:pPr algn="ctr" defTabSz="1912623" eaLnBrk="1" hangingPunct="1">
              <a:lnSpc>
                <a:spcPct val="115000"/>
              </a:lnSpc>
              <a:spcBef>
                <a:spcPct val="20000"/>
              </a:spcBef>
              <a:buClr>
                <a:srgbClr val="2877C4"/>
              </a:buClr>
            </a:pPr>
            <a:r>
              <a:rPr lang="en-US" sz="2500" b="1" dirty="0">
                <a:solidFill>
                  <a:srgbClr val="000000"/>
                </a:solidFill>
              </a:rPr>
              <a:t>14</a:t>
            </a:r>
          </a:p>
          <a:p>
            <a:pPr algn="ctr" defTabSz="1912623" eaLnBrk="1" hangingPunct="1">
              <a:lnSpc>
                <a:spcPct val="115000"/>
              </a:lnSpc>
              <a:spcBef>
                <a:spcPct val="20000"/>
              </a:spcBef>
              <a:buClr>
                <a:srgbClr val="2877C4"/>
              </a:buClr>
            </a:pPr>
            <a:r>
              <a:rPr lang="en-US" sz="2500" b="1" dirty="0">
                <a:solidFill>
                  <a:srgbClr val="000000"/>
                </a:solidFill>
              </a:rPr>
              <a:t>Si</a:t>
            </a:r>
          </a:p>
          <a:p>
            <a:pPr algn="ctr" defTabSz="1912623" eaLnBrk="1" hangingPunct="1">
              <a:lnSpc>
                <a:spcPct val="115000"/>
              </a:lnSpc>
              <a:spcBef>
                <a:spcPct val="20000"/>
              </a:spcBef>
              <a:buClr>
                <a:srgbClr val="2877C4"/>
              </a:buClr>
            </a:pPr>
            <a:r>
              <a:rPr lang="en-US" sz="2500" b="1" dirty="0">
                <a:solidFill>
                  <a:srgbClr val="000000"/>
                </a:solidFill>
              </a:rPr>
              <a:t>Silicon</a:t>
            </a:r>
          </a:p>
          <a:p>
            <a:pPr algn="ctr" defTabSz="1912623" eaLnBrk="1" hangingPunct="1">
              <a:lnSpc>
                <a:spcPct val="115000"/>
              </a:lnSpc>
              <a:spcBef>
                <a:spcPct val="20000"/>
              </a:spcBef>
              <a:buClr>
                <a:srgbClr val="2877C4"/>
              </a:buClr>
            </a:pPr>
            <a:r>
              <a:rPr lang="en-US" sz="2500" b="1" dirty="0">
                <a:solidFill>
                  <a:srgbClr val="000000"/>
                </a:solidFill>
              </a:rPr>
              <a:t>28.09</a:t>
            </a:r>
          </a:p>
        </p:txBody>
      </p:sp>
      <p:sp>
        <p:nvSpPr>
          <p:cNvPr id="10" name="Rectangle 9"/>
          <p:cNvSpPr/>
          <p:nvPr/>
        </p:nvSpPr>
        <p:spPr bwMode="auto">
          <a:xfrm>
            <a:off x="6400801" y="2005471"/>
            <a:ext cx="2512576" cy="2721678"/>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vert="horz" wrap="square" lIns="573781" tIns="95641" rIns="573781" bIns="95641" numCol="1" rtlCol="0" anchor="t" anchorCtr="0" compatLnSpc="1">
            <a:prstTxWarp prst="textNoShape">
              <a:avLst/>
            </a:prstTxWarp>
          </a:bodyPr>
          <a:lstStyle/>
          <a:p>
            <a:pPr algn="ctr" defTabSz="1912623" eaLnBrk="1" hangingPunct="1">
              <a:lnSpc>
                <a:spcPct val="115000"/>
              </a:lnSpc>
              <a:spcBef>
                <a:spcPct val="20000"/>
              </a:spcBef>
              <a:buClr>
                <a:srgbClr val="2877C4"/>
              </a:buClr>
            </a:pPr>
            <a:r>
              <a:rPr lang="en-US" sz="2500" b="1" dirty="0">
                <a:solidFill>
                  <a:srgbClr val="000000"/>
                </a:solidFill>
              </a:rPr>
              <a:t>15</a:t>
            </a:r>
          </a:p>
          <a:p>
            <a:pPr algn="ctr" defTabSz="1912623" eaLnBrk="1" hangingPunct="1">
              <a:lnSpc>
                <a:spcPct val="115000"/>
              </a:lnSpc>
              <a:spcBef>
                <a:spcPct val="20000"/>
              </a:spcBef>
              <a:buClr>
                <a:srgbClr val="2877C4"/>
              </a:buClr>
            </a:pPr>
            <a:r>
              <a:rPr lang="en-US" sz="2500" b="1" dirty="0">
                <a:solidFill>
                  <a:srgbClr val="000000"/>
                </a:solidFill>
              </a:rPr>
              <a:t>P</a:t>
            </a:r>
          </a:p>
          <a:p>
            <a:pPr algn="ctr" defTabSz="1912623" eaLnBrk="1" hangingPunct="1">
              <a:lnSpc>
                <a:spcPct val="115000"/>
              </a:lnSpc>
              <a:spcBef>
                <a:spcPct val="20000"/>
              </a:spcBef>
              <a:buClr>
                <a:srgbClr val="2877C4"/>
              </a:buClr>
            </a:pPr>
            <a:r>
              <a:rPr lang="en-US" sz="1800" b="1" dirty="0">
                <a:solidFill>
                  <a:srgbClr val="000000"/>
                </a:solidFill>
              </a:rPr>
              <a:t>Phosphorus</a:t>
            </a:r>
          </a:p>
          <a:p>
            <a:pPr algn="ctr" defTabSz="1912623" eaLnBrk="1" hangingPunct="1">
              <a:lnSpc>
                <a:spcPct val="115000"/>
              </a:lnSpc>
              <a:spcBef>
                <a:spcPct val="20000"/>
              </a:spcBef>
              <a:buClr>
                <a:srgbClr val="2877C4"/>
              </a:buClr>
            </a:pPr>
            <a:r>
              <a:rPr lang="en-US" sz="2500" b="1">
                <a:solidFill>
                  <a:srgbClr val="000000"/>
                </a:solidFill>
              </a:rPr>
              <a:t>30.974</a:t>
            </a:r>
            <a:endParaRPr lang="en-US" sz="2500" b="1" dirty="0">
              <a:solidFill>
                <a:srgbClr val="000000"/>
              </a:solidFill>
            </a:endParaRPr>
          </a:p>
        </p:txBody>
      </p:sp>
    </p:spTree>
    <p:extLst>
      <p:ext uri="{BB962C8B-B14F-4D97-AF65-F5344CB8AC3E}">
        <p14:creationId xmlns:p14="http://schemas.microsoft.com/office/powerpoint/2010/main" val="22161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1" y="1377153"/>
            <a:ext cx="4896655" cy="5480848"/>
          </a:xfrm>
        </p:spPr>
        <p:txBody>
          <a:bodyPr/>
          <a:lstStyle/>
          <a:p>
            <a:r>
              <a:rPr lang="en-US" sz="3600" b="1" dirty="0">
                <a:solidFill>
                  <a:srgbClr val="5B8F22"/>
                </a:solidFill>
              </a:rPr>
              <a:t>Atomic number </a:t>
            </a:r>
            <a:r>
              <a:rPr lang="en-US" sz="3600" dirty="0">
                <a:solidFill>
                  <a:schemeClr val="tx1"/>
                </a:solidFill>
              </a:rPr>
              <a:t>(</a:t>
            </a:r>
            <a:r>
              <a:rPr lang="en-US" sz="3600" i="1" dirty="0">
                <a:solidFill>
                  <a:schemeClr val="tx1"/>
                </a:solidFill>
              </a:rPr>
              <a:t>Z</a:t>
            </a:r>
            <a:r>
              <a:rPr lang="en-US" sz="3600" dirty="0">
                <a:solidFill>
                  <a:schemeClr val="tx1"/>
                </a:solidFill>
              </a:rPr>
              <a:t>)</a:t>
            </a:r>
          </a:p>
          <a:p>
            <a:pPr lvl="1"/>
            <a:r>
              <a:rPr lang="en-US" sz="2700" dirty="0">
                <a:solidFill>
                  <a:srgbClr val="FF0000"/>
                </a:solidFill>
              </a:rPr>
              <a:t>Number of protons in an atom</a:t>
            </a:r>
          </a:p>
          <a:p>
            <a:pPr lvl="1"/>
            <a:r>
              <a:rPr lang="en-US" sz="2700" dirty="0">
                <a:solidFill>
                  <a:srgbClr val="00B050"/>
                </a:solidFill>
              </a:rPr>
              <a:t>Differs for each element</a:t>
            </a:r>
          </a:p>
          <a:p>
            <a:endParaRPr lang="en-US" dirty="0"/>
          </a:p>
        </p:txBody>
      </p:sp>
      <p:sp>
        <p:nvSpPr>
          <p:cNvPr id="2" name="Content Placeholder 1"/>
          <p:cNvSpPr>
            <a:spLocks noGrp="1"/>
          </p:cNvSpPr>
          <p:nvPr>
            <p:ph sz="quarter" idx="13"/>
          </p:nvPr>
        </p:nvSpPr>
        <p:spPr/>
        <p:txBody>
          <a:bodyPr/>
          <a:lstStyle/>
          <a:p>
            <a:endParaRPr lang="en-US" dirty="0"/>
          </a:p>
          <a:p>
            <a:endParaRPr lang="en-US" dirty="0"/>
          </a:p>
          <a:p>
            <a:endParaRPr lang="en-US" dirty="0"/>
          </a:p>
          <a:p>
            <a:endParaRPr lang="en-US" dirty="0"/>
          </a:p>
          <a:p>
            <a:endParaRPr lang="en-US" dirty="0"/>
          </a:p>
        </p:txBody>
      </p:sp>
      <p:sp>
        <p:nvSpPr>
          <p:cNvPr id="69637" name="Title 5"/>
          <p:cNvSpPr>
            <a:spLocks noGrp="1"/>
          </p:cNvSpPr>
          <p:nvPr>
            <p:ph type="title"/>
          </p:nvPr>
        </p:nvSpPr>
        <p:spPr>
          <a:xfrm>
            <a:off x="12" y="0"/>
            <a:ext cx="9143992" cy="1371600"/>
          </a:xfrm>
        </p:spPr>
        <p:txBody>
          <a:bodyPr/>
          <a:lstStyle/>
          <a:p>
            <a:pPr marL="0" indent="0"/>
            <a:br>
              <a:rPr lang="en-US" dirty="0">
                <a:solidFill>
                  <a:srgbClr val="5B8F22"/>
                </a:solidFill>
              </a:rPr>
            </a:br>
            <a:r>
              <a:rPr lang="en-US" dirty="0"/>
              <a:t>Atomic number </a:t>
            </a:r>
            <a:br>
              <a:rPr lang="en-US" dirty="0">
                <a:solidFill>
                  <a:srgbClr val="5B8F22"/>
                </a:solidFill>
              </a:rPr>
            </a:br>
            <a:endParaRPr lang="en-US" sz="25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318" y="1828839"/>
            <a:ext cx="1880030" cy="259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250" y="1847918"/>
            <a:ext cx="1880028" cy="255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lesson_question-01.eps"/>
          <p:cNvPicPr/>
          <p:nvPr/>
        </p:nvPicPr>
        <p:blipFill>
          <a:blip r:embed="rId5" cstate="print">
            <a:extLst>
              <a:ext uri="{28A0092B-C50C-407E-A947-70E740481C1C}">
                <a14:useLocalDpi xmlns:a14="http://schemas.microsoft.com/office/drawing/2010/main" val="0"/>
              </a:ext>
            </a:extLst>
          </a:blip>
          <a:stretch>
            <a:fillRect/>
          </a:stretch>
        </p:blipFill>
        <p:spPr>
          <a:xfrm>
            <a:off x="7809548" y="76200"/>
            <a:ext cx="1280161" cy="1038225"/>
          </a:xfrm>
          <a:prstGeom prst="rect">
            <a:avLst/>
          </a:prstGeom>
        </p:spPr>
      </p:pic>
      <p:sp>
        <p:nvSpPr>
          <p:cNvPr id="3" name="Arrow: Right 2">
            <a:extLst>
              <a:ext uri="{FF2B5EF4-FFF2-40B4-BE49-F238E27FC236}">
                <a16:creationId xmlns:a16="http://schemas.microsoft.com/office/drawing/2014/main" id="{2525F17A-DD36-ED3D-9152-50384F290387}"/>
              </a:ext>
            </a:extLst>
          </p:cNvPr>
          <p:cNvSpPr/>
          <p:nvPr/>
        </p:nvSpPr>
        <p:spPr bwMode="auto">
          <a:xfrm rot="504674">
            <a:off x="4502738" y="1897661"/>
            <a:ext cx="1120997" cy="288400"/>
          </a:xfrm>
          <a:prstGeom prst="rightArrow">
            <a:avLst/>
          </a:prstGeom>
          <a:solidFill>
            <a:schemeClr val="accent2"/>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20" name="Rectangle 3"/>
          <p:cNvSpPr txBox="1">
            <a:spLocks noChangeArrowheads="1"/>
          </p:cNvSpPr>
          <p:nvPr/>
        </p:nvSpPr>
        <p:spPr bwMode="auto">
          <a:xfrm>
            <a:off x="296832" y="4572010"/>
            <a:ext cx="8627446" cy="1414110"/>
          </a:xfrm>
          <a:prstGeom prst="rect">
            <a:avLst/>
          </a:prstGeom>
          <a:solidFill>
            <a:schemeClr val="tx2"/>
          </a:solidFill>
          <a:ln>
            <a:noFill/>
          </a:ln>
          <a:effectLst/>
        </p:spPr>
        <p:txBody>
          <a:bodyPr vert="horz" wrap="square" lIns="325145" tIns="95570" rIns="325145" bIns="95570"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Every atom of a </a:t>
            </a:r>
            <a:r>
              <a:rPr lang="en-US" sz="2300" b="1" dirty="0">
                <a:solidFill>
                  <a:srgbClr val="FFFF00"/>
                </a:solidFill>
              </a:rPr>
              <a:t>given element </a:t>
            </a:r>
            <a:r>
              <a:rPr lang="en-US" sz="2300" b="1" dirty="0">
                <a:solidFill>
                  <a:srgbClr val="FFFFFF"/>
                </a:solidFill>
              </a:rPr>
              <a:t>has the same atomic number, and atomic number can be used to identify an element.</a:t>
            </a:r>
          </a:p>
        </p:txBody>
      </p:sp>
    </p:spTree>
    <p:extLst>
      <p:ext uri="{BB962C8B-B14F-4D97-AF65-F5344CB8AC3E}">
        <p14:creationId xmlns:p14="http://schemas.microsoft.com/office/powerpoint/2010/main" val="20914788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9" name="Content Placeholder 2"/>
          <p:cNvSpPr>
            <a:spLocks noGrp="1"/>
          </p:cNvSpPr>
          <p:nvPr>
            <p:ph type="body" sz="quarter" idx="12"/>
          </p:nvPr>
        </p:nvSpPr>
        <p:spPr/>
        <p:txBody>
          <a:bodyPr anchor="t"/>
          <a:lstStyle/>
          <a:p>
            <a:pPr lvl="1"/>
            <a:r>
              <a:rPr lang="en-US" sz="2700" dirty="0"/>
              <a:t>Total number of </a:t>
            </a:r>
            <a:r>
              <a:rPr lang="en-US" sz="2700" dirty="0">
                <a:solidFill>
                  <a:srgbClr val="FF0000"/>
                </a:solidFill>
              </a:rPr>
              <a:t>protons</a:t>
            </a:r>
            <a:r>
              <a:rPr lang="en-US" sz="2700" dirty="0"/>
              <a:t> + </a:t>
            </a:r>
            <a:r>
              <a:rPr lang="en-US" sz="2700" dirty="0">
                <a:solidFill>
                  <a:srgbClr val="0070C0"/>
                </a:solidFill>
              </a:rPr>
              <a:t>neutrons</a:t>
            </a:r>
          </a:p>
          <a:p>
            <a:pPr lvl="1"/>
            <a:r>
              <a:rPr lang="en-US" sz="2700" dirty="0">
                <a:solidFill>
                  <a:srgbClr val="00B050"/>
                </a:solidFill>
              </a:rPr>
              <a:t>Usually varies from atom to atom</a:t>
            </a:r>
          </a:p>
          <a:p>
            <a:pPr marL="0" lvl="1" indent="0">
              <a:buNone/>
            </a:pPr>
            <a:endParaRPr lang="en-US" sz="1700" dirty="0"/>
          </a:p>
          <a:p>
            <a:pPr marL="0" lvl="1" indent="0">
              <a:buNone/>
            </a:pPr>
            <a:r>
              <a:rPr lang="en-US" sz="2700" dirty="0"/>
              <a:t>Aluminum-27</a:t>
            </a:r>
          </a:p>
          <a:p>
            <a:pPr marL="680913" lvl="1" indent="-338870"/>
            <a:r>
              <a:rPr lang="en-US" sz="2700" dirty="0"/>
              <a:t>Al-27</a:t>
            </a:r>
          </a:p>
          <a:p>
            <a:pPr marL="680913" lvl="1" indent="-338870"/>
            <a:r>
              <a:rPr lang="en-US" sz="2700" baseline="30000" dirty="0"/>
              <a:t>27</a:t>
            </a:r>
            <a:r>
              <a:rPr lang="en-US" sz="2700" dirty="0"/>
              <a:t>Al</a:t>
            </a:r>
            <a:endParaRPr lang="en-US" sz="2700" baseline="30000" dirty="0"/>
          </a:p>
        </p:txBody>
      </p:sp>
      <p:sp>
        <p:nvSpPr>
          <p:cNvPr id="77842" name="Title 5"/>
          <p:cNvSpPr>
            <a:spLocks noGrp="1"/>
          </p:cNvSpPr>
          <p:nvPr>
            <p:ph type="title"/>
          </p:nvPr>
        </p:nvSpPr>
        <p:spPr>
          <a:xfrm>
            <a:off x="10" y="0"/>
            <a:ext cx="9143996" cy="1371600"/>
          </a:xfrm>
        </p:spPr>
        <p:txBody>
          <a:bodyPr/>
          <a:lstStyle/>
          <a:p>
            <a:pPr marL="0" indent="0"/>
            <a:br>
              <a:rPr lang="en-US" dirty="0">
                <a:solidFill>
                  <a:srgbClr val="5B8F22"/>
                </a:solidFill>
              </a:rPr>
            </a:br>
            <a:r>
              <a:rPr lang="en-US" dirty="0">
                <a:solidFill>
                  <a:schemeClr val="bg1"/>
                </a:solidFill>
              </a:rPr>
              <a:t>Mass number (A)</a:t>
            </a:r>
            <a:br>
              <a:rPr lang="en-US" dirty="0">
                <a:solidFill>
                  <a:schemeClr val="bg1"/>
                </a:solidFill>
              </a:rPr>
            </a:br>
            <a:endParaRPr lang="en-US" sz="2500" dirty="0">
              <a:solidFill>
                <a:schemeClr val="bg1"/>
              </a:solidFill>
            </a:endParaRPr>
          </a:p>
        </p:txBody>
      </p:sp>
      <p:grpSp>
        <p:nvGrpSpPr>
          <p:cNvPr id="2" name="Group 1"/>
          <p:cNvGrpSpPr/>
          <p:nvPr/>
        </p:nvGrpSpPr>
        <p:grpSpPr>
          <a:xfrm>
            <a:off x="4770410" y="1447826"/>
            <a:ext cx="3192284" cy="2853898"/>
            <a:chOff x="2440939" y="616564"/>
            <a:chExt cx="1701443" cy="1141559"/>
          </a:xfrm>
        </p:grpSpPr>
        <p:grpSp>
          <p:nvGrpSpPr>
            <p:cNvPr id="12" name="Group 11"/>
            <p:cNvGrpSpPr/>
            <p:nvPr/>
          </p:nvGrpSpPr>
          <p:grpSpPr>
            <a:xfrm>
              <a:off x="3561040" y="957409"/>
              <a:ext cx="581342" cy="369332"/>
              <a:chOff x="1530117" y="1805146"/>
              <a:chExt cx="581342" cy="369332"/>
            </a:xfrm>
          </p:grpSpPr>
          <p:sp>
            <p:nvSpPr>
              <p:cNvPr id="77845" name="TextBox 6"/>
              <p:cNvSpPr txBox="1">
                <a:spLocks noChangeArrowheads="1"/>
              </p:cNvSpPr>
              <p:nvPr/>
            </p:nvSpPr>
            <p:spPr bwMode="auto">
              <a:xfrm>
                <a:off x="1700297" y="1856740"/>
                <a:ext cx="411162" cy="246221"/>
              </a:xfrm>
              <a:prstGeom prst="rect">
                <a:avLst/>
              </a:prstGeom>
              <a:noFill/>
              <a:ln w="9525">
                <a:noFill/>
                <a:miter lim="800000"/>
                <a:headEnd/>
                <a:tailEnd/>
              </a:ln>
            </p:spPr>
            <p:txBody>
              <a:bodyPr>
                <a:spAutoFit/>
              </a:bodyPr>
              <a:lstStyle/>
              <a:p>
                <a:pPr eaLnBrk="1" hangingPunct="1"/>
                <a:r>
                  <a:rPr lang="en-US" sz="3400" b="1" dirty="0">
                    <a:solidFill>
                      <a:srgbClr val="000000"/>
                    </a:solidFill>
                    <a:latin typeface="Arial" charset="0"/>
                    <a:ea typeface="+mn-ea"/>
                  </a:rPr>
                  <a:t>Al</a:t>
                </a:r>
              </a:p>
            </p:txBody>
          </p:sp>
          <p:sp>
            <p:nvSpPr>
              <p:cNvPr id="77846" name="TextBox 7"/>
              <p:cNvSpPr txBox="1">
                <a:spLocks noChangeArrowheads="1"/>
              </p:cNvSpPr>
              <p:nvPr/>
            </p:nvSpPr>
            <p:spPr bwMode="auto">
              <a:xfrm>
                <a:off x="1530117" y="1805146"/>
                <a:ext cx="272718" cy="369332"/>
              </a:xfrm>
              <a:prstGeom prst="rect">
                <a:avLst/>
              </a:prstGeom>
              <a:noFill/>
              <a:ln w="9525">
                <a:noFill/>
                <a:miter lim="800000"/>
                <a:headEnd/>
                <a:tailEnd/>
              </a:ln>
            </p:spPr>
            <p:txBody>
              <a:bodyPr wrap="none">
                <a:spAutoFit/>
              </a:bodyPr>
              <a:lstStyle/>
              <a:p>
                <a:pPr eaLnBrk="1" hangingPunct="1"/>
                <a:r>
                  <a:rPr lang="en-US" sz="2300" b="1" dirty="0">
                    <a:solidFill>
                      <a:srgbClr val="000000"/>
                    </a:solidFill>
                    <a:latin typeface="Arial" charset="0"/>
                    <a:ea typeface="+mn-ea"/>
                  </a:rPr>
                  <a:t>27</a:t>
                </a:r>
              </a:p>
              <a:p>
                <a:pPr eaLnBrk="1" hangingPunct="1"/>
                <a:endParaRPr lang="en-US" sz="800" b="1" dirty="0">
                  <a:solidFill>
                    <a:srgbClr val="000000"/>
                  </a:solidFill>
                  <a:latin typeface="Arial" charset="0"/>
                  <a:ea typeface="+mn-ea"/>
                </a:endParaRPr>
              </a:p>
              <a:p>
                <a:pPr eaLnBrk="1" hangingPunct="1"/>
                <a:r>
                  <a:rPr lang="en-US" sz="2300" b="1" dirty="0">
                    <a:solidFill>
                      <a:srgbClr val="000000"/>
                    </a:solidFill>
                    <a:latin typeface="Arial" charset="0"/>
                    <a:ea typeface="+mn-ea"/>
                  </a:rPr>
                  <a:t>13</a:t>
                </a:r>
              </a:p>
            </p:txBody>
          </p:sp>
        </p:grpSp>
        <p:sp>
          <p:nvSpPr>
            <p:cNvPr id="21" name="TextBox 20"/>
            <p:cNvSpPr txBox="1"/>
            <p:nvPr/>
          </p:nvSpPr>
          <p:spPr>
            <a:xfrm>
              <a:off x="2440939" y="1591924"/>
              <a:ext cx="1300162" cy="166199"/>
            </a:xfrm>
            <a:prstGeom prst="rect">
              <a:avLst/>
            </a:prstGeom>
            <a:noFill/>
          </p:spPr>
          <p:txBody>
            <a:bodyPr wrap="square" rtlCol="0">
              <a:spAutoFit/>
            </a:bodyPr>
            <a:lstStyle/>
            <a:p>
              <a:pPr algn="ctr" eaLnBrk="1" hangingPunct="1"/>
              <a:r>
                <a:rPr lang="en-US" sz="2100" dirty="0">
                  <a:solidFill>
                    <a:srgbClr val="FF0000"/>
                  </a:solidFill>
                  <a:latin typeface="Arial" charset="0"/>
                  <a:ea typeface="+mn-ea"/>
                </a:rPr>
                <a:t>?</a:t>
              </a:r>
            </a:p>
          </p:txBody>
        </p:sp>
        <p:sp>
          <p:nvSpPr>
            <p:cNvPr id="22" name="TextBox 21"/>
            <p:cNvSpPr txBox="1"/>
            <p:nvPr/>
          </p:nvSpPr>
          <p:spPr>
            <a:xfrm>
              <a:off x="2440939" y="616564"/>
              <a:ext cx="1300162" cy="166199"/>
            </a:xfrm>
            <a:prstGeom prst="rect">
              <a:avLst/>
            </a:prstGeom>
            <a:noFill/>
          </p:spPr>
          <p:txBody>
            <a:bodyPr wrap="square" rtlCol="0">
              <a:spAutoFit/>
            </a:bodyPr>
            <a:lstStyle/>
            <a:p>
              <a:pPr algn="ctr" eaLnBrk="1" hangingPunct="1"/>
              <a:r>
                <a:rPr lang="en-US" sz="2100" dirty="0">
                  <a:solidFill>
                    <a:srgbClr val="00B0F0"/>
                  </a:solidFill>
                  <a:latin typeface="Arial" charset="0"/>
                  <a:ea typeface="+mn-ea"/>
                </a:rPr>
                <a:t>?</a:t>
              </a:r>
            </a:p>
          </p:txBody>
        </p:sp>
        <p:cxnSp>
          <p:nvCxnSpPr>
            <p:cNvPr id="15" name="Straight Connector 14"/>
            <p:cNvCxnSpPr/>
            <p:nvPr/>
          </p:nvCxnSpPr>
          <p:spPr bwMode="auto">
            <a:xfrm flipV="1">
              <a:off x="3291924" y="1317604"/>
              <a:ext cx="342900" cy="272098"/>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228809" y="772765"/>
              <a:ext cx="365402" cy="240039"/>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4821000" y="4552708"/>
            <a:ext cx="3685601" cy="639731"/>
          </a:xfrm>
          <a:prstGeom prst="rect">
            <a:avLst/>
          </a:prstGeom>
          <a:noFill/>
        </p:spPr>
        <p:txBody>
          <a:bodyPr wrap="square" lIns="191568" tIns="95792" rIns="191568" bIns="95792" rtlCol="0">
            <a:spAutoFit/>
          </a:bodyPr>
          <a:lstStyle/>
          <a:p>
            <a:pPr algn="ctr" eaLnBrk="1" hangingPunct="1"/>
            <a:r>
              <a:rPr lang="en-US" sz="2100" b="1" i="1" dirty="0">
                <a:solidFill>
                  <a:srgbClr val="0070C0"/>
                </a:solidFill>
                <a:latin typeface="Arial"/>
                <a:ea typeface="+mn-ea"/>
              </a:rPr>
              <a:t># neutrons  =  ?</a:t>
            </a:r>
          </a:p>
          <a:p>
            <a:pPr algn="ctr" eaLnBrk="1" hangingPunct="1"/>
            <a:endParaRPr lang="en-US" sz="800" i="1" dirty="0">
              <a:solidFill>
                <a:srgbClr val="000000"/>
              </a:solidFill>
              <a:latin typeface="Arial"/>
              <a:ea typeface="+mn-ea"/>
            </a:endParaRPr>
          </a:p>
        </p:txBody>
      </p:sp>
      <p:pic>
        <p:nvPicPr>
          <p:cNvPr id="16" name="Picture 15"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7787639" y="41274"/>
            <a:ext cx="1280161" cy="1038225"/>
          </a:xfrm>
          <a:prstGeom prst="rect">
            <a:avLst/>
          </a:prstGeom>
        </p:spPr>
      </p:pic>
    </p:spTree>
    <p:extLst>
      <p:ext uri="{BB962C8B-B14F-4D97-AF65-F5344CB8AC3E}">
        <p14:creationId xmlns:p14="http://schemas.microsoft.com/office/powerpoint/2010/main" val="21831586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39">
                                            <p:txEl>
                                              <p:pRg st="0" end="0"/>
                                            </p:txEl>
                                          </p:spTgt>
                                        </p:tgtEl>
                                        <p:attrNameLst>
                                          <p:attrName>style.visibility</p:attrName>
                                        </p:attrNameLst>
                                      </p:cBhvr>
                                      <p:to>
                                        <p:strVal val="visible"/>
                                      </p:to>
                                    </p:set>
                                    <p:animEffect transition="in" filter="fade">
                                      <p:cBhvr>
                                        <p:cTn id="7" dur="500"/>
                                        <p:tgtEl>
                                          <p:spTgt spid="778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39">
                                            <p:txEl>
                                              <p:pRg st="1" end="1"/>
                                            </p:txEl>
                                          </p:spTgt>
                                        </p:tgtEl>
                                        <p:attrNameLst>
                                          <p:attrName>style.visibility</p:attrName>
                                        </p:attrNameLst>
                                      </p:cBhvr>
                                      <p:to>
                                        <p:strVal val="visible"/>
                                      </p:to>
                                    </p:set>
                                    <p:animEffect transition="in" filter="fade">
                                      <p:cBhvr>
                                        <p:cTn id="12" dur="500"/>
                                        <p:tgtEl>
                                          <p:spTgt spid="778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39">
                                            <p:txEl>
                                              <p:pRg st="3" end="3"/>
                                            </p:txEl>
                                          </p:spTgt>
                                        </p:tgtEl>
                                        <p:attrNameLst>
                                          <p:attrName>style.visibility</p:attrName>
                                        </p:attrNameLst>
                                      </p:cBhvr>
                                      <p:to>
                                        <p:strVal val="visible"/>
                                      </p:to>
                                    </p:set>
                                    <p:animEffect transition="in" filter="fade">
                                      <p:cBhvr>
                                        <p:cTn id="17" dur="500"/>
                                        <p:tgtEl>
                                          <p:spTgt spid="778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39">
                                            <p:txEl>
                                              <p:pRg st="4" end="4"/>
                                            </p:txEl>
                                          </p:spTgt>
                                        </p:tgtEl>
                                        <p:attrNameLst>
                                          <p:attrName>style.visibility</p:attrName>
                                        </p:attrNameLst>
                                      </p:cBhvr>
                                      <p:to>
                                        <p:strVal val="visible"/>
                                      </p:to>
                                    </p:set>
                                    <p:animEffect transition="in" filter="fade">
                                      <p:cBhvr>
                                        <p:cTn id="22" dur="500"/>
                                        <p:tgtEl>
                                          <p:spTgt spid="778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839">
                                            <p:txEl>
                                              <p:pRg st="5" end="5"/>
                                            </p:txEl>
                                          </p:spTgt>
                                        </p:tgtEl>
                                        <p:attrNameLst>
                                          <p:attrName>style.visibility</p:attrName>
                                        </p:attrNameLst>
                                      </p:cBhvr>
                                      <p:to>
                                        <p:strVal val="visible"/>
                                      </p:to>
                                    </p:set>
                                    <p:animEffect transition="in" filter="fade">
                                      <p:cBhvr>
                                        <p:cTn id="27" dur="500"/>
                                        <p:tgtEl>
                                          <p:spTgt spid="778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9" name="Content Placeholder 2"/>
          <p:cNvSpPr>
            <a:spLocks noGrp="1"/>
          </p:cNvSpPr>
          <p:nvPr>
            <p:ph type="body" sz="quarter" idx="12"/>
          </p:nvPr>
        </p:nvSpPr>
        <p:spPr/>
        <p:txBody>
          <a:bodyPr anchor="t"/>
          <a:lstStyle/>
          <a:p>
            <a:pPr lvl="1"/>
            <a:r>
              <a:rPr lang="en-US" sz="2700" dirty="0"/>
              <a:t>Total number of </a:t>
            </a:r>
            <a:r>
              <a:rPr lang="en-US" sz="2700" dirty="0">
                <a:solidFill>
                  <a:srgbClr val="FF0000"/>
                </a:solidFill>
              </a:rPr>
              <a:t>protons</a:t>
            </a:r>
            <a:r>
              <a:rPr lang="en-US" sz="2700" dirty="0"/>
              <a:t> + </a:t>
            </a:r>
            <a:r>
              <a:rPr lang="en-US" sz="2700" dirty="0">
                <a:solidFill>
                  <a:srgbClr val="0070C0"/>
                </a:solidFill>
              </a:rPr>
              <a:t>neutrons</a:t>
            </a:r>
          </a:p>
          <a:p>
            <a:pPr lvl="1"/>
            <a:r>
              <a:rPr lang="en-US" sz="2700" dirty="0">
                <a:solidFill>
                  <a:srgbClr val="00B050"/>
                </a:solidFill>
              </a:rPr>
              <a:t>Usually varies from atom to atom</a:t>
            </a:r>
          </a:p>
          <a:p>
            <a:pPr marL="0" lvl="1" indent="0">
              <a:buNone/>
            </a:pPr>
            <a:endParaRPr lang="en-US" sz="1700" dirty="0"/>
          </a:p>
          <a:p>
            <a:pPr marL="0" lvl="1" indent="0">
              <a:buNone/>
            </a:pPr>
            <a:r>
              <a:rPr lang="en-US" sz="2700" dirty="0"/>
              <a:t>Aluminum-27</a:t>
            </a:r>
          </a:p>
          <a:p>
            <a:pPr marL="680913" lvl="1" indent="-338870"/>
            <a:r>
              <a:rPr lang="en-US" sz="2700" dirty="0"/>
              <a:t>Al-27</a:t>
            </a:r>
          </a:p>
          <a:p>
            <a:pPr marL="680913" lvl="1" indent="-338870"/>
            <a:r>
              <a:rPr lang="en-US" sz="2700" baseline="30000" dirty="0"/>
              <a:t>27</a:t>
            </a:r>
            <a:r>
              <a:rPr lang="en-US" sz="2700" dirty="0"/>
              <a:t>Al</a:t>
            </a:r>
            <a:endParaRPr lang="en-US" sz="2700" baseline="30000" dirty="0"/>
          </a:p>
        </p:txBody>
      </p:sp>
      <p:sp>
        <p:nvSpPr>
          <p:cNvPr id="77842" name="Title 5"/>
          <p:cNvSpPr>
            <a:spLocks noGrp="1"/>
          </p:cNvSpPr>
          <p:nvPr>
            <p:ph type="title"/>
          </p:nvPr>
        </p:nvSpPr>
        <p:spPr>
          <a:xfrm>
            <a:off x="10" y="0"/>
            <a:ext cx="9143996" cy="1371600"/>
          </a:xfrm>
        </p:spPr>
        <p:txBody>
          <a:bodyPr/>
          <a:lstStyle/>
          <a:p>
            <a:pPr marL="0" indent="0"/>
            <a:br>
              <a:rPr lang="en-US" dirty="0">
                <a:solidFill>
                  <a:srgbClr val="5B8F22"/>
                </a:solidFill>
              </a:rPr>
            </a:br>
            <a:r>
              <a:rPr lang="en-US" dirty="0">
                <a:solidFill>
                  <a:schemeClr val="bg1"/>
                </a:solidFill>
              </a:rPr>
              <a:t>Mass number (A)</a:t>
            </a:r>
            <a:br>
              <a:rPr lang="en-US" dirty="0">
                <a:solidFill>
                  <a:schemeClr val="bg1"/>
                </a:solidFill>
              </a:rPr>
            </a:br>
            <a:endParaRPr lang="en-US" sz="2500" dirty="0">
              <a:solidFill>
                <a:schemeClr val="bg1"/>
              </a:solidFill>
            </a:endParaRPr>
          </a:p>
        </p:txBody>
      </p:sp>
      <p:sp>
        <p:nvSpPr>
          <p:cNvPr id="20" name="Rectangle 3"/>
          <p:cNvSpPr txBox="1">
            <a:spLocks noChangeArrowheads="1"/>
          </p:cNvSpPr>
          <p:nvPr/>
        </p:nvSpPr>
        <p:spPr bwMode="auto">
          <a:xfrm>
            <a:off x="4093" y="5766314"/>
            <a:ext cx="9139906" cy="936584"/>
          </a:xfrm>
          <a:prstGeom prst="rect">
            <a:avLst/>
          </a:prstGeom>
          <a:solidFill>
            <a:schemeClr val="tx2"/>
          </a:solidFill>
          <a:ln>
            <a:noFill/>
          </a:ln>
          <a:effectLst/>
        </p:spPr>
        <p:txBody>
          <a:bodyPr vert="horz" wrap="square" lIns="325668" tIns="95717" rIns="325668" bIns="9571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100" b="1" dirty="0">
                <a:solidFill>
                  <a:srgbClr val="FFFF00"/>
                </a:solidFill>
              </a:rPr>
              <a:t>All atoms of an element have the same atomic number</a:t>
            </a:r>
            <a:r>
              <a:rPr lang="en-US" sz="2100" b="1" dirty="0">
                <a:solidFill>
                  <a:srgbClr val="FFFFFF"/>
                </a:solidFill>
              </a:rPr>
              <a:t>, but atoms of the same element can have different mass numbers.</a:t>
            </a:r>
          </a:p>
        </p:txBody>
      </p:sp>
      <p:grpSp>
        <p:nvGrpSpPr>
          <p:cNvPr id="2" name="Group 1"/>
          <p:cNvGrpSpPr/>
          <p:nvPr/>
        </p:nvGrpSpPr>
        <p:grpSpPr>
          <a:xfrm>
            <a:off x="4770410" y="1447826"/>
            <a:ext cx="3192284" cy="2853898"/>
            <a:chOff x="2440939" y="616564"/>
            <a:chExt cx="1701443" cy="1141559"/>
          </a:xfrm>
        </p:grpSpPr>
        <p:grpSp>
          <p:nvGrpSpPr>
            <p:cNvPr id="12" name="Group 11"/>
            <p:cNvGrpSpPr/>
            <p:nvPr/>
          </p:nvGrpSpPr>
          <p:grpSpPr>
            <a:xfrm>
              <a:off x="3561040" y="957409"/>
              <a:ext cx="581342" cy="369332"/>
              <a:chOff x="1530117" y="1805146"/>
              <a:chExt cx="581342" cy="369332"/>
            </a:xfrm>
          </p:grpSpPr>
          <p:sp>
            <p:nvSpPr>
              <p:cNvPr id="77845" name="TextBox 6"/>
              <p:cNvSpPr txBox="1">
                <a:spLocks noChangeArrowheads="1"/>
              </p:cNvSpPr>
              <p:nvPr/>
            </p:nvSpPr>
            <p:spPr bwMode="auto">
              <a:xfrm>
                <a:off x="1700297" y="1856740"/>
                <a:ext cx="411162" cy="246221"/>
              </a:xfrm>
              <a:prstGeom prst="rect">
                <a:avLst/>
              </a:prstGeom>
              <a:noFill/>
              <a:ln w="9525">
                <a:noFill/>
                <a:miter lim="800000"/>
                <a:headEnd/>
                <a:tailEnd/>
              </a:ln>
            </p:spPr>
            <p:txBody>
              <a:bodyPr>
                <a:spAutoFit/>
              </a:bodyPr>
              <a:lstStyle/>
              <a:p>
                <a:pPr eaLnBrk="1" hangingPunct="1"/>
                <a:r>
                  <a:rPr lang="en-US" sz="3400" b="1" dirty="0">
                    <a:solidFill>
                      <a:srgbClr val="000000"/>
                    </a:solidFill>
                    <a:latin typeface="Arial" charset="0"/>
                    <a:ea typeface="+mn-ea"/>
                  </a:rPr>
                  <a:t>Al</a:t>
                </a:r>
              </a:p>
            </p:txBody>
          </p:sp>
          <p:sp>
            <p:nvSpPr>
              <p:cNvPr id="77846" name="TextBox 7"/>
              <p:cNvSpPr txBox="1">
                <a:spLocks noChangeArrowheads="1"/>
              </p:cNvSpPr>
              <p:nvPr/>
            </p:nvSpPr>
            <p:spPr bwMode="auto">
              <a:xfrm>
                <a:off x="1530117" y="1805146"/>
                <a:ext cx="272718" cy="369332"/>
              </a:xfrm>
              <a:prstGeom prst="rect">
                <a:avLst/>
              </a:prstGeom>
              <a:noFill/>
              <a:ln w="9525">
                <a:noFill/>
                <a:miter lim="800000"/>
                <a:headEnd/>
                <a:tailEnd/>
              </a:ln>
            </p:spPr>
            <p:txBody>
              <a:bodyPr wrap="none">
                <a:spAutoFit/>
              </a:bodyPr>
              <a:lstStyle/>
              <a:p>
                <a:pPr eaLnBrk="1" hangingPunct="1"/>
                <a:r>
                  <a:rPr lang="en-US" sz="2300" b="1" dirty="0">
                    <a:solidFill>
                      <a:srgbClr val="000000"/>
                    </a:solidFill>
                    <a:latin typeface="Arial" charset="0"/>
                    <a:ea typeface="+mn-ea"/>
                  </a:rPr>
                  <a:t>27</a:t>
                </a:r>
              </a:p>
              <a:p>
                <a:pPr eaLnBrk="1" hangingPunct="1"/>
                <a:endParaRPr lang="en-US" sz="800" b="1" dirty="0">
                  <a:solidFill>
                    <a:srgbClr val="000000"/>
                  </a:solidFill>
                  <a:latin typeface="Arial" charset="0"/>
                  <a:ea typeface="+mn-ea"/>
                </a:endParaRPr>
              </a:p>
              <a:p>
                <a:pPr eaLnBrk="1" hangingPunct="1"/>
                <a:r>
                  <a:rPr lang="en-US" sz="2300" b="1" dirty="0">
                    <a:solidFill>
                      <a:srgbClr val="000000"/>
                    </a:solidFill>
                    <a:latin typeface="Arial" charset="0"/>
                    <a:ea typeface="+mn-ea"/>
                  </a:rPr>
                  <a:t>13</a:t>
                </a:r>
              </a:p>
            </p:txBody>
          </p:sp>
        </p:grpSp>
        <p:sp>
          <p:nvSpPr>
            <p:cNvPr id="21" name="TextBox 20"/>
            <p:cNvSpPr txBox="1"/>
            <p:nvPr/>
          </p:nvSpPr>
          <p:spPr>
            <a:xfrm>
              <a:off x="2440939" y="1591924"/>
              <a:ext cx="1300162" cy="166199"/>
            </a:xfrm>
            <a:prstGeom prst="rect">
              <a:avLst/>
            </a:prstGeom>
            <a:noFill/>
          </p:spPr>
          <p:txBody>
            <a:bodyPr wrap="square" rtlCol="0">
              <a:spAutoFit/>
            </a:bodyPr>
            <a:lstStyle/>
            <a:p>
              <a:pPr algn="ctr" eaLnBrk="1" hangingPunct="1"/>
              <a:r>
                <a:rPr lang="en-US" sz="2100" dirty="0">
                  <a:solidFill>
                    <a:srgbClr val="FF0000"/>
                  </a:solidFill>
                  <a:latin typeface="Arial" charset="0"/>
                  <a:ea typeface="+mn-ea"/>
                </a:rPr>
                <a:t>Atomic number</a:t>
              </a:r>
            </a:p>
          </p:txBody>
        </p:sp>
        <p:sp>
          <p:nvSpPr>
            <p:cNvPr id="22" name="TextBox 21"/>
            <p:cNvSpPr txBox="1"/>
            <p:nvPr/>
          </p:nvSpPr>
          <p:spPr>
            <a:xfrm>
              <a:off x="2440939" y="616564"/>
              <a:ext cx="1300162" cy="166199"/>
            </a:xfrm>
            <a:prstGeom prst="rect">
              <a:avLst/>
            </a:prstGeom>
            <a:noFill/>
          </p:spPr>
          <p:txBody>
            <a:bodyPr wrap="square" rtlCol="0">
              <a:spAutoFit/>
            </a:bodyPr>
            <a:lstStyle/>
            <a:p>
              <a:pPr algn="ctr" eaLnBrk="1" hangingPunct="1"/>
              <a:r>
                <a:rPr lang="en-US" sz="2100" dirty="0">
                  <a:solidFill>
                    <a:srgbClr val="00B0F0"/>
                  </a:solidFill>
                  <a:latin typeface="Arial" charset="0"/>
                  <a:ea typeface="+mn-ea"/>
                </a:rPr>
                <a:t>Mass number</a:t>
              </a:r>
            </a:p>
          </p:txBody>
        </p:sp>
        <p:cxnSp>
          <p:nvCxnSpPr>
            <p:cNvPr id="15" name="Straight Connector 14"/>
            <p:cNvCxnSpPr/>
            <p:nvPr/>
          </p:nvCxnSpPr>
          <p:spPr bwMode="auto">
            <a:xfrm flipV="1">
              <a:off x="3291924" y="1317604"/>
              <a:ext cx="342900" cy="272098"/>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228809" y="772765"/>
              <a:ext cx="365402" cy="240039"/>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4821000" y="4552708"/>
            <a:ext cx="3685601" cy="962896"/>
          </a:xfrm>
          <a:prstGeom prst="rect">
            <a:avLst/>
          </a:prstGeom>
          <a:noFill/>
        </p:spPr>
        <p:txBody>
          <a:bodyPr wrap="square" lIns="191568" tIns="95792" rIns="191568" bIns="95792" rtlCol="0">
            <a:spAutoFit/>
          </a:bodyPr>
          <a:lstStyle/>
          <a:p>
            <a:pPr algn="ctr" eaLnBrk="1" hangingPunct="1"/>
            <a:r>
              <a:rPr lang="en-US" sz="2100" b="1" i="1" dirty="0">
                <a:solidFill>
                  <a:srgbClr val="0070C0"/>
                </a:solidFill>
                <a:latin typeface="Arial"/>
                <a:ea typeface="+mn-ea"/>
              </a:rPr>
              <a:t># neutrons  =  A  –  Z</a:t>
            </a:r>
          </a:p>
          <a:p>
            <a:pPr algn="ctr" eaLnBrk="1" hangingPunct="1"/>
            <a:endParaRPr lang="en-US" sz="800" i="1" dirty="0">
              <a:solidFill>
                <a:srgbClr val="000000"/>
              </a:solidFill>
              <a:latin typeface="Arial"/>
              <a:ea typeface="+mn-ea"/>
            </a:endParaRPr>
          </a:p>
          <a:p>
            <a:pPr algn="ctr" eaLnBrk="1" hangingPunct="1"/>
            <a:r>
              <a:rPr lang="en-US" sz="2100" dirty="0">
                <a:solidFill>
                  <a:srgbClr val="000000"/>
                </a:solidFill>
                <a:latin typeface="Arial"/>
                <a:ea typeface="+mn-ea"/>
              </a:rPr>
              <a:t>27 </a:t>
            </a:r>
            <a:r>
              <a:rPr lang="en-US" sz="2100" i="1" dirty="0">
                <a:solidFill>
                  <a:srgbClr val="000000"/>
                </a:solidFill>
                <a:latin typeface="Arial"/>
                <a:ea typeface="+mn-ea"/>
              </a:rPr>
              <a:t>–</a:t>
            </a:r>
            <a:r>
              <a:rPr lang="en-US" sz="2100" dirty="0">
                <a:solidFill>
                  <a:srgbClr val="000000"/>
                </a:solidFill>
                <a:latin typeface="Arial"/>
                <a:ea typeface="+mn-ea"/>
              </a:rPr>
              <a:t> 13 </a:t>
            </a:r>
            <a:r>
              <a:rPr lang="en-US" sz="2100" i="1" dirty="0">
                <a:solidFill>
                  <a:srgbClr val="000000"/>
                </a:solidFill>
                <a:latin typeface="Arial"/>
                <a:ea typeface="+mn-ea"/>
              </a:rPr>
              <a:t>= </a:t>
            </a:r>
            <a:r>
              <a:rPr lang="en-US" sz="2100" b="1" dirty="0">
                <a:solidFill>
                  <a:srgbClr val="0070C0"/>
                </a:solidFill>
                <a:latin typeface="Arial"/>
                <a:ea typeface="+mn-ea"/>
              </a:rPr>
              <a:t>14 neutrons</a:t>
            </a:r>
          </a:p>
        </p:txBody>
      </p:sp>
      <p:pic>
        <p:nvPicPr>
          <p:cNvPr id="16" name="Picture 15"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7787639" y="41274"/>
            <a:ext cx="1280161" cy="1038225"/>
          </a:xfrm>
          <a:prstGeom prst="rect">
            <a:avLst/>
          </a:prstGeom>
        </p:spPr>
      </p:pic>
    </p:spTree>
    <p:extLst>
      <p:ext uri="{BB962C8B-B14F-4D97-AF65-F5344CB8AC3E}">
        <p14:creationId xmlns:p14="http://schemas.microsoft.com/office/powerpoint/2010/main" val="32951993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8" y="404835"/>
            <a:ext cx="9144000" cy="5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algn="ctr" eaLnBrk="1" hangingPunct="1">
              <a:spcBef>
                <a:spcPct val="50000"/>
              </a:spcBef>
              <a:defRPr/>
            </a:pPr>
            <a:r>
              <a:rPr lang="en-GB" altLang="en-US" sz="3200" b="1" dirty="0">
                <a:solidFill>
                  <a:srgbClr val="FFFF00"/>
                </a:solidFill>
                <a:effectLst>
                  <a:outerShdw blurRad="38100" dist="38100" dir="2700000" algn="tl">
                    <a:srgbClr val="000000"/>
                  </a:outerShdw>
                </a:effectLst>
                <a:latin typeface="Comic Sans MS" pitchFamily="66" charset="0"/>
                <a:ea typeface="+mn-ea"/>
              </a:rPr>
              <a:t>“Nuclear Symbols”</a:t>
            </a:r>
          </a:p>
        </p:txBody>
      </p:sp>
      <p:sp>
        <p:nvSpPr>
          <p:cNvPr id="16396" name="Text Box 12"/>
          <p:cNvSpPr txBox="1">
            <a:spLocks noChangeArrowheads="1"/>
          </p:cNvSpPr>
          <p:nvPr/>
        </p:nvSpPr>
        <p:spPr bwMode="auto">
          <a:xfrm>
            <a:off x="3124200" y="2033608"/>
            <a:ext cx="3600450" cy="25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16000" b="1" dirty="0">
                <a:solidFill>
                  <a:srgbClr val="FFFFFF"/>
                </a:solidFill>
                <a:effectLst>
                  <a:outerShdw blurRad="38100" dist="38100" dir="2700000" algn="tl">
                    <a:srgbClr val="000000"/>
                  </a:outerShdw>
                </a:effectLst>
                <a:latin typeface="Tahoma" pitchFamily="34" charset="0"/>
                <a:ea typeface="+mn-ea"/>
              </a:rPr>
              <a:t>He</a:t>
            </a:r>
          </a:p>
        </p:txBody>
      </p:sp>
      <p:sp>
        <p:nvSpPr>
          <p:cNvPr id="2" name="Rectangle 1"/>
          <p:cNvSpPr/>
          <p:nvPr/>
        </p:nvSpPr>
        <p:spPr>
          <a:xfrm>
            <a:off x="1017058" y="2067586"/>
            <a:ext cx="2280926" cy="507597"/>
          </a:xfrm>
          <a:prstGeom prst="rect">
            <a:avLst/>
          </a:prstGeom>
        </p:spPr>
        <p:txBody>
          <a:bodyPr wrap="none" lIns="91208" tIns="45604" rIns="91208" bIns="45604">
            <a:spAutoFit/>
          </a:bodyPr>
          <a:lstStyle/>
          <a:p>
            <a:pPr algn="ctr" eaLnBrk="1" hangingPunct="1"/>
            <a:r>
              <a:rPr lang="en-US" dirty="0">
                <a:solidFill>
                  <a:srgbClr val="00B0F0"/>
                </a:solidFill>
                <a:latin typeface="Arial" charset="0"/>
              </a:rPr>
              <a:t>Mass number</a:t>
            </a:r>
          </a:p>
        </p:txBody>
      </p:sp>
      <p:sp>
        <p:nvSpPr>
          <p:cNvPr id="3" name="Rectangle 2"/>
          <p:cNvSpPr/>
          <p:nvPr/>
        </p:nvSpPr>
        <p:spPr>
          <a:xfrm>
            <a:off x="841042" y="4201186"/>
            <a:ext cx="2511758" cy="507597"/>
          </a:xfrm>
          <a:prstGeom prst="rect">
            <a:avLst/>
          </a:prstGeom>
        </p:spPr>
        <p:txBody>
          <a:bodyPr wrap="none" lIns="91208" tIns="45604" rIns="91208" bIns="45604">
            <a:spAutoFit/>
          </a:bodyPr>
          <a:lstStyle/>
          <a:p>
            <a:pPr algn="ctr" eaLnBrk="1" hangingPunct="1"/>
            <a:r>
              <a:rPr lang="en-US" dirty="0">
                <a:solidFill>
                  <a:srgbClr val="FF0000"/>
                </a:solidFill>
                <a:latin typeface="Arial" charset="0"/>
              </a:rPr>
              <a:t>Atomic number</a:t>
            </a:r>
          </a:p>
        </p:txBody>
      </p:sp>
      <p:pic>
        <p:nvPicPr>
          <p:cNvPr id="11" name="Picture 10"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7863839" y="12699"/>
            <a:ext cx="1280161" cy="1038225"/>
          </a:xfrm>
          <a:prstGeom prst="rect">
            <a:avLst/>
          </a:prstGeom>
        </p:spPr>
      </p:pic>
    </p:spTree>
    <p:extLst>
      <p:ext uri="{BB962C8B-B14F-4D97-AF65-F5344CB8AC3E}">
        <p14:creationId xmlns:p14="http://schemas.microsoft.com/office/powerpoint/2010/main" val="36990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8" y="404835"/>
            <a:ext cx="9144000" cy="5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algn="ctr" eaLnBrk="1" hangingPunct="1">
              <a:spcBef>
                <a:spcPct val="50000"/>
              </a:spcBef>
              <a:defRPr/>
            </a:pPr>
            <a:r>
              <a:rPr lang="en-GB" altLang="en-US" sz="3200" b="1" dirty="0">
                <a:solidFill>
                  <a:srgbClr val="FFFF00"/>
                </a:solidFill>
                <a:effectLst>
                  <a:outerShdw blurRad="38100" dist="38100" dir="2700000" algn="tl">
                    <a:srgbClr val="000000"/>
                  </a:outerShdw>
                </a:effectLst>
                <a:latin typeface="Comic Sans MS" pitchFamily="66" charset="0"/>
                <a:ea typeface="+mn-ea"/>
              </a:rPr>
              <a:t>“Nuclear Symbols”</a:t>
            </a:r>
          </a:p>
        </p:txBody>
      </p:sp>
      <p:sp>
        <p:nvSpPr>
          <p:cNvPr id="16396" name="Text Box 12"/>
          <p:cNvSpPr txBox="1">
            <a:spLocks noChangeArrowheads="1"/>
          </p:cNvSpPr>
          <p:nvPr/>
        </p:nvSpPr>
        <p:spPr bwMode="auto">
          <a:xfrm>
            <a:off x="3124200" y="2033608"/>
            <a:ext cx="3600450" cy="25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16000" b="1" dirty="0">
                <a:solidFill>
                  <a:srgbClr val="FFFFFF"/>
                </a:solidFill>
                <a:effectLst>
                  <a:outerShdw blurRad="38100" dist="38100" dir="2700000" algn="tl">
                    <a:srgbClr val="000000"/>
                  </a:outerShdw>
                </a:effectLst>
                <a:latin typeface="Tahoma" pitchFamily="34" charset="0"/>
                <a:ea typeface="+mn-ea"/>
              </a:rPr>
              <a:t>He</a:t>
            </a:r>
          </a:p>
        </p:txBody>
      </p:sp>
      <p:sp>
        <p:nvSpPr>
          <p:cNvPr id="16398" name="Text Box 14"/>
          <p:cNvSpPr txBox="1">
            <a:spLocks noChangeArrowheads="1"/>
          </p:cNvSpPr>
          <p:nvPr/>
        </p:nvSpPr>
        <p:spPr bwMode="auto">
          <a:xfrm>
            <a:off x="2849563" y="4038611"/>
            <a:ext cx="503238" cy="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4400" b="1" dirty="0">
                <a:solidFill>
                  <a:srgbClr val="FFFFFF"/>
                </a:solidFill>
                <a:effectLst>
                  <a:outerShdw blurRad="38100" dist="38100" dir="2700000" algn="tl">
                    <a:srgbClr val="000000"/>
                  </a:outerShdw>
                </a:effectLst>
                <a:latin typeface="Comic Sans MS" pitchFamily="66" charset="0"/>
                <a:ea typeface="+mn-ea"/>
              </a:rPr>
              <a:t>2</a:t>
            </a:r>
          </a:p>
        </p:txBody>
      </p:sp>
      <p:sp>
        <p:nvSpPr>
          <p:cNvPr id="16401" name="Text Box 17"/>
          <p:cNvSpPr txBox="1">
            <a:spLocks noChangeArrowheads="1"/>
          </p:cNvSpPr>
          <p:nvPr/>
        </p:nvSpPr>
        <p:spPr bwMode="auto">
          <a:xfrm>
            <a:off x="782733" y="4640390"/>
            <a:ext cx="2111376" cy="41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1" dirty="0">
                <a:solidFill>
                  <a:srgbClr val="FF3300"/>
                </a:solidFill>
                <a:latin typeface="Comic Sans MS" pitchFamily="66" charset="0"/>
                <a:ea typeface="+mn-ea"/>
              </a:rPr>
              <a:t>2 protons</a:t>
            </a:r>
          </a:p>
        </p:txBody>
      </p:sp>
      <p:sp>
        <p:nvSpPr>
          <p:cNvPr id="2" name="Rectangle 1"/>
          <p:cNvSpPr/>
          <p:nvPr/>
        </p:nvSpPr>
        <p:spPr>
          <a:xfrm>
            <a:off x="526735" y="2067586"/>
            <a:ext cx="2280926" cy="507597"/>
          </a:xfrm>
          <a:prstGeom prst="rect">
            <a:avLst/>
          </a:prstGeom>
        </p:spPr>
        <p:txBody>
          <a:bodyPr wrap="none" lIns="91208" tIns="45604" rIns="91208" bIns="45604">
            <a:spAutoFit/>
          </a:bodyPr>
          <a:lstStyle/>
          <a:p>
            <a:pPr algn="ctr" eaLnBrk="1" hangingPunct="1"/>
            <a:r>
              <a:rPr lang="en-US" dirty="0">
                <a:solidFill>
                  <a:srgbClr val="00B0F0"/>
                </a:solidFill>
                <a:latin typeface="Arial" charset="0"/>
              </a:rPr>
              <a:t>Mass number</a:t>
            </a:r>
          </a:p>
        </p:txBody>
      </p:sp>
      <p:sp>
        <p:nvSpPr>
          <p:cNvPr id="3" name="Rectangle 2"/>
          <p:cNvSpPr/>
          <p:nvPr/>
        </p:nvSpPr>
        <p:spPr>
          <a:xfrm>
            <a:off x="350719" y="4201186"/>
            <a:ext cx="2511758" cy="507597"/>
          </a:xfrm>
          <a:prstGeom prst="rect">
            <a:avLst/>
          </a:prstGeom>
        </p:spPr>
        <p:txBody>
          <a:bodyPr wrap="none" lIns="91208" tIns="45604" rIns="91208" bIns="45604">
            <a:spAutoFit/>
          </a:bodyPr>
          <a:lstStyle/>
          <a:p>
            <a:pPr algn="ctr" eaLnBrk="1" hangingPunct="1"/>
            <a:r>
              <a:rPr lang="en-US" dirty="0">
                <a:solidFill>
                  <a:srgbClr val="FF0000"/>
                </a:solidFill>
                <a:latin typeface="Arial" charset="0"/>
              </a:rPr>
              <a:t>Atomic number</a:t>
            </a:r>
          </a:p>
        </p:txBody>
      </p:sp>
      <p:pic>
        <p:nvPicPr>
          <p:cNvPr id="11" name="Picture 10"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7863839" y="12699"/>
            <a:ext cx="1280161" cy="1038225"/>
          </a:xfrm>
          <a:prstGeom prst="rect">
            <a:avLst/>
          </a:prstGeom>
        </p:spPr>
      </p:pic>
    </p:spTree>
    <p:extLst>
      <p:ext uri="{BB962C8B-B14F-4D97-AF65-F5344CB8AC3E}">
        <p14:creationId xmlns:p14="http://schemas.microsoft.com/office/powerpoint/2010/main" val="2388046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p:bldP spid="1640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8" y="404835"/>
            <a:ext cx="9144000" cy="5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algn="ctr" eaLnBrk="1" hangingPunct="1">
              <a:spcBef>
                <a:spcPct val="50000"/>
              </a:spcBef>
              <a:defRPr/>
            </a:pPr>
            <a:r>
              <a:rPr lang="en-GB" altLang="en-US" sz="3200" b="1" dirty="0">
                <a:solidFill>
                  <a:srgbClr val="FFFF00"/>
                </a:solidFill>
                <a:effectLst>
                  <a:outerShdw blurRad="38100" dist="38100" dir="2700000" algn="tl">
                    <a:srgbClr val="000000"/>
                  </a:outerShdw>
                </a:effectLst>
                <a:latin typeface="Comic Sans MS" pitchFamily="66" charset="0"/>
                <a:ea typeface="+mn-ea"/>
              </a:rPr>
              <a:t>“Nuclear Symbols”</a:t>
            </a:r>
          </a:p>
        </p:txBody>
      </p:sp>
      <p:sp>
        <p:nvSpPr>
          <p:cNvPr id="16396" name="Text Box 12"/>
          <p:cNvSpPr txBox="1">
            <a:spLocks noChangeArrowheads="1"/>
          </p:cNvSpPr>
          <p:nvPr/>
        </p:nvSpPr>
        <p:spPr bwMode="auto">
          <a:xfrm>
            <a:off x="3124200" y="2033608"/>
            <a:ext cx="3600450" cy="25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16000" b="1" dirty="0">
                <a:solidFill>
                  <a:srgbClr val="FFFFFF"/>
                </a:solidFill>
                <a:effectLst>
                  <a:outerShdw blurRad="38100" dist="38100" dir="2700000" algn="tl">
                    <a:srgbClr val="000000"/>
                  </a:outerShdw>
                </a:effectLst>
                <a:latin typeface="Tahoma" pitchFamily="34" charset="0"/>
                <a:ea typeface="+mn-ea"/>
              </a:rPr>
              <a:t>He</a:t>
            </a:r>
          </a:p>
        </p:txBody>
      </p:sp>
      <p:sp>
        <p:nvSpPr>
          <p:cNvPr id="16398" name="Text Box 14"/>
          <p:cNvSpPr txBox="1">
            <a:spLocks noChangeArrowheads="1"/>
          </p:cNvSpPr>
          <p:nvPr/>
        </p:nvSpPr>
        <p:spPr bwMode="auto">
          <a:xfrm>
            <a:off x="2849563" y="4038611"/>
            <a:ext cx="503238" cy="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4400" b="1" dirty="0">
                <a:solidFill>
                  <a:srgbClr val="FFFFFF"/>
                </a:solidFill>
                <a:effectLst>
                  <a:outerShdw blurRad="38100" dist="38100" dir="2700000" algn="tl">
                    <a:srgbClr val="000000"/>
                  </a:outerShdw>
                </a:effectLst>
                <a:latin typeface="Comic Sans MS" pitchFamily="66" charset="0"/>
                <a:ea typeface="+mn-ea"/>
              </a:rPr>
              <a:t>2</a:t>
            </a:r>
          </a:p>
        </p:txBody>
      </p:sp>
      <p:sp>
        <p:nvSpPr>
          <p:cNvPr id="16399" name="Text Box 15"/>
          <p:cNvSpPr txBox="1">
            <a:spLocks noChangeArrowheads="1"/>
          </p:cNvSpPr>
          <p:nvPr/>
        </p:nvSpPr>
        <p:spPr bwMode="auto">
          <a:xfrm>
            <a:off x="2849564" y="1877101"/>
            <a:ext cx="503236" cy="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4400" b="1" dirty="0">
                <a:solidFill>
                  <a:srgbClr val="FFFFFF"/>
                </a:solidFill>
                <a:effectLst>
                  <a:outerShdw blurRad="38100" dist="38100" dir="2700000" algn="tl">
                    <a:srgbClr val="000000"/>
                  </a:outerShdw>
                </a:effectLst>
                <a:latin typeface="Comic Sans MS" pitchFamily="66" charset="0"/>
                <a:ea typeface="+mn-ea"/>
              </a:rPr>
              <a:t>4</a:t>
            </a:r>
          </a:p>
        </p:txBody>
      </p:sp>
      <p:sp>
        <p:nvSpPr>
          <p:cNvPr id="16400" name="Text Box 16"/>
          <p:cNvSpPr txBox="1">
            <a:spLocks noChangeArrowheads="1"/>
          </p:cNvSpPr>
          <p:nvPr/>
        </p:nvSpPr>
        <p:spPr bwMode="auto">
          <a:xfrm>
            <a:off x="762021" y="2572255"/>
            <a:ext cx="1800225" cy="7383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1" dirty="0">
                <a:solidFill>
                  <a:srgbClr val="000000"/>
                </a:solidFill>
                <a:latin typeface="Comic Sans MS" pitchFamily="66" charset="0"/>
                <a:ea typeface="+mn-ea"/>
              </a:rPr>
              <a:t>2</a:t>
            </a:r>
            <a:r>
              <a:rPr lang="en-GB" altLang="en-US" sz="2100" b="1" dirty="0">
                <a:solidFill>
                  <a:srgbClr val="7030A0"/>
                </a:solidFill>
                <a:latin typeface="Comic Sans MS" pitchFamily="66" charset="0"/>
                <a:ea typeface="+mn-ea"/>
              </a:rPr>
              <a:t> </a:t>
            </a:r>
            <a:r>
              <a:rPr lang="en-GB" altLang="en-US" sz="2100" b="1" dirty="0">
                <a:solidFill>
                  <a:srgbClr val="FF0000"/>
                </a:solidFill>
                <a:latin typeface="Comic Sans MS" pitchFamily="66" charset="0"/>
                <a:ea typeface="+mn-ea"/>
              </a:rPr>
              <a:t>protons</a:t>
            </a:r>
            <a:r>
              <a:rPr lang="en-GB" altLang="en-US" sz="2100" b="1" dirty="0">
                <a:solidFill>
                  <a:srgbClr val="7030A0"/>
                </a:solidFill>
                <a:latin typeface="Comic Sans MS" pitchFamily="66" charset="0"/>
                <a:ea typeface="+mn-ea"/>
              </a:rPr>
              <a:t> </a:t>
            </a:r>
            <a:r>
              <a:rPr lang="en-GB" altLang="en-US" sz="2100" b="1" dirty="0">
                <a:solidFill>
                  <a:srgbClr val="000000"/>
                </a:solidFill>
                <a:latin typeface="Comic Sans MS" pitchFamily="66" charset="0"/>
                <a:ea typeface="+mn-ea"/>
              </a:rPr>
              <a:t>&amp; 2 </a:t>
            </a:r>
            <a:r>
              <a:rPr lang="en-GB" altLang="en-US" sz="2100" b="1" dirty="0">
                <a:solidFill>
                  <a:srgbClr val="7030A0"/>
                </a:solidFill>
                <a:latin typeface="Comic Sans MS" pitchFamily="66" charset="0"/>
                <a:ea typeface="+mn-ea"/>
              </a:rPr>
              <a:t>neutrons</a:t>
            </a:r>
          </a:p>
        </p:txBody>
      </p:sp>
      <p:sp>
        <p:nvSpPr>
          <p:cNvPr id="16401" name="Text Box 17"/>
          <p:cNvSpPr txBox="1">
            <a:spLocks noChangeArrowheads="1"/>
          </p:cNvSpPr>
          <p:nvPr/>
        </p:nvSpPr>
        <p:spPr bwMode="auto">
          <a:xfrm>
            <a:off x="782733" y="4640390"/>
            <a:ext cx="2111376" cy="41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1" dirty="0">
                <a:solidFill>
                  <a:srgbClr val="FF3300"/>
                </a:solidFill>
                <a:latin typeface="Comic Sans MS" pitchFamily="66" charset="0"/>
                <a:ea typeface="+mn-ea"/>
              </a:rPr>
              <a:t>2 protons</a:t>
            </a:r>
          </a:p>
        </p:txBody>
      </p:sp>
      <p:sp>
        <p:nvSpPr>
          <p:cNvPr id="2" name="Rectangle 1"/>
          <p:cNvSpPr/>
          <p:nvPr/>
        </p:nvSpPr>
        <p:spPr>
          <a:xfrm>
            <a:off x="526735" y="2067586"/>
            <a:ext cx="2280926" cy="507597"/>
          </a:xfrm>
          <a:prstGeom prst="rect">
            <a:avLst/>
          </a:prstGeom>
        </p:spPr>
        <p:txBody>
          <a:bodyPr wrap="none" lIns="91208" tIns="45604" rIns="91208" bIns="45604">
            <a:spAutoFit/>
          </a:bodyPr>
          <a:lstStyle/>
          <a:p>
            <a:pPr algn="ctr" eaLnBrk="1" hangingPunct="1"/>
            <a:r>
              <a:rPr lang="en-US" dirty="0">
                <a:solidFill>
                  <a:srgbClr val="00B0F0"/>
                </a:solidFill>
                <a:latin typeface="Arial" charset="0"/>
              </a:rPr>
              <a:t>Mass number</a:t>
            </a:r>
          </a:p>
        </p:txBody>
      </p:sp>
      <p:sp>
        <p:nvSpPr>
          <p:cNvPr id="3" name="Rectangle 2"/>
          <p:cNvSpPr/>
          <p:nvPr/>
        </p:nvSpPr>
        <p:spPr>
          <a:xfrm>
            <a:off x="350719" y="4201186"/>
            <a:ext cx="2511758" cy="507597"/>
          </a:xfrm>
          <a:prstGeom prst="rect">
            <a:avLst/>
          </a:prstGeom>
        </p:spPr>
        <p:txBody>
          <a:bodyPr wrap="none" lIns="91208" tIns="45604" rIns="91208" bIns="45604">
            <a:spAutoFit/>
          </a:bodyPr>
          <a:lstStyle/>
          <a:p>
            <a:pPr algn="ctr" eaLnBrk="1" hangingPunct="1"/>
            <a:r>
              <a:rPr lang="en-US" dirty="0">
                <a:solidFill>
                  <a:srgbClr val="FF0000"/>
                </a:solidFill>
                <a:latin typeface="Arial" charset="0"/>
              </a:rPr>
              <a:t>Atomic number</a:t>
            </a:r>
          </a:p>
        </p:txBody>
      </p:sp>
      <p:pic>
        <p:nvPicPr>
          <p:cNvPr id="11" name="Picture 10"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7863839" y="12699"/>
            <a:ext cx="1280161" cy="1038225"/>
          </a:xfrm>
          <a:prstGeom prst="rect">
            <a:avLst/>
          </a:prstGeom>
        </p:spPr>
      </p:pic>
    </p:spTree>
    <p:extLst>
      <p:ext uri="{BB962C8B-B14F-4D97-AF65-F5344CB8AC3E}">
        <p14:creationId xmlns:p14="http://schemas.microsoft.com/office/powerpoint/2010/main" val="1599968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7037E-7 L 0.33594 0.0037 " pathEditMode="relative" rAng="0" ptsTypes="AA">
                                      <p:cBhvr>
                                        <p:cTn id="14" dur="2000" fill="hold"/>
                                        <p:tgtEl>
                                          <p:spTgt spid="16399"/>
                                        </p:tgtEl>
                                        <p:attrNameLst>
                                          <p:attrName>ppt_x</p:attrName>
                                          <p:attrName>ppt_y</p:attrName>
                                        </p:attrNameLst>
                                      </p:cBhvr>
                                      <p:rCtr x="1678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p:bldP spid="16399" grpId="1"/>
      <p:bldP spid="1640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8" y="404835"/>
            <a:ext cx="9144000" cy="5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algn="ctr" eaLnBrk="1" hangingPunct="1">
              <a:spcBef>
                <a:spcPct val="50000"/>
              </a:spcBef>
              <a:defRPr/>
            </a:pPr>
            <a:r>
              <a:rPr lang="en-GB" altLang="en-US" sz="3200" b="1" dirty="0">
                <a:solidFill>
                  <a:srgbClr val="FFFF00"/>
                </a:solidFill>
                <a:effectLst>
                  <a:outerShdw blurRad="38100" dist="38100" dir="2700000" algn="tl">
                    <a:srgbClr val="000000"/>
                  </a:outerShdw>
                </a:effectLst>
                <a:latin typeface="Comic Sans MS" pitchFamily="66" charset="0"/>
                <a:ea typeface="+mn-ea"/>
              </a:rPr>
              <a:t>Due to Word Processing</a:t>
            </a:r>
          </a:p>
        </p:txBody>
      </p:sp>
      <p:sp>
        <p:nvSpPr>
          <p:cNvPr id="16396" name="Text Box 12"/>
          <p:cNvSpPr txBox="1">
            <a:spLocks noChangeArrowheads="1"/>
          </p:cNvSpPr>
          <p:nvPr/>
        </p:nvSpPr>
        <p:spPr bwMode="auto">
          <a:xfrm>
            <a:off x="3124200" y="2033608"/>
            <a:ext cx="3600450" cy="25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16000" b="1" dirty="0">
                <a:solidFill>
                  <a:srgbClr val="FFFFFF"/>
                </a:solidFill>
                <a:effectLst>
                  <a:outerShdw blurRad="38100" dist="38100" dir="2700000" algn="tl">
                    <a:srgbClr val="000000"/>
                  </a:outerShdw>
                </a:effectLst>
                <a:latin typeface="Tahoma" pitchFamily="34" charset="0"/>
                <a:ea typeface="+mn-ea"/>
              </a:rPr>
              <a:t>He</a:t>
            </a:r>
          </a:p>
        </p:txBody>
      </p:sp>
      <p:sp>
        <p:nvSpPr>
          <p:cNvPr id="16398" name="Text Box 14"/>
          <p:cNvSpPr txBox="1">
            <a:spLocks noChangeArrowheads="1"/>
          </p:cNvSpPr>
          <p:nvPr/>
        </p:nvSpPr>
        <p:spPr bwMode="auto">
          <a:xfrm>
            <a:off x="2849563" y="4038611"/>
            <a:ext cx="503238" cy="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4400" b="1" dirty="0">
                <a:solidFill>
                  <a:srgbClr val="FFFFFF"/>
                </a:solidFill>
                <a:effectLst>
                  <a:outerShdw blurRad="38100" dist="38100" dir="2700000" algn="tl">
                    <a:srgbClr val="000000"/>
                  </a:outerShdw>
                </a:effectLst>
                <a:latin typeface="Comic Sans MS" pitchFamily="66" charset="0"/>
                <a:ea typeface="+mn-ea"/>
              </a:rPr>
              <a:t>2</a:t>
            </a:r>
          </a:p>
        </p:txBody>
      </p:sp>
      <p:sp>
        <p:nvSpPr>
          <p:cNvPr id="16399" name="Text Box 15"/>
          <p:cNvSpPr txBox="1">
            <a:spLocks noChangeArrowheads="1"/>
          </p:cNvSpPr>
          <p:nvPr/>
        </p:nvSpPr>
        <p:spPr bwMode="auto">
          <a:xfrm>
            <a:off x="5867400" y="2067586"/>
            <a:ext cx="503236" cy="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4400" b="1" dirty="0">
                <a:solidFill>
                  <a:srgbClr val="FFFFFF"/>
                </a:solidFill>
                <a:effectLst>
                  <a:outerShdw blurRad="38100" dist="38100" dir="2700000" algn="tl">
                    <a:srgbClr val="000000"/>
                  </a:outerShdw>
                </a:effectLst>
                <a:latin typeface="Comic Sans MS" pitchFamily="66" charset="0"/>
                <a:ea typeface="+mn-ea"/>
              </a:rPr>
              <a:t>4</a:t>
            </a:r>
          </a:p>
        </p:txBody>
      </p:sp>
      <p:sp>
        <p:nvSpPr>
          <p:cNvPr id="16400" name="Text Box 16"/>
          <p:cNvSpPr txBox="1">
            <a:spLocks noChangeArrowheads="1"/>
          </p:cNvSpPr>
          <p:nvPr/>
        </p:nvSpPr>
        <p:spPr bwMode="auto">
          <a:xfrm>
            <a:off x="762021" y="2572255"/>
            <a:ext cx="1800225" cy="7383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1" dirty="0">
                <a:solidFill>
                  <a:srgbClr val="000000"/>
                </a:solidFill>
                <a:latin typeface="Comic Sans MS" pitchFamily="66" charset="0"/>
                <a:ea typeface="+mn-ea"/>
              </a:rPr>
              <a:t>2</a:t>
            </a:r>
            <a:r>
              <a:rPr lang="en-GB" altLang="en-US" sz="2100" b="1" dirty="0">
                <a:solidFill>
                  <a:srgbClr val="7030A0"/>
                </a:solidFill>
                <a:latin typeface="Comic Sans MS" pitchFamily="66" charset="0"/>
                <a:ea typeface="+mn-ea"/>
              </a:rPr>
              <a:t> </a:t>
            </a:r>
            <a:r>
              <a:rPr lang="en-GB" altLang="en-US" sz="2100" b="1" dirty="0">
                <a:solidFill>
                  <a:srgbClr val="FF0000"/>
                </a:solidFill>
                <a:latin typeface="Comic Sans MS" pitchFamily="66" charset="0"/>
                <a:ea typeface="+mn-ea"/>
              </a:rPr>
              <a:t>protons</a:t>
            </a:r>
            <a:r>
              <a:rPr lang="en-GB" altLang="en-US" sz="2100" b="1" dirty="0">
                <a:solidFill>
                  <a:srgbClr val="7030A0"/>
                </a:solidFill>
                <a:latin typeface="Comic Sans MS" pitchFamily="66" charset="0"/>
                <a:ea typeface="+mn-ea"/>
              </a:rPr>
              <a:t> </a:t>
            </a:r>
            <a:r>
              <a:rPr lang="en-GB" altLang="en-US" sz="2100" b="1" dirty="0">
                <a:solidFill>
                  <a:srgbClr val="000000"/>
                </a:solidFill>
                <a:latin typeface="Comic Sans MS" pitchFamily="66" charset="0"/>
                <a:ea typeface="+mn-ea"/>
              </a:rPr>
              <a:t>&amp; 2 </a:t>
            </a:r>
            <a:r>
              <a:rPr lang="en-GB" altLang="en-US" sz="2100" b="1" dirty="0">
                <a:solidFill>
                  <a:srgbClr val="7030A0"/>
                </a:solidFill>
                <a:latin typeface="Comic Sans MS" pitchFamily="66" charset="0"/>
                <a:ea typeface="+mn-ea"/>
              </a:rPr>
              <a:t>neutrons</a:t>
            </a:r>
          </a:p>
        </p:txBody>
      </p:sp>
      <p:sp>
        <p:nvSpPr>
          <p:cNvPr id="16401" name="Text Box 17"/>
          <p:cNvSpPr txBox="1">
            <a:spLocks noChangeArrowheads="1"/>
          </p:cNvSpPr>
          <p:nvPr/>
        </p:nvSpPr>
        <p:spPr bwMode="auto">
          <a:xfrm>
            <a:off x="782733" y="4640390"/>
            <a:ext cx="2111376" cy="41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1" dirty="0">
                <a:solidFill>
                  <a:srgbClr val="FF3300"/>
                </a:solidFill>
                <a:latin typeface="Comic Sans MS" pitchFamily="66" charset="0"/>
                <a:ea typeface="+mn-ea"/>
              </a:rPr>
              <a:t>2 protons</a:t>
            </a:r>
          </a:p>
        </p:txBody>
      </p:sp>
      <p:sp>
        <p:nvSpPr>
          <p:cNvPr id="2" name="Rectangle 1"/>
          <p:cNvSpPr/>
          <p:nvPr/>
        </p:nvSpPr>
        <p:spPr>
          <a:xfrm>
            <a:off x="526735" y="2067586"/>
            <a:ext cx="2280926" cy="507597"/>
          </a:xfrm>
          <a:prstGeom prst="rect">
            <a:avLst/>
          </a:prstGeom>
        </p:spPr>
        <p:txBody>
          <a:bodyPr wrap="none" lIns="91208" tIns="45604" rIns="91208" bIns="45604">
            <a:spAutoFit/>
          </a:bodyPr>
          <a:lstStyle/>
          <a:p>
            <a:pPr algn="ctr" eaLnBrk="1" hangingPunct="1"/>
            <a:r>
              <a:rPr lang="en-US" dirty="0">
                <a:solidFill>
                  <a:srgbClr val="00B0F0"/>
                </a:solidFill>
                <a:latin typeface="Arial" charset="0"/>
              </a:rPr>
              <a:t>Mass number</a:t>
            </a:r>
          </a:p>
        </p:txBody>
      </p:sp>
      <p:sp>
        <p:nvSpPr>
          <p:cNvPr id="3" name="Rectangle 2"/>
          <p:cNvSpPr/>
          <p:nvPr/>
        </p:nvSpPr>
        <p:spPr>
          <a:xfrm>
            <a:off x="350719" y="4201186"/>
            <a:ext cx="2511758" cy="507597"/>
          </a:xfrm>
          <a:prstGeom prst="rect">
            <a:avLst/>
          </a:prstGeom>
        </p:spPr>
        <p:txBody>
          <a:bodyPr wrap="none" lIns="91208" tIns="45604" rIns="91208" bIns="45604">
            <a:spAutoFit/>
          </a:bodyPr>
          <a:lstStyle/>
          <a:p>
            <a:pPr algn="ctr" eaLnBrk="1" hangingPunct="1"/>
            <a:r>
              <a:rPr lang="en-US" dirty="0">
                <a:solidFill>
                  <a:srgbClr val="FF0000"/>
                </a:solidFill>
                <a:latin typeface="Arial" charset="0"/>
              </a:rPr>
              <a:t>Atomic number</a:t>
            </a:r>
          </a:p>
        </p:txBody>
      </p:sp>
      <p:pic>
        <p:nvPicPr>
          <p:cNvPr id="11" name="Picture 10"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7863839" y="12699"/>
            <a:ext cx="1280161" cy="1038225"/>
          </a:xfrm>
          <a:prstGeom prst="rect">
            <a:avLst/>
          </a:prstGeom>
        </p:spPr>
      </p:pic>
      <p:sp>
        <p:nvSpPr>
          <p:cNvPr id="4" name="Arrow: Right 3">
            <a:extLst>
              <a:ext uri="{FF2B5EF4-FFF2-40B4-BE49-F238E27FC236}">
                <a16:creationId xmlns:a16="http://schemas.microsoft.com/office/drawing/2014/main" id="{4542441A-7453-45A6-95DD-D88493400E01}"/>
              </a:ext>
            </a:extLst>
          </p:cNvPr>
          <p:cNvSpPr/>
          <p:nvPr/>
        </p:nvSpPr>
        <p:spPr>
          <a:xfrm rot="2321792">
            <a:off x="4074483" y="1415122"/>
            <a:ext cx="1905000" cy="3048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183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8" y="404835"/>
            <a:ext cx="9144000" cy="5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algn="ctr" eaLnBrk="1" hangingPunct="1">
              <a:spcBef>
                <a:spcPct val="50000"/>
              </a:spcBef>
              <a:defRPr/>
            </a:pPr>
            <a:r>
              <a:rPr lang="en-GB" altLang="en-US" sz="3200" b="1" dirty="0">
                <a:solidFill>
                  <a:srgbClr val="FFFF00"/>
                </a:solidFill>
                <a:effectLst>
                  <a:outerShdw blurRad="38100" dist="38100" dir="2700000" algn="tl">
                    <a:srgbClr val="000000"/>
                  </a:outerShdw>
                </a:effectLst>
                <a:latin typeface="Comic Sans MS" pitchFamily="66" charset="0"/>
                <a:ea typeface="+mn-ea"/>
              </a:rPr>
              <a:t>“Nuclear Symbols”</a:t>
            </a:r>
          </a:p>
        </p:txBody>
      </p:sp>
      <p:sp>
        <p:nvSpPr>
          <p:cNvPr id="16396" name="Text Box 12"/>
          <p:cNvSpPr txBox="1">
            <a:spLocks noChangeArrowheads="1"/>
          </p:cNvSpPr>
          <p:nvPr/>
        </p:nvSpPr>
        <p:spPr bwMode="auto">
          <a:xfrm>
            <a:off x="3124200" y="2033608"/>
            <a:ext cx="3600450" cy="25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16000" b="1" dirty="0">
                <a:solidFill>
                  <a:srgbClr val="FFFFFF"/>
                </a:solidFill>
                <a:effectLst>
                  <a:outerShdw blurRad="38100" dist="38100" dir="2700000" algn="tl">
                    <a:srgbClr val="000000"/>
                  </a:outerShdw>
                </a:effectLst>
                <a:latin typeface="Tahoma" pitchFamily="34" charset="0"/>
                <a:ea typeface="+mn-ea"/>
              </a:rPr>
              <a:t>He</a:t>
            </a:r>
          </a:p>
        </p:txBody>
      </p:sp>
      <p:sp>
        <p:nvSpPr>
          <p:cNvPr id="16398" name="Text Box 14"/>
          <p:cNvSpPr txBox="1">
            <a:spLocks noChangeArrowheads="1"/>
          </p:cNvSpPr>
          <p:nvPr/>
        </p:nvSpPr>
        <p:spPr bwMode="auto">
          <a:xfrm>
            <a:off x="2849563" y="4038611"/>
            <a:ext cx="503238" cy="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4400" b="1" dirty="0">
                <a:solidFill>
                  <a:srgbClr val="FFFFFF"/>
                </a:solidFill>
                <a:effectLst>
                  <a:outerShdw blurRad="38100" dist="38100" dir="2700000" algn="tl">
                    <a:srgbClr val="000000"/>
                  </a:outerShdw>
                </a:effectLst>
                <a:latin typeface="Comic Sans MS" pitchFamily="66" charset="0"/>
                <a:ea typeface="+mn-ea"/>
              </a:rPr>
              <a:t>2</a:t>
            </a:r>
          </a:p>
        </p:txBody>
      </p:sp>
      <p:sp>
        <p:nvSpPr>
          <p:cNvPr id="16399" name="Text Box 15"/>
          <p:cNvSpPr txBox="1">
            <a:spLocks noChangeArrowheads="1"/>
          </p:cNvSpPr>
          <p:nvPr/>
        </p:nvSpPr>
        <p:spPr bwMode="auto">
          <a:xfrm>
            <a:off x="2849564" y="1877101"/>
            <a:ext cx="503236" cy="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p>
            <a:pPr eaLnBrk="1" hangingPunct="1">
              <a:spcBef>
                <a:spcPct val="50000"/>
              </a:spcBef>
              <a:defRPr/>
            </a:pPr>
            <a:r>
              <a:rPr lang="en-GB" altLang="en-US" sz="4400" b="1" dirty="0">
                <a:solidFill>
                  <a:srgbClr val="FFFFFF"/>
                </a:solidFill>
                <a:effectLst>
                  <a:outerShdw blurRad="38100" dist="38100" dir="2700000" algn="tl">
                    <a:srgbClr val="000000"/>
                  </a:outerShdw>
                </a:effectLst>
                <a:latin typeface="Comic Sans MS" pitchFamily="66" charset="0"/>
                <a:ea typeface="+mn-ea"/>
              </a:rPr>
              <a:t>4</a:t>
            </a:r>
          </a:p>
        </p:txBody>
      </p:sp>
      <p:sp>
        <p:nvSpPr>
          <p:cNvPr id="16400" name="Text Box 16"/>
          <p:cNvSpPr txBox="1">
            <a:spLocks noChangeArrowheads="1"/>
          </p:cNvSpPr>
          <p:nvPr/>
        </p:nvSpPr>
        <p:spPr bwMode="auto">
          <a:xfrm>
            <a:off x="762021" y="2572255"/>
            <a:ext cx="1800225" cy="7383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1" dirty="0">
                <a:solidFill>
                  <a:srgbClr val="000000"/>
                </a:solidFill>
                <a:latin typeface="Comic Sans MS" pitchFamily="66" charset="0"/>
                <a:ea typeface="+mn-ea"/>
              </a:rPr>
              <a:t>2</a:t>
            </a:r>
            <a:r>
              <a:rPr lang="en-GB" altLang="en-US" sz="2100" b="1" dirty="0">
                <a:solidFill>
                  <a:srgbClr val="7030A0"/>
                </a:solidFill>
                <a:latin typeface="Comic Sans MS" pitchFamily="66" charset="0"/>
                <a:ea typeface="+mn-ea"/>
              </a:rPr>
              <a:t> </a:t>
            </a:r>
            <a:r>
              <a:rPr lang="en-GB" altLang="en-US" sz="2100" b="1" dirty="0">
                <a:solidFill>
                  <a:srgbClr val="FF0000"/>
                </a:solidFill>
                <a:latin typeface="Comic Sans MS" pitchFamily="66" charset="0"/>
                <a:ea typeface="+mn-ea"/>
              </a:rPr>
              <a:t>protons</a:t>
            </a:r>
            <a:r>
              <a:rPr lang="en-GB" altLang="en-US" sz="2100" b="1" dirty="0">
                <a:solidFill>
                  <a:srgbClr val="7030A0"/>
                </a:solidFill>
                <a:latin typeface="Comic Sans MS" pitchFamily="66" charset="0"/>
                <a:ea typeface="+mn-ea"/>
              </a:rPr>
              <a:t> </a:t>
            </a:r>
            <a:r>
              <a:rPr lang="en-GB" altLang="en-US" sz="2100" b="1" dirty="0">
                <a:solidFill>
                  <a:srgbClr val="000000"/>
                </a:solidFill>
                <a:latin typeface="Comic Sans MS" pitchFamily="66" charset="0"/>
                <a:ea typeface="+mn-ea"/>
              </a:rPr>
              <a:t>&amp; 2 </a:t>
            </a:r>
            <a:r>
              <a:rPr lang="en-GB" altLang="en-US" sz="2100" b="1" dirty="0">
                <a:solidFill>
                  <a:srgbClr val="7030A0"/>
                </a:solidFill>
                <a:latin typeface="Comic Sans MS" pitchFamily="66" charset="0"/>
                <a:ea typeface="+mn-ea"/>
              </a:rPr>
              <a:t>neutrons</a:t>
            </a:r>
          </a:p>
        </p:txBody>
      </p:sp>
      <p:sp>
        <p:nvSpPr>
          <p:cNvPr id="16401" name="Text Box 17"/>
          <p:cNvSpPr txBox="1">
            <a:spLocks noChangeArrowheads="1"/>
          </p:cNvSpPr>
          <p:nvPr/>
        </p:nvSpPr>
        <p:spPr bwMode="auto">
          <a:xfrm>
            <a:off x="782733" y="4640390"/>
            <a:ext cx="2111376" cy="41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1" dirty="0">
                <a:solidFill>
                  <a:srgbClr val="FF3300"/>
                </a:solidFill>
                <a:latin typeface="Comic Sans MS" pitchFamily="66" charset="0"/>
                <a:ea typeface="+mn-ea"/>
              </a:rPr>
              <a:t>2 protons</a:t>
            </a:r>
          </a:p>
        </p:txBody>
      </p:sp>
      <p:sp>
        <p:nvSpPr>
          <p:cNvPr id="16402" name="Text Box 18"/>
          <p:cNvSpPr txBox="1">
            <a:spLocks noChangeArrowheads="1"/>
          </p:cNvSpPr>
          <p:nvPr/>
        </p:nvSpPr>
        <p:spPr bwMode="auto">
          <a:xfrm>
            <a:off x="2057421" y="5486415"/>
            <a:ext cx="6095999" cy="97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03" tIns="45552" rIns="91103" bIns="4555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300" b="1" dirty="0">
                <a:solidFill>
                  <a:srgbClr val="FFFFFF"/>
                </a:solidFill>
                <a:latin typeface="Comic Sans MS" pitchFamily="66" charset="0"/>
                <a:ea typeface="+mn-ea"/>
              </a:rPr>
              <a:t>In a neutral atom</a:t>
            </a:r>
          </a:p>
          <a:p>
            <a:pPr algn="ctr" eaLnBrk="1" hangingPunct="1">
              <a:spcBef>
                <a:spcPct val="50000"/>
              </a:spcBef>
              <a:buFontTx/>
              <a:buNone/>
            </a:pPr>
            <a:r>
              <a:rPr lang="en-GB" altLang="en-US" sz="2300" b="1" dirty="0">
                <a:solidFill>
                  <a:srgbClr val="FFFFFF"/>
                </a:solidFill>
                <a:latin typeface="Comic Sans MS" pitchFamily="66" charset="0"/>
                <a:ea typeface="+mn-ea"/>
              </a:rPr>
              <a:t>number of </a:t>
            </a:r>
            <a:r>
              <a:rPr lang="en-GB" altLang="en-US" sz="2300" b="1" dirty="0">
                <a:solidFill>
                  <a:srgbClr val="00B050"/>
                </a:solidFill>
                <a:latin typeface="Comic Sans MS" pitchFamily="66" charset="0"/>
                <a:ea typeface="+mn-ea"/>
              </a:rPr>
              <a:t>electrons</a:t>
            </a:r>
            <a:r>
              <a:rPr lang="en-GB" altLang="en-US" sz="2300" b="1" dirty="0">
                <a:solidFill>
                  <a:srgbClr val="FFFFFF"/>
                </a:solidFill>
                <a:latin typeface="Comic Sans MS" pitchFamily="66" charset="0"/>
                <a:ea typeface="+mn-ea"/>
              </a:rPr>
              <a:t> = number of </a:t>
            </a:r>
            <a:r>
              <a:rPr lang="en-GB" altLang="en-US" sz="2300" b="1" dirty="0">
                <a:solidFill>
                  <a:srgbClr val="FF0000"/>
                </a:solidFill>
                <a:latin typeface="Comic Sans MS" pitchFamily="66" charset="0"/>
                <a:ea typeface="+mn-ea"/>
              </a:rPr>
              <a:t>protons</a:t>
            </a:r>
          </a:p>
        </p:txBody>
      </p:sp>
      <p:sp>
        <p:nvSpPr>
          <p:cNvPr id="2" name="Rectangle 1"/>
          <p:cNvSpPr/>
          <p:nvPr/>
        </p:nvSpPr>
        <p:spPr>
          <a:xfrm>
            <a:off x="526735" y="2067586"/>
            <a:ext cx="2280926" cy="507597"/>
          </a:xfrm>
          <a:prstGeom prst="rect">
            <a:avLst/>
          </a:prstGeom>
        </p:spPr>
        <p:txBody>
          <a:bodyPr wrap="none" lIns="91208" tIns="45604" rIns="91208" bIns="45604">
            <a:spAutoFit/>
          </a:bodyPr>
          <a:lstStyle/>
          <a:p>
            <a:pPr algn="ctr" eaLnBrk="1" hangingPunct="1"/>
            <a:r>
              <a:rPr lang="en-US" dirty="0">
                <a:solidFill>
                  <a:srgbClr val="00B0F0"/>
                </a:solidFill>
                <a:latin typeface="Arial" charset="0"/>
              </a:rPr>
              <a:t>Mass number</a:t>
            </a:r>
          </a:p>
        </p:txBody>
      </p:sp>
      <p:sp>
        <p:nvSpPr>
          <p:cNvPr id="3" name="Rectangle 2"/>
          <p:cNvSpPr/>
          <p:nvPr/>
        </p:nvSpPr>
        <p:spPr>
          <a:xfrm>
            <a:off x="350719" y="4201186"/>
            <a:ext cx="2511758" cy="507597"/>
          </a:xfrm>
          <a:prstGeom prst="rect">
            <a:avLst/>
          </a:prstGeom>
        </p:spPr>
        <p:txBody>
          <a:bodyPr wrap="none" lIns="91208" tIns="45604" rIns="91208" bIns="45604">
            <a:spAutoFit/>
          </a:bodyPr>
          <a:lstStyle/>
          <a:p>
            <a:pPr algn="ctr" eaLnBrk="1" hangingPunct="1"/>
            <a:r>
              <a:rPr lang="en-US" dirty="0">
                <a:solidFill>
                  <a:srgbClr val="FF0000"/>
                </a:solidFill>
                <a:latin typeface="Arial" charset="0"/>
              </a:rPr>
              <a:t>Atomic number</a:t>
            </a:r>
          </a:p>
        </p:txBody>
      </p:sp>
      <p:pic>
        <p:nvPicPr>
          <p:cNvPr id="11" name="Picture 10"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7863839" y="12699"/>
            <a:ext cx="1280161" cy="1038225"/>
          </a:xfrm>
          <a:prstGeom prst="rect">
            <a:avLst/>
          </a:prstGeom>
        </p:spPr>
      </p:pic>
    </p:spTree>
    <p:extLst>
      <p:ext uri="{BB962C8B-B14F-4D97-AF65-F5344CB8AC3E}">
        <p14:creationId xmlns:p14="http://schemas.microsoft.com/office/powerpoint/2010/main" val="173235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02"/>
                                        </p:tgtEl>
                                        <p:attrNameLst>
                                          <p:attrName>style.visibility</p:attrName>
                                        </p:attrNameLst>
                                      </p:cBhvr>
                                      <p:to>
                                        <p:strVal val="visible"/>
                                      </p:to>
                                    </p:set>
                                    <p:animEffect transition="in" filter="blinds(horizontal)">
                                      <p:cBhvr>
                                        <p:cTn id="7"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77042" y="685800"/>
            <a:ext cx="2438399" cy="2566735"/>
          </a:xfrm>
          <a:prstGeom prst="rect">
            <a:avLst/>
          </a:prstGeom>
        </p:spPr>
      </p:pic>
      <p:sp>
        <p:nvSpPr>
          <p:cNvPr id="122882" name="Rectangle 2"/>
          <p:cNvSpPr>
            <a:spLocks noGrp="1" noChangeArrowheads="1"/>
          </p:cNvSpPr>
          <p:nvPr>
            <p:ph type="title"/>
          </p:nvPr>
        </p:nvSpPr>
        <p:spPr>
          <a:xfrm>
            <a:off x="4267242" y="0"/>
            <a:ext cx="4572001" cy="685800"/>
          </a:xfrm>
        </p:spPr>
        <p:txBody>
          <a:bodyPr/>
          <a:lstStyle/>
          <a:p>
            <a:r>
              <a:rPr lang="en-US" altLang="en-US"/>
              <a:t>Early Models of the Atom</a:t>
            </a:r>
          </a:p>
        </p:txBody>
      </p:sp>
      <p:sp>
        <p:nvSpPr>
          <p:cNvPr id="122883" name="Rectangle 3"/>
          <p:cNvSpPr>
            <a:spLocks noGrp="1" noChangeArrowheads="1"/>
          </p:cNvSpPr>
          <p:nvPr>
            <p:ph type="body" idx="1"/>
          </p:nvPr>
        </p:nvSpPr>
        <p:spPr>
          <a:xfrm>
            <a:off x="152442" y="762000"/>
            <a:ext cx="8762999" cy="5943600"/>
          </a:xfrm>
        </p:spPr>
        <p:txBody>
          <a:bodyPr/>
          <a:lstStyle/>
          <a:p>
            <a:pPr>
              <a:lnSpc>
                <a:spcPct val="90000"/>
              </a:lnSpc>
            </a:pPr>
            <a:r>
              <a:rPr lang="en-US" altLang="en-US" sz="3600" dirty="0">
                <a:solidFill>
                  <a:srgbClr val="FF0000"/>
                </a:solidFill>
              </a:rPr>
              <a:t>Democritus</a:t>
            </a:r>
          </a:p>
          <a:p>
            <a:pPr marL="454792" lvl="1" indent="0">
              <a:buNone/>
            </a:pPr>
            <a:r>
              <a:rPr lang="en-US" altLang="en-US" b="0" i="1" dirty="0">
                <a:latin typeface="Times New Roman" panose="02020603050405020304" pitchFamily="18" charset="0"/>
                <a:cs typeface="Times New Roman" panose="02020603050405020304" pitchFamily="18" charset="0"/>
              </a:rPr>
              <a:t>Greek philosopher (460 – 370 BC) </a:t>
            </a:r>
          </a:p>
          <a:p>
            <a:pPr marL="454792" lvl="1" indent="0">
              <a:buNone/>
            </a:pPr>
            <a:r>
              <a:rPr lang="en-US" altLang="en-US" dirty="0">
                <a:solidFill>
                  <a:srgbClr val="FF0000"/>
                </a:solidFill>
              </a:rPr>
              <a:t>Coined the term “Atom”</a:t>
            </a:r>
          </a:p>
          <a:p>
            <a:pPr lvl="0"/>
            <a:endParaRPr lang="en-US" sz="1700" dirty="0"/>
          </a:p>
          <a:p>
            <a:pPr indent="0"/>
            <a:r>
              <a:rPr lang="en-US" sz="2700" dirty="0">
                <a:solidFill>
                  <a:srgbClr val="00B050"/>
                </a:solidFill>
              </a:rPr>
              <a:t>“Matter consists of discrete, </a:t>
            </a:r>
          </a:p>
          <a:p>
            <a:pPr lvl="0"/>
            <a:r>
              <a:rPr lang="en-US" sz="2700" dirty="0">
                <a:solidFill>
                  <a:srgbClr val="00B050"/>
                </a:solidFill>
              </a:rPr>
              <a:t>	indivisible particles”</a:t>
            </a:r>
          </a:p>
          <a:p>
            <a:pPr marL="0" indent="0"/>
            <a:endParaRPr lang="en-US" sz="1700" dirty="0">
              <a:solidFill>
                <a:srgbClr val="0070C0"/>
              </a:solidFill>
            </a:endParaRPr>
          </a:p>
          <a:p>
            <a:pPr marL="0" indent="0"/>
            <a:r>
              <a:rPr lang="en-US" sz="2700" dirty="0">
                <a:solidFill>
                  <a:srgbClr val="0070C0"/>
                </a:solidFill>
              </a:rPr>
              <a:t>Democritus held a very general theory with </a:t>
            </a:r>
            <a:r>
              <a:rPr lang="en-US" sz="2700" u="sng" dirty="0">
                <a:solidFill>
                  <a:srgbClr val="0070C0"/>
                </a:solidFill>
              </a:rPr>
              <a:t>no experimental evidence</a:t>
            </a:r>
            <a:endParaRPr lang="en-US" sz="2700" dirty="0">
              <a:solidFill>
                <a:srgbClr val="0070C0"/>
              </a:solidFill>
            </a:endParaRPr>
          </a:p>
          <a:p>
            <a:pPr marL="0" indent="0"/>
            <a:endParaRPr lang="en-US" sz="1700" dirty="0"/>
          </a:p>
          <a:p>
            <a:pPr marL="0" indent="0"/>
            <a:r>
              <a:rPr lang="en-US" sz="2700" dirty="0"/>
              <a:t>Democritus’ ideas were rejected by Plato &amp; Aristotle (</a:t>
            </a:r>
            <a:r>
              <a:rPr lang="en-US" sz="2700" i="1" dirty="0">
                <a:latin typeface="Times New Roman" panose="02020603050405020304" pitchFamily="18" charset="0"/>
                <a:cs typeface="Times New Roman" panose="02020603050405020304" pitchFamily="18" charset="0"/>
              </a:rPr>
              <a:t>fathers of </a:t>
            </a:r>
            <a:r>
              <a:rPr lang="en-US" sz="2700" i="1" u="sng" dirty="0">
                <a:latin typeface="Times New Roman" panose="02020603050405020304" pitchFamily="18" charset="0"/>
                <a:cs typeface="Times New Roman" panose="02020603050405020304" pitchFamily="18" charset="0"/>
              </a:rPr>
              <a:t>philosophy</a:t>
            </a:r>
            <a:r>
              <a:rPr lang="en-US" sz="2700" i="1" dirty="0">
                <a:latin typeface="Times New Roman" panose="02020603050405020304" pitchFamily="18" charset="0"/>
                <a:cs typeface="Times New Roman" panose="02020603050405020304" pitchFamily="18" charset="0"/>
              </a:rPr>
              <a:t> and </a:t>
            </a:r>
            <a:r>
              <a:rPr lang="en-US" sz="2700" i="1" u="sng" dirty="0">
                <a:latin typeface="Times New Roman" panose="02020603050405020304" pitchFamily="18" charset="0"/>
                <a:cs typeface="Times New Roman" panose="02020603050405020304" pitchFamily="18" charset="0"/>
              </a:rPr>
              <a:t>ancient “scientific thinking</a:t>
            </a:r>
            <a:r>
              <a:rPr lang="en-US" sz="2700" i="1" dirty="0">
                <a:latin typeface="Times New Roman" panose="02020603050405020304" pitchFamily="18" charset="0"/>
                <a:cs typeface="Times New Roman" panose="02020603050405020304" pitchFamily="18" charset="0"/>
              </a:rPr>
              <a:t>”</a:t>
            </a:r>
            <a:r>
              <a:rPr lang="en-US" sz="2700" dirty="0"/>
              <a:t>) … &amp; therefore, set aside</a:t>
            </a:r>
            <a:endParaRPr lang="en-US" altLang="en-US" sz="27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fade">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883">
                                            <p:txEl>
                                              <p:pRg st="4" end="4"/>
                                            </p:txEl>
                                          </p:spTgt>
                                        </p:tgtEl>
                                        <p:attrNameLst>
                                          <p:attrName>style.visibility</p:attrName>
                                        </p:attrNameLst>
                                      </p:cBhvr>
                                      <p:to>
                                        <p:strVal val="visible"/>
                                      </p:to>
                                    </p:set>
                                    <p:animEffect transition="in" filter="fade">
                                      <p:cBhvr>
                                        <p:cTn id="22" dur="500"/>
                                        <p:tgtEl>
                                          <p:spTgt spid="12288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22883">
                                            <p:txEl>
                                              <p:pRg st="5" end="5"/>
                                            </p:txEl>
                                          </p:spTgt>
                                        </p:tgtEl>
                                        <p:attrNameLst>
                                          <p:attrName>style.visibility</p:attrName>
                                        </p:attrNameLst>
                                      </p:cBhvr>
                                      <p:to>
                                        <p:strVal val="visible"/>
                                      </p:to>
                                    </p:set>
                                    <p:animEffect transition="in" filter="fade">
                                      <p:cBhvr>
                                        <p:cTn id="26" dur="500"/>
                                        <p:tgtEl>
                                          <p:spTgt spid="12288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883">
                                            <p:txEl>
                                              <p:pRg st="7" end="7"/>
                                            </p:txEl>
                                          </p:spTgt>
                                        </p:tgtEl>
                                        <p:attrNameLst>
                                          <p:attrName>style.visibility</p:attrName>
                                        </p:attrNameLst>
                                      </p:cBhvr>
                                      <p:to>
                                        <p:strVal val="visible"/>
                                      </p:to>
                                    </p:set>
                                    <p:animEffect transition="in" filter="fade">
                                      <p:cBhvr>
                                        <p:cTn id="31" dur="500"/>
                                        <p:tgtEl>
                                          <p:spTgt spid="12288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2883">
                                            <p:txEl>
                                              <p:pRg st="9" end="9"/>
                                            </p:txEl>
                                          </p:spTgt>
                                        </p:tgtEl>
                                        <p:attrNameLst>
                                          <p:attrName>style.visibility</p:attrName>
                                        </p:attrNameLst>
                                      </p:cBhvr>
                                      <p:to>
                                        <p:strVal val="visible"/>
                                      </p:to>
                                    </p:set>
                                    <p:animEffect transition="in" filter="fade">
                                      <p:cBhvr>
                                        <p:cTn id="36" dur="500"/>
                                        <p:tgtEl>
                                          <p:spTgt spid="1228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body" idx="1"/>
          </p:nvPr>
        </p:nvSpPr>
        <p:spPr/>
        <p:txBody>
          <a:bodyPr/>
          <a:lstStyle/>
          <a:p>
            <a:pPr lvl="2">
              <a:buFontTx/>
              <a:buNone/>
            </a:pPr>
            <a:endParaRPr lang="en-US" altLang="en-US" dirty="0"/>
          </a:p>
          <a:p>
            <a:endParaRPr lang="en-US" altLang="en-US" dirty="0"/>
          </a:p>
        </p:txBody>
      </p:sp>
      <p:sp>
        <p:nvSpPr>
          <p:cNvPr id="34827" name="Rectangle 11"/>
          <p:cNvSpPr>
            <a:spLocks noChangeArrowheads="1"/>
          </p:cNvSpPr>
          <p:nvPr/>
        </p:nvSpPr>
        <p:spPr bwMode="auto">
          <a:xfrm>
            <a:off x="685808" y="1600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lstStyle>
            <a:lvl1pPr marL="342900" indent="-342900">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endParaRPr lang="en-US" altLang="en-US">
              <a:solidFill>
                <a:srgbClr val="000000"/>
              </a:solidFill>
            </a:endParaRPr>
          </a:p>
          <a:p>
            <a:pPr eaLnBrk="1" hangingPunct="1"/>
            <a:endParaRPr lang="en-US" altLang="en-US"/>
          </a:p>
        </p:txBody>
      </p:sp>
      <p:sp>
        <p:nvSpPr>
          <p:cNvPr id="34829" name="Rectangle 13"/>
          <p:cNvSpPr>
            <a:spLocks noChangeArrowheads="1"/>
          </p:cNvSpPr>
          <p:nvPr/>
        </p:nvSpPr>
        <p:spPr bwMode="auto">
          <a:xfrm>
            <a:off x="228600" y="838200"/>
            <a:ext cx="891539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1143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700" dirty="0">
                <a:solidFill>
                  <a:srgbClr val="BBE0E3">
                    <a:lumMod val="50000"/>
                  </a:srgbClr>
                </a:solidFill>
              </a:rPr>
              <a:t>Determining the Composition of an Atom</a:t>
            </a:r>
          </a:p>
          <a:p>
            <a:pPr>
              <a:spcBef>
                <a:spcPct val="0"/>
              </a:spcBef>
            </a:pPr>
            <a:endParaRPr lang="en-US" altLang="en-US" sz="2300" dirty="0"/>
          </a:p>
          <a:p>
            <a:pPr lvl="1" eaLnBrk="1" hangingPunct="1">
              <a:buFontTx/>
              <a:buNone/>
            </a:pPr>
            <a:r>
              <a:rPr lang="en-US" altLang="en-US" sz="2300" dirty="0">
                <a:solidFill>
                  <a:srgbClr val="000000"/>
                </a:solidFill>
              </a:rPr>
              <a:t>What is the atomic number (Z) and atomic mass (A) for each element? How many protons, electrons, and neutrons are in each atom?</a:t>
            </a:r>
          </a:p>
        </p:txBody>
      </p:sp>
      <p:grpSp>
        <p:nvGrpSpPr>
          <p:cNvPr id="34839" name="Group 23"/>
          <p:cNvGrpSpPr>
            <a:grpSpLocks/>
          </p:cNvGrpSpPr>
          <p:nvPr/>
        </p:nvGrpSpPr>
        <p:grpSpPr bwMode="auto">
          <a:xfrm>
            <a:off x="685792" y="2771900"/>
            <a:ext cx="6667491" cy="685560"/>
            <a:chOff x="1238" y="2064"/>
            <a:chExt cx="3346" cy="188"/>
          </a:xfrm>
        </p:grpSpPr>
        <p:sp>
          <p:nvSpPr>
            <p:cNvPr id="34835" name="Text Box 19"/>
            <p:cNvSpPr txBox="1">
              <a:spLocks noChangeArrowheads="1"/>
            </p:cNvSpPr>
            <p:nvPr/>
          </p:nvSpPr>
          <p:spPr bwMode="auto">
            <a:xfrm>
              <a:off x="1238" y="2074"/>
              <a:ext cx="334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1pPr>
              <a:lvl2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2pPr>
              <a:lvl3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3pPr>
              <a:lvl4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4pPr>
              <a:lvl5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dirty="0">
                  <a:solidFill>
                    <a:srgbClr val="000000"/>
                  </a:solidFill>
                </a:rPr>
                <a:t>         Be		         Ne</a:t>
              </a:r>
              <a:r>
                <a:rPr lang="en-US" altLang="en-US" sz="3200" b="1" dirty="0">
                  <a:solidFill>
                    <a:srgbClr val="000000"/>
                  </a:solidFill>
                </a:rPr>
                <a:t>	</a:t>
              </a:r>
              <a:r>
                <a:rPr lang="en-US" altLang="en-US" sz="3200" dirty="0">
                  <a:solidFill>
                    <a:srgbClr val="000000"/>
                  </a:solidFill>
                </a:rPr>
                <a:t>	           Na</a:t>
              </a:r>
              <a:endParaRPr lang="en-US" altLang="en-US" sz="3200" b="1" dirty="0">
                <a:solidFill>
                  <a:srgbClr val="000000"/>
                </a:solidFill>
              </a:endParaRPr>
            </a:p>
          </p:txBody>
        </p:sp>
        <p:sp>
          <p:nvSpPr>
            <p:cNvPr id="34836" name="Text Box 20"/>
            <p:cNvSpPr txBox="1">
              <a:spLocks noChangeArrowheads="1"/>
            </p:cNvSpPr>
            <p:nvPr/>
          </p:nvSpPr>
          <p:spPr bwMode="auto">
            <a:xfrm>
              <a:off x="1584" y="2064"/>
              <a:ext cx="24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700">
                  <a:solidFill>
                    <a:srgbClr val="000000"/>
                  </a:solidFill>
                </a:rPr>
                <a:t>9</a:t>
              </a:r>
            </a:p>
            <a:p>
              <a:pPr algn="r"/>
              <a:r>
                <a:rPr lang="en-US" altLang="en-US" sz="1700">
                  <a:solidFill>
                    <a:srgbClr val="000000"/>
                  </a:solidFill>
                </a:rPr>
                <a:t>4</a:t>
              </a:r>
            </a:p>
          </p:txBody>
        </p:sp>
        <p:sp>
          <p:nvSpPr>
            <p:cNvPr id="34837" name="Text Box 21"/>
            <p:cNvSpPr txBox="1">
              <a:spLocks noChangeArrowheads="1"/>
            </p:cNvSpPr>
            <p:nvPr/>
          </p:nvSpPr>
          <p:spPr bwMode="auto">
            <a:xfrm>
              <a:off x="2713" y="2078"/>
              <a:ext cx="336"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700" dirty="0">
                  <a:solidFill>
                    <a:srgbClr val="000000"/>
                  </a:solidFill>
                </a:rPr>
                <a:t>20</a:t>
              </a:r>
            </a:p>
            <a:p>
              <a:pPr algn="r"/>
              <a:r>
                <a:rPr lang="en-US" altLang="en-US" sz="1700" dirty="0">
                  <a:solidFill>
                    <a:srgbClr val="000000"/>
                  </a:solidFill>
                </a:rPr>
                <a:t>10</a:t>
              </a:r>
            </a:p>
          </p:txBody>
        </p:sp>
        <p:sp>
          <p:nvSpPr>
            <p:cNvPr id="34838" name="Text Box 22"/>
            <p:cNvSpPr txBox="1">
              <a:spLocks noChangeArrowheads="1"/>
            </p:cNvSpPr>
            <p:nvPr/>
          </p:nvSpPr>
          <p:spPr bwMode="auto">
            <a:xfrm>
              <a:off x="3864" y="2083"/>
              <a:ext cx="336"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700" dirty="0">
                  <a:solidFill>
                    <a:srgbClr val="000000"/>
                  </a:solidFill>
                </a:rPr>
                <a:t>23</a:t>
              </a:r>
            </a:p>
            <a:p>
              <a:pPr algn="r"/>
              <a:r>
                <a:rPr lang="en-US" altLang="en-US" sz="1700" dirty="0">
                  <a:solidFill>
                    <a:srgbClr val="000000"/>
                  </a:solidFill>
                </a:rPr>
                <a:t>11</a:t>
              </a:r>
            </a:p>
          </p:txBody>
        </p:sp>
      </p:grpSp>
      <p:sp>
        <p:nvSpPr>
          <p:cNvPr id="11" name="TextBox 10"/>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14" name="Picture 13" descr="quick_check-01.eps"/>
          <p:cNvPicPr/>
          <p:nvPr/>
        </p:nvPicPr>
        <p:blipFill>
          <a:blip r:embed="rId3">
            <a:extLst>
              <a:ext uri="{28A0092B-C50C-407E-A947-70E740481C1C}">
                <a14:useLocalDpi xmlns:a14="http://schemas.microsoft.com/office/drawing/2010/main" val="0"/>
              </a:ext>
            </a:extLst>
          </a:blip>
          <a:stretch>
            <a:fillRect/>
          </a:stretch>
        </p:blipFill>
        <p:spPr>
          <a:xfrm>
            <a:off x="7769859" y="19049"/>
            <a:ext cx="1374141" cy="1114425"/>
          </a:xfrm>
          <a:prstGeom prst="rect">
            <a:avLst/>
          </a:prstGeom>
        </p:spPr>
      </p:pic>
    </p:spTree>
    <p:extLst>
      <p:ext uri="{BB962C8B-B14F-4D97-AF65-F5344CB8AC3E}">
        <p14:creationId xmlns:p14="http://schemas.microsoft.com/office/powerpoint/2010/main" val="1907688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body" idx="1"/>
          </p:nvPr>
        </p:nvSpPr>
        <p:spPr/>
        <p:txBody>
          <a:bodyPr/>
          <a:lstStyle/>
          <a:p>
            <a:pPr lvl="2">
              <a:buFontTx/>
              <a:buNone/>
            </a:pPr>
            <a:endParaRPr lang="en-US" altLang="en-US" dirty="0"/>
          </a:p>
          <a:p>
            <a:endParaRPr lang="en-US" altLang="en-US" dirty="0"/>
          </a:p>
        </p:txBody>
      </p:sp>
      <p:sp>
        <p:nvSpPr>
          <p:cNvPr id="34827" name="Rectangle 11"/>
          <p:cNvSpPr>
            <a:spLocks noChangeArrowheads="1"/>
          </p:cNvSpPr>
          <p:nvPr/>
        </p:nvSpPr>
        <p:spPr bwMode="auto">
          <a:xfrm>
            <a:off x="685808" y="1600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lstStyle>
            <a:lvl1pPr marL="342900" indent="-342900">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endParaRPr lang="en-US" altLang="en-US"/>
          </a:p>
          <a:p>
            <a:pPr eaLnBrk="1" hangingPunct="1"/>
            <a:endParaRPr lang="en-US" altLang="en-US"/>
          </a:p>
        </p:txBody>
      </p:sp>
      <p:sp>
        <p:nvSpPr>
          <p:cNvPr id="34829" name="Rectangle 13"/>
          <p:cNvSpPr>
            <a:spLocks noChangeArrowheads="1"/>
          </p:cNvSpPr>
          <p:nvPr/>
        </p:nvSpPr>
        <p:spPr bwMode="auto">
          <a:xfrm>
            <a:off x="219075" y="769888"/>
            <a:ext cx="8610600" cy="235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56" tIns="45478" rIns="90956" bIns="45478"/>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1143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700" dirty="0">
                <a:solidFill>
                  <a:schemeClr val="accent1">
                    <a:lumMod val="50000"/>
                  </a:schemeClr>
                </a:solidFill>
              </a:rPr>
              <a:t>Determining the Composition of an Atom</a:t>
            </a:r>
          </a:p>
          <a:p>
            <a:pPr>
              <a:spcBef>
                <a:spcPct val="0"/>
              </a:spcBef>
            </a:pPr>
            <a:endParaRPr lang="en-US" altLang="en-US" sz="2300" dirty="0"/>
          </a:p>
          <a:p>
            <a:pPr lvl="1" eaLnBrk="1" hangingPunct="1">
              <a:buFontTx/>
              <a:buNone/>
            </a:pPr>
            <a:r>
              <a:rPr lang="en-US" altLang="en-US" sz="2000" dirty="0">
                <a:solidFill>
                  <a:srgbClr val="000000"/>
                </a:solidFill>
              </a:rPr>
              <a:t>What is the atomic number (Z) and atomic mass (A) for each element? How many protons, electrons, and neutrons are in each atom?</a:t>
            </a:r>
          </a:p>
        </p:txBody>
      </p:sp>
      <p:grpSp>
        <p:nvGrpSpPr>
          <p:cNvPr id="34839" name="Group 23"/>
          <p:cNvGrpSpPr>
            <a:grpSpLocks/>
          </p:cNvGrpSpPr>
          <p:nvPr/>
        </p:nvGrpSpPr>
        <p:grpSpPr bwMode="auto">
          <a:xfrm>
            <a:off x="1410014" y="2427216"/>
            <a:ext cx="5181600" cy="646113"/>
            <a:chOff x="1320" y="2064"/>
            <a:chExt cx="3264" cy="407"/>
          </a:xfrm>
        </p:grpSpPr>
        <p:sp>
          <p:nvSpPr>
            <p:cNvPr id="34835" name="Text Box 19"/>
            <p:cNvSpPr txBox="1">
              <a:spLocks noChangeArrowheads="1"/>
            </p:cNvSpPr>
            <p:nvPr/>
          </p:nvSpPr>
          <p:spPr bwMode="auto">
            <a:xfrm>
              <a:off x="1320" y="2074"/>
              <a:ext cx="32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1pPr>
              <a:lvl2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2pPr>
              <a:lvl3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3pPr>
              <a:lvl4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4pPr>
              <a:lvl5pPr>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tabLst>
                  <a:tab pos="685800" algn="l"/>
                  <a:tab pos="1828800" algn="l"/>
                  <a:tab pos="2514600" algn="l"/>
                  <a:tab pos="3657600" algn="l"/>
                  <a:tab pos="4343400" algn="l"/>
                </a:tabLs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dirty="0"/>
                <a:t>	</a:t>
              </a:r>
              <a:r>
                <a:rPr lang="en-US" altLang="en-US" sz="3200" dirty="0"/>
                <a:t>Be		 Ne</a:t>
              </a:r>
              <a:r>
                <a:rPr lang="en-US" altLang="en-US" sz="3200" b="1" dirty="0"/>
                <a:t>	</a:t>
              </a:r>
              <a:r>
                <a:rPr lang="en-US" altLang="en-US" sz="3200" dirty="0"/>
                <a:t>	 Na</a:t>
              </a:r>
              <a:endParaRPr lang="en-US" altLang="en-US" sz="3200" b="1" dirty="0"/>
            </a:p>
          </p:txBody>
        </p:sp>
        <p:sp>
          <p:nvSpPr>
            <p:cNvPr id="34836" name="Text Box 20"/>
            <p:cNvSpPr txBox="1">
              <a:spLocks noChangeArrowheads="1"/>
            </p:cNvSpPr>
            <p:nvPr/>
          </p:nvSpPr>
          <p:spPr bwMode="auto">
            <a:xfrm>
              <a:off x="1584" y="2064"/>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700"/>
                <a:t>9</a:t>
              </a:r>
            </a:p>
            <a:p>
              <a:pPr algn="r"/>
              <a:r>
                <a:rPr lang="en-US" altLang="en-US" sz="1700"/>
                <a:t>4</a:t>
              </a:r>
            </a:p>
          </p:txBody>
        </p:sp>
        <p:sp>
          <p:nvSpPr>
            <p:cNvPr id="34837" name="Text Box 21"/>
            <p:cNvSpPr txBox="1">
              <a:spLocks noChangeArrowheads="1"/>
            </p:cNvSpPr>
            <p:nvPr/>
          </p:nvSpPr>
          <p:spPr bwMode="auto">
            <a:xfrm>
              <a:off x="2713" y="2078"/>
              <a:ext cx="33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700" dirty="0"/>
                <a:t>20</a:t>
              </a:r>
            </a:p>
            <a:p>
              <a:pPr algn="r"/>
              <a:r>
                <a:rPr lang="en-US" altLang="en-US" sz="1700" dirty="0"/>
                <a:t>10</a:t>
              </a:r>
            </a:p>
          </p:txBody>
        </p:sp>
        <p:sp>
          <p:nvSpPr>
            <p:cNvPr id="34838" name="Text Box 22"/>
            <p:cNvSpPr txBox="1">
              <a:spLocks noChangeArrowheads="1"/>
            </p:cNvSpPr>
            <p:nvPr/>
          </p:nvSpPr>
          <p:spPr bwMode="auto">
            <a:xfrm>
              <a:off x="3864" y="2083"/>
              <a:ext cx="33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700" dirty="0"/>
                <a:t>23</a:t>
              </a:r>
            </a:p>
            <a:p>
              <a:pPr algn="r"/>
              <a:r>
                <a:rPr lang="en-US" altLang="en-US" sz="1700" dirty="0"/>
                <a:t>11</a:t>
              </a:r>
            </a:p>
          </p:txBody>
        </p:sp>
      </p:grpSp>
      <p:pic>
        <p:nvPicPr>
          <p:cNvPr id="2" name="Picture 1"/>
          <p:cNvPicPr>
            <a:picLocks noChangeAspect="1"/>
          </p:cNvPicPr>
          <p:nvPr/>
        </p:nvPicPr>
        <p:blipFill rotWithShape="1">
          <a:blip r:embed="rId3"/>
          <a:srcRect t="22046" b="30287"/>
          <a:stretch/>
        </p:blipFill>
        <p:spPr>
          <a:xfrm>
            <a:off x="314325" y="3055518"/>
            <a:ext cx="8677275" cy="1657174"/>
          </a:xfrm>
          <a:prstGeom prst="rect">
            <a:avLst/>
          </a:prstGeom>
        </p:spPr>
      </p:pic>
      <p:sp>
        <p:nvSpPr>
          <p:cNvPr id="12" name="TextBox 11"/>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13" name="Picture 12" descr="quick_check-01.eps"/>
          <p:cNvPicPr/>
          <p:nvPr/>
        </p:nvPicPr>
        <p:blipFill>
          <a:blip r:embed="rId4">
            <a:extLst>
              <a:ext uri="{28A0092B-C50C-407E-A947-70E740481C1C}">
                <a14:useLocalDpi xmlns:a14="http://schemas.microsoft.com/office/drawing/2010/main" val="0"/>
              </a:ext>
            </a:extLst>
          </a:blip>
          <a:stretch>
            <a:fillRect/>
          </a:stretch>
        </p:blipFill>
        <p:spPr>
          <a:xfrm>
            <a:off x="7769859" y="19049"/>
            <a:ext cx="1374141" cy="1114425"/>
          </a:xfrm>
          <a:prstGeom prst="rect">
            <a:avLst/>
          </a:prstGeom>
        </p:spPr>
      </p:pic>
      <p:sp>
        <p:nvSpPr>
          <p:cNvPr id="14" name="Text Box 11">
            <a:extLst>
              <a:ext uri="{FF2B5EF4-FFF2-40B4-BE49-F238E27FC236}">
                <a16:creationId xmlns:a16="http://schemas.microsoft.com/office/drawing/2014/main" id="{76C6BAE2-5A39-487B-A050-39E4463DE59E}"/>
              </a:ext>
            </a:extLst>
          </p:cNvPr>
          <p:cNvSpPr txBox="1">
            <a:spLocks noChangeArrowheads="1"/>
          </p:cNvSpPr>
          <p:nvPr/>
        </p:nvSpPr>
        <p:spPr bwMode="auto">
          <a:xfrm>
            <a:off x="1104107" y="4572000"/>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Be has </a:t>
            </a:r>
            <a:r>
              <a:rPr lang="en-US" altLang="en-US" sz="2300" dirty="0">
                <a:solidFill>
                  <a:srgbClr val="000000"/>
                </a:solidFill>
              </a:rPr>
              <a:t>4</a:t>
            </a:r>
            <a:r>
              <a:rPr lang="en-US" altLang="en-US" sz="2300" dirty="0">
                <a:solidFill>
                  <a:srgbClr val="000000"/>
                </a:solidFill>
                <a:ea typeface="+mn-ea"/>
              </a:rPr>
              <a:t> </a:t>
            </a:r>
            <a:r>
              <a:rPr lang="en-US" altLang="en-US" sz="2300" b="1" dirty="0">
                <a:solidFill>
                  <a:srgbClr val="FF0000"/>
                </a:solidFill>
                <a:ea typeface="+mn-ea"/>
              </a:rPr>
              <a:t>protons</a:t>
            </a:r>
            <a:r>
              <a:rPr lang="en-US" altLang="en-US" sz="2300" dirty="0">
                <a:solidFill>
                  <a:srgbClr val="000000"/>
                </a:solidFill>
                <a:ea typeface="+mn-ea"/>
              </a:rPr>
              <a:t>, 5 </a:t>
            </a:r>
            <a:r>
              <a:rPr lang="en-US" altLang="en-US" sz="2300" b="1" dirty="0">
                <a:solidFill>
                  <a:srgbClr val="0070C0"/>
                </a:solidFill>
                <a:ea typeface="+mn-ea"/>
              </a:rPr>
              <a:t>neutrons</a:t>
            </a:r>
            <a:r>
              <a:rPr lang="en-US" altLang="en-US" sz="2300" dirty="0">
                <a:solidFill>
                  <a:srgbClr val="000000"/>
                </a:solidFill>
                <a:ea typeface="+mn-ea"/>
              </a:rPr>
              <a:t>, and </a:t>
            </a:r>
            <a:r>
              <a:rPr lang="en-US" altLang="en-US" sz="2300" dirty="0">
                <a:solidFill>
                  <a:srgbClr val="000000"/>
                </a:solidFill>
              </a:rPr>
              <a:t>4</a:t>
            </a:r>
            <a:r>
              <a:rPr lang="en-US" altLang="en-US" sz="2300" dirty="0">
                <a:solidFill>
                  <a:srgbClr val="000000"/>
                </a:solidFill>
                <a:ea typeface="+mn-ea"/>
              </a:rPr>
              <a:t> </a:t>
            </a:r>
            <a:r>
              <a:rPr lang="en-US" altLang="en-US" sz="2300" b="1" dirty="0">
                <a:solidFill>
                  <a:srgbClr val="00B050"/>
                </a:solidFill>
                <a:ea typeface="+mn-ea"/>
              </a:rPr>
              <a:t>electrons</a:t>
            </a:r>
          </a:p>
        </p:txBody>
      </p:sp>
      <p:sp>
        <p:nvSpPr>
          <p:cNvPr id="15" name="Text Box 11">
            <a:extLst>
              <a:ext uri="{FF2B5EF4-FFF2-40B4-BE49-F238E27FC236}">
                <a16:creationId xmlns:a16="http://schemas.microsoft.com/office/drawing/2014/main" id="{3AEC0944-E086-4240-9EC8-E45E61272985}"/>
              </a:ext>
            </a:extLst>
          </p:cNvPr>
          <p:cNvSpPr txBox="1">
            <a:spLocks noChangeArrowheads="1"/>
          </p:cNvSpPr>
          <p:nvPr/>
        </p:nvSpPr>
        <p:spPr bwMode="auto">
          <a:xfrm>
            <a:off x="1117460" y="5192863"/>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Ne has </a:t>
            </a:r>
            <a:r>
              <a:rPr lang="en-US" altLang="en-US" sz="2300" dirty="0">
                <a:solidFill>
                  <a:srgbClr val="000000"/>
                </a:solidFill>
              </a:rPr>
              <a:t>10</a:t>
            </a:r>
            <a:r>
              <a:rPr lang="en-US" altLang="en-US" sz="2300" dirty="0">
                <a:solidFill>
                  <a:srgbClr val="000000"/>
                </a:solidFill>
                <a:ea typeface="+mn-ea"/>
              </a:rPr>
              <a:t> </a:t>
            </a:r>
            <a:r>
              <a:rPr lang="en-US" altLang="en-US" sz="2300" b="1" dirty="0">
                <a:solidFill>
                  <a:srgbClr val="FF0000"/>
                </a:solidFill>
                <a:ea typeface="+mn-ea"/>
              </a:rPr>
              <a:t>protons</a:t>
            </a:r>
            <a:r>
              <a:rPr lang="en-US" altLang="en-US" sz="2300" dirty="0">
                <a:solidFill>
                  <a:srgbClr val="000000"/>
                </a:solidFill>
                <a:ea typeface="+mn-ea"/>
              </a:rPr>
              <a:t>, 10 </a:t>
            </a:r>
            <a:r>
              <a:rPr lang="en-US" altLang="en-US" sz="2300" b="1" dirty="0">
                <a:solidFill>
                  <a:srgbClr val="0070C0"/>
                </a:solidFill>
                <a:ea typeface="+mn-ea"/>
              </a:rPr>
              <a:t>neutrons</a:t>
            </a:r>
            <a:r>
              <a:rPr lang="en-US" altLang="en-US" sz="2300" dirty="0">
                <a:solidFill>
                  <a:srgbClr val="000000"/>
                </a:solidFill>
                <a:ea typeface="+mn-ea"/>
              </a:rPr>
              <a:t>, and </a:t>
            </a:r>
            <a:r>
              <a:rPr lang="en-US" altLang="en-US" sz="2300" dirty="0">
                <a:solidFill>
                  <a:srgbClr val="000000"/>
                </a:solidFill>
              </a:rPr>
              <a:t>10</a:t>
            </a:r>
            <a:r>
              <a:rPr lang="en-US" altLang="en-US" sz="2300" dirty="0">
                <a:solidFill>
                  <a:srgbClr val="000000"/>
                </a:solidFill>
                <a:ea typeface="+mn-ea"/>
              </a:rPr>
              <a:t> </a:t>
            </a:r>
            <a:r>
              <a:rPr lang="en-US" altLang="en-US" sz="2300" b="1" dirty="0">
                <a:solidFill>
                  <a:srgbClr val="00B050"/>
                </a:solidFill>
                <a:ea typeface="+mn-ea"/>
              </a:rPr>
              <a:t>electrons</a:t>
            </a:r>
          </a:p>
        </p:txBody>
      </p:sp>
      <p:sp>
        <p:nvSpPr>
          <p:cNvPr id="16" name="Text Box 11">
            <a:extLst>
              <a:ext uri="{FF2B5EF4-FFF2-40B4-BE49-F238E27FC236}">
                <a16:creationId xmlns:a16="http://schemas.microsoft.com/office/drawing/2014/main" id="{BCE057AF-A5E7-41E7-A5BE-E5A926964B49}"/>
              </a:ext>
            </a:extLst>
          </p:cNvPr>
          <p:cNvSpPr txBox="1">
            <a:spLocks noChangeArrowheads="1"/>
          </p:cNvSpPr>
          <p:nvPr/>
        </p:nvSpPr>
        <p:spPr bwMode="auto">
          <a:xfrm>
            <a:off x="1104107" y="5802463"/>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Na has </a:t>
            </a:r>
            <a:r>
              <a:rPr lang="en-US" altLang="en-US" sz="2300" dirty="0">
                <a:solidFill>
                  <a:srgbClr val="000000"/>
                </a:solidFill>
              </a:rPr>
              <a:t>11</a:t>
            </a:r>
            <a:r>
              <a:rPr lang="en-US" altLang="en-US" sz="2300" dirty="0">
                <a:solidFill>
                  <a:srgbClr val="000000"/>
                </a:solidFill>
                <a:ea typeface="+mn-ea"/>
              </a:rPr>
              <a:t> </a:t>
            </a:r>
            <a:r>
              <a:rPr lang="en-US" altLang="en-US" sz="2300" b="1" dirty="0">
                <a:solidFill>
                  <a:srgbClr val="FF0000"/>
                </a:solidFill>
                <a:ea typeface="+mn-ea"/>
              </a:rPr>
              <a:t>protons</a:t>
            </a:r>
            <a:r>
              <a:rPr lang="en-US" altLang="en-US" sz="2300" dirty="0">
                <a:solidFill>
                  <a:srgbClr val="000000"/>
                </a:solidFill>
                <a:ea typeface="+mn-ea"/>
              </a:rPr>
              <a:t>, 12 </a:t>
            </a:r>
            <a:r>
              <a:rPr lang="en-US" altLang="en-US" sz="2300" b="1" dirty="0">
                <a:solidFill>
                  <a:srgbClr val="0070C0"/>
                </a:solidFill>
                <a:ea typeface="+mn-ea"/>
              </a:rPr>
              <a:t>neutrons</a:t>
            </a:r>
            <a:r>
              <a:rPr lang="en-US" altLang="en-US" sz="2300" dirty="0">
                <a:solidFill>
                  <a:srgbClr val="000000"/>
                </a:solidFill>
                <a:ea typeface="+mn-ea"/>
              </a:rPr>
              <a:t>, and </a:t>
            </a:r>
            <a:r>
              <a:rPr lang="en-US" altLang="en-US" sz="2300" dirty="0">
                <a:solidFill>
                  <a:srgbClr val="000000"/>
                </a:solidFill>
              </a:rPr>
              <a:t>11</a:t>
            </a:r>
            <a:r>
              <a:rPr lang="en-US" altLang="en-US" sz="2300" dirty="0">
                <a:solidFill>
                  <a:srgbClr val="000000"/>
                </a:solidFill>
                <a:ea typeface="+mn-ea"/>
              </a:rPr>
              <a:t> </a:t>
            </a:r>
            <a:r>
              <a:rPr lang="en-US" altLang="en-US" sz="2300" b="1" dirty="0">
                <a:solidFill>
                  <a:srgbClr val="00B050"/>
                </a:solidFill>
                <a:ea typeface="+mn-ea"/>
              </a:rPr>
              <a:t>electrons</a:t>
            </a:r>
          </a:p>
        </p:txBody>
      </p:sp>
    </p:spTree>
    <p:extLst>
      <p:ext uri="{BB962C8B-B14F-4D97-AF65-F5344CB8AC3E}">
        <p14:creationId xmlns:p14="http://schemas.microsoft.com/office/powerpoint/2010/main" val="23624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30" y="228606"/>
            <a:ext cx="8762999" cy="4549624"/>
          </a:xfrm>
          <a:prstGeom prst="rect">
            <a:avLst/>
          </a:prstGeom>
        </p:spPr>
        <p:txBody>
          <a:bodyPr lIns="91103" tIns="45552" rIns="91103" bIns="45552">
            <a:spAutoFit/>
          </a:bodyPr>
          <a:lstStyle/>
          <a:p>
            <a:pPr eaLnBrk="1" hangingPunct="1">
              <a:defRPr/>
            </a:pPr>
            <a:r>
              <a:rPr lang="en-US" sz="2300" dirty="0">
                <a:solidFill>
                  <a:srgbClr val="000000"/>
                </a:solidFill>
                <a:latin typeface="Times New Roman" pitchFamily="18" charset="0"/>
                <a:ea typeface="+mn-ea"/>
              </a:rPr>
              <a:t> </a:t>
            </a:r>
          </a:p>
          <a:p>
            <a:pPr marL="2393091" indent="-2393091" eaLnBrk="1" hangingPunct="1">
              <a:defRPr/>
            </a:pPr>
            <a:r>
              <a:rPr lang="en-US" sz="2300" b="1" u="sng" dirty="0">
                <a:solidFill>
                  <a:srgbClr val="7030A0"/>
                </a:solidFill>
                <a:latin typeface="Times New Roman" pitchFamily="18" charset="0"/>
                <a:ea typeface="+mn-ea"/>
              </a:rPr>
              <a:t>Nuclear</a:t>
            </a:r>
            <a:r>
              <a:rPr lang="en-US" sz="2300" b="1" dirty="0">
                <a:solidFill>
                  <a:srgbClr val="7030A0"/>
                </a:solidFill>
                <a:latin typeface="Times New Roman" pitchFamily="18" charset="0"/>
                <a:ea typeface="+mn-ea"/>
              </a:rPr>
              <a:t> </a:t>
            </a:r>
            <a:r>
              <a:rPr lang="en-US" sz="2300" b="1" u="sng" dirty="0">
                <a:solidFill>
                  <a:srgbClr val="7030A0"/>
                </a:solidFill>
                <a:latin typeface="Times New Roman" pitchFamily="18" charset="0"/>
                <a:ea typeface="+mn-ea"/>
              </a:rPr>
              <a:t>symbols</a:t>
            </a:r>
            <a:r>
              <a:rPr lang="en-US" sz="2300" dirty="0">
                <a:solidFill>
                  <a:srgbClr val="7030A0"/>
                </a:solidFill>
                <a:latin typeface="Times New Roman" pitchFamily="18" charset="0"/>
                <a:ea typeface="+mn-ea"/>
              </a:rPr>
              <a:t> </a:t>
            </a:r>
            <a:r>
              <a:rPr lang="en-US" sz="2300" dirty="0">
                <a:solidFill>
                  <a:srgbClr val="000000"/>
                </a:solidFill>
                <a:latin typeface="Times New Roman" pitchFamily="18" charset="0"/>
                <a:ea typeface="+mn-ea"/>
              </a:rPr>
              <a:t>	are used by scientist as a standard way to represent elements, showing both the </a:t>
            </a:r>
            <a:r>
              <a:rPr lang="en-US" sz="2300" b="1" dirty="0">
                <a:solidFill>
                  <a:srgbClr val="FF0000"/>
                </a:solidFill>
                <a:latin typeface="Times New Roman" pitchFamily="18" charset="0"/>
                <a:ea typeface="+mn-ea"/>
              </a:rPr>
              <a:t>atomic</a:t>
            </a:r>
            <a:r>
              <a:rPr lang="en-US" sz="2300" b="1"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and </a:t>
            </a:r>
            <a:r>
              <a:rPr lang="en-US" sz="2300" b="1" dirty="0">
                <a:solidFill>
                  <a:srgbClr val="FF0000"/>
                </a:solidFill>
                <a:latin typeface="Times New Roman" pitchFamily="18" charset="0"/>
                <a:ea typeface="+mn-ea"/>
              </a:rPr>
              <a:t>mass numbers </a:t>
            </a:r>
            <a:r>
              <a:rPr lang="en-US" sz="2300" b="1" dirty="0">
                <a:solidFill>
                  <a:srgbClr val="0070C0"/>
                </a:solidFill>
                <a:latin typeface="Times New Roman" pitchFamily="18" charset="0"/>
                <a:ea typeface="+mn-ea"/>
              </a:rPr>
              <a:t>[</a:t>
            </a:r>
            <a:r>
              <a:rPr lang="en-US" sz="2300" b="1" i="1" dirty="0">
                <a:solidFill>
                  <a:srgbClr val="0070C0"/>
                </a:solidFill>
                <a:latin typeface="Times New Roman" pitchFamily="18" charset="0"/>
                <a:ea typeface="+mn-ea"/>
              </a:rPr>
              <a:t>Which is which?</a:t>
            </a:r>
            <a:r>
              <a:rPr lang="en-US" sz="2300" b="1" dirty="0">
                <a:solidFill>
                  <a:srgbClr val="0070C0"/>
                </a:solidFill>
                <a:latin typeface="Times New Roman" pitchFamily="18" charset="0"/>
                <a:ea typeface="+mn-ea"/>
              </a:rPr>
              <a:t>]</a:t>
            </a:r>
          </a:p>
          <a:p>
            <a:pPr eaLnBrk="1" hangingPunct="1">
              <a:defRPr/>
            </a:pPr>
            <a:r>
              <a:rPr lang="en-US" sz="2300" dirty="0">
                <a:solidFill>
                  <a:srgbClr val="000000"/>
                </a:solidFill>
                <a:latin typeface="Times New Roman" pitchFamily="18" charset="0"/>
                <a:ea typeface="+mn-ea"/>
              </a:rPr>
              <a:t> 		</a:t>
            </a:r>
          </a:p>
          <a:p>
            <a:pPr eaLnBrk="1" hangingPunct="1">
              <a:tabLst>
                <a:tab pos="2733158" algn="l"/>
                <a:tab pos="3195004" algn="l"/>
                <a:tab pos="4555259" algn="l"/>
              </a:tabLst>
              <a:defRPr/>
            </a:pPr>
            <a:r>
              <a:rPr lang="en-US" sz="2300" dirty="0">
                <a:solidFill>
                  <a:srgbClr val="000000"/>
                </a:solidFill>
                <a:latin typeface="Times New Roman" pitchFamily="18" charset="0"/>
                <a:ea typeface="+mn-ea"/>
              </a:rPr>
              <a:t>	</a:t>
            </a:r>
          </a:p>
          <a:p>
            <a:pPr eaLnBrk="1" hangingPunct="1">
              <a:tabLst>
                <a:tab pos="680134" algn="l"/>
                <a:tab pos="3195004" algn="l"/>
                <a:tab pos="5752593" algn="l"/>
              </a:tabLst>
              <a:defRPr/>
            </a:pPr>
            <a:r>
              <a:rPr lang="en-US" sz="2300" dirty="0">
                <a:solidFill>
                  <a:srgbClr val="000000"/>
                </a:solidFill>
                <a:latin typeface="Times New Roman" pitchFamily="18" charset="0"/>
                <a:ea typeface="+mn-ea"/>
              </a:rPr>
              <a:t>	</a:t>
            </a:r>
            <a:r>
              <a:rPr lang="en-US" sz="6100" baseline="-25000" dirty="0">
                <a:solidFill>
                  <a:srgbClr val="000000"/>
                </a:solidFill>
                <a:latin typeface="Times New Roman" pitchFamily="18" charset="0"/>
                <a:ea typeface="+mn-ea"/>
              </a:rPr>
              <a:t>1</a:t>
            </a:r>
            <a:r>
              <a:rPr lang="en-US" sz="8800" dirty="0">
                <a:solidFill>
                  <a:srgbClr val="000000"/>
                </a:solidFill>
                <a:latin typeface="Times New Roman" pitchFamily="18" charset="0"/>
                <a:ea typeface="+mn-ea"/>
              </a:rPr>
              <a:t>H</a:t>
            </a:r>
            <a:r>
              <a:rPr lang="en-US" sz="6100" baseline="100000" dirty="0">
                <a:solidFill>
                  <a:srgbClr val="000000"/>
                </a:solidFill>
                <a:latin typeface="Times New Roman" pitchFamily="18" charset="0"/>
                <a:ea typeface="+mn-ea"/>
              </a:rPr>
              <a:t>1</a:t>
            </a:r>
            <a:r>
              <a:rPr lang="en-US" sz="8800" dirty="0">
                <a:solidFill>
                  <a:srgbClr val="000000"/>
                </a:solidFill>
                <a:latin typeface="Times New Roman" pitchFamily="18" charset="0"/>
                <a:ea typeface="+mn-ea"/>
              </a:rPr>
              <a:t>	</a:t>
            </a:r>
            <a:endParaRPr lang="en-US" sz="6100" dirty="0">
              <a:solidFill>
                <a:srgbClr val="000000"/>
              </a:solidFill>
              <a:latin typeface="Times New Roman" pitchFamily="18" charset="0"/>
              <a:ea typeface="+mn-ea"/>
            </a:endParaRPr>
          </a:p>
          <a:p>
            <a:pPr eaLnBrk="1" hangingPunct="1">
              <a:tabLst>
                <a:tab pos="393843" algn="l"/>
                <a:tab pos="3590429" algn="l"/>
                <a:tab pos="5860148" algn="l"/>
              </a:tabLst>
              <a:defRPr/>
            </a:pPr>
            <a:r>
              <a:rPr lang="en-US" sz="6100" baseline="100000"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	</a:t>
            </a:r>
            <a:endParaRPr lang="en-US" sz="2300" b="1" dirty="0">
              <a:solidFill>
                <a:srgbClr val="FF0000"/>
              </a:solidFill>
              <a:latin typeface="Times New Roman" pitchFamily="18" charset="0"/>
              <a:ea typeface="+mn-ea"/>
            </a:endParaRPr>
          </a:p>
          <a:p>
            <a:pPr eaLnBrk="1" hangingPunct="1">
              <a:defRPr/>
            </a:pPr>
            <a:r>
              <a:rPr lang="en-US" sz="2300" dirty="0">
                <a:solidFill>
                  <a:srgbClr val="000000"/>
                </a:solidFill>
                <a:latin typeface="Times New Roman" pitchFamily="18" charset="0"/>
                <a:ea typeface="+mn-ea"/>
              </a:rPr>
              <a:t> </a:t>
            </a:r>
          </a:p>
        </p:txBody>
      </p:sp>
      <p:sp>
        <p:nvSpPr>
          <p:cNvPr id="6" name="Text Box 11"/>
          <p:cNvSpPr txBox="1">
            <a:spLocks noChangeArrowheads="1"/>
          </p:cNvSpPr>
          <p:nvPr/>
        </p:nvSpPr>
        <p:spPr bwMode="auto">
          <a:xfrm>
            <a:off x="1180307" y="4442649"/>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Hydrogen has </a:t>
            </a:r>
            <a:r>
              <a:rPr lang="en-US" altLang="en-US" sz="2300" dirty="0">
                <a:solidFill>
                  <a:srgbClr val="000000"/>
                </a:solidFill>
              </a:rPr>
              <a:t>?</a:t>
            </a:r>
            <a:r>
              <a:rPr lang="en-US" altLang="en-US" sz="2300" dirty="0">
                <a:solidFill>
                  <a:srgbClr val="000000"/>
                </a:solidFill>
                <a:ea typeface="+mn-ea"/>
              </a:rPr>
              <a:t> </a:t>
            </a:r>
            <a:r>
              <a:rPr lang="en-US" altLang="en-US" sz="2300" b="1" dirty="0">
                <a:solidFill>
                  <a:srgbClr val="FF0000"/>
                </a:solidFill>
                <a:ea typeface="+mn-ea"/>
              </a:rPr>
              <a:t>proton</a:t>
            </a:r>
            <a:r>
              <a:rPr lang="en-US" altLang="en-US" sz="2300" dirty="0">
                <a:solidFill>
                  <a:srgbClr val="000000"/>
                </a:solidFill>
                <a:ea typeface="+mn-ea"/>
              </a:rPr>
              <a:t>, ? </a:t>
            </a:r>
            <a:r>
              <a:rPr lang="en-US" altLang="en-US" sz="2300" b="1" dirty="0">
                <a:solidFill>
                  <a:srgbClr val="0070C0"/>
                </a:solidFill>
                <a:ea typeface="+mn-ea"/>
              </a:rPr>
              <a:t>neutrons</a:t>
            </a:r>
            <a:r>
              <a:rPr lang="en-US" altLang="en-US" sz="2300" dirty="0">
                <a:solidFill>
                  <a:srgbClr val="000000"/>
                </a:solidFill>
                <a:ea typeface="+mn-ea"/>
              </a:rPr>
              <a:t>, and </a:t>
            </a:r>
            <a:r>
              <a:rPr lang="en-US" altLang="en-US" sz="2300" dirty="0">
                <a:solidFill>
                  <a:srgbClr val="000000"/>
                </a:solidFill>
              </a:rPr>
              <a:t>?</a:t>
            </a:r>
            <a:r>
              <a:rPr lang="en-US" altLang="en-US" sz="2300" dirty="0">
                <a:solidFill>
                  <a:srgbClr val="000000"/>
                </a:solidFill>
                <a:ea typeface="+mn-ea"/>
              </a:rPr>
              <a:t> </a:t>
            </a:r>
            <a:r>
              <a:rPr lang="en-US" altLang="en-US" sz="2300" b="1" dirty="0">
                <a:solidFill>
                  <a:srgbClr val="00B050"/>
                </a:solidFill>
                <a:ea typeface="+mn-ea"/>
              </a:rPr>
              <a:t>electron</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48" y="1155725"/>
            <a:ext cx="1026159"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67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30" y="228604"/>
            <a:ext cx="8762999" cy="4903567"/>
          </a:xfrm>
          <a:prstGeom prst="rect">
            <a:avLst/>
          </a:prstGeom>
        </p:spPr>
        <p:txBody>
          <a:bodyPr lIns="91103" tIns="45552" rIns="91103" bIns="45552">
            <a:spAutoFit/>
          </a:bodyPr>
          <a:lstStyle/>
          <a:p>
            <a:pPr eaLnBrk="1" hangingPunct="1">
              <a:defRPr/>
            </a:pPr>
            <a:r>
              <a:rPr lang="en-US" sz="2300" dirty="0">
                <a:solidFill>
                  <a:srgbClr val="000000"/>
                </a:solidFill>
                <a:latin typeface="Times New Roman" pitchFamily="18" charset="0"/>
                <a:ea typeface="+mn-ea"/>
              </a:rPr>
              <a:t> </a:t>
            </a:r>
          </a:p>
          <a:p>
            <a:pPr marL="2393091" indent="-2393091" eaLnBrk="1" hangingPunct="1">
              <a:defRPr/>
            </a:pPr>
            <a:r>
              <a:rPr lang="en-US" sz="2300" b="1" u="sng" dirty="0">
                <a:solidFill>
                  <a:srgbClr val="7030A0"/>
                </a:solidFill>
                <a:latin typeface="Times New Roman" pitchFamily="18" charset="0"/>
                <a:ea typeface="+mn-ea"/>
              </a:rPr>
              <a:t>Nuclear</a:t>
            </a:r>
            <a:r>
              <a:rPr lang="en-US" sz="2300" b="1" dirty="0">
                <a:solidFill>
                  <a:srgbClr val="7030A0"/>
                </a:solidFill>
                <a:latin typeface="Times New Roman" pitchFamily="18" charset="0"/>
                <a:ea typeface="+mn-ea"/>
              </a:rPr>
              <a:t> </a:t>
            </a:r>
            <a:r>
              <a:rPr lang="en-US" sz="2300" b="1" u="sng" dirty="0">
                <a:solidFill>
                  <a:srgbClr val="7030A0"/>
                </a:solidFill>
                <a:latin typeface="Times New Roman" pitchFamily="18" charset="0"/>
                <a:ea typeface="+mn-ea"/>
              </a:rPr>
              <a:t>symbols</a:t>
            </a:r>
            <a:r>
              <a:rPr lang="en-US" sz="2300" dirty="0">
                <a:solidFill>
                  <a:srgbClr val="7030A0"/>
                </a:solidFill>
                <a:latin typeface="Times New Roman" pitchFamily="18" charset="0"/>
                <a:ea typeface="+mn-ea"/>
              </a:rPr>
              <a:t> </a:t>
            </a:r>
            <a:r>
              <a:rPr lang="en-US" sz="2300" dirty="0">
                <a:solidFill>
                  <a:srgbClr val="000000"/>
                </a:solidFill>
                <a:latin typeface="Times New Roman" pitchFamily="18" charset="0"/>
                <a:ea typeface="+mn-ea"/>
              </a:rPr>
              <a:t>	are used by scientist as a standard way to represent elements, showing both the atomic and mass numbers</a:t>
            </a:r>
          </a:p>
          <a:p>
            <a:pPr eaLnBrk="1" hangingPunct="1">
              <a:defRPr/>
            </a:pPr>
            <a:r>
              <a:rPr lang="en-US" sz="2300" dirty="0">
                <a:solidFill>
                  <a:srgbClr val="000000"/>
                </a:solidFill>
                <a:latin typeface="Times New Roman" pitchFamily="18" charset="0"/>
                <a:ea typeface="+mn-ea"/>
              </a:rPr>
              <a:t> </a:t>
            </a:r>
          </a:p>
          <a:p>
            <a:pPr eaLnBrk="1" hangingPunct="1">
              <a:tabLst>
                <a:tab pos="1591175" algn="l"/>
              </a:tabLst>
              <a:defRPr/>
            </a:pPr>
            <a:r>
              <a:rPr lang="en-US" sz="2300" dirty="0">
                <a:solidFill>
                  <a:srgbClr val="000000"/>
                </a:solidFill>
                <a:latin typeface="Times New Roman" pitchFamily="18" charset="0"/>
                <a:ea typeface="+mn-ea"/>
              </a:rPr>
              <a:t>	</a:t>
            </a:r>
            <a:r>
              <a:rPr lang="en-US" sz="2300" b="1" dirty="0">
                <a:solidFill>
                  <a:srgbClr val="7030A0"/>
                </a:solidFill>
                <a:latin typeface="Times New Roman" pitchFamily="18" charset="0"/>
                <a:ea typeface="+mn-ea"/>
              </a:rPr>
              <a:t>mass number</a:t>
            </a:r>
            <a:r>
              <a:rPr lang="en-US" sz="2300" dirty="0">
                <a:solidFill>
                  <a:srgbClr val="000000"/>
                </a:solidFill>
                <a:latin typeface="Times New Roman" pitchFamily="18" charset="0"/>
                <a:ea typeface="+mn-ea"/>
              </a:rPr>
              <a:t>	</a:t>
            </a:r>
          </a:p>
          <a:p>
            <a:pPr eaLnBrk="1" hangingPunct="1">
              <a:tabLst>
                <a:tab pos="2733158" algn="l"/>
                <a:tab pos="3195004" algn="l"/>
                <a:tab pos="4555259" algn="l"/>
              </a:tabLst>
              <a:defRPr/>
            </a:pPr>
            <a:r>
              <a:rPr lang="en-US" sz="2300" dirty="0">
                <a:solidFill>
                  <a:srgbClr val="000000"/>
                </a:solidFill>
                <a:latin typeface="Times New Roman" pitchFamily="18" charset="0"/>
                <a:ea typeface="+mn-ea"/>
              </a:rPr>
              <a:t>	</a:t>
            </a:r>
          </a:p>
          <a:p>
            <a:pPr eaLnBrk="1" hangingPunct="1">
              <a:tabLst>
                <a:tab pos="680134" algn="l"/>
                <a:tab pos="3195004" algn="l"/>
                <a:tab pos="5752593" algn="l"/>
              </a:tabLst>
              <a:defRPr/>
            </a:pPr>
            <a:r>
              <a:rPr lang="en-US" sz="2300" dirty="0">
                <a:solidFill>
                  <a:srgbClr val="000000"/>
                </a:solidFill>
                <a:latin typeface="Times New Roman" pitchFamily="18" charset="0"/>
                <a:ea typeface="+mn-ea"/>
              </a:rPr>
              <a:t>	</a:t>
            </a:r>
            <a:r>
              <a:rPr lang="en-US" sz="6100" baseline="-25000" dirty="0">
                <a:solidFill>
                  <a:srgbClr val="000000"/>
                </a:solidFill>
                <a:latin typeface="Times New Roman" pitchFamily="18" charset="0"/>
                <a:ea typeface="+mn-ea"/>
              </a:rPr>
              <a:t>1</a:t>
            </a:r>
            <a:r>
              <a:rPr lang="en-US" sz="8800" dirty="0">
                <a:solidFill>
                  <a:srgbClr val="000000"/>
                </a:solidFill>
                <a:latin typeface="Times New Roman" pitchFamily="18" charset="0"/>
                <a:ea typeface="+mn-ea"/>
              </a:rPr>
              <a:t>H</a:t>
            </a:r>
            <a:r>
              <a:rPr lang="en-US" sz="6100" baseline="100000" dirty="0">
                <a:solidFill>
                  <a:srgbClr val="000000"/>
                </a:solidFill>
                <a:latin typeface="Times New Roman" pitchFamily="18" charset="0"/>
                <a:ea typeface="+mn-ea"/>
              </a:rPr>
              <a:t>1</a:t>
            </a:r>
            <a:r>
              <a:rPr lang="en-US" sz="8800" dirty="0">
                <a:solidFill>
                  <a:srgbClr val="000000"/>
                </a:solidFill>
                <a:latin typeface="Times New Roman" pitchFamily="18" charset="0"/>
                <a:ea typeface="+mn-ea"/>
              </a:rPr>
              <a:t>	</a:t>
            </a:r>
            <a:endParaRPr lang="en-US" sz="6100" dirty="0">
              <a:solidFill>
                <a:srgbClr val="000000"/>
              </a:solidFill>
              <a:latin typeface="Times New Roman" pitchFamily="18" charset="0"/>
              <a:ea typeface="+mn-ea"/>
            </a:endParaRPr>
          </a:p>
          <a:p>
            <a:pPr eaLnBrk="1" hangingPunct="1">
              <a:tabLst>
                <a:tab pos="393843" algn="l"/>
                <a:tab pos="3590429" algn="l"/>
                <a:tab pos="5860148" algn="l"/>
              </a:tabLst>
              <a:defRPr/>
            </a:pPr>
            <a:r>
              <a:rPr lang="en-US" sz="6100" baseline="100000"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	</a:t>
            </a:r>
            <a:r>
              <a:rPr lang="en-US" sz="2300" b="1" dirty="0">
                <a:solidFill>
                  <a:srgbClr val="FF0000"/>
                </a:solidFill>
                <a:latin typeface="Times New Roman" pitchFamily="18" charset="0"/>
                <a:ea typeface="+mn-ea"/>
              </a:rPr>
              <a:t>atomic #</a:t>
            </a:r>
          </a:p>
          <a:p>
            <a:pPr eaLnBrk="1" hangingPunct="1">
              <a:defRPr/>
            </a:pPr>
            <a:r>
              <a:rPr lang="en-US" sz="2300" dirty="0">
                <a:solidFill>
                  <a:srgbClr val="000000"/>
                </a:solidFill>
                <a:latin typeface="Times New Roman" pitchFamily="18" charset="0"/>
                <a:ea typeface="+mn-ea"/>
              </a:rPr>
              <a:t> </a:t>
            </a:r>
          </a:p>
        </p:txBody>
      </p:sp>
      <p:sp>
        <p:nvSpPr>
          <p:cNvPr id="6" name="Text Box 11"/>
          <p:cNvSpPr txBox="1">
            <a:spLocks noChangeArrowheads="1"/>
          </p:cNvSpPr>
          <p:nvPr/>
        </p:nvSpPr>
        <p:spPr bwMode="auto">
          <a:xfrm>
            <a:off x="1180335" y="5132171"/>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Hydrogen has 1 </a:t>
            </a:r>
            <a:r>
              <a:rPr lang="en-US" altLang="en-US" sz="2300" b="1" dirty="0">
                <a:solidFill>
                  <a:srgbClr val="FF0000"/>
                </a:solidFill>
                <a:ea typeface="+mn-ea"/>
              </a:rPr>
              <a:t>proton</a:t>
            </a:r>
            <a:r>
              <a:rPr lang="en-US" altLang="en-US" sz="2300" dirty="0">
                <a:solidFill>
                  <a:srgbClr val="000000"/>
                </a:solidFill>
                <a:ea typeface="+mn-ea"/>
              </a:rPr>
              <a:t>, 0 </a:t>
            </a:r>
            <a:r>
              <a:rPr lang="en-US" altLang="en-US" sz="2300" b="1" dirty="0">
                <a:solidFill>
                  <a:srgbClr val="0070C0"/>
                </a:solidFill>
                <a:ea typeface="+mn-ea"/>
              </a:rPr>
              <a:t>neutrons</a:t>
            </a:r>
            <a:r>
              <a:rPr lang="en-US" altLang="en-US" sz="2300" dirty="0">
                <a:solidFill>
                  <a:srgbClr val="000000"/>
                </a:solidFill>
                <a:ea typeface="+mn-ea"/>
              </a:rPr>
              <a:t>, and 1 </a:t>
            </a:r>
            <a:r>
              <a:rPr lang="en-US" altLang="en-US" sz="2300" b="1" dirty="0">
                <a:solidFill>
                  <a:srgbClr val="00B050"/>
                </a:solidFill>
                <a:ea typeface="+mn-ea"/>
              </a:rPr>
              <a:t>electron</a:t>
            </a:r>
          </a:p>
        </p:txBody>
      </p:sp>
    </p:spTree>
    <p:extLst>
      <p:ext uri="{BB962C8B-B14F-4D97-AF65-F5344CB8AC3E}">
        <p14:creationId xmlns:p14="http://schemas.microsoft.com/office/powerpoint/2010/main" val="415467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circle(out)">
                                      <p:cBhvr>
                                        <p:cTn id="7" dur="2000"/>
                                        <p:tgtEl>
                                          <p:spTgt spid="2">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out)">
                                      <p:cBhvr>
                                        <p:cTn id="12" dur="20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53" y="228600"/>
            <a:ext cx="8762999" cy="4549624"/>
          </a:xfrm>
          <a:prstGeom prst="rect">
            <a:avLst/>
          </a:prstGeom>
        </p:spPr>
        <p:txBody>
          <a:bodyPr lIns="91103" tIns="45552" rIns="91103" bIns="45552">
            <a:spAutoFit/>
          </a:bodyPr>
          <a:lstStyle/>
          <a:p>
            <a:pPr eaLnBrk="1" hangingPunct="1">
              <a:defRPr/>
            </a:pPr>
            <a:r>
              <a:rPr lang="en-US" sz="2300" dirty="0">
                <a:solidFill>
                  <a:srgbClr val="000000"/>
                </a:solidFill>
                <a:latin typeface="Times New Roman" pitchFamily="18" charset="0"/>
                <a:ea typeface="+mn-ea"/>
              </a:rPr>
              <a:t> </a:t>
            </a:r>
          </a:p>
          <a:p>
            <a:pPr marL="2393091" indent="-2393091" eaLnBrk="1" hangingPunct="1">
              <a:defRPr/>
            </a:pPr>
            <a:r>
              <a:rPr lang="en-US" sz="2300" b="1" u="sng" dirty="0">
                <a:solidFill>
                  <a:srgbClr val="7030A0"/>
                </a:solidFill>
                <a:latin typeface="Times New Roman" pitchFamily="18" charset="0"/>
                <a:ea typeface="+mn-ea"/>
              </a:rPr>
              <a:t>Nuclear</a:t>
            </a:r>
            <a:r>
              <a:rPr lang="en-US" sz="2300" b="1" dirty="0">
                <a:solidFill>
                  <a:srgbClr val="7030A0"/>
                </a:solidFill>
                <a:latin typeface="Times New Roman" pitchFamily="18" charset="0"/>
                <a:ea typeface="+mn-ea"/>
              </a:rPr>
              <a:t> </a:t>
            </a:r>
            <a:r>
              <a:rPr lang="en-US" sz="2300" b="1" u="sng" dirty="0">
                <a:solidFill>
                  <a:srgbClr val="7030A0"/>
                </a:solidFill>
                <a:latin typeface="Times New Roman" pitchFamily="18" charset="0"/>
                <a:ea typeface="+mn-ea"/>
              </a:rPr>
              <a:t>symbols</a:t>
            </a:r>
            <a:r>
              <a:rPr lang="en-US" sz="2300" dirty="0">
                <a:solidFill>
                  <a:srgbClr val="7030A0"/>
                </a:solidFill>
                <a:latin typeface="Times New Roman" pitchFamily="18" charset="0"/>
                <a:ea typeface="+mn-ea"/>
              </a:rPr>
              <a:t> </a:t>
            </a:r>
            <a:r>
              <a:rPr lang="en-US" sz="2300" dirty="0">
                <a:solidFill>
                  <a:srgbClr val="000000"/>
                </a:solidFill>
                <a:latin typeface="Times New Roman" pitchFamily="18" charset="0"/>
                <a:ea typeface="+mn-ea"/>
              </a:rPr>
              <a:t>	are used by scientist as a standard way to represent elements, showing both the </a:t>
            </a:r>
            <a:r>
              <a:rPr lang="en-US" sz="2300" b="1" dirty="0">
                <a:solidFill>
                  <a:srgbClr val="FF0000"/>
                </a:solidFill>
                <a:latin typeface="Times New Roman" pitchFamily="18" charset="0"/>
                <a:ea typeface="+mn-ea"/>
              </a:rPr>
              <a:t>atomic</a:t>
            </a:r>
            <a:r>
              <a:rPr lang="en-US" sz="2300" b="1"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and </a:t>
            </a:r>
            <a:r>
              <a:rPr lang="en-US" sz="2300" b="1" dirty="0">
                <a:solidFill>
                  <a:srgbClr val="FF0000"/>
                </a:solidFill>
                <a:latin typeface="Times New Roman" pitchFamily="18" charset="0"/>
                <a:ea typeface="+mn-ea"/>
              </a:rPr>
              <a:t>mass numbers </a:t>
            </a:r>
            <a:r>
              <a:rPr lang="en-US" sz="2300" b="1" dirty="0">
                <a:solidFill>
                  <a:srgbClr val="0070C0"/>
                </a:solidFill>
                <a:latin typeface="Times New Roman" pitchFamily="18" charset="0"/>
                <a:ea typeface="+mn-ea"/>
              </a:rPr>
              <a:t>[</a:t>
            </a:r>
            <a:r>
              <a:rPr lang="en-US" sz="2300" b="1" i="1" dirty="0">
                <a:solidFill>
                  <a:srgbClr val="0070C0"/>
                </a:solidFill>
                <a:latin typeface="Times New Roman" pitchFamily="18" charset="0"/>
                <a:ea typeface="+mn-ea"/>
              </a:rPr>
              <a:t>Which is which?</a:t>
            </a:r>
            <a:r>
              <a:rPr lang="en-US" sz="2300" b="1" dirty="0">
                <a:solidFill>
                  <a:srgbClr val="0070C0"/>
                </a:solidFill>
                <a:latin typeface="Times New Roman" pitchFamily="18" charset="0"/>
                <a:ea typeface="+mn-ea"/>
              </a:rPr>
              <a:t>]</a:t>
            </a:r>
          </a:p>
          <a:p>
            <a:pPr eaLnBrk="1" hangingPunct="1">
              <a:defRPr/>
            </a:pPr>
            <a:r>
              <a:rPr lang="en-US" sz="2300" dirty="0">
                <a:solidFill>
                  <a:srgbClr val="000000"/>
                </a:solidFill>
                <a:latin typeface="Times New Roman" pitchFamily="18" charset="0"/>
                <a:ea typeface="+mn-ea"/>
              </a:rPr>
              <a:t> 		</a:t>
            </a:r>
          </a:p>
          <a:p>
            <a:pPr eaLnBrk="1" hangingPunct="1">
              <a:tabLst>
                <a:tab pos="2733158" algn="l"/>
                <a:tab pos="3195004" algn="l"/>
                <a:tab pos="4555259" algn="l"/>
              </a:tabLst>
              <a:defRPr/>
            </a:pPr>
            <a:r>
              <a:rPr lang="en-US" sz="2300" dirty="0">
                <a:solidFill>
                  <a:srgbClr val="000000"/>
                </a:solidFill>
                <a:latin typeface="Times New Roman" pitchFamily="18" charset="0"/>
                <a:ea typeface="+mn-ea"/>
              </a:rPr>
              <a:t>	</a:t>
            </a:r>
          </a:p>
          <a:p>
            <a:pPr eaLnBrk="1" hangingPunct="1">
              <a:tabLst>
                <a:tab pos="680134" algn="l"/>
                <a:tab pos="3195004" algn="l"/>
                <a:tab pos="5752593" algn="l"/>
              </a:tabLst>
              <a:defRPr/>
            </a:pPr>
            <a:r>
              <a:rPr lang="en-US" sz="2300" dirty="0">
                <a:solidFill>
                  <a:srgbClr val="000000"/>
                </a:solidFill>
                <a:latin typeface="Times New Roman" pitchFamily="18" charset="0"/>
                <a:ea typeface="+mn-ea"/>
              </a:rPr>
              <a:t>	</a:t>
            </a:r>
            <a:r>
              <a:rPr lang="en-US" sz="8800" dirty="0">
                <a:solidFill>
                  <a:srgbClr val="000000"/>
                </a:solidFill>
                <a:latin typeface="Times New Roman" pitchFamily="18" charset="0"/>
                <a:ea typeface="+mn-ea"/>
              </a:rPr>
              <a:t>	</a:t>
            </a:r>
            <a:endParaRPr lang="en-US" sz="6100" dirty="0">
              <a:solidFill>
                <a:srgbClr val="000000"/>
              </a:solidFill>
              <a:latin typeface="Times New Roman" pitchFamily="18" charset="0"/>
              <a:ea typeface="+mn-ea"/>
            </a:endParaRPr>
          </a:p>
          <a:p>
            <a:pPr eaLnBrk="1" hangingPunct="1">
              <a:tabLst>
                <a:tab pos="393843" algn="l"/>
                <a:tab pos="3590429" algn="l"/>
                <a:tab pos="5860148" algn="l"/>
              </a:tabLst>
              <a:defRPr/>
            </a:pPr>
            <a:r>
              <a:rPr lang="en-US" sz="6100" baseline="100000"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	</a:t>
            </a:r>
            <a:endParaRPr lang="en-US" sz="2300" b="1" dirty="0">
              <a:solidFill>
                <a:srgbClr val="FF0000"/>
              </a:solidFill>
              <a:latin typeface="Times New Roman" pitchFamily="18" charset="0"/>
              <a:ea typeface="+mn-ea"/>
            </a:endParaRPr>
          </a:p>
          <a:p>
            <a:pPr eaLnBrk="1" hangingPunct="1">
              <a:defRPr/>
            </a:pPr>
            <a:r>
              <a:rPr lang="en-US" sz="2300" dirty="0">
                <a:solidFill>
                  <a:srgbClr val="000000"/>
                </a:solidFill>
                <a:latin typeface="Times New Roman" pitchFamily="18" charset="0"/>
                <a:ea typeface="+mn-ea"/>
              </a:rPr>
              <a:t> </a:t>
            </a:r>
          </a:p>
        </p:txBody>
      </p:sp>
      <p:sp>
        <p:nvSpPr>
          <p:cNvPr id="4" name="Rectangle 3"/>
          <p:cNvSpPr>
            <a:spLocks noChangeArrowheads="1"/>
          </p:cNvSpPr>
          <p:nvPr/>
        </p:nvSpPr>
        <p:spPr bwMode="auto">
          <a:xfrm>
            <a:off x="3193256" y="2362225"/>
            <a:ext cx="2743201" cy="14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800" baseline="-56000" dirty="0">
                <a:solidFill>
                  <a:srgbClr val="000000"/>
                </a:solidFill>
                <a:ea typeface="+mn-ea"/>
              </a:rPr>
              <a:t>7</a:t>
            </a:r>
            <a:r>
              <a:rPr lang="en-US" altLang="en-US" sz="8800" dirty="0">
                <a:solidFill>
                  <a:srgbClr val="000000"/>
                </a:solidFill>
                <a:ea typeface="+mn-ea"/>
              </a:rPr>
              <a:t>N</a:t>
            </a:r>
            <a:r>
              <a:rPr lang="en-US" altLang="en-US" sz="8800" baseline="74000" dirty="0">
                <a:solidFill>
                  <a:srgbClr val="000000"/>
                </a:solidFill>
                <a:ea typeface="+mn-ea"/>
              </a:rPr>
              <a:t>14</a:t>
            </a:r>
          </a:p>
        </p:txBody>
      </p:sp>
      <p:sp>
        <p:nvSpPr>
          <p:cNvPr id="7" name="Text Box 11"/>
          <p:cNvSpPr txBox="1">
            <a:spLocks noChangeArrowheads="1"/>
          </p:cNvSpPr>
          <p:nvPr/>
        </p:nvSpPr>
        <p:spPr bwMode="auto">
          <a:xfrm>
            <a:off x="1180307" y="5156214"/>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Nitrogen has </a:t>
            </a:r>
            <a:r>
              <a:rPr lang="en-US" altLang="en-US" sz="2300" dirty="0">
                <a:solidFill>
                  <a:srgbClr val="000000"/>
                </a:solidFill>
              </a:rPr>
              <a:t>?</a:t>
            </a:r>
            <a:r>
              <a:rPr lang="en-US" altLang="en-US" sz="2300" dirty="0">
                <a:solidFill>
                  <a:srgbClr val="000000"/>
                </a:solidFill>
                <a:ea typeface="+mn-ea"/>
              </a:rPr>
              <a:t> </a:t>
            </a:r>
            <a:r>
              <a:rPr lang="en-US" altLang="en-US" sz="2300" b="1" dirty="0">
                <a:solidFill>
                  <a:srgbClr val="FF0000"/>
                </a:solidFill>
                <a:ea typeface="+mn-ea"/>
              </a:rPr>
              <a:t>protons</a:t>
            </a:r>
            <a:r>
              <a:rPr lang="en-US" altLang="en-US" sz="2300" dirty="0">
                <a:solidFill>
                  <a:srgbClr val="000000"/>
                </a:solidFill>
                <a:ea typeface="+mn-ea"/>
              </a:rPr>
              <a:t>, </a:t>
            </a:r>
            <a:r>
              <a:rPr lang="en-US" altLang="en-US" sz="2300" dirty="0">
                <a:solidFill>
                  <a:srgbClr val="000000"/>
                </a:solidFill>
              </a:rPr>
              <a:t>?</a:t>
            </a:r>
            <a:r>
              <a:rPr lang="en-US" altLang="en-US" sz="2300" dirty="0">
                <a:solidFill>
                  <a:srgbClr val="000000"/>
                </a:solidFill>
                <a:ea typeface="+mn-ea"/>
              </a:rPr>
              <a:t> </a:t>
            </a:r>
            <a:r>
              <a:rPr lang="en-US" altLang="en-US" sz="2300" b="1" dirty="0">
                <a:solidFill>
                  <a:srgbClr val="0070C0"/>
                </a:solidFill>
                <a:ea typeface="+mn-ea"/>
              </a:rPr>
              <a:t>neutrons</a:t>
            </a:r>
            <a:r>
              <a:rPr lang="en-US" altLang="en-US" sz="2300" dirty="0">
                <a:solidFill>
                  <a:srgbClr val="000000"/>
                </a:solidFill>
                <a:ea typeface="+mn-ea"/>
              </a:rPr>
              <a:t>, and </a:t>
            </a:r>
            <a:r>
              <a:rPr lang="en-US" altLang="en-US" sz="2300" dirty="0">
                <a:solidFill>
                  <a:srgbClr val="000000"/>
                </a:solidFill>
              </a:rPr>
              <a:t>?</a:t>
            </a:r>
            <a:r>
              <a:rPr lang="en-US" altLang="en-US" sz="2300" dirty="0">
                <a:solidFill>
                  <a:srgbClr val="000000"/>
                </a:solidFill>
                <a:ea typeface="+mn-ea"/>
              </a:rPr>
              <a:t> </a:t>
            </a:r>
            <a:r>
              <a:rPr lang="en-US" altLang="en-US" sz="2300" b="1" dirty="0">
                <a:solidFill>
                  <a:srgbClr val="00B050"/>
                </a:solidFill>
                <a:ea typeface="+mn-ea"/>
              </a:rPr>
              <a:t>electrons</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48" y="1155725"/>
            <a:ext cx="1026159"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974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30" y="228604"/>
            <a:ext cx="8762999" cy="4903567"/>
          </a:xfrm>
          <a:prstGeom prst="rect">
            <a:avLst/>
          </a:prstGeom>
        </p:spPr>
        <p:txBody>
          <a:bodyPr lIns="91103" tIns="45552" rIns="91103" bIns="45552">
            <a:spAutoFit/>
          </a:bodyPr>
          <a:lstStyle/>
          <a:p>
            <a:pPr eaLnBrk="1" hangingPunct="1">
              <a:defRPr/>
            </a:pPr>
            <a:r>
              <a:rPr lang="en-US" sz="2300" dirty="0">
                <a:solidFill>
                  <a:srgbClr val="000000"/>
                </a:solidFill>
                <a:latin typeface="Times New Roman" pitchFamily="18" charset="0"/>
                <a:ea typeface="+mn-ea"/>
              </a:rPr>
              <a:t> </a:t>
            </a:r>
          </a:p>
          <a:p>
            <a:pPr marL="2393091" indent="-2393091" eaLnBrk="1" hangingPunct="1">
              <a:defRPr/>
            </a:pPr>
            <a:r>
              <a:rPr lang="en-US" sz="2300" b="1" u="sng" dirty="0">
                <a:solidFill>
                  <a:srgbClr val="7030A0"/>
                </a:solidFill>
                <a:latin typeface="Times New Roman" pitchFamily="18" charset="0"/>
                <a:ea typeface="+mn-ea"/>
              </a:rPr>
              <a:t>Nuclear</a:t>
            </a:r>
            <a:r>
              <a:rPr lang="en-US" sz="2300" b="1" dirty="0">
                <a:solidFill>
                  <a:srgbClr val="7030A0"/>
                </a:solidFill>
                <a:latin typeface="Times New Roman" pitchFamily="18" charset="0"/>
                <a:ea typeface="+mn-ea"/>
              </a:rPr>
              <a:t> </a:t>
            </a:r>
            <a:r>
              <a:rPr lang="en-US" sz="2300" b="1" u="sng" dirty="0">
                <a:solidFill>
                  <a:srgbClr val="7030A0"/>
                </a:solidFill>
                <a:latin typeface="Times New Roman" pitchFamily="18" charset="0"/>
                <a:ea typeface="+mn-ea"/>
              </a:rPr>
              <a:t>symbols</a:t>
            </a:r>
            <a:r>
              <a:rPr lang="en-US" sz="2300" dirty="0">
                <a:solidFill>
                  <a:srgbClr val="7030A0"/>
                </a:solidFill>
                <a:latin typeface="Times New Roman" pitchFamily="18" charset="0"/>
                <a:ea typeface="+mn-ea"/>
              </a:rPr>
              <a:t> </a:t>
            </a:r>
            <a:r>
              <a:rPr lang="en-US" sz="2300" dirty="0">
                <a:solidFill>
                  <a:srgbClr val="000000"/>
                </a:solidFill>
                <a:latin typeface="Times New Roman" pitchFamily="18" charset="0"/>
                <a:ea typeface="+mn-ea"/>
              </a:rPr>
              <a:t>	are used by scientist as a standard way to represent elements, showing both the atomic and mass numbers</a:t>
            </a:r>
          </a:p>
          <a:p>
            <a:pPr eaLnBrk="1" hangingPunct="1">
              <a:defRPr/>
            </a:pPr>
            <a:r>
              <a:rPr lang="en-US" sz="2300" dirty="0">
                <a:solidFill>
                  <a:srgbClr val="000000"/>
                </a:solidFill>
                <a:latin typeface="Times New Roman" pitchFamily="18" charset="0"/>
                <a:ea typeface="+mn-ea"/>
              </a:rPr>
              <a:t> </a:t>
            </a:r>
          </a:p>
          <a:p>
            <a:pPr eaLnBrk="1" hangingPunct="1">
              <a:tabLst>
                <a:tab pos="5029200" algn="l"/>
              </a:tabLst>
              <a:defRPr/>
            </a:pPr>
            <a:r>
              <a:rPr lang="en-US" sz="2300" dirty="0">
                <a:solidFill>
                  <a:srgbClr val="000000"/>
                </a:solidFill>
                <a:latin typeface="Times New Roman" pitchFamily="18" charset="0"/>
                <a:ea typeface="+mn-ea"/>
              </a:rPr>
              <a:t>	</a:t>
            </a:r>
            <a:r>
              <a:rPr lang="en-US" sz="2300" b="1" dirty="0">
                <a:solidFill>
                  <a:srgbClr val="7030A0"/>
                </a:solidFill>
                <a:latin typeface="Times New Roman" pitchFamily="18" charset="0"/>
                <a:ea typeface="+mn-ea"/>
              </a:rPr>
              <a:t>mass number</a:t>
            </a:r>
            <a:r>
              <a:rPr lang="en-US" sz="2300" dirty="0">
                <a:solidFill>
                  <a:srgbClr val="000000"/>
                </a:solidFill>
                <a:latin typeface="Times New Roman" pitchFamily="18" charset="0"/>
                <a:ea typeface="+mn-ea"/>
              </a:rPr>
              <a:t>	</a:t>
            </a:r>
          </a:p>
          <a:p>
            <a:pPr eaLnBrk="1" hangingPunct="1">
              <a:tabLst>
                <a:tab pos="2733158" algn="l"/>
                <a:tab pos="3195004" algn="l"/>
                <a:tab pos="4555259" algn="l"/>
              </a:tabLst>
              <a:defRPr/>
            </a:pPr>
            <a:r>
              <a:rPr lang="en-US" sz="2300" dirty="0">
                <a:solidFill>
                  <a:srgbClr val="000000"/>
                </a:solidFill>
                <a:latin typeface="Times New Roman" pitchFamily="18" charset="0"/>
                <a:ea typeface="+mn-ea"/>
              </a:rPr>
              <a:t>	</a:t>
            </a:r>
          </a:p>
          <a:p>
            <a:pPr eaLnBrk="1" hangingPunct="1">
              <a:tabLst>
                <a:tab pos="680134" algn="l"/>
                <a:tab pos="3195004" algn="l"/>
                <a:tab pos="5752593" algn="l"/>
              </a:tabLst>
              <a:defRPr/>
            </a:pPr>
            <a:r>
              <a:rPr lang="en-US" sz="2300" dirty="0">
                <a:solidFill>
                  <a:srgbClr val="000000"/>
                </a:solidFill>
                <a:latin typeface="Times New Roman" pitchFamily="18" charset="0"/>
                <a:ea typeface="+mn-ea"/>
              </a:rPr>
              <a:t>	</a:t>
            </a:r>
            <a:r>
              <a:rPr lang="en-US" sz="8800" dirty="0">
                <a:solidFill>
                  <a:srgbClr val="000000"/>
                </a:solidFill>
                <a:latin typeface="Times New Roman" pitchFamily="18" charset="0"/>
                <a:ea typeface="+mn-ea"/>
              </a:rPr>
              <a:t>	</a:t>
            </a:r>
            <a:endParaRPr lang="en-US" sz="6100" dirty="0">
              <a:solidFill>
                <a:srgbClr val="000000"/>
              </a:solidFill>
              <a:latin typeface="Times New Roman" pitchFamily="18" charset="0"/>
              <a:ea typeface="+mn-ea"/>
            </a:endParaRPr>
          </a:p>
          <a:p>
            <a:pPr eaLnBrk="1" hangingPunct="1">
              <a:tabLst>
                <a:tab pos="1828800" algn="l"/>
                <a:tab pos="3589338" algn="l"/>
                <a:tab pos="5859463" algn="l"/>
              </a:tabLst>
              <a:defRPr/>
            </a:pPr>
            <a:r>
              <a:rPr lang="en-US" sz="6100" baseline="100000"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	</a:t>
            </a:r>
            <a:r>
              <a:rPr lang="en-US" sz="2300" b="1" dirty="0">
                <a:solidFill>
                  <a:srgbClr val="FF0000"/>
                </a:solidFill>
                <a:latin typeface="Times New Roman" pitchFamily="18" charset="0"/>
                <a:ea typeface="+mn-ea"/>
              </a:rPr>
              <a:t>atomic #</a:t>
            </a:r>
          </a:p>
          <a:p>
            <a:pPr eaLnBrk="1" hangingPunct="1">
              <a:defRPr/>
            </a:pPr>
            <a:r>
              <a:rPr lang="en-US" sz="2300" dirty="0">
                <a:solidFill>
                  <a:srgbClr val="000000"/>
                </a:solidFill>
                <a:latin typeface="Times New Roman" pitchFamily="18" charset="0"/>
                <a:ea typeface="+mn-ea"/>
              </a:rPr>
              <a:t> </a:t>
            </a:r>
          </a:p>
        </p:txBody>
      </p:sp>
      <p:sp>
        <p:nvSpPr>
          <p:cNvPr id="4" name="Rectangle 3"/>
          <p:cNvSpPr>
            <a:spLocks noChangeArrowheads="1"/>
          </p:cNvSpPr>
          <p:nvPr/>
        </p:nvSpPr>
        <p:spPr bwMode="auto">
          <a:xfrm>
            <a:off x="3238499" y="2736870"/>
            <a:ext cx="2743201" cy="14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800" baseline="-56000" dirty="0">
                <a:solidFill>
                  <a:srgbClr val="000000"/>
                </a:solidFill>
                <a:ea typeface="+mn-ea"/>
              </a:rPr>
              <a:t>7</a:t>
            </a:r>
            <a:r>
              <a:rPr lang="en-US" altLang="en-US" sz="8800" dirty="0">
                <a:solidFill>
                  <a:srgbClr val="000000"/>
                </a:solidFill>
                <a:ea typeface="+mn-ea"/>
              </a:rPr>
              <a:t>N</a:t>
            </a:r>
            <a:r>
              <a:rPr lang="en-US" altLang="en-US" sz="8800" baseline="74000" dirty="0">
                <a:solidFill>
                  <a:srgbClr val="000000"/>
                </a:solidFill>
                <a:ea typeface="+mn-ea"/>
              </a:rPr>
              <a:t>14</a:t>
            </a:r>
          </a:p>
        </p:txBody>
      </p:sp>
      <p:sp>
        <p:nvSpPr>
          <p:cNvPr id="7" name="Text Box 11"/>
          <p:cNvSpPr txBox="1">
            <a:spLocks noChangeArrowheads="1"/>
          </p:cNvSpPr>
          <p:nvPr/>
        </p:nvSpPr>
        <p:spPr bwMode="auto">
          <a:xfrm>
            <a:off x="1180305" y="5132171"/>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Nitrogen has 7 </a:t>
            </a:r>
            <a:r>
              <a:rPr lang="en-US" altLang="en-US" sz="2300" b="1" dirty="0">
                <a:solidFill>
                  <a:srgbClr val="FF0000"/>
                </a:solidFill>
                <a:ea typeface="+mn-ea"/>
              </a:rPr>
              <a:t>protons</a:t>
            </a:r>
            <a:r>
              <a:rPr lang="en-US" altLang="en-US" sz="2300" dirty="0">
                <a:solidFill>
                  <a:srgbClr val="000000"/>
                </a:solidFill>
                <a:ea typeface="+mn-ea"/>
              </a:rPr>
              <a:t>, 7 </a:t>
            </a:r>
            <a:r>
              <a:rPr lang="en-US" altLang="en-US" sz="2300" b="1" dirty="0">
                <a:solidFill>
                  <a:srgbClr val="0070C0"/>
                </a:solidFill>
                <a:ea typeface="+mn-ea"/>
              </a:rPr>
              <a:t>neutrons</a:t>
            </a:r>
            <a:r>
              <a:rPr lang="en-US" altLang="en-US" sz="2300" dirty="0">
                <a:solidFill>
                  <a:srgbClr val="000000"/>
                </a:solidFill>
                <a:ea typeface="+mn-ea"/>
              </a:rPr>
              <a:t>, and 7 </a:t>
            </a:r>
            <a:r>
              <a:rPr lang="en-US" altLang="en-US" sz="2300" b="1" dirty="0">
                <a:solidFill>
                  <a:srgbClr val="00B050"/>
                </a:solidFill>
                <a:ea typeface="+mn-ea"/>
              </a:rPr>
              <a:t>electrons</a:t>
            </a:r>
          </a:p>
        </p:txBody>
      </p:sp>
    </p:spTree>
    <p:extLst>
      <p:ext uri="{BB962C8B-B14F-4D97-AF65-F5344CB8AC3E}">
        <p14:creationId xmlns:p14="http://schemas.microsoft.com/office/powerpoint/2010/main" val="2654280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30" y="228606"/>
            <a:ext cx="8762999" cy="3195407"/>
          </a:xfrm>
          <a:prstGeom prst="rect">
            <a:avLst/>
          </a:prstGeom>
        </p:spPr>
        <p:txBody>
          <a:bodyPr lIns="91103" tIns="45552" rIns="91103" bIns="45552">
            <a:spAutoFit/>
          </a:bodyPr>
          <a:lstStyle/>
          <a:p>
            <a:pPr eaLnBrk="1" hangingPunct="1">
              <a:defRPr/>
            </a:pPr>
            <a:r>
              <a:rPr lang="en-US" sz="2300" dirty="0">
                <a:solidFill>
                  <a:srgbClr val="000000"/>
                </a:solidFill>
                <a:latin typeface="Times New Roman" pitchFamily="18" charset="0"/>
                <a:ea typeface="+mn-ea"/>
              </a:rPr>
              <a:t> </a:t>
            </a:r>
          </a:p>
          <a:p>
            <a:pPr marL="2393091" indent="-2393091" eaLnBrk="1" hangingPunct="1">
              <a:defRPr/>
            </a:pPr>
            <a:r>
              <a:rPr lang="en-US" sz="2300" b="1" u="sng" dirty="0">
                <a:solidFill>
                  <a:srgbClr val="7030A0"/>
                </a:solidFill>
                <a:latin typeface="Times New Roman" pitchFamily="18" charset="0"/>
                <a:ea typeface="+mn-ea"/>
              </a:rPr>
              <a:t>Nuclear</a:t>
            </a:r>
            <a:r>
              <a:rPr lang="en-US" sz="2300" b="1" dirty="0">
                <a:solidFill>
                  <a:srgbClr val="7030A0"/>
                </a:solidFill>
                <a:latin typeface="Times New Roman" pitchFamily="18" charset="0"/>
                <a:ea typeface="+mn-ea"/>
              </a:rPr>
              <a:t> </a:t>
            </a:r>
            <a:r>
              <a:rPr lang="en-US" sz="2300" b="1" u="sng" dirty="0">
                <a:solidFill>
                  <a:srgbClr val="7030A0"/>
                </a:solidFill>
                <a:latin typeface="Times New Roman" pitchFamily="18" charset="0"/>
                <a:ea typeface="+mn-ea"/>
              </a:rPr>
              <a:t>symbols</a:t>
            </a:r>
            <a:r>
              <a:rPr lang="en-US" sz="2300" dirty="0">
                <a:solidFill>
                  <a:srgbClr val="7030A0"/>
                </a:solidFill>
                <a:latin typeface="Times New Roman" pitchFamily="18" charset="0"/>
                <a:ea typeface="+mn-ea"/>
              </a:rPr>
              <a:t> </a:t>
            </a:r>
            <a:r>
              <a:rPr lang="en-US" sz="2300" dirty="0">
                <a:solidFill>
                  <a:srgbClr val="000000"/>
                </a:solidFill>
                <a:latin typeface="Times New Roman" pitchFamily="18" charset="0"/>
                <a:ea typeface="+mn-ea"/>
              </a:rPr>
              <a:t>	are used by scientist as a standard way to represent elements, showing both the </a:t>
            </a:r>
            <a:r>
              <a:rPr lang="en-US" sz="2300" b="1" dirty="0">
                <a:solidFill>
                  <a:srgbClr val="FF0000"/>
                </a:solidFill>
                <a:latin typeface="Times New Roman" pitchFamily="18" charset="0"/>
                <a:ea typeface="+mn-ea"/>
              </a:rPr>
              <a:t>atomic</a:t>
            </a:r>
            <a:r>
              <a:rPr lang="en-US" sz="2300" b="1"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and </a:t>
            </a:r>
            <a:r>
              <a:rPr lang="en-US" sz="2300" b="1" dirty="0">
                <a:solidFill>
                  <a:srgbClr val="FF0000"/>
                </a:solidFill>
                <a:latin typeface="Times New Roman" pitchFamily="18" charset="0"/>
                <a:ea typeface="+mn-ea"/>
              </a:rPr>
              <a:t>mass numbers </a:t>
            </a:r>
            <a:r>
              <a:rPr lang="en-US" sz="2300" b="1" dirty="0">
                <a:solidFill>
                  <a:srgbClr val="0070C0"/>
                </a:solidFill>
                <a:latin typeface="Times New Roman" pitchFamily="18" charset="0"/>
                <a:ea typeface="+mn-ea"/>
              </a:rPr>
              <a:t>[</a:t>
            </a:r>
            <a:r>
              <a:rPr lang="en-US" sz="2300" b="1" i="1" dirty="0">
                <a:solidFill>
                  <a:srgbClr val="0070C0"/>
                </a:solidFill>
                <a:latin typeface="Times New Roman" pitchFamily="18" charset="0"/>
                <a:ea typeface="+mn-ea"/>
              </a:rPr>
              <a:t>Which is which?</a:t>
            </a:r>
            <a:r>
              <a:rPr lang="en-US" sz="2300" b="1" dirty="0">
                <a:solidFill>
                  <a:srgbClr val="0070C0"/>
                </a:solidFill>
                <a:latin typeface="Times New Roman" pitchFamily="18" charset="0"/>
                <a:ea typeface="+mn-ea"/>
              </a:rPr>
              <a:t>]</a:t>
            </a:r>
          </a:p>
          <a:p>
            <a:pPr eaLnBrk="1" hangingPunct="1">
              <a:defRPr/>
            </a:pPr>
            <a:r>
              <a:rPr lang="en-US" sz="2300" dirty="0">
                <a:solidFill>
                  <a:srgbClr val="000000"/>
                </a:solidFill>
                <a:latin typeface="Times New Roman" pitchFamily="18" charset="0"/>
                <a:ea typeface="+mn-ea"/>
              </a:rPr>
              <a:t> 		</a:t>
            </a:r>
          </a:p>
          <a:p>
            <a:pPr eaLnBrk="1" hangingPunct="1">
              <a:tabLst>
                <a:tab pos="2733158" algn="l"/>
                <a:tab pos="3195004" algn="l"/>
                <a:tab pos="4555259" algn="l"/>
              </a:tabLst>
              <a:defRPr/>
            </a:pPr>
            <a:r>
              <a:rPr lang="en-US" sz="2300" dirty="0">
                <a:solidFill>
                  <a:srgbClr val="000000"/>
                </a:solidFill>
                <a:latin typeface="Times New Roman" pitchFamily="18" charset="0"/>
                <a:ea typeface="+mn-ea"/>
              </a:rPr>
              <a:t>	</a:t>
            </a:r>
          </a:p>
          <a:p>
            <a:pPr eaLnBrk="1" hangingPunct="1">
              <a:tabLst>
                <a:tab pos="680134" algn="l"/>
                <a:tab pos="3195004" algn="l"/>
                <a:tab pos="5752593" algn="l"/>
              </a:tabLst>
              <a:defRPr/>
            </a:pPr>
            <a:r>
              <a:rPr lang="en-US" sz="2300" dirty="0">
                <a:solidFill>
                  <a:srgbClr val="000000"/>
                </a:solidFill>
                <a:latin typeface="Times New Roman" pitchFamily="18" charset="0"/>
                <a:ea typeface="+mn-ea"/>
              </a:rPr>
              <a:t>	</a:t>
            </a:r>
            <a:r>
              <a:rPr lang="en-US" sz="6100" baseline="100000"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	</a:t>
            </a:r>
            <a:endParaRPr lang="en-US" sz="2300" b="1" dirty="0">
              <a:solidFill>
                <a:srgbClr val="FF0000"/>
              </a:solidFill>
              <a:latin typeface="Times New Roman" pitchFamily="18" charset="0"/>
              <a:ea typeface="+mn-ea"/>
            </a:endParaRPr>
          </a:p>
          <a:p>
            <a:pPr eaLnBrk="1" hangingPunct="1">
              <a:defRPr/>
            </a:pPr>
            <a:r>
              <a:rPr lang="en-US" sz="2300" dirty="0">
                <a:solidFill>
                  <a:srgbClr val="000000"/>
                </a:solidFill>
                <a:latin typeface="Times New Roman" pitchFamily="18" charset="0"/>
                <a:ea typeface="+mn-ea"/>
              </a:rPr>
              <a:t> </a:t>
            </a:r>
          </a:p>
        </p:txBody>
      </p:sp>
      <p:sp>
        <p:nvSpPr>
          <p:cNvPr id="5" name="Rectangle 4"/>
          <p:cNvSpPr>
            <a:spLocks noChangeArrowheads="1"/>
          </p:cNvSpPr>
          <p:nvPr/>
        </p:nvSpPr>
        <p:spPr bwMode="auto">
          <a:xfrm>
            <a:off x="5805487" y="2407875"/>
            <a:ext cx="2920999" cy="14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800" baseline="-56000" dirty="0">
                <a:solidFill>
                  <a:srgbClr val="000000"/>
                </a:solidFill>
                <a:ea typeface="+mn-ea"/>
              </a:rPr>
              <a:t>26</a:t>
            </a:r>
            <a:r>
              <a:rPr lang="en-US" altLang="en-US" sz="8800" dirty="0">
                <a:solidFill>
                  <a:srgbClr val="000000"/>
                </a:solidFill>
                <a:ea typeface="+mn-ea"/>
              </a:rPr>
              <a:t>Fe</a:t>
            </a:r>
            <a:r>
              <a:rPr lang="en-US" altLang="en-US" sz="8800" baseline="74000" dirty="0">
                <a:solidFill>
                  <a:srgbClr val="000000"/>
                </a:solidFill>
                <a:ea typeface="+mn-ea"/>
              </a:rPr>
              <a:t>56</a:t>
            </a:r>
          </a:p>
        </p:txBody>
      </p:sp>
      <p:sp>
        <p:nvSpPr>
          <p:cNvPr id="8" name="Text Box 11"/>
          <p:cNvSpPr txBox="1">
            <a:spLocks noChangeArrowheads="1"/>
          </p:cNvSpPr>
          <p:nvPr/>
        </p:nvSpPr>
        <p:spPr bwMode="auto">
          <a:xfrm>
            <a:off x="1191418" y="5819784"/>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Iron has </a:t>
            </a:r>
            <a:r>
              <a:rPr lang="en-US" altLang="en-US" sz="2300" dirty="0">
                <a:solidFill>
                  <a:srgbClr val="000000"/>
                </a:solidFill>
              </a:rPr>
              <a:t>? </a:t>
            </a:r>
            <a:r>
              <a:rPr lang="en-US" altLang="en-US" sz="2300" b="1" dirty="0">
                <a:solidFill>
                  <a:srgbClr val="FF0000"/>
                </a:solidFill>
                <a:ea typeface="+mn-ea"/>
              </a:rPr>
              <a:t>protons</a:t>
            </a:r>
            <a:r>
              <a:rPr lang="en-US" altLang="en-US" sz="2300" dirty="0">
                <a:solidFill>
                  <a:srgbClr val="000000"/>
                </a:solidFill>
                <a:ea typeface="+mn-ea"/>
              </a:rPr>
              <a:t>, </a:t>
            </a:r>
            <a:r>
              <a:rPr lang="en-US" altLang="en-US" sz="2300" dirty="0">
                <a:solidFill>
                  <a:srgbClr val="000000"/>
                </a:solidFill>
              </a:rPr>
              <a:t>? </a:t>
            </a:r>
            <a:r>
              <a:rPr lang="en-US" altLang="en-US" sz="2300" b="1" dirty="0">
                <a:solidFill>
                  <a:srgbClr val="0070C0"/>
                </a:solidFill>
                <a:ea typeface="+mn-ea"/>
              </a:rPr>
              <a:t>neutrons</a:t>
            </a:r>
            <a:r>
              <a:rPr lang="en-US" altLang="en-US" sz="2300" dirty="0">
                <a:solidFill>
                  <a:srgbClr val="000000"/>
                </a:solidFill>
                <a:ea typeface="+mn-ea"/>
              </a:rPr>
              <a:t>, and </a:t>
            </a:r>
            <a:r>
              <a:rPr lang="en-US" altLang="en-US" sz="2300" dirty="0">
                <a:solidFill>
                  <a:srgbClr val="000000"/>
                </a:solidFill>
              </a:rPr>
              <a:t>? </a:t>
            </a:r>
            <a:r>
              <a:rPr lang="en-US" altLang="en-US" sz="2300" b="1" dirty="0">
                <a:solidFill>
                  <a:srgbClr val="00B050"/>
                </a:solidFill>
                <a:ea typeface="+mn-ea"/>
              </a:rPr>
              <a:t>electrons</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48" y="1155725"/>
            <a:ext cx="1026159"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003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30" y="228604"/>
            <a:ext cx="8762999" cy="5257510"/>
          </a:xfrm>
          <a:prstGeom prst="rect">
            <a:avLst/>
          </a:prstGeom>
        </p:spPr>
        <p:txBody>
          <a:bodyPr lIns="91103" tIns="45552" rIns="91103" bIns="45552">
            <a:spAutoFit/>
          </a:bodyPr>
          <a:lstStyle/>
          <a:p>
            <a:pPr eaLnBrk="1" hangingPunct="1">
              <a:defRPr/>
            </a:pPr>
            <a:r>
              <a:rPr lang="en-US" sz="2300" dirty="0">
                <a:solidFill>
                  <a:srgbClr val="000000"/>
                </a:solidFill>
                <a:latin typeface="Times New Roman" pitchFamily="18" charset="0"/>
                <a:ea typeface="+mn-ea"/>
              </a:rPr>
              <a:t> </a:t>
            </a:r>
          </a:p>
          <a:p>
            <a:pPr marL="2393091" indent="-2393091" eaLnBrk="1" hangingPunct="1">
              <a:defRPr/>
            </a:pPr>
            <a:r>
              <a:rPr lang="en-US" sz="2300" b="1" u="sng" dirty="0">
                <a:solidFill>
                  <a:srgbClr val="7030A0"/>
                </a:solidFill>
                <a:latin typeface="Times New Roman" pitchFamily="18" charset="0"/>
                <a:ea typeface="+mn-ea"/>
              </a:rPr>
              <a:t>Nuclear</a:t>
            </a:r>
            <a:r>
              <a:rPr lang="en-US" sz="2300" b="1" dirty="0">
                <a:solidFill>
                  <a:srgbClr val="7030A0"/>
                </a:solidFill>
                <a:latin typeface="Times New Roman" pitchFamily="18" charset="0"/>
                <a:ea typeface="+mn-ea"/>
              </a:rPr>
              <a:t> </a:t>
            </a:r>
            <a:r>
              <a:rPr lang="en-US" sz="2300" b="1" u="sng" dirty="0">
                <a:solidFill>
                  <a:srgbClr val="7030A0"/>
                </a:solidFill>
                <a:latin typeface="Times New Roman" pitchFamily="18" charset="0"/>
                <a:ea typeface="+mn-ea"/>
              </a:rPr>
              <a:t>symbols</a:t>
            </a:r>
            <a:r>
              <a:rPr lang="en-US" sz="2300" dirty="0">
                <a:solidFill>
                  <a:srgbClr val="7030A0"/>
                </a:solidFill>
                <a:latin typeface="Times New Roman" pitchFamily="18" charset="0"/>
                <a:ea typeface="+mn-ea"/>
              </a:rPr>
              <a:t> </a:t>
            </a:r>
            <a:r>
              <a:rPr lang="en-US" sz="2300" dirty="0">
                <a:solidFill>
                  <a:srgbClr val="000000"/>
                </a:solidFill>
                <a:latin typeface="Times New Roman" pitchFamily="18" charset="0"/>
                <a:ea typeface="+mn-ea"/>
              </a:rPr>
              <a:t>	are used by scientist as a standard way to represent elements, showing both the atomic and mass numbers</a:t>
            </a:r>
          </a:p>
          <a:p>
            <a:pPr eaLnBrk="1" hangingPunct="1">
              <a:defRPr/>
            </a:pPr>
            <a:r>
              <a:rPr lang="en-US" sz="2300" dirty="0">
                <a:solidFill>
                  <a:srgbClr val="000000"/>
                </a:solidFill>
                <a:latin typeface="Times New Roman" pitchFamily="18" charset="0"/>
                <a:ea typeface="+mn-ea"/>
              </a:rPr>
              <a:t> </a:t>
            </a:r>
          </a:p>
          <a:p>
            <a:pPr eaLnBrk="1" hangingPunct="1">
              <a:tabLst>
                <a:tab pos="6746875" algn="l"/>
              </a:tabLst>
              <a:defRPr/>
            </a:pPr>
            <a:r>
              <a:rPr lang="en-US" sz="2300" dirty="0">
                <a:solidFill>
                  <a:srgbClr val="000000"/>
                </a:solidFill>
                <a:latin typeface="Times New Roman" pitchFamily="18" charset="0"/>
                <a:ea typeface="+mn-ea"/>
              </a:rPr>
              <a:t>	</a:t>
            </a:r>
            <a:r>
              <a:rPr lang="en-US" sz="2300" b="1" dirty="0">
                <a:solidFill>
                  <a:srgbClr val="7030A0"/>
                </a:solidFill>
                <a:latin typeface="Times New Roman" pitchFamily="18" charset="0"/>
                <a:ea typeface="+mn-ea"/>
              </a:rPr>
              <a:t>mass number</a:t>
            </a:r>
            <a:r>
              <a:rPr lang="en-US" sz="2300" dirty="0">
                <a:solidFill>
                  <a:srgbClr val="000000"/>
                </a:solidFill>
                <a:latin typeface="Times New Roman" pitchFamily="18" charset="0"/>
                <a:ea typeface="+mn-ea"/>
              </a:rPr>
              <a:t>	</a:t>
            </a:r>
          </a:p>
          <a:p>
            <a:pPr eaLnBrk="1" hangingPunct="1">
              <a:tabLst>
                <a:tab pos="2733158" algn="l"/>
                <a:tab pos="3195004" algn="l"/>
                <a:tab pos="4555259" algn="l"/>
              </a:tabLst>
              <a:defRPr/>
            </a:pPr>
            <a:r>
              <a:rPr lang="en-US" sz="2300" dirty="0">
                <a:solidFill>
                  <a:srgbClr val="000000"/>
                </a:solidFill>
                <a:latin typeface="Times New Roman" pitchFamily="18" charset="0"/>
                <a:ea typeface="+mn-ea"/>
              </a:rPr>
              <a:t>	</a:t>
            </a:r>
          </a:p>
          <a:p>
            <a:pPr eaLnBrk="1" hangingPunct="1">
              <a:tabLst>
                <a:tab pos="680134" algn="l"/>
                <a:tab pos="3195004" algn="l"/>
                <a:tab pos="5752593" algn="l"/>
              </a:tabLst>
              <a:defRPr/>
            </a:pPr>
            <a:r>
              <a:rPr lang="en-US" sz="2300" dirty="0">
                <a:solidFill>
                  <a:srgbClr val="000000"/>
                </a:solidFill>
                <a:latin typeface="Times New Roman" pitchFamily="18" charset="0"/>
                <a:ea typeface="+mn-ea"/>
              </a:rPr>
              <a:t>	</a:t>
            </a:r>
            <a:r>
              <a:rPr lang="en-US" sz="8800" dirty="0">
                <a:solidFill>
                  <a:srgbClr val="000000"/>
                </a:solidFill>
                <a:latin typeface="Times New Roman" pitchFamily="18" charset="0"/>
                <a:ea typeface="+mn-ea"/>
              </a:rPr>
              <a:t>	</a:t>
            </a:r>
            <a:endParaRPr lang="en-US" sz="6100" dirty="0">
              <a:solidFill>
                <a:srgbClr val="000000"/>
              </a:solidFill>
              <a:latin typeface="Times New Roman" pitchFamily="18" charset="0"/>
              <a:ea typeface="+mn-ea"/>
            </a:endParaRPr>
          </a:p>
          <a:p>
            <a:pPr eaLnBrk="1" hangingPunct="1">
              <a:tabLst>
                <a:tab pos="4348163" algn="l"/>
                <a:tab pos="5859463" algn="l"/>
              </a:tabLst>
              <a:defRPr/>
            </a:pPr>
            <a:r>
              <a:rPr lang="en-US" sz="6100" baseline="100000" dirty="0">
                <a:solidFill>
                  <a:srgbClr val="000000"/>
                </a:solidFill>
                <a:latin typeface="Times New Roman" pitchFamily="18" charset="0"/>
                <a:ea typeface="+mn-ea"/>
              </a:rPr>
              <a:t> </a:t>
            </a:r>
            <a:r>
              <a:rPr lang="en-US" sz="2300" dirty="0">
                <a:solidFill>
                  <a:srgbClr val="000000"/>
                </a:solidFill>
                <a:latin typeface="Times New Roman" pitchFamily="18" charset="0"/>
                <a:ea typeface="+mn-ea"/>
              </a:rPr>
              <a:t>	</a:t>
            </a:r>
            <a:r>
              <a:rPr lang="en-US" sz="2300" b="1" dirty="0">
                <a:solidFill>
                  <a:srgbClr val="FF0000"/>
                </a:solidFill>
                <a:latin typeface="Times New Roman" pitchFamily="18" charset="0"/>
                <a:ea typeface="+mn-ea"/>
              </a:rPr>
              <a:t>atomic #</a:t>
            </a:r>
          </a:p>
          <a:p>
            <a:pPr eaLnBrk="1" hangingPunct="1">
              <a:defRPr/>
            </a:pPr>
            <a:r>
              <a:rPr lang="en-US" sz="2300" dirty="0">
                <a:solidFill>
                  <a:srgbClr val="000000"/>
                </a:solidFill>
                <a:latin typeface="Times New Roman" pitchFamily="18" charset="0"/>
                <a:ea typeface="+mn-ea"/>
              </a:rPr>
              <a:t> </a:t>
            </a:r>
          </a:p>
        </p:txBody>
      </p:sp>
      <p:sp>
        <p:nvSpPr>
          <p:cNvPr id="5" name="Rectangle 4"/>
          <p:cNvSpPr>
            <a:spLocks noChangeArrowheads="1"/>
          </p:cNvSpPr>
          <p:nvPr/>
        </p:nvSpPr>
        <p:spPr bwMode="auto">
          <a:xfrm>
            <a:off x="5791200" y="2736870"/>
            <a:ext cx="2920999" cy="14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800" baseline="-56000" dirty="0">
                <a:solidFill>
                  <a:srgbClr val="000000"/>
                </a:solidFill>
                <a:ea typeface="+mn-ea"/>
              </a:rPr>
              <a:t>26</a:t>
            </a:r>
            <a:r>
              <a:rPr lang="en-US" altLang="en-US" sz="8800" dirty="0">
                <a:solidFill>
                  <a:srgbClr val="000000"/>
                </a:solidFill>
                <a:ea typeface="+mn-ea"/>
              </a:rPr>
              <a:t>Fe</a:t>
            </a:r>
            <a:r>
              <a:rPr lang="en-US" altLang="en-US" sz="8800" baseline="74000" dirty="0">
                <a:solidFill>
                  <a:srgbClr val="000000"/>
                </a:solidFill>
                <a:ea typeface="+mn-ea"/>
              </a:rPr>
              <a:t>56</a:t>
            </a:r>
          </a:p>
        </p:txBody>
      </p:sp>
      <p:sp>
        <p:nvSpPr>
          <p:cNvPr id="8" name="Text Box 11"/>
          <p:cNvSpPr txBox="1">
            <a:spLocks noChangeArrowheads="1"/>
          </p:cNvSpPr>
          <p:nvPr/>
        </p:nvSpPr>
        <p:spPr bwMode="auto">
          <a:xfrm>
            <a:off x="1295400" y="5562600"/>
            <a:ext cx="6859588" cy="445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Iron has 26 </a:t>
            </a:r>
            <a:r>
              <a:rPr lang="en-US" altLang="en-US" sz="2300" b="1" dirty="0">
                <a:solidFill>
                  <a:srgbClr val="FF0000"/>
                </a:solidFill>
                <a:ea typeface="+mn-ea"/>
              </a:rPr>
              <a:t>protons</a:t>
            </a:r>
            <a:r>
              <a:rPr lang="en-US" altLang="en-US" sz="2300" dirty="0">
                <a:solidFill>
                  <a:srgbClr val="000000"/>
                </a:solidFill>
                <a:ea typeface="+mn-ea"/>
              </a:rPr>
              <a:t>, 30 </a:t>
            </a:r>
            <a:r>
              <a:rPr lang="en-US" altLang="en-US" sz="2300" b="1" dirty="0">
                <a:solidFill>
                  <a:srgbClr val="0070C0"/>
                </a:solidFill>
                <a:ea typeface="+mn-ea"/>
              </a:rPr>
              <a:t>neutrons</a:t>
            </a:r>
            <a:r>
              <a:rPr lang="en-US" altLang="en-US" sz="2300" dirty="0">
                <a:solidFill>
                  <a:srgbClr val="000000"/>
                </a:solidFill>
                <a:ea typeface="+mn-ea"/>
              </a:rPr>
              <a:t>, and 26 </a:t>
            </a:r>
            <a:r>
              <a:rPr lang="en-US" altLang="en-US" sz="2300" b="1" dirty="0">
                <a:solidFill>
                  <a:srgbClr val="00B050"/>
                </a:solidFill>
                <a:ea typeface="+mn-ea"/>
              </a:rPr>
              <a:t>electrons</a:t>
            </a:r>
          </a:p>
        </p:txBody>
      </p:sp>
    </p:spTree>
    <p:extLst>
      <p:ext uri="{BB962C8B-B14F-4D97-AF65-F5344CB8AC3E}">
        <p14:creationId xmlns:p14="http://schemas.microsoft.com/office/powerpoint/2010/main" val="54116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eriodic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30" y="296863"/>
            <a:ext cx="864711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81001" y="1219200"/>
            <a:ext cx="11430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103" tIns="45552" rIns="91103" bIns="45552" anchor="ctr"/>
          <a:lstStyle/>
          <a:p>
            <a:pPr algn="ctr" eaLnBrk="1" hangingPunct="1">
              <a:defRPr/>
            </a:pPr>
            <a:endParaRPr lang="en-US" sz="2300">
              <a:solidFill>
                <a:srgbClr val="FFFFFF"/>
              </a:solidFill>
            </a:endParaRPr>
          </a:p>
        </p:txBody>
      </p:sp>
      <p:sp>
        <p:nvSpPr>
          <p:cNvPr id="3" name="Right Arrow 2"/>
          <p:cNvSpPr/>
          <p:nvPr/>
        </p:nvSpPr>
        <p:spPr>
          <a:xfrm rot="20910111" flipH="1">
            <a:off x="1633540" y="893763"/>
            <a:ext cx="4114800" cy="650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103" tIns="45552" rIns="91103" bIns="45552" anchor="ctr"/>
          <a:lstStyle/>
          <a:p>
            <a:pPr algn="ctr" eaLnBrk="1" hangingPunct="1">
              <a:defRPr/>
            </a:pPr>
            <a:endParaRPr lang="en-US" sz="2300">
              <a:solidFill>
                <a:srgbClr val="FFFFFF"/>
              </a:solidFill>
            </a:endParaRPr>
          </a:p>
        </p:txBody>
      </p:sp>
    </p:spTree>
    <p:extLst>
      <p:ext uri="{BB962C8B-B14F-4D97-AF65-F5344CB8AC3E}">
        <p14:creationId xmlns:p14="http://schemas.microsoft.com/office/powerpoint/2010/main" val="11546646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500"/>
                                        <p:tgtEl>
                                          <p:spTgt spid="3"/>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831880" y="652463"/>
            <a:ext cx="7581899"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103" tIns="45552" rIns="91103" bIns="45552" fromWordArt="1">
            <a:prstTxWarp prst="textPlain">
              <a:avLst>
                <a:gd name="adj" fmla="val 50000"/>
              </a:avLst>
            </a:prstTxWarp>
          </a:bodyPr>
          <a:lstStyle/>
          <a:p>
            <a:pPr algn="ctr" eaLnBrk="1" hangingPunct="1"/>
            <a:r>
              <a:rPr lang="en-US" sz="3600" kern="10">
                <a:solidFill>
                  <a:srgbClr val="336699"/>
                </a:solidFill>
                <a:effectLst>
                  <a:outerShdw dist="45791" dir="2021404" algn="ctr" rotWithShape="0">
                    <a:srgbClr val="B2B2B2">
                      <a:alpha val="79999"/>
                    </a:srgbClr>
                  </a:outerShdw>
                </a:effectLst>
                <a:latin typeface="Times New Roman"/>
                <a:cs typeface="Times New Roman"/>
              </a:rPr>
              <a:t>Example:  Magnesium</a:t>
            </a:r>
          </a:p>
        </p:txBody>
      </p:sp>
      <p:sp>
        <p:nvSpPr>
          <p:cNvPr id="23555" name="Rectangle 3"/>
          <p:cNvSpPr>
            <a:spLocks noChangeArrowheads="1"/>
          </p:cNvSpPr>
          <p:nvPr/>
        </p:nvSpPr>
        <p:spPr bwMode="auto">
          <a:xfrm>
            <a:off x="4191000" y="2628900"/>
            <a:ext cx="2057401" cy="2362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03" tIns="45552" rIns="91103" bIns="45552"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300">
              <a:solidFill>
                <a:srgbClr val="000000"/>
              </a:solidFill>
            </a:endParaRPr>
          </a:p>
        </p:txBody>
      </p:sp>
      <p:sp>
        <p:nvSpPr>
          <p:cNvPr id="7172" name="Text Box 4"/>
          <p:cNvSpPr txBox="1">
            <a:spLocks noChangeArrowheads="1"/>
          </p:cNvSpPr>
          <p:nvPr/>
        </p:nvSpPr>
        <p:spPr bwMode="auto">
          <a:xfrm>
            <a:off x="4800604" y="3500445"/>
            <a:ext cx="838200" cy="64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a:solidFill>
                  <a:srgbClr val="000000"/>
                </a:solidFill>
              </a:rPr>
              <a:t>Mg</a:t>
            </a:r>
          </a:p>
        </p:txBody>
      </p:sp>
      <p:sp>
        <p:nvSpPr>
          <p:cNvPr id="7173" name="Text Box 5"/>
          <p:cNvSpPr txBox="1">
            <a:spLocks noChangeArrowheads="1"/>
          </p:cNvSpPr>
          <p:nvPr/>
        </p:nvSpPr>
        <p:spPr bwMode="auto">
          <a:xfrm>
            <a:off x="4876801" y="2971813"/>
            <a:ext cx="685800" cy="50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700" b="1">
                <a:solidFill>
                  <a:srgbClr val="000000"/>
                </a:solidFill>
              </a:rPr>
              <a:t>12</a:t>
            </a:r>
          </a:p>
        </p:txBody>
      </p:sp>
      <p:sp>
        <p:nvSpPr>
          <p:cNvPr id="7174" name="Text Box 6"/>
          <p:cNvSpPr txBox="1">
            <a:spLocks noChangeArrowheads="1"/>
          </p:cNvSpPr>
          <p:nvPr/>
        </p:nvSpPr>
        <p:spPr bwMode="auto">
          <a:xfrm>
            <a:off x="4648204" y="4229109"/>
            <a:ext cx="1143000"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b="1">
                <a:solidFill>
                  <a:srgbClr val="000000"/>
                </a:solidFill>
              </a:rPr>
              <a:t>24.305</a:t>
            </a:r>
          </a:p>
        </p:txBody>
      </p:sp>
      <p:sp>
        <p:nvSpPr>
          <p:cNvPr id="23559" name="Line 8"/>
          <p:cNvSpPr>
            <a:spLocks noChangeShapeType="1"/>
          </p:cNvSpPr>
          <p:nvPr/>
        </p:nvSpPr>
        <p:spPr bwMode="auto">
          <a:xfrm>
            <a:off x="2514600" y="3124239"/>
            <a:ext cx="2286000" cy="122238"/>
          </a:xfrm>
          <a:prstGeom prst="line">
            <a:avLst/>
          </a:prstGeom>
          <a:noFill/>
          <a:ln w="34925">
            <a:solidFill>
              <a:srgbClr val="0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lstStyle/>
          <a:p>
            <a:pPr eaLnBrk="1" hangingPunct="1"/>
            <a:endParaRPr lang="en-US" sz="2300">
              <a:solidFill>
                <a:srgbClr val="000000"/>
              </a:solidFill>
              <a:latin typeface="Times New Roman" pitchFamily="18" charset="0"/>
            </a:endParaRPr>
          </a:p>
        </p:txBody>
      </p:sp>
      <p:sp>
        <p:nvSpPr>
          <p:cNvPr id="7177" name="Line 9"/>
          <p:cNvSpPr>
            <a:spLocks noChangeShapeType="1"/>
          </p:cNvSpPr>
          <p:nvPr/>
        </p:nvSpPr>
        <p:spPr bwMode="auto">
          <a:xfrm flipV="1">
            <a:off x="2667006" y="3848100"/>
            <a:ext cx="2133600" cy="38100"/>
          </a:xfrm>
          <a:prstGeom prst="line">
            <a:avLst/>
          </a:prstGeom>
          <a:noFill/>
          <a:ln w="34925">
            <a:solidFill>
              <a:srgbClr val="8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lstStyle/>
          <a:p>
            <a:pPr eaLnBrk="1" hangingPunct="1"/>
            <a:endParaRPr lang="en-US" sz="2300">
              <a:solidFill>
                <a:srgbClr val="000000"/>
              </a:solidFill>
              <a:latin typeface="Times New Roman" pitchFamily="18" charset="0"/>
            </a:endParaRPr>
          </a:p>
        </p:txBody>
      </p:sp>
      <p:sp>
        <p:nvSpPr>
          <p:cNvPr id="7178" name="Line 10"/>
          <p:cNvSpPr>
            <a:spLocks noChangeShapeType="1"/>
          </p:cNvSpPr>
          <p:nvPr/>
        </p:nvSpPr>
        <p:spPr bwMode="auto">
          <a:xfrm rot="-1110601">
            <a:off x="2627314" y="4778375"/>
            <a:ext cx="2041524" cy="79375"/>
          </a:xfrm>
          <a:prstGeom prst="line">
            <a:avLst/>
          </a:prstGeom>
          <a:noFill/>
          <a:ln w="3492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lstStyle/>
          <a:p>
            <a:pPr eaLnBrk="1" hangingPunct="1"/>
            <a:endParaRPr lang="en-US" sz="2300">
              <a:solidFill>
                <a:srgbClr val="000000"/>
              </a:solidFill>
              <a:latin typeface="Times New Roman" pitchFamily="18" charset="0"/>
            </a:endParaRPr>
          </a:p>
        </p:txBody>
      </p:sp>
      <p:sp>
        <p:nvSpPr>
          <p:cNvPr id="7179" name="Text Box 11"/>
          <p:cNvSpPr txBox="1">
            <a:spLocks noChangeArrowheads="1"/>
          </p:cNvSpPr>
          <p:nvPr/>
        </p:nvSpPr>
        <p:spPr bwMode="auto">
          <a:xfrm>
            <a:off x="1066799" y="2895609"/>
            <a:ext cx="1371600"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Atomic #</a:t>
            </a:r>
          </a:p>
        </p:txBody>
      </p:sp>
      <p:sp>
        <p:nvSpPr>
          <p:cNvPr id="7180" name="Text Box 12"/>
          <p:cNvSpPr txBox="1">
            <a:spLocks noChangeArrowheads="1"/>
          </p:cNvSpPr>
          <p:nvPr/>
        </p:nvSpPr>
        <p:spPr bwMode="auto">
          <a:xfrm>
            <a:off x="401639" y="3657606"/>
            <a:ext cx="2286000"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Element Symbol</a:t>
            </a:r>
          </a:p>
        </p:txBody>
      </p:sp>
      <p:sp>
        <p:nvSpPr>
          <p:cNvPr id="7181" name="Text Box 13"/>
          <p:cNvSpPr txBox="1">
            <a:spLocks noChangeArrowheads="1"/>
          </p:cNvSpPr>
          <p:nvPr/>
        </p:nvSpPr>
        <p:spPr bwMode="auto">
          <a:xfrm>
            <a:off x="838229" y="4876809"/>
            <a:ext cx="24383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Atomic Mass</a:t>
            </a:r>
          </a:p>
        </p:txBody>
      </p:sp>
      <p:sp>
        <p:nvSpPr>
          <p:cNvPr id="7183" name="Text Box 15"/>
          <p:cNvSpPr txBox="1">
            <a:spLocks noChangeArrowheads="1"/>
          </p:cNvSpPr>
          <p:nvPr/>
        </p:nvSpPr>
        <p:spPr bwMode="auto">
          <a:xfrm>
            <a:off x="0" y="5334009"/>
            <a:ext cx="366394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300" b="1">
                <a:solidFill>
                  <a:srgbClr val="000000"/>
                </a:solidFill>
              </a:rPr>
              <a:t>(this is an average mass)</a:t>
            </a:r>
          </a:p>
        </p:txBody>
      </p:sp>
      <p:sp>
        <p:nvSpPr>
          <p:cNvPr id="16" name="Text Box 11"/>
          <p:cNvSpPr txBox="1">
            <a:spLocks noChangeArrowheads="1"/>
          </p:cNvSpPr>
          <p:nvPr/>
        </p:nvSpPr>
        <p:spPr bwMode="auto">
          <a:xfrm>
            <a:off x="1882804" y="1600205"/>
            <a:ext cx="4797425" cy="79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300" dirty="0">
                <a:solidFill>
                  <a:srgbClr val="000000"/>
                </a:solidFill>
              </a:rPr>
              <a:t>Elements are often represented in the following format in tables or charts</a:t>
            </a:r>
          </a:p>
        </p:txBody>
      </p:sp>
    </p:spTree>
    <p:extLst>
      <p:ext uri="{BB962C8B-B14F-4D97-AF65-F5344CB8AC3E}">
        <p14:creationId xmlns:p14="http://schemas.microsoft.com/office/powerpoint/2010/main" val="3241756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2"/>
                                        </p:tgtEl>
                                        <p:attrNameLst>
                                          <p:attrName>style.visibility</p:attrName>
                                        </p:attrNameLst>
                                      </p:cBhvr>
                                      <p:to>
                                        <p:strVal val="visible"/>
                                      </p:to>
                                    </p:set>
                                  </p:childTnLst>
                                </p:cTn>
                              </p:par>
                            </p:childTnLst>
                          </p:cTn>
                        </p:par>
                        <p:par>
                          <p:cTn id="11" fill="hold" nodeType="with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7180"/>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wipe(left)">
                                      <p:cBhvr>
                                        <p:cTn id="17" dur="500"/>
                                        <p:tgtEl>
                                          <p:spTgt spid="71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173"/>
                                        </p:tgtEl>
                                        <p:attrNameLst>
                                          <p:attrName>style.visibility</p:attrName>
                                        </p:attrNameLst>
                                      </p:cBhvr>
                                      <p:to>
                                        <p:strVal val="visible"/>
                                      </p:to>
                                    </p:set>
                                  </p:childTnLst>
                                </p:cTn>
                              </p:par>
                            </p:childTnLst>
                          </p:cTn>
                        </p:par>
                        <p:par>
                          <p:cTn id="22" fill="hold" nodeType="with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7179"/>
                                        </p:tgtEl>
                                        <p:attrNameLst>
                                          <p:attrName>style.visibility</p:attrName>
                                        </p:attrNameLst>
                                      </p:cBhvr>
                                      <p:to>
                                        <p:strVal val="visible"/>
                                      </p:to>
                                    </p:se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3559"/>
                                        </p:tgtEl>
                                        <p:attrNameLst>
                                          <p:attrName>style.visibility</p:attrName>
                                        </p:attrNameLst>
                                      </p:cBhvr>
                                      <p:to>
                                        <p:strVal val="visible"/>
                                      </p:to>
                                    </p:set>
                                    <p:animEffect transition="in" filter="wipe(left)">
                                      <p:cBhvr>
                                        <p:cTn id="28" dur="500"/>
                                        <p:tgtEl>
                                          <p:spTgt spid="2355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17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7181"/>
                                        </p:tgtEl>
                                        <p:attrNameLst>
                                          <p:attrName>style.visibility</p:attrName>
                                        </p:attrNameLst>
                                      </p:cBhvr>
                                      <p:to>
                                        <p:strVal val="visible"/>
                                      </p:to>
                                    </p:se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178"/>
                                        </p:tgtEl>
                                        <p:attrNameLst>
                                          <p:attrName>style.visibility</p:attrName>
                                        </p:attrNameLst>
                                      </p:cBhvr>
                                      <p:to>
                                        <p:strVal val="visible"/>
                                      </p:to>
                                    </p:set>
                                    <p:animEffect transition="in" filter="wipe(left)">
                                      <p:cBhvr>
                                        <p:cTn id="39" dur="500"/>
                                        <p:tgtEl>
                                          <p:spTgt spid="717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7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23559" grpId="0" animBg="1"/>
      <p:bldP spid="7177" grpId="0" animBg="1"/>
      <p:bldP spid="7178" grpId="0" animBg="1"/>
      <p:bldP spid="7179" grpId="0"/>
      <p:bldP spid="7180" grpId="0"/>
      <p:bldP spid="7181" grpId="0"/>
      <p:bldP spid="718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350" y="0"/>
            <a:ext cx="4495800" cy="762000"/>
          </a:xfrm>
        </p:spPr>
        <p:txBody>
          <a:bodyPr/>
          <a:lstStyle/>
          <a:p>
            <a:r>
              <a:rPr lang="en-US" sz="2700" dirty="0">
                <a:latin typeface="+mn-lt"/>
              </a:rPr>
              <a:t>John Dalton 1766-1844</a:t>
            </a:r>
          </a:p>
        </p:txBody>
      </p:sp>
      <p:sp>
        <p:nvSpPr>
          <p:cNvPr id="3" name="Content Placeholder 2"/>
          <p:cNvSpPr>
            <a:spLocks noGrp="1"/>
          </p:cNvSpPr>
          <p:nvPr>
            <p:ph idx="1"/>
          </p:nvPr>
        </p:nvSpPr>
        <p:spPr>
          <a:xfrm>
            <a:off x="228601" y="838200"/>
            <a:ext cx="8686800" cy="5562600"/>
          </a:xfrm>
        </p:spPr>
        <p:txBody>
          <a:bodyPr/>
          <a:lstStyle/>
          <a:p>
            <a:pPr>
              <a:spcBef>
                <a:spcPts val="0"/>
              </a:spcBef>
            </a:pPr>
            <a:r>
              <a:rPr lang="en-US" sz="2700" dirty="0">
                <a:solidFill>
                  <a:schemeClr val="accent1">
                    <a:lumMod val="50000"/>
                  </a:schemeClr>
                </a:solidFill>
              </a:rPr>
              <a:t>Dalton’s Atomic Theory </a:t>
            </a:r>
            <a:r>
              <a:rPr lang="en-US" sz="1900" dirty="0">
                <a:solidFill>
                  <a:schemeClr val="accent1">
                    <a:lumMod val="50000"/>
                  </a:schemeClr>
                </a:solidFill>
              </a:rPr>
              <a:t>(</a:t>
            </a:r>
            <a:r>
              <a:rPr lang="en-US" sz="1900" b="0" dirty="0">
                <a:solidFill>
                  <a:schemeClr val="accent1">
                    <a:lumMod val="50000"/>
                  </a:schemeClr>
                </a:solidFill>
              </a:rPr>
              <a:t>1808)</a:t>
            </a:r>
          </a:p>
          <a:p>
            <a:pPr marL="454792" indent="-454792">
              <a:spcBef>
                <a:spcPts val="0"/>
              </a:spcBef>
            </a:pPr>
            <a:endParaRPr lang="en-US" sz="1700" b="0" dirty="0">
              <a:solidFill>
                <a:schemeClr val="tx1"/>
              </a:solidFill>
            </a:endParaRPr>
          </a:p>
          <a:p>
            <a:pPr marL="454792" indent="-454792">
              <a:spcBef>
                <a:spcPts val="0"/>
              </a:spcBef>
            </a:pPr>
            <a:r>
              <a:rPr lang="en-US" sz="2300" b="0" dirty="0">
                <a:solidFill>
                  <a:srgbClr val="FF0000"/>
                </a:solidFill>
              </a:rPr>
              <a:t>1. 	All elements are composed of extremely </a:t>
            </a:r>
          </a:p>
          <a:p>
            <a:pPr marL="454792" indent="-454792">
              <a:spcBef>
                <a:spcPts val="0"/>
              </a:spcBef>
            </a:pPr>
            <a:r>
              <a:rPr lang="en-US" sz="2300" b="0" dirty="0">
                <a:solidFill>
                  <a:srgbClr val="FF0000"/>
                </a:solidFill>
              </a:rPr>
              <a:t>	small, indivisible particles called "atoms."</a:t>
            </a:r>
          </a:p>
          <a:p>
            <a:pPr marL="454792" indent="-454792">
              <a:spcBef>
                <a:spcPts val="0"/>
              </a:spcBef>
            </a:pPr>
            <a:endParaRPr lang="en-US" sz="1700" b="0" dirty="0">
              <a:solidFill>
                <a:schemeClr val="tx1"/>
              </a:solidFill>
            </a:endParaRPr>
          </a:p>
          <a:p>
            <a:pPr marL="454792" indent="-454792">
              <a:spcBef>
                <a:spcPts val="0"/>
              </a:spcBef>
            </a:pPr>
            <a:r>
              <a:rPr lang="en-US" sz="2300" b="0" dirty="0">
                <a:solidFill>
                  <a:schemeClr val="tx1"/>
                </a:solidFill>
              </a:rPr>
              <a:t>2. 	All atoms of the same element have                                            the same chemical properties. Atoms of </a:t>
            </a:r>
          </a:p>
          <a:p>
            <a:pPr marL="454792" indent="-454792">
              <a:spcBef>
                <a:spcPts val="0"/>
              </a:spcBef>
            </a:pPr>
            <a:r>
              <a:rPr lang="en-US" sz="2300" b="0" dirty="0">
                <a:solidFill>
                  <a:schemeClr val="tx1"/>
                </a:solidFill>
              </a:rPr>
              <a:t>	different elements have different properties.</a:t>
            </a:r>
          </a:p>
          <a:p>
            <a:pPr marL="454792" indent="-454792">
              <a:spcBef>
                <a:spcPts val="0"/>
              </a:spcBef>
            </a:pPr>
            <a:endParaRPr lang="en-US" sz="1700" b="0" dirty="0">
              <a:solidFill>
                <a:schemeClr val="tx1"/>
              </a:solidFill>
            </a:endParaRPr>
          </a:p>
          <a:p>
            <a:pPr marL="454792" indent="-454792">
              <a:spcBef>
                <a:spcPts val="0"/>
              </a:spcBef>
            </a:pPr>
            <a:r>
              <a:rPr lang="en-US" sz="2300" b="0" dirty="0">
                <a:solidFill>
                  <a:srgbClr val="0070C0"/>
                </a:solidFill>
              </a:rPr>
              <a:t>3.	</a:t>
            </a:r>
            <a:r>
              <a:rPr lang="en-US" sz="2300" dirty="0">
                <a:solidFill>
                  <a:srgbClr val="0070C0"/>
                </a:solidFill>
              </a:rPr>
              <a:t>In the course of an ordinary chemical reaction, no atom of one element disappears or is changed into an atom of another element.</a:t>
            </a:r>
          </a:p>
          <a:p>
            <a:pPr marL="454792" indent="-454792">
              <a:spcBef>
                <a:spcPts val="0"/>
              </a:spcBef>
            </a:pPr>
            <a:endParaRPr lang="en-US" sz="1700" b="0" dirty="0">
              <a:solidFill>
                <a:schemeClr val="tx1"/>
              </a:solidFill>
            </a:endParaRPr>
          </a:p>
          <a:p>
            <a:pPr marL="454792" indent="-454792">
              <a:spcBef>
                <a:spcPts val="0"/>
              </a:spcBef>
            </a:pPr>
            <a:r>
              <a:rPr lang="en-US" sz="2300" b="0" dirty="0">
                <a:solidFill>
                  <a:srgbClr val="00B050"/>
                </a:solidFill>
              </a:rPr>
              <a:t>4. 	Compounds are formed when atoms are joined together in simple, whole-number ratios (</a:t>
            </a:r>
            <a:r>
              <a:rPr lang="en-US" sz="2300" b="0" i="1" dirty="0">
                <a:solidFill>
                  <a:srgbClr val="00B050"/>
                </a:solidFill>
                <a:latin typeface="Times New Roman" panose="02020603050405020304" pitchFamily="18" charset="0"/>
                <a:cs typeface="Times New Roman" panose="02020603050405020304" pitchFamily="18" charset="0"/>
              </a:rPr>
              <a:t>Law of “Multiple Proportions”)</a:t>
            </a:r>
            <a:r>
              <a:rPr lang="en-US" sz="2300" b="0" dirty="0">
                <a:solidFill>
                  <a:srgbClr val="00B050"/>
                </a:solidFill>
              </a:rPr>
              <a:t>. </a:t>
            </a:r>
          </a:p>
          <a:p>
            <a:pPr>
              <a:spcBef>
                <a:spcPts val="0"/>
              </a:spcBef>
            </a:pPr>
            <a:endParaRPr lang="en-US" sz="2300" b="0" dirty="0">
              <a:solidFill>
                <a:schemeClr val="tx1"/>
              </a:solidFill>
            </a:endParaRPr>
          </a:p>
          <a:p>
            <a:pPr>
              <a:spcBef>
                <a:spcPts val="0"/>
              </a:spcBef>
            </a:pPr>
            <a:endParaRPr lang="en-US" sz="2100" b="0" dirty="0">
              <a:solidFill>
                <a:schemeClr val="accent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9" y="762000"/>
            <a:ext cx="2038350" cy="2524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4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l="35880" t="25000" r="35065" b="26042"/>
          <a:stretch>
            <a:fillRect/>
          </a:stretch>
        </p:blipFill>
        <p:spPr bwMode="auto">
          <a:xfrm>
            <a:off x="1139114" y="-25020"/>
            <a:ext cx="4489449"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5638802" y="2697180"/>
            <a:ext cx="3124200" cy="156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800" dirty="0">
                <a:solidFill>
                  <a:srgbClr val="000000"/>
                </a:solidFill>
                <a:ea typeface="+mn-ea"/>
              </a:rPr>
              <a:t>Nuclear symbol?</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199" y="12700"/>
            <a:ext cx="1026159"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488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l="35880" t="25000" r="35065" b="26042"/>
          <a:stretch>
            <a:fillRect/>
          </a:stretch>
        </p:blipFill>
        <p:spPr bwMode="auto">
          <a:xfrm>
            <a:off x="1139114" y="-25020"/>
            <a:ext cx="4489449"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2"/>
          <p:cNvSpPr txBox="1">
            <a:spLocks noChangeArrowheads="1"/>
          </p:cNvSpPr>
          <p:nvPr/>
        </p:nvSpPr>
        <p:spPr bwMode="auto">
          <a:xfrm>
            <a:off x="4191001" y="3505209"/>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30</a:t>
            </a:r>
          </a:p>
        </p:txBody>
      </p:sp>
      <p:sp>
        <p:nvSpPr>
          <p:cNvPr id="6" name="Text Box 33"/>
          <p:cNvSpPr txBox="1">
            <a:spLocks noChangeArrowheads="1"/>
          </p:cNvSpPr>
          <p:nvPr/>
        </p:nvSpPr>
        <p:spPr bwMode="auto">
          <a:xfrm>
            <a:off x="4419601" y="4038609"/>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65</a:t>
            </a:r>
          </a:p>
        </p:txBody>
      </p:sp>
      <p:sp>
        <p:nvSpPr>
          <p:cNvPr id="7" name="Text Box 34"/>
          <p:cNvSpPr txBox="1">
            <a:spLocks noChangeArrowheads="1"/>
          </p:cNvSpPr>
          <p:nvPr/>
        </p:nvSpPr>
        <p:spPr bwMode="auto">
          <a:xfrm>
            <a:off x="4419630" y="4648209"/>
            <a:ext cx="7619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30</a:t>
            </a:r>
          </a:p>
        </p:txBody>
      </p:sp>
      <p:sp>
        <p:nvSpPr>
          <p:cNvPr id="8" name="Text Box 32"/>
          <p:cNvSpPr txBox="1">
            <a:spLocks noChangeArrowheads="1"/>
          </p:cNvSpPr>
          <p:nvPr/>
        </p:nvSpPr>
        <p:spPr bwMode="auto">
          <a:xfrm>
            <a:off x="4495800" y="5181609"/>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35</a:t>
            </a:r>
          </a:p>
        </p:txBody>
      </p:sp>
      <p:sp>
        <p:nvSpPr>
          <p:cNvPr id="9" name="Text Box 33"/>
          <p:cNvSpPr txBox="1">
            <a:spLocks noChangeArrowheads="1"/>
          </p:cNvSpPr>
          <p:nvPr/>
        </p:nvSpPr>
        <p:spPr bwMode="auto">
          <a:xfrm>
            <a:off x="4495800" y="5715009"/>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a:solidFill>
                  <a:srgbClr val="000000"/>
                </a:solidFill>
              </a:rPr>
              <a:t>30</a:t>
            </a:r>
          </a:p>
        </p:txBody>
      </p:sp>
      <p:sp>
        <p:nvSpPr>
          <p:cNvPr id="10" name="Rectangle 9"/>
          <p:cNvSpPr>
            <a:spLocks noChangeArrowheads="1"/>
          </p:cNvSpPr>
          <p:nvPr/>
        </p:nvSpPr>
        <p:spPr bwMode="auto">
          <a:xfrm>
            <a:off x="5638802" y="2697170"/>
            <a:ext cx="3124200" cy="158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800" baseline="-56000" dirty="0">
                <a:solidFill>
                  <a:srgbClr val="000000"/>
                </a:solidFill>
              </a:rPr>
              <a:t>30</a:t>
            </a:r>
            <a:r>
              <a:rPr lang="en-US" altLang="en-US" sz="9700" dirty="0">
                <a:solidFill>
                  <a:srgbClr val="000000"/>
                </a:solidFill>
              </a:rPr>
              <a:t>Zn</a:t>
            </a:r>
            <a:r>
              <a:rPr lang="en-US" altLang="en-US" sz="8800" baseline="74000" dirty="0">
                <a:solidFill>
                  <a:srgbClr val="000000"/>
                </a:solidFill>
              </a:rPr>
              <a:t>65</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199" y="12700"/>
            <a:ext cx="1026159"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523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out)">
                                      <p:cBhvr>
                                        <p:cTn id="2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l="65283" t="27933" r="7059" b="25192"/>
          <a:stretch>
            <a:fillRect/>
          </a:stretch>
        </p:blipFill>
        <p:spPr bwMode="auto">
          <a:xfrm>
            <a:off x="1524001" y="12700"/>
            <a:ext cx="4487864"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5638802" y="2697180"/>
            <a:ext cx="3124200" cy="156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800" dirty="0">
                <a:solidFill>
                  <a:srgbClr val="000000"/>
                </a:solidFill>
                <a:ea typeface="+mn-ea"/>
              </a:rPr>
              <a:t>Nuclear symbol?</a:t>
            </a: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199" y="12700"/>
            <a:ext cx="1026159"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9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l="65283" t="27933" r="7059" b="25192"/>
          <a:stretch>
            <a:fillRect/>
          </a:stretch>
        </p:blipFill>
        <p:spPr bwMode="auto">
          <a:xfrm>
            <a:off x="1524001" y="12700"/>
            <a:ext cx="4487864"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2"/>
          <p:cNvSpPr txBox="1">
            <a:spLocks noChangeArrowheads="1"/>
          </p:cNvSpPr>
          <p:nvPr/>
        </p:nvSpPr>
        <p:spPr bwMode="auto">
          <a:xfrm>
            <a:off x="4191001" y="3657606"/>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35</a:t>
            </a:r>
          </a:p>
        </p:txBody>
      </p:sp>
      <p:sp>
        <p:nvSpPr>
          <p:cNvPr id="4" name="Text Box 33"/>
          <p:cNvSpPr txBox="1">
            <a:spLocks noChangeArrowheads="1"/>
          </p:cNvSpPr>
          <p:nvPr/>
        </p:nvSpPr>
        <p:spPr bwMode="auto">
          <a:xfrm>
            <a:off x="4419601" y="4191009"/>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80</a:t>
            </a:r>
          </a:p>
        </p:txBody>
      </p:sp>
      <p:sp>
        <p:nvSpPr>
          <p:cNvPr id="5" name="Text Box 34"/>
          <p:cNvSpPr txBox="1">
            <a:spLocks noChangeArrowheads="1"/>
          </p:cNvSpPr>
          <p:nvPr/>
        </p:nvSpPr>
        <p:spPr bwMode="auto">
          <a:xfrm>
            <a:off x="4419630" y="4800609"/>
            <a:ext cx="7619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35</a:t>
            </a:r>
          </a:p>
        </p:txBody>
      </p:sp>
      <p:sp>
        <p:nvSpPr>
          <p:cNvPr id="6" name="Text Box 32"/>
          <p:cNvSpPr txBox="1">
            <a:spLocks noChangeArrowheads="1"/>
          </p:cNvSpPr>
          <p:nvPr/>
        </p:nvSpPr>
        <p:spPr bwMode="auto">
          <a:xfrm>
            <a:off x="4495800" y="5334009"/>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45</a:t>
            </a:r>
          </a:p>
        </p:txBody>
      </p:sp>
      <p:sp>
        <p:nvSpPr>
          <p:cNvPr id="7" name="Text Box 33"/>
          <p:cNvSpPr txBox="1">
            <a:spLocks noChangeArrowheads="1"/>
          </p:cNvSpPr>
          <p:nvPr/>
        </p:nvSpPr>
        <p:spPr bwMode="auto">
          <a:xfrm>
            <a:off x="4495800" y="5867409"/>
            <a:ext cx="609599" cy="44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300" dirty="0">
                <a:solidFill>
                  <a:srgbClr val="000000"/>
                </a:solidFill>
                <a:ea typeface="+mn-ea"/>
              </a:rPr>
              <a:t>35</a:t>
            </a:r>
          </a:p>
        </p:txBody>
      </p:sp>
      <p:sp>
        <p:nvSpPr>
          <p:cNvPr id="8" name="Rectangle 7"/>
          <p:cNvSpPr>
            <a:spLocks noChangeArrowheads="1"/>
          </p:cNvSpPr>
          <p:nvPr/>
        </p:nvSpPr>
        <p:spPr bwMode="auto">
          <a:xfrm>
            <a:off x="5638802" y="2460635"/>
            <a:ext cx="3124200" cy="158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800" baseline="-56000" dirty="0">
                <a:solidFill>
                  <a:srgbClr val="000000"/>
                </a:solidFill>
                <a:ea typeface="+mn-ea"/>
              </a:rPr>
              <a:t>35</a:t>
            </a:r>
            <a:r>
              <a:rPr lang="en-US" altLang="en-US" sz="9700" dirty="0">
                <a:solidFill>
                  <a:srgbClr val="000000"/>
                </a:solidFill>
                <a:ea typeface="+mn-ea"/>
              </a:rPr>
              <a:t>Br</a:t>
            </a:r>
            <a:r>
              <a:rPr lang="en-US" altLang="en-US" sz="8800" baseline="74000" dirty="0">
                <a:solidFill>
                  <a:srgbClr val="000000"/>
                </a:solidFill>
                <a:ea typeface="+mn-ea"/>
              </a:rPr>
              <a:t>80</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199" y="12700"/>
            <a:ext cx="1026159"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730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out)">
                                      <p:cBhvr>
                                        <p:cTn id="2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5562641" y="0"/>
            <a:ext cx="2362200" cy="685800"/>
          </a:xfrm>
        </p:spPr>
        <p:txBody>
          <a:bodyPr/>
          <a:lstStyle/>
          <a:p>
            <a:r>
              <a:rPr lang="en-US" altLang="en-US" dirty="0"/>
              <a:t>Isotopes</a:t>
            </a:r>
          </a:p>
        </p:txBody>
      </p:sp>
      <p:pic>
        <p:nvPicPr>
          <p:cNvPr id="241667" name="Picture 3" descr="neon202122"/>
          <p:cNvPicPr>
            <a:picLocks noChangeAspect="1" noChangeArrowheads="1"/>
          </p:cNvPicPr>
          <p:nvPr/>
        </p:nvPicPr>
        <p:blipFill rotWithShape="1">
          <a:blip r:embed="rId3">
            <a:clrChange>
              <a:clrFrom>
                <a:srgbClr val="F1F9FA"/>
              </a:clrFrom>
              <a:clrTo>
                <a:srgbClr val="F1F9FA">
                  <a:alpha val="0"/>
                </a:srgbClr>
              </a:clrTo>
            </a:clrChange>
            <a:extLst>
              <a:ext uri="{28A0092B-C50C-407E-A947-70E740481C1C}">
                <a14:useLocalDpi xmlns:a14="http://schemas.microsoft.com/office/drawing/2010/main" val="0"/>
              </a:ext>
            </a:extLst>
          </a:blip>
          <a:srcRect t="4743"/>
          <a:stretch/>
        </p:blipFill>
        <p:spPr bwMode="auto">
          <a:xfrm>
            <a:off x="838200" y="3429000"/>
            <a:ext cx="7229475" cy="3060700"/>
          </a:xfrm>
          <a:prstGeom prst="rect">
            <a:avLst/>
          </a:prstGeom>
          <a:noFill/>
          <a:extLst>
            <a:ext uri="{909E8E84-426E-40DD-AFC4-6F175D3DCCD1}">
              <a14:hiddenFill xmlns:a14="http://schemas.microsoft.com/office/drawing/2010/main">
                <a:solidFill>
                  <a:srgbClr val="FFFFFF"/>
                </a:solidFill>
              </a14:hiddenFill>
            </a:ext>
          </a:extLst>
        </p:spPr>
      </p:pic>
      <p:sp>
        <p:nvSpPr>
          <p:cNvPr id="241668" name="Text Box 4"/>
          <p:cNvSpPr txBox="1">
            <a:spLocks noChangeArrowheads="1"/>
          </p:cNvSpPr>
          <p:nvPr/>
        </p:nvSpPr>
        <p:spPr bwMode="auto">
          <a:xfrm>
            <a:off x="685801" y="914416"/>
            <a:ext cx="7848600" cy="141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56" tIns="45478" rIns="90956" bIns="45478">
            <a:spAutoFit/>
          </a:bodyPr>
          <a:lstStyle/>
          <a:p>
            <a:pPr>
              <a:spcBef>
                <a:spcPct val="50000"/>
              </a:spcBef>
            </a:pPr>
            <a:r>
              <a:rPr lang="en-US" altLang="en-US" sz="3600" b="1" dirty="0">
                <a:solidFill>
                  <a:srgbClr val="FF0000"/>
                </a:solidFill>
              </a:rPr>
              <a:t>Isotopes</a:t>
            </a:r>
            <a:r>
              <a:rPr lang="en-US" altLang="en-US" sz="2500" dirty="0">
                <a:solidFill>
                  <a:srgbClr val="FF0000"/>
                </a:solidFill>
              </a:rPr>
              <a:t> </a:t>
            </a:r>
            <a:r>
              <a:rPr lang="en-US" altLang="en-US" sz="2500" dirty="0"/>
              <a:t>are atoms that have the same number of protons but different numbers of neutrons. </a:t>
            </a:r>
            <a:r>
              <a:rPr lang="en-US" altLang="en-US" sz="2500" i="1" dirty="0">
                <a:solidFill>
                  <a:srgbClr val="0070C0"/>
                </a:solidFill>
                <a:latin typeface="Times New Roman" panose="02020603050405020304" pitchFamily="18" charset="0"/>
                <a:cs typeface="Times New Roman" panose="02020603050405020304" pitchFamily="18" charset="0"/>
              </a:rPr>
              <a:t>Therefore, they have the same chemical properties.</a:t>
            </a:r>
          </a:p>
        </p:txBody>
      </p:sp>
      <p:sp>
        <p:nvSpPr>
          <p:cNvPr id="241670" name="Text Box 6"/>
          <p:cNvSpPr txBox="1">
            <a:spLocks noChangeArrowheads="1"/>
          </p:cNvSpPr>
          <p:nvPr/>
        </p:nvSpPr>
        <p:spPr bwMode="auto">
          <a:xfrm>
            <a:off x="990604" y="2739224"/>
            <a:ext cx="7696214" cy="46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lvl1pPr marL="349250" indent="-349250">
              <a:defRPr sz="2400">
                <a:solidFill>
                  <a:schemeClr val="tx1"/>
                </a:solidFill>
                <a:latin typeface="Arial" panose="020B0604020202020204" pitchFamily="34" charset="0"/>
                <a:ea typeface="ＭＳ Ｐゴシック" panose="020B0600070205080204" pitchFamily="34" charset="-128"/>
              </a:defRPr>
            </a:lvl1pPr>
            <a:lvl2pPr marL="517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t>Neon-20, neon-21, and neon 22 are isotopes of neon.</a:t>
            </a:r>
          </a:p>
        </p:txBody>
      </p:sp>
      <p:sp>
        <p:nvSpPr>
          <p:cNvPr id="6" name="TextBox 5"/>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7" name="Picture 6" descr="lesson_question-01.eps"/>
          <p:cNvPicPr/>
          <p:nvPr/>
        </p:nvPicPr>
        <p:blipFill>
          <a:blip r:embed="rId4" cstate="print">
            <a:extLst>
              <a:ext uri="{28A0092B-C50C-407E-A947-70E740481C1C}">
                <a14:useLocalDpi xmlns:a14="http://schemas.microsoft.com/office/drawing/2010/main" val="0"/>
              </a:ext>
            </a:extLst>
          </a:blip>
          <a:stretch>
            <a:fillRect/>
          </a:stretch>
        </p:blipFill>
        <p:spPr>
          <a:xfrm>
            <a:off x="8067675" y="1"/>
            <a:ext cx="1076325" cy="914416"/>
          </a:xfrm>
          <a:prstGeom prst="rect">
            <a:avLst/>
          </a:prstGeom>
        </p:spPr>
      </p:pic>
    </p:spTree>
    <p:extLst>
      <p:ext uri="{BB962C8B-B14F-4D97-AF65-F5344CB8AC3E}">
        <p14:creationId xmlns:p14="http://schemas.microsoft.com/office/powerpoint/2010/main" val="6757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fade">
                                      <p:cBhvr>
                                        <p:cTn id="7" dur="500"/>
                                        <p:tgtEl>
                                          <p:spTgt spid="241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fade">
                                      <p:cBhvr>
                                        <p:cTn id="12" dur="500"/>
                                        <p:tgtEl>
                                          <p:spTgt spid="241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667"/>
                                        </p:tgtEl>
                                        <p:attrNameLst>
                                          <p:attrName>style.visibility</p:attrName>
                                        </p:attrNameLst>
                                      </p:cBhvr>
                                      <p:to>
                                        <p:strVal val="visible"/>
                                      </p:to>
                                    </p:set>
                                    <p:animEffect transition="in" filter="fade">
                                      <p:cBhvr>
                                        <p:cTn id="17" dur="500"/>
                                        <p:tgtEl>
                                          <p:spTgt spid="24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p:bldP spid="24167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5562641" y="0"/>
            <a:ext cx="2362200" cy="685800"/>
          </a:xfrm>
        </p:spPr>
        <p:txBody>
          <a:bodyPr/>
          <a:lstStyle/>
          <a:p>
            <a:r>
              <a:rPr lang="en-US" altLang="en-US" dirty="0"/>
              <a:t>Isotopes</a:t>
            </a:r>
          </a:p>
        </p:txBody>
      </p:sp>
      <p:pic>
        <p:nvPicPr>
          <p:cNvPr id="241667" name="Picture 3" descr="neon202122"/>
          <p:cNvPicPr>
            <a:picLocks noChangeAspect="1" noChangeArrowheads="1"/>
          </p:cNvPicPr>
          <p:nvPr/>
        </p:nvPicPr>
        <p:blipFill rotWithShape="1">
          <a:blip r:embed="rId3">
            <a:clrChange>
              <a:clrFrom>
                <a:srgbClr val="F1F9FA"/>
              </a:clrFrom>
              <a:clrTo>
                <a:srgbClr val="F1F9FA">
                  <a:alpha val="0"/>
                </a:srgbClr>
              </a:clrTo>
            </a:clrChange>
            <a:extLst>
              <a:ext uri="{28A0092B-C50C-407E-A947-70E740481C1C}">
                <a14:useLocalDpi xmlns:a14="http://schemas.microsoft.com/office/drawing/2010/main" val="0"/>
              </a:ext>
            </a:extLst>
          </a:blip>
          <a:srcRect t="4743"/>
          <a:stretch/>
        </p:blipFill>
        <p:spPr bwMode="auto">
          <a:xfrm>
            <a:off x="838200" y="3429000"/>
            <a:ext cx="7229475" cy="3060700"/>
          </a:xfrm>
          <a:prstGeom prst="rect">
            <a:avLst/>
          </a:prstGeom>
          <a:noFill/>
          <a:extLst>
            <a:ext uri="{909E8E84-426E-40DD-AFC4-6F175D3DCCD1}">
              <a14:hiddenFill xmlns:a14="http://schemas.microsoft.com/office/drawing/2010/main">
                <a:solidFill>
                  <a:srgbClr val="FFFFFF"/>
                </a:solidFill>
              </a14:hiddenFill>
            </a:ext>
          </a:extLst>
        </p:spPr>
      </p:pic>
      <p:sp>
        <p:nvSpPr>
          <p:cNvPr id="241668" name="Text Box 4"/>
          <p:cNvSpPr txBox="1">
            <a:spLocks noChangeArrowheads="1"/>
          </p:cNvSpPr>
          <p:nvPr/>
        </p:nvSpPr>
        <p:spPr bwMode="auto">
          <a:xfrm>
            <a:off x="685801" y="914416"/>
            <a:ext cx="7848600" cy="141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56" tIns="45478" rIns="90956" bIns="45478">
            <a:spAutoFit/>
          </a:bodyPr>
          <a:lstStyle/>
          <a:p>
            <a:pPr>
              <a:spcBef>
                <a:spcPct val="50000"/>
              </a:spcBef>
            </a:pPr>
            <a:r>
              <a:rPr lang="en-US" altLang="en-US" sz="3600" b="1" dirty="0">
                <a:solidFill>
                  <a:srgbClr val="FF0000"/>
                </a:solidFill>
              </a:rPr>
              <a:t>Isotopes</a:t>
            </a:r>
            <a:r>
              <a:rPr lang="en-US" altLang="en-US" sz="2500" dirty="0">
                <a:solidFill>
                  <a:srgbClr val="FF0000"/>
                </a:solidFill>
              </a:rPr>
              <a:t> </a:t>
            </a:r>
            <a:r>
              <a:rPr lang="en-US" altLang="en-US" sz="2500" dirty="0"/>
              <a:t>are atoms that have the same number of protons but different numbers of neutrons. </a:t>
            </a:r>
            <a:r>
              <a:rPr lang="en-US" altLang="en-US" sz="2500" i="1" dirty="0">
                <a:solidFill>
                  <a:srgbClr val="0070C0"/>
                </a:solidFill>
                <a:latin typeface="Times New Roman" panose="02020603050405020304" pitchFamily="18" charset="0"/>
                <a:cs typeface="Times New Roman" panose="02020603050405020304" pitchFamily="18" charset="0"/>
              </a:rPr>
              <a:t>Therefore, they have the same chemical properties.</a:t>
            </a:r>
          </a:p>
        </p:txBody>
      </p:sp>
      <p:sp>
        <p:nvSpPr>
          <p:cNvPr id="241670" name="Text Box 6"/>
          <p:cNvSpPr txBox="1">
            <a:spLocks noChangeArrowheads="1"/>
          </p:cNvSpPr>
          <p:nvPr/>
        </p:nvSpPr>
        <p:spPr bwMode="auto">
          <a:xfrm>
            <a:off x="990604" y="2739224"/>
            <a:ext cx="7696214" cy="46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lvl1pPr marL="349250" indent="-349250">
              <a:defRPr sz="2400">
                <a:solidFill>
                  <a:schemeClr val="tx1"/>
                </a:solidFill>
                <a:latin typeface="Arial" panose="020B0604020202020204" pitchFamily="34" charset="0"/>
                <a:ea typeface="ＭＳ Ｐゴシック" panose="020B0600070205080204" pitchFamily="34" charset="-128"/>
              </a:defRPr>
            </a:lvl1pPr>
            <a:lvl2pPr marL="517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t>Neon-20, neon-21, and neon 22 are isotopes of neon.</a:t>
            </a:r>
          </a:p>
        </p:txBody>
      </p:sp>
      <p:sp>
        <p:nvSpPr>
          <p:cNvPr id="6" name="TextBox 5"/>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7" name="Picture 6" descr="lesson_question-01.eps"/>
          <p:cNvPicPr/>
          <p:nvPr/>
        </p:nvPicPr>
        <p:blipFill>
          <a:blip r:embed="rId4" cstate="print">
            <a:extLst>
              <a:ext uri="{28A0092B-C50C-407E-A947-70E740481C1C}">
                <a14:useLocalDpi xmlns:a14="http://schemas.microsoft.com/office/drawing/2010/main" val="0"/>
              </a:ext>
            </a:extLst>
          </a:blip>
          <a:stretch>
            <a:fillRect/>
          </a:stretch>
        </p:blipFill>
        <p:spPr>
          <a:xfrm>
            <a:off x="8067675" y="1"/>
            <a:ext cx="1076325" cy="914416"/>
          </a:xfrm>
          <a:prstGeom prst="rect">
            <a:avLst/>
          </a:prstGeom>
        </p:spPr>
      </p:pic>
      <p:sp>
        <p:nvSpPr>
          <p:cNvPr id="2" name="Rectangle 1"/>
          <p:cNvSpPr/>
          <p:nvPr/>
        </p:nvSpPr>
        <p:spPr bwMode="auto">
          <a:xfrm>
            <a:off x="1066800" y="5867400"/>
            <a:ext cx="6705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no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375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359609" indent="-359609">
              <a:buClr>
                <a:schemeClr val="accent1"/>
              </a:buClr>
              <a:buFont typeface="Wingdings" pitchFamily="2" charset="2"/>
              <a:buChar char="§"/>
            </a:pPr>
            <a:r>
              <a:rPr lang="en-US" sz="2700" dirty="0"/>
              <a:t>Atoms of the same element with different mass numbers.</a:t>
            </a:r>
          </a:p>
          <a:p>
            <a:pPr marL="586022" lvl="1" indent="-359609">
              <a:buClr>
                <a:schemeClr val="accent3"/>
              </a:buClr>
              <a:buFont typeface="Arial" pitchFamily="34" charset="0"/>
              <a:buChar char="•"/>
            </a:pPr>
            <a:r>
              <a:rPr lang="en-US" sz="2700" dirty="0">
                <a:solidFill>
                  <a:srgbClr val="FF0000"/>
                </a:solidFill>
              </a:rPr>
              <a:t>Number of protons are the same</a:t>
            </a:r>
          </a:p>
          <a:p>
            <a:pPr marL="586022" lvl="1" indent="-359609">
              <a:buClr>
                <a:schemeClr val="accent3"/>
              </a:buClr>
              <a:buFont typeface="Arial" pitchFamily="34" charset="0"/>
              <a:buChar char="•"/>
            </a:pPr>
            <a:r>
              <a:rPr lang="en-US" sz="2700" dirty="0">
                <a:solidFill>
                  <a:srgbClr val="00B050"/>
                </a:solidFill>
              </a:rPr>
              <a:t>Number of electrons are the same</a:t>
            </a:r>
          </a:p>
          <a:p>
            <a:pPr marL="586022" lvl="1" indent="-359609">
              <a:buClr>
                <a:schemeClr val="accent3"/>
              </a:buClr>
              <a:buFont typeface="Arial" pitchFamily="34" charset="0"/>
              <a:buChar char="•"/>
            </a:pPr>
            <a:r>
              <a:rPr lang="en-US" sz="2700" dirty="0">
                <a:solidFill>
                  <a:srgbClr val="0070C0"/>
                </a:solidFill>
              </a:rPr>
              <a:t>Number of neutrons are different</a:t>
            </a:r>
          </a:p>
        </p:txBody>
      </p:sp>
      <p:sp>
        <p:nvSpPr>
          <p:cNvPr id="6" name="Title 5"/>
          <p:cNvSpPr>
            <a:spLocks noGrp="1"/>
          </p:cNvSpPr>
          <p:nvPr>
            <p:ph type="title"/>
          </p:nvPr>
        </p:nvSpPr>
        <p:spPr>
          <a:xfrm>
            <a:off x="6" y="0"/>
            <a:ext cx="9143994" cy="1371600"/>
          </a:xfrm>
        </p:spPr>
        <p:txBody>
          <a:bodyPr/>
          <a:lstStyle/>
          <a:p>
            <a:r>
              <a:rPr lang="en-US" dirty="0"/>
              <a:t>Isotopes of </a:t>
            </a:r>
            <a:r>
              <a:rPr lang="en-US" dirty="0">
                <a:solidFill>
                  <a:srgbClr val="FFFF00"/>
                </a:solidFill>
              </a:rPr>
              <a:t>Neutral</a:t>
            </a:r>
            <a:r>
              <a:rPr lang="en-US" dirty="0"/>
              <a:t> Atoms</a:t>
            </a:r>
          </a:p>
        </p:txBody>
      </p:sp>
      <p:graphicFrame>
        <p:nvGraphicFramePr>
          <p:cNvPr id="10" name="Content Placeholder 6"/>
          <p:cNvGraphicFramePr>
            <a:graphicFrameLocks/>
          </p:cNvGraphicFramePr>
          <p:nvPr>
            <p:extLst>
              <p:ext uri="{D42A27DB-BD31-4B8C-83A1-F6EECF244321}">
                <p14:modId xmlns:p14="http://schemas.microsoft.com/office/powerpoint/2010/main" val="341773158"/>
              </p:ext>
            </p:extLst>
          </p:nvPr>
        </p:nvGraphicFramePr>
        <p:xfrm>
          <a:off x="4114800" y="1684238"/>
          <a:ext cx="4911397" cy="4983480"/>
        </p:xfrm>
        <a:graphic>
          <a:graphicData uri="http://schemas.openxmlformats.org/drawingml/2006/table">
            <a:tbl>
              <a:tblPr firstRow="1" bandRow="1">
                <a:tableStyleId>{72833802-FEF1-4C79-8D5D-14CF1EAF98D9}</a:tableStyleId>
              </a:tblPr>
              <a:tblGrid>
                <a:gridCol w="1382030">
                  <a:extLst>
                    <a:ext uri="{9D8B030D-6E8A-4147-A177-3AD203B41FA5}">
                      <a16:colId xmlns:a16="http://schemas.microsoft.com/office/drawing/2014/main" val="20000"/>
                    </a:ext>
                  </a:extLst>
                </a:gridCol>
                <a:gridCol w="1212616">
                  <a:extLst>
                    <a:ext uri="{9D8B030D-6E8A-4147-A177-3AD203B41FA5}">
                      <a16:colId xmlns:a16="http://schemas.microsoft.com/office/drawing/2014/main" val="20001"/>
                    </a:ext>
                  </a:extLst>
                </a:gridCol>
                <a:gridCol w="1194782">
                  <a:extLst>
                    <a:ext uri="{9D8B030D-6E8A-4147-A177-3AD203B41FA5}">
                      <a16:colId xmlns:a16="http://schemas.microsoft.com/office/drawing/2014/main" val="20002"/>
                    </a:ext>
                  </a:extLst>
                </a:gridCol>
                <a:gridCol w="1121969">
                  <a:extLst>
                    <a:ext uri="{9D8B030D-6E8A-4147-A177-3AD203B41FA5}">
                      <a16:colId xmlns:a16="http://schemas.microsoft.com/office/drawing/2014/main" val="20003"/>
                    </a:ext>
                  </a:extLst>
                </a:gridCol>
              </a:tblGrid>
              <a:tr h="92964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Isotope</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1" u="none" strike="noStrike" kern="1200" cap="none" normalizeH="0" baseline="0" dirty="0">
                          <a:ln>
                            <a:noFill/>
                          </a:ln>
                          <a:solidFill>
                            <a:srgbClr val="000000"/>
                          </a:solidFill>
                          <a:effectLst/>
                          <a:latin typeface="Arial"/>
                          <a:ea typeface="ＭＳ Ｐゴシック" charset="0"/>
                          <a:cs typeface="Arial"/>
                        </a:rPr>
                        <a:t>Z</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1" u="none" strike="noStrike" kern="1200" cap="none" normalizeH="0" baseline="0" dirty="0">
                          <a:ln>
                            <a:noFill/>
                          </a:ln>
                          <a:solidFill>
                            <a:srgbClr val="000000"/>
                          </a:solidFill>
                          <a:effectLst/>
                          <a:latin typeface="Arial"/>
                          <a:ea typeface="ＭＳ Ｐゴシック" charset="0"/>
                          <a:cs typeface="Arial"/>
                        </a:rPr>
                        <a:t>n</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1" u="none" strike="noStrike" kern="1200" cap="none" normalizeH="0" baseline="0" dirty="0">
                          <a:ln>
                            <a:noFill/>
                          </a:ln>
                          <a:solidFill>
                            <a:srgbClr val="000000"/>
                          </a:solidFill>
                          <a:effectLst/>
                          <a:latin typeface="Arial"/>
                          <a:ea typeface="ＭＳ Ｐゴシック" charset="0"/>
                          <a:cs typeface="Arial"/>
                        </a:rPr>
                        <a:t>A</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7912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Sn-112</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50</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62</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112</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120">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Sn-114</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000000"/>
                          </a:solidFill>
                          <a:effectLst/>
                          <a:uLnTx/>
                          <a:uFillTx/>
                          <a:latin typeface="Arial"/>
                          <a:ea typeface="ＭＳ Ｐゴシック" charset="0"/>
                          <a:cs typeface="Arial"/>
                        </a:rPr>
                        <a:t>50</a:t>
                      </a:r>
                      <a:endPar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endParaRP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64</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114</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9120">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Sn-115</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000000"/>
                          </a:solidFill>
                          <a:effectLst/>
                          <a:uLnTx/>
                          <a:uFillTx/>
                          <a:latin typeface="Arial"/>
                          <a:ea typeface="ＭＳ Ｐゴシック" charset="0"/>
                          <a:cs typeface="Arial"/>
                        </a:rPr>
                        <a:t>50</a:t>
                      </a:r>
                      <a:endPar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endParaRP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65</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115</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9120">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Sn-116</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000000"/>
                          </a:solidFill>
                          <a:effectLst/>
                          <a:uLnTx/>
                          <a:uFillTx/>
                          <a:latin typeface="Arial"/>
                          <a:ea typeface="ＭＳ Ｐゴシック" charset="0"/>
                          <a:cs typeface="Arial"/>
                        </a:rPr>
                        <a:t>50</a:t>
                      </a:r>
                      <a:endPar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endParaRP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66</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116</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79120">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Sn-117</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000000"/>
                          </a:solidFill>
                          <a:effectLst/>
                          <a:uLnTx/>
                          <a:uFillTx/>
                          <a:latin typeface="Arial"/>
                          <a:ea typeface="ＭＳ Ｐゴシック" charset="0"/>
                          <a:cs typeface="Arial"/>
                        </a:rPr>
                        <a:t>50</a:t>
                      </a:r>
                      <a:endPar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endParaRP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67</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117</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79120">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Sn-118</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000000"/>
                          </a:solidFill>
                          <a:effectLst/>
                          <a:uLnTx/>
                          <a:uFillTx/>
                          <a:latin typeface="Arial"/>
                          <a:ea typeface="ＭＳ Ｐゴシック" charset="0"/>
                          <a:cs typeface="Arial"/>
                        </a:rPr>
                        <a:t>50</a:t>
                      </a:r>
                      <a:endPar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endParaRP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68</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118</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79120">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Sn-119</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50</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kern="1200" cap="none" normalizeH="0" baseline="0" dirty="0">
                          <a:ln>
                            <a:noFill/>
                          </a:ln>
                          <a:solidFill>
                            <a:srgbClr val="000000"/>
                          </a:solidFill>
                          <a:effectLst/>
                          <a:latin typeface="Arial"/>
                          <a:ea typeface="ＭＳ Ｐゴシック" charset="0"/>
                          <a:cs typeface="Arial"/>
                        </a:rPr>
                        <a:t>69</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Arial"/>
                          <a:ea typeface="ＭＳ Ｐゴシック" charset="0"/>
                          <a:cs typeface="Arial"/>
                        </a:rPr>
                        <a:t>119</a:t>
                      </a:r>
                    </a:p>
                  </a:txBody>
                  <a:tcPr marL="206035" marR="206035"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5702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477042" y="0"/>
            <a:ext cx="2438399" cy="685800"/>
          </a:xfrm>
        </p:spPr>
        <p:txBody>
          <a:bodyPr/>
          <a:lstStyle/>
          <a:p>
            <a:r>
              <a:rPr lang="en-US" altLang="en-US" dirty="0"/>
              <a:t>Atomic Mass</a:t>
            </a:r>
          </a:p>
        </p:txBody>
      </p:sp>
      <p:sp>
        <p:nvSpPr>
          <p:cNvPr id="154628" name="Text Box 4"/>
          <p:cNvSpPr txBox="1">
            <a:spLocks noChangeArrowheads="1"/>
          </p:cNvSpPr>
          <p:nvPr/>
        </p:nvSpPr>
        <p:spPr bwMode="auto">
          <a:xfrm>
            <a:off x="-76201" y="785551"/>
            <a:ext cx="8991600" cy="615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lvl="1"/>
            <a:r>
              <a:rPr lang="en-US" altLang="en-US" sz="2300" dirty="0"/>
              <a:t>An </a:t>
            </a:r>
            <a:r>
              <a:rPr lang="en-US" altLang="en-US" sz="3600" b="1" dirty="0">
                <a:solidFill>
                  <a:srgbClr val="FF0000"/>
                </a:solidFill>
              </a:rPr>
              <a:t>atomic mass unit (amu)</a:t>
            </a:r>
            <a:r>
              <a:rPr lang="en-US" altLang="en-US" sz="3600" dirty="0">
                <a:solidFill>
                  <a:srgbClr val="FF0000"/>
                </a:solidFill>
              </a:rPr>
              <a:t> </a:t>
            </a:r>
            <a:r>
              <a:rPr lang="en-US" altLang="en-US" sz="2300" dirty="0"/>
              <a:t>is defined as one-twelfth of the mass of a carbon-12 atom. </a:t>
            </a:r>
          </a:p>
          <a:p>
            <a:pPr lvl="1"/>
            <a:endParaRPr lang="en-US" altLang="en-US" sz="1600" dirty="0"/>
          </a:p>
          <a:p>
            <a:pPr lvl="1"/>
            <a:r>
              <a:rPr lang="en-US" altLang="en-US" sz="2300" dirty="0">
                <a:solidFill>
                  <a:srgbClr val="0070C0"/>
                </a:solidFill>
              </a:rPr>
              <a:t>This isotope of carbon has been assigned a mass of exactly 12 atomic mass units.</a:t>
            </a:r>
          </a:p>
          <a:p>
            <a:pPr lvl="1"/>
            <a:endParaRPr lang="en-US" altLang="en-US" sz="2300" dirty="0"/>
          </a:p>
          <a:p>
            <a:pPr lvl="1"/>
            <a:endParaRPr lang="en-US" altLang="en-US" sz="2300" dirty="0"/>
          </a:p>
          <a:p>
            <a:pPr lvl="1"/>
            <a:endParaRPr lang="en-US" altLang="en-US" sz="2300" dirty="0"/>
          </a:p>
          <a:p>
            <a:pPr lvl="1"/>
            <a:endParaRPr lang="en-US" altLang="en-US" sz="2300" dirty="0"/>
          </a:p>
          <a:p>
            <a:pPr lvl="1"/>
            <a:endParaRPr lang="en-US" altLang="en-US" sz="3600" dirty="0"/>
          </a:p>
          <a:p>
            <a:pPr lvl="1"/>
            <a:r>
              <a:rPr lang="en-US" altLang="en-US" sz="2300" dirty="0">
                <a:solidFill>
                  <a:srgbClr val="00B050"/>
                </a:solidFill>
              </a:rPr>
              <a:t>In nature, most elements occur as a mixture of two or more isotopes. </a:t>
            </a:r>
          </a:p>
          <a:p>
            <a:pPr lvl="1"/>
            <a:endParaRPr lang="en-US" altLang="en-US" sz="2300" dirty="0"/>
          </a:p>
          <a:p>
            <a:pPr lvl="1"/>
            <a:r>
              <a:rPr lang="en-US" altLang="en-US" sz="2300" dirty="0"/>
              <a:t>Each isotope of an element has a fixed mass and a </a:t>
            </a:r>
            <a:r>
              <a:rPr lang="en-US" altLang="en-US" sz="2300" b="1" dirty="0">
                <a:solidFill>
                  <a:srgbClr val="00B0F0"/>
                </a:solidFill>
              </a:rPr>
              <a:t>natural percent abundance</a:t>
            </a:r>
            <a:r>
              <a:rPr lang="en-US" altLang="en-US" sz="2300" dirty="0"/>
              <a:t>.</a:t>
            </a:r>
          </a:p>
          <a:p>
            <a:pPr lvl="1"/>
            <a:endParaRPr lang="en-US" altLang="en-US" sz="2300" dirty="0"/>
          </a:p>
        </p:txBody>
      </p:sp>
      <p:sp>
        <p:nvSpPr>
          <p:cNvPr id="4" name="TextBox 3"/>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spTree>
    <p:extLst>
      <p:ext uri="{BB962C8B-B14F-4D97-AF65-F5344CB8AC3E}">
        <p14:creationId xmlns:p14="http://schemas.microsoft.com/office/powerpoint/2010/main" val="303608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28">
                                            <p:txEl>
                                              <p:pRg st="0" end="0"/>
                                            </p:txEl>
                                          </p:spTgt>
                                        </p:tgtEl>
                                        <p:attrNameLst>
                                          <p:attrName>style.visibility</p:attrName>
                                        </p:attrNameLst>
                                      </p:cBhvr>
                                      <p:to>
                                        <p:strVal val="visible"/>
                                      </p:to>
                                    </p:set>
                                    <p:animEffect transition="in" filter="fade">
                                      <p:cBhvr>
                                        <p:cTn id="7" dur="500"/>
                                        <p:tgtEl>
                                          <p:spTgt spid="154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628">
                                            <p:txEl>
                                              <p:pRg st="2" end="2"/>
                                            </p:txEl>
                                          </p:spTgt>
                                        </p:tgtEl>
                                        <p:attrNameLst>
                                          <p:attrName>style.visibility</p:attrName>
                                        </p:attrNameLst>
                                      </p:cBhvr>
                                      <p:to>
                                        <p:strVal val="visible"/>
                                      </p:to>
                                    </p:set>
                                    <p:animEffect transition="in" filter="fade">
                                      <p:cBhvr>
                                        <p:cTn id="12" dur="500"/>
                                        <p:tgtEl>
                                          <p:spTgt spid="1546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628">
                                            <p:txEl>
                                              <p:pRg st="8" end="8"/>
                                            </p:txEl>
                                          </p:spTgt>
                                        </p:tgtEl>
                                        <p:attrNameLst>
                                          <p:attrName>style.visibility</p:attrName>
                                        </p:attrNameLst>
                                      </p:cBhvr>
                                      <p:to>
                                        <p:strVal val="visible"/>
                                      </p:to>
                                    </p:set>
                                    <p:animEffect transition="in" filter="fade">
                                      <p:cBhvr>
                                        <p:cTn id="17" dur="500"/>
                                        <p:tgtEl>
                                          <p:spTgt spid="154628">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628">
                                            <p:txEl>
                                              <p:pRg st="10" end="10"/>
                                            </p:txEl>
                                          </p:spTgt>
                                        </p:tgtEl>
                                        <p:attrNameLst>
                                          <p:attrName>style.visibility</p:attrName>
                                        </p:attrNameLst>
                                      </p:cBhvr>
                                      <p:to>
                                        <p:strVal val="visible"/>
                                      </p:to>
                                    </p:set>
                                    <p:animEffect transition="in" filter="fade">
                                      <p:cBhvr>
                                        <p:cTn id="22" dur="500"/>
                                        <p:tgtEl>
                                          <p:spTgt spid="15462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477042" y="0"/>
            <a:ext cx="2438399" cy="685800"/>
          </a:xfrm>
        </p:spPr>
        <p:txBody>
          <a:bodyPr/>
          <a:lstStyle/>
          <a:p>
            <a:r>
              <a:rPr lang="en-US" altLang="en-US" dirty="0"/>
              <a:t>Atomic Mass</a:t>
            </a:r>
          </a:p>
        </p:txBody>
      </p:sp>
      <p:sp>
        <p:nvSpPr>
          <p:cNvPr id="154628" name="Text Box 4"/>
          <p:cNvSpPr txBox="1">
            <a:spLocks noChangeArrowheads="1"/>
          </p:cNvSpPr>
          <p:nvPr/>
        </p:nvSpPr>
        <p:spPr bwMode="auto">
          <a:xfrm>
            <a:off x="-76201" y="785551"/>
            <a:ext cx="8991600" cy="615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lvl="1"/>
            <a:r>
              <a:rPr lang="en-US" altLang="en-US" sz="2300" dirty="0"/>
              <a:t>An </a:t>
            </a:r>
            <a:r>
              <a:rPr lang="en-US" altLang="en-US" sz="3600" b="1" dirty="0">
                <a:solidFill>
                  <a:srgbClr val="FF0000"/>
                </a:solidFill>
              </a:rPr>
              <a:t>atomic mass unit (amu)</a:t>
            </a:r>
            <a:r>
              <a:rPr lang="en-US" altLang="en-US" sz="3600" dirty="0">
                <a:solidFill>
                  <a:srgbClr val="FF0000"/>
                </a:solidFill>
              </a:rPr>
              <a:t> </a:t>
            </a:r>
            <a:r>
              <a:rPr lang="en-US" altLang="en-US" sz="2300" dirty="0"/>
              <a:t>is defined as one-twelfth of the mass of a carbon-12 atom. </a:t>
            </a:r>
          </a:p>
          <a:p>
            <a:pPr lvl="1"/>
            <a:endParaRPr lang="en-US" altLang="en-US" sz="1600" dirty="0"/>
          </a:p>
          <a:p>
            <a:pPr lvl="1"/>
            <a:r>
              <a:rPr lang="en-US" altLang="en-US" sz="2300" dirty="0">
                <a:solidFill>
                  <a:srgbClr val="0070C0"/>
                </a:solidFill>
              </a:rPr>
              <a:t>This isotope of carbon has been assigned a mass of exactly 12 atomic mass units.</a:t>
            </a:r>
          </a:p>
          <a:p>
            <a:pPr lvl="1"/>
            <a:endParaRPr lang="en-US" altLang="en-US" sz="2300" dirty="0"/>
          </a:p>
          <a:p>
            <a:pPr lvl="1"/>
            <a:endParaRPr lang="en-US" altLang="en-US" sz="2300" dirty="0"/>
          </a:p>
          <a:p>
            <a:pPr lvl="1"/>
            <a:endParaRPr lang="en-US" altLang="en-US" sz="2300" dirty="0"/>
          </a:p>
          <a:p>
            <a:pPr lvl="1"/>
            <a:endParaRPr lang="en-US" altLang="en-US" sz="2300" dirty="0"/>
          </a:p>
          <a:p>
            <a:pPr lvl="1"/>
            <a:endParaRPr lang="en-US" altLang="en-US" sz="3600" dirty="0"/>
          </a:p>
          <a:p>
            <a:pPr lvl="1"/>
            <a:r>
              <a:rPr lang="en-US" altLang="en-US" sz="2300" dirty="0">
                <a:solidFill>
                  <a:srgbClr val="00B050"/>
                </a:solidFill>
              </a:rPr>
              <a:t>In nature, most elements occur as a mixture of two or more isotopes. </a:t>
            </a:r>
          </a:p>
          <a:p>
            <a:pPr lvl="1"/>
            <a:endParaRPr lang="en-US" altLang="en-US" sz="2300" dirty="0"/>
          </a:p>
          <a:p>
            <a:pPr lvl="1"/>
            <a:r>
              <a:rPr lang="en-US" altLang="en-US" sz="2300" dirty="0"/>
              <a:t>Each isotope of an element has a fixed mass and a </a:t>
            </a:r>
            <a:r>
              <a:rPr lang="en-US" altLang="en-US" sz="2300" b="1" dirty="0">
                <a:solidFill>
                  <a:srgbClr val="00B0F0"/>
                </a:solidFill>
              </a:rPr>
              <a:t>natural percent abundance</a:t>
            </a:r>
            <a:r>
              <a:rPr lang="en-US" altLang="en-US" sz="2300" dirty="0"/>
              <a:t>.</a:t>
            </a:r>
          </a:p>
          <a:p>
            <a:pPr lvl="1"/>
            <a:endParaRPr lang="en-US" altLang="en-US" sz="2300" dirty="0"/>
          </a:p>
        </p:txBody>
      </p:sp>
      <p:sp>
        <p:nvSpPr>
          <p:cNvPr id="4" name="TextBox 3"/>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sp>
        <p:nvSpPr>
          <p:cNvPr id="5" name="Rectangle 4"/>
          <p:cNvSpPr>
            <a:spLocks noChangeArrowheads="1"/>
          </p:cNvSpPr>
          <p:nvPr/>
        </p:nvSpPr>
        <p:spPr bwMode="auto">
          <a:xfrm>
            <a:off x="3014703" y="2530090"/>
            <a:ext cx="3124200" cy="158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3" tIns="45552" rIns="91103" bIns="45552">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800" baseline="-56000" dirty="0">
                <a:solidFill>
                  <a:srgbClr val="000000"/>
                </a:solidFill>
                <a:ea typeface="+mn-ea"/>
              </a:rPr>
              <a:t>6</a:t>
            </a:r>
            <a:r>
              <a:rPr lang="en-US" altLang="en-US" sz="9700" dirty="0">
                <a:solidFill>
                  <a:srgbClr val="000000"/>
                </a:solidFill>
                <a:ea typeface="+mn-ea"/>
              </a:rPr>
              <a:t>C</a:t>
            </a:r>
            <a:r>
              <a:rPr lang="en-US" altLang="en-US" sz="8800" baseline="74000" dirty="0">
                <a:solidFill>
                  <a:srgbClr val="000000"/>
                </a:solidFill>
                <a:ea typeface="+mn-ea"/>
              </a:rPr>
              <a:t>12</a:t>
            </a:r>
          </a:p>
        </p:txBody>
      </p:sp>
    </p:spTree>
    <p:extLst>
      <p:ext uri="{BB962C8B-B14F-4D97-AF65-F5344CB8AC3E}">
        <p14:creationId xmlns:p14="http://schemas.microsoft.com/office/powerpoint/2010/main" val="148794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739" name="Group 203"/>
          <p:cNvGraphicFramePr>
            <a:graphicFrameLocks noGrp="1"/>
          </p:cNvGraphicFramePr>
          <p:nvPr>
            <p:ph/>
            <p:extLst>
              <p:ext uri="{D42A27DB-BD31-4B8C-83A1-F6EECF244321}">
                <p14:modId xmlns:p14="http://schemas.microsoft.com/office/powerpoint/2010/main" val="2066806387"/>
              </p:ext>
            </p:extLst>
          </p:nvPr>
        </p:nvGraphicFramePr>
        <p:xfrm>
          <a:off x="533406" y="1008884"/>
          <a:ext cx="8229599" cy="5468116"/>
        </p:xfrm>
        <a:graphic>
          <a:graphicData uri="http://schemas.openxmlformats.org/drawingml/2006/table">
            <a:tbl>
              <a:tblPr/>
              <a:tblGrid>
                <a:gridCol w="1646238">
                  <a:extLst>
                    <a:ext uri="{9D8B030D-6E8A-4147-A177-3AD203B41FA5}">
                      <a16:colId xmlns:a16="http://schemas.microsoft.com/office/drawing/2014/main" val="20000"/>
                    </a:ext>
                  </a:extLst>
                </a:gridCol>
                <a:gridCol w="1249363">
                  <a:extLst>
                    <a:ext uri="{9D8B030D-6E8A-4147-A177-3AD203B41FA5}">
                      <a16:colId xmlns:a16="http://schemas.microsoft.com/office/drawing/2014/main" val="20001"/>
                    </a:ext>
                  </a:extLst>
                </a:gridCol>
                <a:gridCol w="2041524">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6">
                  <a:extLst>
                    <a:ext uri="{9D8B030D-6E8A-4147-A177-3AD203B41FA5}">
                      <a16:colId xmlns:a16="http://schemas.microsoft.com/office/drawing/2014/main" val="20004"/>
                    </a:ext>
                  </a:extLst>
                </a:gridCol>
              </a:tblGrid>
              <a:tr h="694945">
                <a:tc gridSpan="5">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latin typeface="Arial" panose="020B0604020202020204" pitchFamily="34" charset="0"/>
                          <a:ea typeface="ＭＳ Ｐゴシック" panose="020B0600070205080204" pitchFamily="34" charset="-128"/>
                        </a:rPr>
                        <a:t>Natural Percent Abundance </a:t>
                      </a: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of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Stable Isotopes of Some Elements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8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Name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Symbol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Natural percent abundance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Mass (</a:t>
                      </a:r>
                      <a:r>
                        <a:rPr kumimoji="0" lang="en-US" altLang="en-US"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Atomic mass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28">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Hydrogen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99.985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0.015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negligible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1.0078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2.0141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3.0160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1.0079</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4945">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Helium</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0.0001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99.9999</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3.0160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4.0026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4.0026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4945">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Carbon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98.89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1.11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12.000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13.003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12.011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24128">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Oxygen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99.759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0.037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0.204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15.995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16.995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17.999</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15.999</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4945">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Chlorine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75.77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24.23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34.969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36.966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35.453</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65743" name="Group 207"/>
          <p:cNvGrpSpPr>
            <a:grpSpLocks/>
          </p:cNvGrpSpPr>
          <p:nvPr/>
        </p:nvGrpSpPr>
        <p:grpSpPr bwMode="auto">
          <a:xfrm>
            <a:off x="2286004" y="2286000"/>
            <a:ext cx="533400" cy="4240213"/>
            <a:chOff x="1440" y="1296"/>
            <a:chExt cx="336" cy="2671"/>
          </a:xfrm>
        </p:grpSpPr>
        <p:sp>
          <p:nvSpPr>
            <p:cNvPr id="65722" name="Text Box 186"/>
            <p:cNvSpPr txBox="1">
              <a:spLocks noChangeArrowheads="1"/>
            </p:cNvSpPr>
            <p:nvPr/>
          </p:nvSpPr>
          <p:spPr bwMode="auto">
            <a:xfrm>
              <a:off x="1488" y="3504"/>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35</a:t>
              </a:r>
            </a:p>
            <a:p>
              <a:pPr algn="r"/>
              <a:r>
                <a:rPr lang="en-US" altLang="en-US" sz="1100"/>
                <a:t>17</a:t>
              </a:r>
            </a:p>
          </p:txBody>
        </p:sp>
        <p:sp>
          <p:nvSpPr>
            <p:cNvPr id="65723" name="Text Box 187"/>
            <p:cNvSpPr txBox="1">
              <a:spLocks noChangeArrowheads="1"/>
            </p:cNvSpPr>
            <p:nvPr/>
          </p:nvSpPr>
          <p:spPr bwMode="auto">
            <a:xfrm>
              <a:off x="1488" y="3696"/>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37</a:t>
              </a:r>
            </a:p>
            <a:p>
              <a:pPr algn="r"/>
              <a:r>
                <a:rPr lang="en-US" altLang="en-US" sz="1100"/>
                <a:t>17</a:t>
              </a:r>
            </a:p>
          </p:txBody>
        </p:sp>
        <p:grpSp>
          <p:nvGrpSpPr>
            <p:cNvPr id="65736" name="Group 200"/>
            <p:cNvGrpSpPr>
              <a:grpSpLocks/>
            </p:cNvGrpSpPr>
            <p:nvPr/>
          </p:nvGrpSpPr>
          <p:grpSpPr bwMode="auto">
            <a:xfrm>
              <a:off x="1440" y="1296"/>
              <a:ext cx="336" cy="1567"/>
              <a:chOff x="1440" y="1728"/>
              <a:chExt cx="336" cy="1567"/>
            </a:xfrm>
          </p:grpSpPr>
          <p:sp>
            <p:nvSpPr>
              <p:cNvPr id="65726" name="Text Box 190"/>
              <p:cNvSpPr txBox="1">
                <a:spLocks noChangeArrowheads="1"/>
              </p:cNvSpPr>
              <p:nvPr/>
            </p:nvSpPr>
            <p:spPr bwMode="auto">
              <a:xfrm>
                <a:off x="1488" y="1728"/>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a:t>
                </a:r>
              </a:p>
              <a:p>
                <a:pPr algn="r"/>
                <a:r>
                  <a:rPr lang="en-US" altLang="en-US" sz="1100"/>
                  <a:t>1</a:t>
                </a:r>
              </a:p>
            </p:txBody>
          </p:sp>
          <p:sp>
            <p:nvSpPr>
              <p:cNvPr id="65727" name="Text Box 191"/>
              <p:cNvSpPr txBox="1">
                <a:spLocks noChangeArrowheads="1"/>
              </p:cNvSpPr>
              <p:nvPr/>
            </p:nvSpPr>
            <p:spPr bwMode="auto">
              <a:xfrm>
                <a:off x="1488" y="1920"/>
                <a:ext cx="28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73152" rIns="137160">
                <a:spAutoFit/>
              </a:bodyPr>
              <a:lstStyle/>
              <a:p>
                <a:pPr algn="r"/>
                <a:r>
                  <a:rPr lang="en-US" altLang="en-US" sz="1100"/>
                  <a:t>2</a:t>
                </a:r>
              </a:p>
              <a:p>
                <a:pPr algn="r"/>
                <a:r>
                  <a:rPr lang="en-US" altLang="en-US" sz="1100"/>
                  <a:t>1</a:t>
                </a:r>
              </a:p>
            </p:txBody>
          </p:sp>
          <p:sp>
            <p:nvSpPr>
              <p:cNvPr id="65728" name="Text Box 192"/>
              <p:cNvSpPr txBox="1">
                <a:spLocks noChangeArrowheads="1"/>
              </p:cNvSpPr>
              <p:nvPr/>
            </p:nvSpPr>
            <p:spPr bwMode="auto">
              <a:xfrm>
                <a:off x="1488" y="2160"/>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3</a:t>
                </a:r>
              </a:p>
              <a:p>
                <a:pPr algn="r"/>
                <a:r>
                  <a:rPr lang="en-US" altLang="en-US" sz="1100"/>
                  <a:t>1</a:t>
                </a:r>
              </a:p>
            </p:txBody>
          </p:sp>
          <p:sp>
            <p:nvSpPr>
              <p:cNvPr id="65730" name="Text Box 194"/>
              <p:cNvSpPr txBox="1">
                <a:spLocks noChangeArrowheads="1"/>
              </p:cNvSpPr>
              <p:nvPr/>
            </p:nvSpPr>
            <p:spPr bwMode="auto">
              <a:xfrm>
                <a:off x="1488" y="2832"/>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12</a:t>
                </a:r>
              </a:p>
              <a:p>
                <a:pPr algn="r"/>
                <a:r>
                  <a:rPr lang="en-US" altLang="en-US" sz="1100"/>
                  <a:t>6</a:t>
                </a:r>
              </a:p>
            </p:txBody>
          </p:sp>
          <p:sp>
            <p:nvSpPr>
              <p:cNvPr id="65731" name="Text Box 195"/>
              <p:cNvSpPr txBox="1">
                <a:spLocks noChangeArrowheads="1"/>
              </p:cNvSpPr>
              <p:nvPr/>
            </p:nvSpPr>
            <p:spPr bwMode="auto">
              <a:xfrm>
                <a:off x="1488" y="3024"/>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13</a:t>
                </a:r>
              </a:p>
              <a:p>
                <a:pPr algn="r"/>
                <a:r>
                  <a:rPr lang="en-US" altLang="en-US" sz="1100"/>
                  <a:t>6</a:t>
                </a:r>
              </a:p>
            </p:txBody>
          </p:sp>
          <p:sp>
            <p:nvSpPr>
              <p:cNvPr id="65734" name="Text Box 198"/>
              <p:cNvSpPr txBox="1">
                <a:spLocks noChangeArrowheads="1"/>
              </p:cNvSpPr>
              <p:nvPr/>
            </p:nvSpPr>
            <p:spPr bwMode="auto">
              <a:xfrm>
                <a:off x="1440" y="2400"/>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100"/>
                  <a:t>3</a:t>
                </a:r>
              </a:p>
              <a:p>
                <a:pPr algn="r"/>
                <a:r>
                  <a:rPr lang="en-US" altLang="en-US" sz="1100"/>
                  <a:t>2</a:t>
                </a:r>
              </a:p>
            </p:txBody>
          </p:sp>
          <p:sp>
            <p:nvSpPr>
              <p:cNvPr id="65735" name="Text Box 199"/>
              <p:cNvSpPr txBox="1">
                <a:spLocks noChangeArrowheads="1"/>
              </p:cNvSpPr>
              <p:nvPr/>
            </p:nvSpPr>
            <p:spPr bwMode="auto">
              <a:xfrm>
                <a:off x="1440" y="2592"/>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100"/>
                  <a:t>4</a:t>
                </a:r>
              </a:p>
              <a:p>
                <a:pPr algn="r"/>
                <a:r>
                  <a:rPr lang="en-US" altLang="en-US" sz="1100"/>
                  <a:t>2</a:t>
                </a:r>
              </a:p>
            </p:txBody>
          </p:sp>
        </p:grpSp>
        <p:sp>
          <p:nvSpPr>
            <p:cNvPr id="65740" name="Text Box 204"/>
            <p:cNvSpPr txBox="1">
              <a:spLocks noChangeArrowheads="1"/>
            </p:cNvSpPr>
            <p:nvPr/>
          </p:nvSpPr>
          <p:spPr bwMode="auto">
            <a:xfrm>
              <a:off x="1488" y="3264"/>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18</a:t>
              </a:r>
            </a:p>
            <a:p>
              <a:pPr algn="r"/>
              <a:r>
                <a:rPr lang="en-US" altLang="en-US" sz="1100"/>
                <a:t>8</a:t>
              </a:r>
            </a:p>
          </p:txBody>
        </p:sp>
        <p:sp>
          <p:nvSpPr>
            <p:cNvPr id="65741" name="Text Box 205"/>
            <p:cNvSpPr txBox="1">
              <a:spLocks noChangeArrowheads="1"/>
            </p:cNvSpPr>
            <p:nvPr/>
          </p:nvSpPr>
          <p:spPr bwMode="auto">
            <a:xfrm>
              <a:off x="1488" y="3024"/>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rIns="137160">
              <a:spAutoFit/>
            </a:bodyPr>
            <a:lstStyle/>
            <a:p>
              <a:pPr algn="r"/>
              <a:r>
                <a:rPr lang="en-US" altLang="en-US" sz="1100"/>
                <a:t>17</a:t>
              </a:r>
            </a:p>
            <a:p>
              <a:pPr algn="r"/>
              <a:r>
                <a:rPr lang="en-US" altLang="en-US" sz="1100"/>
                <a:t>8</a:t>
              </a:r>
            </a:p>
          </p:txBody>
        </p:sp>
        <p:sp>
          <p:nvSpPr>
            <p:cNvPr id="65742" name="Text Box 206"/>
            <p:cNvSpPr txBox="1">
              <a:spLocks noChangeArrowheads="1"/>
            </p:cNvSpPr>
            <p:nvPr/>
          </p:nvSpPr>
          <p:spPr bwMode="auto">
            <a:xfrm>
              <a:off x="1488" y="2832"/>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16</a:t>
              </a:r>
            </a:p>
            <a:p>
              <a:pPr algn="r"/>
              <a:r>
                <a:rPr lang="en-US" altLang="en-US" sz="1100"/>
                <a:t>8</a:t>
              </a:r>
            </a:p>
          </p:txBody>
        </p:sp>
      </p:grpSp>
      <p:sp>
        <p:nvSpPr>
          <p:cNvPr id="17" name="TextBox 16"/>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0176"/>
            <a:ext cx="2536824"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B6C2445B-915C-3AB1-2C6B-0E54AECE83F9}"/>
              </a:ext>
            </a:extLst>
          </p:cNvPr>
          <p:cNvSpPr/>
          <p:nvPr/>
        </p:nvSpPr>
        <p:spPr bwMode="auto">
          <a:xfrm>
            <a:off x="533406" y="2362200"/>
            <a:ext cx="8229599"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 name="Rectangle 2">
            <a:extLst>
              <a:ext uri="{FF2B5EF4-FFF2-40B4-BE49-F238E27FC236}">
                <a16:creationId xmlns:a16="http://schemas.microsoft.com/office/drawing/2014/main" id="{FABD300F-373F-5988-126C-9F5D1E92F8FF}"/>
              </a:ext>
            </a:extLst>
          </p:cNvPr>
          <p:cNvSpPr/>
          <p:nvPr/>
        </p:nvSpPr>
        <p:spPr bwMode="auto">
          <a:xfrm>
            <a:off x="492802" y="5791200"/>
            <a:ext cx="8229599" cy="70643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4" name="Rectangle 3">
            <a:extLst>
              <a:ext uri="{FF2B5EF4-FFF2-40B4-BE49-F238E27FC236}">
                <a16:creationId xmlns:a16="http://schemas.microsoft.com/office/drawing/2014/main" id="{DBB3657F-4960-11B0-EE20-15231FBB4D5F}"/>
              </a:ext>
            </a:extLst>
          </p:cNvPr>
          <p:cNvSpPr/>
          <p:nvPr/>
        </p:nvSpPr>
        <p:spPr bwMode="auto">
          <a:xfrm>
            <a:off x="533401" y="4752975"/>
            <a:ext cx="8229599" cy="104679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3C4D31D5-48AE-64BE-4AF5-F716935188EA}"/>
              </a:ext>
            </a:extLst>
          </p:cNvPr>
          <p:cNvSpPr/>
          <p:nvPr/>
        </p:nvSpPr>
        <p:spPr bwMode="auto">
          <a:xfrm>
            <a:off x="533400" y="4075747"/>
            <a:ext cx="8229599" cy="71818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Rectangle 5">
            <a:extLst>
              <a:ext uri="{FF2B5EF4-FFF2-40B4-BE49-F238E27FC236}">
                <a16:creationId xmlns:a16="http://schemas.microsoft.com/office/drawing/2014/main" id="{14143E35-590E-3368-60A2-A209062C4DDD}"/>
              </a:ext>
            </a:extLst>
          </p:cNvPr>
          <p:cNvSpPr/>
          <p:nvPr/>
        </p:nvSpPr>
        <p:spPr bwMode="auto">
          <a:xfrm>
            <a:off x="523234" y="3340736"/>
            <a:ext cx="8229599" cy="7426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820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a:xfrm>
            <a:off x="43" y="1377209"/>
            <a:ext cx="4861973" cy="4332236"/>
          </a:xfrm>
        </p:spPr>
        <p:txBody>
          <a:bodyPr/>
          <a:lstStyle/>
          <a:p>
            <a:pPr marL="0" lvl="1" indent="0">
              <a:buNone/>
            </a:pPr>
            <a:r>
              <a:rPr lang="en-US" b="1" dirty="0">
                <a:solidFill>
                  <a:srgbClr val="00B050"/>
                </a:solidFill>
              </a:rPr>
              <a:t>Forming Tin oxides</a:t>
            </a:r>
          </a:p>
          <a:p>
            <a:pPr marL="263604" lvl="1" indent="-238811">
              <a:spcBef>
                <a:spcPts val="600"/>
              </a:spcBef>
            </a:pPr>
            <a:r>
              <a:rPr lang="en-US" dirty="0">
                <a:solidFill>
                  <a:srgbClr val="FF0000"/>
                </a:solidFill>
              </a:rPr>
              <a:t>Discovered that tin reacts with a fixed ratio of oxygen.</a:t>
            </a:r>
          </a:p>
          <a:p>
            <a:pPr marL="716501" lvl="2" indent="-238811">
              <a:spcBef>
                <a:spcPts val="600"/>
              </a:spcBef>
            </a:pPr>
            <a:r>
              <a:rPr lang="en-US" dirty="0">
                <a:solidFill>
                  <a:srgbClr val="002060"/>
                </a:solidFill>
              </a:rPr>
              <a:t>100 g tin reacts with 27 g (</a:t>
            </a:r>
            <a:r>
              <a:rPr lang="en-US" dirty="0" err="1">
                <a:solidFill>
                  <a:srgbClr val="002060"/>
                </a:solidFill>
              </a:rPr>
              <a:t>SnO</a:t>
            </a:r>
            <a:r>
              <a:rPr lang="en-US" dirty="0">
                <a:solidFill>
                  <a:srgbClr val="002060"/>
                </a:solidFill>
              </a:rPr>
              <a:t>) </a:t>
            </a:r>
          </a:p>
          <a:p>
            <a:pPr marL="716501" lvl="2" indent="-238811">
              <a:spcBef>
                <a:spcPts val="600"/>
              </a:spcBef>
            </a:pPr>
            <a:r>
              <a:rPr lang="en-US" dirty="0">
                <a:solidFill>
                  <a:srgbClr val="00B050"/>
                </a:solidFill>
              </a:rPr>
              <a:t>or</a:t>
            </a:r>
            <a:r>
              <a:rPr lang="en-US" dirty="0">
                <a:solidFill>
                  <a:srgbClr val="002060"/>
                </a:solidFill>
              </a:rPr>
              <a:t> 13.5 g oxygen (SnO</a:t>
            </a:r>
            <a:r>
              <a:rPr lang="en-US" baseline="-25000" dirty="0">
                <a:solidFill>
                  <a:srgbClr val="002060"/>
                </a:solidFill>
              </a:rPr>
              <a:t>2</a:t>
            </a:r>
            <a:r>
              <a:rPr lang="en-US" dirty="0">
                <a:solidFill>
                  <a:srgbClr val="002060"/>
                </a:solidFill>
              </a:rPr>
              <a:t>) … [definite proportions]</a:t>
            </a:r>
          </a:p>
          <a:p>
            <a:pPr marL="263604" lvl="1" indent="-238811">
              <a:spcBef>
                <a:spcPts val="600"/>
              </a:spcBef>
            </a:pPr>
            <a:r>
              <a:rPr lang="en-US" dirty="0">
                <a:solidFill>
                  <a:srgbClr val="FF0000"/>
                </a:solidFill>
              </a:rPr>
              <a:t>Oxygen is </a:t>
            </a:r>
            <a:r>
              <a:rPr lang="en-US" dirty="0">
                <a:solidFill>
                  <a:schemeClr val="tx1"/>
                </a:solidFill>
              </a:rPr>
              <a:t>always</a:t>
            </a:r>
            <a:r>
              <a:rPr lang="en-US" dirty="0">
                <a:solidFill>
                  <a:srgbClr val="FF0000"/>
                </a:solidFill>
              </a:rPr>
              <a:t> consumed in a 1:2 ratio </a:t>
            </a:r>
            <a:r>
              <a:rPr lang="en-US" dirty="0">
                <a:solidFill>
                  <a:srgbClr val="7030A0"/>
                </a:solidFill>
              </a:rPr>
              <a:t>BETWEEN</a:t>
            </a:r>
            <a:r>
              <a:rPr lang="en-US" dirty="0">
                <a:solidFill>
                  <a:srgbClr val="FF0000"/>
                </a:solidFill>
              </a:rPr>
              <a:t> the compounds (multiple proportions).</a:t>
            </a:r>
          </a:p>
        </p:txBody>
      </p:sp>
      <p:sp>
        <p:nvSpPr>
          <p:cNvPr id="8" name="Content Placeholder 7"/>
          <p:cNvSpPr>
            <a:spLocks noGrp="1"/>
          </p:cNvSpPr>
          <p:nvPr>
            <p:ph sz="quarter" idx="13"/>
          </p:nvPr>
        </p:nvSpPr>
        <p:spPr/>
        <p:txBody>
          <a:bodyPr/>
          <a:lstStyle/>
          <a:p>
            <a:endParaRPr lang="en-US" dirty="0"/>
          </a:p>
          <a:p>
            <a:endParaRPr lang="en-US" dirty="0"/>
          </a:p>
        </p:txBody>
      </p:sp>
      <p:sp>
        <p:nvSpPr>
          <p:cNvPr id="2" name="Title 1"/>
          <p:cNvSpPr>
            <a:spLocks noGrp="1"/>
          </p:cNvSpPr>
          <p:nvPr>
            <p:ph type="title"/>
          </p:nvPr>
        </p:nvSpPr>
        <p:spPr>
          <a:xfrm>
            <a:off x="8" y="0"/>
            <a:ext cx="9143992" cy="1371600"/>
          </a:xfrm>
        </p:spPr>
        <p:txBody>
          <a:bodyPr/>
          <a:lstStyle/>
          <a:p>
            <a:r>
              <a:rPr lang="en-US" dirty="0"/>
              <a:t>Dalton’s Work</a:t>
            </a:r>
          </a:p>
        </p:txBody>
      </p:sp>
      <p:pic>
        <p:nvPicPr>
          <p:cNvPr id="7170" name="Picture 2" descr="File:Tin(II) ox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269" y="1892289"/>
            <a:ext cx="1748531" cy="30284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Tin dioxide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3832" y="1872916"/>
            <a:ext cx="1665368" cy="30284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1600" y="1371600"/>
            <a:ext cx="1371600" cy="520689"/>
          </a:xfrm>
          <a:prstGeom prst="rect">
            <a:avLst/>
          </a:prstGeom>
          <a:noFill/>
        </p:spPr>
        <p:txBody>
          <a:bodyPr wrap="square" rtlCol="0">
            <a:spAutoFit/>
          </a:bodyPr>
          <a:lstStyle/>
          <a:p>
            <a:pPr algn="ctr"/>
            <a:r>
              <a:rPr lang="en-US" dirty="0" err="1"/>
              <a:t>SnO</a:t>
            </a:r>
            <a:endParaRPr lang="en-US" dirty="0"/>
          </a:p>
        </p:txBody>
      </p:sp>
      <p:sp>
        <p:nvSpPr>
          <p:cNvPr id="9" name="TextBox 8"/>
          <p:cNvSpPr txBox="1"/>
          <p:nvPr/>
        </p:nvSpPr>
        <p:spPr>
          <a:xfrm>
            <a:off x="7239000" y="1371600"/>
            <a:ext cx="1371600" cy="520689"/>
          </a:xfrm>
          <a:prstGeom prst="rect">
            <a:avLst/>
          </a:prstGeom>
          <a:noFill/>
        </p:spPr>
        <p:txBody>
          <a:bodyPr wrap="square" rtlCol="0">
            <a:spAutoFit/>
          </a:bodyPr>
          <a:lstStyle/>
          <a:p>
            <a:pPr algn="ctr"/>
            <a:r>
              <a:rPr lang="en-US" dirty="0"/>
              <a:t>SnO</a:t>
            </a:r>
            <a:r>
              <a:rPr lang="en-US" baseline="-25000" dirty="0"/>
              <a:t>2</a:t>
            </a:r>
          </a:p>
        </p:txBody>
      </p:sp>
      <p:sp>
        <p:nvSpPr>
          <p:cNvPr id="18" name="Rectangle 3"/>
          <p:cNvSpPr txBox="1">
            <a:spLocks noChangeArrowheads="1"/>
          </p:cNvSpPr>
          <p:nvPr/>
        </p:nvSpPr>
        <p:spPr bwMode="auto">
          <a:xfrm>
            <a:off x="273171" y="5820181"/>
            <a:ext cx="8627446" cy="1006864"/>
          </a:xfrm>
          <a:prstGeom prst="rect">
            <a:avLst/>
          </a:prstGeom>
          <a:solidFill>
            <a:schemeClr val="tx2"/>
          </a:solidFill>
          <a:ln>
            <a:noFill/>
          </a:ln>
          <a:effectLst/>
        </p:spPr>
        <p:txBody>
          <a:bodyPr vert="horz" wrap="square" lIns="324773" tIns="95465" rIns="324773" bIns="95465"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Each tin atom can combine with one or two oxygen atoms. The atoms cannot combine in any other ratios.</a:t>
            </a:r>
          </a:p>
        </p:txBody>
      </p:sp>
    </p:spTree>
    <p:extLst>
      <p:ext uri="{BB962C8B-B14F-4D97-AF65-F5344CB8AC3E}">
        <p14:creationId xmlns:p14="http://schemas.microsoft.com/office/powerpoint/2010/main" val="40759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500"/>
                                        <p:tgtEl>
                                          <p:spTgt spid="71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fad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7172"/>
                                        </p:tgtEl>
                                        <p:attrNameLst>
                                          <p:attrName>style.visibility</p:attrName>
                                        </p:attrNameLst>
                                      </p:cBhvr>
                                      <p:to>
                                        <p:strVal val="visible"/>
                                      </p:to>
                                    </p:set>
                                    <p:animEffect transition="in" filter="fade">
                                      <p:cBhvr>
                                        <p:cTn id="38" dur="500"/>
                                        <p:tgtEl>
                                          <p:spTgt spid="717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xEl>
                                              <p:pRg st="4" end="4"/>
                                            </p:txEl>
                                          </p:spTgt>
                                        </p:tgtEl>
                                        <p:attrNameLst>
                                          <p:attrName>style.visibility</p:attrName>
                                        </p:attrNameLst>
                                      </p:cBhvr>
                                      <p:to>
                                        <p:strVal val="visible"/>
                                      </p:to>
                                    </p:set>
                                    <p:animEffect transition="in" filter="fade">
                                      <p:cBhvr>
                                        <p:cTn id="43" dur="500"/>
                                        <p:tgtEl>
                                          <p:spTgt spid="1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739" name="Group 203"/>
          <p:cNvGraphicFramePr>
            <a:graphicFrameLocks noGrp="1"/>
          </p:cNvGraphicFramePr>
          <p:nvPr>
            <p:ph/>
          </p:nvPr>
        </p:nvGraphicFramePr>
        <p:xfrm>
          <a:off x="533406" y="1008884"/>
          <a:ext cx="8229599" cy="5468116"/>
        </p:xfrm>
        <a:graphic>
          <a:graphicData uri="http://schemas.openxmlformats.org/drawingml/2006/table">
            <a:tbl>
              <a:tblPr/>
              <a:tblGrid>
                <a:gridCol w="1646238">
                  <a:extLst>
                    <a:ext uri="{9D8B030D-6E8A-4147-A177-3AD203B41FA5}">
                      <a16:colId xmlns:a16="http://schemas.microsoft.com/office/drawing/2014/main" val="20000"/>
                    </a:ext>
                  </a:extLst>
                </a:gridCol>
                <a:gridCol w="1249363">
                  <a:extLst>
                    <a:ext uri="{9D8B030D-6E8A-4147-A177-3AD203B41FA5}">
                      <a16:colId xmlns:a16="http://schemas.microsoft.com/office/drawing/2014/main" val="20001"/>
                    </a:ext>
                  </a:extLst>
                </a:gridCol>
                <a:gridCol w="2041524">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6">
                  <a:extLst>
                    <a:ext uri="{9D8B030D-6E8A-4147-A177-3AD203B41FA5}">
                      <a16:colId xmlns:a16="http://schemas.microsoft.com/office/drawing/2014/main" val="20004"/>
                    </a:ext>
                  </a:extLst>
                </a:gridCol>
              </a:tblGrid>
              <a:tr h="694945">
                <a:tc gridSpan="5">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latin typeface="Arial" panose="020B0604020202020204" pitchFamily="34" charset="0"/>
                          <a:ea typeface="ＭＳ Ｐゴシック" panose="020B0600070205080204" pitchFamily="34" charset="-128"/>
                        </a:rPr>
                        <a:t>Natural Percent Abundance </a:t>
                      </a: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of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Stable Isotopes of Some Elements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8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Name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Symbol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Natural percent abundance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Mass (</a:t>
                      </a:r>
                      <a:r>
                        <a:rPr kumimoji="0" lang="en-US" altLang="en-US"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amu</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Atomic mass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28">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Hydrogen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99.985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0.015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negligible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1.0078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2.0141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3.0160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1.0079</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4945">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Helium</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0.0001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99.9999</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3.0160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4.0026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4.0026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4945">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Carbon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98.89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1.11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12.000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13.003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12.011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24128">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Oxygen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99.759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0.037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0.204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15.995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16.995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17.999</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15.999</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4945">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Chlorine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Cl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75.77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         24.23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34.969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36.966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rPr>
                        <a:t>35.453</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65743" name="Group 207"/>
          <p:cNvGrpSpPr>
            <a:grpSpLocks/>
          </p:cNvGrpSpPr>
          <p:nvPr/>
        </p:nvGrpSpPr>
        <p:grpSpPr bwMode="auto">
          <a:xfrm>
            <a:off x="2286004" y="2286000"/>
            <a:ext cx="533400" cy="4240213"/>
            <a:chOff x="1440" y="1296"/>
            <a:chExt cx="336" cy="2671"/>
          </a:xfrm>
        </p:grpSpPr>
        <p:sp>
          <p:nvSpPr>
            <p:cNvPr id="65722" name="Text Box 186"/>
            <p:cNvSpPr txBox="1">
              <a:spLocks noChangeArrowheads="1"/>
            </p:cNvSpPr>
            <p:nvPr/>
          </p:nvSpPr>
          <p:spPr bwMode="auto">
            <a:xfrm>
              <a:off x="1488" y="3504"/>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35</a:t>
              </a:r>
            </a:p>
            <a:p>
              <a:pPr algn="r"/>
              <a:r>
                <a:rPr lang="en-US" altLang="en-US" sz="1100"/>
                <a:t>17</a:t>
              </a:r>
            </a:p>
          </p:txBody>
        </p:sp>
        <p:sp>
          <p:nvSpPr>
            <p:cNvPr id="65723" name="Text Box 187"/>
            <p:cNvSpPr txBox="1">
              <a:spLocks noChangeArrowheads="1"/>
            </p:cNvSpPr>
            <p:nvPr/>
          </p:nvSpPr>
          <p:spPr bwMode="auto">
            <a:xfrm>
              <a:off x="1488" y="3696"/>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37</a:t>
              </a:r>
            </a:p>
            <a:p>
              <a:pPr algn="r"/>
              <a:r>
                <a:rPr lang="en-US" altLang="en-US" sz="1100"/>
                <a:t>17</a:t>
              </a:r>
            </a:p>
          </p:txBody>
        </p:sp>
        <p:grpSp>
          <p:nvGrpSpPr>
            <p:cNvPr id="65736" name="Group 200"/>
            <p:cNvGrpSpPr>
              <a:grpSpLocks/>
            </p:cNvGrpSpPr>
            <p:nvPr/>
          </p:nvGrpSpPr>
          <p:grpSpPr bwMode="auto">
            <a:xfrm>
              <a:off x="1440" y="1296"/>
              <a:ext cx="336" cy="1567"/>
              <a:chOff x="1440" y="1728"/>
              <a:chExt cx="336" cy="1567"/>
            </a:xfrm>
          </p:grpSpPr>
          <p:sp>
            <p:nvSpPr>
              <p:cNvPr id="65726" name="Text Box 190"/>
              <p:cNvSpPr txBox="1">
                <a:spLocks noChangeArrowheads="1"/>
              </p:cNvSpPr>
              <p:nvPr/>
            </p:nvSpPr>
            <p:spPr bwMode="auto">
              <a:xfrm>
                <a:off x="1488" y="1728"/>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a:t>
                </a:r>
              </a:p>
              <a:p>
                <a:pPr algn="r"/>
                <a:r>
                  <a:rPr lang="en-US" altLang="en-US" sz="1100"/>
                  <a:t>1</a:t>
                </a:r>
              </a:p>
            </p:txBody>
          </p:sp>
          <p:sp>
            <p:nvSpPr>
              <p:cNvPr id="65727" name="Text Box 191"/>
              <p:cNvSpPr txBox="1">
                <a:spLocks noChangeArrowheads="1"/>
              </p:cNvSpPr>
              <p:nvPr/>
            </p:nvSpPr>
            <p:spPr bwMode="auto">
              <a:xfrm>
                <a:off x="1488" y="1920"/>
                <a:ext cx="28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73152" rIns="137160">
                <a:spAutoFit/>
              </a:bodyPr>
              <a:lstStyle/>
              <a:p>
                <a:pPr algn="r"/>
                <a:r>
                  <a:rPr lang="en-US" altLang="en-US" sz="1100"/>
                  <a:t>2</a:t>
                </a:r>
              </a:p>
              <a:p>
                <a:pPr algn="r"/>
                <a:r>
                  <a:rPr lang="en-US" altLang="en-US" sz="1100"/>
                  <a:t>1</a:t>
                </a:r>
              </a:p>
            </p:txBody>
          </p:sp>
          <p:sp>
            <p:nvSpPr>
              <p:cNvPr id="65728" name="Text Box 192"/>
              <p:cNvSpPr txBox="1">
                <a:spLocks noChangeArrowheads="1"/>
              </p:cNvSpPr>
              <p:nvPr/>
            </p:nvSpPr>
            <p:spPr bwMode="auto">
              <a:xfrm>
                <a:off x="1488" y="2160"/>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3</a:t>
                </a:r>
              </a:p>
              <a:p>
                <a:pPr algn="r"/>
                <a:r>
                  <a:rPr lang="en-US" altLang="en-US" sz="1100"/>
                  <a:t>1</a:t>
                </a:r>
              </a:p>
            </p:txBody>
          </p:sp>
          <p:sp>
            <p:nvSpPr>
              <p:cNvPr id="65730" name="Text Box 194"/>
              <p:cNvSpPr txBox="1">
                <a:spLocks noChangeArrowheads="1"/>
              </p:cNvSpPr>
              <p:nvPr/>
            </p:nvSpPr>
            <p:spPr bwMode="auto">
              <a:xfrm>
                <a:off x="1488" y="2832"/>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12</a:t>
                </a:r>
              </a:p>
              <a:p>
                <a:pPr algn="r"/>
                <a:r>
                  <a:rPr lang="en-US" altLang="en-US" sz="1100"/>
                  <a:t>6</a:t>
                </a:r>
              </a:p>
            </p:txBody>
          </p:sp>
          <p:sp>
            <p:nvSpPr>
              <p:cNvPr id="65731" name="Text Box 195"/>
              <p:cNvSpPr txBox="1">
                <a:spLocks noChangeArrowheads="1"/>
              </p:cNvSpPr>
              <p:nvPr/>
            </p:nvSpPr>
            <p:spPr bwMode="auto">
              <a:xfrm>
                <a:off x="1488" y="3024"/>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13</a:t>
                </a:r>
              </a:p>
              <a:p>
                <a:pPr algn="r"/>
                <a:r>
                  <a:rPr lang="en-US" altLang="en-US" sz="1100"/>
                  <a:t>6</a:t>
                </a:r>
              </a:p>
            </p:txBody>
          </p:sp>
          <p:sp>
            <p:nvSpPr>
              <p:cNvPr id="65734" name="Text Box 198"/>
              <p:cNvSpPr txBox="1">
                <a:spLocks noChangeArrowheads="1"/>
              </p:cNvSpPr>
              <p:nvPr/>
            </p:nvSpPr>
            <p:spPr bwMode="auto">
              <a:xfrm>
                <a:off x="1440" y="2400"/>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100"/>
                  <a:t>3</a:t>
                </a:r>
              </a:p>
              <a:p>
                <a:pPr algn="r"/>
                <a:r>
                  <a:rPr lang="en-US" altLang="en-US" sz="1100"/>
                  <a:t>2</a:t>
                </a:r>
              </a:p>
            </p:txBody>
          </p:sp>
          <p:sp>
            <p:nvSpPr>
              <p:cNvPr id="65735" name="Text Box 199"/>
              <p:cNvSpPr txBox="1">
                <a:spLocks noChangeArrowheads="1"/>
              </p:cNvSpPr>
              <p:nvPr/>
            </p:nvSpPr>
            <p:spPr bwMode="auto">
              <a:xfrm>
                <a:off x="1440" y="2592"/>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100"/>
                  <a:t>4</a:t>
                </a:r>
              </a:p>
              <a:p>
                <a:pPr algn="r"/>
                <a:r>
                  <a:rPr lang="en-US" altLang="en-US" sz="1100"/>
                  <a:t>2</a:t>
                </a:r>
              </a:p>
            </p:txBody>
          </p:sp>
        </p:grpSp>
        <p:sp>
          <p:nvSpPr>
            <p:cNvPr id="65740" name="Text Box 204"/>
            <p:cNvSpPr txBox="1">
              <a:spLocks noChangeArrowheads="1"/>
            </p:cNvSpPr>
            <p:nvPr/>
          </p:nvSpPr>
          <p:spPr bwMode="auto">
            <a:xfrm>
              <a:off x="1488" y="3264"/>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18</a:t>
              </a:r>
            </a:p>
            <a:p>
              <a:pPr algn="r"/>
              <a:r>
                <a:rPr lang="en-US" altLang="en-US" sz="1100"/>
                <a:t>8</a:t>
              </a:r>
            </a:p>
          </p:txBody>
        </p:sp>
        <p:sp>
          <p:nvSpPr>
            <p:cNvPr id="65741" name="Text Box 205"/>
            <p:cNvSpPr txBox="1">
              <a:spLocks noChangeArrowheads="1"/>
            </p:cNvSpPr>
            <p:nvPr/>
          </p:nvSpPr>
          <p:spPr bwMode="auto">
            <a:xfrm>
              <a:off x="1488" y="3024"/>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rIns="137160">
              <a:spAutoFit/>
            </a:bodyPr>
            <a:lstStyle/>
            <a:p>
              <a:pPr algn="r"/>
              <a:r>
                <a:rPr lang="en-US" altLang="en-US" sz="1100"/>
                <a:t>17</a:t>
              </a:r>
            </a:p>
            <a:p>
              <a:pPr algn="r"/>
              <a:r>
                <a:rPr lang="en-US" altLang="en-US" sz="1100"/>
                <a:t>8</a:t>
              </a:r>
            </a:p>
          </p:txBody>
        </p:sp>
        <p:sp>
          <p:nvSpPr>
            <p:cNvPr id="65742" name="Text Box 206"/>
            <p:cNvSpPr txBox="1">
              <a:spLocks noChangeArrowheads="1"/>
            </p:cNvSpPr>
            <p:nvPr/>
          </p:nvSpPr>
          <p:spPr bwMode="auto">
            <a:xfrm>
              <a:off x="1488" y="2832"/>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7160">
              <a:spAutoFit/>
            </a:bodyPr>
            <a:lstStyle/>
            <a:p>
              <a:pPr algn="r"/>
              <a:r>
                <a:rPr lang="en-US" altLang="en-US" sz="1100"/>
                <a:t>16</a:t>
              </a:r>
            </a:p>
            <a:p>
              <a:pPr algn="r"/>
              <a:r>
                <a:rPr lang="en-US" altLang="en-US" sz="1100"/>
                <a:t>8</a:t>
              </a:r>
            </a:p>
          </p:txBody>
        </p:sp>
      </p:grpSp>
      <p:sp>
        <p:nvSpPr>
          <p:cNvPr id="17" name="TextBox 16"/>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0176"/>
            <a:ext cx="2536824"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079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5562641" y="61925"/>
            <a:ext cx="2231233" cy="685800"/>
          </a:xfrm>
        </p:spPr>
        <p:txBody>
          <a:bodyPr/>
          <a:lstStyle/>
          <a:p>
            <a:r>
              <a:rPr lang="en-US" altLang="en-US" dirty="0"/>
              <a:t>Atomic Mass</a:t>
            </a:r>
          </a:p>
        </p:txBody>
      </p:sp>
      <p:sp>
        <p:nvSpPr>
          <p:cNvPr id="256004" name="Text Box 4"/>
          <p:cNvSpPr txBox="1">
            <a:spLocks noChangeArrowheads="1"/>
          </p:cNvSpPr>
          <p:nvPr/>
        </p:nvSpPr>
        <p:spPr bwMode="auto">
          <a:xfrm>
            <a:off x="265472" y="1066800"/>
            <a:ext cx="8649929" cy="24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a:spcBef>
                <a:spcPts val="0"/>
              </a:spcBef>
            </a:pPr>
            <a:r>
              <a:rPr lang="en-US" altLang="en-US" sz="2800" dirty="0">
                <a:solidFill>
                  <a:srgbClr val="FF0000"/>
                </a:solidFill>
              </a:rPr>
              <a:t>Chlorine exists as chlorine-35 and chlorine-37. </a:t>
            </a:r>
          </a:p>
          <a:p>
            <a:pPr>
              <a:spcBef>
                <a:spcPts val="0"/>
              </a:spcBef>
            </a:pPr>
            <a:endParaRPr lang="en-US" altLang="en-US" sz="1600" dirty="0"/>
          </a:p>
          <a:p>
            <a:pPr>
              <a:spcBef>
                <a:spcPts val="0"/>
              </a:spcBef>
            </a:pPr>
            <a:r>
              <a:rPr lang="en-US" altLang="en-US" sz="2800" dirty="0">
                <a:solidFill>
                  <a:srgbClr val="00B050"/>
                </a:solidFill>
              </a:rPr>
              <a:t>Chlorine’s atomic mass on the Periodic Table is </a:t>
            </a:r>
            <a:r>
              <a:rPr lang="en-US" altLang="en-US" sz="2800" dirty="0">
                <a:solidFill>
                  <a:srgbClr val="002060"/>
                </a:solidFill>
              </a:rPr>
              <a:t>35.453 </a:t>
            </a:r>
            <a:r>
              <a:rPr lang="en-US" altLang="en-US" sz="2800" dirty="0" err="1">
                <a:solidFill>
                  <a:srgbClr val="00B050"/>
                </a:solidFill>
              </a:rPr>
              <a:t>amu</a:t>
            </a:r>
            <a:r>
              <a:rPr lang="en-US" altLang="en-US" sz="2800" dirty="0">
                <a:solidFill>
                  <a:srgbClr val="00B050"/>
                </a:solidFill>
              </a:rPr>
              <a:t>. (</a:t>
            </a:r>
            <a:r>
              <a:rPr lang="en-US" altLang="en-US" sz="2800" i="1" dirty="0">
                <a:solidFill>
                  <a:srgbClr val="00B050"/>
                </a:solidFill>
                <a:latin typeface="Times New Roman" panose="02020603050405020304" pitchFamily="18" charset="0"/>
                <a:cs typeface="Times New Roman" panose="02020603050405020304" pitchFamily="18" charset="0"/>
              </a:rPr>
              <a:t>Notice it is not exactly in-between.</a:t>
            </a:r>
            <a:r>
              <a:rPr lang="en-US" altLang="en-US" sz="2800" dirty="0">
                <a:solidFill>
                  <a:srgbClr val="00B050"/>
                </a:solidFill>
              </a:rPr>
              <a:t>)</a:t>
            </a:r>
          </a:p>
          <a:p>
            <a:pPr>
              <a:spcBef>
                <a:spcPts val="0"/>
              </a:spcBef>
            </a:pPr>
            <a:endParaRPr lang="en-US" altLang="en-US" sz="1600" dirty="0"/>
          </a:p>
          <a:p>
            <a:pPr>
              <a:spcBef>
                <a:spcPts val="0"/>
              </a:spcBef>
            </a:pPr>
            <a:r>
              <a:rPr lang="en-US" altLang="en-US" sz="3600" dirty="0"/>
              <a:t>Which isotope is more abundant?</a:t>
            </a:r>
          </a:p>
        </p:txBody>
      </p:sp>
      <p:pic>
        <p:nvPicPr>
          <p:cNvPr id="256005" name="Picture 5" descr="Cl 2"/>
          <p:cNvPicPr>
            <a:picLocks noChangeAspect="1" noChangeArrowheads="1"/>
          </p:cNvPicPr>
          <p:nvPr/>
        </p:nvPicPr>
        <p:blipFill rotWithShape="1">
          <a:blip r:embed="rId3">
            <a:clrChange>
              <a:clrFrom>
                <a:srgbClr val="F2FAFC"/>
              </a:clrFrom>
              <a:clrTo>
                <a:srgbClr val="F2FAFC">
                  <a:alpha val="0"/>
                </a:srgbClr>
              </a:clrTo>
            </a:clrChange>
            <a:extLst>
              <a:ext uri="{28A0092B-C50C-407E-A947-70E740481C1C}">
                <a14:useLocalDpi xmlns:a14="http://schemas.microsoft.com/office/drawing/2010/main" val="0"/>
              </a:ext>
            </a:extLst>
          </a:blip>
          <a:srcRect b="7730"/>
          <a:stretch/>
        </p:blipFill>
        <p:spPr bwMode="auto">
          <a:xfrm>
            <a:off x="1584344" y="3505200"/>
            <a:ext cx="5990818"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8" name="Picture 7" descr="think_about_it-01.eps"/>
          <p:cNvPicPr/>
          <p:nvPr/>
        </p:nvPicPr>
        <p:blipFill>
          <a:blip r:embed="rId4">
            <a:extLst>
              <a:ext uri="{28A0092B-C50C-407E-A947-70E740481C1C}">
                <a14:useLocalDpi xmlns:a14="http://schemas.microsoft.com/office/drawing/2010/main" val="0"/>
              </a:ext>
            </a:extLst>
          </a:blip>
          <a:stretch>
            <a:fillRect/>
          </a:stretch>
        </p:blipFill>
        <p:spPr>
          <a:xfrm>
            <a:off x="7734299" y="12056"/>
            <a:ext cx="1409701" cy="1143000"/>
          </a:xfrm>
          <a:prstGeom prst="rect">
            <a:avLst/>
          </a:prstGeom>
        </p:spPr>
      </p:pic>
    </p:spTree>
    <p:extLst>
      <p:ext uri="{BB962C8B-B14F-4D97-AF65-F5344CB8AC3E}">
        <p14:creationId xmlns:p14="http://schemas.microsoft.com/office/powerpoint/2010/main" val="7478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04">
                                            <p:txEl>
                                              <p:pRg st="2" end="2"/>
                                            </p:txEl>
                                          </p:spTgt>
                                        </p:tgtEl>
                                        <p:attrNameLst>
                                          <p:attrName>style.visibility</p:attrName>
                                        </p:attrNameLst>
                                      </p:cBhvr>
                                      <p:to>
                                        <p:strVal val="visible"/>
                                      </p:to>
                                    </p:set>
                                    <p:animEffect transition="in" filter="fade">
                                      <p:cBhvr>
                                        <p:cTn id="7" dur="500"/>
                                        <p:tgtEl>
                                          <p:spTgt spid="25600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04">
                                            <p:txEl>
                                              <p:pRg st="4" end="4"/>
                                            </p:txEl>
                                          </p:spTgt>
                                        </p:tgtEl>
                                        <p:attrNameLst>
                                          <p:attrName>style.visibility</p:attrName>
                                        </p:attrNameLst>
                                      </p:cBhvr>
                                      <p:to>
                                        <p:strVal val="visible"/>
                                      </p:to>
                                    </p:set>
                                    <p:animEffect transition="in" filter="fade">
                                      <p:cBhvr>
                                        <p:cTn id="12" dur="500"/>
                                        <p:tgtEl>
                                          <p:spTgt spid="25600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05"/>
                                        </p:tgtEl>
                                        <p:attrNameLst>
                                          <p:attrName>style.visibility</p:attrName>
                                        </p:attrNameLst>
                                      </p:cBhvr>
                                      <p:to>
                                        <p:strVal val="visible"/>
                                      </p:to>
                                    </p:set>
                                    <p:animEffect transition="in" filter="fade">
                                      <p:cBhvr>
                                        <p:cTn id="17" dur="5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477042" y="0"/>
            <a:ext cx="2438399" cy="685800"/>
          </a:xfrm>
        </p:spPr>
        <p:txBody>
          <a:bodyPr/>
          <a:lstStyle/>
          <a:p>
            <a:r>
              <a:rPr lang="en-US" altLang="en-US" dirty="0"/>
              <a:t>Atomic Mass</a:t>
            </a:r>
          </a:p>
        </p:txBody>
      </p:sp>
      <p:sp>
        <p:nvSpPr>
          <p:cNvPr id="260099" name="Rectangle 3"/>
          <p:cNvSpPr>
            <a:spLocks noGrp="1" noChangeArrowheads="1"/>
          </p:cNvSpPr>
          <p:nvPr>
            <p:ph type="body" idx="1"/>
          </p:nvPr>
        </p:nvSpPr>
        <p:spPr/>
        <p:txBody>
          <a:bodyPr/>
          <a:lstStyle/>
          <a:p>
            <a:pPr lvl="1"/>
            <a:endParaRPr lang="en-US" altLang="en-US" sz="3200" dirty="0"/>
          </a:p>
          <a:p>
            <a:pPr lvl="2">
              <a:buFontTx/>
              <a:buNone/>
            </a:pPr>
            <a:endParaRPr lang="en-US" altLang="en-US" dirty="0"/>
          </a:p>
        </p:txBody>
      </p:sp>
      <p:sp>
        <p:nvSpPr>
          <p:cNvPr id="260100" name="Text Box 4"/>
          <p:cNvSpPr txBox="1">
            <a:spLocks noChangeArrowheads="1"/>
          </p:cNvSpPr>
          <p:nvPr/>
        </p:nvSpPr>
        <p:spPr bwMode="auto">
          <a:xfrm>
            <a:off x="228600" y="838200"/>
            <a:ext cx="8381999" cy="124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a:spcBef>
                <a:spcPct val="50000"/>
              </a:spcBef>
            </a:pPr>
            <a:r>
              <a:rPr lang="en-US" altLang="en-US" sz="2500" b="1" dirty="0">
                <a:solidFill>
                  <a:srgbClr val="0070C0"/>
                </a:solidFill>
              </a:rPr>
              <a:t>In nature there is 76% Cl-35 than 24% Cl-37, therefore, </a:t>
            </a:r>
            <a:r>
              <a:rPr lang="en-US" altLang="en-US" sz="2500" b="1" dirty="0">
                <a:solidFill>
                  <a:srgbClr val="00B050"/>
                </a:solidFill>
              </a:rPr>
              <a:t>the atomic mass of chlorine, 35.453 </a:t>
            </a:r>
            <a:r>
              <a:rPr lang="en-US" altLang="en-US" sz="2500" b="1" dirty="0" err="1">
                <a:solidFill>
                  <a:srgbClr val="00B050"/>
                </a:solidFill>
              </a:rPr>
              <a:t>amu</a:t>
            </a:r>
            <a:r>
              <a:rPr lang="en-US" altLang="en-US" sz="2500" b="1" dirty="0">
                <a:solidFill>
                  <a:srgbClr val="00B050"/>
                </a:solidFill>
              </a:rPr>
              <a:t>, is closer to 35 than to 37</a:t>
            </a:r>
            <a:r>
              <a:rPr lang="en-US" altLang="en-US" sz="2500" b="1" dirty="0">
                <a:solidFill>
                  <a:srgbClr val="0070C0"/>
                </a:solidFill>
              </a:rPr>
              <a:t>.</a:t>
            </a:r>
          </a:p>
        </p:txBody>
      </p:sp>
      <p:pic>
        <p:nvPicPr>
          <p:cNvPr id="260103" name="Picture 7" descr="Cl"/>
          <p:cNvPicPr>
            <a:picLocks noChangeAspect="1" noChangeArrowheads="1"/>
          </p:cNvPicPr>
          <p:nvPr/>
        </p:nvPicPr>
        <p:blipFill rotWithShape="1">
          <a:blip r:embed="rId3">
            <a:clrChange>
              <a:clrFrom>
                <a:srgbClr val="F2FAFC"/>
              </a:clrFrom>
              <a:clrTo>
                <a:srgbClr val="F2FAFC">
                  <a:alpha val="0"/>
                </a:srgbClr>
              </a:clrTo>
            </a:clrChange>
            <a:extLst>
              <a:ext uri="{28A0092B-C50C-407E-A947-70E740481C1C}">
                <a14:useLocalDpi xmlns:a14="http://schemas.microsoft.com/office/drawing/2010/main" val="0"/>
              </a:ext>
            </a:extLst>
          </a:blip>
          <a:srcRect b="55357"/>
          <a:stretch/>
        </p:blipFill>
        <p:spPr bwMode="auto">
          <a:xfrm>
            <a:off x="1066807" y="2362200"/>
            <a:ext cx="7115174"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2" name="Picture 7" descr="Cl">
            <a:extLst>
              <a:ext uri="{FF2B5EF4-FFF2-40B4-BE49-F238E27FC236}">
                <a16:creationId xmlns:a16="http://schemas.microsoft.com/office/drawing/2014/main" id="{9DD75087-1187-FB2D-C2F0-312F8008DB2E}"/>
              </a:ext>
            </a:extLst>
          </p:cNvPr>
          <p:cNvPicPr>
            <a:picLocks noChangeAspect="1" noChangeArrowheads="1"/>
          </p:cNvPicPr>
          <p:nvPr/>
        </p:nvPicPr>
        <p:blipFill rotWithShape="1">
          <a:blip r:embed="rId3">
            <a:clrChange>
              <a:clrFrom>
                <a:srgbClr val="F2FAFC"/>
              </a:clrFrom>
              <a:clrTo>
                <a:srgbClr val="F2FAFC">
                  <a:alpha val="0"/>
                </a:srgbClr>
              </a:clrTo>
            </a:clrChange>
            <a:extLst>
              <a:ext uri="{28A0092B-C50C-407E-A947-70E740481C1C}">
                <a14:useLocalDpi xmlns:a14="http://schemas.microsoft.com/office/drawing/2010/main" val="0"/>
              </a:ext>
            </a:extLst>
          </a:blip>
          <a:srcRect t="44643"/>
          <a:stretch/>
        </p:blipFill>
        <p:spPr bwMode="auto">
          <a:xfrm>
            <a:off x="935743" y="4191000"/>
            <a:ext cx="71151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9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103"/>
                                        </p:tgtEl>
                                        <p:attrNameLst>
                                          <p:attrName>style.visibility</p:attrName>
                                        </p:attrNameLst>
                                      </p:cBhvr>
                                      <p:to>
                                        <p:strVal val="visible"/>
                                      </p:to>
                                    </p:set>
                                    <p:animEffect transition="in" filter="fade">
                                      <p:cBhvr>
                                        <p:cTn id="12" dur="500"/>
                                        <p:tgtEl>
                                          <p:spTgt spid="260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 y="1377153"/>
            <a:ext cx="6400799" cy="5480848"/>
          </a:xfrm>
        </p:spPr>
        <p:txBody>
          <a:bodyPr/>
          <a:lstStyle/>
          <a:p>
            <a:pPr>
              <a:lnSpc>
                <a:spcPct val="100000"/>
              </a:lnSpc>
              <a:spcBef>
                <a:spcPts val="0"/>
              </a:spcBef>
            </a:pPr>
            <a:r>
              <a:rPr lang="en-US" sz="2800" dirty="0">
                <a:solidFill>
                  <a:schemeClr val="tx1"/>
                </a:solidFill>
              </a:rPr>
              <a:t>The</a:t>
            </a:r>
            <a:r>
              <a:rPr lang="en-US" sz="2800" dirty="0">
                <a:solidFill>
                  <a:srgbClr val="5B8F22"/>
                </a:solidFill>
              </a:rPr>
              <a:t> </a:t>
            </a:r>
            <a:r>
              <a:rPr lang="en-US" sz="2800" b="1" dirty="0">
                <a:solidFill>
                  <a:srgbClr val="5B8F22"/>
                </a:solidFill>
              </a:rPr>
              <a:t>average atomic mass </a:t>
            </a:r>
            <a:r>
              <a:rPr lang="en-US" sz="2800" dirty="0">
                <a:solidFill>
                  <a:schemeClr val="tx1"/>
                </a:solidFill>
              </a:rPr>
              <a:t>is the  </a:t>
            </a:r>
            <a:r>
              <a:rPr lang="en-US" sz="2800" dirty="0"/>
              <a:t>weighted average mass of all isotopes of an element.</a:t>
            </a:r>
          </a:p>
          <a:p>
            <a:pPr>
              <a:lnSpc>
                <a:spcPct val="100000"/>
              </a:lnSpc>
              <a:spcBef>
                <a:spcPts val="0"/>
              </a:spcBef>
            </a:pPr>
            <a:endParaRPr lang="en-US" sz="2800" dirty="0"/>
          </a:p>
          <a:p>
            <a:pPr>
              <a:lnSpc>
                <a:spcPct val="100000"/>
              </a:lnSpc>
              <a:spcBef>
                <a:spcPts val="0"/>
              </a:spcBef>
            </a:pPr>
            <a:r>
              <a:rPr lang="en-US" sz="2800" dirty="0">
                <a:solidFill>
                  <a:srgbClr val="FF0000"/>
                </a:solidFill>
              </a:rPr>
              <a:t>Abundance of aluminum isotopes:</a:t>
            </a:r>
          </a:p>
          <a:p>
            <a:pPr marL="457200" indent="-228600">
              <a:lnSpc>
                <a:spcPct val="100000"/>
              </a:lnSpc>
              <a:spcBef>
                <a:spcPts val="0"/>
              </a:spcBef>
            </a:pPr>
            <a:endParaRPr lang="en-US" sz="1600" dirty="0"/>
          </a:p>
          <a:p>
            <a:pPr marL="685800" indent="-342900">
              <a:lnSpc>
                <a:spcPct val="100000"/>
              </a:lnSpc>
              <a:spcBef>
                <a:spcPts val="0"/>
              </a:spcBef>
              <a:buClr>
                <a:schemeClr val="accent1"/>
              </a:buClr>
              <a:buFont typeface="Wingdings" pitchFamily="2" charset="2"/>
              <a:buChar char="§"/>
            </a:pPr>
            <a:r>
              <a:rPr lang="en-US" sz="2800" dirty="0"/>
              <a:t>100</a:t>
            </a:r>
            <a:r>
              <a:rPr lang="en-US" sz="2800" dirty="0">
                <a:solidFill>
                  <a:schemeClr val="tx1"/>
                </a:solidFill>
              </a:rPr>
              <a:t>% </a:t>
            </a:r>
            <a:r>
              <a:rPr lang="en-US" sz="2800" dirty="0"/>
              <a:t>is from </a:t>
            </a:r>
            <a:r>
              <a:rPr lang="en-US" sz="2800" dirty="0">
                <a:solidFill>
                  <a:schemeClr val="tx1"/>
                </a:solidFill>
              </a:rPr>
              <a:t>Al-27</a:t>
            </a:r>
          </a:p>
          <a:p>
            <a:pPr marL="342900">
              <a:lnSpc>
                <a:spcPct val="100000"/>
              </a:lnSpc>
              <a:spcBef>
                <a:spcPts val="0"/>
              </a:spcBef>
              <a:buClr>
                <a:schemeClr val="accent1"/>
              </a:buClr>
            </a:pPr>
            <a:endParaRPr lang="en-US" sz="800" dirty="0">
              <a:solidFill>
                <a:schemeClr val="tx1"/>
              </a:solidFill>
            </a:endParaRPr>
          </a:p>
          <a:p>
            <a:pPr marL="685800" indent="-342900">
              <a:lnSpc>
                <a:spcPct val="100000"/>
              </a:lnSpc>
              <a:spcBef>
                <a:spcPts val="0"/>
              </a:spcBef>
              <a:buClr>
                <a:schemeClr val="accent1"/>
              </a:buClr>
              <a:buFont typeface="Wingdings" pitchFamily="2" charset="2"/>
              <a:buChar char="§"/>
            </a:pPr>
            <a:r>
              <a:rPr lang="en-US" sz="2800" dirty="0">
                <a:solidFill>
                  <a:srgbClr val="0070C0"/>
                </a:solidFill>
              </a:rPr>
              <a:t>Therefore, no isotopes</a:t>
            </a:r>
          </a:p>
          <a:p>
            <a:pPr marL="685800" indent="-342900">
              <a:lnSpc>
                <a:spcPct val="100000"/>
              </a:lnSpc>
              <a:spcBef>
                <a:spcPts val="1200"/>
              </a:spcBef>
              <a:buClr>
                <a:schemeClr val="accent1"/>
              </a:buClr>
              <a:buFont typeface="Wingdings" pitchFamily="2" charset="2"/>
              <a:buChar char="§"/>
            </a:pPr>
            <a:r>
              <a:rPr lang="en-US" sz="2800" dirty="0">
                <a:solidFill>
                  <a:srgbClr val="00B050"/>
                </a:solidFill>
              </a:rPr>
              <a:t>Al-26 is radioactive (not natural)</a:t>
            </a:r>
          </a:p>
          <a:p>
            <a:endParaRPr lang="en-US" sz="2800" dirty="0"/>
          </a:p>
        </p:txBody>
      </p:sp>
      <p:sp>
        <p:nvSpPr>
          <p:cNvPr id="6" name="Title 5"/>
          <p:cNvSpPr>
            <a:spLocks noGrp="1"/>
          </p:cNvSpPr>
          <p:nvPr>
            <p:ph type="title"/>
          </p:nvPr>
        </p:nvSpPr>
        <p:spPr>
          <a:xfrm>
            <a:off x="4" y="0"/>
            <a:ext cx="9143995" cy="1371600"/>
          </a:xfrm>
        </p:spPr>
        <p:txBody>
          <a:bodyPr/>
          <a:lstStyle/>
          <a:p>
            <a:pPr marL="0" indent="0"/>
            <a:br>
              <a:rPr lang="en-US" dirty="0">
                <a:solidFill>
                  <a:srgbClr val="5B8F22"/>
                </a:solidFill>
              </a:rPr>
            </a:br>
            <a:r>
              <a:rPr lang="en-US" dirty="0">
                <a:solidFill>
                  <a:schemeClr val="bg1"/>
                </a:solidFill>
              </a:rPr>
              <a:t>Calculating</a:t>
            </a:r>
            <a:r>
              <a:rPr lang="en-US" dirty="0">
                <a:solidFill>
                  <a:srgbClr val="5B8F22"/>
                </a:solidFill>
              </a:rPr>
              <a:t> </a:t>
            </a:r>
            <a:r>
              <a:rPr lang="en-US" dirty="0">
                <a:solidFill>
                  <a:schemeClr val="bg1"/>
                </a:solidFill>
              </a:rPr>
              <a:t>Average Atomic Mass </a:t>
            </a:r>
            <a:br>
              <a:rPr lang="en-US" dirty="0">
                <a:solidFill>
                  <a:schemeClr val="accent1"/>
                </a:solidFill>
              </a:rPr>
            </a:br>
            <a:endParaRPr lang="en-US" sz="25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637" y="2407568"/>
            <a:ext cx="1880030" cy="259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lesson_question-01.eps"/>
          <p:cNvPicPr/>
          <p:nvPr/>
        </p:nvPicPr>
        <p:blipFill>
          <a:blip r:embed="rId4" cstate="print">
            <a:extLst>
              <a:ext uri="{28A0092B-C50C-407E-A947-70E740481C1C}">
                <a14:useLocalDpi xmlns:a14="http://schemas.microsoft.com/office/drawing/2010/main" val="0"/>
              </a:ext>
            </a:extLst>
          </a:blip>
          <a:stretch>
            <a:fillRect/>
          </a:stretch>
        </p:blipFill>
        <p:spPr>
          <a:xfrm>
            <a:off x="8067675" y="1"/>
            <a:ext cx="1076325" cy="914416"/>
          </a:xfrm>
          <a:prstGeom prst="rect">
            <a:avLst/>
          </a:prstGeom>
        </p:spPr>
      </p:pic>
    </p:spTree>
    <p:extLst>
      <p:ext uri="{BB962C8B-B14F-4D97-AF65-F5344CB8AC3E}">
        <p14:creationId xmlns:p14="http://schemas.microsoft.com/office/powerpoint/2010/main" val="151732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 y="1377153"/>
            <a:ext cx="6476999" cy="5480848"/>
          </a:xfrm>
        </p:spPr>
        <p:txBody>
          <a:bodyPr/>
          <a:lstStyle/>
          <a:p>
            <a:r>
              <a:rPr lang="en-US" sz="2800" dirty="0">
                <a:solidFill>
                  <a:srgbClr val="0070C0"/>
                </a:solidFill>
              </a:rPr>
              <a:t>Abundance of silicon isotopes:</a:t>
            </a:r>
          </a:p>
          <a:p>
            <a:pPr marL="486802" indent="-486802">
              <a:buClr>
                <a:schemeClr val="accent1"/>
              </a:buClr>
              <a:buFont typeface="Wingdings" pitchFamily="2" charset="2"/>
              <a:buChar char="§"/>
            </a:pPr>
            <a:r>
              <a:rPr lang="en-US" sz="2800" dirty="0">
                <a:solidFill>
                  <a:schemeClr val="tx1"/>
                </a:solidFill>
              </a:rPr>
              <a:t>92.2297% is from Si-28</a:t>
            </a:r>
          </a:p>
          <a:p>
            <a:pPr marL="486802" indent="-486802">
              <a:buClr>
                <a:schemeClr val="accent1"/>
              </a:buClr>
              <a:buFont typeface="Wingdings" pitchFamily="2" charset="2"/>
              <a:buChar char="§"/>
            </a:pPr>
            <a:r>
              <a:rPr lang="en-US" sz="2800" dirty="0">
                <a:solidFill>
                  <a:schemeClr val="tx1"/>
                </a:solidFill>
              </a:rPr>
              <a:t>4.6832% is from Si-29 </a:t>
            </a:r>
          </a:p>
          <a:p>
            <a:pPr marL="486802" indent="-486802">
              <a:buClr>
                <a:schemeClr val="accent1"/>
              </a:buClr>
              <a:buFont typeface="Wingdings" pitchFamily="2" charset="2"/>
              <a:buChar char="§"/>
            </a:pPr>
            <a:r>
              <a:rPr lang="en-US" sz="2800" dirty="0">
                <a:solidFill>
                  <a:schemeClr val="tx1"/>
                </a:solidFill>
              </a:rPr>
              <a:t>3.0872% is from Si-30</a:t>
            </a:r>
          </a:p>
          <a:p>
            <a:pPr>
              <a:buClr>
                <a:schemeClr val="accent1"/>
              </a:buClr>
            </a:pPr>
            <a:endParaRPr lang="en-US" sz="1600" dirty="0">
              <a:solidFill>
                <a:schemeClr val="tx1"/>
              </a:solidFill>
            </a:endParaRPr>
          </a:p>
          <a:p>
            <a:pPr>
              <a:buClr>
                <a:schemeClr val="accent1"/>
              </a:buClr>
            </a:pPr>
            <a:r>
              <a:rPr lang="en-US" sz="2800" dirty="0">
                <a:solidFill>
                  <a:srgbClr val="0070C0"/>
                </a:solidFill>
              </a:rPr>
              <a:t>How do you arrive at a mass of 28.09?</a:t>
            </a:r>
          </a:p>
          <a:p>
            <a:endParaRPr lang="en-US" sz="2800" dirty="0"/>
          </a:p>
        </p:txBody>
      </p:sp>
      <p:sp>
        <p:nvSpPr>
          <p:cNvPr id="6" name="Title 5"/>
          <p:cNvSpPr>
            <a:spLocks noGrp="1"/>
          </p:cNvSpPr>
          <p:nvPr>
            <p:ph type="title"/>
          </p:nvPr>
        </p:nvSpPr>
        <p:spPr>
          <a:xfrm>
            <a:off x="4" y="0"/>
            <a:ext cx="9143995" cy="1371600"/>
          </a:xfrm>
        </p:spPr>
        <p:txBody>
          <a:bodyPr/>
          <a:lstStyle/>
          <a:p>
            <a:pPr marL="0" indent="0"/>
            <a:br>
              <a:rPr lang="en-US" dirty="0">
                <a:solidFill>
                  <a:schemeClr val="bg1"/>
                </a:solidFill>
              </a:rPr>
            </a:br>
            <a:r>
              <a:rPr lang="en-US" dirty="0">
                <a:solidFill>
                  <a:schemeClr val="bg1"/>
                </a:solidFill>
              </a:rPr>
              <a:t>Average Atomic Mass </a:t>
            </a:r>
            <a:br>
              <a:rPr lang="en-US" dirty="0">
                <a:solidFill>
                  <a:schemeClr val="bg1"/>
                </a:solidFill>
              </a:rPr>
            </a:br>
            <a:endParaRPr lang="en-US" sz="2500" dirty="0">
              <a:solidFill>
                <a:schemeClr val="bg1"/>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200" y="2514530"/>
            <a:ext cx="1880028" cy="255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think_about_it-01.eps"/>
          <p:cNvPicPr/>
          <p:nvPr/>
        </p:nvPicPr>
        <p:blipFill>
          <a:blip r:embed="rId4">
            <a:extLst>
              <a:ext uri="{28A0092B-C50C-407E-A947-70E740481C1C}">
                <a14:useLocalDpi xmlns:a14="http://schemas.microsoft.com/office/drawing/2010/main" val="0"/>
              </a:ext>
            </a:extLst>
          </a:blip>
          <a:stretch>
            <a:fillRect/>
          </a:stretch>
        </p:blipFill>
        <p:spPr>
          <a:xfrm>
            <a:off x="7734299" y="23812"/>
            <a:ext cx="1409701" cy="1143000"/>
          </a:xfrm>
          <a:prstGeom prst="rect">
            <a:avLst/>
          </a:prstGeom>
        </p:spPr>
      </p:pic>
    </p:spTree>
    <p:extLst>
      <p:ext uri="{BB962C8B-B14F-4D97-AF65-F5344CB8AC3E}">
        <p14:creationId xmlns:p14="http://schemas.microsoft.com/office/powerpoint/2010/main" val="10253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5943599" y="0"/>
            <a:ext cx="2971799" cy="685800"/>
          </a:xfrm>
        </p:spPr>
        <p:txBody>
          <a:bodyPr/>
          <a:lstStyle/>
          <a:p>
            <a:r>
              <a:rPr lang="en-US" altLang="en-US" dirty="0"/>
              <a:t>Atomic Mass</a:t>
            </a:r>
          </a:p>
        </p:txBody>
      </p:sp>
      <p:sp>
        <p:nvSpPr>
          <p:cNvPr id="252931" name="Text Box 3"/>
          <p:cNvSpPr txBox="1">
            <a:spLocks noChangeArrowheads="1"/>
          </p:cNvSpPr>
          <p:nvPr/>
        </p:nvSpPr>
        <p:spPr bwMode="auto">
          <a:xfrm>
            <a:off x="228600" y="907860"/>
            <a:ext cx="8458201" cy="255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a:spcBef>
                <a:spcPts val="0"/>
              </a:spcBef>
            </a:pPr>
            <a:r>
              <a:rPr lang="en-US" altLang="en-US" sz="2800" dirty="0">
                <a:solidFill>
                  <a:srgbClr val="000000"/>
                </a:solidFill>
              </a:rPr>
              <a:t>The </a:t>
            </a:r>
            <a:r>
              <a:rPr lang="en-US" altLang="en-US" sz="3600" dirty="0">
                <a:solidFill>
                  <a:srgbClr val="0070C0"/>
                </a:solidFill>
              </a:rPr>
              <a:t>weighted average mass </a:t>
            </a:r>
            <a:r>
              <a:rPr lang="en-US" altLang="en-US" sz="2800" dirty="0">
                <a:solidFill>
                  <a:srgbClr val="000000"/>
                </a:solidFill>
              </a:rPr>
              <a:t>reflects both the </a:t>
            </a:r>
            <a:r>
              <a:rPr lang="en-US" altLang="en-US" sz="2800" b="1" dirty="0">
                <a:solidFill>
                  <a:srgbClr val="00B050"/>
                </a:solidFill>
              </a:rPr>
              <a:t>mass</a:t>
            </a:r>
            <a:r>
              <a:rPr lang="en-US" altLang="en-US" sz="2800" dirty="0">
                <a:solidFill>
                  <a:srgbClr val="000000"/>
                </a:solidFill>
              </a:rPr>
              <a:t> and the </a:t>
            </a:r>
            <a:r>
              <a:rPr lang="en-US" altLang="en-US" sz="2800" b="1" dirty="0">
                <a:solidFill>
                  <a:srgbClr val="FF0000"/>
                </a:solidFill>
              </a:rPr>
              <a:t>relative abundance (%) </a:t>
            </a:r>
            <a:r>
              <a:rPr lang="en-US" altLang="en-US" sz="2800" dirty="0">
                <a:solidFill>
                  <a:srgbClr val="000000"/>
                </a:solidFill>
              </a:rPr>
              <a:t>of the isotopes as they occur in nature.</a:t>
            </a:r>
          </a:p>
          <a:p>
            <a:pPr marL="0" lvl="1">
              <a:spcBef>
                <a:spcPts val="0"/>
              </a:spcBef>
            </a:pPr>
            <a:endParaRPr lang="en-US" altLang="en-US" sz="1200" dirty="0">
              <a:solidFill>
                <a:srgbClr val="000000"/>
              </a:solidFill>
            </a:endParaRPr>
          </a:p>
          <a:p>
            <a:pPr marL="685800" lvl="1" indent="-342900">
              <a:spcBef>
                <a:spcPts val="0"/>
              </a:spcBef>
              <a:buFont typeface="Arial" panose="020B0604020202020204" pitchFamily="34" charset="0"/>
              <a:buChar char="•"/>
            </a:pPr>
            <a:r>
              <a:rPr lang="en-US" altLang="en-US" sz="2800" dirty="0">
                <a:solidFill>
                  <a:srgbClr val="7030A0"/>
                </a:solidFill>
              </a:rPr>
              <a:t>Multiply the mass of each isotope by its natural abundance and add the products.</a:t>
            </a:r>
          </a:p>
        </p:txBody>
      </p:sp>
      <p:sp>
        <p:nvSpPr>
          <p:cNvPr id="4" name="TextBox 3"/>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sp>
        <p:nvSpPr>
          <p:cNvPr id="5" name="Text Placeholder 4"/>
          <p:cNvSpPr txBox="1">
            <a:spLocks/>
          </p:cNvSpPr>
          <p:nvPr/>
        </p:nvSpPr>
        <p:spPr>
          <a:xfrm>
            <a:off x="228600" y="3809999"/>
            <a:ext cx="8763000" cy="2362201"/>
          </a:xfrm>
          <a:prstGeom prst="rect">
            <a:avLst/>
          </a:prstGeom>
        </p:spPr>
        <p:txBody>
          <a:bodyPr/>
          <a:lstStyle>
            <a:lvl1pPr marL="341105" indent="-341105" algn="l" rtl="0" fontAlgn="base">
              <a:spcBef>
                <a:spcPct val="20000"/>
              </a:spcBef>
              <a:spcAft>
                <a:spcPct val="0"/>
              </a:spcAft>
              <a:defRPr sz="3200" b="1" kern="1200">
                <a:solidFill>
                  <a:srgbClr val="A3573F"/>
                </a:solidFill>
                <a:latin typeface="+mn-lt"/>
                <a:ea typeface="+mn-ea"/>
                <a:cs typeface="+mn-cs"/>
              </a:defRPr>
            </a:lvl1pPr>
            <a:lvl2pPr marL="739038" indent="-284251" algn="l" rtl="0" fontAlgn="base">
              <a:spcBef>
                <a:spcPct val="20000"/>
              </a:spcBef>
              <a:spcAft>
                <a:spcPct val="0"/>
              </a:spcAft>
              <a:buChar char="–"/>
              <a:defRPr sz="2700" b="1" kern="1200">
                <a:solidFill>
                  <a:schemeClr val="tx1"/>
                </a:solidFill>
                <a:latin typeface="+mn-lt"/>
                <a:ea typeface="+mn-ea"/>
                <a:cs typeface="+mn-cs"/>
              </a:defRPr>
            </a:lvl2pPr>
            <a:lvl3pPr marL="1136989" indent="-227393" algn="l" rtl="0" fontAlgn="base">
              <a:spcBef>
                <a:spcPct val="20000"/>
              </a:spcBef>
              <a:spcAft>
                <a:spcPct val="0"/>
              </a:spcAft>
              <a:buChar char="•"/>
              <a:defRPr sz="2700" kern="1200">
                <a:solidFill>
                  <a:schemeClr val="tx1"/>
                </a:solidFill>
                <a:latin typeface="+mn-lt"/>
                <a:ea typeface="+mn-ea"/>
                <a:cs typeface="+mn-cs"/>
              </a:defRPr>
            </a:lvl3pPr>
            <a:lvl4pPr marL="1591785" indent="-227393" algn="l" rtl="0" fontAlgn="base">
              <a:spcBef>
                <a:spcPct val="20000"/>
              </a:spcBef>
              <a:spcAft>
                <a:spcPct val="0"/>
              </a:spcAft>
              <a:buChar char="–"/>
              <a:defRPr sz="2300" kern="1200">
                <a:solidFill>
                  <a:schemeClr val="tx1"/>
                </a:solidFill>
                <a:latin typeface="+mn-lt"/>
                <a:ea typeface="+mn-ea"/>
                <a:cs typeface="+mn-cs"/>
              </a:defRPr>
            </a:lvl4pPr>
            <a:lvl5pPr marL="2046583" indent="-227393" algn="l" rtl="0" fontAlgn="base">
              <a:spcBef>
                <a:spcPct val="20000"/>
              </a:spcBef>
              <a:spcAft>
                <a:spcPct val="0"/>
              </a:spcAft>
              <a:buChar char="»"/>
              <a:defRPr sz="2300" kern="1200">
                <a:solidFill>
                  <a:schemeClr val="tx1"/>
                </a:solidFill>
                <a:latin typeface="+mn-lt"/>
                <a:ea typeface="+mn-ea"/>
                <a:cs typeface="+mn-cs"/>
              </a:defRPr>
            </a:lvl5pPr>
            <a:lvl6pPr marL="250137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168"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0960"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5756" indent="-227393" algn="l" defTabSz="90959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eaLnBrk="1" hangingPunct="1">
              <a:buClr>
                <a:schemeClr val="accent1"/>
              </a:buClr>
            </a:pPr>
            <a:r>
              <a:rPr lang="en-US" sz="2800" b="0" dirty="0">
                <a:solidFill>
                  <a:schemeClr val="tx1"/>
                </a:solidFill>
              </a:rPr>
              <a:t>92.2297% (28) + 4.6832% (29) + 3.0872% (30)  =</a:t>
            </a:r>
          </a:p>
          <a:p>
            <a:pPr marL="0" indent="0" eaLnBrk="1" hangingPunct="1">
              <a:buClr>
                <a:schemeClr val="accent1"/>
              </a:buClr>
            </a:pPr>
            <a:endParaRPr lang="en-US" sz="400" b="0" dirty="0">
              <a:solidFill>
                <a:schemeClr val="tx1"/>
              </a:solidFill>
            </a:endParaRPr>
          </a:p>
          <a:p>
            <a:pPr marL="0" indent="0" algn="ctr" eaLnBrk="1" hangingPunct="1">
              <a:buClr>
                <a:schemeClr val="accent1"/>
              </a:buClr>
            </a:pPr>
            <a:r>
              <a:rPr lang="en-US" sz="2800" dirty="0">
                <a:solidFill>
                  <a:srgbClr val="7030A0"/>
                </a:solidFill>
              </a:rPr>
              <a:t>OR</a:t>
            </a:r>
          </a:p>
          <a:p>
            <a:pPr marL="0" indent="0" algn="ctr" eaLnBrk="1" hangingPunct="1">
              <a:buClr>
                <a:schemeClr val="accent1"/>
              </a:buClr>
            </a:pPr>
            <a:endParaRPr lang="en-US" sz="400" dirty="0">
              <a:solidFill>
                <a:srgbClr val="7030A0"/>
              </a:solidFill>
            </a:endParaRPr>
          </a:p>
          <a:p>
            <a:pPr marL="0" indent="0" eaLnBrk="1" hangingPunct="1">
              <a:buClr>
                <a:schemeClr val="accent1"/>
              </a:buClr>
            </a:pPr>
            <a:r>
              <a:rPr lang="en-US" sz="2800" b="0" dirty="0">
                <a:solidFill>
                  <a:schemeClr val="tx1"/>
                </a:solidFill>
              </a:rPr>
              <a:t>0.9223(28) + 0.0468(29) + 0.03087(30)  =  </a:t>
            </a:r>
            <a:r>
              <a:rPr lang="en-US" sz="2800" dirty="0">
                <a:solidFill>
                  <a:srgbClr val="0070C0"/>
                </a:solidFill>
              </a:rPr>
              <a:t>28.09</a:t>
            </a:r>
          </a:p>
          <a:p>
            <a:pPr marL="0" indent="0" eaLnBrk="1" hangingPunct="1">
              <a:buClr>
                <a:schemeClr val="accent1"/>
              </a:buClr>
              <a:tabLst>
                <a:tab pos="457200" algn="l"/>
                <a:tab pos="2628900" algn="l"/>
                <a:tab pos="4857750" algn="l"/>
              </a:tabLst>
            </a:pPr>
            <a:r>
              <a:rPr lang="en-US" sz="2800" b="0" dirty="0">
                <a:solidFill>
                  <a:srgbClr val="0070C0"/>
                </a:solidFill>
              </a:rPr>
              <a:t>	25.82     +  	1.36       +  	0.93</a:t>
            </a:r>
            <a:endParaRPr lang="en-US" sz="2800" b="0" dirty="0">
              <a:solidFill>
                <a:schemeClr val="tx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05616"/>
            <a:ext cx="1066800" cy="145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931">
                                            <p:txEl>
                                              <p:pRg st="2" end="2"/>
                                            </p:txEl>
                                          </p:spTgt>
                                        </p:tgtEl>
                                        <p:attrNameLst>
                                          <p:attrName>style.visibility</p:attrName>
                                        </p:attrNameLst>
                                      </p:cBhvr>
                                      <p:to>
                                        <p:strVal val="visible"/>
                                      </p:to>
                                    </p:set>
                                    <p:animEffect transition="in" filter="fade">
                                      <p:cBhvr>
                                        <p:cTn id="7" dur="500"/>
                                        <p:tgtEl>
                                          <p:spTgt spid="2529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095999" y="0"/>
            <a:ext cx="2819399" cy="685800"/>
          </a:xfrm>
        </p:spPr>
        <p:txBody>
          <a:bodyPr/>
          <a:lstStyle/>
          <a:p>
            <a:r>
              <a:rPr lang="en-US" altLang="en-US" dirty="0"/>
              <a:t>Atomic Mass</a:t>
            </a:r>
          </a:p>
        </p:txBody>
      </p:sp>
      <p:sp>
        <p:nvSpPr>
          <p:cNvPr id="268291" name="Text Box 3"/>
          <p:cNvSpPr txBox="1">
            <a:spLocks noChangeArrowheads="1"/>
          </p:cNvSpPr>
          <p:nvPr/>
        </p:nvSpPr>
        <p:spPr bwMode="auto">
          <a:xfrm>
            <a:off x="228600" y="980970"/>
            <a:ext cx="8763000" cy="20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a:spcBef>
                <a:spcPct val="50000"/>
              </a:spcBef>
            </a:pPr>
            <a:r>
              <a:rPr lang="en-US" altLang="en-US" sz="2800" b="1" dirty="0">
                <a:solidFill>
                  <a:srgbClr val="FF0000"/>
                </a:solidFill>
              </a:rPr>
              <a:t>Carbon has two stable isotopes: carbon-12, natural abundance 98.89%, and carbon-13, natural abundance 1.11%. </a:t>
            </a:r>
          </a:p>
          <a:p>
            <a:pPr>
              <a:spcBef>
                <a:spcPct val="50000"/>
              </a:spcBef>
            </a:pPr>
            <a:r>
              <a:rPr lang="en-US" altLang="en-US" sz="2800" dirty="0"/>
              <a:t>What is the Average Atomic Mass of C-12?</a:t>
            </a:r>
            <a:endParaRPr lang="en-US" altLang="en-US" sz="2800" dirty="0">
              <a:sym typeface="Abadi MT Condensed Extra Bold" pitchFamily="28" charset="0"/>
            </a:endParaRPr>
          </a:p>
        </p:txBody>
      </p:sp>
      <p:sp>
        <p:nvSpPr>
          <p:cNvPr id="4" name="TextBox 3"/>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3078" y="0"/>
            <a:ext cx="1030922" cy="127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291">
                                            <p:txEl>
                                              <p:pRg st="1" end="1"/>
                                            </p:txEl>
                                          </p:spTgt>
                                        </p:tgtEl>
                                        <p:attrNameLst>
                                          <p:attrName>style.visibility</p:attrName>
                                        </p:attrNameLst>
                                      </p:cBhvr>
                                      <p:to>
                                        <p:strVal val="visible"/>
                                      </p:to>
                                    </p:set>
                                    <p:animEffect transition="in" filter="fade">
                                      <p:cBhvr>
                                        <p:cTn id="7" dur="500"/>
                                        <p:tgtEl>
                                          <p:spTgt spid="268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095999" y="0"/>
            <a:ext cx="2819399" cy="685800"/>
          </a:xfrm>
        </p:spPr>
        <p:txBody>
          <a:bodyPr/>
          <a:lstStyle/>
          <a:p>
            <a:r>
              <a:rPr lang="en-US" altLang="en-US" dirty="0"/>
              <a:t>Atomic Mass</a:t>
            </a:r>
          </a:p>
        </p:txBody>
      </p:sp>
      <p:sp>
        <p:nvSpPr>
          <p:cNvPr id="268291" name="Text Box 3"/>
          <p:cNvSpPr txBox="1">
            <a:spLocks noChangeArrowheads="1"/>
          </p:cNvSpPr>
          <p:nvPr/>
        </p:nvSpPr>
        <p:spPr bwMode="auto">
          <a:xfrm>
            <a:off x="228600" y="980970"/>
            <a:ext cx="8763000" cy="449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56" tIns="45478" rIns="90956" bIns="45478">
            <a:spAutoFit/>
          </a:bodyPr>
          <a:lstStyle/>
          <a:p>
            <a:pPr>
              <a:spcBef>
                <a:spcPts val="0"/>
              </a:spcBef>
            </a:pPr>
            <a:r>
              <a:rPr lang="en-US" altLang="en-US" sz="2300" b="1" dirty="0">
                <a:solidFill>
                  <a:srgbClr val="FF0000"/>
                </a:solidFill>
              </a:rPr>
              <a:t>Carbon has two stable isotopes: carbon-12, natural abundance 98.89%, and carbon-13, natural abundance 1.11%. </a:t>
            </a:r>
          </a:p>
          <a:p>
            <a:pPr marL="457200">
              <a:spcBef>
                <a:spcPts val="0"/>
              </a:spcBef>
            </a:pPr>
            <a:endParaRPr lang="en-US" altLang="en-US" sz="1600" dirty="0">
              <a:solidFill>
                <a:srgbClr val="000000"/>
              </a:solidFill>
            </a:endParaRPr>
          </a:p>
          <a:p>
            <a:pPr marL="457200">
              <a:spcBef>
                <a:spcPts val="0"/>
              </a:spcBef>
            </a:pPr>
            <a:r>
              <a:rPr lang="en-US" altLang="en-US" sz="2800" dirty="0">
                <a:solidFill>
                  <a:srgbClr val="000000"/>
                </a:solidFill>
              </a:rPr>
              <a:t>The mass of carbon-12 is 12.000 amu; </a:t>
            </a:r>
          </a:p>
          <a:p>
            <a:pPr marL="457200">
              <a:spcBef>
                <a:spcPts val="0"/>
              </a:spcBef>
            </a:pPr>
            <a:endParaRPr lang="en-US" altLang="en-US" sz="800" dirty="0">
              <a:solidFill>
                <a:srgbClr val="000000"/>
              </a:solidFill>
            </a:endParaRPr>
          </a:p>
          <a:p>
            <a:pPr marL="457200">
              <a:spcBef>
                <a:spcPts val="0"/>
              </a:spcBef>
            </a:pPr>
            <a:r>
              <a:rPr lang="en-US" altLang="en-US" sz="2800" dirty="0">
                <a:solidFill>
                  <a:srgbClr val="000000"/>
                </a:solidFill>
              </a:rPr>
              <a:t>The mass of carbon-13 is 13.003 amu.</a:t>
            </a:r>
          </a:p>
          <a:p>
            <a:pPr>
              <a:spcBef>
                <a:spcPts val="0"/>
              </a:spcBef>
            </a:pPr>
            <a:endParaRPr lang="en-US" altLang="en-US" sz="1600" dirty="0">
              <a:solidFill>
                <a:srgbClr val="000000"/>
              </a:solidFill>
            </a:endParaRPr>
          </a:p>
          <a:p>
            <a:pPr>
              <a:spcBef>
                <a:spcPts val="0"/>
              </a:spcBef>
            </a:pPr>
            <a:r>
              <a:rPr lang="en-US" altLang="en-US" sz="2800" dirty="0">
                <a:solidFill>
                  <a:srgbClr val="FF0000"/>
                </a:solidFill>
              </a:rPr>
              <a:t>The atomic mass of carbon is calculated as follows:</a:t>
            </a:r>
          </a:p>
          <a:p>
            <a:pPr>
              <a:spcBef>
                <a:spcPts val="0"/>
              </a:spcBef>
            </a:pPr>
            <a:endParaRPr lang="en-US" altLang="en-US" sz="1600" dirty="0">
              <a:solidFill>
                <a:srgbClr val="000000"/>
              </a:solidFill>
            </a:endParaRPr>
          </a:p>
          <a:p>
            <a:pPr>
              <a:spcBef>
                <a:spcPts val="0"/>
              </a:spcBef>
            </a:pPr>
            <a:r>
              <a:rPr lang="en-US" altLang="en-US" sz="2800" dirty="0">
                <a:solidFill>
                  <a:srgbClr val="000000"/>
                </a:solidFill>
              </a:rPr>
              <a:t> =   (12.000 amu </a:t>
            </a:r>
            <a:r>
              <a:rPr lang="en-US" altLang="en-US" sz="2800" dirty="0">
                <a:solidFill>
                  <a:srgbClr val="000000"/>
                </a:solidFill>
                <a:sym typeface="Abadi MT Condensed Extra Bold" pitchFamily="28" charset="0"/>
              </a:rPr>
              <a:t>x 0.9889) + 13.003 amu x 0.0111)</a:t>
            </a:r>
          </a:p>
          <a:p>
            <a:pPr>
              <a:spcBef>
                <a:spcPts val="0"/>
              </a:spcBef>
            </a:pPr>
            <a:endParaRPr lang="en-US" altLang="en-US" sz="800" dirty="0">
              <a:solidFill>
                <a:srgbClr val="000000"/>
              </a:solidFill>
              <a:sym typeface="Abadi MT Condensed Extra Bold" pitchFamily="28" charset="0"/>
            </a:endParaRPr>
          </a:p>
          <a:p>
            <a:pPr>
              <a:spcBef>
                <a:spcPts val="0"/>
              </a:spcBef>
            </a:pPr>
            <a:r>
              <a:rPr lang="en-US" altLang="en-US" sz="2800" dirty="0">
                <a:solidFill>
                  <a:srgbClr val="000000"/>
                </a:solidFill>
                <a:sym typeface="Abadi MT Condensed Extra Bold" pitchFamily="28" charset="0"/>
              </a:rPr>
              <a:t> </a:t>
            </a:r>
            <a:r>
              <a:rPr lang="en-US" altLang="en-US" sz="2800" dirty="0">
                <a:solidFill>
                  <a:srgbClr val="00B0F0"/>
                </a:solidFill>
                <a:sym typeface="Abadi MT Condensed Extra Bold" pitchFamily="28" charset="0"/>
              </a:rPr>
              <a:t>=            (11.867 amu)       +          (0.144 </a:t>
            </a:r>
            <a:r>
              <a:rPr lang="en-US" altLang="en-US" sz="2800" dirty="0" err="1">
                <a:solidFill>
                  <a:srgbClr val="00B0F0"/>
                </a:solidFill>
                <a:sym typeface="Abadi MT Condensed Extra Bold" pitchFamily="28" charset="0"/>
              </a:rPr>
              <a:t>amu</a:t>
            </a:r>
            <a:r>
              <a:rPr lang="en-US" altLang="en-US" sz="2800" dirty="0">
                <a:solidFill>
                  <a:srgbClr val="00B0F0"/>
                </a:solidFill>
                <a:sym typeface="Abadi MT Condensed Extra Bold" pitchFamily="28" charset="0"/>
              </a:rPr>
              <a:t>)</a:t>
            </a:r>
          </a:p>
          <a:p>
            <a:pPr>
              <a:spcBef>
                <a:spcPts val="0"/>
              </a:spcBef>
            </a:pPr>
            <a:endParaRPr lang="en-US" altLang="en-US" sz="800" dirty="0">
              <a:solidFill>
                <a:srgbClr val="000000"/>
              </a:solidFill>
              <a:sym typeface="Abadi MT Condensed Extra Bold" pitchFamily="28" charset="0"/>
            </a:endParaRPr>
          </a:p>
          <a:p>
            <a:pPr>
              <a:spcBef>
                <a:spcPts val="0"/>
              </a:spcBef>
            </a:pPr>
            <a:r>
              <a:rPr lang="en-US" altLang="en-US" sz="2800" dirty="0">
                <a:solidFill>
                  <a:srgbClr val="000000"/>
                </a:solidFill>
                <a:sym typeface="Abadi MT Condensed Extra Bold" pitchFamily="28" charset="0"/>
              </a:rPr>
              <a:t> </a:t>
            </a:r>
            <a:r>
              <a:rPr lang="en-US" altLang="en-US" sz="2800" b="1" dirty="0">
                <a:solidFill>
                  <a:srgbClr val="002060"/>
                </a:solidFill>
                <a:sym typeface="Abadi MT Condensed Extra Bold" pitchFamily="28" charset="0"/>
              </a:rPr>
              <a:t>=  12.011 amu</a:t>
            </a:r>
          </a:p>
        </p:txBody>
      </p:sp>
      <p:sp>
        <p:nvSpPr>
          <p:cNvPr id="4" name="TextBox 3"/>
          <p:cNvSpPr txBox="1"/>
          <p:nvPr/>
        </p:nvSpPr>
        <p:spPr>
          <a:xfrm>
            <a:off x="457242" y="76213"/>
            <a:ext cx="5105399" cy="507343"/>
          </a:xfrm>
          <a:prstGeom prst="rect">
            <a:avLst/>
          </a:prstGeom>
          <a:solidFill>
            <a:srgbClr val="FFC000"/>
          </a:solidFill>
        </p:spPr>
        <p:txBody>
          <a:bodyPr wrap="square" lIns="90956" tIns="45478" rIns="90956" bIns="45478" rtlCol="0">
            <a:spAutoFit/>
          </a:bodyPr>
          <a:lstStyle/>
          <a:p>
            <a:r>
              <a:rPr lang="en-US" dirty="0">
                <a:solidFill>
                  <a:sysClr val="windowText" lastClr="000000"/>
                </a:solidFill>
              </a:rPr>
              <a:t>3 Distinguishing Among Atoms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3078" y="0"/>
            <a:ext cx="1030922" cy="127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5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291">
                                            <p:txEl>
                                              <p:pRg st="2" end="2"/>
                                            </p:txEl>
                                          </p:spTgt>
                                        </p:tgtEl>
                                        <p:attrNameLst>
                                          <p:attrName>style.visibility</p:attrName>
                                        </p:attrNameLst>
                                      </p:cBhvr>
                                      <p:to>
                                        <p:strVal val="visible"/>
                                      </p:to>
                                    </p:set>
                                    <p:animEffect transition="in" filter="fade">
                                      <p:cBhvr>
                                        <p:cTn id="7" dur="500"/>
                                        <p:tgtEl>
                                          <p:spTgt spid="268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291">
                                            <p:txEl>
                                              <p:pRg st="4" end="4"/>
                                            </p:txEl>
                                          </p:spTgt>
                                        </p:tgtEl>
                                        <p:attrNameLst>
                                          <p:attrName>style.visibility</p:attrName>
                                        </p:attrNameLst>
                                      </p:cBhvr>
                                      <p:to>
                                        <p:strVal val="visible"/>
                                      </p:to>
                                    </p:set>
                                    <p:animEffect transition="in" filter="fade">
                                      <p:cBhvr>
                                        <p:cTn id="12" dur="500"/>
                                        <p:tgtEl>
                                          <p:spTgt spid="2682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291">
                                            <p:txEl>
                                              <p:pRg st="6" end="6"/>
                                            </p:txEl>
                                          </p:spTgt>
                                        </p:tgtEl>
                                        <p:attrNameLst>
                                          <p:attrName>style.visibility</p:attrName>
                                        </p:attrNameLst>
                                      </p:cBhvr>
                                      <p:to>
                                        <p:strVal val="visible"/>
                                      </p:to>
                                    </p:set>
                                    <p:animEffect transition="in" filter="fade">
                                      <p:cBhvr>
                                        <p:cTn id="17" dur="500"/>
                                        <p:tgtEl>
                                          <p:spTgt spid="26829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291">
                                            <p:txEl>
                                              <p:pRg st="8" end="8"/>
                                            </p:txEl>
                                          </p:spTgt>
                                        </p:tgtEl>
                                        <p:attrNameLst>
                                          <p:attrName>style.visibility</p:attrName>
                                        </p:attrNameLst>
                                      </p:cBhvr>
                                      <p:to>
                                        <p:strVal val="visible"/>
                                      </p:to>
                                    </p:set>
                                    <p:animEffect transition="in" filter="fade">
                                      <p:cBhvr>
                                        <p:cTn id="22" dur="500"/>
                                        <p:tgtEl>
                                          <p:spTgt spid="26829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291">
                                            <p:txEl>
                                              <p:pRg st="10" end="10"/>
                                            </p:txEl>
                                          </p:spTgt>
                                        </p:tgtEl>
                                        <p:attrNameLst>
                                          <p:attrName>style.visibility</p:attrName>
                                        </p:attrNameLst>
                                      </p:cBhvr>
                                      <p:to>
                                        <p:strVal val="visible"/>
                                      </p:to>
                                    </p:set>
                                    <p:animEffect transition="in" filter="fade">
                                      <p:cBhvr>
                                        <p:cTn id="27" dur="500"/>
                                        <p:tgtEl>
                                          <p:spTgt spid="268291">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291">
                                            <p:txEl>
                                              <p:pRg st="12" end="12"/>
                                            </p:txEl>
                                          </p:spTgt>
                                        </p:tgtEl>
                                        <p:attrNameLst>
                                          <p:attrName>style.visibility</p:attrName>
                                        </p:attrNameLst>
                                      </p:cBhvr>
                                      <p:to>
                                        <p:strVal val="visible"/>
                                      </p:to>
                                    </p:set>
                                    <p:animEffect transition="in" filter="fade">
                                      <p:cBhvr>
                                        <p:cTn id="32" dur="500"/>
                                        <p:tgtEl>
                                          <p:spTgt spid="2682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2" y="990616"/>
            <a:ext cx="8839198" cy="799730"/>
          </a:xfrm>
          <a:prstGeom prst="rect">
            <a:avLst/>
          </a:prstGeom>
          <a:noFill/>
          <a:ln>
            <a:solidFill>
              <a:schemeClr val="bg1"/>
            </a:solidFill>
          </a:ln>
        </p:spPr>
        <p:txBody>
          <a:bodyPr wrap="square" lIns="90956" tIns="45478" rIns="90956" bIns="45478" rtlCol="0">
            <a:spAutoFit/>
          </a:bodyPr>
          <a:lstStyle/>
          <a:p>
            <a:pPr eaLnBrk="0" fontAlgn="base" hangingPunct="0">
              <a:spcBef>
                <a:spcPct val="0"/>
              </a:spcBef>
              <a:spcAft>
                <a:spcPct val="0"/>
              </a:spcAft>
            </a:pPr>
            <a:endParaRPr lang="en-US" sz="2300" dirty="0">
              <a:solidFill>
                <a:srgbClr val="FFFFFF"/>
              </a:solidFill>
            </a:endParaRPr>
          </a:p>
          <a:p>
            <a:pPr algn="ctr" eaLnBrk="0" fontAlgn="base" hangingPunct="0">
              <a:spcBef>
                <a:spcPct val="0"/>
              </a:spcBef>
              <a:spcAft>
                <a:spcPct val="0"/>
              </a:spcAft>
            </a:pPr>
            <a:endParaRPr lang="en-US" sz="2300" dirty="0">
              <a:solidFill>
                <a:srgbClr val="FFFFFF"/>
              </a:solidFill>
            </a:endParaRPr>
          </a:p>
        </p:txBody>
      </p:sp>
      <p:sp>
        <p:nvSpPr>
          <p:cNvPr id="2" name="TextBox 1"/>
          <p:cNvSpPr txBox="1"/>
          <p:nvPr/>
        </p:nvSpPr>
        <p:spPr>
          <a:xfrm>
            <a:off x="152400" y="684318"/>
            <a:ext cx="6743697" cy="3508164"/>
          </a:xfrm>
          <a:prstGeom prst="rect">
            <a:avLst/>
          </a:prstGeom>
          <a:noFill/>
        </p:spPr>
        <p:txBody>
          <a:bodyPr wrap="square" lIns="90956" tIns="45478" rIns="90956" bIns="45478" rtlCol="0">
            <a:spAutoFit/>
          </a:bodyPr>
          <a:lstStyle/>
          <a:p>
            <a:pPr lvl="0"/>
            <a:r>
              <a:rPr lang="en-US" sz="3200" b="1" dirty="0">
                <a:solidFill>
                  <a:srgbClr val="FF0000"/>
                </a:solidFill>
              </a:rPr>
              <a:t>The Law of Conservation Of Mass</a:t>
            </a:r>
          </a:p>
          <a:p>
            <a:pPr lvl="0"/>
            <a:endParaRPr lang="en-US" sz="2100" dirty="0">
              <a:solidFill>
                <a:srgbClr val="0070C0"/>
              </a:solidFill>
            </a:endParaRPr>
          </a:p>
          <a:p>
            <a:pPr marL="227393" indent="-227393">
              <a:buFont typeface="Arial" panose="020B0604020202020204" pitchFamily="34" charset="0"/>
              <a:buChar char="•"/>
            </a:pPr>
            <a:r>
              <a:rPr lang="en-US" dirty="0">
                <a:solidFill>
                  <a:srgbClr val="0070C0"/>
                </a:solidFill>
              </a:rPr>
              <a:t>Matter cannot be created nor destroyed.</a:t>
            </a:r>
          </a:p>
          <a:p>
            <a:pPr marL="227393" indent="-227393">
              <a:buFont typeface="Arial" panose="020B0604020202020204" pitchFamily="34" charset="0"/>
              <a:buChar char="•"/>
            </a:pPr>
            <a:endParaRPr lang="en-US" sz="1700" dirty="0">
              <a:solidFill>
                <a:srgbClr val="00B050"/>
              </a:solidFill>
            </a:endParaRPr>
          </a:p>
          <a:p>
            <a:pPr marL="227393" indent="-227393">
              <a:buFont typeface="Arial" panose="020B0604020202020204" pitchFamily="34" charset="0"/>
              <a:buChar char="•"/>
            </a:pPr>
            <a:r>
              <a:rPr lang="en-US" dirty="0">
                <a:solidFill>
                  <a:srgbClr val="00B050"/>
                </a:solidFill>
              </a:rPr>
              <a:t>There is no detectable change in mass in an ordinary chemical reaction.</a:t>
            </a:r>
          </a:p>
          <a:p>
            <a:endParaRPr lang="en-US" sz="1700" dirty="0"/>
          </a:p>
          <a:p>
            <a:pPr marL="909598" indent="-454792">
              <a:buFont typeface="Courier New" panose="02070309020205020404" pitchFamily="49" charset="0"/>
              <a:buChar char="o"/>
            </a:pPr>
            <a:r>
              <a:rPr lang="en-US" dirty="0"/>
              <a:t>All compounds/elements that react are just rearranging their atoms.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099" y="76200"/>
            <a:ext cx="2095499"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3886200" y="76200"/>
            <a:ext cx="32194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56" tIns="45478" rIns="90956" bIns="45478" numCol="1" anchor="b" anchorCtr="0" compatLnSpc="1">
            <a:prstTxWarp prst="textNoShape">
              <a:avLst/>
            </a:prstTxWarp>
          </a:bodyPr>
          <a:lstStyle>
            <a:lvl1pPr algn="ctr" rtl="0" fontAlgn="base">
              <a:spcBef>
                <a:spcPct val="0"/>
              </a:spcBef>
              <a:spcAft>
                <a:spcPct val="0"/>
              </a:spcAft>
              <a:defRPr sz="60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sz="2700" dirty="0">
                <a:latin typeface="+mn-lt"/>
              </a:rPr>
              <a:t>Lavoisier,  ~1770</a:t>
            </a:r>
          </a:p>
        </p:txBody>
      </p:sp>
      <p:pic>
        <p:nvPicPr>
          <p:cNvPr id="3" name="Picture 2">
            <a:extLst>
              <a:ext uri="{FF2B5EF4-FFF2-40B4-BE49-F238E27FC236}">
                <a16:creationId xmlns:a16="http://schemas.microsoft.com/office/drawing/2014/main" id="{814CD8D1-838D-417A-9CA1-3D0471E98438}"/>
              </a:ext>
            </a:extLst>
          </p:cNvPr>
          <p:cNvPicPr>
            <a:picLocks noChangeAspect="1"/>
          </p:cNvPicPr>
          <p:nvPr/>
        </p:nvPicPr>
        <p:blipFill>
          <a:blip r:embed="rId3"/>
          <a:stretch>
            <a:fillRect/>
          </a:stretch>
        </p:blipFill>
        <p:spPr>
          <a:xfrm>
            <a:off x="1981200" y="4267200"/>
            <a:ext cx="5357289" cy="2405819"/>
          </a:xfrm>
          <a:prstGeom prst="rect">
            <a:avLst/>
          </a:prstGeom>
        </p:spPr>
      </p:pic>
    </p:spTree>
    <p:extLst>
      <p:ext uri="{BB962C8B-B14F-4D97-AF65-F5344CB8AC3E}">
        <p14:creationId xmlns:p14="http://schemas.microsoft.com/office/powerpoint/2010/main" val="19972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4038601" cy="685800"/>
          </a:xfrm>
        </p:spPr>
        <p:txBody>
          <a:bodyPr/>
          <a:lstStyle/>
          <a:p>
            <a:r>
              <a:rPr lang="en-US" dirty="0"/>
              <a:t>Acrylic Tape</a:t>
            </a:r>
          </a:p>
        </p:txBody>
      </p:sp>
      <p:sp>
        <p:nvSpPr>
          <p:cNvPr id="3" name="Content Placeholder 2"/>
          <p:cNvSpPr>
            <a:spLocks noGrp="1"/>
          </p:cNvSpPr>
          <p:nvPr>
            <p:ph idx="1"/>
          </p:nvPr>
        </p:nvSpPr>
        <p:spPr>
          <a:xfrm>
            <a:off x="304800" y="838200"/>
            <a:ext cx="8534400" cy="5638800"/>
          </a:xfrm>
        </p:spPr>
        <p:txBody>
          <a:bodyPr/>
          <a:lstStyle/>
          <a:p>
            <a:pPr marL="0" indent="0"/>
            <a:r>
              <a:rPr lang="en-US" dirty="0">
                <a:solidFill>
                  <a:srgbClr val="FF0000"/>
                </a:solidFill>
              </a:rPr>
              <a:t>Watch the video “Electrostatic Force” </a:t>
            </a:r>
          </a:p>
          <a:p>
            <a:pPr marL="0" indent="0"/>
            <a:r>
              <a:rPr lang="en-US" sz="2400" dirty="0">
                <a:solidFill>
                  <a:srgbClr val="FF0000"/>
                </a:solidFill>
                <a:hlinkClick r:id="rId2"/>
              </a:rPr>
              <a:t>http://somup.com/cF6elPnVza</a:t>
            </a:r>
            <a:r>
              <a:rPr lang="en-US" sz="2400" dirty="0">
                <a:solidFill>
                  <a:srgbClr val="FF0000"/>
                </a:solidFill>
              </a:rPr>
              <a:t> (2:59)</a:t>
            </a:r>
          </a:p>
          <a:p>
            <a:pPr marL="0" indent="0" algn="ctr"/>
            <a:r>
              <a:rPr lang="en-US" dirty="0">
                <a:solidFill>
                  <a:srgbClr val="00B050"/>
                </a:solidFill>
              </a:rPr>
              <a:t>or</a:t>
            </a:r>
          </a:p>
          <a:p>
            <a:pPr marL="0" indent="0"/>
            <a:r>
              <a:rPr lang="en-US" dirty="0">
                <a:solidFill>
                  <a:srgbClr val="0070C0"/>
                </a:solidFill>
              </a:rPr>
              <a:t>Take TWO separate pieces of acrylic tape ~ 7.5 cm long (3 inches).</a:t>
            </a:r>
          </a:p>
          <a:p>
            <a:pPr marL="0" indent="0"/>
            <a:endParaRPr lang="en-US" sz="1100" dirty="0"/>
          </a:p>
          <a:p>
            <a:pPr marL="0" indent="0"/>
            <a:r>
              <a:rPr lang="en-US" dirty="0">
                <a:solidFill>
                  <a:srgbClr val="FF0000"/>
                </a:solidFill>
              </a:rPr>
              <a:t>Hold them “back” to “back” </a:t>
            </a:r>
            <a:r>
              <a:rPr lang="en-US" dirty="0">
                <a:solidFill>
                  <a:srgbClr val="7030A0"/>
                </a:solidFill>
              </a:rPr>
              <a:t>so the NON sticky sides are facing each other.</a:t>
            </a:r>
          </a:p>
          <a:p>
            <a:pPr marL="0" indent="0"/>
            <a:endParaRPr lang="en-US" sz="1100" dirty="0"/>
          </a:p>
          <a:p>
            <a:pPr marL="0" indent="0"/>
            <a:r>
              <a:rPr lang="en-US" dirty="0">
                <a:solidFill>
                  <a:srgbClr val="00B050"/>
                </a:solidFill>
              </a:rPr>
              <a:t>Bring them together slowly and observe.</a:t>
            </a:r>
          </a:p>
          <a:p>
            <a:pPr marL="0" indent="0"/>
            <a:endParaRPr lang="en-US" sz="800" dirty="0">
              <a:solidFill>
                <a:srgbClr val="00B050"/>
              </a:solidFill>
            </a:endParaRPr>
          </a:p>
        </p:txBody>
      </p:sp>
      <p:pic>
        <p:nvPicPr>
          <p:cNvPr id="5" name="Picture 4" descr="think_about_it-01.eps"/>
          <p:cNvPicPr/>
          <p:nvPr/>
        </p:nvPicPr>
        <p:blipFill>
          <a:blip r:embed="rId3">
            <a:extLst>
              <a:ext uri="{28A0092B-C50C-407E-A947-70E740481C1C}">
                <a14:useLocalDpi xmlns:a14="http://schemas.microsoft.com/office/drawing/2010/main" val="0"/>
              </a:ext>
            </a:extLst>
          </a:blip>
          <a:stretch>
            <a:fillRect/>
          </a:stretch>
        </p:blipFill>
        <p:spPr>
          <a:xfrm>
            <a:off x="7924800" y="0"/>
            <a:ext cx="1181142" cy="914400"/>
          </a:xfrm>
          <a:prstGeom prst="rect">
            <a:avLst/>
          </a:prstGeom>
        </p:spPr>
      </p:pic>
    </p:spTree>
    <p:extLst>
      <p:ext uri="{BB962C8B-B14F-4D97-AF65-F5344CB8AC3E}">
        <p14:creationId xmlns:p14="http://schemas.microsoft.com/office/powerpoint/2010/main" val="414232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7940</TotalTime>
  <Words>7217</Words>
  <Application>Microsoft Office PowerPoint</Application>
  <PresentationFormat>On-screen Show (4:3)</PresentationFormat>
  <Paragraphs>1103</Paragraphs>
  <Slides>77</Slides>
  <Notes>52</Notes>
  <HiddenSlides>0</HiddenSlides>
  <MMClips>0</MMClips>
  <ScaleCrop>false</ScaleCrop>
  <HeadingPairs>
    <vt:vector size="6" baseType="variant">
      <vt:variant>
        <vt:lpstr>Fonts Used</vt:lpstr>
      </vt:variant>
      <vt:variant>
        <vt:i4>12</vt:i4>
      </vt:variant>
      <vt:variant>
        <vt:lpstr>Theme</vt:lpstr>
      </vt:variant>
      <vt:variant>
        <vt:i4>20</vt:i4>
      </vt:variant>
      <vt:variant>
        <vt:lpstr>Slide Titles</vt:lpstr>
      </vt:variant>
      <vt:variant>
        <vt:i4>77</vt:i4>
      </vt:variant>
    </vt:vector>
  </HeadingPairs>
  <TitlesOfParts>
    <vt:vector size="109" baseType="lpstr">
      <vt:lpstr>Abadi MT Condensed Extra Bold</vt:lpstr>
      <vt:lpstr>Arial</vt:lpstr>
      <vt:lpstr>Arial Unicode MS</vt:lpstr>
      <vt:lpstr>Book Antiqua</vt:lpstr>
      <vt:lpstr>Calibri</vt:lpstr>
      <vt:lpstr>Comic Sans MS</vt:lpstr>
      <vt:lpstr>Courier New</vt:lpstr>
      <vt:lpstr>Segoe UI</vt:lpstr>
      <vt:lpstr>Tahoma</vt:lpstr>
      <vt:lpstr>Times New Roman</vt:lpstr>
      <vt:lpstr>Wingdings</vt:lpstr>
      <vt:lpstr>ヒラギノ角ゴ Pro W3</vt:lpstr>
      <vt:lpstr>Blank Presentation</vt:lpstr>
      <vt:lpstr>VIDEO TEMPLATES</vt:lpstr>
      <vt:lpstr>1_VIDEO TEMPLATES</vt:lpstr>
      <vt:lpstr>TASK TEMPLATES</vt:lpstr>
      <vt:lpstr>2_VIDEO TEMPLATES</vt:lpstr>
      <vt:lpstr>3_VIDEO TEMPLATES</vt:lpstr>
      <vt:lpstr>1_TASK TEMPLATES</vt:lpstr>
      <vt:lpstr>TITLE AND ANCHOR TEMPLATES</vt:lpstr>
      <vt:lpstr>1_Default Design</vt:lpstr>
      <vt:lpstr>2_Default Design</vt:lpstr>
      <vt:lpstr>1_Blank Presentation</vt:lpstr>
      <vt:lpstr>Default Design</vt:lpstr>
      <vt:lpstr>3_Default Design</vt:lpstr>
      <vt:lpstr>4_Default Design</vt:lpstr>
      <vt:lpstr>4_VIDEO TEMPLATES</vt:lpstr>
      <vt:lpstr>5_VIDEO TEMPLATES</vt:lpstr>
      <vt:lpstr>6_VIDEO TEMPLATES</vt:lpstr>
      <vt:lpstr>2_Blank Presentation</vt:lpstr>
      <vt:lpstr>7_VIDEO TEMPLATES</vt:lpstr>
      <vt:lpstr>4_Blank Presentation</vt:lpstr>
      <vt:lpstr>Click on “Slide Show”</vt:lpstr>
      <vt:lpstr>PowerPoint Presentation</vt:lpstr>
      <vt:lpstr>PowerPoint Presentation</vt:lpstr>
      <vt:lpstr>PowerPoint Presentation</vt:lpstr>
      <vt:lpstr>Early Models of the Atom</vt:lpstr>
      <vt:lpstr>John Dalton 1766-1844</vt:lpstr>
      <vt:lpstr>Dalton’s Work</vt:lpstr>
      <vt:lpstr>PowerPoint Presentation</vt:lpstr>
      <vt:lpstr>Acrylic Tape</vt:lpstr>
      <vt:lpstr>Acrylic Tape</vt:lpstr>
      <vt:lpstr>Acrylic Tape</vt:lpstr>
      <vt:lpstr>Historical Overview</vt:lpstr>
      <vt:lpstr>PowerPoint Presentation</vt:lpstr>
      <vt:lpstr>Electron:  J.J. Thomson</vt:lpstr>
      <vt:lpstr>The Plum Pudding Model</vt:lpstr>
      <vt:lpstr>Millikan’s Oil Drop Experiment</vt:lpstr>
      <vt:lpstr>Millikan’s Oil Drop Experiment</vt:lpstr>
      <vt:lpstr> Modify the Theory</vt:lpstr>
      <vt:lpstr> Modify the Theory</vt:lpstr>
      <vt:lpstr>Testing the Plum Pudding Model</vt:lpstr>
      <vt:lpstr>Rutherford’s Experiment                  (1871–1937)</vt:lpstr>
      <vt:lpstr>Rutherford’s Results:  Discovery of the Nucleus</vt:lpstr>
      <vt:lpstr>Rutherford’s Results:  Discovery of the Nucleus</vt:lpstr>
      <vt:lpstr>Led to the Initial Planetary Model of the Atom</vt:lpstr>
      <vt:lpstr>Relative Size of the Hydrogen Atom  ENRICHMENT</vt:lpstr>
      <vt:lpstr>       Modifying the Atomic Model</vt:lpstr>
      <vt:lpstr>       Modifying the Atomic Model</vt:lpstr>
      <vt:lpstr>PowerPoint Presentation</vt:lpstr>
      <vt:lpstr>PowerPoint Presentation</vt:lpstr>
      <vt:lpstr>Atomic Mass Unit</vt:lpstr>
      <vt:lpstr>PowerPoint Presentation</vt:lpstr>
      <vt:lpstr>PowerPoint Presentation</vt:lpstr>
      <vt:lpstr>Atom History Song</vt:lpstr>
      <vt:lpstr> The Atom  </vt:lpstr>
      <vt:lpstr> The Atom  </vt:lpstr>
      <vt:lpstr>Charged Particles in the Atom</vt:lpstr>
      <vt:lpstr>PowerPoint Presentation</vt:lpstr>
      <vt:lpstr>PowerPoint Presentation</vt:lpstr>
      <vt:lpstr> Determine the Locations of Subatomic Particles</vt:lpstr>
      <vt:lpstr> Determine the Locations of Subatomic Particles</vt:lpstr>
      <vt:lpstr> What is the structure of the atom?</vt:lpstr>
      <vt:lpstr> Atomic number  </vt:lpstr>
      <vt:lpstr> Mass number (A) </vt:lpstr>
      <vt:lpstr> Mass number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Isotopes</vt:lpstr>
      <vt:lpstr>Isotopes</vt:lpstr>
      <vt:lpstr>Isotopes of Neutral Atoms</vt:lpstr>
      <vt:lpstr>Atomic Mass</vt:lpstr>
      <vt:lpstr>Atomic Mass</vt:lpstr>
      <vt:lpstr>PowerPoint Presentation</vt:lpstr>
      <vt:lpstr>PowerPoint Presentation</vt:lpstr>
      <vt:lpstr>Atomic Mass</vt:lpstr>
      <vt:lpstr>Atomic Mass</vt:lpstr>
      <vt:lpstr> Calculating Average Atomic Mass  </vt:lpstr>
      <vt:lpstr> Average Atomic Mass  </vt:lpstr>
      <vt:lpstr>Atomic Mass</vt:lpstr>
      <vt:lpstr>Atomic Mass</vt:lpstr>
      <vt:lpstr>Atomic Mass</vt:lpstr>
    </vt:vector>
  </TitlesOfParts>
  <Company>Karen Rowan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Rowan</dc:creator>
  <cp:lastModifiedBy>Craig Riesen</cp:lastModifiedBy>
  <cp:revision>175</cp:revision>
  <dcterms:created xsi:type="dcterms:W3CDTF">2009-10-15T14:10:10Z</dcterms:created>
  <dcterms:modified xsi:type="dcterms:W3CDTF">2024-10-01T14:29:08Z</dcterms:modified>
</cp:coreProperties>
</file>