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76" r:id="rId1"/>
    <p:sldMasterId id="2147483777" r:id="rId2"/>
    <p:sldMasterId id="2147483778" r:id="rId3"/>
    <p:sldMasterId id="2147483779" r:id="rId4"/>
    <p:sldMasterId id="2147483780" r:id="rId5"/>
    <p:sldMasterId id="2147483781" r:id="rId6"/>
    <p:sldMasterId id="2147483782" r:id="rId7"/>
    <p:sldMasterId id="2147483784" r:id="rId8"/>
    <p:sldMasterId id="2147483785" r:id="rId9"/>
    <p:sldMasterId id="2147483786" r:id="rId10"/>
    <p:sldMasterId id="2147483787" r:id="rId11"/>
    <p:sldMasterId id="2147483788" r:id="rId12"/>
    <p:sldMasterId id="2147483789" r:id="rId13"/>
    <p:sldMasterId id="2147483801" r:id="rId14"/>
    <p:sldMasterId id="2147483815" r:id="rId15"/>
    <p:sldMasterId id="2147483827" r:id="rId16"/>
    <p:sldMasterId id="2147483834" r:id="rId17"/>
    <p:sldMasterId id="2147483841" r:id="rId18"/>
    <p:sldMasterId id="2147483853" r:id="rId19"/>
    <p:sldMasterId id="2147483869" r:id="rId20"/>
    <p:sldMasterId id="2147483877" r:id="rId21"/>
  </p:sldMasterIdLst>
  <p:notesMasterIdLst>
    <p:notesMasterId r:id="rId99"/>
  </p:notesMasterIdLst>
  <p:sldIdLst>
    <p:sldId id="631" r:id="rId22"/>
    <p:sldId id="256" r:id="rId23"/>
    <p:sldId id="686" r:id="rId24"/>
    <p:sldId id="687" r:id="rId25"/>
    <p:sldId id="663" r:id="rId26"/>
    <p:sldId id="331" r:id="rId27"/>
    <p:sldId id="333" r:id="rId28"/>
    <p:sldId id="332" r:id="rId29"/>
    <p:sldId id="335" r:id="rId30"/>
    <p:sldId id="690" r:id="rId31"/>
    <p:sldId id="689" r:id="rId32"/>
    <p:sldId id="691" r:id="rId33"/>
    <p:sldId id="301" r:id="rId34"/>
    <p:sldId id="312" r:id="rId35"/>
    <p:sldId id="693" r:id="rId36"/>
    <p:sldId id="303" r:id="rId37"/>
    <p:sldId id="692" r:id="rId38"/>
    <p:sldId id="694" r:id="rId39"/>
    <p:sldId id="304" r:id="rId40"/>
    <p:sldId id="695" r:id="rId41"/>
    <p:sldId id="311" r:id="rId42"/>
    <p:sldId id="305" r:id="rId43"/>
    <p:sldId id="306" r:id="rId44"/>
    <p:sldId id="307" r:id="rId45"/>
    <p:sldId id="308" r:id="rId46"/>
    <p:sldId id="309" r:id="rId47"/>
    <p:sldId id="310" r:id="rId48"/>
    <p:sldId id="696" r:id="rId49"/>
    <p:sldId id="330" r:id="rId50"/>
    <p:sldId id="697" r:id="rId51"/>
    <p:sldId id="266" r:id="rId52"/>
    <p:sldId id="257" r:id="rId53"/>
    <p:sldId id="258" r:id="rId54"/>
    <p:sldId id="259" r:id="rId55"/>
    <p:sldId id="703" r:id="rId56"/>
    <p:sldId id="262" r:id="rId57"/>
    <p:sldId id="265" r:id="rId58"/>
    <p:sldId id="267" r:id="rId59"/>
    <p:sldId id="268" r:id="rId60"/>
    <p:sldId id="269" r:id="rId61"/>
    <p:sldId id="270" r:id="rId62"/>
    <p:sldId id="271" r:id="rId63"/>
    <p:sldId id="272" r:id="rId64"/>
    <p:sldId id="273" r:id="rId65"/>
    <p:sldId id="274" r:id="rId66"/>
    <p:sldId id="275" r:id="rId67"/>
    <p:sldId id="276" r:id="rId68"/>
    <p:sldId id="277" r:id="rId69"/>
    <p:sldId id="698" r:id="rId70"/>
    <p:sldId id="278" r:id="rId71"/>
    <p:sldId id="279" r:id="rId72"/>
    <p:sldId id="280" r:id="rId73"/>
    <p:sldId id="281" r:id="rId74"/>
    <p:sldId id="282" r:id="rId75"/>
    <p:sldId id="288" r:id="rId76"/>
    <p:sldId id="289" r:id="rId77"/>
    <p:sldId id="293" r:id="rId78"/>
    <p:sldId id="699" r:id="rId79"/>
    <p:sldId id="290" r:id="rId80"/>
    <p:sldId id="291" r:id="rId81"/>
    <p:sldId id="298" r:id="rId82"/>
    <p:sldId id="702" r:id="rId83"/>
    <p:sldId id="299" r:id="rId84"/>
    <p:sldId id="292" r:id="rId85"/>
    <p:sldId id="294" r:id="rId86"/>
    <p:sldId id="285" r:id="rId87"/>
    <p:sldId id="287" r:id="rId88"/>
    <p:sldId id="704" r:id="rId89"/>
    <p:sldId id="705" r:id="rId90"/>
    <p:sldId id="706" r:id="rId91"/>
    <p:sldId id="707" r:id="rId92"/>
    <p:sldId id="708" r:id="rId93"/>
    <p:sldId id="295" r:id="rId94"/>
    <p:sldId id="296" r:id="rId95"/>
    <p:sldId id="297" r:id="rId96"/>
    <p:sldId id="701" r:id="rId97"/>
    <p:sldId id="700" r:id="rId9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0" y="4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dirty="0">
              <a:solidFill>
                <a:srgbClr val="000000"/>
              </a:solidFill>
              <a:latin typeface="Arial"/>
              <a:ea typeface="Arial"/>
              <a:cs typeface="Arial"/>
              <a:sym typeface="Arial"/>
            </a:endParaRPr>
          </a:p>
        </p:txBody>
      </p:sp>
      <p:sp>
        <p:nvSpPr>
          <p:cNvPr id="712" name="Google Shape;71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3" name="Google Shape;71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787" name="Google Shape;78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8" name="Google Shape;78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28.2-0 Structure of a myelinated motor neuron; </a:t>
            </a:r>
            <a:r>
              <a:rPr lang="en-US" b="1"/>
              <a:t>Myelin Sheath 🡪 </a:t>
            </a:r>
            <a:r>
              <a:rPr lang="en-US" b="0"/>
              <a:t>analogous to the plastic insulation that covers many electrical wires.</a:t>
            </a:r>
            <a:endParaRPr b="1"/>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1061513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787" name="Google Shape;78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8" name="Google Shape;78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28.2-0 Structure of a myelinated motor neuron; </a:t>
            </a:r>
            <a:r>
              <a:rPr lang="en-US" b="1"/>
              <a:t>Myelin Sheath 🡪 </a:t>
            </a:r>
            <a:r>
              <a:rPr lang="en-US" b="0"/>
              <a:t>analogous to the plastic insulation that covers many electrical wires.</a:t>
            </a:r>
            <a:endParaRPr b="1"/>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01785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0" name="Google Shape;1200;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13190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848" name="Google Shape;84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9" name="Google Shape;84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28.3-0 How the resting potential is generated</a:t>
            </a:r>
            <a:endParaRPr>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993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848" name="Google Shape;84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9" name="Google Shape;84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28.3-0 How the resting potential is generated</a:t>
            </a: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006341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908" name="Google Shape;90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9" name="Google Shape;90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28.3-2 How the resting potential is generated (part 2)</a:t>
            </a:r>
            <a:endParaRPr>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152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dirty="0"/>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62232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3" name="Google Shape;119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961" name="Google Shape;96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2" name="Google Shape;96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Figure 28.4-1 The action potential (part 1)</a:t>
            </a:r>
            <a:endParaRPr dirty="0">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997" name="Google Shape;99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8" name="Google Shape;998;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Arial"/>
                <a:ea typeface="Arial"/>
                <a:cs typeface="Arial"/>
                <a:sym typeface="Arial"/>
              </a:rPr>
              <a:t>Figure 28.4-2</a:t>
            </a:r>
            <a:r>
              <a:rPr lang="en-US" dirty="0">
                <a:latin typeface="Times New Roman"/>
                <a:ea typeface="Times New Roman"/>
                <a:cs typeface="Times New Roman"/>
                <a:sym typeface="Times New Roman"/>
              </a:rPr>
              <a:t> The action potential (part 2)</a:t>
            </a:r>
            <a:endParaRPr dirty="0">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26" name="Google Shape;102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7" name="Google Shape;102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Figure 28.4-3 The action potential (part 3)</a:t>
            </a:r>
            <a:endParaRPr dirty="0">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56" name="Google Shape;105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7" name="Google Shape;105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Figure 28.4-4 The action potential (part 4)</a:t>
            </a:r>
            <a:endParaRPr dirty="0">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90" name="Google Shape;109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1" name="Google Shape;109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Figure 28.4-6 The action potential (part 6)</a:t>
            </a:r>
            <a:endParaRPr dirty="0">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24" name="Google Shape;112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5" name="Google Shape;112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Figure 28.4-0 The action potential</a:t>
            </a:r>
            <a:endParaRPr dirty="0">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24" name="Google Shape;112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5" name="Google Shape;112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dirty="0">
                <a:latin typeface="Times New Roman"/>
                <a:ea typeface="Times New Roman"/>
                <a:cs typeface="Times New Roman"/>
                <a:sym typeface="Times New Roman"/>
              </a:rPr>
              <a:t>Figure 28.4-0 The action potential</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0888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1" name="Google Shape;1551;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1552" name="Google Shape;155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1" name="Google Shape;1551;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1552" name="Google Shape;155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4634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dirty="0"/>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3418902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31</a:t>
            </a:fld>
            <a:endParaRPr sz="1200" b="0" dirty="0">
              <a:solidFill>
                <a:srgbClr val="000000"/>
              </a:solidFill>
              <a:latin typeface="Times"/>
              <a:ea typeface="Times"/>
              <a:cs typeface="Times"/>
              <a:sym typeface="Times"/>
            </a:endParaRPr>
          </a:p>
        </p:txBody>
      </p:sp>
      <p:sp>
        <p:nvSpPr>
          <p:cNvPr id="833" name="Google Shape;83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4" name="Google Shape;8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23.2c The double circulation and four-chambered heart of a bird or mammal</a:t>
            </a:r>
            <a:endParaRPr dirty="0">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0" name="Google Shape;72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32</a:t>
            </a:fld>
            <a:endParaRPr dirty="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9" name="Google Shape;72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33</a:t>
            </a:fld>
            <a:endParaRPr dirty="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7" name="Google Shape;73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34</a:t>
            </a:fld>
            <a:endParaRPr dirty="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7" name="Google Shape;73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35</a:t>
            </a:fld>
            <a:endParaRPr dirty="0">
              <a:solidFill>
                <a:srgbClr val="000000"/>
              </a:solidFill>
            </a:endParaRPr>
          </a:p>
        </p:txBody>
      </p:sp>
    </p:spTree>
    <p:extLst>
      <p:ext uri="{BB962C8B-B14F-4D97-AF65-F5344CB8AC3E}">
        <p14:creationId xmlns:p14="http://schemas.microsoft.com/office/powerpoint/2010/main" val="1834922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89" name="Google Shape;78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36</a:t>
            </a:fld>
            <a:endParaRPr dirty="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6" name="Google Shape;82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37</a:t>
            </a:fld>
            <a:endParaRPr dirty="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8" name="Google Shape;85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38</a:t>
            </a:fld>
            <a:endParaRPr dirty="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6" name="Google Shape;86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3" name="Google Shape;87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457200"/>
            <a:ext cx="4398962" cy="32988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#frame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instructional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sz="1100" b="1" dirty="0"/>
              <a:t>iming ≈ 0.5 minutes</a:t>
            </a:r>
          </a:p>
          <a:p>
            <a:pPr marL="171450" indent="-171450">
              <a:buFont typeface="Arial" pitchFamily="34" charset="0"/>
              <a:buChar char="•"/>
            </a:pPr>
            <a:r>
              <a:rPr lang="en-US" baseline="0" dirty="0"/>
              <a:t>Living organisms need energy to accomplish the wide variety of tasks they attempt each day.</a:t>
            </a:r>
          </a:p>
          <a:p>
            <a:pPr marL="171450" indent="-171450">
              <a:buFont typeface="Arial" pitchFamily="34" charset="0"/>
              <a:buChar char="•"/>
            </a:pPr>
            <a:r>
              <a:rPr lang="en-US" dirty="0"/>
              <a:t>You</a:t>
            </a:r>
            <a:r>
              <a:rPr lang="en-US" baseline="0" dirty="0"/>
              <a:t> will begin learning about how energy is captured from the Sun and stored in organic molecules.</a:t>
            </a:r>
            <a:endParaRPr lang="en-US" dirty="0"/>
          </a:p>
          <a:p>
            <a:pPr marL="388931" lvl="1" indent="-171450">
              <a:buFont typeface="Arial" pitchFamily="34" charset="0"/>
              <a:buChar char="•"/>
            </a:pPr>
            <a:r>
              <a:rPr lang="en-US" dirty="0"/>
              <a:t>[read</a:t>
            </a:r>
            <a:r>
              <a:rPr lang="en-US" baseline="0" dirty="0"/>
              <a:t> objectives]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10158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80" name="Google Shape;88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87" name="Google Shape;88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4" name="Google Shape;89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1" name="Google Shape;90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8" name="Google Shape;90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5" name="Google Shape;91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2" name="Google Shape;92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48</a:t>
            </a:fld>
            <a:endParaRPr sz="1200" b="0" dirty="0">
              <a:solidFill>
                <a:srgbClr val="000000"/>
              </a:solidFill>
              <a:latin typeface="Times"/>
              <a:ea typeface="Times"/>
              <a:cs typeface="Times"/>
              <a:sym typeface="Times"/>
            </a:endParaRPr>
          </a:p>
        </p:txBody>
      </p:sp>
      <p:sp>
        <p:nvSpPr>
          <p:cNvPr id="929" name="Google Shape;92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0" name="Google Shape;93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23.3-4 The human cardiovascular system illustrates the double circulation of mammals (step 4)</a:t>
            </a:r>
            <a:endParaRPr dirty="0">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49</a:t>
            </a:fld>
            <a:endParaRPr sz="1200" b="0" dirty="0">
              <a:solidFill>
                <a:srgbClr val="000000"/>
              </a:solidFill>
              <a:latin typeface="Times"/>
              <a:ea typeface="Times"/>
              <a:cs typeface="Times"/>
              <a:sym typeface="Times"/>
            </a:endParaRPr>
          </a:p>
        </p:txBody>
      </p:sp>
      <p:sp>
        <p:nvSpPr>
          <p:cNvPr id="929" name="Google Shape;92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0" name="Google Shape;93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23.3-4 The human cardiovascular system illustrates the double circulation of mammals (step 4)</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400311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3" name="Google Shape;98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5" name="Google Shape;74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6" name="Google Shape;746;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747" name="Google Shape;747;p3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copyright </a:t>
            </a:r>
            <a:r>
              <a:rPr kumimoji="0" lang="en-US" sz="1200" b="0"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cmassengale</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0" name="Google Shape;99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7" name="Google Shape;99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5" name="Google Shape;100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54</a:t>
            </a:fld>
            <a:endParaRPr sz="1200" b="0" dirty="0">
              <a:solidFill>
                <a:srgbClr val="000000"/>
              </a:solidFill>
              <a:latin typeface="Times"/>
              <a:ea typeface="Times"/>
              <a:cs typeface="Times"/>
              <a:sym typeface="Times"/>
            </a:endParaRPr>
          </a:p>
        </p:txBody>
      </p:sp>
      <p:sp>
        <p:nvSpPr>
          <p:cNvPr id="1012" name="Google Shape;101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3" name="Google Shape;101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23.6a Blockage of a coronary artery, resulting in a heart attack</a:t>
            </a:r>
            <a:endParaRPr dirty="0">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5" name="Google Shape;109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2" name="Google Shape;110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57</a:t>
            </a:fld>
            <a:endParaRPr sz="1200" b="0" dirty="0">
              <a:solidFill>
                <a:srgbClr val="000000"/>
              </a:solidFill>
              <a:latin typeface="Times"/>
              <a:ea typeface="Times"/>
              <a:cs typeface="Times"/>
              <a:sym typeface="Times"/>
            </a:endParaRPr>
          </a:p>
        </p:txBody>
      </p:sp>
      <p:sp>
        <p:nvSpPr>
          <p:cNvPr id="1169" name="Google Shape;116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0" name="Google Shape;117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22.6-1 The anatomy of the human respiratory system and details of the alveoli (part 1)</a:t>
            </a:r>
            <a:endParaRPr dirty="0">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58</a:t>
            </a:fld>
            <a:endParaRPr sz="1200" b="0" dirty="0">
              <a:solidFill>
                <a:srgbClr val="000000"/>
              </a:solidFill>
              <a:latin typeface="Times"/>
              <a:ea typeface="Times"/>
              <a:cs typeface="Times"/>
              <a:sym typeface="Times"/>
            </a:endParaRPr>
          </a:p>
        </p:txBody>
      </p:sp>
      <p:sp>
        <p:nvSpPr>
          <p:cNvPr id="1169" name="Google Shape;116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0" name="Google Shape;117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22.6-1 The anatomy of the human respiratory system and details of the alveoli (part 1)</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113387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0" name="Google Shape;1110;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59</a:t>
            </a:fld>
            <a:endParaRPr dirty="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60</a:t>
            </a:fld>
            <a:endParaRPr sz="1200" b="0" dirty="0">
              <a:solidFill>
                <a:srgbClr val="000000"/>
              </a:solidFill>
              <a:latin typeface="Times"/>
              <a:ea typeface="Times"/>
              <a:cs typeface="Times"/>
              <a:sym typeface="Times"/>
            </a:endParaRPr>
          </a:p>
        </p:txBody>
      </p:sp>
      <p:sp>
        <p:nvSpPr>
          <p:cNvPr id="1116" name="Google Shape;111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7" name="Google Shape;111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22.1 The three phases of gas exchange in a human</a:t>
            </a:r>
            <a:endParaRPr dirty="0">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0" name="Google Shape;770;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772" name="Google Shape;772;p34: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copyright cmassengale</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7" name="Google Shape;127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8" name="Google Shape;127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Black"/>
                <a:ea typeface="Arial Black"/>
                <a:cs typeface="Arial Black"/>
                <a:sym typeface="Arial Black"/>
              </a:rPr>
              <a:t>61</a:t>
            </a:fld>
            <a:endParaRPr sz="1200" dirty="0">
              <a:solidFill>
                <a:srgbClr val="000000"/>
              </a:solidFill>
              <a:latin typeface="Arial Black"/>
              <a:ea typeface="Arial Black"/>
              <a:cs typeface="Arial Black"/>
              <a:sym typeface="Arial Black"/>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7" name="Google Shape;127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8" name="Google Shape;127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Black"/>
                <a:ea typeface="Arial Black"/>
                <a:cs typeface="Arial Black"/>
                <a:sym typeface="Arial Black"/>
              </a:rPr>
              <a:t>62</a:t>
            </a:fld>
            <a:endParaRPr sz="1200" dirty="0">
              <a:solidFill>
                <a:srgbClr val="000000"/>
              </a:solidFill>
              <a:latin typeface="Arial Black"/>
              <a:ea typeface="Arial Black"/>
              <a:cs typeface="Arial Black"/>
              <a:sym typeface="Arial Black"/>
            </a:endParaRPr>
          </a:p>
        </p:txBody>
      </p:sp>
    </p:spTree>
    <p:extLst>
      <p:ext uri="{BB962C8B-B14F-4D97-AF65-F5344CB8AC3E}">
        <p14:creationId xmlns:p14="http://schemas.microsoft.com/office/powerpoint/2010/main" val="2745477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5" name="Google Shape;128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6" name="Google Shape;128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Black"/>
                <a:ea typeface="Arial Black"/>
                <a:cs typeface="Arial Black"/>
                <a:sym typeface="Arial Black"/>
              </a:rPr>
              <a:t>63</a:t>
            </a:fld>
            <a:endParaRPr sz="1200" dirty="0">
              <a:solidFill>
                <a:srgbClr val="000000"/>
              </a:solidFill>
              <a:latin typeface="Arial Black"/>
              <a:ea typeface="Arial Black"/>
              <a:cs typeface="Arial Black"/>
              <a:sym typeface="Arial Black"/>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Times"/>
              <a:ea typeface="Times"/>
              <a:cs typeface="Times"/>
              <a:sym typeface="Times"/>
            </a:endParaRPr>
          </a:p>
        </p:txBody>
      </p:sp>
      <p:sp>
        <p:nvSpPr>
          <p:cNvPr id="1163" name="Google Shape;1163;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64</a:t>
            </a:fld>
            <a:endParaRPr dirty="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8" name="Google Shape;119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65</a:t>
            </a:fld>
            <a:endParaRPr dirty="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B032C55-71D2-BF04-F231-C5FD168C4DD8}"/>
              </a:ext>
            </a:extLst>
          </p:cNvPr>
          <p:cNvSpPr>
            <a:spLocks noGrp="1" noChangeArrowheads="1"/>
          </p:cNvSpPr>
          <p:nvPr>
            <p:ph type="sldNum" sz="quarter" idx="5"/>
          </p:nvPr>
        </p:nvSpPr>
        <p:spPr>
          <a:noFill/>
        </p:spPr>
        <p:txBody>
          <a:bodyPr/>
          <a:lstStyle>
            <a:lvl1pPr>
              <a:defRPr sz="2800" b="1">
                <a:solidFill>
                  <a:schemeClr val="bg1"/>
                </a:solidFill>
                <a:latin typeface="Arial" panose="020B0604020202020204" pitchFamily="34" charset="0"/>
                <a:ea typeface="ＭＳ Ｐゴシック" panose="020B0600070205080204" pitchFamily="34" charset="-128"/>
              </a:defRPr>
            </a:lvl1pPr>
            <a:lvl2pPr marL="742950" indent="-285750">
              <a:defRPr sz="2800" b="1">
                <a:solidFill>
                  <a:schemeClr val="bg1"/>
                </a:solidFill>
                <a:latin typeface="Arial" panose="020B0604020202020204" pitchFamily="34" charset="0"/>
                <a:ea typeface="ＭＳ Ｐゴシック" panose="020B0600070205080204" pitchFamily="34" charset="-128"/>
              </a:defRPr>
            </a:lvl2pPr>
            <a:lvl3pPr marL="1143000" indent="-228600">
              <a:defRPr sz="2800" b="1">
                <a:solidFill>
                  <a:schemeClr val="bg1"/>
                </a:solidFill>
                <a:latin typeface="Arial" panose="020B0604020202020204" pitchFamily="34" charset="0"/>
                <a:ea typeface="ＭＳ Ｐゴシック" panose="020B0600070205080204" pitchFamily="34" charset="-128"/>
              </a:defRPr>
            </a:lvl3pPr>
            <a:lvl4pPr marL="1600200" indent="-228600">
              <a:defRPr sz="2800" b="1">
                <a:solidFill>
                  <a:schemeClr val="bg1"/>
                </a:solidFill>
                <a:latin typeface="Arial" panose="020B0604020202020204" pitchFamily="34" charset="0"/>
                <a:ea typeface="ＭＳ Ｐゴシック" panose="020B0600070205080204" pitchFamily="34" charset="-128"/>
              </a:defRPr>
            </a:lvl4pPr>
            <a:lvl5pPr marL="2057400" indent="-22860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8F5A9-0150-453A-8EF9-DC21AAF150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531" name="Rectangle 2">
            <a:extLst>
              <a:ext uri="{FF2B5EF4-FFF2-40B4-BE49-F238E27FC236}">
                <a16:creationId xmlns:a16="http://schemas.microsoft.com/office/drawing/2014/main" id="{22ACAA81-A94F-5CCB-EDCE-D7515BD22446}"/>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F9A0B84B-EC8A-9B1B-6D57-294C47E38049}"/>
              </a:ext>
            </a:extLst>
          </p:cNvPr>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The respiratory system is responsible for the exchange of oxygen and carbon dioxide.</a:t>
            </a:r>
            <a:r>
              <a:rPr lang="en-US" altLang="en-US">
                <a:latin typeface="Arial" panose="020B0604020202020204" pitchFamily="34" charset="0"/>
              </a:rPr>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F55D652-995E-0F49-939E-9BB350193E23}"/>
              </a:ext>
            </a:extLst>
          </p:cNvPr>
          <p:cNvSpPr>
            <a:spLocks noGrp="1" noChangeArrowheads="1"/>
          </p:cNvSpPr>
          <p:nvPr>
            <p:ph type="sldNum" sz="quarter" idx="5"/>
          </p:nvPr>
        </p:nvSpPr>
        <p:spPr>
          <a:noFill/>
        </p:spPr>
        <p:txBody>
          <a:bodyPr/>
          <a:lstStyle>
            <a:lvl1pPr>
              <a:defRPr sz="2800" b="1">
                <a:solidFill>
                  <a:schemeClr val="bg1"/>
                </a:solidFill>
                <a:latin typeface="Arial" panose="020B0604020202020204" pitchFamily="34" charset="0"/>
                <a:ea typeface="ＭＳ Ｐゴシック" panose="020B0600070205080204" pitchFamily="34" charset="-128"/>
              </a:defRPr>
            </a:lvl1pPr>
            <a:lvl2pPr marL="742950" indent="-285750">
              <a:defRPr sz="2800" b="1">
                <a:solidFill>
                  <a:schemeClr val="bg1"/>
                </a:solidFill>
                <a:latin typeface="Arial" panose="020B0604020202020204" pitchFamily="34" charset="0"/>
                <a:ea typeface="ＭＳ Ｐゴシック" panose="020B0600070205080204" pitchFamily="34" charset="-128"/>
              </a:defRPr>
            </a:lvl2pPr>
            <a:lvl3pPr marL="1143000" indent="-228600">
              <a:defRPr sz="2800" b="1">
                <a:solidFill>
                  <a:schemeClr val="bg1"/>
                </a:solidFill>
                <a:latin typeface="Arial" panose="020B0604020202020204" pitchFamily="34" charset="0"/>
                <a:ea typeface="ＭＳ Ｐゴシック" panose="020B0600070205080204" pitchFamily="34" charset="-128"/>
              </a:defRPr>
            </a:lvl3pPr>
            <a:lvl4pPr marL="1600200" indent="-228600">
              <a:defRPr sz="2800" b="1">
                <a:solidFill>
                  <a:schemeClr val="bg1"/>
                </a:solidFill>
                <a:latin typeface="Arial" panose="020B0604020202020204" pitchFamily="34" charset="0"/>
                <a:ea typeface="ＭＳ Ｐゴシック" panose="020B0600070205080204" pitchFamily="34" charset="-128"/>
              </a:defRPr>
            </a:lvl4pPr>
            <a:lvl5pPr marL="2057400" indent="-22860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1B8F3E-2DBE-434E-BFB0-5B042ADA0B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579" name="Rectangle 2">
            <a:extLst>
              <a:ext uri="{FF2B5EF4-FFF2-40B4-BE49-F238E27FC236}">
                <a16:creationId xmlns:a16="http://schemas.microsoft.com/office/drawing/2014/main" id="{02C71813-3179-E723-A3CE-7538EA934049}"/>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3B461AED-93A5-72C5-8BC1-25EE6F307FB5}"/>
              </a:ext>
            </a:extLst>
          </p:cNvPr>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The respiratory system is responsible for the exchange of oxygen and carbon dioxide.</a:t>
            </a:r>
            <a:r>
              <a:rPr lang="en-US" altLang="en-US">
                <a:latin typeface="Arial" panose="020B0604020202020204" pitchFamily="34" charset="0"/>
              </a:rPr>
              <a:t> Air moves through the nose, pharynx, larynx, trachea, and lungs.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391CDE7-8D22-9233-5A1B-F9A4D669BD7D}"/>
              </a:ext>
            </a:extLst>
          </p:cNvPr>
          <p:cNvSpPr>
            <a:spLocks noGrp="1" noChangeArrowheads="1"/>
          </p:cNvSpPr>
          <p:nvPr>
            <p:ph type="sldNum" sz="quarter" idx="5"/>
          </p:nvPr>
        </p:nvSpPr>
        <p:spPr>
          <a:noFill/>
        </p:spPr>
        <p:txBody>
          <a:bodyPr/>
          <a:lstStyle>
            <a:lvl1pPr>
              <a:defRPr sz="2800" b="1">
                <a:solidFill>
                  <a:schemeClr val="bg1"/>
                </a:solidFill>
                <a:latin typeface="Arial" panose="020B0604020202020204" pitchFamily="34" charset="0"/>
                <a:ea typeface="ＭＳ Ｐゴシック" panose="020B0600070205080204" pitchFamily="34" charset="-128"/>
              </a:defRPr>
            </a:lvl1pPr>
            <a:lvl2pPr marL="742950" indent="-285750">
              <a:defRPr sz="2800" b="1">
                <a:solidFill>
                  <a:schemeClr val="bg1"/>
                </a:solidFill>
                <a:latin typeface="Arial" panose="020B0604020202020204" pitchFamily="34" charset="0"/>
                <a:ea typeface="ＭＳ Ｐゴシック" panose="020B0600070205080204" pitchFamily="34" charset="-128"/>
              </a:defRPr>
            </a:lvl2pPr>
            <a:lvl3pPr marL="1143000" indent="-228600">
              <a:defRPr sz="2800" b="1">
                <a:solidFill>
                  <a:schemeClr val="bg1"/>
                </a:solidFill>
                <a:latin typeface="Arial" panose="020B0604020202020204" pitchFamily="34" charset="0"/>
                <a:ea typeface="ＭＳ Ｐゴシック" panose="020B0600070205080204" pitchFamily="34" charset="-128"/>
              </a:defRPr>
            </a:lvl3pPr>
            <a:lvl4pPr marL="1600200" indent="-228600">
              <a:defRPr sz="2800" b="1">
                <a:solidFill>
                  <a:schemeClr val="bg1"/>
                </a:solidFill>
                <a:latin typeface="Arial" panose="020B0604020202020204" pitchFamily="34" charset="0"/>
                <a:ea typeface="ＭＳ Ｐゴシック" panose="020B0600070205080204" pitchFamily="34" charset="-128"/>
              </a:defRPr>
            </a:lvl4pPr>
            <a:lvl5pPr marL="2057400" indent="-22860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329D4A-CA61-4C34-A0F7-261D8B8480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Rectangle 2">
            <a:extLst>
              <a:ext uri="{FF2B5EF4-FFF2-40B4-BE49-F238E27FC236}">
                <a16:creationId xmlns:a16="http://schemas.microsoft.com/office/drawing/2014/main" id="{673A7C3A-557A-7280-6D30-0BDEF9E7332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A1A52C4A-1500-7473-BCBA-86A47F8C8FFA}"/>
              </a:ext>
            </a:extLst>
          </p:cNvPr>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The respiratory system is responsible for the exchange of oxygen and carbon dioxide.</a:t>
            </a:r>
            <a:r>
              <a:rPr lang="en-US" altLang="en-US">
                <a:latin typeface="Arial" panose="020B0604020202020204" pitchFamily="34" charset="0"/>
              </a:rPr>
              <a:t> Air moves through the nose, pharynx, larynx, trachea, and lungs. After reaching the lungs, the trachea branches into smaller and smaller tubes called bronchioles, which end in alveoli, or air sacs.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054D5898-27F9-9AE0-1E78-456B77165098}"/>
              </a:ext>
            </a:extLst>
          </p:cNvPr>
          <p:cNvSpPr>
            <a:spLocks noGrp="1" noChangeArrowheads="1"/>
          </p:cNvSpPr>
          <p:nvPr>
            <p:ph type="sldNum" sz="quarter" idx="5"/>
          </p:nvPr>
        </p:nvSpPr>
        <p:spPr>
          <a:noFill/>
        </p:spPr>
        <p:txBody>
          <a:bodyPr/>
          <a:lstStyle>
            <a:lvl1pPr>
              <a:defRPr sz="2800" b="1">
                <a:solidFill>
                  <a:schemeClr val="bg1"/>
                </a:solidFill>
                <a:latin typeface="Arial" panose="020B0604020202020204" pitchFamily="34" charset="0"/>
                <a:ea typeface="ＭＳ Ｐゴシック" panose="020B0600070205080204" pitchFamily="34" charset="-128"/>
              </a:defRPr>
            </a:lvl1pPr>
            <a:lvl2pPr marL="742950" indent="-285750">
              <a:defRPr sz="2800" b="1">
                <a:solidFill>
                  <a:schemeClr val="bg1"/>
                </a:solidFill>
                <a:latin typeface="Arial" panose="020B0604020202020204" pitchFamily="34" charset="0"/>
                <a:ea typeface="ＭＳ Ｐゴシック" panose="020B0600070205080204" pitchFamily="34" charset="-128"/>
              </a:defRPr>
            </a:lvl2pPr>
            <a:lvl3pPr marL="1143000" indent="-228600">
              <a:defRPr sz="2800" b="1">
                <a:solidFill>
                  <a:schemeClr val="bg1"/>
                </a:solidFill>
                <a:latin typeface="Arial" panose="020B0604020202020204" pitchFamily="34" charset="0"/>
                <a:ea typeface="ＭＳ Ｐゴシック" panose="020B0600070205080204" pitchFamily="34" charset="-128"/>
              </a:defRPr>
            </a:lvl3pPr>
            <a:lvl4pPr marL="1600200" indent="-228600">
              <a:defRPr sz="2800" b="1">
                <a:solidFill>
                  <a:schemeClr val="bg1"/>
                </a:solidFill>
                <a:latin typeface="Arial" panose="020B0604020202020204" pitchFamily="34" charset="0"/>
                <a:ea typeface="ＭＳ Ｐゴシック" panose="020B0600070205080204" pitchFamily="34" charset="-128"/>
              </a:defRPr>
            </a:lvl4pPr>
            <a:lvl5pPr marL="2057400" indent="-22860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E74BB8-6EB4-4528-8857-A00016C725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75" name="Rectangle 2">
            <a:extLst>
              <a:ext uri="{FF2B5EF4-FFF2-40B4-BE49-F238E27FC236}">
                <a16:creationId xmlns:a16="http://schemas.microsoft.com/office/drawing/2014/main" id="{195F096F-4EC3-5000-ED96-8E2AD3E64BA7}"/>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ED699B70-C205-08ED-6911-243EDB68891D}"/>
              </a:ext>
            </a:extLst>
          </p:cNvPr>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The respiratory system is responsible for the exchange of oxygen and carbon dioxide.</a:t>
            </a:r>
            <a:r>
              <a:rPr lang="en-US" altLang="en-US">
                <a:latin typeface="Arial" panose="020B0604020202020204" pitchFamily="34" charset="0"/>
              </a:rPr>
              <a:t> After reaching the lungs, the trachea branches into smaller and smaller tubes called bronchioles, which end in alveoli, or air sacs.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D9EECB15-2E0C-4038-0069-5516F044517C}"/>
              </a:ext>
            </a:extLst>
          </p:cNvPr>
          <p:cNvSpPr>
            <a:spLocks noGrp="1" noChangeArrowheads="1"/>
          </p:cNvSpPr>
          <p:nvPr>
            <p:ph type="sldNum" sz="quarter" idx="5"/>
          </p:nvPr>
        </p:nvSpPr>
        <p:spPr>
          <a:noFill/>
        </p:spPr>
        <p:txBody>
          <a:bodyPr/>
          <a:lstStyle>
            <a:lvl1pPr>
              <a:defRPr sz="2800" b="1">
                <a:solidFill>
                  <a:schemeClr val="bg1"/>
                </a:solidFill>
                <a:latin typeface="Arial" panose="020B0604020202020204" pitchFamily="34" charset="0"/>
                <a:ea typeface="ＭＳ Ｐゴシック" panose="020B0600070205080204" pitchFamily="34" charset="-128"/>
              </a:defRPr>
            </a:lvl1pPr>
            <a:lvl2pPr marL="742950" indent="-285750">
              <a:defRPr sz="2800" b="1">
                <a:solidFill>
                  <a:schemeClr val="bg1"/>
                </a:solidFill>
                <a:latin typeface="Arial" panose="020B0604020202020204" pitchFamily="34" charset="0"/>
                <a:ea typeface="ＭＳ Ｐゴシック" panose="020B0600070205080204" pitchFamily="34" charset="-128"/>
              </a:defRPr>
            </a:lvl2pPr>
            <a:lvl3pPr marL="1143000" indent="-228600">
              <a:defRPr sz="2800" b="1">
                <a:solidFill>
                  <a:schemeClr val="bg1"/>
                </a:solidFill>
                <a:latin typeface="Arial" panose="020B0604020202020204" pitchFamily="34" charset="0"/>
                <a:ea typeface="ＭＳ Ｐゴシック" panose="020B0600070205080204" pitchFamily="34" charset="-128"/>
              </a:defRPr>
            </a:lvl3pPr>
            <a:lvl4pPr marL="1600200" indent="-228600">
              <a:defRPr sz="2800" b="1">
                <a:solidFill>
                  <a:schemeClr val="bg1"/>
                </a:solidFill>
                <a:latin typeface="Arial" panose="020B0604020202020204" pitchFamily="34" charset="0"/>
                <a:ea typeface="ＭＳ Ｐゴシック" panose="020B0600070205080204" pitchFamily="34" charset="-128"/>
              </a:defRPr>
            </a:lvl4pPr>
            <a:lvl5pPr marL="2057400" indent="-22860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95E993-325B-45D9-B655-9826E49341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3" name="Rectangle 2">
            <a:extLst>
              <a:ext uri="{FF2B5EF4-FFF2-40B4-BE49-F238E27FC236}">
                <a16:creationId xmlns:a16="http://schemas.microsoft.com/office/drawing/2014/main" id="{57398042-7F99-FF5C-389D-DED5C00BC724}"/>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5DF17385-AB61-420D-5109-CA4B1C6163A1}"/>
              </a:ext>
            </a:extLst>
          </p:cNvPr>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The respiratory system is responsible for the exchange of oxygen and carbon dioxide.</a:t>
            </a:r>
            <a:r>
              <a:rPr lang="en-US" altLang="en-US">
                <a:latin typeface="Arial" panose="020B0604020202020204" pitchFamily="34" charset="0"/>
              </a:rPr>
              <a:t> After reaching the lungs, the trachea branches into smaller and smaller tubes called bronchioles, which end in alveoli, or air sacs.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754" name="Google Shape;75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5" name="Google Shape;7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28.1a Organization of a nervous system</a:t>
            </a:r>
            <a:endParaRPr>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25811DE2-97CC-296F-CA0A-93F0CF52BA3E}"/>
              </a:ext>
            </a:extLst>
          </p:cNvPr>
          <p:cNvSpPr>
            <a:spLocks noGrp="1" noChangeArrowheads="1"/>
          </p:cNvSpPr>
          <p:nvPr>
            <p:ph type="sldNum" sz="quarter" idx="5"/>
          </p:nvPr>
        </p:nvSpPr>
        <p:spPr>
          <a:noFill/>
        </p:spPr>
        <p:txBody>
          <a:bodyPr/>
          <a:lstStyle>
            <a:lvl1pPr>
              <a:defRPr sz="2800" b="1">
                <a:solidFill>
                  <a:schemeClr val="bg1"/>
                </a:solidFill>
                <a:latin typeface="Arial" panose="020B0604020202020204" pitchFamily="34" charset="0"/>
                <a:ea typeface="ＭＳ Ｐゴシック" panose="020B0600070205080204" pitchFamily="34" charset="-128"/>
              </a:defRPr>
            </a:lvl1pPr>
            <a:lvl2pPr marL="742950" indent="-285750">
              <a:defRPr sz="2800" b="1">
                <a:solidFill>
                  <a:schemeClr val="bg1"/>
                </a:solidFill>
                <a:latin typeface="Arial" panose="020B0604020202020204" pitchFamily="34" charset="0"/>
                <a:ea typeface="ＭＳ Ｐゴシック" panose="020B0600070205080204" pitchFamily="34" charset="-128"/>
              </a:defRPr>
            </a:lvl2pPr>
            <a:lvl3pPr marL="1143000" indent="-228600">
              <a:defRPr sz="2800" b="1">
                <a:solidFill>
                  <a:schemeClr val="bg1"/>
                </a:solidFill>
                <a:latin typeface="Arial" panose="020B0604020202020204" pitchFamily="34" charset="0"/>
                <a:ea typeface="ＭＳ Ｐゴシック" panose="020B0600070205080204" pitchFamily="34" charset="-128"/>
              </a:defRPr>
            </a:lvl3pPr>
            <a:lvl4pPr marL="1600200" indent="-228600">
              <a:defRPr sz="2800" b="1">
                <a:solidFill>
                  <a:schemeClr val="bg1"/>
                </a:solidFill>
                <a:latin typeface="Arial" panose="020B0604020202020204" pitchFamily="34" charset="0"/>
                <a:ea typeface="ＭＳ Ｐゴシック" panose="020B0600070205080204" pitchFamily="34" charset="-128"/>
              </a:defRPr>
            </a:lvl4pPr>
            <a:lvl5pPr marL="2057400" indent="-22860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246046-9AE0-410F-862B-FE558A0A0A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1" name="Rectangle 2">
            <a:extLst>
              <a:ext uri="{FF2B5EF4-FFF2-40B4-BE49-F238E27FC236}">
                <a16:creationId xmlns:a16="http://schemas.microsoft.com/office/drawing/2014/main" id="{9D920526-B487-EE39-1FCB-670D73043925}"/>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8277D7AE-332A-5097-586B-4377D25ED498}"/>
              </a:ext>
            </a:extLst>
          </p:cNvPr>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The respiratory system is responsible for the exchange of oxygen and carbon dioxide.</a:t>
            </a:r>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C23B431-7B3E-F87C-3CD3-FDA8D519B5E5}"/>
              </a:ext>
            </a:extLst>
          </p:cNvPr>
          <p:cNvSpPr>
            <a:spLocks noGrp="1" noChangeArrowheads="1"/>
          </p:cNvSpPr>
          <p:nvPr>
            <p:ph type="sldNum" sz="quarter" idx="5"/>
          </p:nvPr>
        </p:nvSpPr>
        <p:spPr>
          <a:noFill/>
        </p:spPr>
        <p:txBody>
          <a:bodyPr/>
          <a:lstStyle>
            <a:lvl1pPr>
              <a:defRPr sz="2800" b="1">
                <a:solidFill>
                  <a:schemeClr val="bg1"/>
                </a:solidFill>
                <a:latin typeface="Arial" panose="020B0604020202020204" pitchFamily="34" charset="0"/>
                <a:ea typeface="ＭＳ Ｐゴシック" panose="020B0600070205080204" pitchFamily="34" charset="-128"/>
              </a:defRPr>
            </a:lvl1pPr>
            <a:lvl2pPr marL="742950" indent="-285750">
              <a:defRPr sz="2800" b="1">
                <a:solidFill>
                  <a:schemeClr val="bg1"/>
                </a:solidFill>
                <a:latin typeface="Arial" panose="020B0604020202020204" pitchFamily="34" charset="0"/>
                <a:ea typeface="ＭＳ Ｐゴシック" panose="020B0600070205080204" pitchFamily="34" charset="-128"/>
              </a:defRPr>
            </a:lvl2pPr>
            <a:lvl3pPr marL="1143000" indent="-228600">
              <a:defRPr sz="2800" b="1">
                <a:solidFill>
                  <a:schemeClr val="bg1"/>
                </a:solidFill>
                <a:latin typeface="Arial" panose="020B0604020202020204" pitchFamily="34" charset="0"/>
                <a:ea typeface="ＭＳ Ｐゴシック" panose="020B0600070205080204" pitchFamily="34" charset="-128"/>
              </a:defRPr>
            </a:lvl3pPr>
            <a:lvl4pPr marL="1600200" indent="-228600">
              <a:defRPr sz="2800" b="1">
                <a:solidFill>
                  <a:schemeClr val="bg1"/>
                </a:solidFill>
                <a:latin typeface="Arial" panose="020B0604020202020204" pitchFamily="34" charset="0"/>
                <a:ea typeface="ＭＳ Ｐゴシック" panose="020B0600070205080204" pitchFamily="34" charset="-128"/>
              </a:defRPr>
            </a:lvl4pPr>
            <a:lvl5pPr marL="2057400" indent="-228600">
              <a:defRPr sz="28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9532C5-DF23-4107-9488-E966F1E63B6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9" name="Rectangle 2">
            <a:extLst>
              <a:ext uri="{FF2B5EF4-FFF2-40B4-BE49-F238E27FC236}">
                <a16:creationId xmlns:a16="http://schemas.microsoft.com/office/drawing/2014/main" id="{8C50D309-5010-B421-3BF6-604B32C011B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50E8335E-BCF7-2271-7F34-1BB18220E8FF}"/>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Gas exchange occurs by diffusion across the membrane of an alveolus and a capillary.</a:t>
            </a:r>
            <a:endParaRPr lang="en-US" altLang="en-US" b="1" i="1">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73</a:t>
            </a:fld>
            <a:endParaRPr sz="1200" b="0" dirty="0">
              <a:solidFill>
                <a:srgbClr val="000000"/>
              </a:solidFill>
              <a:latin typeface="Times"/>
              <a:ea typeface="Times"/>
              <a:cs typeface="Times"/>
              <a:sym typeface="Times"/>
            </a:endParaRPr>
          </a:p>
        </p:txBody>
      </p:sp>
      <p:sp>
        <p:nvSpPr>
          <p:cNvPr id="1204" name="Google Shape;120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5" name="Google Shape;12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22.6-0 The anatomy of the human respiratory system (left) and details of the alveoli (right)</a:t>
            </a:r>
            <a:endParaRPr dirty="0">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49" name="Google Shape;124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74</a:t>
            </a:fld>
            <a:endParaRPr dirty="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75</a:t>
            </a:fld>
            <a:endParaRPr sz="1200" b="0" dirty="0">
              <a:solidFill>
                <a:srgbClr val="000000"/>
              </a:solidFill>
              <a:latin typeface="Times"/>
              <a:ea typeface="Times"/>
              <a:cs typeface="Times"/>
              <a:sym typeface="Times"/>
            </a:endParaRPr>
          </a:p>
        </p:txBody>
      </p:sp>
      <p:sp>
        <p:nvSpPr>
          <p:cNvPr id="1255" name="Google Shape;125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6" name="Google Shape;125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22.6-2 The anatomy of the human respiratory system and details of the alveoli (part 2)</a:t>
            </a:r>
            <a:endParaRPr dirty="0">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76</a:t>
            </a:fld>
            <a:endParaRPr sz="1200" b="0" dirty="0">
              <a:solidFill>
                <a:srgbClr val="000000"/>
              </a:solidFill>
              <a:latin typeface="Times"/>
              <a:ea typeface="Times"/>
              <a:cs typeface="Times"/>
              <a:sym typeface="Times"/>
            </a:endParaRPr>
          </a:p>
        </p:txBody>
      </p:sp>
      <p:sp>
        <p:nvSpPr>
          <p:cNvPr id="1116" name="Google Shape;111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7" name="Google Shape;111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22.1 The three phases of gas exchange in a human</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058055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a:ea typeface="Times"/>
                <a:cs typeface="Times"/>
                <a:sym typeface="Times"/>
              </a:rPr>
              <a:t>77</a:t>
            </a:fld>
            <a:endParaRPr sz="1200" b="0" dirty="0">
              <a:solidFill>
                <a:srgbClr val="000000"/>
              </a:solidFill>
              <a:latin typeface="Times"/>
              <a:ea typeface="Times"/>
              <a:cs typeface="Times"/>
              <a:sym typeface="Times"/>
            </a:endParaRPr>
          </a:p>
        </p:txBody>
      </p:sp>
      <p:sp>
        <p:nvSpPr>
          <p:cNvPr id="1116" name="Google Shape;111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7" name="Google Shape;111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New Roman"/>
                <a:ea typeface="Times New Roman"/>
                <a:cs typeface="Times New Roman"/>
                <a:sym typeface="Times New Roman"/>
              </a:rPr>
              <a:t>Figure 22.1 The three phases of gas exchange in a human</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99232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787" name="Google Shape;78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8" name="Google Shape;78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28.2-0 Structure of a myelinated motor neuron; </a:t>
            </a:r>
            <a:r>
              <a:rPr lang="en-US" b="1"/>
              <a:t>Myelin Sheath 🡪 </a:t>
            </a:r>
            <a:r>
              <a:rPr lang="en-US" b="0"/>
              <a:t>analogous to the plastic insulation that covers many electrical wires.</a:t>
            </a:r>
            <a:endParaRPr b="1"/>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787" name="Google Shape;78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8" name="Google Shape;78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Figure 28.2-0 Structure of a myelinated motor neuron; </a:t>
            </a:r>
            <a:r>
              <a:rPr lang="en-US" b="1"/>
              <a:t>Myelin Sheath 🡪 </a:t>
            </a:r>
            <a:r>
              <a:rPr lang="en-US" b="0"/>
              <a:t>analogous to the plastic insulation that covers many electrical wires.</a:t>
            </a:r>
            <a:endParaRPr b="1"/>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24830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000000"/>
                </a:solidFill>
                <a:latin typeface="Arial"/>
                <a:ea typeface="Arial"/>
                <a:cs typeface="Arial"/>
                <a:sym typeface="Arial"/>
              </a:defRPr>
            </a:lvl1pPr>
            <a:lvl2pPr marL="0" marR="0" lvl="1" indent="0" algn="r">
              <a:spcBef>
                <a:spcPts val="0"/>
              </a:spcBef>
              <a:buNone/>
              <a:defRPr sz="1400" b="0" i="0" u="none" strike="noStrike" cap="none">
                <a:solidFill>
                  <a:srgbClr val="000000"/>
                </a:solidFill>
                <a:latin typeface="Arial"/>
                <a:ea typeface="Arial"/>
                <a:cs typeface="Arial"/>
                <a:sym typeface="Arial"/>
              </a:defRPr>
            </a:lvl2pPr>
            <a:lvl3pPr marL="0" marR="0" lvl="2" indent="0" algn="r">
              <a:spcBef>
                <a:spcPts val="0"/>
              </a:spcBef>
              <a:buNone/>
              <a:defRPr sz="1400" b="0" i="0" u="none" strike="noStrike" cap="none">
                <a:solidFill>
                  <a:srgbClr val="000000"/>
                </a:solidFill>
                <a:latin typeface="Arial"/>
                <a:ea typeface="Arial"/>
                <a:cs typeface="Arial"/>
                <a:sym typeface="Arial"/>
              </a:defRPr>
            </a:lvl3pPr>
            <a:lvl4pPr marL="0" marR="0" lvl="3" indent="0" algn="r">
              <a:spcBef>
                <a:spcPts val="0"/>
              </a:spcBef>
              <a:buNone/>
              <a:defRPr sz="1400" b="0" i="0" u="none" strike="noStrike" cap="none">
                <a:solidFill>
                  <a:srgbClr val="000000"/>
                </a:solidFill>
                <a:latin typeface="Arial"/>
                <a:ea typeface="Arial"/>
                <a:cs typeface="Arial"/>
                <a:sym typeface="Arial"/>
              </a:defRPr>
            </a:lvl4pPr>
            <a:lvl5pPr marL="0" marR="0" lvl="4" indent="0" algn="r">
              <a:spcBef>
                <a:spcPts val="0"/>
              </a:spcBef>
              <a:buNone/>
              <a:defRPr sz="1400" b="0" i="0" u="none" strike="noStrike" cap="none">
                <a:solidFill>
                  <a:srgbClr val="000000"/>
                </a:solidFill>
                <a:latin typeface="Arial"/>
                <a:ea typeface="Arial"/>
                <a:cs typeface="Arial"/>
                <a:sym typeface="Arial"/>
              </a:defRPr>
            </a:lvl5pPr>
            <a:lvl6pPr marL="0" marR="0" lvl="5" indent="0" algn="r">
              <a:spcBef>
                <a:spcPts val="0"/>
              </a:spcBef>
              <a:buNone/>
              <a:defRPr sz="1400" b="0" i="0" u="none" strike="noStrike" cap="none">
                <a:solidFill>
                  <a:srgbClr val="000000"/>
                </a:solidFill>
                <a:latin typeface="Arial"/>
                <a:ea typeface="Arial"/>
                <a:cs typeface="Arial"/>
                <a:sym typeface="Arial"/>
              </a:defRPr>
            </a:lvl6pPr>
            <a:lvl7pPr marL="0" marR="0" lvl="6" indent="0" algn="r">
              <a:spcBef>
                <a:spcPts val="0"/>
              </a:spcBef>
              <a:buNone/>
              <a:defRPr sz="1400" b="0" i="0" u="none" strike="noStrike" cap="none">
                <a:solidFill>
                  <a:srgbClr val="000000"/>
                </a:solidFill>
                <a:latin typeface="Arial"/>
                <a:ea typeface="Arial"/>
                <a:cs typeface="Arial"/>
                <a:sym typeface="Arial"/>
              </a:defRPr>
            </a:lvl7pPr>
            <a:lvl8pPr marL="0" marR="0" lvl="7" indent="0" algn="r">
              <a:spcBef>
                <a:spcPts val="0"/>
              </a:spcBef>
              <a:buNone/>
              <a:defRPr sz="1400" b="0" i="0" u="none" strike="noStrike" cap="none">
                <a:solidFill>
                  <a:srgbClr val="000000"/>
                </a:solidFill>
                <a:latin typeface="Arial"/>
                <a:ea typeface="Arial"/>
                <a:cs typeface="Arial"/>
                <a:sym typeface="Arial"/>
              </a:defRPr>
            </a:lvl8pPr>
            <a:lvl9pPr marL="0" marR="0" lvl="8" indent="0" algn="r">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94"/>
        <p:cNvGrpSpPr/>
        <p:nvPr/>
      </p:nvGrpSpPr>
      <p:grpSpPr>
        <a:xfrm>
          <a:off x="0" y="0"/>
          <a:ext cx="0" cy="0"/>
          <a:chOff x="0" y="0"/>
          <a:chExt cx="0" cy="0"/>
        </a:xfrm>
      </p:grpSpPr>
      <p:sp>
        <p:nvSpPr>
          <p:cNvPr id="595" name="Google Shape;595;p123"/>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6" name="Google Shape;596;p123"/>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7" name="Google Shape;597;p12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598" name="Google Shape;598;p123"/>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599" name="Google Shape;599;p123"/>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600"/>
        <p:cNvGrpSpPr/>
        <p:nvPr/>
      </p:nvGrpSpPr>
      <p:grpSpPr>
        <a:xfrm>
          <a:off x="0" y="0"/>
          <a:ext cx="0" cy="0"/>
          <a:chOff x="0" y="0"/>
          <a:chExt cx="0" cy="0"/>
        </a:xfrm>
      </p:grpSpPr>
      <p:pic>
        <p:nvPicPr>
          <p:cNvPr id="601" name="Google Shape;601;p124"/>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602" name="Google Shape;602;p12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3" name="Google Shape;603;p124"/>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604" name="Google Shape;604;p124"/>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22 </a:t>
            </a:r>
            <a:endParaRPr sz="4800" b="1">
              <a:solidFill>
                <a:srgbClr val="F2C552"/>
              </a:solidFill>
              <a:latin typeface="Arial"/>
              <a:ea typeface="Arial"/>
              <a:cs typeface="Arial"/>
              <a:sym typeface="Arial"/>
            </a:endParaRPr>
          </a:p>
        </p:txBody>
      </p:sp>
      <p:sp>
        <p:nvSpPr>
          <p:cNvPr id="605" name="Google Shape;605;p124"/>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606" name="Google Shape;606;p124"/>
          <p:cNvSpPr txBox="1"/>
          <p:nvPr/>
        </p:nvSpPr>
        <p:spPr>
          <a:xfrm>
            <a:off x="67733" y="4606307"/>
            <a:ext cx="283619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Gas Exchange</a:t>
            </a:r>
            <a:endParaRPr sz="3000" b="1">
              <a:solidFill>
                <a:srgbClr val="F2C552"/>
              </a:solidFill>
              <a:latin typeface="Arial"/>
              <a:ea typeface="Arial"/>
              <a:cs typeface="Arial"/>
              <a:sym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607"/>
        <p:cNvGrpSpPr/>
        <p:nvPr/>
      </p:nvGrpSpPr>
      <p:grpSpPr>
        <a:xfrm>
          <a:off x="0" y="0"/>
          <a:ext cx="0" cy="0"/>
          <a:chOff x="0" y="0"/>
          <a:chExt cx="0" cy="0"/>
        </a:xfrm>
      </p:grpSpPr>
      <p:sp>
        <p:nvSpPr>
          <p:cNvPr id="608" name="Google Shape;608;p125"/>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9" name="Google Shape;609;p125"/>
          <p:cNvSpPr txBox="1"/>
          <p:nvPr/>
        </p:nvSpPr>
        <p:spPr>
          <a:xfrm>
            <a:off x="2302071" y="3105835"/>
            <a:ext cx="4539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small">
                <a:solidFill>
                  <a:srgbClr val="F2C552"/>
                </a:solidFill>
                <a:latin typeface="Arial"/>
                <a:ea typeface="Arial"/>
                <a:cs typeface="Arial"/>
                <a:sym typeface="Arial"/>
              </a:rPr>
              <a:t>Enter Section Title</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10"/>
        <p:cNvGrpSpPr/>
        <p:nvPr/>
      </p:nvGrpSpPr>
      <p:grpSpPr>
        <a:xfrm>
          <a:off x="0" y="0"/>
          <a:ext cx="0" cy="0"/>
          <a:chOff x="0" y="0"/>
          <a:chExt cx="0" cy="0"/>
        </a:xfrm>
      </p:grpSpPr>
      <p:sp>
        <p:nvSpPr>
          <p:cNvPr id="611" name="Google Shape;611;p126"/>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2" name="Google Shape;612;p12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p12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4" name="Google Shape;614;p1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5" name="Google Shape;615;p126"/>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6" name="Google Shape;616;p1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17"/>
        <p:cNvGrpSpPr/>
        <p:nvPr/>
      </p:nvGrpSpPr>
      <p:grpSpPr>
        <a:xfrm>
          <a:off x="0" y="0"/>
          <a:ext cx="0" cy="0"/>
          <a:chOff x="0" y="0"/>
          <a:chExt cx="0" cy="0"/>
        </a:xfrm>
      </p:grpSpPr>
      <p:sp>
        <p:nvSpPr>
          <p:cNvPr id="618" name="Google Shape;618;p12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12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0" name="Google Shape;620;p12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1" name="Google Shape;621;p12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2" name="Google Shape;622;p12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3" name="Google Shape;623;p1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4" name="Google Shape;624;p12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5" name="Google Shape;625;p1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26"/>
        <p:cNvGrpSpPr/>
        <p:nvPr/>
      </p:nvGrpSpPr>
      <p:grpSpPr>
        <a:xfrm>
          <a:off x="0" y="0"/>
          <a:ext cx="0" cy="0"/>
          <a:chOff x="0" y="0"/>
          <a:chExt cx="0" cy="0"/>
        </a:xfrm>
      </p:grpSpPr>
      <p:sp>
        <p:nvSpPr>
          <p:cNvPr id="627" name="Google Shape;627;p12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634"/>
        <p:cNvGrpSpPr/>
        <p:nvPr/>
      </p:nvGrpSpPr>
      <p:grpSpPr>
        <a:xfrm>
          <a:off x="0" y="0"/>
          <a:ext cx="0" cy="0"/>
          <a:chOff x="0" y="0"/>
          <a:chExt cx="0" cy="0"/>
        </a:xfrm>
      </p:grpSpPr>
      <p:sp>
        <p:nvSpPr>
          <p:cNvPr id="635" name="Google Shape;635;p130"/>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6" name="Google Shape;636;p130"/>
          <p:cNvSpPr txBox="1">
            <a:spLocks noGrp="1"/>
          </p:cNvSpPr>
          <p:nvPr>
            <p:ph type="body" idx="1"/>
          </p:nvPr>
        </p:nvSpPr>
        <p:spPr>
          <a:xfrm>
            <a:off x="457200" y="1295400"/>
            <a:ext cx="7086600" cy="48307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CC3300"/>
              </a:buClr>
              <a:buSzPts val="1800"/>
              <a:buChar char="•"/>
              <a:defRPr/>
            </a:lvl1pPr>
            <a:lvl2pPr marL="914400" lvl="1" indent="-342900" algn="l">
              <a:spcBef>
                <a:spcPts val="360"/>
              </a:spcBef>
              <a:spcAft>
                <a:spcPts val="0"/>
              </a:spcAft>
              <a:buClr>
                <a:srgbClr val="CC3300"/>
              </a:buClr>
              <a:buSzPts val="1800"/>
              <a:buChar char="–"/>
              <a:defRPr/>
            </a:lvl2pPr>
            <a:lvl3pPr marL="1371600" lvl="2" indent="-342900" algn="l">
              <a:spcBef>
                <a:spcPts val="360"/>
              </a:spcBef>
              <a:spcAft>
                <a:spcPts val="0"/>
              </a:spcAft>
              <a:buClr>
                <a:srgbClr val="CC3300"/>
              </a:buClr>
              <a:buSzPts val="1800"/>
              <a:buChar char="•"/>
              <a:defRPr/>
            </a:lvl3pPr>
            <a:lvl4pPr marL="1828800" lvl="3" indent="-342900" algn="l">
              <a:spcBef>
                <a:spcPts val="360"/>
              </a:spcBef>
              <a:spcAft>
                <a:spcPts val="0"/>
              </a:spcAft>
              <a:buClr>
                <a:srgbClr val="CC3300"/>
              </a:buClr>
              <a:buSzPts val="1800"/>
              <a:buChar char="–"/>
              <a:defRPr/>
            </a:lvl4pPr>
            <a:lvl5pPr marL="2286000" lvl="4" indent="-342900" algn="l">
              <a:spcBef>
                <a:spcPts val="360"/>
              </a:spcBef>
              <a:spcAft>
                <a:spcPts val="0"/>
              </a:spcAft>
              <a:buClr>
                <a:srgbClr val="CC3300"/>
              </a:buClr>
              <a:buSzPts val="1800"/>
              <a:buChar char="»"/>
              <a:defRPr/>
            </a:lvl5pPr>
            <a:lvl6pPr marL="2743200" lvl="5" indent="-342900" algn="l">
              <a:spcBef>
                <a:spcPts val="360"/>
              </a:spcBef>
              <a:spcAft>
                <a:spcPts val="0"/>
              </a:spcAft>
              <a:buClr>
                <a:srgbClr val="CC3300"/>
              </a:buClr>
              <a:buSzPts val="1800"/>
              <a:buChar char="»"/>
              <a:defRPr/>
            </a:lvl6pPr>
            <a:lvl7pPr marL="3200400" lvl="6" indent="-342900" algn="l">
              <a:spcBef>
                <a:spcPts val="360"/>
              </a:spcBef>
              <a:spcAft>
                <a:spcPts val="0"/>
              </a:spcAft>
              <a:buClr>
                <a:srgbClr val="CC3300"/>
              </a:buClr>
              <a:buSzPts val="1800"/>
              <a:buChar char="»"/>
              <a:defRPr/>
            </a:lvl7pPr>
            <a:lvl8pPr marL="3657600" lvl="7" indent="-342900" algn="l">
              <a:spcBef>
                <a:spcPts val="360"/>
              </a:spcBef>
              <a:spcAft>
                <a:spcPts val="0"/>
              </a:spcAft>
              <a:buClr>
                <a:srgbClr val="CC3300"/>
              </a:buClr>
              <a:buSzPts val="1800"/>
              <a:buChar char="»"/>
              <a:defRPr/>
            </a:lvl8pPr>
            <a:lvl9pPr marL="4114800" lvl="8" indent="-342900" algn="l">
              <a:spcBef>
                <a:spcPts val="360"/>
              </a:spcBef>
              <a:spcAft>
                <a:spcPts val="0"/>
              </a:spcAft>
              <a:buClr>
                <a:srgbClr val="CC3300"/>
              </a:buClr>
              <a:buSzPts val="1800"/>
              <a:buChar char="»"/>
              <a:defRPr/>
            </a:lvl9pPr>
          </a:lstStyle>
          <a:p>
            <a:endParaRPr/>
          </a:p>
        </p:txBody>
      </p:sp>
      <p:sp>
        <p:nvSpPr>
          <p:cNvPr id="637" name="Google Shape;637;p1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1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1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40"/>
        <p:cNvGrpSpPr/>
        <p:nvPr/>
      </p:nvGrpSpPr>
      <p:grpSpPr>
        <a:xfrm>
          <a:off x="0" y="0"/>
          <a:ext cx="0" cy="0"/>
          <a:chOff x="0" y="0"/>
          <a:chExt cx="0" cy="0"/>
        </a:xfrm>
      </p:grpSpPr>
      <p:sp>
        <p:nvSpPr>
          <p:cNvPr id="641" name="Google Shape;641;p131"/>
          <p:cNvSpPr txBox="1">
            <a:spLocks noGrp="1"/>
          </p:cNvSpPr>
          <p:nvPr>
            <p:ph type="ctrTitle"/>
          </p:nvPr>
        </p:nvSpPr>
        <p:spPr>
          <a:xfrm>
            <a:off x="304800" y="2895600"/>
            <a:ext cx="4114800" cy="2514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131"/>
          <p:cNvSpPr txBox="1">
            <a:spLocks noGrp="1"/>
          </p:cNvSpPr>
          <p:nvPr>
            <p:ph type="subTitle" idx="1"/>
          </p:nvPr>
        </p:nvSpPr>
        <p:spPr>
          <a:xfrm>
            <a:off x="4419600" y="5105400"/>
            <a:ext cx="4419600" cy="1066800"/>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Clr>
                <a:srgbClr val="CC3300"/>
              </a:buClr>
              <a:buSzPts val="2400"/>
              <a:buFont typeface="Times New Roman"/>
              <a:buNone/>
              <a:defRPr/>
            </a:lvl1pPr>
            <a:lvl2pPr lvl="1" algn="l">
              <a:spcBef>
                <a:spcPts val="360"/>
              </a:spcBef>
              <a:spcAft>
                <a:spcPts val="0"/>
              </a:spcAft>
              <a:buClr>
                <a:srgbClr val="CC3300"/>
              </a:buClr>
              <a:buSzPts val="1800"/>
              <a:buChar char="–"/>
              <a:defRPr/>
            </a:lvl2pPr>
            <a:lvl3pPr lvl="2" algn="l">
              <a:spcBef>
                <a:spcPts val="360"/>
              </a:spcBef>
              <a:spcAft>
                <a:spcPts val="0"/>
              </a:spcAft>
              <a:buClr>
                <a:srgbClr val="CC3300"/>
              </a:buClr>
              <a:buSzPts val="1800"/>
              <a:buChar char="•"/>
              <a:defRPr/>
            </a:lvl3pPr>
            <a:lvl4pPr lvl="3" algn="l">
              <a:spcBef>
                <a:spcPts val="360"/>
              </a:spcBef>
              <a:spcAft>
                <a:spcPts val="0"/>
              </a:spcAft>
              <a:buClr>
                <a:srgbClr val="CC3300"/>
              </a:buClr>
              <a:buSzPts val="1800"/>
              <a:buChar char="–"/>
              <a:defRPr/>
            </a:lvl4pPr>
            <a:lvl5pPr lvl="4" algn="l">
              <a:spcBef>
                <a:spcPts val="360"/>
              </a:spcBef>
              <a:spcAft>
                <a:spcPts val="0"/>
              </a:spcAft>
              <a:buClr>
                <a:srgbClr val="CC3300"/>
              </a:buClr>
              <a:buSzPts val="1800"/>
              <a:buChar char="»"/>
              <a:defRPr/>
            </a:lvl5pPr>
            <a:lvl6pPr lvl="5" algn="l">
              <a:spcBef>
                <a:spcPts val="360"/>
              </a:spcBef>
              <a:spcAft>
                <a:spcPts val="0"/>
              </a:spcAft>
              <a:buClr>
                <a:srgbClr val="CC3300"/>
              </a:buClr>
              <a:buSzPts val="1800"/>
              <a:buChar char="»"/>
              <a:defRPr/>
            </a:lvl6pPr>
            <a:lvl7pPr lvl="6" algn="l">
              <a:spcBef>
                <a:spcPts val="360"/>
              </a:spcBef>
              <a:spcAft>
                <a:spcPts val="0"/>
              </a:spcAft>
              <a:buClr>
                <a:srgbClr val="CC3300"/>
              </a:buClr>
              <a:buSzPts val="1800"/>
              <a:buChar char="»"/>
              <a:defRPr/>
            </a:lvl7pPr>
            <a:lvl8pPr lvl="7" algn="l">
              <a:spcBef>
                <a:spcPts val="360"/>
              </a:spcBef>
              <a:spcAft>
                <a:spcPts val="0"/>
              </a:spcAft>
              <a:buClr>
                <a:srgbClr val="CC3300"/>
              </a:buClr>
              <a:buSzPts val="1800"/>
              <a:buChar char="»"/>
              <a:defRPr/>
            </a:lvl8pPr>
            <a:lvl9pPr lvl="8" algn="l">
              <a:spcBef>
                <a:spcPts val="360"/>
              </a:spcBef>
              <a:spcAft>
                <a:spcPts val="0"/>
              </a:spcAft>
              <a:buClr>
                <a:srgbClr val="CC3300"/>
              </a:buClr>
              <a:buSzPts val="1800"/>
              <a:buChar char="»"/>
              <a:defRPr/>
            </a:lvl9pPr>
          </a:lstStyle>
          <a:p>
            <a:endParaRPr/>
          </a:p>
        </p:txBody>
      </p:sp>
      <p:sp>
        <p:nvSpPr>
          <p:cNvPr id="643" name="Google Shape;643;p1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1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46"/>
        <p:cNvGrpSpPr/>
        <p:nvPr/>
      </p:nvGrpSpPr>
      <p:grpSpPr>
        <a:xfrm>
          <a:off x="0" y="0"/>
          <a:ext cx="0" cy="0"/>
          <a:chOff x="0" y="0"/>
          <a:chExt cx="0" cy="0"/>
        </a:xfrm>
      </p:grpSpPr>
      <p:sp>
        <p:nvSpPr>
          <p:cNvPr id="647" name="Google Shape;647;p1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8" name="Google Shape;648;p1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CC3300"/>
              </a:buClr>
              <a:buSzPts val="2000"/>
              <a:buFont typeface="Times New Roman"/>
              <a:buNone/>
              <a:defRPr sz="2000"/>
            </a:lvl1pPr>
            <a:lvl2pPr marL="914400" lvl="1" indent="-228600" algn="l">
              <a:spcBef>
                <a:spcPts val="360"/>
              </a:spcBef>
              <a:spcAft>
                <a:spcPts val="0"/>
              </a:spcAft>
              <a:buClr>
                <a:srgbClr val="CC3300"/>
              </a:buClr>
              <a:buSzPts val="1800"/>
              <a:buFont typeface="Times New Roman"/>
              <a:buNone/>
              <a:defRPr sz="1800"/>
            </a:lvl2pPr>
            <a:lvl3pPr marL="1371600" lvl="2" indent="-228600" algn="l">
              <a:spcBef>
                <a:spcPts val="320"/>
              </a:spcBef>
              <a:spcAft>
                <a:spcPts val="0"/>
              </a:spcAft>
              <a:buClr>
                <a:srgbClr val="CC3300"/>
              </a:buClr>
              <a:buSzPts val="1600"/>
              <a:buFont typeface="Times New Roman"/>
              <a:buNone/>
              <a:defRPr sz="1600"/>
            </a:lvl3pPr>
            <a:lvl4pPr marL="1828800" lvl="3" indent="-228600" algn="l">
              <a:spcBef>
                <a:spcPts val="280"/>
              </a:spcBef>
              <a:spcAft>
                <a:spcPts val="0"/>
              </a:spcAft>
              <a:buClr>
                <a:srgbClr val="CC3300"/>
              </a:buClr>
              <a:buSzPts val="1400"/>
              <a:buFont typeface="Times New Roman"/>
              <a:buNone/>
              <a:defRPr sz="1400"/>
            </a:lvl4pPr>
            <a:lvl5pPr marL="2286000" lvl="4" indent="-228600" algn="l">
              <a:spcBef>
                <a:spcPts val="280"/>
              </a:spcBef>
              <a:spcAft>
                <a:spcPts val="0"/>
              </a:spcAft>
              <a:buClr>
                <a:srgbClr val="CC3300"/>
              </a:buClr>
              <a:buSzPts val="1400"/>
              <a:buFont typeface="Times New Roman"/>
              <a:buNone/>
              <a:defRPr sz="1400"/>
            </a:lvl5pPr>
            <a:lvl6pPr marL="2743200" lvl="5" indent="-228600" algn="l">
              <a:spcBef>
                <a:spcPts val="280"/>
              </a:spcBef>
              <a:spcAft>
                <a:spcPts val="0"/>
              </a:spcAft>
              <a:buClr>
                <a:srgbClr val="CC3300"/>
              </a:buClr>
              <a:buSzPts val="1400"/>
              <a:buFont typeface="Times New Roman"/>
              <a:buNone/>
              <a:defRPr sz="1400"/>
            </a:lvl6pPr>
            <a:lvl7pPr marL="3200400" lvl="6" indent="-228600" algn="l">
              <a:spcBef>
                <a:spcPts val="280"/>
              </a:spcBef>
              <a:spcAft>
                <a:spcPts val="0"/>
              </a:spcAft>
              <a:buClr>
                <a:srgbClr val="CC3300"/>
              </a:buClr>
              <a:buSzPts val="1400"/>
              <a:buFont typeface="Times New Roman"/>
              <a:buNone/>
              <a:defRPr sz="1400"/>
            </a:lvl7pPr>
            <a:lvl8pPr marL="3657600" lvl="7" indent="-228600" algn="l">
              <a:spcBef>
                <a:spcPts val="280"/>
              </a:spcBef>
              <a:spcAft>
                <a:spcPts val="0"/>
              </a:spcAft>
              <a:buClr>
                <a:srgbClr val="CC3300"/>
              </a:buClr>
              <a:buSzPts val="1400"/>
              <a:buFont typeface="Times New Roman"/>
              <a:buNone/>
              <a:defRPr sz="1400"/>
            </a:lvl8pPr>
            <a:lvl9pPr marL="4114800" lvl="8" indent="-228600" algn="l">
              <a:spcBef>
                <a:spcPts val="280"/>
              </a:spcBef>
              <a:spcAft>
                <a:spcPts val="0"/>
              </a:spcAft>
              <a:buClr>
                <a:srgbClr val="CC3300"/>
              </a:buClr>
              <a:buSzPts val="1400"/>
              <a:buFont typeface="Times New Roman"/>
              <a:buNone/>
              <a:defRPr sz="1400"/>
            </a:lvl9pPr>
          </a:lstStyle>
          <a:p>
            <a:endParaRPr/>
          </a:p>
        </p:txBody>
      </p:sp>
      <p:sp>
        <p:nvSpPr>
          <p:cNvPr id="649" name="Google Shape;649;p1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0" name="Google Shape;650;p1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1" name="Google Shape;651;p1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52"/>
        <p:cNvGrpSpPr/>
        <p:nvPr/>
      </p:nvGrpSpPr>
      <p:grpSpPr>
        <a:xfrm>
          <a:off x="0" y="0"/>
          <a:ext cx="0" cy="0"/>
          <a:chOff x="0" y="0"/>
          <a:chExt cx="0" cy="0"/>
        </a:xfrm>
      </p:grpSpPr>
      <p:sp>
        <p:nvSpPr>
          <p:cNvPr id="653" name="Google Shape;653;p133"/>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133"/>
          <p:cNvSpPr txBox="1">
            <a:spLocks noGrp="1"/>
          </p:cNvSpPr>
          <p:nvPr>
            <p:ph type="body" idx="1"/>
          </p:nvPr>
        </p:nvSpPr>
        <p:spPr>
          <a:xfrm>
            <a:off x="457200" y="1295400"/>
            <a:ext cx="3467100" cy="48307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rgbClr val="CC3300"/>
              </a:buClr>
              <a:buSzPts val="2800"/>
              <a:buFont typeface="Times New Roman"/>
              <a:buChar char="•"/>
              <a:defRPr sz="2800"/>
            </a:lvl1pPr>
            <a:lvl2pPr marL="914400" lvl="1" indent="-381000" algn="l">
              <a:spcBef>
                <a:spcPts val="480"/>
              </a:spcBef>
              <a:spcAft>
                <a:spcPts val="0"/>
              </a:spcAft>
              <a:buClr>
                <a:srgbClr val="CC3300"/>
              </a:buClr>
              <a:buSzPts val="2400"/>
              <a:buFont typeface="Times New Roman"/>
              <a:buChar char="–"/>
              <a:defRPr sz="2400"/>
            </a:lvl2pPr>
            <a:lvl3pPr marL="1371600" lvl="2" indent="-355600" algn="l">
              <a:spcBef>
                <a:spcPts val="400"/>
              </a:spcBef>
              <a:spcAft>
                <a:spcPts val="0"/>
              </a:spcAft>
              <a:buClr>
                <a:srgbClr val="CC3300"/>
              </a:buClr>
              <a:buSzPts val="2000"/>
              <a:buFont typeface="Times New Roman"/>
              <a:buChar char="•"/>
              <a:defRPr sz="2000"/>
            </a:lvl3pPr>
            <a:lvl4pPr marL="1828800" lvl="3" indent="-342900" algn="l">
              <a:spcBef>
                <a:spcPts val="360"/>
              </a:spcBef>
              <a:spcAft>
                <a:spcPts val="0"/>
              </a:spcAft>
              <a:buClr>
                <a:srgbClr val="CC3300"/>
              </a:buClr>
              <a:buSzPts val="1800"/>
              <a:buFont typeface="Times New Roman"/>
              <a:buChar char="–"/>
              <a:defRPr sz="1800"/>
            </a:lvl4pPr>
            <a:lvl5pPr marL="2286000" lvl="4" indent="-342900" algn="l">
              <a:spcBef>
                <a:spcPts val="360"/>
              </a:spcBef>
              <a:spcAft>
                <a:spcPts val="0"/>
              </a:spcAft>
              <a:buClr>
                <a:srgbClr val="CC3300"/>
              </a:buClr>
              <a:buSzPts val="1800"/>
              <a:buFont typeface="Times New Roman"/>
              <a:buChar char="»"/>
              <a:defRPr sz="1800"/>
            </a:lvl5pPr>
            <a:lvl6pPr marL="2743200" lvl="5" indent="-342900" algn="l">
              <a:spcBef>
                <a:spcPts val="360"/>
              </a:spcBef>
              <a:spcAft>
                <a:spcPts val="0"/>
              </a:spcAft>
              <a:buClr>
                <a:srgbClr val="CC3300"/>
              </a:buClr>
              <a:buSzPts val="1800"/>
              <a:buFont typeface="Times New Roman"/>
              <a:buChar char="»"/>
              <a:defRPr sz="1800"/>
            </a:lvl6pPr>
            <a:lvl7pPr marL="3200400" lvl="6" indent="-342900" algn="l">
              <a:spcBef>
                <a:spcPts val="360"/>
              </a:spcBef>
              <a:spcAft>
                <a:spcPts val="0"/>
              </a:spcAft>
              <a:buClr>
                <a:srgbClr val="CC3300"/>
              </a:buClr>
              <a:buSzPts val="1800"/>
              <a:buFont typeface="Times New Roman"/>
              <a:buChar char="»"/>
              <a:defRPr sz="1800"/>
            </a:lvl7pPr>
            <a:lvl8pPr marL="3657600" lvl="7" indent="-342900" algn="l">
              <a:spcBef>
                <a:spcPts val="360"/>
              </a:spcBef>
              <a:spcAft>
                <a:spcPts val="0"/>
              </a:spcAft>
              <a:buClr>
                <a:srgbClr val="CC3300"/>
              </a:buClr>
              <a:buSzPts val="1800"/>
              <a:buFont typeface="Times New Roman"/>
              <a:buChar char="»"/>
              <a:defRPr sz="1800"/>
            </a:lvl8pPr>
            <a:lvl9pPr marL="4114800" lvl="8" indent="-342900" algn="l">
              <a:spcBef>
                <a:spcPts val="360"/>
              </a:spcBef>
              <a:spcAft>
                <a:spcPts val="0"/>
              </a:spcAft>
              <a:buClr>
                <a:srgbClr val="CC3300"/>
              </a:buClr>
              <a:buSzPts val="1800"/>
              <a:buFont typeface="Times New Roman"/>
              <a:buChar char="»"/>
              <a:defRPr sz="1800"/>
            </a:lvl9pPr>
          </a:lstStyle>
          <a:p>
            <a:endParaRPr/>
          </a:p>
        </p:txBody>
      </p:sp>
      <p:sp>
        <p:nvSpPr>
          <p:cNvPr id="655" name="Google Shape;655;p133"/>
          <p:cNvSpPr txBox="1">
            <a:spLocks noGrp="1"/>
          </p:cNvSpPr>
          <p:nvPr>
            <p:ph type="body" idx="2"/>
          </p:nvPr>
        </p:nvSpPr>
        <p:spPr>
          <a:xfrm>
            <a:off x="4076700" y="1295400"/>
            <a:ext cx="3467100" cy="48307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rgbClr val="CC3300"/>
              </a:buClr>
              <a:buSzPts val="2800"/>
              <a:buFont typeface="Times New Roman"/>
              <a:buChar char="•"/>
              <a:defRPr sz="2800"/>
            </a:lvl1pPr>
            <a:lvl2pPr marL="914400" lvl="1" indent="-381000" algn="l">
              <a:spcBef>
                <a:spcPts val="480"/>
              </a:spcBef>
              <a:spcAft>
                <a:spcPts val="0"/>
              </a:spcAft>
              <a:buClr>
                <a:srgbClr val="CC3300"/>
              </a:buClr>
              <a:buSzPts val="2400"/>
              <a:buFont typeface="Times New Roman"/>
              <a:buChar char="–"/>
              <a:defRPr sz="2400"/>
            </a:lvl2pPr>
            <a:lvl3pPr marL="1371600" lvl="2" indent="-355600" algn="l">
              <a:spcBef>
                <a:spcPts val="400"/>
              </a:spcBef>
              <a:spcAft>
                <a:spcPts val="0"/>
              </a:spcAft>
              <a:buClr>
                <a:srgbClr val="CC3300"/>
              </a:buClr>
              <a:buSzPts val="2000"/>
              <a:buFont typeface="Times New Roman"/>
              <a:buChar char="•"/>
              <a:defRPr sz="2000"/>
            </a:lvl3pPr>
            <a:lvl4pPr marL="1828800" lvl="3" indent="-342900" algn="l">
              <a:spcBef>
                <a:spcPts val="360"/>
              </a:spcBef>
              <a:spcAft>
                <a:spcPts val="0"/>
              </a:spcAft>
              <a:buClr>
                <a:srgbClr val="CC3300"/>
              </a:buClr>
              <a:buSzPts val="1800"/>
              <a:buFont typeface="Times New Roman"/>
              <a:buChar char="–"/>
              <a:defRPr sz="1800"/>
            </a:lvl4pPr>
            <a:lvl5pPr marL="2286000" lvl="4" indent="-342900" algn="l">
              <a:spcBef>
                <a:spcPts val="360"/>
              </a:spcBef>
              <a:spcAft>
                <a:spcPts val="0"/>
              </a:spcAft>
              <a:buClr>
                <a:srgbClr val="CC3300"/>
              </a:buClr>
              <a:buSzPts val="1800"/>
              <a:buFont typeface="Times New Roman"/>
              <a:buChar char="»"/>
              <a:defRPr sz="1800"/>
            </a:lvl5pPr>
            <a:lvl6pPr marL="2743200" lvl="5" indent="-342900" algn="l">
              <a:spcBef>
                <a:spcPts val="360"/>
              </a:spcBef>
              <a:spcAft>
                <a:spcPts val="0"/>
              </a:spcAft>
              <a:buClr>
                <a:srgbClr val="CC3300"/>
              </a:buClr>
              <a:buSzPts val="1800"/>
              <a:buFont typeface="Times New Roman"/>
              <a:buChar char="»"/>
              <a:defRPr sz="1800"/>
            </a:lvl6pPr>
            <a:lvl7pPr marL="3200400" lvl="6" indent="-342900" algn="l">
              <a:spcBef>
                <a:spcPts val="360"/>
              </a:spcBef>
              <a:spcAft>
                <a:spcPts val="0"/>
              </a:spcAft>
              <a:buClr>
                <a:srgbClr val="CC3300"/>
              </a:buClr>
              <a:buSzPts val="1800"/>
              <a:buFont typeface="Times New Roman"/>
              <a:buChar char="»"/>
              <a:defRPr sz="1800"/>
            </a:lvl7pPr>
            <a:lvl8pPr marL="3657600" lvl="7" indent="-342900" algn="l">
              <a:spcBef>
                <a:spcPts val="360"/>
              </a:spcBef>
              <a:spcAft>
                <a:spcPts val="0"/>
              </a:spcAft>
              <a:buClr>
                <a:srgbClr val="CC3300"/>
              </a:buClr>
              <a:buSzPts val="1800"/>
              <a:buFont typeface="Times New Roman"/>
              <a:buChar char="»"/>
              <a:defRPr sz="1800"/>
            </a:lvl8pPr>
            <a:lvl9pPr marL="4114800" lvl="8" indent="-342900" algn="l">
              <a:spcBef>
                <a:spcPts val="360"/>
              </a:spcBef>
              <a:spcAft>
                <a:spcPts val="0"/>
              </a:spcAft>
              <a:buClr>
                <a:srgbClr val="CC3300"/>
              </a:buClr>
              <a:buSzPts val="1800"/>
              <a:buFont typeface="Times New Roman"/>
              <a:buChar char="»"/>
              <a:defRPr sz="1800"/>
            </a:lvl9pPr>
          </a:lstStyle>
          <a:p>
            <a:endParaRPr/>
          </a:p>
        </p:txBody>
      </p:sp>
      <p:sp>
        <p:nvSpPr>
          <p:cNvPr id="656" name="Google Shape;656;p1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1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8" name="Google Shape;658;p1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59"/>
        <p:cNvGrpSpPr/>
        <p:nvPr/>
      </p:nvGrpSpPr>
      <p:grpSpPr>
        <a:xfrm>
          <a:off x="0" y="0"/>
          <a:ext cx="0" cy="0"/>
          <a:chOff x="0" y="0"/>
          <a:chExt cx="0" cy="0"/>
        </a:xfrm>
      </p:grpSpPr>
      <p:sp>
        <p:nvSpPr>
          <p:cNvPr id="660" name="Google Shape;660;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1" name="Google Shape;661;p1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rgbClr val="CC3300"/>
              </a:buClr>
              <a:buSzPts val="2400"/>
              <a:buFont typeface="Times New Roman"/>
              <a:buNone/>
              <a:defRPr sz="2400" b="1"/>
            </a:lvl1pPr>
            <a:lvl2pPr marL="914400" lvl="1" indent="-228600" algn="l">
              <a:spcBef>
                <a:spcPts val="400"/>
              </a:spcBef>
              <a:spcAft>
                <a:spcPts val="0"/>
              </a:spcAft>
              <a:buClr>
                <a:srgbClr val="CC3300"/>
              </a:buClr>
              <a:buSzPts val="2000"/>
              <a:buFont typeface="Times New Roman"/>
              <a:buNone/>
              <a:defRPr sz="2000" b="1"/>
            </a:lvl2pPr>
            <a:lvl3pPr marL="1371600" lvl="2" indent="-228600" algn="l">
              <a:spcBef>
                <a:spcPts val="360"/>
              </a:spcBef>
              <a:spcAft>
                <a:spcPts val="0"/>
              </a:spcAft>
              <a:buClr>
                <a:srgbClr val="CC3300"/>
              </a:buClr>
              <a:buSzPts val="1800"/>
              <a:buFont typeface="Times New Roman"/>
              <a:buNone/>
              <a:defRPr sz="1800" b="1"/>
            </a:lvl3pPr>
            <a:lvl4pPr marL="1828800" lvl="3" indent="-228600" algn="l">
              <a:spcBef>
                <a:spcPts val="320"/>
              </a:spcBef>
              <a:spcAft>
                <a:spcPts val="0"/>
              </a:spcAft>
              <a:buClr>
                <a:srgbClr val="CC3300"/>
              </a:buClr>
              <a:buSzPts val="1600"/>
              <a:buFont typeface="Times New Roman"/>
              <a:buNone/>
              <a:defRPr sz="1600" b="1"/>
            </a:lvl4pPr>
            <a:lvl5pPr marL="2286000" lvl="4" indent="-228600" algn="l">
              <a:spcBef>
                <a:spcPts val="320"/>
              </a:spcBef>
              <a:spcAft>
                <a:spcPts val="0"/>
              </a:spcAft>
              <a:buClr>
                <a:srgbClr val="CC3300"/>
              </a:buClr>
              <a:buSzPts val="1600"/>
              <a:buFont typeface="Times New Roman"/>
              <a:buNone/>
              <a:defRPr sz="1600" b="1"/>
            </a:lvl5pPr>
            <a:lvl6pPr marL="2743200" lvl="5" indent="-228600" algn="l">
              <a:spcBef>
                <a:spcPts val="320"/>
              </a:spcBef>
              <a:spcAft>
                <a:spcPts val="0"/>
              </a:spcAft>
              <a:buClr>
                <a:srgbClr val="CC3300"/>
              </a:buClr>
              <a:buSzPts val="1600"/>
              <a:buFont typeface="Times New Roman"/>
              <a:buNone/>
              <a:defRPr sz="1600" b="1"/>
            </a:lvl6pPr>
            <a:lvl7pPr marL="3200400" lvl="6" indent="-228600" algn="l">
              <a:spcBef>
                <a:spcPts val="320"/>
              </a:spcBef>
              <a:spcAft>
                <a:spcPts val="0"/>
              </a:spcAft>
              <a:buClr>
                <a:srgbClr val="CC3300"/>
              </a:buClr>
              <a:buSzPts val="1600"/>
              <a:buFont typeface="Times New Roman"/>
              <a:buNone/>
              <a:defRPr sz="1600" b="1"/>
            </a:lvl7pPr>
            <a:lvl8pPr marL="3657600" lvl="7" indent="-228600" algn="l">
              <a:spcBef>
                <a:spcPts val="320"/>
              </a:spcBef>
              <a:spcAft>
                <a:spcPts val="0"/>
              </a:spcAft>
              <a:buClr>
                <a:srgbClr val="CC3300"/>
              </a:buClr>
              <a:buSzPts val="1600"/>
              <a:buFont typeface="Times New Roman"/>
              <a:buNone/>
              <a:defRPr sz="1600" b="1"/>
            </a:lvl8pPr>
            <a:lvl9pPr marL="4114800" lvl="8" indent="-228600" algn="l">
              <a:spcBef>
                <a:spcPts val="320"/>
              </a:spcBef>
              <a:spcAft>
                <a:spcPts val="0"/>
              </a:spcAft>
              <a:buClr>
                <a:srgbClr val="CC3300"/>
              </a:buClr>
              <a:buSzPts val="1600"/>
              <a:buFont typeface="Times New Roman"/>
              <a:buNone/>
              <a:defRPr sz="1600" b="1"/>
            </a:lvl9pPr>
          </a:lstStyle>
          <a:p>
            <a:endParaRPr/>
          </a:p>
        </p:txBody>
      </p:sp>
      <p:sp>
        <p:nvSpPr>
          <p:cNvPr id="662" name="Google Shape;662;p1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rgbClr val="CC3300"/>
              </a:buClr>
              <a:buSzPts val="2400"/>
              <a:buFont typeface="Times New Roman"/>
              <a:buChar char="•"/>
              <a:defRPr sz="2400"/>
            </a:lvl1pPr>
            <a:lvl2pPr marL="914400" lvl="1" indent="-355600" algn="l">
              <a:spcBef>
                <a:spcPts val="400"/>
              </a:spcBef>
              <a:spcAft>
                <a:spcPts val="0"/>
              </a:spcAft>
              <a:buClr>
                <a:srgbClr val="CC3300"/>
              </a:buClr>
              <a:buSzPts val="2000"/>
              <a:buFont typeface="Times New Roman"/>
              <a:buChar char="–"/>
              <a:defRPr sz="2000"/>
            </a:lvl2pPr>
            <a:lvl3pPr marL="1371600" lvl="2" indent="-342900" algn="l">
              <a:spcBef>
                <a:spcPts val="360"/>
              </a:spcBef>
              <a:spcAft>
                <a:spcPts val="0"/>
              </a:spcAft>
              <a:buClr>
                <a:srgbClr val="CC3300"/>
              </a:buClr>
              <a:buSzPts val="1800"/>
              <a:buFont typeface="Times New Roman"/>
              <a:buChar char="•"/>
              <a:defRPr sz="1800"/>
            </a:lvl3pPr>
            <a:lvl4pPr marL="1828800" lvl="3" indent="-330200" algn="l">
              <a:spcBef>
                <a:spcPts val="320"/>
              </a:spcBef>
              <a:spcAft>
                <a:spcPts val="0"/>
              </a:spcAft>
              <a:buClr>
                <a:srgbClr val="CC3300"/>
              </a:buClr>
              <a:buSzPts val="1600"/>
              <a:buFont typeface="Times New Roman"/>
              <a:buChar char="–"/>
              <a:defRPr sz="1600"/>
            </a:lvl4pPr>
            <a:lvl5pPr marL="2286000" lvl="4" indent="-330200" algn="l">
              <a:spcBef>
                <a:spcPts val="320"/>
              </a:spcBef>
              <a:spcAft>
                <a:spcPts val="0"/>
              </a:spcAft>
              <a:buClr>
                <a:srgbClr val="CC3300"/>
              </a:buClr>
              <a:buSzPts val="1600"/>
              <a:buFont typeface="Times New Roman"/>
              <a:buChar char="»"/>
              <a:defRPr sz="1600"/>
            </a:lvl5pPr>
            <a:lvl6pPr marL="2743200" lvl="5" indent="-330200" algn="l">
              <a:spcBef>
                <a:spcPts val="320"/>
              </a:spcBef>
              <a:spcAft>
                <a:spcPts val="0"/>
              </a:spcAft>
              <a:buClr>
                <a:srgbClr val="CC3300"/>
              </a:buClr>
              <a:buSzPts val="1600"/>
              <a:buFont typeface="Times New Roman"/>
              <a:buChar char="»"/>
              <a:defRPr sz="1600"/>
            </a:lvl6pPr>
            <a:lvl7pPr marL="3200400" lvl="6" indent="-330200" algn="l">
              <a:spcBef>
                <a:spcPts val="320"/>
              </a:spcBef>
              <a:spcAft>
                <a:spcPts val="0"/>
              </a:spcAft>
              <a:buClr>
                <a:srgbClr val="CC3300"/>
              </a:buClr>
              <a:buSzPts val="1600"/>
              <a:buFont typeface="Times New Roman"/>
              <a:buChar char="»"/>
              <a:defRPr sz="1600"/>
            </a:lvl7pPr>
            <a:lvl8pPr marL="3657600" lvl="7" indent="-330200" algn="l">
              <a:spcBef>
                <a:spcPts val="320"/>
              </a:spcBef>
              <a:spcAft>
                <a:spcPts val="0"/>
              </a:spcAft>
              <a:buClr>
                <a:srgbClr val="CC3300"/>
              </a:buClr>
              <a:buSzPts val="1600"/>
              <a:buFont typeface="Times New Roman"/>
              <a:buChar char="»"/>
              <a:defRPr sz="1600"/>
            </a:lvl8pPr>
            <a:lvl9pPr marL="4114800" lvl="8" indent="-330200" algn="l">
              <a:spcBef>
                <a:spcPts val="320"/>
              </a:spcBef>
              <a:spcAft>
                <a:spcPts val="0"/>
              </a:spcAft>
              <a:buClr>
                <a:srgbClr val="CC3300"/>
              </a:buClr>
              <a:buSzPts val="1600"/>
              <a:buFont typeface="Times New Roman"/>
              <a:buChar char="»"/>
              <a:defRPr sz="1600"/>
            </a:lvl9pPr>
          </a:lstStyle>
          <a:p>
            <a:endParaRPr/>
          </a:p>
        </p:txBody>
      </p:sp>
      <p:sp>
        <p:nvSpPr>
          <p:cNvPr id="663" name="Google Shape;663;p1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rgbClr val="CC3300"/>
              </a:buClr>
              <a:buSzPts val="2400"/>
              <a:buFont typeface="Times New Roman"/>
              <a:buNone/>
              <a:defRPr sz="2400" b="1"/>
            </a:lvl1pPr>
            <a:lvl2pPr marL="914400" lvl="1" indent="-228600" algn="l">
              <a:spcBef>
                <a:spcPts val="400"/>
              </a:spcBef>
              <a:spcAft>
                <a:spcPts val="0"/>
              </a:spcAft>
              <a:buClr>
                <a:srgbClr val="CC3300"/>
              </a:buClr>
              <a:buSzPts val="2000"/>
              <a:buFont typeface="Times New Roman"/>
              <a:buNone/>
              <a:defRPr sz="2000" b="1"/>
            </a:lvl2pPr>
            <a:lvl3pPr marL="1371600" lvl="2" indent="-228600" algn="l">
              <a:spcBef>
                <a:spcPts val="360"/>
              </a:spcBef>
              <a:spcAft>
                <a:spcPts val="0"/>
              </a:spcAft>
              <a:buClr>
                <a:srgbClr val="CC3300"/>
              </a:buClr>
              <a:buSzPts val="1800"/>
              <a:buFont typeface="Times New Roman"/>
              <a:buNone/>
              <a:defRPr sz="1800" b="1"/>
            </a:lvl3pPr>
            <a:lvl4pPr marL="1828800" lvl="3" indent="-228600" algn="l">
              <a:spcBef>
                <a:spcPts val="320"/>
              </a:spcBef>
              <a:spcAft>
                <a:spcPts val="0"/>
              </a:spcAft>
              <a:buClr>
                <a:srgbClr val="CC3300"/>
              </a:buClr>
              <a:buSzPts val="1600"/>
              <a:buFont typeface="Times New Roman"/>
              <a:buNone/>
              <a:defRPr sz="1600" b="1"/>
            </a:lvl4pPr>
            <a:lvl5pPr marL="2286000" lvl="4" indent="-228600" algn="l">
              <a:spcBef>
                <a:spcPts val="320"/>
              </a:spcBef>
              <a:spcAft>
                <a:spcPts val="0"/>
              </a:spcAft>
              <a:buClr>
                <a:srgbClr val="CC3300"/>
              </a:buClr>
              <a:buSzPts val="1600"/>
              <a:buFont typeface="Times New Roman"/>
              <a:buNone/>
              <a:defRPr sz="1600" b="1"/>
            </a:lvl5pPr>
            <a:lvl6pPr marL="2743200" lvl="5" indent="-228600" algn="l">
              <a:spcBef>
                <a:spcPts val="320"/>
              </a:spcBef>
              <a:spcAft>
                <a:spcPts val="0"/>
              </a:spcAft>
              <a:buClr>
                <a:srgbClr val="CC3300"/>
              </a:buClr>
              <a:buSzPts val="1600"/>
              <a:buFont typeface="Times New Roman"/>
              <a:buNone/>
              <a:defRPr sz="1600" b="1"/>
            </a:lvl6pPr>
            <a:lvl7pPr marL="3200400" lvl="6" indent="-228600" algn="l">
              <a:spcBef>
                <a:spcPts val="320"/>
              </a:spcBef>
              <a:spcAft>
                <a:spcPts val="0"/>
              </a:spcAft>
              <a:buClr>
                <a:srgbClr val="CC3300"/>
              </a:buClr>
              <a:buSzPts val="1600"/>
              <a:buFont typeface="Times New Roman"/>
              <a:buNone/>
              <a:defRPr sz="1600" b="1"/>
            </a:lvl7pPr>
            <a:lvl8pPr marL="3657600" lvl="7" indent="-228600" algn="l">
              <a:spcBef>
                <a:spcPts val="320"/>
              </a:spcBef>
              <a:spcAft>
                <a:spcPts val="0"/>
              </a:spcAft>
              <a:buClr>
                <a:srgbClr val="CC3300"/>
              </a:buClr>
              <a:buSzPts val="1600"/>
              <a:buFont typeface="Times New Roman"/>
              <a:buNone/>
              <a:defRPr sz="1600" b="1"/>
            </a:lvl8pPr>
            <a:lvl9pPr marL="4114800" lvl="8" indent="-228600" algn="l">
              <a:spcBef>
                <a:spcPts val="320"/>
              </a:spcBef>
              <a:spcAft>
                <a:spcPts val="0"/>
              </a:spcAft>
              <a:buClr>
                <a:srgbClr val="CC3300"/>
              </a:buClr>
              <a:buSzPts val="1600"/>
              <a:buFont typeface="Times New Roman"/>
              <a:buNone/>
              <a:defRPr sz="1600" b="1"/>
            </a:lvl9pPr>
          </a:lstStyle>
          <a:p>
            <a:endParaRPr/>
          </a:p>
        </p:txBody>
      </p:sp>
      <p:sp>
        <p:nvSpPr>
          <p:cNvPr id="664" name="Google Shape;664;p1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rgbClr val="CC3300"/>
              </a:buClr>
              <a:buSzPts val="2400"/>
              <a:buFont typeface="Times New Roman"/>
              <a:buChar char="•"/>
              <a:defRPr sz="2400"/>
            </a:lvl1pPr>
            <a:lvl2pPr marL="914400" lvl="1" indent="-355600" algn="l">
              <a:spcBef>
                <a:spcPts val="400"/>
              </a:spcBef>
              <a:spcAft>
                <a:spcPts val="0"/>
              </a:spcAft>
              <a:buClr>
                <a:srgbClr val="CC3300"/>
              </a:buClr>
              <a:buSzPts val="2000"/>
              <a:buFont typeface="Times New Roman"/>
              <a:buChar char="–"/>
              <a:defRPr sz="2000"/>
            </a:lvl2pPr>
            <a:lvl3pPr marL="1371600" lvl="2" indent="-342900" algn="l">
              <a:spcBef>
                <a:spcPts val="360"/>
              </a:spcBef>
              <a:spcAft>
                <a:spcPts val="0"/>
              </a:spcAft>
              <a:buClr>
                <a:srgbClr val="CC3300"/>
              </a:buClr>
              <a:buSzPts val="1800"/>
              <a:buFont typeface="Times New Roman"/>
              <a:buChar char="•"/>
              <a:defRPr sz="1800"/>
            </a:lvl3pPr>
            <a:lvl4pPr marL="1828800" lvl="3" indent="-330200" algn="l">
              <a:spcBef>
                <a:spcPts val="320"/>
              </a:spcBef>
              <a:spcAft>
                <a:spcPts val="0"/>
              </a:spcAft>
              <a:buClr>
                <a:srgbClr val="CC3300"/>
              </a:buClr>
              <a:buSzPts val="1600"/>
              <a:buFont typeface="Times New Roman"/>
              <a:buChar char="–"/>
              <a:defRPr sz="1600"/>
            </a:lvl4pPr>
            <a:lvl5pPr marL="2286000" lvl="4" indent="-330200" algn="l">
              <a:spcBef>
                <a:spcPts val="320"/>
              </a:spcBef>
              <a:spcAft>
                <a:spcPts val="0"/>
              </a:spcAft>
              <a:buClr>
                <a:srgbClr val="CC3300"/>
              </a:buClr>
              <a:buSzPts val="1600"/>
              <a:buFont typeface="Times New Roman"/>
              <a:buChar char="»"/>
              <a:defRPr sz="1600"/>
            </a:lvl5pPr>
            <a:lvl6pPr marL="2743200" lvl="5" indent="-330200" algn="l">
              <a:spcBef>
                <a:spcPts val="320"/>
              </a:spcBef>
              <a:spcAft>
                <a:spcPts val="0"/>
              </a:spcAft>
              <a:buClr>
                <a:srgbClr val="CC3300"/>
              </a:buClr>
              <a:buSzPts val="1600"/>
              <a:buFont typeface="Times New Roman"/>
              <a:buChar char="»"/>
              <a:defRPr sz="1600"/>
            </a:lvl6pPr>
            <a:lvl7pPr marL="3200400" lvl="6" indent="-330200" algn="l">
              <a:spcBef>
                <a:spcPts val="320"/>
              </a:spcBef>
              <a:spcAft>
                <a:spcPts val="0"/>
              </a:spcAft>
              <a:buClr>
                <a:srgbClr val="CC3300"/>
              </a:buClr>
              <a:buSzPts val="1600"/>
              <a:buFont typeface="Times New Roman"/>
              <a:buChar char="»"/>
              <a:defRPr sz="1600"/>
            </a:lvl7pPr>
            <a:lvl8pPr marL="3657600" lvl="7" indent="-330200" algn="l">
              <a:spcBef>
                <a:spcPts val="320"/>
              </a:spcBef>
              <a:spcAft>
                <a:spcPts val="0"/>
              </a:spcAft>
              <a:buClr>
                <a:srgbClr val="CC3300"/>
              </a:buClr>
              <a:buSzPts val="1600"/>
              <a:buFont typeface="Times New Roman"/>
              <a:buChar char="»"/>
              <a:defRPr sz="1600"/>
            </a:lvl8pPr>
            <a:lvl9pPr marL="4114800" lvl="8" indent="-330200" algn="l">
              <a:spcBef>
                <a:spcPts val="320"/>
              </a:spcBef>
              <a:spcAft>
                <a:spcPts val="0"/>
              </a:spcAft>
              <a:buClr>
                <a:srgbClr val="CC3300"/>
              </a:buClr>
              <a:buSzPts val="1600"/>
              <a:buFont typeface="Times New Roman"/>
              <a:buChar char="»"/>
              <a:defRPr sz="1600"/>
            </a:lvl9pPr>
          </a:lstStyle>
          <a:p>
            <a:endParaRPr/>
          </a:p>
        </p:txBody>
      </p:sp>
      <p:sp>
        <p:nvSpPr>
          <p:cNvPr id="665" name="Google Shape;665;p1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1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668"/>
        <p:cNvGrpSpPr/>
        <p:nvPr/>
      </p:nvGrpSpPr>
      <p:grpSpPr>
        <a:xfrm>
          <a:off x="0" y="0"/>
          <a:ext cx="0" cy="0"/>
          <a:chOff x="0" y="0"/>
          <a:chExt cx="0" cy="0"/>
        </a:xfrm>
      </p:grpSpPr>
      <p:sp>
        <p:nvSpPr>
          <p:cNvPr id="669" name="Google Shape;669;p135"/>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1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1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73"/>
        <p:cNvGrpSpPr/>
        <p:nvPr/>
      </p:nvGrpSpPr>
      <p:grpSpPr>
        <a:xfrm>
          <a:off x="0" y="0"/>
          <a:ext cx="0" cy="0"/>
          <a:chOff x="0" y="0"/>
          <a:chExt cx="0" cy="0"/>
        </a:xfrm>
      </p:grpSpPr>
      <p:sp>
        <p:nvSpPr>
          <p:cNvPr id="674" name="Google Shape;674;p1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5" name="Google Shape;675;p1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6" name="Google Shape;676;p1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77"/>
        <p:cNvGrpSpPr/>
        <p:nvPr/>
      </p:nvGrpSpPr>
      <p:grpSpPr>
        <a:xfrm>
          <a:off x="0" y="0"/>
          <a:ext cx="0" cy="0"/>
          <a:chOff x="0" y="0"/>
          <a:chExt cx="0" cy="0"/>
        </a:xfrm>
      </p:grpSpPr>
      <p:sp>
        <p:nvSpPr>
          <p:cNvPr id="678" name="Google Shape;678;p13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3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rgbClr val="CC3300"/>
              </a:buClr>
              <a:buSzPts val="3200"/>
              <a:buFont typeface="Times New Roman"/>
              <a:buChar char="•"/>
              <a:defRPr sz="3200"/>
            </a:lvl1pPr>
            <a:lvl2pPr marL="914400" lvl="1" indent="-406400" algn="l">
              <a:spcBef>
                <a:spcPts val="560"/>
              </a:spcBef>
              <a:spcAft>
                <a:spcPts val="0"/>
              </a:spcAft>
              <a:buClr>
                <a:srgbClr val="CC3300"/>
              </a:buClr>
              <a:buSzPts val="2800"/>
              <a:buFont typeface="Times New Roman"/>
              <a:buChar char="–"/>
              <a:defRPr sz="2800"/>
            </a:lvl2pPr>
            <a:lvl3pPr marL="1371600" lvl="2" indent="-381000" algn="l">
              <a:spcBef>
                <a:spcPts val="480"/>
              </a:spcBef>
              <a:spcAft>
                <a:spcPts val="0"/>
              </a:spcAft>
              <a:buClr>
                <a:srgbClr val="CC3300"/>
              </a:buClr>
              <a:buSzPts val="2400"/>
              <a:buFont typeface="Times New Roman"/>
              <a:buChar char="•"/>
              <a:defRPr sz="2400"/>
            </a:lvl3pPr>
            <a:lvl4pPr marL="1828800" lvl="3" indent="-355600" algn="l">
              <a:spcBef>
                <a:spcPts val="400"/>
              </a:spcBef>
              <a:spcAft>
                <a:spcPts val="0"/>
              </a:spcAft>
              <a:buClr>
                <a:srgbClr val="CC3300"/>
              </a:buClr>
              <a:buSzPts val="2000"/>
              <a:buFont typeface="Times New Roman"/>
              <a:buChar char="–"/>
              <a:defRPr sz="2000"/>
            </a:lvl4pPr>
            <a:lvl5pPr marL="2286000" lvl="4" indent="-355600" algn="l">
              <a:spcBef>
                <a:spcPts val="400"/>
              </a:spcBef>
              <a:spcAft>
                <a:spcPts val="0"/>
              </a:spcAft>
              <a:buClr>
                <a:srgbClr val="CC3300"/>
              </a:buClr>
              <a:buSzPts val="2000"/>
              <a:buFont typeface="Times New Roman"/>
              <a:buChar char="»"/>
              <a:defRPr sz="2000"/>
            </a:lvl5pPr>
            <a:lvl6pPr marL="2743200" lvl="5" indent="-355600" algn="l">
              <a:spcBef>
                <a:spcPts val="400"/>
              </a:spcBef>
              <a:spcAft>
                <a:spcPts val="0"/>
              </a:spcAft>
              <a:buClr>
                <a:srgbClr val="CC3300"/>
              </a:buClr>
              <a:buSzPts val="2000"/>
              <a:buFont typeface="Times New Roman"/>
              <a:buChar char="»"/>
              <a:defRPr sz="2000"/>
            </a:lvl6pPr>
            <a:lvl7pPr marL="3200400" lvl="6" indent="-355600" algn="l">
              <a:spcBef>
                <a:spcPts val="400"/>
              </a:spcBef>
              <a:spcAft>
                <a:spcPts val="0"/>
              </a:spcAft>
              <a:buClr>
                <a:srgbClr val="CC3300"/>
              </a:buClr>
              <a:buSzPts val="2000"/>
              <a:buFont typeface="Times New Roman"/>
              <a:buChar char="»"/>
              <a:defRPr sz="2000"/>
            </a:lvl7pPr>
            <a:lvl8pPr marL="3657600" lvl="7" indent="-355600" algn="l">
              <a:spcBef>
                <a:spcPts val="400"/>
              </a:spcBef>
              <a:spcAft>
                <a:spcPts val="0"/>
              </a:spcAft>
              <a:buClr>
                <a:srgbClr val="CC3300"/>
              </a:buClr>
              <a:buSzPts val="2000"/>
              <a:buFont typeface="Times New Roman"/>
              <a:buChar char="»"/>
              <a:defRPr sz="2000"/>
            </a:lvl8pPr>
            <a:lvl9pPr marL="4114800" lvl="8" indent="-355600" algn="l">
              <a:spcBef>
                <a:spcPts val="400"/>
              </a:spcBef>
              <a:spcAft>
                <a:spcPts val="0"/>
              </a:spcAft>
              <a:buClr>
                <a:srgbClr val="CC3300"/>
              </a:buClr>
              <a:buSzPts val="2000"/>
              <a:buFont typeface="Times New Roman"/>
              <a:buChar char="»"/>
              <a:defRPr sz="2000"/>
            </a:lvl9pPr>
          </a:lstStyle>
          <a:p>
            <a:endParaRPr/>
          </a:p>
        </p:txBody>
      </p:sp>
      <p:sp>
        <p:nvSpPr>
          <p:cNvPr id="680" name="Google Shape;680;p13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CC3300"/>
              </a:buClr>
              <a:buSzPts val="1400"/>
              <a:buFont typeface="Times New Roman"/>
              <a:buNone/>
              <a:defRPr sz="1400"/>
            </a:lvl1pPr>
            <a:lvl2pPr marL="914400" lvl="1" indent="-228600" algn="l">
              <a:spcBef>
                <a:spcPts val="240"/>
              </a:spcBef>
              <a:spcAft>
                <a:spcPts val="0"/>
              </a:spcAft>
              <a:buClr>
                <a:srgbClr val="CC3300"/>
              </a:buClr>
              <a:buSzPts val="1200"/>
              <a:buFont typeface="Times New Roman"/>
              <a:buNone/>
              <a:defRPr sz="1200"/>
            </a:lvl2pPr>
            <a:lvl3pPr marL="1371600" lvl="2" indent="-228600" algn="l">
              <a:spcBef>
                <a:spcPts val="200"/>
              </a:spcBef>
              <a:spcAft>
                <a:spcPts val="0"/>
              </a:spcAft>
              <a:buClr>
                <a:srgbClr val="CC3300"/>
              </a:buClr>
              <a:buSzPts val="1000"/>
              <a:buFont typeface="Times New Roman"/>
              <a:buNone/>
              <a:defRPr sz="1000"/>
            </a:lvl3pPr>
            <a:lvl4pPr marL="1828800" lvl="3" indent="-228600" algn="l">
              <a:spcBef>
                <a:spcPts val="180"/>
              </a:spcBef>
              <a:spcAft>
                <a:spcPts val="0"/>
              </a:spcAft>
              <a:buClr>
                <a:srgbClr val="CC3300"/>
              </a:buClr>
              <a:buSzPts val="900"/>
              <a:buFont typeface="Times New Roman"/>
              <a:buNone/>
              <a:defRPr sz="900"/>
            </a:lvl4pPr>
            <a:lvl5pPr marL="2286000" lvl="4" indent="-228600" algn="l">
              <a:spcBef>
                <a:spcPts val="180"/>
              </a:spcBef>
              <a:spcAft>
                <a:spcPts val="0"/>
              </a:spcAft>
              <a:buClr>
                <a:srgbClr val="CC3300"/>
              </a:buClr>
              <a:buSzPts val="900"/>
              <a:buFont typeface="Times New Roman"/>
              <a:buNone/>
              <a:defRPr sz="900"/>
            </a:lvl5pPr>
            <a:lvl6pPr marL="2743200" lvl="5" indent="-228600" algn="l">
              <a:spcBef>
                <a:spcPts val="180"/>
              </a:spcBef>
              <a:spcAft>
                <a:spcPts val="0"/>
              </a:spcAft>
              <a:buClr>
                <a:srgbClr val="CC3300"/>
              </a:buClr>
              <a:buSzPts val="900"/>
              <a:buFont typeface="Times New Roman"/>
              <a:buNone/>
              <a:defRPr sz="900"/>
            </a:lvl6pPr>
            <a:lvl7pPr marL="3200400" lvl="6" indent="-228600" algn="l">
              <a:spcBef>
                <a:spcPts val="180"/>
              </a:spcBef>
              <a:spcAft>
                <a:spcPts val="0"/>
              </a:spcAft>
              <a:buClr>
                <a:srgbClr val="CC3300"/>
              </a:buClr>
              <a:buSzPts val="900"/>
              <a:buFont typeface="Times New Roman"/>
              <a:buNone/>
              <a:defRPr sz="900"/>
            </a:lvl7pPr>
            <a:lvl8pPr marL="3657600" lvl="7" indent="-228600" algn="l">
              <a:spcBef>
                <a:spcPts val="180"/>
              </a:spcBef>
              <a:spcAft>
                <a:spcPts val="0"/>
              </a:spcAft>
              <a:buClr>
                <a:srgbClr val="CC3300"/>
              </a:buClr>
              <a:buSzPts val="900"/>
              <a:buFont typeface="Times New Roman"/>
              <a:buNone/>
              <a:defRPr sz="900"/>
            </a:lvl8pPr>
            <a:lvl9pPr marL="4114800" lvl="8" indent="-228600" algn="l">
              <a:spcBef>
                <a:spcPts val="180"/>
              </a:spcBef>
              <a:spcAft>
                <a:spcPts val="0"/>
              </a:spcAft>
              <a:buClr>
                <a:srgbClr val="CC3300"/>
              </a:buClr>
              <a:buSzPts val="900"/>
              <a:buFont typeface="Times New Roman"/>
              <a:buNone/>
              <a:defRPr sz="900"/>
            </a:lvl9pPr>
          </a:lstStyle>
          <a:p>
            <a:endParaRPr/>
          </a:p>
        </p:txBody>
      </p:sp>
      <p:sp>
        <p:nvSpPr>
          <p:cNvPr id="681" name="Google Shape;681;p1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2" name="Google Shape;682;p1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84"/>
        <p:cNvGrpSpPr/>
        <p:nvPr/>
      </p:nvGrpSpPr>
      <p:grpSpPr>
        <a:xfrm>
          <a:off x="0" y="0"/>
          <a:ext cx="0" cy="0"/>
          <a:chOff x="0" y="0"/>
          <a:chExt cx="0" cy="0"/>
        </a:xfrm>
      </p:grpSpPr>
      <p:sp>
        <p:nvSpPr>
          <p:cNvPr id="685" name="Google Shape;685;p13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6" name="Google Shape;686;p138"/>
          <p:cNvSpPr>
            <a:spLocks noGrp="1"/>
          </p:cNvSpPr>
          <p:nvPr>
            <p:ph type="pic" idx="2"/>
          </p:nvPr>
        </p:nvSpPr>
        <p:spPr>
          <a:xfrm>
            <a:off x="1792288" y="612775"/>
            <a:ext cx="5486400" cy="4114800"/>
          </a:xfrm>
          <a:prstGeom prst="rect">
            <a:avLst/>
          </a:prstGeom>
          <a:noFill/>
          <a:ln>
            <a:noFill/>
          </a:ln>
        </p:spPr>
      </p:sp>
      <p:sp>
        <p:nvSpPr>
          <p:cNvPr id="687" name="Google Shape;687;p13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CC3300"/>
              </a:buClr>
              <a:buSzPts val="1400"/>
              <a:buFont typeface="Times New Roman"/>
              <a:buNone/>
              <a:defRPr sz="1400"/>
            </a:lvl1pPr>
            <a:lvl2pPr marL="914400" lvl="1" indent="-228600" algn="l">
              <a:spcBef>
                <a:spcPts val="240"/>
              </a:spcBef>
              <a:spcAft>
                <a:spcPts val="0"/>
              </a:spcAft>
              <a:buClr>
                <a:srgbClr val="CC3300"/>
              </a:buClr>
              <a:buSzPts val="1200"/>
              <a:buFont typeface="Times New Roman"/>
              <a:buNone/>
              <a:defRPr sz="1200"/>
            </a:lvl2pPr>
            <a:lvl3pPr marL="1371600" lvl="2" indent="-228600" algn="l">
              <a:spcBef>
                <a:spcPts val="200"/>
              </a:spcBef>
              <a:spcAft>
                <a:spcPts val="0"/>
              </a:spcAft>
              <a:buClr>
                <a:srgbClr val="CC3300"/>
              </a:buClr>
              <a:buSzPts val="1000"/>
              <a:buFont typeface="Times New Roman"/>
              <a:buNone/>
              <a:defRPr sz="1000"/>
            </a:lvl3pPr>
            <a:lvl4pPr marL="1828800" lvl="3" indent="-228600" algn="l">
              <a:spcBef>
                <a:spcPts val="180"/>
              </a:spcBef>
              <a:spcAft>
                <a:spcPts val="0"/>
              </a:spcAft>
              <a:buClr>
                <a:srgbClr val="CC3300"/>
              </a:buClr>
              <a:buSzPts val="900"/>
              <a:buFont typeface="Times New Roman"/>
              <a:buNone/>
              <a:defRPr sz="900"/>
            </a:lvl4pPr>
            <a:lvl5pPr marL="2286000" lvl="4" indent="-228600" algn="l">
              <a:spcBef>
                <a:spcPts val="180"/>
              </a:spcBef>
              <a:spcAft>
                <a:spcPts val="0"/>
              </a:spcAft>
              <a:buClr>
                <a:srgbClr val="CC3300"/>
              </a:buClr>
              <a:buSzPts val="900"/>
              <a:buFont typeface="Times New Roman"/>
              <a:buNone/>
              <a:defRPr sz="900"/>
            </a:lvl5pPr>
            <a:lvl6pPr marL="2743200" lvl="5" indent="-228600" algn="l">
              <a:spcBef>
                <a:spcPts val="180"/>
              </a:spcBef>
              <a:spcAft>
                <a:spcPts val="0"/>
              </a:spcAft>
              <a:buClr>
                <a:srgbClr val="CC3300"/>
              </a:buClr>
              <a:buSzPts val="900"/>
              <a:buFont typeface="Times New Roman"/>
              <a:buNone/>
              <a:defRPr sz="900"/>
            </a:lvl6pPr>
            <a:lvl7pPr marL="3200400" lvl="6" indent="-228600" algn="l">
              <a:spcBef>
                <a:spcPts val="180"/>
              </a:spcBef>
              <a:spcAft>
                <a:spcPts val="0"/>
              </a:spcAft>
              <a:buClr>
                <a:srgbClr val="CC3300"/>
              </a:buClr>
              <a:buSzPts val="900"/>
              <a:buFont typeface="Times New Roman"/>
              <a:buNone/>
              <a:defRPr sz="900"/>
            </a:lvl7pPr>
            <a:lvl8pPr marL="3657600" lvl="7" indent="-228600" algn="l">
              <a:spcBef>
                <a:spcPts val="180"/>
              </a:spcBef>
              <a:spcAft>
                <a:spcPts val="0"/>
              </a:spcAft>
              <a:buClr>
                <a:srgbClr val="CC3300"/>
              </a:buClr>
              <a:buSzPts val="900"/>
              <a:buFont typeface="Times New Roman"/>
              <a:buNone/>
              <a:defRPr sz="900"/>
            </a:lvl8pPr>
            <a:lvl9pPr marL="4114800" lvl="8" indent="-228600" algn="l">
              <a:spcBef>
                <a:spcPts val="180"/>
              </a:spcBef>
              <a:spcAft>
                <a:spcPts val="0"/>
              </a:spcAft>
              <a:buClr>
                <a:srgbClr val="CC3300"/>
              </a:buClr>
              <a:buSzPts val="900"/>
              <a:buFont typeface="Times New Roman"/>
              <a:buNone/>
              <a:defRPr sz="900"/>
            </a:lvl9pPr>
          </a:lstStyle>
          <a:p>
            <a:endParaRPr/>
          </a:p>
        </p:txBody>
      </p:sp>
      <p:sp>
        <p:nvSpPr>
          <p:cNvPr id="688" name="Google Shape;688;p1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9" name="Google Shape;689;p1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691"/>
        <p:cNvGrpSpPr/>
        <p:nvPr/>
      </p:nvGrpSpPr>
      <p:grpSpPr>
        <a:xfrm>
          <a:off x="0" y="0"/>
          <a:ext cx="0" cy="0"/>
          <a:chOff x="0" y="0"/>
          <a:chExt cx="0" cy="0"/>
        </a:xfrm>
      </p:grpSpPr>
      <p:sp>
        <p:nvSpPr>
          <p:cNvPr id="692" name="Google Shape;692;p139"/>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3" name="Google Shape;693;p139"/>
          <p:cNvSpPr txBox="1">
            <a:spLocks noGrp="1"/>
          </p:cNvSpPr>
          <p:nvPr>
            <p:ph type="body" idx="1"/>
          </p:nvPr>
        </p:nvSpPr>
        <p:spPr>
          <a:xfrm rot="5400000">
            <a:off x="1585119" y="167482"/>
            <a:ext cx="4830763" cy="7086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CC3300"/>
              </a:buClr>
              <a:buSzPts val="1800"/>
              <a:buChar char="•"/>
              <a:defRPr/>
            </a:lvl1pPr>
            <a:lvl2pPr marL="914400" lvl="1" indent="-342900" algn="l">
              <a:spcBef>
                <a:spcPts val="360"/>
              </a:spcBef>
              <a:spcAft>
                <a:spcPts val="0"/>
              </a:spcAft>
              <a:buClr>
                <a:srgbClr val="CC3300"/>
              </a:buClr>
              <a:buSzPts val="1800"/>
              <a:buChar char="–"/>
              <a:defRPr/>
            </a:lvl2pPr>
            <a:lvl3pPr marL="1371600" lvl="2" indent="-342900" algn="l">
              <a:spcBef>
                <a:spcPts val="360"/>
              </a:spcBef>
              <a:spcAft>
                <a:spcPts val="0"/>
              </a:spcAft>
              <a:buClr>
                <a:srgbClr val="CC3300"/>
              </a:buClr>
              <a:buSzPts val="1800"/>
              <a:buChar char="•"/>
              <a:defRPr/>
            </a:lvl3pPr>
            <a:lvl4pPr marL="1828800" lvl="3" indent="-342900" algn="l">
              <a:spcBef>
                <a:spcPts val="360"/>
              </a:spcBef>
              <a:spcAft>
                <a:spcPts val="0"/>
              </a:spcAft>
              <a:buClr>
                <a:srgbClr val="CC3300"/>
              </a:buClr>
              <a:buSzPts val="1800"/>
              <a:buChar char="–"/>
              <a:defRPr/>
            </a:lvl4pPr>
            <a:lvl5pPr marL="2286000" lvl="4" indent="-342900" algn="l">
              <a:spcBef>
                <a:spcPts val="360"/>
              </a:spcBef>
              <a:spcAft>
                <a:spcPts val="0"/>
              </a:spcAft>
              <a:buClr>
                <a:srgbClr val="CC3300"/>
              </a:buClr>
              <a:buSzPts val="1800"/>
              <a:buChar char="»"/>
              <a:defRPr/>
            </a:lvl5pPr>
            <a:lvl6pPr marL="2743200" lvl="5" indent="-342900" algn="l">
              <a:spcBef>
                <a:spcPts val="360"/>
              </a:spcBef>
              <a:spcAft>
                <a:spcPts val="0"/>
              </a:spcAft>
              <a:buClr>
                <a:srgbClr val="CC3300"/>
              </a:buClr>
              <a:buSzPts val="1800"/>
              <a:buChar char="»"/>
              <a:defRPr/>
            </a:lvl6pPr>
            <a:lvl7pPr marL="3200400" lvl="6" indent="-342900" algn="l">
              <a:spcBef>
                <a:spcPts val="360"/>
              </a:spcBef>
              <a:spcAft>
                <a:spcPts val="0"/>
              </a:spcAft>
              <a:buClr>
                <a:srgbClr val="CC3300"/>
              </a:buClr>
              <a:buSzPts val="1800"/>
              <a:buChar char="»"/>
              <a:defRPr/>
            </a:lvl7pPr>
            <a:lvl8pPr marL="3657600" lvl="7" indent="-342900" algn="l">
              <a:spcBef>
                <a:spcPts val="360"/>
              </a:spcBef>
              <a:spcAft>
                <a:spcPts val="0"/>
              </a:spcAft>
              <a:buClr>
                <a:srgbClr val="CC3300"/>
              </a:buClr>
              <a:buSzPts val="1800"/>
              <a:buChar char="»"/>
              <a:defRPr/>
            </a:lvl8pPr>
            <a:lvl9pPr marL="4114800" lvl="8" indent="-342900" algn="l">
              <a:spcBef>
                <a:spcPts val="360"/>
              </a:spcBef>
              <a:spcAft>
                <a:spcPts val="0"/>
              </a:spcAft>
              <a:buClr>
                <a:srgbClr val="CC3300"/>
              </a:buClr>
              <a:buSzPts val="1800"/>
              <a:buChar char="»"/>
              <a:defRPr/>
            </a:lvl9pPr>
          </a:lstStyle>
          <a:p>
            <a:endParaRPr/>
          </a:p>
        </p:txBody>
      </p:sp>
      <p:sp>
        <p:nvSpPr>
          <p:cNvPr id="694" name="Google Shape;694;p1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1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1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97"/>
        <p:cNvGrpSpPr/>
        <p:nvPr/>
      </p:nvGrpSpPr>
      <p:grpSpPr>
        <a:xfrm>
          <a:off x="0" y="0"/>
          <a:ext cx="0" cy="0"/>
          <a:chOff x="0" y="0"/>
          <a:chExt cx="0" cy="0"/>
        </a:xfrm>
      </p:grpSpPr>
      <p:sp>
        <p:nvSpPr>
          <p:cNvPr id="698" name="Google Shape;698;p14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9" name="Google Shape;699;p14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CC3300"/>
              </a:buClr>
              <a:buSzPts val="1800"/>
              <a:buChar char="•"/>
              <a:defRPr/>
            </a:lvl1pPr>
            <a:lvl2pPr marL="914400" lvl="1" indent="-342900" algn="l">
              <a:spcBef>
                <a:spcPts val="360"/>
              </a:spcBef>
              <a:spcAft>
                <a:spcPts val="0"/>
              </a:spcAft>
              <a:buClr>
                <a:srgbClr val="CC3300"/>
              </a:buClr>
              <a:buSzPts val="1800"/>
              <a:buChar char="–"/>
              <a:defRPr/>
            </a:lvl2pPr>
            <a:lvl3pPr marL="1371600" lvl="2" indent="-342900" algn="l">
              <a:spcBef>
                <a:spcPts val="360"/>
              </a:spcBef>
              <a:spcAft>
                <a:spcPts val="0"/>
              </a:spcAft>
              <a:buClr>
                <a:srgbClr val="CC3300"/>
              </a:buClr>
              <a:buSzPts val="1800"/>
              <a:buChar char="•"/>
              <a:defRPr/>
            </a:lvl3pPr>
            <a:lvl4pPr marL="1828800" lvl="3" indent="-342900" algn="l">
              <a:spcBef>
                <a:spcPts val="360"/>
              </a:spcBef>
              <a:spcAft>
                <a:spcPts val="0"/>
              </a:spcAft>
              <a:buClr>
                <a:srgbClr val="CC3300"/>
              </a:buClr>
              <a:buSzPts val="1800"/>
              <a:buChar char="–"/>
              <a:defRPr/>
            </a:lvl4pPr>
            <a:lvl5pPr marL="2286000" lvl="4" indent="-342900" algn="l">
              <a:spcBef>
                <a:spcPts val="360"/>
              </a:spcBef>
              <a:spcAft>
                <a:spcPts val="0"/>
              </a:spcAft>
              <a:buClr>
                <a:srgbClr val="CC3300"/>
              </a:buClr>
              <a:buSzPts val="1800"/>
              <a:buChar char="»"/>
              <a:defRPr/>
            </a:lvl5pPr>
            <a:lvl6pPr marL="2743200" lvl="5" indent="-342900" algn="l">
              <a:spcBef>
                <a:spcPts val="360"/>
              </a:spcBef>
              <a:spcAft>
                <a:spcPts val="0"/>
              </a:spcAft>
              <a:buClr>
                <a:srgbClr val="CC3300"/>
              </a:buClr>
              <a:buSzPts val="1800"/>
              <a:buChar char="»"/>
              <a:defRPr/>
            </a:lvl6pPr>
            <a:lvl7pPr marL="3200400" lvl="6" indent="-342900" algn="l">
              <a:spcBef>
                <a:spcPts val="360"/>
              </a:spcBef>
              <a:spcAft>
                <a:spcPts val="0"/>
              </a:spcAft>
              <a:buClr>
                <a:srgbClr val="CC3300"/>
              </a:buClr>
              <a:buSzPts val="1800"/>
              <a:buChar char="»"/>
              <a:defRPr/>
            </a:lvl7pPr>
            <a:lvl8pPr marL="3657600" lvl="7" indent="-342900" algn="l">
              <a:spcBef>
                <a:spcPts val="360"/>
              </a:spcBef>
              <a:spcAft>
                <a:spcPts val="0"/>
              </a:spcAft>
              <a:buClr>
                <a:srgbClr val="CC3300"/>
              </a:buClr>
              <a:buSzPts val="1800"/>
              <a:buChar char="»"/>
              <a:defRPr/>
            </a:lvl8pPr>
            <a:lvl9pPr marL="4114800" lvl="8" indent="-342900" algn="l">
              <a:spcBef>
                <a:spcPts val="360"/>
              </a:spcBef>
              <a:spcAft>
                <a:spcPts val="0"/>
              </a:spcAft>
              <a:buClr>
                <a:srgbClr val="CC3300"/>
              </a:buClr>
              <a:buSzPts val="1800"/>
              <a:buChar char="»"/>
              <a:defRPr/>
            </a:lvl9pPr>
          </a:lstStyle>
          <a:p>
            <a:endParaRPr/>
          </a:p>
        </p:txBody>
      </p:sp>
      <p:sp>
        <p:nvSpPr>
          <p:cNvPr id="700" name="Google Shape;700;p1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1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1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EXT_AND_CLIPART">
    <p:spTree>
      <p:nvGrpSpPr>
        <p:cNvPr id="1" name="Shape 703"/>
        <p:cNvGrpSpPr/>
        <p:nvPr/>
      </p:nvGrpSpPr>
      <p:grpSpPr>
        <a:xfrm>
          <a:off x="0" y="0"/>
          <a:ext cx="0" cy="0"/>
          <a:chOff x="0" y="0"/>
          <a:chExt cx="0" cy="0"/>
        </a:xfrm>
      </p:grpSpPr>
      <p:sp>
        <p:nvSpPr>
          <p:cNvPr id="704" name="Google Shape;704;p141"/>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5" name="Google Shape;705;p141"/>
          <p:cNvSpPr txBox="1">
            <a:spLocks noGrp="1"/>
          </p:cNvSpPr>
          <p:nvPr>
            <p:ph type="body" idx="1"/>
          </p:nvPr>
        </p:nvSpPr>
        <p:spPr>
          <a:xfrm>
            <a:off x="457200" y="1295400"/>
            <a:ext cx="3467100" cy="48307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CC3300"/>
              </a:buClr>
              <a:buSzPts val="1800"/>
              <a:buChar char="•"/>
              <a:defRPr/>
            </a:lvl1pPr>
            <a:lvl2pPr marL="914400" lvl="1" indent="-342900" algn="l">
              <a:spcBef>
                <a:spcPts val="360"/>
              </a:spcBef>
              <a:spcAft>
                <a:spcPts val="0"/>
              </a:spcAft>
              <a:buClr>
                <a:srgbClr val="CC3300"/>
              </a:buClr>
              <a:buSzPts val="1800"/>
              <a:buChar char="–"/>
              <a:defRPr/>
            </a:lvl2pPr>
            <a:lvl3pPr marL="1371600" lvl="2" indent="-342900" algn="l">
              <a:spcBef>
                <a:spcPts val="360"/>
              </a:spcBef>
              <a:spcAft>
                <a:spcPts val="0"/>
              </a:spcAft>
              <a:buClr>
                <a:srgbClr val="CC3300"/>
              </a:buClr>
              <a:buSzPts val="1800"/>
              <a:buChar char="•"/>
              <a:defRPr/>
            </a:lvl3pPr>
            <a:lvl4pPr marL="1828800" lvl="3" indent="-342900" algn="l">
              <a:spcBef>
                <a:spcPts val="360"/>
              </a:spcBef>
              <a:spcAft>
                <a:spcPts val="0"/>
              </a:spcAft>
              <a:buClr>
                <a:srgbClr val="CC3300"/>
              </a:buClr>
              <a:buSzPts val="1800"/>
              <a:buChar char="–"/>
              <a:defRPr/>
            </a:lvl4pPr>
            <a:lvl5pPr marL="2286000" lvl="4" indent="-342900" algn="l">
              <a:spcBef>
                <a:spcPts val="360"/>
              </a:spcBef>
              <a:spcAft>
                <a:spcPts val="0"/>
              </a:spcAft>
              <a:buClr>
                <a:srgbClr val="CC3300"/>
              </a:buClr>
              <a:buSzPts val="1800"/>
              <a:buChar char="»"/>
              <a:defRPr/>
            </a:lvl5pPr>
            <a:lvl6pPr marL="2743200" lvl="5" indent="-342900" algn="l">
              <a:spcBef>
                <a:spcPts val="360"/>
              </a:spcBef>
              <a:spcAft>
                <a:spcPts val="0"/>
              </a:spcAft>
              <a:buClr>
                <a:srgbClr val="CC3300"/>
              </a:buClr>
              <a:buSzPts val="1800"/>
              <a:buChar char="»"/>
              <a:defRPr/>
            </a:lvl6pPr>
            <a:lvl7pPr marL="3200400" lvl="6" indent="-342900" algn="l">
              <a:spcBef>
                <a:spcPts val="360"/>
              </a:spcBef>
              <a:spcAft>
                <a:spcPts val="0"/>
              </a:spcAft>
              <a:buClr>
                <a:srgbClr val="CC3300"/>
              </a:buClr>
              <a:buSzPts val="1800"/>
              <a:buChar char="»"/>
              <a:defRPr/>
            </a:lvl7pPr>
            <a:lvl8pPr marL="3657600" lvl="7" indent="-342900" algn="l">
              <a:spcBef>
                <a:spcPts val="360"/>
              </a:spcBef>
              <a:spcAft>
                <a:spcPts val="0"/>
              </a:spcAft>
              <a:buClr>
                <a:srgbClr val="CC3300"/>
              </a:buClr>
              <a:buSzPts val="1800"/>
              <a:buChar char="»"/>
              <a:defRPr/>
            </a:lvl8pPr>
            <a:lvl9pPr marL="4114800" lvl="8" indent="-342900" algn="l">
              <a:spcBef>
                <a:spcPts val="360"/>
              </a:spcBef>
              <a:spcAft>
                <a:spcPts val="0"/>
              </a:spcAft>
              <a:buClr>
                <a:srgbClr val="CC3300"/>
              </a:buClr>
              <a:buSzPts val="1800"/>
              <a:buChar char="»"/>
              <a:defRPr/>
            </a:lvl9pPr>
          </a:lstStyle>
          <a:p>
            <a:endParaRPr/>
          </a:p>
        </p:txBody>
      </p:sp>
      <p:sp>
        <p:nvSpPr>
          <p:cNvPr id="706" name="Google Shape;706;p141"/>
          <p:cNvSpPr>
            <a:spLocks noGrp="1"/>
          </p:cNvSpPr>
          <p:nvPr>
            <p:ph type="clipArt" idx="2"/>
          </p:nvPr>
        </p:nvSpPr>
        <p:spPr>
          <a:xfrm>
            <a:off x="4076700" y="1295400"/>
            <a:ext cx="3467100" cy="4830763"/>
          </a:xfrm>
          <a:prstGeom prst="rect">
            <a:avLst/>
          </a:prstGeom>
          <a:noFill/>
          <a:ln>
            <a:noFill/>
          </a:ln>
        </p:spPr>
      </p:sp>
      <p:sp>
        <p:nvSpPr>
          <p:cNvPr id="707" name="Google Shape;707;p1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8" name="Google Shape;708;p1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9" name="Google Shape;709;p1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960"/>
              </a:spcBef>
              <a:spcAft>
                <a:spcPts val="0"/>
              </a:spcAft>
              <a:buClr>
                <a:schemeClr val="dk1"/>
              </a:buClr>
              <a:buSzPts val="4800"/>
              <a:buFont typeface="Comic Sans MS"/>
              <a:buNone/>
              <a:defRPr/>
            </a:lvl1pPr>
            <a:lvl2pPr lvl="1" algn="ctr">
              <a:spcBef>
                <a:spcPts val="880"/>
              </a:spcBef>
              <a:spcAft>
                <a:spcPts val="0"/>
              </a:spcAft>
              <a:buClr>
                <a:schemeClr val="dk1"/>
              </a:buClr>
              <a:buSzPts val="4400"/>
              <a:buFont typeface="Comic Sans MS"/>
              <a:buNone/>
              <a:defRPr/>
            </a:lvl2pPr>
            <a:lvl3pPr lvl="2" algn="ctr">
              <a:spcBef>
                <a:spcPts val="800"/>
              </a:spcBef>
              <a:spcAft>
                <a:spcPts val="0"/>
              </a:spcAft>
              <a:buClr>
                <a:schemeClr val="dk1"/>
              </a:buClr>
              <a:buSzPts val="4000"/>
              <a:buFont typeface="Comic Sans MS"/>
              <a:buNone/>
              <a:defRPr/>
            </a:lvl3pPr>
            <a:lvl4pPr lvl="3" algn="ctr">
              <a:spcBef>
                <a:spcPts val="720"/>
              </a:spcBef>
              <a:spcAft>
                <a:spcPts val="0"/>
              </a:spcAft>
              <a:buClr>
                <a:schemeClr val="dk1"/>
              </a:buClr>
              <a:buSzPts val="3600"/>
              <a:buFont typeface="Comic Sans MS"/>
              <a:buNone/>
              <a:defRPr/>
            </a:lvl4pPr>
            <a:lvl5pPr lvl="4" algn="ctr">
              <a:spcBef>
                <a:spcPts val="720"/>
              </a:spcBef>
              <a:spcAft>
                <a:spcPts val="0"/>
              </a:spcAft>
              <a:buClr>
                <a:schemeClr val="dk1"/>
              </a:buClr>
              <a:buSzPts val="3600"/>
              <a:buFont typeface="Comic Sans MS"/>
              <a:buNone/>
              <a:defRPr/>
            </a:lvl5pPr>
            <a:lvl6pPr lvl="5" algn="ctr">
              <a:spcBef>
                <a:spcPts val="720"/>
              </a:spcBef>
              <a:spcAft>
                <a:spcPts val="0"/>
              </a:spcAft>
              <a:buClr>
                <a:schemeClr val="dk1"/>
              </a:buClr>
              <a:buSzPts val="3600"/>
              <a:buFont typeface="Comic Sans MS"/>
              <a:buNone/>
              <a:defRPr/>
            </a:lvl6pPr>
            <a:lvl7pPr lvl="6" algn="ctr">
              <a:spcBef>
                <a:spcPts val="720"/>
              </a:spcBef>
              <a:spcAft>
                <a:spcPts val="0"/>
              </a:spcAft>
              <a:buClr>
                <a:schemeClr val="dk1"/>
              </a:buClr>
              <a:buSzPts val="3600"/>
              <a:buFont typeface="Comic Sans MS"/>
              <a:buNone/>
              <a:defRPr/>
            </a:lvl7pPr>
            <a:lvl8pPr lvl="7" algn="ctr">
              <a:spcBef>
                <a:spcPts val="720"/>
              </a:spcBef>
              <a:spcAft>
                <a:spcPts val="0"/>
              </a:spcAft>
              <a:buClr>
                <a:schemeClr val="dk1"/>
              </a:buClr>
              <a:buSzPts val="3600"/>
              <a:buFont typeface="Comic Sans MS"/>
              <a:buNone/>
              <a:defRPr/>
            </a:lvl8pPr>
            <a:lvl9pPr lvl="8" algn="ctr">
              <a:spcBef>
                <a:spcPts val="720"/>
              </a:spcBef>
              <a:spcAft>
                <a:spcPts val="0"/>
              </a:spcAft>
              <a:buClr>
                <a:schemeClr val="dk1"/>
              </a:buClr>
              <a:buSzPts val="3600"/>
              <a:buFont typeface="Comic Sans MS"/>
              <a:buNone/>
              <a:defRPr/>
            </a:lvl9pPr>
          </a:lstStyle>
          <a:p>
            <a:endParaRPr/>
          </a:p>
        </p:txBody>
      </p:sp>
    </p:spTree>
    <p:extLst>
      <p:ext uri="{BB962C8B-B14F-4D97-AF65-F5344CB8AC3E}">
        <p14:creationId xmlns:p14="http://schemas.microsoft.com/office/powerpoint/2010/main" val="13999328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14400" y="381000"/>
            <a:ext cx="7696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914400" y="1676400"/>
            <a:ext cx="3771900" cy="48006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omic Sans MS"/>
              <a:buChar char="•"/>
              <a:defRPr sz="2800"/>
            </a:lvl1pPr>
            <a:lvl2pPr marL="914400" lvl="1" indent="-381000" algn="l">
              <a:spcBef>
                <a:spcPts val="480"/>
              </a:spcBef>
              <a:spcAft>
                <a:spcPts val="0"/>
              </a:spcAft>
              <a:buClr>
                <a:schemeClr val="dk1"/>
              </a:buClr>
              <a:buSzPts val="2400"/>
              <a:buFont typeface="Comic Sans MS"/>
              <a:buChar char="–"/>
              <a:defRPr sz="2400"/>
            </a:lvl2pPr>
            <a:lvl3pPr marL="1371600" lvl="2" indent="-355600" algn="l">
              <a:spcBef>
                <a:spcPts val="400"/>
              </a:spcBef>
              <a:spcAft>
                <a:spcPts val="0"/>
              </a:spcAft>
              <a:buClr>
                <a:schemeClr val="dk1"/>
              </a:buClr>
              <a:buSzPts val="2000"/>
              <a:buFont typeface="Comic Sans MS"/>
              <a:buChar char="•"/>
              <a:defRPr sz="2000"/>
            </a:lvl3pPr>
            <a:lvl4pPr marL="1828800" lvl="3" indent="-342900" algn="l">
              <a:spcBef>
                <a:spcPts val="360"/>
              </a:spcBef>
              <a:spcAft>
                <a:spcPts val="0"/>
              </a:spcAft>
              <a:buClr>
                <a:schemeClr val="dk1"/>
              </a:buClr>
              <a:buSzPts val="1800"/>
              <a:buFont typeface="Comic Sans MS"/>
              <a:buChar char="–"/>
              <a:defRPr sz="1800"/>
            </a:lvl4pPr>
            <a:lvl5pPr marL="2286000" lvl="4" indent="-342900" algn="l">
              <a:spcBef>
                <a:spcPts val="360"/>
              </a:spcBef>
              <a:spcAft>
                <a:spcPts val="0"/>
              </a:spcAft>
              <a:buClr>
                <a:schemeClr val="dk1"/>
              </a:buClr>
              <a:buSzPts val="1800"/>
              <a:buFont typeface="Comic Sans MS"/>
              <a:buChar char="»"/>
              <a:defRPr sz="1800"/>
            </a:lvl5pPr>
            <a:lvl6pPr marL="2743200" lvl="5" indent="-342900" algn="l">
              <a:spcBef>
                <a:spcPts val="360"/>
              </a:spcBef>
              <a:spcAft>
                <a:spcPts val="0"/>
              </a:spcAft>
              <a:buClr>
                <a:schemeClr val="dk1"/>
              </a:buClr>
              <a:buSzPts val="1800"/>
              <a:buFont typeface="Comic Sans MS"/>
              <a:buChar char="»"/>
              <a:defRPr sz="1800"/>
            </a:lvl6pPr>
            <a:lvl7pPr marL="3200400" lvl="6" indent="-342900" algn="l">
              <a:spcBef>
                <a:spcPts val="360"/>
              </a:spcBef>
              <a:spcAft>
                <a:spcPts val="0"/>
              </a:spcAft>
              <a:buClr>
                <a:schemeClr val="dk1"/>
              </a:buClr>
              <a:buSzPts val="1800"/>
              <a:buFont typeface="Comic Sans MS"/>
              <a:buChar char="»"/>
              <a:defRPr sz="1800"/>
            </a:lvl7pPr>
            <a:lvl8pPr marL="3657600" lvl="7" indent="-342900" algn="l">
              <a:spcBef>
                <a:spcPts val="360"/>
              </a:spcBef>
              <a:spcAft>
                <a:spcPts val="0"/>
              </a:spcAft>
              <a:buClr>
                <a:schemeClr val="dk1"/>
              </a:buClr>
              <a:buSzPts val="1800"/>
              <a:buFont typeface="Comic Sans MS"/>
              <a:buChar char="»"/>
              <a:defRPr sz="1800"/>
            </a:lvl8pPr>
            <a:lvl9pPr marL="4114800" lvl="8" indent="-342900" algn="l">
              <a:spcBef>
                <a:spcPts val="360"/>
              </a:spcBef>
              <a:spcAft>
                <a:spcPts val="0"/>
              </a:spcAft>
              <a:buClr>
                <a:schemeClr val="dk1"/>
              </a:buClr>
              <a:buSzPts val="1800"/>
              <a:buFont typeface="Comic Sans MS"/>
              <a:buChar char="»"/>
              <a:defRPr sz="1800"/>
            </a:lvl9pPr>
          </a:lstStyle>
          <a:p>
            <a:endParaRPr/>
          </a:p>
        </p:txBody>
      </p:sp>
      <p:sp>
        <p:nvSpPr>
          <p:cNvPr id="19" name="Google Shape;19;p3"/>
          <p:cNvSpPr txBox="1">
            <a:spLocks noGrp="1"/>
          </p:cNvSpPr>
          <p:nvPr>
            <p:ph type="body" idx="2"/>
          </p:nvPr>
        </p:nvSpPr>
        <p:spPr>
          <a:xfrm>
            <a:off x="4838700" y="1676400"/>
            <a:ext cx="3771900" cy="48006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omic Sans MS"/>
              <a:buChar char="•"/>
              <a:defRPr sz="2800"/>
            </a:lvl1pPr>
            <a:lvl2pPr marL="914400" lvl="1" indent="-381000" algn="l">
              <a:spcBef>
                <a:spcPts val="480"/>
              </a:spcBef>
              <a:spcAft>
                <a:spcPts val="0"/>
              </a:spcAft>
              <a:buClr>
                <a:schemeClr val="dk1"/>
              </a:buClr>
              <a:buSzPts val="2400"/>
              <a:buFont typeface="Comic Sans MS"/>
              <a:buChar char="–"/>
              <a:defRPr sz="2400"/>
            </a:lvl2pPr>
            <a:lvl3pPr marL="1371600" lvl="2" indent="-355600" algn="l">
              <a:spcBef>
                <a:spcPts val="400"/>
              </a:spcBef>
              <a:spcAft>
                <a:spcPts val="0"/>
              </a:spcAft>
              <a:buClr>
                <a:schemeClr val="dk1"/>
              </a:buClr>
              <a:buSzPts val="2000"/>
              <a:buFont typeface="Comic Sans MS"/>
              <a:buChar char="•"/>
              <a:defRPr sz="2000"/>
            </a:lvl3pPr>
            <a:lvl4pPr marL="1828800" lvl="3" indent="-342900" algn="l">
              <a:spcBef>
                <a:spcPts val="360"/>
              </a:spcBef>
              <a:spcAft>
                <a:spcPts val="0"/>
              </a:spcAft>
              <a:buClr>
                <a:schemeClr val="dk1"/>
              </a:buClr>
              <a:buSzPts val="1800"/>
              <a:buFont typeface="Comic Sans MS"/>
              <a:buChar char="–"/>
              <a:defRPr sz="1800"/>
            </a:lvl4pPr>
            <a:lvl5pPr marL="2286000" lvl="4" indent="-342900" algn="l">
              <a:spcBef>
                <a:spcPts val="360"/>
              </a:spcBef>
              <a:spcAft>
                <a:spcPts val="0"/>
              </a:spcAft>
              <a:buClr>
                <a:schemeClr val="dk1"/>
              </a:buClr>
              <a:buSzPts val="1800"/>
              <a:buFont typeface="Comic Sans MS"/>
              <a:buChar char="»"/>
              <a:defRPr sz="1800"/>
            </a:lvl5pPr>
            <a:lvl6pPr marL="2743200" lvl="5" indent="-342900" algn="l">
              <a:spcBef>
                <a:spcPts val="360"/>
              </a:spcBef>
              <a:spcAft>
                <a:spcPts val="0"/>
              </a:spcAft>
              <a:buClr>
                <a:schemeClr val="dk1"/>
              </a:buClr>
              <a:buSzPts val="1800"/>
              <a:buFont typeface="Comic Sans MS"/>
              <a:buChar char="»"/>
              <a:defRPr sz="1800"/>
            </a:lvl6pPr>
            <a:lvl7pPr marL="3200400" lvl="6" indent="-342900" algn="l">
              <a:spcBef>
                <a:spcPts val="360"/>
              </a:spcBef>
              <a:spcAft>
                <a:spcPts val="0"/>
              </a:spcAft>
              <a:buClr>
                <a:schemeClr val="dk1"/>
              </a:buClr>
              <a:buSzPts val="1800"/>
              <a:buFont typeface="Comic Sans MS"/>
              <a:buChar char="»"/>
              <a:defRPr sz="1800"/>
            </a:lvl7pPr>
            <a:lvl8pPr marL="3657600" lvl="7" indent="-342900" algn="l">
              <a:spcBef>
                <a:spcPts val="360"/>
              </a:spcBef>
              <a:spcAft>
                <a:spcPts val="0"/>
              </a:spcAft>
              <a:buClr>
                <a:schemeClr val="dk1"/>
              </a:buClr>
              <a:buSzPts val="1800"/>
              <a:buFont typeface="Comic Sans MS"/>
              <a:buChar char="»"/>
              <a:defRPr sz="1800"/>
            </a:lvl8pPr>
            <a:lvl9pPr marL="4114800" lvl="8" indent="-342900" algn="l">
              <a:spcBef>
                <a:spcPts val="360"/>
              </a:spcBef>
              <a:spcAft>
                <a:spcPts val="0"/>
              </a:spcAft>
              <a:buClr>
                <a:schemeClr val="dk1"/>
              </a:buClr>
              <a:buSzPts val="1800"/>
              <a:buFont typeface="Comic Sans MS"/>
              <a:buChar char="»"/>
              <a:defRPr sz="1800"/>
            </a:lvl9pPr>
          </a:lstStyle>
          <a:p>
            <a:endParaRPr/>
          </a:p>
        </p:txBody>
      </p:sp>
    </p:spTree>
    <p:extLst>
      <p:ext uri="{BB962C8B-B14F-4D97-AF65-F5344CB8AC3E}">
        <p14:creationId xmlns:p14="http://schemas.microsoft.com/office/powerpoint/2010/main" val="299794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Text, and 2 Content" type="txAndTwoObj">
  <p:cSld name="TEXT_AND_TWO_OBJECTS">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3"/>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3"/>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14400" y="381000"/>
            <a:ext cx="7696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914400" y="1676400"/>
            <a:ext cx="7696200" cy="4800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996265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Comic Sans MS"/>
              <a:buNone/>
              <a:defRPr sz="2000"/>
            </a:lvl1pPr>
            <a:lvl2pPr marL="914400" lvl="1" indent="-228600" algn="l">
              <a:spcBef>
                <a:spcPts val="360"/>
              </a:spcBef>
              <a:spcAft>
                <a:spcPts val="0"/>
              </a:spcAft>
              <a:buClr>
                <a:schemeClr val="dk1"/>
              </a:buClr>
              <a:buSzPts val="1800"/>
              <a:buFont typeface="Comic Sans MS"/>
              <a:buNone/>
              <a:defRPr sz="1800"/>
            </a:lvl2pPr>
            <a:lvl3pPr marL="1371600" lvl="2" indent="-228600" algn="l">
              <a:spcBef>
                <a:spcPts val="320"/>
              </a:spcBef>
              <a:spcAft>
                <a:spcPts val="0"/>
              </a:spcAft>
              <a:buClr>
                <a:schemeClr val="dk1"/>
              </a:buClr>
              <a:buSzPts val="1600"/>
              <a:buFont typeface="Comic Sans MS"/>
              <a:buNone/>
              <a:defRPr sz="1600"/>
            </a:lvl3pPr>
            <a:lvl4pPr marL="1828800" lvl="3" indent="-228600" algn="l">
              <a:spcBef>
                <a:spcPts val="280"/>
              </a:spcBef>
              <a:spcAft>
                <a:spcPts val="0"/>
              </a:spcAft>
              <a:buClr>
                <a:schemeClr val="dk1"/>
              </a:buClr>
              <a:buSzPts val="1400"/>
              <a:buFont typeface="Comic Sans MS"/>
              <a:buNone/>
              <a:defRPr sz="1400"/>
            </a:lvl4pPr>
            <a:lvl5pPr marL="2286000" lvl="4" indent="-228600" algn="l">
              <a:spcBef>
                <a:spcPts val="280"/>
              </a:spcBef>
              <a:spcAft>
                <a:spcPts val="0"/>
              </a:spcAft>
              <a:buClr>
                <a:schemeClr val="dk1"/>
              </a:buClr>
              <a:buSzPts val="1400"/>
              <a:buFont typeface="Comic Sans MS"/>
              <a:buNone/>
              <a:defRPr sz="1400"/>
            </a:lvl5pPr>
            <a:lvl6pPr marL="2743200" lvl="5" indent="-228600" algn="l">
              <a:spcBef>
                <a:spcPts val="280"/>
              </a:spcBef>
              <a:spcAft>
                <a:spcPts val="0"/>
              </a:spcAft>
              <a:buClr>
                <a:schemeClr val="dk1"/>
              </a:buClr>
              <a:buSzPts val="1400"/>
              <a:buFont typeface="Comic Sans MS"/>
              <a:buNone/>
              <a:defRPr sz="1400"/>
            </a:lvl6pPr>
            <a:lvl7pPr marL="3200400" lvl="6" indent="-228600" algn="l">
              <a:spcBef>
                <a:spcPts val="280"/>
              </a:spcBef>
              <a:spcAft>
                <a:spcPts val="0"/>
              </a:spcAft>
              <a:buClr>
                <a:schemeClr val="dk1"/>
              </a:buClr>
              <a:buSzPts val="1400"/>
              <a:buFont typeface="Comic Sans MS"/>
              <a:buNone/>
              <a:defRPr sz="1400"/>
            </a:lvl7pPr>
            <a:lvl8pPr marL="3657600" lvl="7" indent="-228600" algn="l">
              <a:spcBef>
                <a:spcPts val="280"/>
              </a:spcBef>
              <a:spcAft>
                <a:spcPts val="0"/>
              </a:spcAft>
              <a:buClr>
                <a:schemeClr val="dk1"/>
              </a:buClr>
              <a:buSzPts val="1400"/>
              <a:buFont typeface="Comic Sans MS"/>
              <a:buNone/>
              <a:defRPr sz="1400"/>
            </a:lvl8pPr>
            <a:lvl9pPr marL="4114800" lvl="8" indent="-228600" algn="l">
              <a:spcBef>
                <a:spcPts val="280"/>
              </a:spcBef>
              <a:spcAft>
                <a:spcPts val="0"/>
              </a:spcAft>
              <a:buClr>
                <a:schemeClr val="dk1"/>
              </a:buClr>
              <a:buSzPts val="1400"/>
              <a:buFont typeface="Comic Sans MS"/>
              <a:buNone/>
              <a:defRPr sz="1400"/>
            </a:lvl9pPr>
          </a:lstStyle>
          <a:p>
            <a:endParaRPr/>
          </a:p>
        </p:txBody>
      </p:sp>
    </p:spTree>
    <p:extLst>
      <p:ext uri="{BB962C8B-B14F-4D97-AF65-F5344CB8AC3E}">
        <p14:creationId xmlns:p14="http://schemas.microsoft.com/office/powerpoint/2010/main" val="1463604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omic Sans MS"/>
              <a:buNone/>
              <a:defRPr sz="2400" b="1"/>
            </a:lvl1pPr>
            <a:lvl2pPr marL="914400" lvl="1" indent="-228600" algn="l">
              <a:spcBef>
                <a:spcPts val="400"/>
              </a:spcBef>
              <a:spcAft>
                <a:spcPts val="0"/>
              </a:spcAft>
              <a:buClr>
                <a:schemeClr val="dk1"/>
              </a:buClr>
              <a:buSzPts val="2000"/>
              <a:buFont typeface="Comic Sans MS"/>
              <a:buNone/>
              <a:defRPr sz="2000" b="1"/>
            </a:lvl2pPr>
            <a:lvl3pPr marL="1371600" lvl="2" indent="-228600" algn="l">
              <a:spcBef>
                <a:spcPts val="360"/>
              </a:spcBef>
              <a:spcAft>
                <a:spcPts val="0"/>
              </a:spcAft>
              <a:buClr>
                <a:schemeClr val="dk1"/>
              </a:buClr>
              <a:buSzPts val="1800"/>
              <a:buFont typeface="Comic Sans MS"/>
              <a:buNone/>
              <a:defRPr sz="1800" b="1"/>
            </a:lvl3pPr>
            <a:lvl4pPr marL="1828800" lvl="3" indent="-228600" algn="l">
              <a:spcBef>
                <a:spcPts val="320"/>
              </a:spcBef>
              <a:spcAft>
                <a:spcPts val="0"/>
              </a:spcAft>
              <a:buClr>
                <a:schemeClr val="dk1"/>
              </a:buClr>
              <a:buSzPts val="1600"/>
              <a:buFont typeface="Comic Sans MS"/>
              <a:buNone/>
              <a:defRPr sz="1600" b="1"/>
            </a:lvl4pPr>
            <a:lvl5pPr marL="2286000" lvl="4" indent="-228600" algn="l">
              <a:spcBef>
                <a:spcPts val="320"/>
              </a:spcBef>
              <a:spcAft>
                <a:spcPts val="0"/>
              </a:spcAft>
              <a:buClr>
                <a:schemeClr val="dk1"/>
              </a:buClr>
              <a:buSzPts val="1600"/>
              <a:buFont typeface="Comic Sans MS"/>
              <a:buNone/>
              <a:defRPr sz="1600" b="1"/>
            </a:lvl5pPr>
            <a:lvl6pPr marL="2743200" lvl="5" indent="-228600" algn="l">
              <a:spcBef>
                <a:spcPts val="320"/>
              </a:spcBef>
              <a:spcAft>
                <a:spcPts val="0"/>
              </a:spcAft>
              <a:buClr>
                <a:schemeClr val="dk1"/>
              </a:buClr>
              <a:buSzPts val="1600"/>
              <a:buFont typeface="Comic Sans MS"/>
              <a:buNone/>
              <a:defRPr sz="1600" b="1"/>
            </a:lvl6pPr>
            <a:lvl7pPr marL="3200400" lvl="6" indent="-228600" algn="l">
              <a:spcBef>
                <a:spcPts val="320"/>
              </a:spcBef>
              <a:spcAft>
                <a:spcPts val="0"/>
              </a:spcAft>
              <a:buClr>
                <a:schemeClr val="dk1"/>
              </a:buClr>
              <a:buSzPts val="1600"/>
              <a:buFont typeface="Comic Sans MS"/>
              <a:buNone/>
              <a:defRPr sz="1600" b="1"/>
            </a:lvl7pPr>
            <a:lvl8pPr marL="3657600" lvl="7" indent="-228600" algn="l">
              <a:spcBef>
                <a:spcPts val="320"/>
              </a:spcBef>
              <a:spcAft>
                <a:spcPts val="0"/>
              </a:spcAft>
              <a:buClr>
                <a:schemeClr val="dk1"/>
              </a:buClr>
              <a:buSzPts val="1600"/>
              <a:buFont typeface="Comic Sans MS"/>
              <a:buNone/>
              <a:defRPr sz="1600" b="1"/>
            </a:lvl8pPr>
            <a:lvl9pPr marL="4114800" lvl="8" indent="-228600" algn="l">
              <a:spcBef>
                <a:spcPts val="320"/>
              </a:spcBef>
              <a:spcAft>
                <a:spcPts val="0"/>
              </a:spcAft>
              <a:buClr>
                <a:schemeClr val="dk1"/>
              </a:buClr>
              <a:buSzPts val="1600"/>
              <a:buFont typeface="Comic Sans MS"/>
              <a:buNone/>
              <a:defRPr sz="1600" b="1"/>
            </a:lvl9pPr>
          </a:lstStyle>
          <a:p>
            <a:endParaRPr/>
          </a:p>
        </p:txBody>
      </p:sp>
      <p:sp>
        <p:nvSpPr>
          <p:cNvPr id="31" name="Google Shape;31;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omic Sans MS"/>
              <a:buChar char="•"/>
              <a:defRPr sz="2400"/>
            </a:lvl1pPr>
            <a:lvl2pPr marL="914400" lvl="1" indent="-355600" algn="l">
              <a:spcBef>
                <a:spcPts val="400"/>
              </a:spcBef>
              <a:spcAft>
                <a:spcPts val="0"/>
              </a:spcAft>
              <a:buClr>
                <a:schemeClr val="dk1"/>
              </a:buClr>
              <a:buSzPts val="2000"/>
              <a:buFont typeface="Comic Sans MS"/>
              <a:buChar char="–"/>
              <a:defRPr sz="2000"/>
            </a:lvl2pPr>
            <a:lvl3pPr marL="1371600" lvl="2" indent="-342900" algn="l">
              <a:spcBef>
                <a:spcPts val="360"/>
              </a:spcBef>
              <a:spcAft>
                <a:spcPts val="0"/>
              </a:spcAft>
              <a:buClr>
                <a:schemeClr val="dk1"/>
              </a:buClr>
              <a:buSzPts val="1800"/>
              <a:buFont typeface="Comic Sans MS"/>
              <a:buChar char="•"/>
              <a:defRPr sz="1800"/>
            </a:lvl3pPr>
            <a:lvl4pPr marL="1828800" lvl="3" indent="-330200" algn="l">
              <a:spcBef>
                <a:spcPts val="320"/>
              </a:spcBef>
              <a:spcAft>
                <a:spcPts val="0"/>
              </a:spcAft>
              <a:buClr>
                <a:schemeClr val="dk1"/>
              </a:buClr>
              <a:buSzPts val="1600"/>
              <a:buFont typeface="Comic Sans MS"/>
              <a:buChar char="–"/>
              <a:defRPr sz="1600"/>
            </a:lvl4pPr>
            <a:lvl5pPr marL="2286000" lvl="4" indent="-330200" algn="l">
              <a:spcBef>
                <a:spcPts val="320"/>
              </a:spcBef>
              <a:spcAft>
                <a:spcPts val="0"/>
              </a:spcAft>
              <a:buClr>
                <a:schemeClr val="dk1"/>
              </a:buClr>
              <a:buSzPts val="1600"/>
              <a:buFont typeface="Comic Sans MS"/>
              <a:buChar char="»"/>
              <a:defRPr sz="1600"/>
            </a:lvl5pPr>
            <a:lvl6pPr marL="2743200" lvl="5" indent="-330200" algn="l">
              <a:spcBef>
                <a:spcPts val="320"/>
              </a:spcBef>
              <a:spcAft>
                <a:spcPts val="0"/>
              </a:spcAft>
              <a:buClr>
                <a:schemeClr val="dk1"/>
              </a:buClr>
              <a:buSzPts val="1600"/>
              <a:buFont typeface="Comic Sans MS"/>
              <a:buChar char="»"/>
              <a:defRPr sz="1600"/>
            </a:lvl6pPr>
            <a:lvl7pPr marL="3200400" lvl="6" indent="-330200" algn="l">
              <a:spcBef>
                <a:spcPts val="320"/>
              </a:spcBef>
              <a:spcAft>
                <a:spcPts val="0"/>
              </a:spcAft>
              <a:buClr>
                <a:schemeClr val="dk1"/>
              </a:buClr>
              <a:buSzPts val="1600"/>
              <a:buFont typeface="Comic Sans MS"/>
              <a:buChar char="»"/>
              <a:defRPr sz="1600"/>
            </a:lvl7pPr>
            <a:lvl8pPr marL="3657600" lvl="7" indent="-330200" algn="l">
              <a:spcBef>
                <a:spcPts val="320"/>
              </a:spcBef>
              <a:spcAft>
                <a:spcPts val="0"/>
              </a:spcAft>
              <a:buClr>
                <a:schemeClr val="dk1"/>
              </a:buClr>
              <a:buSzPts val="1600"/>
              <a:buFont typeface="Comic Sans MS"/>
              <a:buChar char="»"/>
              <a:defRPr sz="1600"/>
            </a:lvl8pPr>
            <a:lvl9pPr marL="4114800" lvl="8" indent="-330200" algn="l">
              <a:spcBef>
                <a:spcPts val="320"/>
              </a:spcBef>
              <a:spcAft>
                <a:spcPts val="0"/>
              </a:spcAft>
              <a:buClr>
                <a:schemeClr val="dk1"/>
              </a:buClr>
              <a:buSzPts val="1600"/>
              <a:buFont typeface="Comic Sans MS"/>
              <a:buChar char="»"/>
              <a:defRPr sz="1600"/>
            </a:lvl9pPr>
          </a:lstStyle>
          <a:p>
            <a:endParaRPr/>
          </a:p>
        </p:txBody>
      </p:sp>
      <p:sp>
        <p:nvSpPr>
          <p:cNvPr id="32" name="Google Shape;32;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omic Sans MS"/>
              <a:buNone/>
              <a:defRPr sz="2400" b="1"/>
            </a:lvl1pPr>
            <a:lvl2pPr marL="914400" lvl="1" indent="-228600" algn="l">
              <a:spcBef>
                <a:spcPts val="400"/>
              </a:spcBef>
              <a:spcAft>
                <a:spcPts val="0"/>
              </a:spcAft>
              <a:buClr>
                <a:schemeClr val="dk1"/>
              </a:buClr>
              <a:buSzPts val="2000"/>
              <a:buFont typeface="Comic Sans MS"/>
              <a:buNone/>
              <a:defRPr sz="2000" b="1"/>
            </a:lvl2pPr>
            <a:lvl3pPr marL="1371600" lvl="2" indent="-228600" algn="l">
              <a:spcBef>
                <a:spcPts val="360"/>
              </a:spcBef>
              <a:spcAft>
                <a:spcPts val="0"/>
              </a:spcAft>
              <a:buClr>
                <a:schemeClr val="dk1"/>
              </a:buClr>
              <a:buSzPts val="1800"/>
              <a:buFont typeface="Comic Sans MS"/>
              <a:buNone/>
              <a:defRPr sz="1800" b="1"/>
            </a:lvl3pPr>
            <a:lvl4pPr marL="1828800" lvl="3" indent="-228600" algn="l">
              <a:spcBef>
                <a:spcPts val="320"/>
              </a:spcBef>
              <a:spcAft>
                <a:spcPts val="0"/>
              </a:spcAft>
              <a:buClr>
                <a:schemeClr val="dk1"/>
              </a:buClr>
              <a:buSzPts val="1600"/>
              <a:buFont typeface="Comic Sans MS"/>
              <a:buNone/>
              <a:defRPr sz="1600" b="1"/>
            </a:lvl4pPr>
            <a:lvl5pPr marL="2286000" lvl="4" indent="-228600" algn="l">
              <a:spcBef>
                <a:spcPts val="320"/>
              </a:spcBef>
              <a:spcAft>
                <a:spcPts val="0"/>
              </a:spcAft>
              <a:buClr>
                <a:schemeClr val="dk1"/>
              </a:buClr>
              <a:buSzPts val="1600"/>
              <a:buFont typeface="Comic Sans MS"/>
              <a:buNone/>
              <a:defRPr sz="1600" b="1"/>
            </a:lvl5pPr>
            <a:lvl6pPr marL="2743200" lvl="5" indent="-228600" algn="l">
              <a:spcBef>
                <a:spcPts val="320"/>
              </a:spcBef>
              <a:spcAft>
                <a:spcPts val="0"/>
              </a:spcAft>
              <a:buClr>
                <a:schemeClr val="dk1"/>
              </a:buClr>
              <a:buSzPts val="1600"/>
              <a:buFont typeface="Comic Sans MS"/>
              <a:buNone/>
              <a:defRPr sz="1600" b="1"/>
            </a:lvl6pPr>
            <a:lvl7pPr marL="3200400" lvl="6" indent="-228600" algn="l">
              <a:spcBef>
                <a:spcPts val="320"/>
              </a:spcBef>
              <a:spcAft>
                <a:spcPts val="0"/>
              </a:spcAft>
              <a:buClr>
                <a:schemeClr val="dk1"/>
              </a:buClr>
              <a:buSzPts val="1600"/>
              <a:buFont typeface="Comic Sans MS"/>
              <a:buNone/>
              <a:defRPr sz="1600" b="1"/>
            </a:lvl7pPr>
            <a:lvl8pPr marL="3657600" lvl="7" indent="-228600" algn="l">
              <a:spcBef>
                <a:spcPts val="320"/>
              </a:spcBef>
              <a:spcAft>
                <a:spcPts val="0"/>
              </a:spcAft>
              <a:buClr>
                <a:schemeClr val="dk1"/>
              </a:buClr>
              <a:buSzPts val="1600"/>
              <a:buFont typeface="Comic Sans MS"/>
              <a:buNone/>
              <a:defRPr sz="1600" b="1"/>
            </a:lvl8pPr>
            <a:lvl9pPr marL="4114800" lvl="8" indent="-228600" algn="l">
              <a:spcBef>
                <a:spcPts val="320"/>
              </a:spcBef>
              <a:spcAft>
                <a:spcPts val="0"/>
              </a:spcAft>
              <a:buClr>
                <a:schemeClr val="dk1"/>
              </a:buClr>
              <a:buSzPts val="1600"/>
              <a:buFont typeface="Comic Sans MS"/>
              <a:buNone/>
              <a:defRPr sz="1600" b="1"/>
            </a:lvl9pPr>
          </a:lstStyle>
          <a:p>
            <a:endParaRPr/>
          </a:p>
        </p:txBody>
      </p:sp>
      <p:sp>
        <p:nvSpPr>
          <p:cNvPr id="33" name="Google Shape;33;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omic Sans MS"/>
              <a:buChar char="•"/>
              <a:defRPr sz="2400"/>
            </a:lvl1pPr>
            <a:lvl2pPr marL="914400" lvl="1" indent="-355600" algn="l">
              <a:spcBef>
                <a:spcPts val="400"/>
              </a:spcBef>
              <a:spcAft>
                <a:spcPts val="0"/>
              </a:spcAft>
              <a:buClr>
                <a:schemeClr val="dk1"/>
              </a:buClr>
              <a:buSzPts val="2000"/>
              <a:buFont typeface="Comic Sans MS"/>
              <a:buChar char="–"/>
              <a:defRPr sz="2000"/>
            </a:lvl2pPr>
            <a:lvl3pPr marL="1371600" lvl="2" indent="-342900" algn="l">
              <a:spcBef>
                <a:spcPts val="360"/>
              </a:spcBef>
              <a:spcAft>
                <a:spcPts val="0"/>
              </a:spcAft>
              <a:buClr>
                <a:schemeClr val="dk1"/>
              </a:buClr>
              <a:buSzPts val="1800"/>
              <a:buFont typeface="Comic Sans MS"/>
              <a:buChar char="•"/>
              <a:defRPr sz="1800"/>
            </a:lvl3pPr>
            <a:lvl4pPr marL="1828800" lvl="3" indent="-330200" algn="l">
              <a:spcBef>
                <a:spcPts val="320"/>
              </a:spcBef>
              <a:spcAft>
                <a:spcPts val="0"/>
              </a:spcAft>
              <a:buClr>
                <a:schemeClr val="dk1"/>
              </a:buClr>
              <a:buSzPts val="1600"/>
              <a:buFont typeface="Comic Sans MS"/>
              <a:buChar char="–"/>
              <a:defRPr sz="1600"/>
            </a:lvl4pPr>
            <a:lvl5pPr marL="2286000" lvl="4" indent="-330200" algn="l">
              <a:spcBef>
                <a:spcPts val="320"/>
              </a:spcBef>
              <a:spcAft>
                <a:spcPts val="0"/>
              </a:spcAft>
              <a:buClr>
                <a:schemeClr val="dk1"/>
              </a:buClr>
              <a:buSzPts val="1600"/>
              <a:buFont typeface="Comic Sans MS"/>
              <a:buChar char="»"/>
              <a:defRPr sz="1600"/>
            </a:lvl5pPr>
            <a:lvl6pPr marL="2743200" lvl="5" indent="-330200" algn="l">
              <a:spcBef>
                <a:spcPts val="320"/>
              </a:spcBef>
              <a:spcAft>
                <a:spcPts val="0"/>
              </a:spcAft>
              <a:buClr>
                <a:schemeClr val="dk1"/>
              </a:buClr>
              <a:buSzPts val="1600"/>
              <a:buFont typeface="Comic Sans MS"/>
              <a:buChar char="»"/>
              <a:defRPr sz="1600"/>
            </a:lvl6pPr>
            <a:lvl7pPr marL="3200400" lvl="6" indent="-330200" algn="l">
              <a:spcBef>
                <a:spcPts val="320"/>
              </a:spcBef>
              <a:spcAft>
                <a:spcPts val="0"/>
              </a:spcAft>
              <a:buClr>
                <a:schemeClr val="dk1"/>
              </a:buClr>
              <a:buSzPts val="1600"/>
              <a:buFont typeface="Comic Sans MS"/>
              <a:buChar char="»"/>
              <a:defRPr sz="1600"/>
            </a:lvl7pPr>
            <a:lvl8pPr marL="3657600" lvl="7" indent="-330200" algn="l">
              <a:spcBef>
                <a:spcPts val="320"/>
              </a:spcBef>
              <a:spcAft>
                <a:spcPts val="0"/>
              </a:spcAft>
              <a:buClr>
                <a:schemeClr val="dk1"/>
              </a:buClr>
              <a:buSzPts val="1600"/>
              <a:buFont typeface="Comic Sans MS"/>
              <a:buChar char="»"/>
              <a:defRPr sz="1600"/>
            </a:lvl8pPr>
            <a:lvl9pPr marL="4114800" lvl="8" indent="-330200" algn="l">
              <a:spcBef>
                <a:spcPts val="320"/>
              </a:spcBef>
              <a:spcAft>
                <a:spcPts val="0"/>
              </a:spcAft>
              <a:buClr>
                <a:schemeClr val="dk1"/>
              </a:buClr>
              <a:buSzPts val="1600"/>
              <a:buFont typeface="Comic Sans MS"/>
              <a:buChar char="»"/>
              <a:defRPr sz="1600"/>
            </a:lvl9pPr>
          </a:lstStyle>
          <a:p>
            <a:endParaRPr/>
          </a:p>
        </p:txBody>
      </p:sp>
    </p:spTree>
    <p:extLst>
      <p:ext uri="{BB962C8B-B14F-4D97-AF65-F5344CB8AC3E}">
        <p14:creationId xmlns:p14="http://schemas.microsoft.com/office/powerpoint/2010/main" val="28550095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42207438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omic Sans MS"/>
              <a:buChar char="•"/>
              <a:defRPr sz="3200"/>
            </a:lvl1pPr>
            <a:lvl2pPr marL="914400" lvl="1" indent="-406400" algn="l">
              <a:spcBef>
                <a:spcPts val="560"/>
              </a:spcBef>
              <a:spcAft>
                <a:spcPts val="0"/>
              </a:spcAft>
              <a:buClr>
                <a:schemeClr val="dk1"/>
              </a:buClr>
              <a:buSzPts val="2800"/>
              <a:buFont typeface="Comic Sans MS"/>
              <a:buChar char="–"/>
              <a:defRPr sz="2800"/>
            </a:lvl2pPr>
            <a:lvl3pPr marL="1371600" lvl="2" indent="-381000" algn="l">
              <a:spcBef>
                <a:spcPts val="480"/>
              </a:spcBef>
              <a:spcAft>
                <a:spcPts val="0"/>
              </a:spcAft>
              <a:buClr>
                <a:schemeClr val="dk1"/>
              </a:buClr>
              <a:buSzPts val="2400"/>
              <a:buFont typeface="Comic Sans MS"/>
              <a:buChar char="•"/>
              <a:defRPr sz="2400"/>
            </a:lvl3pPr>
            <a:lvl4pPr marL="1828800" lvl="3" indent="-355600" algn="l">
              <a:spcBef>
                <a:spcPts val="400"/>
              </a:spcBef>
              <a:spcAft>
                <a:spcPts val="0"/>
              </a:spcAft>
              <a:buClr>
                <a:schemeClr val="dk1"/>
              </a:buClr>
              <a:buSzPts val="2000"/>
              <a:buFont typeface="Comic Sans MS"/>
              <a:buChar char="–"/>
              <a:defRPr sz="2000"/>
            </a:lvl4pPr>
            <a:lvl5pPr marL="2286000" lvl="4" indent="-355600" algn="l">
              <a:spcBef>
                <a:spcPts val="400"/>
              </a:spcBef>
              <a:spcAft>
                <a:spcPts val="0"/>
              </a:spcAft>
              <a:buClr>
                <a:schemeClr val="dk1"/>
              </a:buClr>
              <a:buSzPts val="2000"/>
              <a:buFont typeface="Comic Sans MS"/>
              <a:buChar char="»"/>
              <a:defRPr sz="2000"/>
            </a:lvl5pPr>
            <a:lvl6pPr marL="2743200" lvl="5" indent="-355600" algn="l">
              <a:spcBef>
                <a:spcPts val="400"/>
              </a:spcBef>
              <a:spcAft>
                <a:spcPts val="0"/>
              </a:spcAft>
              <a:buClr>
                <a:schemeClr val="dk1"/>
              </a:buClr>
              <a:buSzPts val="2000"/>
              <a:buFont typeface="Comic Sans MS"/>
              <a:buChar char="»"/>
              <a:defRPr sz="2000"/>
            </a:lvl6pPr>
            <a:lvl7pPr marL="3200400" lvl="6" indent="-355600" algn="l">
              <a:spcBef>
                <a:spcPts val="400"/>
              </a:spcBef>
              <a:spcAft>
                <a:spcPts val="0"/>
              </a:spcAft>
              <a:buClr>
                <a:schemeClr val="dk1"/>
              </a:buClr>
              <a:buSzPts val="2000"/>
              <a:buFont typeface="Comic Sans MS"/>
              <a:buChar char="»"/>
              <a:defRPr sz="2000"/>
            </a:lvl7pPr>
            <a:lvl8pPr marL="3657600" lvl="7" indent="-355600" algn="l">
              <a:spcBef>
                <a:spcPts val="400"/>
              </a:spcBef>
              <a:spcAft>
                <a:spcPts val="0"/>
              </a:spcAft>
              <a:buClr>
                <a:schemeClr val="dk1"/>
              </a:buClr>
              <a:buSzPts val="2000"/>
              <a:buFont typeface="Comic Sans MS"/>
              <a:buChar char="»"/>
              <a:defRPr sz="2000"/>
            </a:lvl8pPr>
            <a:lvl9pPr marL="4114800" lvl="8" indent="-355600" algn="l">
              <a:spcBef>
                <a:spcPts val="400"/>
              </a:spcBef>
              <a:spcAft>
                <a:spcPts val="0"/>
              </a:spcAft>
              <a:buClr>
                <a:schemeClr val="dk1"/>
              </a:buClr>
              <a:buSzPts val="2000"/>
              <a:buFont typeface="Comic Sans MS"/>
              <a:buChar char="»"/>
              <a:defRPr sz="2000"/>
            </a:lvl9pPr>
          </a:lstStyle>
          <a:p>
            <a:endParaRPr/>
          </a:p>
        </p:txBody>
      </p:sp>
      <p:sp>
        <p:nvSpPr>
          <p:cNvPr id="38" name="Google Shape;38;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omic Sans MS"/>
              <a:buNone/>
              <a:defRPr sz="1400"/>
            </a:lvl1pPr>
            <a:lvl2pPr marL="914400" lvl="1" indent="-228600" algn="l">
              <a:spcBef>
                <a:spcPts val="240"/>
              </a:spcBef>
              <a:spcAft>
                <a:spcPts val="0"/>
              </a:spcAft>
              <a:buClr>
                <a:schemeClr val="dk1"/>
              </a:buClr>
              <a:buSzPts val="1200"/>
              <a:buFont typeface="Comic Sans MS"/>
              <a:buNone/>
              <a:defRPr sz="1200"/>
            </a:lvl2pPr>
            <a:lvl3pPr marL="1371600" lvl="2" indent="-228600" algn="l">
              <a:spcBef>
                <a:spcPts val="200"/>
              </a:spcBef>
              <a:spcAft>
                <a:spcPts val="0"/>
              </a:spcAft>
              <a:buClr>
                <a:schemeClr val="dk1"/>
              </a:buClr>
              <a:buSzPts val="1000"/>
              <a:buFont typeface="Comic Sans MS"/>
              <a:buNone/>
              <a:defRPr sz="1000"/>
            </a:lvl3pPr>
            <a:lvl4pPr marL="1828800" lvl="3" indent="-228600" algn="l">
              <a:spcBef>
                <a:spcPts val="180"/>
              </a:spcBef>
              <a:spcAft>
                <a:spcPts val="0"/>
              </a:spcAft>
              <a:buClr>
                <a:schemeClr val="dk1"/>
              </a:buClr>
              <a:buSzPts val="900"/>
              <a:buFont typeface="Comic Sans MS"/>
              <a:buNone/>
              <a:defRPr sz="900"/>
            </a:lvl4pPr>
            <a:lvl5pPr marL="2286000" lvl="4" indent="-228600" algn="l">
              <a:spcBef>
                <a:spcPts val="180"/>
              </a:spcBef>
              <a:spcAft>
                <a:spcPts val="0"/>
              </a:spcAft>
              <a:buClr>
                <a:schemeClr val="dk1"/>
              </a:buClr>
              <a:buSzPts val="900"/>
              <a:buFont typeface="Comic Sans MS"/>
              <a:buNone/>
              <a:defRPr sz="900"/>
            </a:lvl5pPr>
            <a:lvl6pPr marL="2743200" lvl="5" indent="-228600" algn="l">
              <a:spcBef>
                <a:spcPts val="180"/>
              </a:spcBef>
              <a:spcAft>
                <a:spcPts val="0"/>
              </a:spcAft>
              <a:buClr>
                <a:schemeClr val="dk1"/>
              </a:buClr>
              <a:buSzPts val="900"/>
              <a:buFont typeface="Comic Sans MS"/>
              <a:buNone/>
              <a:defRPr sz="900"/>
            </a:lvl6pPr>
            <a:lvl7pPr marL="3200400" lvl="6" indent="-228600" algn="l">
              <a:spcBef>
                <a:spcPts val="180"/>
              </a:spcBef>
              <a:spcAft>
                <a:spcPts val="0"/>
              </a:spcAft>
              <a:buClr>
                <a:schemeClr val="dk1"/>
              </a:buClr>
              <a:buSzPts val="900"/>
              <a:buFont typeface="Comic Sans MS"/>
              <a:buNone/>
              <a:defRPr sz="900"/>
            </a:lvl7pPr>
            <a:lvl8pPr marL="3657600" lvl="7" indent="-228600" algn="l">
              <a:spcBef>
                <a:spcPts val="180"/>
              </a:spcBef>
              <a:spcAft>
                <a:spcPts val="0"/>
              </a:spcAft>
              <a:buClr>
                <a:schemeClr val="dk1"/>
              </a:buClr>
              <a:buSzPts val="900"/>
              <a:buFont typeface="Comic Sans MS"/>
              <a:buNone/>
              <a:defRPr sz="900"/>
            </a:lvl8pPr>
            <a:lvl9pPr marL="4114800" lvl="8" indent="-228600" algn="l">
              <a:spcBef>
                <a:spcPts val="180"/>
              </a:spcBef>
              <a:spcAft>
                <a:spcPts val="0"/>
              </a:spcAft>
              <a:buClr>
                <a:schemeClr val="dk1"/>
              </a:buClr>
              <a:buSzPts val="900"/>
              <a:buFont typeface="Comic Sans MS"/>
              <a:buNone/>
              <a:defRPr sz="900"/>
            </a:lvl9pPr>
          </a:lstStyle>
          <a:p>
            <a:endParaRPr/>
          </a:p>
        </p:txBody>
      </p:sp>
    </p:spTree>
    <p:extLst>
      <p:ext uri="{BB962C8B-B14F-4D97-AF65-F5344CB8AC3E}">
        <p14:creationId xmlns:p14="http://schemas.microsoft.com/office/powerpoint/2010/main" val="4142313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10"/>
          <p:cNvSpPr>
            <a:spLocks noGrp="1"/>
          </p:cNvSpPr>
          <p:nvPr>
            <p:ph type="pic" idx="2"/>
          </p:nvPr>
        </p:nvSpPr>
        <p:spPr>
          <a:xfrm>
            <a:off x="1792288" y="612775"/>
            <a:ext cx="5486400" cy="4114800"/>
          </a:xfrm>
          <a:prstGeom prst="rect">
            <a:avLst/>
          </a:prstGeom>
          <a:noFill/>
          <a:ln>
            <a:noFill/>
          </a:ln>
        </p:spPr>
      </p:sp>
      <p:sp>
        <p:nvSpPr>
          <p:cNvPr id="42" name="Google Shape;42;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omic Sans MS"/>
              <a:buNone/>
              <a:defRPr sz="1400"/>
            </a:lvl1pPr>
            <a:lvl2pPr marL="914400" lvl="1" indent="-228600" algn="l">
              <a:spcBef>
                <a:spcPts val="240"/>
              </a:spcBef>
              <a:spcAft>
                <a:spcPts val="0"/>
              </a:spcAft>
              <a:buClr>
                <a:schemeClr val="dk1"/>
              </a:buClr>
              <a:buSzPts val="1200"/>
              <a:buFont typeface="Comic Sans MS"/>
              <a:buNone/>
              <a:defRPr sz="1200"/>
            </a:lvl2pPr>
            <a:lvl3pPr marL="1371600" lvl="2" indent="-228600" algn="l">
              <a:spcBef>
                <a:spcPts val="200"/>
              </a:spcBef>
              <a:spcAft>
                <a:spcPts val="0"/>
              </a:spcAft>
              <a:buClr>
                <a:schemeClr val="dk1"/>
              </a:buClr>
              <a:buSzPts val="1000"/>
              <a:buFont typeface="Comic Sans MS"/>
              <a:buNone/>
              <a:defRPr sz="1000"/>
            </a:lvl3pPr>
            <a:lvl4pPr marL="1828800" lvl="3" indent="-228600" algn="l">
              <a:spcBef>
                <a:spcPts val="180"/>
              </a:spcBef>
              <a:spcAft>
                <a:spcPts val="0"/>
              </a:spcAft>
              <a:buClr>
                <a:schemeClr val="dk1"/>
              </a:buClr>
              <a:buSzPts val="900"/>
              <a:buFont typeface="Comic Sans MS"/>
              <a:buNone/>
              <a:defRPr sz="900"/>
            </a:lvl4pPr>
            <a:lvl5pPr marL="2286000" lvl="4" indent="-228600" algn="l">
              <a:spcBef>
                <a:spcPts val="180"/>
              </a:spcBef>
              <a:spcAft>
                <a:spcPts val="0"/>
              </a:spcAft>
              <a:buClr>
                <a:schemeClr val="dk1"/>
              </a:buClr>
              <a:buSzPts val="900"/>
              <a:buFont typeface="Comic Sans MS"/>
              <a:buNone/>
              <a:defRPr sz="900"/>
            </a:lvl5pPr>
            <a:lvl6pPr marL="2743200" lvl="5" indent="-228600" algn="l">
              <a:spcBef>
                <a:spcPts val="180"/>
              </a:spcBef>
              <a:spcAft>
                <a:spcPts val="0"/>
              </a:spcAft>
              <a:buClr>
                <a:schemeClr val="dk1"/>
              </a:buClr>
              <a:buSzPts val="900"/>
              <a:buFont typeface="Comic Sans MS"/>
              <a:buNone/>
              <a:defRPr sz="900"/>
            </a:lvl6pPr>
            <a:lvl7pPr marL="3200400" lvl="6" indent="-228600" algn="l">
              <a:spcBef>
                <a:spcPts val="180"/>
              </a:spcBef>
              <a:spcAft>
                <a:spcPts val="0"/>
              </a:spcAft>
              <a:buClr>
                <a:schemeClr val="dk1"/>
              </a:buClr>
              <a:buSzPts val="900"/>
              <a:buFont typeface="Comic Sans MS"/>
              <a:buNone/>
              <a:defRPr sz="900"/>
            </a:lvl7pPr>
            <a:lvl8pPr marL="3657600" lvl="7" indent="-228600" algn="l">
              <a:spcBef>
                <a:spcPts val="180"/>
              </a:spcBef>
              <a:spcAft>
                <a:spcPts val="0"/>
              </a:spcAft>
              <a:buClr>
                <a:schemeClr val="dk1"/>
              </a:buClr>
              <a:buSzPts val="900"/>
              <a:buFont typeface="Comic Sans MS"/>
              <a:buNone/>
              <a:defRPr sz="900"/>
            </a:lvl8pPr>
            <a:lvl9pPr marL="4114800" lvl="8" indent="-228600" algn="l">
              <a:spcBef>
                <a:spcPts val="180"/>
              </a:spcBef>
              <a:spcAft>
                <a:spcPts val="0"/>
              </a:spcAft>
              <a:buClr>
                <a:schemeClr val="dk1"/>
              </a:buClr>
              <a:buSzPts val="900"/>
              <a:buFont typeface="Comic Sans MS"/>
              <a:buNone/>
              <a:defRPr sz="900"/>
            </a:lvl9pPr>
          </a:lstStyle>
          <a:p>
            <a:endParaRPr/>
          </a:p>
        </p:txBody>
      </p:sp>
    </p:spTree>
    <p:extLst>
      <p:ext uri="{BB962C8B-B14F-4D97-AF65-F5344CB8AC3E}">
        <p14:creationId xmlns:p14="http://schemas.microsoft.com/office/powerpoint/2010/main" val="3383763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914400" y="381000"/>
            <a:ext cx="7696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11"/>
          <p:cNvSpPr txBox="1">
            <a:spLocks noGrp="1"/>
          </p:cNvSpPr>
          <p:nvPr>
            <p:ph type="body" idx="1"/>
          </p:nvPr>
        </p:nvSpPr>
        <p:spPr>
          <a:xfrm rot="5400000">
            <a:off x="2362200" y="228600"/>
            <a:ext cx="4800600" cy="7696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31785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rot="5400000">
            <a:off x="4600575" y="2466975"/>
            <a:ext cx="6096000" cy="1924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12"/>
          <p:cNvSpPr txBox="1">
            <a:spLocks noGrp="1"/>
          </p:cNvSpPr>
          <p:nvPr>
            <p:ph type="body" idx="1"/>
          </p:nvPr>
        </p:nvSpPr>
        <p:spPr>
          <a:xfrm rot="5400000">
            <a:off x="676275" y="619125"/>
            <a:ext cx="6096000" cy="56197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99732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208"/>
        <p:cNvGrpSpPr/>
        <p:nvPr/>
      </p:nvGrpSpPr>
      <p:grpSpPr>
        <a:xfrm>
          <a:off x="0" y="0"/>
          <a:ext cx="0" cy="0"/>
          <a:chOff x="0" y="0"/>
          <a:chExt cx="0" cy="0"/>
        </a:xfrm>
      </p:grpSpPr>
      <p:sp>
        <p:nvSpPr>
          <p:cNvPr id="209" name="Google Shape;209;p48"/>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48"/>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4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212" name="Google Shape;212;p48"/>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213" name="Google Shape;213;p48"/>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extLst>
      <p:ext uri="{BB962C8B-B14F-4D97-AF65-F5344CB8AC3E}">
        <p14:creationId xmlns:p14="http://schemas.microsoft.com/office/powerpoint/2010/main" val="27506209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14"/>
        <p:cNvGrpSpPr/>
        <p:nvPr/>
      </p:nvGrpSpPr>
      <p:grpSpPr>
        <a:xfrm>
          <a:off x="0" y="0"/>
          <a:ext cx="0" cy="0"/>
          <a:chOff x="0" y="0"/>
          <a:chExt cx="0" cy="0"/>
        </a:xfrm>
      </p:grpSpPr>
      <p:pic>
        <p:nvPicPr>
          <p:cNvPr id="215" name="Google Shape;215;p49"/>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216" name="Google Shape;216;p49"/>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 name="Google Shape;217;p49"/>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218" name="Google Shape;218;p49"/>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28 </a:t>
            </a:r>
            <a:endParaRPr sz="4800" b="1">
              <a:solidFill>
                <a:srgbClr val="F2C552"/>
              </a:solidFill>
              <a:latin typeface="Arial"/>
              <a:ea typeface="Arial"/>
              <a:cs typeface="Arial"/>
              <a:sym typeface="Arial"/>
            </a:endParaRPr>
          </a:p>
        </p:txBody>
      </p:sp>
      <p:sp>
        <p:nvSpPr>
          <p:cNvPr id="219" name="Google Shape;219;p49"/>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220" name="Google Shape;220;p49"/>
          <p:cNvSpPr txBox="1"/>
          <p:nvPr/>
        </p:nvSpPr>
        <p:spPr>
          <a:xfrm>
            <a:off x="67733" y="4606307"/>
            <a:ext cx="341365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Nervous Systems</a:t>
            </a:r>
            <a:endParaRPr sz="3000" b="1">
              <a:solidFill>
                <a:srgbClr val="F2C552"/>
              </a:solidFill>
              <a:latin typeface="Arial"/>
              <a:ea typeface="Arial"/>
              <a:cs typeface="Arial"/>
              <a:sym typeface="Arial"/>
            </a:endParaRPr>
          </a:p>
        </p:txBody>
      </p:sp>
    </p:spTree>
    <p:extLst>
      <p:ext uri="{BB962C8B-B14F-4D97-AF65-F5344CB8AC3E}">
        <p14:creationId xmlns:p14="http://schemas.microsoft.com/office/powerpoint/2010/main" val="397101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Text, and Content" type="txAndObj">
  <p:cSld name="TEXT_AND_OBJEC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 name="Google Shape;94;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221"/>
        <p:cNvGrpSpPr/>
        <p:nvPr/>
      </p:nvGrpSpPr>
      <p:grpSpPr>
        <a:xfrm>
          <a:off x="0" y="0"/>
          <a:ext cx="0" cy="0"/>
          <a:chOff x="0" y="0"/>
          <a:chExt cx="0" cy="0"/>
        </a:xfrm>
      </p:grpSpPr>
      <p:sp>
        <p:nvSpPr>
          <p:cNvPr id="222" name="Google Shape;222;p50"/>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3" name="Google Shape;223;p50"/>
          <p:cNvSpPr txBox="1"/>
          <p:nvPr/>
        </p:nvSpPr>
        <p:spPr>
          <a:xfrm>
            <a:off x="2302071" y="3105835"/>
            <a:ext cx="4539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small">
                <a:solidFill>
                  <a:srgbClr val="F2C552"/>
                </a:solidFill>
                <a:latin typeface="Arial"/>
                <a:ea typeface="Arial"/>
                <a:cs typeface="Arial"/>
                <a:sym typeface="Arial"/>
              </a:rPr>
              <a:t>Enter Section Title</a:t>
            </a:r>
            <a:endParaRPr/>
          </a:p>
        </p:txBody>
      </p:sp>
    </p:spTree>
    <p:extLst>
      <p:ext uri="{BB962C8B-B14F-4D97-AF65-F5344CB8AC3E}">
        <p14:creationId xmlns:p14="http://schemas.microsoft.com/office/powerpoint/2010/main" val="21785417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4"/>
        <p:cNvGrpSpPr/>
        <p:nvPr/>
      </p:nvGrpSpPr>
      <p:grpSpPr>
        <a:xfrm>
          <a:off x="0" y="0"/>
          <a:ext cx="0" cy="0"/>
          <a:chOff x="0" y="0"/>
          <a:chExt cx="0" cy="0"/>
        </a:xfrm>
      </p:grpSpPr>
      <p:sp>
        <p:nvSpPr>
          <p:cNvPr id="225" name="Google Shape;225;p51"/>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5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9" name="Google Shape;229;p51"/>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0" name="Google Shape;230;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08158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31"/>
        <p:cNvGrpSpPr/>
        <p:nvPr/>
      </p:nvGrpSpPr>
      <p:grpSpPr>
        <a:xfrm>
          <a:off x="0" y="0"/>
          <a:ext cx="0" cy="0"/>
          <a:chOff x="0" y="0"/>
          <a:chExt cx="0" cy="0"/>
        </a:xfrm>
      </p:grpSpPr>
      <p:sp>
        <p:nvSpPr>
          <p:cNvPr id="232" name="Google Shape;232;p52"/>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5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4" name="Google Shape;234;p52"/>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52"/>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52"/>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8" name="Google Shape;238;p5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9" name="Google Shape;239;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4731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
        <p:nvSpPr>
          <p:cNvPr id="241" name="Google Shape;241;p5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624887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9"/>
        <p:cNvGrpSpPr/>
        <p:nvPr/>
      </p:nvGrpSpPr>
      <p:grpSpPr>
        <a:xfrm>
          <a:off x="0" y="0"/>
          <a:ext cx="0" cy="0"/>
          <a:chOff x="0" y="0"/>
          <a:chExt cx="0" cy="0"/>
        </a:xfrm>
      </p:grpSpPr>
      <p:sp>
        <p:nvSpPr>
          <p:cNvPr id="90" name="Google Shape;90;p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91" name="Google Shape;91;p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9120781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94" name="Google Shape;94;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475158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95"/>
        <p:cNvGrpSpPr/>
        <p:nvPr/>
      </p:nvGrpSpPr>
      <p:grpSpPr>
        <a:xfrm>
          <a:off x="0" y="0"/>
          <a:ext cx="0" cy="0"/>
          <a:chOff x="0" y="0"/>
          <a:chExt cx="0" cy="0"/>
        </a:xfrm>
      </p:grpSpPr>
      <p:sp>
        <p:nvSpPr>
          <p:cNvPr id="96" name="Google Shape;96;p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97" name="Google Shape;97;p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1285107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98"/>
        <p:cNvGrpSpPr/>
        <p:nvPr/>
      </p:nvGrpSpPr>
      <p:grpSpPr>
        <a:xfrm>
          <a:off x="0" y="0"/>
          <a:ext cx="0" cy="0"/>
          <a:chOff x="0" y="0"/>
          <a:chExt cx="0" cy="0"/>
        </a:xfrm>
      </p:grpSpPr>
      <p:sp>
        <p:nvSpPr>
          <p:cNvPr id="99" name="Google Shape;99;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00" name="Google Shape;100;p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101" name="Google Shape;101;p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7230048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04" name="Google Shape;104;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105" name="Google Shape;105;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106" name="Google Shape;106;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107" name="Google Shape;107;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8864546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Tree>
    <p:extLst>
      <p:ext uri="{BB962C8B-B14F-4D97-AF65-F5344CB8AC3E}">
        <p14:creationId xmlns:p14="http://schemas.microsoft.com/office/powerpoint/2010/main" val="2135138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Clip Art and Text" type="clipArtAndTx">
  <p:cSld name="CLIPART_AND_TEXT">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 name="Google Shape;101;p15"/>
          <p:cNvSpPr>
            <a:spLocks noGrp="1"/>
          </p:cNvSpPr>
          <p:nvPr>
            <p:ph type="clipArt" idx="2"/>
          </p:nvPr>
        </p:nvSpPr>
        <p:spPr>
          <a:xfrm>
            <a:off x="457200" y="1600200"/>
            <a:ext cx="4038600" cy="4525963"/>
          </a:xfrm>
          <a:prstGeom prst="rect">
            <a:avLst/>
          </a:prstGeom>
          <a:noFill/>
          <a:ln>
            <a:noFill/>
          </a:ln>
        </p:spPr>
      </p:sp>
      <p:sp>
        <p:nvSpPr>
          <p:cNvPr id="102" name="Google Shape;102;p15"/>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0"/>
        <p:cNvGrpSpPr/>
        <p:nvPr/>
      </p:nvGrpSpPr>
      <p:grpSpPr>
        <a:xfrm>
          <a:off x="0" y="0"/>
          <a:ext cx="0" cy="0"/>
          <a:chOff x="0" y="0"/>
          <a:chExt cx="0" cy="0"/>
        </a:xfrm>
      </p:grpSpPr>
    </p:spTree>
    <p:extLst>
      <p:ext uri="{BB962C8B-B14F-4D97-AF65-F5344CB8AC3E}">
        <p14:creationId xmlns:p14="http://schemas.microsoft.com/office/powerpoint/2010/main" val="34219333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13" name="Google Shape;113;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14" name="Google Shape;114;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3761448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17" name="Google Shape;117;p29"/>
          <p:cNvSpPr>
            <a:spLocks noGrp="1"/>
          </p:cNvSpPr>
          <p:nvPr>
            <p:ph type="pic" idx="2"/>
          </p:nvPr>
        </p:nvSpPr>
        <p:spPr>
          <a:xfrm>
            <a:off x="1792288" y="612775"/>
            <a:ext cx="5486400" cy="4114800"/>
          </a:xfrm>
          <a:prstGeom prst="rect">
            <a:avLst/>
          </a:prstGeom>
          <a:noFill/>
          <a:ln>
            <a:noFill/>
          </a:ln>
        </p:spPr>
      </p:sp>
      <p:sp>
        <p:nvSpPr>
          <p:cNvPr id="118" name="Google Shape;118;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3427023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21" name="Google Shape;121;p3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5382553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22"/>
        <p:cNvGrpSpPr/>
        <p:nvPr/>
      </p:nvGrpSpPr>
      <p:grpSpPr>
        <a:xfrm>
          <a:off x="0" y="0"/>
          <a:ext cx="0" cy="0"/>
          <a:chOff x="0" y="0"/>
          <a:chExt cx="0" cy="0"/>
        </a:xfrm>
      </p:grpSpPr>
      <p:sp>
        <p:nvSpPr>
          <p:cNvPr id="123" name="Google Shape;123;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24" name="Google Shape;124;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5051564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284"/>
        <p:cNvGrpSpPr/>
        <p:nvPr/>
      </p:nvGrpSpPr>
      <p:grpSpPr>
        <a:xfrm>
          <a:off x="0" y="0"/>
          <a:ext cx="0" cy="0"/>
          <a:chOff x="0" y="0"/>
          <a:chExt cx="0" cy="0"/>
        </a:xfrm>
      </p:grpSpPr>
      <p:sp>
        <p:nvSpPr>
          <p:cNvPr id="285" name="Google Shape;285;p62"/>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62"/>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6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288" name="Google Shape;288;p62"/>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289" name="Google Shape;289;p62"/>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extLst>
      <p:ext uri="{BB962C8B-B14F-4D97-AF65-F5344CB8AC3E}">
        <p14:creationId xmlns:p14="http://schemas.microsoft.com/office/powerpoint/2010/main" val="37098118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90"/>
        <p:cNvGrpSpPr/>
        <p:nvPr/>
      </p:nvGrpSpPr>
      <p:grpSpPr>
        <a:xfrm>
          <a:off x="0" y="0"/>
          <a:ext cx="0" cy="0"/>
          <a:chOff x="0" y="0"/>
          <a:chExt cx="0" cy="0"/>
        </a:xfrm>
      </p:grpSpPr>
      <p:pic>
        <p:nvPicPr>
          <p:cNvPr id="291" name="Google Shape;291;p63"/>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292" name="Google Shape;292;p6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3" name="Google Shape;293;p63"/>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294" name="Google Shape;294;p63"/>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28 </a:t>
            </a:r>
            <a:endParaRPr sz="4800" b="1">
              <a:solidFill>
                <a:srgbClr val="F2C552"/>
              </a:solidFill>
              <a:latin typeface="Arial"/>
              <a:ea typeface="Arial"/>
              <a:cs typeface="Arial"/>
              <a:sym typeface="Arial"/>
            </a:endParaRPr>
          </a:p>
        </p:txBody>
      </p:sp>
      <p:sp>
        <p:nvSpPr>
          <p:cNvPr id="295" name="Google Shape;295;p63"/>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296" name="Google Shape;296;p63"/>
          <p:cNvSpPr txBox="1"/>
          <p:nvPr/>
        </p:nvSpPr>
        <p:spPr>
          <a:xfrm>
            <a:off x="67733" y="4606307"/>
            <a:ext cx="341365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Nervous Systems</a:t>
            </a:r>
            <a:endParaRPr sz="3000" b="1">
              <a:solidFill>
                <a:srgbClr val="F2C552"/>
              </a:solidFill>
              <a:latin typeface="Arial"/>
              <a:ea typeface="Arial"/>
              <a:cs typeface="Arial"/>
              <a:sym typeface="Arial"/>
            </a:endParaRPr>
          </a:p>
        </p:txBody>
      </p:sp>
    </p:spTree>
    <p:extLst>
      <p:ext uri="{BB962C8B-B14F-4D97-AF65-F5344CB8AC3E}">
        <p14:creationId xmlns:p14="http://schemas.microsoft.com/office/powerpoint/2010/main" val="42200502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297"/>
        <p:cNvGrpSpPr/>
        <p:nvPr/>
      </p:nvGrpSpPr>
      <p:grpSpPr>
        <a:xfrm>
          <a:off x="0" y="0"/>
          <a:ext cx="0" cy="0"/>
          <a:chOff x="0" y="0"/>
          <a:chExt cx="0" cy="0"/>
        </a:xfrm>
      </p:grpSpPr>
      <p:sp>
        <p:nvSpPr>
          <p:cNvPr id="298" name="Google Shape;298;p6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9" name="Google Shape;299;p64"/>
          <p:cNvSpPr txBox="1"/>
          <p:nvPr/>
        </p:nvSpPr>
        <p:spPr>
          <a:xfrm>
            <a:off x="2302071" y="3105835"/>
            <a:ext cx="4539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small">
                <a:solidFill>
                  <a:srgbClr val="F2C552"/>
                </a:solidFill>
                <a:latin typeface="Arial"/>
                <a:ea typeface="Arial"/>
                <a:cs typeface="Arial"/>
                <a:sym typeface="Arial"/>
              </a:rPr>
              <a:t>Enter Section Title</a:t>
            </a:r>
            <a:endParaRPr/>
          </a:p>
        </p:txBody>
      </p:sp>
    </p:spTree>
    <p:extLst>
      <p:ext uri="{BB962C8B-B14F-4D97-AF65-F5344CB8AC3E}">
        <p14:creationId xmlns:p14="http://schemas.microsoft.com/office/powerpoint/2010/main" val="16497292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00"/>
        <p:cNvGrpSpPr/>
        <p:nvPr/>
      </p:nvGrpSpPr>
      <p:grpSpPr>
        <a:xfrm>
          <a:off x="0" y="0"/>
          <a:ext cx="0" cy="0"/>
          <a:chOff x="0" y="0"/>
          <a:chExt cx="0" cy="0"/>
        </a:xfrm>
      </p:grpSpPr>
      <p:sp>
        <p:nvSpPr>
          <p:cNvPr id="301" name="Google Shape;301;p65"/>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6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6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5" name="Google Shape;305;p65"/>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6" name="Google Shape;306;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56223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07"/>
        <p:cNvGrpSpPr/>
        <p:nvPr/>
      </p:nvGrpSpPr>
      <p:grpSpPr>
        <a:xfrm>
          <a:off x="0" y="0"/>
          <a:ext cx="0" cy="0"/>
          <a:chOff x="0" y="0"/>
          <a:chExt cx="0" cy="0"/>
        </a:xfrm>
      </p:grpSpPr>
      <p:sp>
        <p:nvSpPr>
          <p:cNvPr id="308" name="Google Shape;308;p6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6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0" name="Google Shape;310;p6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6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2" name="Google Shape;312;p6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6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4" name="Google Shape;314;p66"/>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4347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2 Content over Text" type="twoObjOverTx">
  <p:cSld name="TWO_OBJECTS_OVER_TEXT">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16"/>
          <p:cNvSpPr txBox="1">
            <a:spLocks noGrp="1"/>
          </p:cNvSpPr>
          <p:nvPr>
            <p:ph type="body" idx="1"/>
          </p:nvPr>
        </p:nvSpPr>
        <p:spPr>
          <a:xfrm>
            <a:off x="457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6"/>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6"/>
          <p:cNvSpPr txBox="1">
            <a:spLocks noGrp="1"/>
          </p:cNvSpPr>
          <p:nvPr>
            <p:ph type="body" idx="3"/>
          </p:nvPr>
        </p:nvSpPr>
        <p:spPr>
          <a:xfrm>
            <a:off x="457200" y="3938588"/>
            <a:ext cx="8229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16"/>
        <p:cNvGrpSpPr/>
        <p:nvPr/>
      </p:nvGrpSpPr>
      <p:grpSpPr>
        <a:xfrm>
          <a:off x="0" y="0"/>
          <a:ext cx="0" cy="0"/>
          <a:chOff x="0" y="0"/>
          <a:chExt cx="0" cy="0"/>
        </a:xfrm>
      </p:grpSpPr>
      <p:sp>
        <p:nvSpPr>
          <p:cNvPr id="317" name="Google Shape;317;p6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139042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322"/>
        <p:cNvGrpSpPr/>
        <p:nvPr/>
      </p:nvGrpSpPr>
      <p:grpSpPr>
        <a:xfrm>
          <a:off x="0" y="0"/>
          <a:ext cx="0" cy="0"/>
          <a:chOff x="0" y="0"/>
          <a:chExt cx="0" cy="0"/>
        </a:xfrm>
      </p:grpSpPr>
      <p:sp>
        <p:nvSpPr>
          <p:cNvPr id="323" name="Google Shape;323;p69"/>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69"/>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69"/>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326" name="Google Shape;326;p69"/>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327" name="Google Shape;327;p69"/>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extLst>
      <p:ext uri="{BB962C8B-B14F-4D97-AF65-F5344CB8AC3E}">
        <p14:creationId xmlns:p14="http://schemas.microsoft.com/office/powerpoint/2010/main" val="16254018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28"/>
        <p:cNvGrpSpPr/>
        <p:nvPr/>
      </p:nvGrpSpPr>
      <p:grpSpPr>
        <a:xfrm>
          <a:off x="0" y="0"/>
          <a:ext cx="0" cy="0"/>
          <a:chOff x="0" y="0"/>
          <a:chExt cx="0" cy="0"/>
        </a:xfrm>
      </p:grpSpPr>
      <p:pic>
        <p:nvPicPr>
          <p:cNvPr id="329" name="Google Shape;329;p70"/>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330" name="Google Shape;330;p70"/>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1" name="Google Shape;331;p70"/>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332" name="Google Shape;332;p70"/>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28 </a:t>
            </a:r>
            <a:endParaRPr sz="4800" b="1">
              <a:solidFill>
                <a:srgbClr val="F2C552"/>
              </a:solidFill>
              <a:latin typeface="Arial"/>
              <a:ea typeface="Arial"/>
              <a:cs typeface="Arial"/>
              <a:sym typeface="Arial"/>
            </a:endParaRPr>
          </a:p>
        </p:txBody>
      </p:sp>
      <p:sp>
        <p:nvSpPr>
          <p:cNvPr id="333" name="Google Shape;333;p70"/>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334" name="Google Shape;334;p70"/>
          <p:cNvSpPr txBox="1"/>
          <p:nvPr/>
        </p:nvSpPr>
        <p:spPr>
          <a:xfrm>
            <a:off x="67733" y="4606307"/>
            <a:ext cx="341365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Nervous Systems</a:t>
            </a:r>
            <a:endParaRPr sz="3000" b="1">
              <a:solidFill>
                <a:srgbClr val="F2C552"/>
              </a:solidFill>
              <a:latin typeface="Arial"/>
              <a:ea typeface="Arial"/>
              <a:cs typeface="Arial"/>
              <a:sym typeface="Arial"/>
            </a:endParaRPr>
          </a:p>
        </p:txBody>
      </p:sp>
    </p:spTree>
    <p:extLst>
      <p:ext uri="{BB962C8B-B14F-4D97-AF65-F5344CB8AC3E}">
        <p14:creationId xmlns:p14="http://schemas.microsoft.com/office/powerpoint/2010/main" val="33767078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335"/>
        <p:cNvGrpSpPr/>
        <p:nvPr/>
      </p:nvGrpSpPr>
      <p:grpSpPr>
        <a:xfrm>
          <a:off x="0" y="0"/>
          <a:ext cx="0" cy="0"/>
          <a:chOff x="0" y="0"/>
          <a:chExt cx="0" cy="0"/>
        </a:xfrm>
      </p:grpSpPr>
      <p:sp>
        <p:nvSpPr>
          <p:cNvPr id="336" name="Google Shape;336;p71"/>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7" name="Google Shape;337;p71"/>
          <p:cNvSpPr txBox="1"/>
          <p:nvPr/>
        </p:nvSpPr>
        <p:spPr>
          <a:xfrm>
            <a:off x="2302071" y="3105835"/>
            <a:ext cx="4539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small">
                <a:solidFill>
                  <a:srgbClr val="F2C552"/>
                </a:solidFill>
                <a:latin typeface="Arial"/>
                <a:ea typeface="Arial"/>
                <a:cs typeface="Arial"/>
                <a:sym typeface="Arial"/>
              </a:rPr>
              <a:t>Enter Section Title</a:t>
            </a:r>
            <a:endParaRPr/>
          </a:p>
        </p:txBody>
      </p:sp>
    </p:spTree>
    <p:extLst>
      <p:ext uri="{BB962C8B-B14F-4D97-AF65-F5344CB8AC3E}">
        <p14:creationId xmlns:p14="http://schemas.microsoft.com/office/powerpoint/2010/main" val="10070679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38"/>
        <p:cNvGrpSpPr/>
        <p:nvPr/>
      </p:nvGrpSpPr>
      <p:grpSpPr>
        <a:xfrm>
          <a:off x="0" y="0"/>
          <a:ext cx="0" cy="0"/>
          <a:chOff x="0" y="0"/>
          <a:chExt cx="0" cy="0"/>
        </a:xfrm>
      </p:grpSpPr>
      <p:sp>
        <p:nvSpPr>
          <p:cNvPr id="339" name="Google Shape;339;p72"/>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7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7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7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4" name="Google Shape;344;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08770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45"/>
        <p:cNvGrpSpPr/>
        <p:nvPr/>
      </p:nvGrpSpPr>
      <p:grpSpPr>
        <a:xfrm>
          <a:off x="0" y="0"/>
          <a:ext cx="0" cy="0"/>
          <a:chOff x="0" y="0"/>
          <a:chExt cx="0" cy="0"/>
        </a:xfrm>
      </p:grpSpPr>
      <p:sp>
        <p:nvSpPr>
          <p:cNvPr id="346" name="Google Shape;346;p7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7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8" name="Google Shape;348;p7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7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0" name="Google Shape;350;p7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2" name="Google Shape;352;p7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3" name="Google Shape;353;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10426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54"/>
        <p:cNvGrpSpPr/>
        <p:nvPr/>
      </p:nvGrpSpPr>
      <p:grpSpPr>
        <a:xfrm>
          <a:off x="0" y="0"/>
          <a:ext cx="0" cy="0"/>
          <a:chOff x="0" y="0"/>
          <a:chExt cx="0" cy="0"/>
        </a:xfrm>
      </p:grpSpPr>
      <p:sp>
        <p:nvSpPr>
          <p:cNvPr id="355" name="Google Shape;355;p7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251275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79833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2870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1569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Content over Text" type="objOverTx">
  <p:cSld name="OBJECT_OVER_TEXT">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 name="Google Shape;116;p17"/>
          <p:cNvSpPr txBox="1">
            <a:spLocks noGrp="1"/>
          </p:cNvSpPr>
          <p:nvPr>
            <p:ph type="body" idx="1"/>
          </p:nvPr>
        </p:nvSpPr>
        <p:spPr>
          <a:xfrm>
            <a:off x="457200" y="1600200"/>
            <a:ext cx="8229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17"/>
          <p:cNvSpPr txBox="1">
            <a:spLocks noGrp="1"/>
          </p:cNvSpPr>
          <p:nvPr>
            <p:ph type="body" idx="2"/>
          </p:nvPr>
        </p:nvSpPr>
        <p:spPr>
          <a:xfrm>
            <a:off x="457200" y="3938588"/>
            <a:ext cx="8229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39042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63295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11841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60306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94037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34082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53637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59186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3733800"/>
            <a:ext cx="9144000" cy="552450"/>
          </a:xfrm>
        </p:spPr>
        <p:txBody>
          <a:bodyPr/>
          <a:lstStyle>
            <a:lvl1pPr algn="ctr">
              <a:defRPr sz="4800">
                <a:solidFill>
                  <a:schemeClr val="bg1"/>
                </a:solidFill>
              </a:defRPr>
            </a:lvl1pPr>
          </a:lstStyle>
          <a:p>
            <a:r>
              <a:rPr lang="en-US"/>
              <a:t>Click to edit Master title style</a:t>
            </a:r>
          </a:p>
        </p:txBody>
      </p:sp>
      <p:sp>
        <p:nvSpPr>
          <p:cNvPr id="11267" name="Rectangle 3"/>
          <p:cNvSpPr>
            <a:spLocks noGrp="1" noChangeArrowheads="1"/>
          </p:cNvSpPr>
          <p:nvPr>
            <p:ph type="subTitle" idx="1"/>
          </p:nvPr>
        </p:nvSpPr>
        <p:spPr>
          <a:xfrm>
            <a:off x="0" y="4343400"/>
            <a:ext cx="9144000" cy="381000"/>
          </a:xfrm>
        </p:spPr>
        <p:txBody>
          <a:bodyPr/>
          <a:lstStyle>
            <a:lvl1pPr marL="0" indent="0" algn="ctr">
              <a:defRPr>
                <a:solidFill>
                  <a:schemeClr val="tx1"/>
                </a:solidFill>
              </a:defRPr>
            </a:lvl1pPr>
          </a:lstStyle>
          <a:p>
            <a:r>
              <a:rPr lang="en-US"/>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b="0">
                <a:solidFill>
                  <a:srgbClr val="24486C"/>
                </a:solidFill>
                <a:latin typeface="Arial Black" pitchFamily="34" charset="0"/>
              </a:defRPr>
            </a:lvl1pPr>
          </a:lstStyle>
          <a:p>
            <a:pPr>
              <a:defRPr/>
            </a:pPr>
            <a:fld id="{2E2E112D-19D4-4108-8857-790625D612E7}" type="datetime1">
              <a:rPr lang="en-US"/>
              <a:pPr>
                <a:defRPr/>
              </a:pPr>
              <a:t>4/27/2023</a:t>
            </a:fld>
            <a:endParaRPr lang="en-US" dirty="0"/>
          </a:p>
        </p:txBody>
      </p:sp>
      <p:sp>
        <p:nvSpPr>
          <p:cNvPr id="5" name="Rectangle 5"/>
          <p:cNvSpPr>
            <a:spLocks noGrp="1" noChangeArrowheads="1"/>
          </p:cNvSpPr>
          <p:nvPr>
            <p:ph type="ftr" sz="quarter" idx="11"/>
          </p:nvPr>
        </p:nvSpPr>
        <p:spPr/>
        <p:txBody>
          <a:bodyPr/>
          <a:lstStyle>
            <a:lvl1pPr>
              <a:defRPr b="0">
                <a:solidFill>
                  <a:srgbClr val="24486C"/>
                </a:solidFill>
                <a:latin typeface="Arial Black" pitchFamily="34" charset="0"/>
                <a:cs typeface="+mn-cs"/>
              </a:defRPr>
            </a:lvl1pPr>
          </a:lstStyle>
          <a:p>
            <a:pPr>
              <a:defRPr/>
            </a:pPr>
            <a:r>
              <a:rPr lang="en-US"/>
              <a:t>copyright cmassengale</a:t>
            </a:r>
          </a:p>
        </p:txBody>
      </p:sp>
      <p:sp>
        <p:nvSpPr>
          <p:cNvPr id="6" name="Rectangle 6"/>
          <p:cNvSpPr>
            <a:spLocks noGrp="1" noChangeArrowheads="1"/>
          </p:cNvSpPr>
          <p:nvPr>
            <p:ph type="sldNum" sz="quarter" idx="12"/>
          </p:nvPr>
        </p:nvSpPr>
        <p:spPr>
          <a:xfrm>
            <a:off x="7010400" y="6689725"/>
            <a:ext cx="2133600" cy="168275"/>
          </a:xfrm>
        </p:spPr>
        <p:txBody>
          <a:bodyPr/>
          <a:lstStyle>
            <a:lvl1pPr>
              <a:defRPr b="0">
                <a:solidFill>
                  <a:srgbClr val="24486C"/>
                </a:solidFill>
                <a:latin typeface="Arial Black" pitchFamily="34" charset="0"/>
              </a:defRPr>
            </a:lvl1pPr>
          </a:lstStyle>
          <a:p>
            <a:pPr>
              <a:defRPr/>
            </a:pPr>
            <a:fld id="{F56AAE19-2818-47BF-869C-816AC13EC7C4}" type="slidenum">
              <a:rPr lang="en-US"/>
              <a:pPr>
                <a:defRPr/>
              </a:pPr>
              <a:t>‹#›</a:t>
            </a:fld>
            <a:endParaRPr lang="en-US" dirty="0"/>
          </a:p>
        </p:txBody>
      </p:sp>
    </p:spTree>
    <p:extLst>
      <p:ext uri="{BB962C8B-B14F-4D97-AF65-F5344CB8AC3E}">
        <p14:creationId xmlns:p14="http://schemas.microsoft.com/office/powerpoint/2010/main" val="2115364056"/>
      </p:ext>
    </p:extLst>
  </p:cSld>
  <p:clrMapOvr>
    <a:masterClrMapping/>
  </p:clrMapOvr>
  <p:transition spd="med">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F4E93EC7-611D-4B2F-9026-6CDBA76046AF}" type="datetime1">
              <a:rPr lang="en-US"/>
              <a:pPr>
                <a:defRPr/>
              </a:pPr>
              <a:t>4/27/2023</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89F05D57-1FA2-416A-A0E1-113085013E34}" type="slidenum">
              <a:rPr lang="en-US"/>
              <a:pPr>
                <a:defRPr/>
              </a:pPr>
              <a:t>‹#›</a:t>
            </a:fld>
            <a:endParaRPr lang="en-US" dirty="0"/>
          </a:p>
        </p:txBody>
      </p:sp>
    </p:spTree>
    <p:extLst>
      <p:ext uri="{BB962C8B-B14F-4D97-AF65-F5344CB8AC3E}">
        <p14:creationId xmlns:p14="http://schemas.microsoft.com/office/powerpoint/2010/main" val="1679549296"/>
      </p:ext>
    </p:extLst>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4 Content" type="fourObj">
  <p:cSld name="FOUR_OBJECTS">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18"/>
          <p:cNvSpPr txBox="1">
            <a:spLocks noGrp="1"/>
          </p:cNvSpPr>
          <p:nvPr>
            <p:ph type="body" idx="1"/>
          </p:nvPr>
        </p:nvSpPr>
        <p:spPr>
          <a:xfrm>
            <a:off x="457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18"/>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18"/>
          <p:cNvSpPr txBox="1">
            <a:spLocks noGrp="1"/>
          </p:cNvSpPr>
          <p:nvPr>
            <p:ph type="body" idx="3"/>
          </p:nvPr>
        </p:nvSpPr>
        <p:spPr>
          <a:xfrm>
            <a:off x="457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 name="Google Shape;126;p18"/>
          <p:cNvSpPr txBox="1">
            <a:spLocks noGrp="1"/>
          </p:cNvSpPr>
          <p:nvPr>
            <p:ph type="body" idx="4"/>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D217C8AA-5682-41DB-A358-83B46B877700}" type="datetime1">
              <a:rPr lang="en-US"/>
              <a:pPr>
                <a:defRPr/>
              </a:pPr>
              <a:t>4/27/2023</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87175061-74BB-44E2-9C16-C8609316EA28}" type="slidenum">
              <a:rPr lang="en-US"/>
              <a:pPr>
                <a:defRPr/>
              </a:pPr>
              <a:t>‹#›</a:t>
            </a:fld>
            <a:endParaRPr lang="en-US" dirty="0"/>
          </a:p>
        </p:txBody>
      </p:sp>
    </p:spTree>
    <p:extLst>
      <p:ext uri="{BB962C8B-B14F-4D97-AF65-F5344CB8AC3E}">
        <p14:creationId xmlns:p14="http://schemas.microsoft.com/office/powerpoint/2010/main" val="1926053115"/>
      </p:ext>
    </p:extLst>
  </p:cSld>
  <p:clrMapOvr>
    <a:masterClrMapping/>
  </p:clrMapOvr>
  <p:transition spd="med">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291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F8C9875F-7895-4DFC-B794-8F20B3904D4F}" type="datetime1">
              <a:rPr lang="en-US"/>
              <a:pPr>
                <a:defRPr/>
              </a:pPr>
              <a:t>4/27/2023</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7F50E01C-86EE-47F4-B7D4-146CFBFC3B83}" type="slidenum">
              <a:rPr lang="en-US"/>
              <a:pPr>
                <a:defRPr/>
              </a:pPr>
              <a:t>‹#›</a:t>
            </a:fld>
            <a:endParaRPr lang="en-US" dirty="0"/>
          </a:p>
        </p:txBody>
      </p:sp>
    </p:spTree>
    <p:extLst>
      <p:ext uri="{BB962C8B-B14F-4D97-AF65-F5344CB8AC3E}">
        <p14:creationId xmlns:p14="http://schemas.microsoft.com/office/powerpoint/2010/main" val="610267734"/>
      </p:ext>
    </p:extLst>
  </p:cSld>
  <p:clrMapOvr>
    <a:masterClrMapping/>
  </p:clrMapOvr>
  <p:transition spd="med">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4B970B1C-8DBC-4B04-B2AC-4CA7AB245735}" type="datetime1">
              <a:rPr lang="en-US"/>
              <a:pPr>
                <a:defRPr/>
              </a:pPr>
              <a:t>4/27/2023</a:t>
            </a:fld>
            <a:endParaRPr lang="en-US" dirty="0"/>
          </a:p>
        </p:txBody>
      </p:sp>
      <p:sp>
        <p:nvSpPr>
          <p:cNvPr id="8"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9" name="Rectangle 6"/>
          <p:cNvSpPr>
            <a:spLocks noGrp="1" noChangeArrowheads="1"/>
          </p:cNvSpPr>
          <p:nvPr>
            <p:ph type="sldNum" sz="quarter" idx="12"/>
          </p:nvPr>
        </p:nvSpPr>
        <p:spPr/>
        <p:txBody>
          <a:bodyPr/>
          <a:lstStyle>
            <a:lvl1pPr>
              <a:defRPr/>
            </a:lvl1pPr>
          </a:lstStyle>
          <a:p>
            <a:pPr>
              <a:defRPr/>
            </a:pPr>
            <a:fld id="{E02BF465-8385-4882-9EA9-430D734DEC40}" type="slidenum">
              <a:rPr lang="en-US"/>
              <a:pPr>
                <a:defRPr/>
              </a:pPr>
              <a:t>‹#›</a:t>
            </a:fld>
            <a:endParaRPr lang="en-US" dirty="0"/>
          </a:p>
        </p:txBody>
      </p:sp>
    </p:spTree>
    <p:extLst>
      <p:ext uri="{BB962C8B-B14F-4D97-AF65-F5344CB8AC3E}">
        <p14:creationId xmlns:p14="http://schemas.microsoft.com/office/powerpoint/2010/main" val="1532844171"/>
      </p:ext>
    </p:extLst>
  </p:cSld>
  <p:clrMapOvr>
    <a:masterClrMapping/>
  </p:clrMapOvr>
  <p:transition spd="med">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1297E263-6044-41BD-B088-6D22BC8DEF4E}" type="datetime1">
              <a:rPr lang="en-US"/>
              <a:pPr>
                <a:defRPr/>
              </a:pPr>
              <a:t>4/27/2023</a:t>
            </a:fld>
            <a:endParaRPr lang="en-US" dirty="0"/>
          </a:p>
        </p:txBody>
      </p:sp>
      <p:sp>
        <p:nvSpPr>
          <p:cNvPr id="4"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5" name="Rectangle 6"/>
          <p:cNvSpPr>
            <a:spLocks noGrp="1" noChangeArrowheads="1"/>
          </p:cNvSpPr>
          <p:nvPr>
            <p:ph type="sldNum" sz="quarter" idx="12"/>
          </p:nvPr>
        </p:nvSpPr>
        <p:spPr/>
        <p:txBody>
          <a:bodyPr/>
          <a:lstStyle>
            <a:lvl1pPr>
              <a:defRPr/>
            </a:lvl1pPr>
          </a:lstStyle>
          <a:p>
            <a:pPr>
              <a:defRPr/>
            </a:pPr>
            <a:fld id="{7E3A2F74-A579-499C-8F4D-8EAE2863A3DF}" type="slidenum">
              <a:rPr lang="en-US"/>
              <a:pPr>
                <a:defRPr/>
              </a:pPr>
              <a:t>‹#›</a:t>
            </a:fld>
            <a:endParaRPr lang="en-US" dirty="0"/>
          </a:p>
        </p:txBody>
      </p:sp>
    </p:spTree>
    <p:extLst>
      <p:ext uri="{BB962C8B-B14F-4D97-AF65-F5344CB8AC3E}">
        <p14:creationId xmlns:p14="http://schemas.microsoft.com/office/powerpoint/2010/main" val="2147147522"/>
      </p:ext>
    </p:extLst>
  </p:cSld>
  <p:clrMapOvr>
    <a:masterClrMapping/>
  </p:clrMapOvr>
  <p:transition spd="med">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08BD14C0-39F0-4DCA-94E9-F17F648912D7}" type="datetime1">
              <a:rPr lang="en-US"/>
              <a:pPr>
                <a:defRPr/>
              </a:pPr>
              <a:t>4/27/2023</a:t>
            </a:fld>
            <a:endParaRPr lang="en-US" dirty="0"/>
          </a:p>
        </p:txBody>
      </p:sp>
      <p:sp>
        <p:nvSpPr>
          <p:cNvPr id="3"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4" name="Rectangle 6"/>
          <p:cNvSpPr>
            <a:spLocks noGrp="1" noChangeArrowheads="1"/>
          </p:cNvSpPr>
          <p:nvPr>
            <p:ph type="sldNum" sz="quarter" idx="12"/>
          </p:nvPr>
        </p:nvSpPr>
        <p:spPr/>
        <p:txBody>
          <a:bodyPr/>
          <a:lstStyle>
            <a:lvl1pPr>
              <a:defRPr/>
            </a:lvl1pPr>
          </a:lstStyle>
          <a:p>
            <a:pPr>
              <a:defRPr/>
            </a:pPr>
            <a:fld id="{8DAB99B7-F21A-4B21-B63A-EE112F250C8B}" type="slidenum">
              <a:rPr lang="en-US"/>
              <a:pPr>
                <a:defRPr/>
              </a:pPr>
              <a:t>‹#›</a:t>
            </a:fld>
            <a:endParaRPr lang="en-US" dirty="0"/>
          </a:p>
        </p:txBody>
      </p:sp>
    </p:spTree>
    <p:extLst>
      <p:ext uri="{BB962C8B-B14F-4D97-AF65-F5344CB8AC3E}">
        <p14:creationId xmlns:p14="http://schemas.microsoft.com/office/powerpoint/2010/main" val="1354326436"/>
      </p:ext>
    </p:extLst>
  </p:cSld>
  <p:clrMapOvr>
    <a:masterClrMapping/>
  </p:clrMapOvr>
  <p:transition spd="med">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FE44159E-2918-4C33-84A7-9D1E59EB0747}" type="datetime1">
              <a:rPr lang="en-US"/>
              <a:pPr>
                <a:defRPr/>
              </a:pPr>
              <a:t>4/27/2023</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D00C35AF-1290-4026-A117-3159FE4DC1A1}" type="slidenum">
              <a:rPr lang="en-US"/>
              <a:pPr>
                <a:defRPr/>
              </a:pPr>
              <a:t>‹#›</a:t>
            </a:fld>
            <a:endParaRPr lang="en-US" dirty="0"/>
          </a:p>
        </p:txBody>
      </p:sp>
    </p:spTree>
    <p:extLst>
      <p:ext uri="{BB962C8B-B14F-4D97-AF65-F5344CB8AC3E}">
        <p14:creationId xmlns:p14="http://schemas.microsoft.com/office/powerpoint/2010/main" val="2823675436"/>
      </p:ext>
    </p:extLst>
  </p:cSld>
  <p:clrMapOvr>
    <a:masterClrMapping/>
  </p:clrMapOvr>
  <p:transition spd="med">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5CC8F1D8-8550-4B67-A90C-D0AEFA83DCBA}" type="datetime1">
              <a:rPr lang="en-US"/>
              <a:pPr>
                <a:defRPr/>
              </a:pPr>
              <a:t>4/27/2023</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4A581539-EC8C-447E-B60F-CEB93CEDDAAA}" type="slidenum">
              <a:rPr lang="en-US"/>
              <a:pPr>
                <a:defRPr/>
              </a:pPr>
              <a:t>‹#›</a:t>
            </a:fld>
            <a:endParaRPr lang="en-US" dirty="0"/>
          </a:p>
        </p:txBody>
      </p:sp>
    </p:spTree>
    <p:extLst>
      <p:ext uri="{BB962C8B-B14F-4D97-AF65-F5344CB8AC3E}">
        <p14:creationId xmlns:p14="http://schemas.microsoft.com/office/powerpoint/2010/main" val="2948472524"/>
      </p:ext>
    </p:extLst>
  </p:cSld>
  <p:clrMapOvr>
    <a:masterClrMapping/>
  </p:clrMapOvr>
  <p:transition spd="med">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64DE135A-2456-44A5-95F7-0F30C10DA2DC}" type="datetime1">
              <a:rPr lang="en-US"/>
              <a:pPr>
                <a:defRPr/>
              </a:pPr>
              <a:t>4/27/2023</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98D68D26-FAF8-41BA-A483-E0FA3F8ACFD0}" type="slidenum">
              <a:rPr lang="en-US"/>
              <a:pPr>
                <a:defRPr/>
              </a:pPr>
              <a:t>‹#›</a:t>
            </a:fld>
            <a:endParaRPr lang="en-US" dirty="0"/>
          </a:p>
        </p:txBody>
      </p:sp>
    </p:spTree>
    <p:extLst>
      <p:ext uri="{BB962C8B-B14F-4D97-AF65-F5344CB8AC3E}">
        <p14:creationId xmlns:p14="http://schemas.microsoft.com/office/powerpoint/2010/main" val="2171397572"/>
      </p:ext>
    </p:extLst>
  </p:cSld>
  <p:clrMapOvr>
    <a:masterClrMapping/>
  </p:clrMapOvr>
  <p:transition spd="med">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6450" y="0"/>
            <a:ext cx="173355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0482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F6E3B385-06DC-4141-9065-A1A00ECADE57}" type="datetime1">
              <a:rPr lang="en-US"/>
              <a:pPr>
                <a:defRPr/>
              </a:pPr>
              <a:t>4/27/2023</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B7677D50-3C82-4DDC-ACDE-D3079619F306}" type="slidenum">
              <a:rPr lang="en-US"/>
              <a:pPr>
                <a:defRPr/>
              </a:pPr>
              <a:t>‹#›</a:t>
            </a:fld>
            <a:endParaRPr lang="en-US" dirty="0"/>
          </a:p>
        </p:txBody>
      </p:sp>
    </p:spTree>
    <p:extLst>
      <p:ext uri="{BB962C8B-B14F-4D97-AF65-F5344CB8AC3E}">
        <p14:creationId xmlns:p14="http://schemas.microsoft.com/office/powerpoint/2010/main" val="1285228505"/>
      </p:ext>
    </p:extLst>
  </p:cSld>
  <p:clrMapOvr>
    <a:masterClrMapping/>
  </p:clrMapOvr>
  <p:transition spd="med">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858000" cy="609600"/>
          </a:xfrm>
        </p:spPr>
        <p:txBody>
          <a:bodyPr/>
          <a:lstStyle/>
          <a:p>
            <a:r>
              <a:rPr lang="en-US"/>
              <a:t>Click to edit Master title style</a:t>
            </a:r>
          </a:p>
        </p:txBody>
      </p:sp>
      <p:sp>
        <p:nvSpPr>
          <p:cNvPr id="3" name="Text Placeholder 2"/>
          <p:cNvSpPr>
            <a:spLocks noGrp="1"/>
          </p:cNvSpPr>
          <p:nvPr>
            <p:ph type="body" sz="half" idx="1"/>
          </p:nvPr>
        </p:nvSpPr>
        <p:spPr>
          <a:xfrm>
            <a:off x="685800" y="609600"/>
            <a:ext cx="33909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29100" y="609600"/>
            <a:ext cx="33909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4E7A0D0B-47D6-4EB4-83E5-835CFC395100}" type="datetime1">
              <a:rPr lang="en-US"/>
              <a:pPr>
                <a:defRPr/>
              </a:pPr>
              <a:t>4/27/2023</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E6C5646A-30CD-462B-A745-083B7E299B04}" type="slidenum">
              <a:rPr lang="en-US"/>
              <a:pPr>
                <a:defRPr/>
              </a:pPr>
              <a:t>‹#›</a:t>
            </a:fld>
            <a:endParaRPr lang="en-US" dirty="0"/>
          </a:p>
        </p:txBody>
      </p:sp>
    </p:spTree>
    <p:extLst>
      <p:ext uri="{BB962C8B-B14F-4D97-AF65-F5344CB8AC3E}">
        <p14:creationId xmlns:p14="http://schemas.microsoft.com/office/powerpoint/2010/main" val="1179222871"/>
      </p:ext>
    </p:extLst>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Content and Text" type="objAndTx">
  <p:cSld name="OBJECT_AND_TEXT">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2" name="Google Shape;132;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 name="Google Shape;133;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4" name="Google Shape;134;p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172200"/>
            <a:ext cx="1905000" cy="457200"/>
          </a:xfrm>
        </p:spPr>
        <p:txBody>
          <a:bodyPr/>
          <a:lstStyle>
            <a:lvl1pPr>
              <a:defRPr/>
            </a:lvl1pPr>
          </a:lstStyle>
          <a:p>
            <a:pPr>
              <a:defRPr/>
            </a:pPr>
            <a:fld id="{B4B02470-8DEC-4995-943A-74FBB16D7854}" type="datetime1">
              <a:rPr lang="en-US"/>
              <a:pPr>
                <a:defRPr/>
              </a:pPr>
              <a:t>4/27/2023</a:t>
            </a:fld>
            <a:endParaRPr lang="en-US" dirty="0"/>
          </a:p>
        </p:txBody>
      </p:sp>
      <p:sp>
        <p:nvSpPr>
          <p:cNvPr id="4" name="Slide Number Placeholder 3"/>
          <p:cNvSpPr>
            <a:spLocks noGrp="1"/>
          </p:cNvSpPr>
          <p:nvPr>
            <p:ph type="sldNum" sz="quarter" idx="11"/>
          </p:nvPr>
        </p:nvSpPr>
        <p:spPr>
          <a:xfrm>
            <a:off x="6553200" y="6172200"/>
            <a:ext cx="1905000" cy="457200"/>
          </a:xfrm>
        </p:spPr>
        <p:txBody>
          <a:bodyPr/>
          <a:lstStyle>
            <a:lvl1pPr fontAlgn="base">
              <a:spcBef>
                <a:spcPct val="0"/>
              </a:spcBef>
              <a:spcAft>
                <a:spcPct val="0"/>
              </a:spcAft>
              <a:defRPr/>
            </a:lvl1pPr>
          </a:lstStyle>
          <a:p>
            <a:pPr>
              <a:defRPr/>
            </a:pPr>
            <a:fld id="{C7055BAE-F9BF-49B4-8EF8-A05398F2CC6D}" type="slidenum">
              <a:rPr lang="en-US"/>
              <a:pPr>
                <a:defRPr/>
              </a:pPr>
              <a:t>‹#›</a:t>
            </a:fld>
            <a:endParaRPr lang="en-US"/>
          </a:p>
        </p:txBody>
      </p:sp>
    </p:spTree>
    <p:extLst>
      <p:ext uri="{BB962C8B-B14F-4D97-AF65-F5344CB8AC3E}">
        <p14:creationId xmlns:p14="http://schemas.microsoft.com/office/powerpoint/2010/main" val="23189594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8182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858000" cy="609600"/>
          </a:xfrm>
        </p:spPr>
        <p:txBody>
          <a:bodyPr/>
          <a:lstStyle/>
          <a:p>
            <a:r>
              <a:rPr lang="en-US"/>
              <a:t>Click to edit Master title style</a:t>
            </a:r>
          </a:p>
        </p:txBody>
      </p:sp>
      <p:sp>
        <p:nvSpPr>
          <p:cNvPr id="3" name="Text Placeholder 2"/>
          <p:cNvSpPr>
            <a:spLocks noGrp="1"/>
          </p:cNvSpPr>
          <p:nvPr>
            <p:ph type="body" sz="half" idx="1"/>
          </p:nvPr>
        </p:nvSpPr>
        <p:spPr>
          <a:xfrm>
            <a:off x="685800" y="609600"/>
            <a:ext cx="33909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229100" y="609600"/>
            <a:ext cx="3390900" cy="59436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fld id="{B131D5DE-24B6-483E-99C2-78F9110F3518}" type="datetime1">
              <a:rPr lang="en-US"/>
              <a:pPr>
                <a:defRPr/>
              </a:pPr>
              <a:t>4/27/2023</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3AC13F52-BEF1-4B22-911F-6612EEB24C5D}" type="slidenum">
              <a:rPr lang="en-US"/>
              <a:pPr>
                <a:defRPr/>
              </a:pPr>
              <a:t>‹#›</a:t>
            </a:fld>
            <a:endParaRPr lang="en-US" dirty="0"/>
          </a:p>
        </p:txBody>
      </p:sp>
    </p:spTree>
    <p:extLst>
      <p:ext uri="{BB962C8B-B14F-4D97-AF65-F5344CB8AC3E}">
        <p14:creationId xmlns:p14="http://schemas.microsoft.com/office/powerpoint/2010/main" val="2405603846"/>
      </p:ext>
    </p:extLst>
  </p:cSld>
  <p:clrMapOvr>
    <a:masterClrMapping/>
  </p:clrMapOvr>
  <p:transition spd="med">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959926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31744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52667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655976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586760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Tree>
    <p:extLst>
      <p:ext uri="{BB962C8B-B14F-4D97-AF65-F5344CB8AC3E}">
        <p14:creationId xmlns:p14="http://schemas.microsoft.com/office/powerpoint/2010/main" val="26518490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6850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1"/>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1"/>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45" name="Google Shape;145;p21"/>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146" name="Google Shape;146;p21"/>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3F5CB84-58E1-5928-9169-97D2E0632F3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D956D4C-270C-13FE-F7A4-1C861C3D8902}"/>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6" name="Slide Number Placeholder 5">
            <a:extLst>
              <a:ext uri="{FF2B5EF4-FFF2-40B4-BE49-F238E27FC236}">
                <a16:creationId xmlns:a16="http://schemas.microsoft.com/office/drawing/2014/main" id="{CE3F18B2-D31A-0691-D046-BA8DEC1114D9}"/>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1168438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C21A9-C433-D4BF-713D-6E5E1884B87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7535A04-94A3-D9FA-3F5A-2F27EE6C8246}"/>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6" name="Slide Number Placeholder 5">
            <a:extLst>
              <a:ext uri="{FF2B5EF4-FFF2-40B4-BE49-F238E27FC236}">
                <a16:creationId xmlns:a16="http://schemas.microsoft.com/office/drawing/2014/main" id="{0A2235CB-8D96-4629-6A77-78CC437845FF}"/>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23922752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85AE05-5B0B-1FBD-52FD-0722045325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7EE1F8-AD1D-84C6-F37E-628343BBCA82}"/>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6" name="Slide Number Placeholder 5">
            <a:extLst>
              <a:ext uri="{FF2B5EF4-FFF2-40B4-BE49-F238E27FC236}">
                <a16:creationId xmlns:a16="http://schemas.microsoft.com/office/drawing/2014/main" id="{BCD6D5C0-69DF-57C8-922F-4169DA14EBBA}"/>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13744810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C52F625-8D19-0F33-C6EB-7613F36C337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9197FC-0EC5-A05E-10AC-25F8103E0311}"/>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7" name="Slide Number Placeholder 5">
            <a:extLst>
              <a:ext uri="{FF2B5EF4-FFF2-40B4-BE49-F238E27FC236}">
                <a16:creationId xmlns:a16="http://schemas.microsoft.com/office/drawing/2014/main" id="{B2108051-52F3-E303-5E31-F34E482D5AB5}"/>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22418155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AD3C21-0442-D104-7CDB-37CF2A4FC51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6AC3BD2-6DDA-3ABF-E9B9-10B03AAD2875}"/>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9" name="Slide Number Placeholder 5">
            <a:extLst>
              <a:ext uri="{FF2B5EF4-FFF2-40B4-BE49-F238E27FC236}">
                <a16:creationId xmlns:a16="http://schemas.microsoft.com/office/drawing/2014/main" id="{81A78063-69B2-FB23-F0DB-1A072812368B}"/>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6091539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32C10CF-8904-F22C-1740-E4F9DD59DD8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FED833C-DC9C-1DB6-29B2-85A852870C49}"/>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5" name="Slide Number Placeholder 5">
            <a:extLst>
              <a:ext uri="{FF2B5EF4-FFF2-40B4-BE49-F238E27FC236}">
                <a16:creationId xmlns:a16="http://schemas.microsoft.com/office/drawing/2014/main" id="{69CB92EF-62AD-D060-964E-47654C85714B}"/>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2234580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8975034-BA88-B23A-E9BC-EFB8D248A75B}"/>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F454A98-C1F2-797C-385D-6521DAB40E02}"/>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4" name="Slide Number Placeholder 5">
            <a:extLst>
              <a:ext uri="{FF2B5EF4-FFF2-40B4-BE49-F238E27FC236}">
                <a16:creationId xmlns:a16="http://schemas.microsoft.com/office/drawing/2014/main" id="{D4188889-0443-8FC4-4220-44494CA5D6B1}"/>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3027127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98DA90-B852-5CAA-2781-FF4CD5670E8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EBBBBF6-FBA0-E731-8662-D7C5ABD7C327}"/>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7" name="Slide Number Placeholder 5">
            <a:extLst>
              <a:ext uri="{FF2B5EF4-FFF2-40B4-BE49-F238E27FC236}">
                <a16:creationId xmlns:a16="http://schemas.microsoft.com/office/drawing/2014/main" id="{8551AF5E-3055-33AA-37DB-1F6151740580}"/>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1689645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EE264E-7907-E939-9902-15AC7EDADE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25D8A8-5E7C-3C82-EF6E-665AAAD4EDF8}"/>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7" name="Slide Number Placeholder 5">
            <a:extLst>
              <a:ext uri="{FF2B5EF4-FFF2-40B4-BE49-F238E27FC236}">
                <a16:creationId xmlns:a16="http://schemas.microsoft.com/office/drawing/2014/main" id="{D181AC9F-4C14-E8D8-5430-998EAB94EA27}"/>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6022165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D1599-D4BA-EE5B-60D1-3720533D801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A38CFFE-D502-6D3C-C1BC-4C26079F849E}"/>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6" name="Slide Number Placeholder 5">
            <a:extLst>
              <a:ext uri="{FF2B5EF4-FFF2-40B4-BE49-F238E27FC236}">
                <a16:creationId xmlns:a16="http://schemas.microsoft.com/office/drawing/2014/main" id="{41C18053-7AF6-5417-CDC0-885DF2F7F31F}"/>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341821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7"/>
        <p:cNvGrpSpPr/>
        <p:nvPr/>
      </p:nvGrpSpPr>
      <p:grpSpPr>
        <a:xfrm>
          <a:off x="0" y="0"/>
          <a:ext cx="0" cy="0"/>
          <a:chOff x="0" y="0"/>
          <a:chExt cx="0" cy="0"/>
        </a:xfrm>
      </p:grpSpPr>
      <p:pic>
        <p:nvPicPr>
          <p:cNvPr id="148" name="Google Shape;148;p22"/>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149" name="Google Shape;149;p2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2"/>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151" name="Google Shape;151;p22"/>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23 </a:t>
            </a:r>
            <a:endParaRPr sz="4800" b="1">
              <a:solidFill>
                <a:srgbClr val="F2C552"/>
              </a:solidFill>
              <a:latin typeface="Arial"/>
              <a:ea typeface="Arial"/>
              <a:cs typeface="Arial"/>
              <a:sym typeface="Arial"/>
            </a:endParaRPr>
          </a:p>
        </p:txBody>
      </p:sp>
      <p:sp>
        <p:nvSpPr>
          <p:cNvPr id="152" name="Google Shape;152;p22"/>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153" name="Google Shape;153;p22"/>
          <p:cNvSpPr txBox="1"/>
          <p:nvPr/>
        </p:nvSpPr>
        <p:spPr>
          <a:xfrm>
            <a:off x="67733" y="4606307"/>
            <a:ext cx="219393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Circulation</a:t>
            </a:r>
            <a:endParaRPr sz="3000" b="1">
              <a:solidFill>
                <a:srgbClr val="F2C552"/>
              </a:solidFill>
              <a:latin typeface="Arial"/>
              <a:ea typeface="Arial"/>
              <a:cs typeface="Arial"/>
              <a:sym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A1BC7-853A-CDB9-D631-6CDAFD70CF9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9CE828F-9069-9C5B-ECF1-B1D24896AD59}"/>
              </a:ext>
            </a:extLst>
          </p:cNvPr>
          <p:cNvSpPr>
            <a:spLocks noGrp="1"/>
          </p:cNvSpPr>
          <p:nvPr>
            <p:ph type="ftr" sz="quarter" idx="11"/>
          </p:nvPr>
        </p:nvSpPr>
        <p:spPr/>
        <p:txBody>
          <a:bodyPr/>
          <a:lstStyle>
            <a:lvl1pPr>
              <a:defRPr/>
            </a:lvl1pPr>
          </a:lstStyle>
          <a:p>
            <a:pPr>
              <a:defRPr/>
            </a:pPr>
            <a:r>
              <a:rPr lang="en-US"/>
              <a:t>Copyright Pearson Prentice Hall</a:t>
            </a:r>
          </a:p>
        </p:txBody>
      </p:sp>
      <p:sp>
        <p:nvSpPr>
          <p:cNvPr id="6" name="Slide Number Placeholder 5">
            <a:extLst>
              <a:ext uri="{FF2B5EF4-FFF2-40B4-BE49-F238E27FC236}">
                <a16:creationId xmlns:a16="http://schemas.microsoft.com/office/drawing/2014/main" id="{29EE8BD2-A305-E021-7006-95E4F48F5307}"/>
              </a:ext>
            </a:extLst>
          </p:cNvPr>
          <p:cNvSpPr>
            <a:spLocks noGrp="1"/>
          </p:cNvSpPr>
          <p:nvPr>
            <p:ph type="sldNum" sz="quarter" idx="12"/>
          </p:nvPr>
        </p:nvSpPr>
        <p:spPr/>
        <p:txBody>
          <a:bodyPr/>
          <a:lstStyle>
            <a:lvl1pPr>
              <a:defRPr/>
            </a:lvl1pPr>
          </a:lstStyle>
          <a:p>
            <a:pPr>
              <a:defRPr/>
            </a:pPr>
            <a:r>
              <a:rPr lang="en-US"/>
              <a:t>1</a:t>
            </a:r>
          </a:p>
        </p:txBody>
      </p:sp>
    </p:spTree>
    <p:extLst>
      <p:ext uri="{BB962C8B-B14F-4D97-AF65-F5344CB8AC3E}">
        <p14:creationId xmlns:p14="http://schemas.microsoft.com/office/powerpoint/2010/main" val="2903511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154"/>
        <p:cNvGrpSpPr/>
        <p:nvPr/>
      </p:nvGrpSpPr>
      <p:grpSpPr>
        <a:xfrm>
          <a:off x="0" y="0"/>
          <a:ext cx="0" cy="0"/>
          <a:chOff x="0" y="0"/>
          <a:chExt cx="0" cy="0"/>
        </a:xfrm>
      </p:grpSpPr>
      <p:sp>
        <p:nvSpPr>
          <p:cNvPr id="155" name="Google Shape;155;p2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2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Google Shape;161;p2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5"/>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25"/>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5"/>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8" name="Google Shape;168;p2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 name="Google Shape;170;p25"/>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2"/>
        <p:cNvGrpSpPr/>
        <p:nvPr/>
      </p:nvGrpSpPr>
      <p:grpSpPr>
        <a:xfrm>
          <a:off x="0" y="0"/>
          <a:ext cx="0" cy="0"/>
          <a:chOff x="0" y="0"/>
          <a:chExt cx="0" cy="0"/>
        </a:xfrm>
      </p:grpSpPr>
      <p:sp>
        <p:nvSpPr>
          <p:cNvPr id="173" name="Google Shape;173;p26"/>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8"/>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82" name="Google Shape;182;p28"/>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183" name="Google Shape;183;p28"/>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84"/>
        <p:cNvGrpSpPr/>
        <p:nvPr/>
      </p:nvGrpSpPr>
      <p:grpSpPr>
        <a:xfrm>
          <a:off x="0" y="0"/>
          <a:ext cx="0" cy="0"/>
          <a:chOff x="0" y="0"/>
          <a:chExt cx="0" cy="0"/>
        </a:xfrm>
      </p:grpSpPr>
      <p:pic>
        <p:nvPicPr>
          <p:cNvPr id="185" name="Google Shape;185;p29"/>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186" name="Google Shape;186;p29"/>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9"/>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188" name="Google Shape;188;p29"/>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23 </a:t>
            </a:r>
            <a:endParaRPr sz="4800" b="1">
              <a:solidFill>
                <a:srgbClr val="F2C552"/>
              </a:solidFill>
              <a:latin typeface="Arial"/>
              <a:ea typeface="Arial"/>
              <a:cs typeface="Arial"/>
              <a:sym typeface="Arial"/>
            </a:endParaRPr>
          </a:p>
        </p:txBody>
      </p:sp>
      <p:sp>
        <p:nvSpPr>
          <p:cNvPr id="189" name="Google Shape;189;p29"/>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190" name="Google Shape;190;p29"/>
          <p:cNvSpPr txBox="1"/>
          <p:nvPr/>
        </p:nvSpPr>
        <p:spPr>
          <a:xfrm>
            <a:off x="67733" y="4606307"/>
            <a:ext cx="219393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Circulation</a:t>
            </a:r>
            <a:endParaRPr sz="3000" b="1">
              <a:solidFill>
                <a:srgbClr val="F2C552"/>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191"/>
        <p:cNvGrpSpPr/>
        <p:nvPr/>
      </p:nvGrpSpPr>
      <p:grpSpPr>
        <a:xfrm>
          <a:off x="0" y="0"/>
          <a:ext cx="0" cy="0"/>
          <a:chOff x="0" y="0"/>
          <a:chExt cx="0" cy="0"/>
        </a:xfrm>
      </p:grpSpPr>
      <p:sp>
        <p:nvSpPr>
          <p:cNvPr id="192" name="Google Shape;192;p30"/>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3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3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 name="Google Shape;198;p31"/>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3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p32"/>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32"/>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5" name="Google Shape;205;p32"/>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 name="Google Shape;207;p3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9"/>
        <p:cNvGrpSpPr/>
        <p:nvPr/>
      </p:nvGrpSpPr>
      <p:grpSpPr>
        <a:xfrm>
          <a:off x="0" y="0"/>
          <a:ext cx="0" cy="0"/>
          <a:chOff x="0" y="0"/>
          <a:chExt cx="0" cy="0"/>
        </a:xfrm>
      </p:grpSpPr>
      <p:sp>
        <p:nvSpPr>
          <p:cNvPr id="210" name="Google Shape;210;p3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3"/>
        <p:cNvGrpSpPr/>
        <p:nvPr/>
      </p:nvGrpSpPr>
      <p:grpSpPr>
        <a:xfrm>
          <a:off x="0" y="0"/>
          <a:ext cx="0" cy="0"/>
          <a:chOff x="0" y="0"/>
          <a:chExt cx="0" cy="0"/>
        </a:xfrm>
      </p:grpSpPr>
      <p:sp>
        <p:nvSpPr>
          <p:cNvPr id="214" name="Google Shape;214;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15" name="Google Shape;215;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216" name="Google Shape;216;p35"/>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19" name="Google Shape;219;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220" name="Google Shape;220;p36"/>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23" name="Google Shape;223;p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
        <p:nvSpPr>
          <p:cNvPr id="224" name="Google Shape;224;p3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27" name="Google Shape;227;p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228" name="Google Shape;228;p3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229" name="Google Shape;229;p3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32" name="Google Shape;232;p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233" name="Google Shape;233;p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234" name="Google Shape;234;p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235" name="Google Shape;235;p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236" name="Google Shape;236;p39"/>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37"/>
        <p:cNvGrpSpPr/>
        <p:nvPr/>
      </p:nvGrpSpPr>
      <p:grpSpPr>
        <a:xfrm>
          <a:off x="0" y="0"/>
          <a:ext cx="0" cy="0"/>
          <a:chOff x="0" y="0"/>
          <a:chExt cx="0" cy="0"/>
        </a:xfrm>
      </p:grpSpPr>
      <p:sp>
        <p:nvSpPr>
          <p:cNvPr id="238" name="Google Shape;238;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39" name="Google Shape;239;p40"/>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
        <p:nvSpPr>
          <p:cNvPr id="241" name="Google Shape;241;p41"/>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44" name="Google Shape;244;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245" name="Google Shape;245;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
        <p:nvSpPr>
          <p:cNvPr id="246" name="Google Shape;246;p4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47"/>
        <p:cNvGrpSpPr/>
        <p:nvPr/>
      </p:nvGrpSpPr>
      <p:grpSpPr>
        <a:xfrm>
          <a:off x="0" y="0"/>
          <a:ext cx="0" cy="0"/>
          <a:chOff x="0" y="0"/>
          <a:chExt cx="0" cy="0"/>
        </a:xfrm>
      </p:grpSpPr>
      <p:sp>
        <p:nvSpPr>
          <p:cNvPr id="248" name="Google Shape;248;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49" name="Google Shape;249;p43"/>
          <p:cNvSpPr>
            <a:spLocks noGrp="1"/>
          </p:cNvSpPr>
          <p:nvPr>
            <p:ph type="pic" idx="2"/>
          </p:nvPr>
        </p:nvSpPr>
        <p:spPr>
          <a:xfrm>
            <a:off x="1792288" y="612775"/>
            <a:ext cx="5486400" cy="4114800"/>
          </a:xfrm>
          <a:prstGeom prst="rect">
            <a:avLst/>
          </a:prstGeom>
          <a:noFill/>
          <a:ln>
            <a:noFill/>
          </a:ln>
        </p:spPr>
      </p:sp>
      <p:sp>
        <p:nvSpPr>
          <p:cNvPr id="250" name="Google Shape;250;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
        <p:nvSpPr>
          <p:cNvPr id="251" name="Google Shape;251;p4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54" name="Google Shape;254;p4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255" name="Google Shape;255;p4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258" name="Google Shape;258;p4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259" name="Google Shape;259;p45"/>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64"/>
        <p:cNvGrpSpPr/>
        <p:nvPr/>
      </p:nvGrpSpPr>
      <p:grpSpPr>
        <a:xfrm>
          <a:off x="0" y="0"/>
          <a:ext cx="0" cy="0"/>
          <a:chOff x="0" y="0"/>
          <a:chExt cx="0" cy="0"/>
        </a:xfrm>
      </p:grpSpPr>
      <p:sp>
        <p:nvSpPr>
          <p:cNvPr id="265" name="Google Shape;265;p47"/>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47"/>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4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68" name="Google Shape;268;p47"/>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269" name="Google Shape;269;p47"/>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70"/>
        <p:cNvGrpSpPr/>
        <p:nvPr/>
      </p:nvGrpSpPr>
      <p:grpSpPr>
        <a:xfrm>
          <a:off x="0" y="0"/>
          <a:ext cx="0" cy="0"/>
          <a:chOff x="0" y="0"/>
          <a:chExt cx="0" cy="0"/>
        </a:xfrm>
      </p:grpSpPr>
      <p:pic>
        <p:nvPicPr>
          <p:cNvPr id="271" name="Google Shape;271;p48"/>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272" name="Google Shape;272;p4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8"/>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274" name="Google Shape;274;p48"/>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23 </a:t>
            </a:r>
            <a:endParaRPr sz="4800" b="1">
              <a:solidFill>
                <a:srgbClr val="F2C552"/>
              </a:solidFill>
              <a:latin typeface="Arial"/>
              <a:ea typeface="Arial"/>
              <a:cs typeface="Arial"/>
              <a:sym typeface="Arial"/>
            </a:endParaRPr>
          </a:p>
        </p:txBody>
      </p:sp>
      <p:sp>
        <p:nvSpPr>
          <p:cNvPr id="275" name="Google Shape;275;p48"/>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276" name="Google Shape;276;p48"/>
          <p:cNvSpPr txBox="1"/>
          <p:nvPr/>
        </p:nvSpPr>
        <p:spPr>
          <a:xfrm>
            <a:off x="67733" y="4606307"/>
            <a:ext cx="219393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Circulation</a:t>
            </a:r>
            <a:endParaRPr sz="3000" b="1">
              <a:solidFill>
                <a:srgbClr val="F2C552"/>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277"/>
        <p:cNvGrpSpPr/>
        <p:nvPr/>
      </p:nvGrpSpPr>
      <p:grpSpPr>
        <a:xfrm>
          <a:off x="0" y="0"/>
          <a:ext cx="0" cy="0"/>
          <a:chOff x="0" y="0"/>
          <a:chExt cx="0" cy="0"/>
        </a:xfrm>
      </p:grpSpPr>
      <p:sp>
        <p:nvSpPr>
          <p:cNvPr id="278" name="Google Shape;278;p49"/>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79"/>
        <p:cNvGrpSpPr/>
        <p:nvPr/>
      </p:nvGrpSpPr>
      <p:grpSpPr>
        <a:xfrm>
          <a:off x="0" y="0"/>
          <a:ext cx="0" cy="0"/>
          <a:chOff x="0" y="0"/>
          <a:chExt cx="0" cy="0"/>
        </a:xfrm>
      </p:grpSpPr>
      <p:sp>
        <p:nvSpPr>
          <p:cNvPr id="280" name="Google Shape;280;p50"/>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5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5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5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4" name="Google Shape;284;p50"/>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6"/>
        <p:cNvGrpSpPr/>
        <p:nvPr/>
      </p:nvGrpSpPr>
      <p:grpSpPr>
        <a:xfrm>
          <a:off x="0" y="0"/>
          <a:ext cx="0" cy="0"/>
          <a:chOff x="0" y="0"/>
          <a:chExt cx="0" cy="0"/>
        </a:xfrm>
      </p:grpSpPr>
      <p:sp>
        <p:nvSpPr>
          <p:cNvPr id="287" name="Google Shape;287;p5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5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9" name="Google Shape;289;p5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5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1" name="Google Shape;291;p5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3" name="Google Shape;293;p51"/>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95"/>
        <p:cNvGrpSpPr/>
        <p:nvPr/>
      </p:nvGrpSpPr>
      <p:grpSpPr>
        <a:xfrm>
          <a:off x="0" y="0"/>
          <a:ext cx="0" cy="0"/>
          <a:chOff x="0" y="0"/>
          <a:chExt cx="0" cy="0"/>
        </a:xfrm>
      </p:grpSpPr>
      <p:sp>
        <p:nvSpPr>
          <p:cNvPr id="296" name="Google Shape;296;p5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98"/>
        <p:cNvGrpSpPr/>
        <p:nvPr/>
      </p:nvGrpSpPr>
      <p:grpSpPr>
        <a:xfrm>
          <a:off x="0" y="0"/>
          <a:ext cx="0" cy="0"/>
          <a:chOff x="0" y="0"/>
          <a:chExt cx="0" cy="0"/>
        </a:xfrm>
      </p:grpSpPr>
      <p:sp>
        <p:nvSpPr>
          <p:cNvPr id="299" name="Google Shape;299;p54"/>
          <p:cNvSpPr txBox="1">
            <a:spLocks noGrp="1"/>
          </p:cNvSpPr>
          <p:nvPr>
            <p:ph type="title"/>
          </p:nvPr>
        </p:nvSpPr>
        <p:spPr>
          <a:xfrm>
            <a:off x="457200" y="609600"/>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0" name="Google Shape;300;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01"/>
        <p:cNvGrpSpPr/>
        <p:nvPr/>
      </p:nvGrpSpPr>
      <p:grpSpPr>
        <a:xfrm>
          <a:off x="0" y="0"/>
          <a:ext cx="0" cy="0"/>
          <a:chOff x="0" y="0"/>
          <a:chExt cx="0" cy="0"/>
        </a:xfrm>
      </p:grpSpPr>
      <p:sp>
        <p:nvSpPr>
          <p:cNvPr id="302" name="Google Shape;302;p55"/>
          <p:cNvSpPr txBox="1">
            <a:spLocks noGrp="1"/>
          </p:cNvSpPr>
          <p:nvPr>
            <p:ph type="title"/>
          </p:nvPr>
        </p:nvSpPr>
        <p:spPr>
          <a:xfrm>
            <a:off x="457200" y="533400"/>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3" name="Google Shape;303;p5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4" name="Google Shape;304;p5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05"/>
        <p:cNvGrpSpPr/>
        <p:nvPr/>
      </p:nvGrpSpPr>
      <p:grpSpPr>
        <a:xfrm>
          <a:off x="0" y="0"/>
          <a:ext cx="0" cy="0"/>
          <a:chOff x="0" y="0"/>
          <a:chExt cx="0" cy="0"/>
        </a:xfrm>
      </p:grpSpPr>
      <p:sp>
        <p:nvSpPr>
          <p:cNvPr id="306" name="Google Shape;306;p56"/>
          <p:cNvSpPr txBox="1">
            <a:spLocks noGrp="1"/>
          </p:cNvSpPr>
          <p:nvPr>
            <p:ph type="title"/>
          </p:nvPr>
        </p:nvSpPr>
        <p:spPr>
          <a:xfrm>
            <a:off x="609600" y="1219200"/>
            <a:ext cx="7772400" cy="914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7" name="Google Shape;307;p56"/>
          <p:cNvSpPr txBox="1">
            <a:spLocks noGrp="1"/>
          </p:cNvSpPr>
          <p:nvPr>
            <p:ph type="body" idx="1"/>
          </p:nvPr>
        </p:nvSpPr>
        <p:spPr>
          <a:xfrm>
            <a:off x="1143000" y="5715000"/>
            <a:ext cx="7772400" cy="585787"/>
          </a:xfrm>
          <a:prstGeom prst="rect">
            <a:avLst/>
          </a:prstGeom>
          <a:noFill/>
          <a:ln>
            <a:noFill/>
          </a:ln>
        </p:spPr>
        <p:txBody>
          <a:bodyPr spcFirstLastPara="1" wrap="square" lIns="91425" tIns="45700" rIns="91425" bIns="45700" anchor="b" anchorCtr="0">
            <a:noAutofit/>
          </a:bodyPr>
          <a:lstStyle>
            <a:lvl1pPr marL="457200" marR="0" lvl="0" indent="-228600" algn="r"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308"/>
        <p:cNvGrpSpPr/>
        <p:nvPr/>
      </p:nvGrpSpPr>
      <p:grpSpPr>
        <a:xfrm>
          <a:off x="0" y="0"/>
          <a:ext cx="0" cy="0"/>
          <a:chOff x="0" y="0"/>
          <a:chExt cx="0" cy="0"/>
        </a:xfrm>
      </p:grpSpPr>
      <p:sp>
        <p:nvSpPr>
          <p:cNvPr id="309" name="Google Shape;309;p57"/>
          <p:cNvSpPr txBox="1">
            <a:spLocks noGrp="1"/>
          </p:cNvSpPr>
          <p:nvPr>
            <p:ph type="title"/>
          </p:nvPr>
        </p:nvSpPr>
        <p:spPr>
          <a:xfrm>
            <a:off x="457200" y="609600"/>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0" name="Google Shape;310;p5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11"/>
        <p:cNvGrpSpPr/>
        <p:nvPr/>
      </p:nvGrpSpPr>
      <p:grpSpPr>
        <a:xfrm>
          <a:off x="0" y="0"/>
          <a:ext cx="0" cy="0"/>
          <a:chOff x="0" y="0"/>
          <a:chExt cx="0" cy="0"/>
        </a:xfrm>
      </p:grpSpPr>
      <p:sp>
        <p:nvSpPr>
          <p:cNvPr id="312" name="Google Shape;312;p58"/>
          <p:cNvSpPr txBox="1">
            <a:spLocks noGrp="1"/>
          </p:cNvSpPr>
          <p:nvPr>
            <p:ph type="title"/>
          </p:nvPr>
        </p:nvSpPr>
        <p:spPr>
          <a:xfrm>
            <a:off x="722313" y="5233987"/>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3" name="Google Shape;313;p58"/>
          <p:cNvSpPr txBox="1">
            <a:spLocks noGrp="1"/>
          </p:cNvSpPr>
          <p:nvPr>
            <p:ph type="body" idx="1"/>
          </p:nvPr>
        </p:nvSpPr>
        <p:spPr>
          <a:xfrm>
            <a:off x="722313" y="3733800"/>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14"/>
        <p:cNvGrpSpPr/>
        <p:nvPr/>
      </p:nvGrpSpPr>
      <p:grpSpPr>
        <a:xfrm>
          <a:off x="0" y="0"/>
          <a:ext cx="0" cy="0"/>
          <a:chOff x="0" y="0"/>
          <a:chExt cx="0" cy="0"/>
        </a:xfrm>
      </p:grpSpPr>
      <p:sp>
        <p:nvSpPr>
          <p:cNvPr id="315" name="Google Shape;315;p59"/>
          <p:cNvSpPr txBox="1">
            <a:spLocks noGrp="1"/>
          </p:cNvSpPr>
          <p:nvPr>
            <p:ph type="title"/>
          </p:nvPr>
        </p:nvSpPr>
        <p:spPr>
          <a:xfrm>
            <a:off x="457200" y="533400"/>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6" name="Google Shape;316;p5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17" name="Google Shape;317;p5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18" name="Google Shape;318;p5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19" name="Google Shape;319;p5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20"/>
        <p:cNvGrpSpPr/>
        <p:nvPr/>
      </p:nvGrpSpPr>
      <p:grpSpPr>
        <a:xfrm>
          <a:off x="0" y="0"/>
          <a:ext cx="0" cy="0"/>
          <a:chOff x="0" y="0"/>
          <a:chExt cx="0" cy="0"/>
        </a:xfrm>
      </p:grpSpPr>
      <p:sp>
        <p:nvSpPr>
          <p:cNvPr id="321" name="Google Shape;321;p60"/>
          <p:cNvSpPr txBox="1">
            <a:spLocks noGrp="1"/>
          </p:cNvSpPr>
          <p:nvPr>
            <p:ph type="title"/>
          </p:nvPr>
        </p:nvSpPr>
        <p:spPr>
          <a:xfrm>
            <a:off x="457200" y="533400"/>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2"/>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23"/>
        <p:cNvGrpSpPr/>
        <p:nvPr/>
      </p:nvGrpSpPr>
      <p:grpSpPr>
        <a:xfrm>
          <a:off x="0" y="0"/>
          <a:ext cx="0" cy="0"/>
          <a:chOff x="0" y="0"/>
          <a:chExt cx="0" cy="0"/>
        </a:xfrm>
      </p:grpSpPr>
      <p:sp>
        <p:nvSpPr>
          <p:cNvPr id="324" name="Google Shape;324;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5" name="Google Shape;325;p62"/>
          <p:cNvSpPr txBox="1">
            <a:spLocks noGrp="1"/>
          </p:cNvSpPr>
          <p:nvPr>
            <p:ph type="body" idx="1"/>
          </p:nvPr>
        </p:nvSpPr>
        <p:spPr>
          <a:xfrm>
            <a:off x="3575050" y="457200"/>
            <a:ext cx="5111750" cy="5668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6" name="Google Shape;326;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27"/>
        <p:cNvGrpSpPr/>
        <p:nvPr/>
      </p:nvGrpSpPr>
      <p:grpSpPr>
        <a:xfrm>
          <a:off x="0" y="0"/>
          <a:ext cx="0" cy="0"/>
          <a:chOff x="0" y="0"/>
          <a:chExt cx="0" cy="0"/>
        </a:xfrm>
      </p:grpSpPr>
      <p:sp>
        <p:nvSpPr>
          <p:cNvPr id="328" name="Google Shape;328;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9" name="Google Shape;329;p63"/>
          <p:cNvSpPr>
            <a:spLocks noGrp="1"/>
          </p:cNvSpPr>
          <p:nvPr>
            <p:ph type="pic" idx="2"/>
          </p:nvPr>
        </p:nvSpPr>
        <p:spPr>
          <a:xfrm>
            <a:off x="1792288" y="612775"/>
            <a:ext cx="5486400" cy="4114800"/>
          </a:xfrm>
          <a:prstGeom prst="rect">
            <a:avLst/>
          </a:prstGeom>
          <a:noFill/>
          <a:ln>
            <a:noFill/>
          </a:ln>
        </p:spPr>
      </p:sp>
      <p:sp>
        <p:nvSpPr>
          <p:cNvPr id="330" name="Google Shape;330;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331"/>
        <p:cNvGrpSpPr/>
        <p:nvPr/>
      </p:nvGrpSpPr>
      <p:grpSpPr>
        <a:xfrm>
          <a:off x="0" y="0"/>
          <a:ext cx="0" cy="0"/>
          <a:chOff x="0" y="0"/>
          <a:chExt cx="0" cy="0"/>
        </a:xfrm>
      </p:grpSpPr>
      <p:sp>
        <p:nvSpPr>
          <p:cNvPr id="332" name="Google Shape;332;p64"/>
          <p:cNvSpPr txBox="1">
            <a:spLocks noGrp="1"/>
          </p:cNvSpPr>
          <p:nvPr>
            <p:ph type="title"/>
          </p:nvPr>
        </p:nvSpPr>
        <p:spPr>
          <a:xfrm>
            <a:off x="457200" y="457200"/>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3" name="Google Shape;333;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34"/>
        <p:cNvGrpSpPr/>
        <p:nvPr/>
      </p:nvGrpSpPr>
      <p:grpSpPr>
        <a:xfrm>
          <a:off x="0" y="0"/>
          <a:ext cx="0" cy="0"/>
          <a:chOff x="0" y="0"/>
          <a:chExt cx="0" cy="0"/>
        </a:xfrm>
      </p:grpSpPr>
      <p:sp>
        <p:nvSpPr>
          <p:cNvPr id="335" name="Google Shape;335;p65"/>
          <p:cNvSpPr txBox="1">
            <a:spLocks noGrp="1"/>
          </p:cNvSpPr>
          <p:nvPr>
            <p:ph type="title"/>
          </p:nvPr>
        </p:nvSpPr>
        <p:spPr>
          <a:xfrm rot="5400000">
            <a:off x="4991100" y="2552700"/>
            <a:ext cx="5715000" cy="167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6" name="Google Shape;336;p65"/>
          <p:cNvSpPr txBox="1">
            <a:spLocks noGrp="1"/>
          </p:cNvSpPr>
          <p:nvPr>
            <p:ph type="body" idx="1"/>
          </p:nvPr>
        </p:nvSpPr>
        <p:spPr>
          <a:xfrm rot="5400000">
            <a:off x="762000" y="228600"/>
            <a:ext cx="5715000" cy="6324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type="objOnly">
  <p:cSld name="OBJECT_ONLY">
    <p:spTree>
      <p:nvGrpSpPr>
        <p:cNvPr id="1" name="Shape 337"/>
        <p:cNvGrpSpPr/>
        <p:nvPr/>
      </p:nvGrpSpPr>
      <p:grpSpPr>
        <a:xfrm>
          <a:off x="0" y="0"/>
          <a:ext cx="0" cy="0"/>
          <a:chOff x="0" y="0"/>
          <a:chExt cx="0" cy="0"/>
        </a:xfrm>
      </p:grpSpPr>
      <p:sp>
        <p:nvSpPr>
          <p:cNvPr id="338" name="Google Shape;338;p66"/>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41"/>
        <p:cNvGrpSpPr/>
        <p:nvPr/>
      </p:nvGrpSpPr>
      <p:grpSpPr>
        <a:xfrm>
          <a:off x="0" y="0"/>
          <a:ext cx="0" cy="0"/>
          <a:chOff x="0" y="0"/>
          <a:chExt cx="0" cy="0"/>
        </a:xfrm>
      </p:grpSpPr>
      <p:sp>
        <p:nvSpPr>
          <p:cNvPr id="342" name="Google Shape;342;p6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43" name="Google Shape;343;p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344" name="Google Shape;344;p6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345"/>
        <p:cNvGrpSpPr/>
        <p:nvPr/>
      </p:nvGrpSpPr>
      <p:grpSpPr>
        <a:xfrm>
          <a:off x="0" y="0"/>
          <a:ext cx="0" cy="0"/>
          <a:chOff x="0" y="0"/>
          <a:chExt cx="0" cy="0"/>
        </a:xfrm>
      </p:grpSpPr>
      <p:sp>
        <p:nvSpPr>
          <p:cNvPr id="346" name="Google Shape;346;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47" name="Google Shape;347;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348" name="Google Shape;348;p69"/>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49"/>
        <p:cNvGrpSpPr/>
        <p:nvPr/>
      </p:nvGrpSpPr>
      <p:grpSpPr>
        <a:xfrm>
          <a:off x="0" y="0"/>
          <a:ext cx="0" cy="0"/>
          <a:chOff x="0" y="0"/>
          <a:chExt cx="0" cy="0"/>
        </a:xfrm>
      </p:grpSpPr>
      <p:sp>
        <p:nvSpPr>
          <p:cNvPr id="350" name="Google Shape;350;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51" name="Google Shape;351;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
        <p:nvSpPr>
          <p:cNvPr id="352" name="Google Shape;352;p70"/>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53"/>
        <p:cNvGrpSpPr/>
        <p:nvPr/>
      </p:nvGrpSpPr>
      <p:grpSpPr>
        <a:xfrm>
          <a:off x="0" y="0"/>
          <a:ext cx="0" cy="0"/>
          <a:chOff x="0" y="0"/>
          <a:chExt cx="0" cy="0"/>
        </a:xfrm>
      </p:grpSpPr>
      <p:sp>
        <p:nvSpPr>
          <p:cNvPr id="354" name="Google Shape;35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55" name="Google Shape;355;p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356" name="Google Shape;356;p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357" name="Google Shape;357;p71"/>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58"/>
        <p:cNvGrpSpPr/>
        <p:nvPr/>
      </p:nvGrpSpPr>
      <p:grpSpPr>
        <a:xfrm>
          <a:off x="0" y="0"/>
          <a:ext cx="0" cy="0"/>
          <a:chOff x="0" y="0"/>
          <a:chExt cx="0" cy="0"/>
        </a:xfrm>
      </p:grpSpPr>
      <p:sp>
        <p:nvSpPr>
          <p:cNvPr id="359" name="Google Shape;359;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60" name="Google Shape;360;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361" name="Google Shape;361;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362" name="Google Shape;362;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363" name="Google Shape;363;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364" name="Google Shape;364;p72"/>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65"/>
        <p:cNvGrpSpPr/>
        <p:nvPr/>
      </p:nvGrpSpPr>
      <p:grpSpPr>
        <a:xfrm>
          <a:off x="0" y="0"/>
          <a:ext cx="0" cy="0"/>
          <a:chOff x="0" y="0"/>
          <a:chExt cx="0" cy="0"/>
        </a:xfrm>
      </p:grpSpPr>
      <p:sp>
        <p:nvSpPr>
          <p:cNvPr id="366" name="Google Shape;366;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67" name="Google Shape;367;p73"/>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68"/>
        <p:cNvGrpSpPr/>
        <p:nvPr/>
      </p:nvGrpSpPr>
      <p:grpSpPr>
        <a:xfrm>
          <a:off x="0" y="0"/>
          <a:ext cx="0" cy="0"/>
          <a:chOff x="0" y="0"/>
          <a:chExt cx="0" cy="0"/>
        </a:xfrm>
      </p:grpSpPr>
      <p:sp>
        <p:nvSpPr>
          <p:cNvPr id="369" name="Google Shape;369;p7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70"/>
        <p:cNvGrpSpPr/>
        <p:nvPr/>
      </p:nvGrpSpPr>
      <p:grpSpPr>
        <a:xfrm>
          <a:off x="0" y="0"/>
          <a:ext cx="0" cy="0"/>
          <a:chOff x="0" y="0"/>
          <a:chExt cx="0" cy="0"/>
        </a:xfrm>
      </p:grpSpPr>
      <p:sp>
        <p:nvSpPr>
          <p:cNvPr id="371" name="Google Shape;371;p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72" name="Google Shape;372;p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373" name="Google Shape;373;p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
        <p:nvSpPr>
          <p:cNvPr id="374" name="Google Shape;374;p75"/>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75"/>
        <p:cNvGrpSpPr/>
        <p:nvPr/>
      </p:nvGrpSpPr>
      <p:grpSpPr>
        <a:xfrm>
          <a:off x="0" y="0"/>
          <a:ext cx="0" cy="0"/>
          <a:chOff x="0" y="0"/>
          <a:chExt cx="0" cy="0"/>
        </a:xfrm>
      </p:grpSpPr>
      <p:sp>
        <p:nvSpPr>
          <p:cNvPr id="376" name="Google Shape;376;p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77" name="Google Shape;377;p76"/>
          <p:cNvSpPr>
            <a:spLocks noGrp="1"/>
          </p:cNvSpPr>
          <p:nvPr>
            <p:ph type="pic" idx="2"/>
          </p:nvPr>
        </p:nvSpPr>
        <p:spPr>
          <a:xfrm>
            <a:off x="1792288" y="612775"/>
            <a:ext cx="5486400" cy="4114800"/>
          </a:xfrm>
          <a:prstGeom prst="rect">
            <a:avLst/>
          </a:prstGeom>
          <a:noFill/>
          <a:ln>
            <a:noFill/>
          </a:ln>
        </p:spPr>
      </p:sp>
      <p:sp>
        <p:nvSpPr>
          <p:cNvPr id="378" name="Google Shape;378;p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
        <p:nvSpPr>
          <p:cNvPr id="379" name="Google Shape;379;p76"/>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380"/>
        <p:cNvGrpSpPr/>
        <p:nvPr/>
      </p:nvGrpSpPr>
      <p:grpSpPr>
        <a:xfrm>
          <a:off x="0" y="0"/>
          <a:ext cx="0" cy="0"/>
          <a:chOff x="0" y="0"/>
          <a:chExt cx="0" cy="0"/>
        </a:xfrm>
      </p:grpSpPr>
      <p:sp>
        <p:nvSpPr>
          <p:cNvPr id="381" name="Google Shape;381;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82" name="Google Shape;382;p7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383" name="Google Shape;383;p7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84"/>
        <p:cNvGrpSpPr/>
        <p:nvPr/>
      </p:nvGrpSpPr>
      <p:grpSpPr>
        <a:xfrm>
          <a:off x="0" y="0"/>
          <a:ext cx="0" cy="0"/>
          <a:chOff x="0" y="0"/>
          <a:chExt cx="0" cy="0"/>
        </a:xfrm>
      </p:grpSpPr>
      <p:sp>
        <p:nvSpPr>
          <p:cNvPr id="385" name="Google Shape;385;p7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386" name="Google Shape;386;p7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387" name="Google Shape;387;p7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444"/>
        <p:cNvGrpSpPr/>
        <p:nvPr/>
      </p:nvGrpSpPr>
      <p:grpSpPr>
        <a:xfrm>
          <a:off x="0" y="0"/>
          <a:ext cx="0" cy="0"/>
          <a:chOff x="0" y="0"/>
          <a:chExt cx="0" cy="0"/>
        </a:xfrm>
      </p:grpSpPr>
      <p:sp>
        <p:nvSpPr>
          <p:cNvPr id="445" name="Google Shape;445;p92"/>
          <p:cNvSpPr txBox="1">
            <a:spLocks noGrp="1"/>
          </p:cNvSpPr>
          <p:nvPr>
            <p:ph type="title"/>
          </p:nvPr>
        </p:nvSpPr>
        <p:spPr>
          <a:xfrm>
            <a:off x="455613" y="274638"/>
            <a:ext cx="8226425"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92"/>
          <p:cNvSpPr txBox="1">
            <a:spLocks noGrp="1"/>
          </p:cNvSpPr>
          <p:nvPr>
            <p:ph type="body" idx="1"/>
          </p:nvPr>
        </p:nvSpPr>
        <p:spPr>
          <a:xfrm>
            <a:off x="455613" y="1600200"/>
            <a:ext cx="8226425"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47" name="Google Shape;447;p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9" name="Google Shape;449;p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50"/>
        <p:cNvGrpSpPr/>
        <p:nvPr/>
      </p:nvGrpSpPr>
      <p:grpSpPr>
        <a:xfrm>
          <a:off x="0" y="0"/>
          <a:ext cx="0" cy="0"/>
          <a:chOff x="0" y="0"/>
          <a:chExt cx="0" cy="0"/>
        </a:xfrm>
      </p:grpSpPr>
      <p:sp>
        <p:nvSpPr>
          <p:cNvPr id="451" name="Google Shape;451;p93"/>
          <p:cNvSpPr/>
          <p:nvPr/>
        </p:nvSpPr>
        <p:spPr>
          <a:xfrm>
            <a:off x="136525" y="136525"/>
            <a:ext cx="8866188" cy="6581775"/>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52" name="Google Shape;452;p93"/>
          <p:cNvSpPr txBox="1">
            <a:spLocks noGrp="1"/>
          </p:cNvSpPr>
          <p:nvPr>
            <p:ph type="ctrTitle"/>
          </p:nvPr>
        </p:nvSpPr>
        <p:spPr>
          <a:xfrm>
            <a:off x="455613" y="2130425"/>
            <a:ext cx="7313612" cy="14700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93"/>
          <p:cNvSpPr txBox="1">
            <a:spLocks noGrp="1"/>
          </p:cNvSpPr>
          <p:nvPr>
            <p:ph type="subTitle" idx="1"/>
          </p:nvPr>
        </p:nvSpPr>
        <p:spPr>
          <a:xfrm>
            <a:off x="455613" y="3886200"/>
            <a:ext cx="7313612" cy="1752600"/>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Clr>
                <a:srgbClr val="FFFFFF"/>
              </a:buClr>
              <a:buSzPts val="240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454" name="Google Shape;454;p9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9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6" name="Google Shape;456;p9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57"/>
        <p:cNvGrpSpPr/>
        <p:nvPr/>
      </p:nvGrpSpPr>
      <p:grpSpPr>
        <a:xfrm>
          <a:off x="0" y="0"/>
          <a:ext cx="0" cy="0"/>
          <a:chOff x="0" y="0"/>
          <a:chExt cx="0" cy="0"/>
        </a:xfrm>
      </p:grpSpPr>
      <p:sp>
        <p:nvSpPr>
          <p:cNvPr id="458" name="Google Shape;458;p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Font typeface="Arial"/>
              <a:buNone/>
              <a:defRPr sz="2000"/>
            </a:lvl1pPr>
            <a:lvl2pPr marL="914400" lvl="1" indent="-228600" algn="l">
              <a:spcBef>
                <a:spcPts val="360"/>
              </a:spcBef>
              <a:spcAft>
                <a:spcPts val="0"/>
              </a:spcAft>
              <a:buSzPts val="1800"/>
              <a:buFont typeface="Arial"/>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460" name="Google Shape;460;p9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9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9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63"/>
        <p:cNvGrpSpPr/>
        <p:nvPr/>
      </p:nvGrpSpPr>
      <p:grpSpPr>
        <a:xfrm>
          <a:off x="0" y="0"/>
          <a:ext cx="0" cy="0"/>
          <a:chOff x="0" y="0"/>
          <a:chExt cx="0" cy="0"/>
        </a:xfrm>
      </p:grpSpPr>
      <p:sp>
        <p:nvSpPr>
          <p:cNvPr id="464" name="Google Shape;464;p95"/>
          <p:cNvSpPr txBox="1">
            <a:spLocks noGrp="1"/>
          </p:cNvSpPr>
          <p:nvPr>
            <p:ph type="title"/>
          </p:nvPr>
        </p:nvSpPr>
        <p:spPr>
          <a:xfrm>
            <a:off x="455613" y="274638"/>
            <a:ext cx="8226425"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95"/>
          <p:cNvSpPr txBox="1">
            <a:spLocks noGrp="1"/>
          </p:cNvSpPr>
          <p:nvPr>
            <p:ph type="body" idx="1"/>
          </p:nvPr>
        </p:nvSpPr>
        <p:spPr>
          <a:xfrm>
            <a:off x="455613" y="1600200"/>
            <a:ext cx="4037012"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Arial"/>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466" name="Google Shape;466;p95"/>
          <p:cNvSpPr txBox="1">
            <a:spLocks noGrp="1"/>
          </p:cNvSpPr>
          <p:nvPr>
            <p:ph type="body" idx="2"/>
          </p:nvPr>
        </p:nvSpPr>
        <p:spPr>
          <a:xfrm>
            <a:off x="4645025" y="1600200"/>
            <a:ext cx="4037013"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Arial"/>
              <a:buChar char="•"/>
              <a:defRPr sz="2800"/>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467" name="Google Shape;467;p9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9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9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70"/>
        <p:cNvGrpSpPr/>
        <p:nvPr/>
      </p:nvGrpSpPr>
      <p:grpSpPr>
        <a:xfrm>
          <a:off x="0" y="0"/>
          <a:ext cx="0" cy="0"/>
          <a:chOff x="0" y="0"/>
          <a:chExt cx="0" cy="0"/>
        </a:xfrm>
      </p:grpSpPr>
      <p:sp>
        <p:nvSpPr>
          <p:cNvPr id="471" name="Google Shape;471;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9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473" name="Google Shape;473;p9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Arial"/>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474" name="Google Shape;474;p9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475" name="Google Shape;475;p9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Arial"/>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476" name="Google Shape;476;p9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9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9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79"/>
        <p:cNvGrpSpPr/>
        <p:nvPr/>
      </p:nvGrpSpPr>
      <p:grpSpPr>
        <a:xfrm>
          <a:off x="0" y="0"/>
          <a:ext cx="0" cy="0"/>
          <a:chOff x="0" y="0"/>
          <a:chExt cx="0" cy="0"/>
        </a:xfrm>
      </p:grpSpPr>
      <p:sp>
        <p:nvSpPr>
          <p:cNvPr id="480" name="Google Shape;480;p97"/>
          <p:cNvSpPr txBox="1">
            <a:spLocks noGrp="1"/>
          </p:cNvSpPr>
          <p:nvPr>
            <p:ph type="title"/>
          </p:nvPr>
        </p:nvSpPr>
        <p:spPr>
          <a:xfrm>
            <a:off x="455613" y="274638"/>
            <a:ext cx="8226425"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9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9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9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4"/>
        <p:cNvGrpSpPr/>
        <p:nvPr/>
      </p:nvGrpSpPr>
      <p:grpSpPr>
        <a:xfrm>
          <a:off x="0" y="0"/>
          <a:ext cx="0" cy="0"/>
          <a:chOff x="0" y="0"/>
          <a:chExt cx="0" cy="0"/>
        </a:xfrm>
      </p:grpSpPr>
      <p:sp>
        <p:nvSpPr>
          <p:cNvPr id="485" name="Google Shape;485;p9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9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9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88"/>
        <p:cNvGrpSpPr/>
        <p:nvPr/>
      </p:nvGrpSpPr>
      <p:grpSpPr>
        <a:xfrm>
          <a:off x="0" y="0"/>
          <a:ext cx="0" cy="0"/>
          <a:chOff x="0" y="0"/>
          <a:chExt cx="0" cy="0"/>
        </a:xfrm>
      </p:grpSpPr>
      <p:sp>
        <p:nvSpPr>
          <p:cNvPr id="489" name="Google Shape;489;p9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9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Arial"/>
              <a:buChar char="•"/>
              <a:defRPr sz="3200"/>
            </a:lvl1pPr>
            <a:lvl2pPr marL="914400" lvl="1" indent="-406400" algn="l">
              <a:spcBef>
                <a:spcPts val="560"/>
              </a:spcBef>
              <a:spcAft>
                <a:spcPts val="0"/>
              </a:spcAft>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491" name="Google Shape;491;p9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Arial"/>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492" name="Google Shape;492;p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95"/>
        <p:cNvGrpSpPr/>
        <p:nvPr/>
      </p:nvGrpSpPr>
      <p:grpSpPr>
        <a:xfrm>
          <a:off x="0" y="0"/>
          <a:ext cx="0" cy="0"/>
          <a:chOff x="0" y="0"/>
          <a:chExt cx="0" cy="0"/>
        </a:xfrm>
      </p:grpSpPr>
      <p:sp>
        <p:nvSpPr>
          <p:cNvPr id="496" name="Google Shape;496;p10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100"/>
          <p:cNvSpPr>
            <a:spLocks noGrp="1"/>
          </p:cNvSpPr>
          <p:nvPr>
            <p:ph type="pic" idx="2"/>
          </p:nvPr>
        </p:nvSpPr>
        <p:spPr>
          <a:xfrm>
            <a:off x="1792288" y="612775"/>
            <a:ext cx="5486400" cy="4114800"/>
          </a:xfrm>
          <a:prstGeom prst="rect">
            <a:avLst/>
          </a:prstGeom>
          <a:noFill/>
          <a:ln>
            <a:noFill/>
          </a:ln>
        </p:spPr>
      </p:sp>
      <p:sp>
        <p:nvSpPr>
          <p:cNvPr id="498" name="Google Shape;498;p10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Arial"/>
              <a:buNone/>
              <a:defRPr sz="1400"/>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499" name="Google Shape;499;p1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1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02"/>
        <p:cNvGrpSpPr/>
        <p:nvPr/>
      </p:nvGrpSpPr>
      <p:grpSpPr>
        <a:xfrm>
          <a:off x="0" y="0"/>
          <a:ext cx="0" cy="0"/>
          <a:chOff x="0" y="0"/>
          <a:chExt cx="0" cy="0"/>
        </a:xfrm>
      </p:grpSpPr>
      <p:sp>
        <p:nvSpPr>
          <p:cNvPr id="503" name="Google Shape;503;p101"/>
          <p:cNvSpPr txBox="1">
            <a:spLocks noGrp="1"/>
          </p:cNvSpPr>
          <p:nvPr>
            <p:ph type="title"/>
          </p:nvPr>
        </p:nvSpPr>
        <p:spPr>
          <a:xfrm>
            <a:off x="455613" y="274638"/>
            <a:ext cx="8226425"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01"/>
          <p:cNvSpPr txBox="1">
            <a:spLocks noGrp="1"/>
          </p:cNvSpPr>
          <p:nvPr>
            <p:ph type="body" idx="1"/>
          </p:nvPr>
        </p:nvSpPr>
        <p:spPr>
          <a:xfrm rot="5400000">
            <a:off x="2305844" y="-250031"/>
            <a:ext cx="4525963" cy="82264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05" name="Google Shape;505;p1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1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1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508"/>
        <p:cNvGrpSpPr/>
        <p:nvPr/>
      </p:nvGrpSpPr>
      <p:grpSpPr>
        <a:xfrm>
          <a:off x="0" y="0"/>
          <a:ext cx="0" cy="0"/>
          <a:chOff x="0" y="0"/>
          <a:chExt cx="0" cy="0"/>
        </a:xfrm>
      </p:grpSpPr>
      <p:sp>
        <p:nvSpPr>
          <p:cNvPr id="509" name="Google Shape;509;p102"/>
          <p:cNvSpPr txBox="1">
            <a:spLocks noGrp="1"/>
          </p:cNvSpPr>
          <p:nvPr>
            <p:ph type="title"/>
          </p:nvPr>
        </p:nvSpPr>
        <p:spPr>
          <a:xfrm rot="5400000">
            <a:off x="4728369" y="2172494"/>
            <a:ext cx="5851525" cy="205581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102"/>
          <p:cNvSpPr txBox="1">
            <a:spLocks noGrp="1"/>
          </p:cNvSpPr>
          <p:nvPr>
            <p:ph type="body" idx="1"/>
          </p:nvPr>
        </p:nvSpPr>
        <p:spPr>
          <a:xfrm rot="5400000">
            <a:off x="538956" y="191295"/>
            <a:ext cx="5851525" cy="601821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11" name="Google Shape;511;p1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1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1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18"/>
        <p:cNvGrpSpPr/>
        <p:nvPr/>
      </p:nvGrpSpPr>
      <p:grpSpPr>
        <a:xfrm>
          <a:off x="0" y="0"/>
          <a:ext cx="0" cy="0"/>
          <a:chOff x="0" y="0"/>
          <a:chExt cx="0" cy="0"/>
        </a:xfrm>
      </p:grpSpPr>
      <p:sp>
        <p:nvSpPr>
          <p:cNvPr id="519" name="Google Shape;519;p104"/>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0" name="Google Shape;520;p104"/>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10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522" name="Google Shape;522;p104"/>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523" name="Google Shape;523;p104"/>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24"/>
        <p:cNvGrpSpPr/>
        <p:nvPr/>
      </p:nvGrpSpPr>
      <p:grpSpPr>
        <a:xfrm>
          <a:off x="0" y="0"/>
          <a:ext cx="0" cy="0"/>
          <a:chOff x="0" y="0"/>
          <a:chExt cx="0" cy="0"/>
        </a:xfrm>
      </p:grpSpPr>
      <p:pic>
        <p:nvPicPr>
          <p:cNvPr id="525" name="Google Shape;525;p105"/>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526" name="Google Shape;526;p105"/>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7" name="Google Shape;527;p105"/>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528" name="Google Shape;528;p105"/>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22 </a:t>
            </a:r>
            <a:endParaRPr sz="4800" b="1">
              <a:solidFill>
                <a:srgbClr val="F2C552"/>
              </a:solidFill>
              <a:latin typeface="Arial"/>
              <a:ea typeface="Arial"/>
              <a:cs typeface="Arial"/>
              <a:sym typeface="Arial"/>
            </a:endParaRPr>
          </a:p>
        </p:txBody>
      </p:sp>
      <p:sp>
        <p:nvSpPr>
          <p:cNvPr id="529" name="Google Shape;529;p105"/>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530" name="Google Shape;530;p105"/>
          <p:cNvSpPr txBox="1"/>
          <p:nvPr/>
        </p:nvSpPr>
        <p:spPr>
          <a:xfrm>
            <a:off x="67733" y="4606307"/>
            <a:ext cx="283619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Gas Exchange</a:t>
            </a:r>
            <a:endParaRPr sz="3000" b="1">
              <a:solidFill>
                <a:srgbClr val="F2C552"/>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531"/>
        <p:cNvGrpSpPr/>
        <p:nvPr/>
      </p:nvGrpSpPr>
      <p:grpSpPr>
        <a:xfrm>
          <a:off x="0" y="0"/>
          <a:ext cx="0" cy="0"/>
          <a:chOff x="0" y="0"/>
          <a:chExt cx="0" cy="0"/>
        </a:xfrm>
      </p:grpSpPr>
      <p:sp>
        <p:nvSpPr>
          <p:cNvPr id="532" name="Google Shape;532;p106"/>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3" name="Google Shape;533;p106"/>
          <p:cNvSpPr txBox="1"/>
          <p:nvPr/>
        </p:nvSpPr>
        <p:spPr>
          <a:xfrm>
            <a:off x="2302071" y="3105835"/>
            <a:ext cx="4539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small">
                <a:solidFill>
                  <a:srgbClr val="F2C552"/>
                </a:solidFill>
                <a:latin typeface="Arial"/>
                <a:ea typeface="Arial"/>
                <a:cs typeface="Arial"/>
                <a:sym typeface="Arial"/>
              </a:rPr>
              <a:t>Enter Section Title</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534"/>
        <p:cNvGrpSpPr/>
        <p:nvPr/>
      </p:nvGrpSpPr>
      <p:grpSpPr>
        <a:xfrm>
          <a:off x="0" y="0"/>
          <a:ext cx="0" cy="0"/>
          <a:chOff x="0" y="0"/>
          <a:chExt cx="0" cy="0"/>
        </a:xfrm>
      </p:grpSpPr>
      <p:sp>
        <p:nvSpPr>
          <p:cNvPr id="535" name="Google Shape;535;p107"/>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0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7" name="Google Shape;537;p10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8" name="Google Shape;538;p10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9" name="Google Shape;539;p10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0" name="Google Shape;540;p10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541"/>
        <p:cNvGrpSpPr/>
        <p:nvPr/>
      </p:nvGrpSpPr>
      <p:grpSpPr>
        <a:xfrm>
          <a:off x="0" y="0"/>
          <a:ext cx="0" cy="0"/>
          <a:chOff x="0" y="0"/>
          <a:chExt cx="0" cy="0"/>
        </a:xfrm>
      </p:grpSpPr>
      <p:sp>
        <p:nvSpPr>
          <p:cNvPr id="542" name="Google Shape;542;p10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3" name="Google Shape;543;p10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4" name="Google Shape;544;p10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5" name="Google Shape;545;p10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6" name="Google Shape;546;p10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7" name="Google Shape;547;p10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8" name="Google Shape;548;p108"/>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9" name="Google Shape;549;p10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50"/>
        <p:cNvGrpSpPr/>
        <p:nvPr/>
      </p:nvGrpSpPr>
      <p:grpSpPr>
        <a:xfrm>
          <a:off x="0" y="0"/>
          <a:ext cx="0" cy="0"/>
          <a:chOff x="0" y="0"/>
          <a:chExt cx="0" cy="0"/>
        </a:xfrm>
      </p:grpSpPr>
      <p:sp>
        <p:nvSpPr>
          <p:cNvPr id="551" name="Google Shape;551;p109"/>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54"/>
        <p:cNvGrpSpPr/>
        <p:nvPr/>
      </p:nvGrpSpPr>
      <p:grpSpPr>
        <a:xfrm>
          <a:off x="0" y="0"/>
          <a:ext cx="0" cy="0"/>
          <a:chOff x="0" y="0"/>
          <a:chExt cx="0" cy="0"/>
        </a:xfrm>
      </p:grpSpPr>
      <p:sp>
        <p:nvSpPr>
          <p:cNvPr id="555" name="Google Shape;555;p1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56" name="Google Shape;556;p1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57"/>
        <p:cNvGrpSpPr/>
        <p:nvPr/>
      </p:nvGrpSpPr>
      <p:grpSpPr>
        <a:xfrm>
          <a:off x="0" y="0"/>
          <a:ext cx="0" cy="0"/>
          <a:chOff x="0" y="0"/>
          <a:chExt cx="0" cy="0"/>
        </a:xfrm>
      </p:grpSpPr>
      <p:sp>
        <p:nvSpPr>
          <p:cNvPr id="558" name="Google Shape;558;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59" name="Google Shape;559;p1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60"/>
        <p:cNvGrpSpPr/>
        <p:nvPr/>
      </p:nvGrpSpPr>
      <p:grpSpPr>
        <a:xfrm>
          <a:off x="0" y="0"/>
          <a:ext cx="0" cy="0"/>
          <a:chOff x="0" y="0"/>
          <a:chExt cx="0" cy="0"/>
        </a:xfrm>
      </p:grpSpPr>
      <p:sp>
        <p:nvSpPr>
          <p:cNvPr id="561" name="Google Shape;561;p1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62" name="Google Shape;562;p1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563"/>
        <p:cNvGrpSpPr/>
        <p:nvPr/>
      </p:nvGrpSpPr>
      <p:grpSpPr>
        <a:xfrm>
          <a:off x="0" y="0"/>
          <a:ext cx="0" cy="0"/>
          <a:chOff x="0" y="0"/>
          <a:chExt cx="0" cy="0"/>
        </a:xfrm>
      </p:grpSpPr>
      <p:sp>
        <p:nvSpPr>
          <p:cNvPr id="564" name="Google Shape;564;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65" name="Google Shape;565;p1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566" name="Google Shape;566;p1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567"/>
        <p:cNvGrpSpPr/>
        <p:nvPr/>
      </p:nvGrpSpPr>
      <p:grpSpPr>
        <a:xfrm>
          <a:off x="0" y="0"/>
          <a:ext cx="0" cy="0"/>
          <a:chOff x="0" y="0"/>
          <a:chExt cx="0" cy="0"/>
        </a:xfrm>
      </p:grpSpPr>
      <p:sp>
        <p:nvSpPr>
          <p:cNvPr id="568" name="Google Shape;568;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69" name="Google Shape;569;p1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570" name="Google Shape;570;p1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571" name="Google Shape;571;p1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572" name="Google Shape;572;p1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73"/>
        <p:cNvGrpSpPr/>
        <p:nvPr/>
      </p:nvGrpSpPr>
      <p:grpSpPr>
        <a:xfrm>
          <a:off x="0" y="0"/>
          <a:ext cx="0" cy="0"/>
          <a:chOff x="0" y="0"/>
          <a:chExt cx="0" cy="0"/>
        </a:xfrm>
      </p:grpSpPr>
      <p:sp>
        <p:nvSpPr>
          <p:cNvPr id="574" name="Google Shape;574;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5"/>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76"/>
        <p:cNvGrpSpPr/>
        <p:nvPr/>
      </p:nvGrpSpPr>
      <p:grpSpPr>
        <a:xfrm>
          <a:off x="0" y="0"/>
          <a:ext cx="0" cy="0"/>
          <a:chOff x="0" y="0"/>
          <a:chExt cx="0" cy="0"/>
        </a:xfrm>
      </p:grpSpPr>
      <p:sp>
        <p:nvSpPr>
          <p:cNvPr id="577" name="Google Shape;577;p11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78" name="Google Shape;578;p11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579" name="Google Shape;579;p11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80"/>
        <p:cNvGrpSpPr/>
        <p:nvPr/>
      </p:nvGrpSpPr>
      <p:grpSpPr>
        <a:xfrm>
          <a:off x="0" y="0"/>
          <a:ext cx="0" cy="0"/>
          <a:chOff x="0" y="0"/>
          <a:chExt cx="0" cy="0"/>
        </a:xfrm>
      </p:grpSpPr>
      <p:sp>
        <p:nvSpPr>
          <p:cNvPr id="581" name="Google Shape;581;p1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82" name="Google Shape;582;p119"/>
          <p:cNvSpPr>
            <a:spLocks noGrp="1"/>
          </p:cNvSpPr>
          <p:nvPr>
            <p:ph type="pic" idx="2"/>
          </p:nvPr>
        </p:nvSpPr>
        <p:spPr>
          <a:xfrm>
            <a:off x="1792288" y="612775"/>
            <a:ext cx="5486400" cy="4114800"/>
          </a:xfrm>
          <a:prstGeom prst="rect">
            <a:avLst/>
          </a:prstGeom>
          <a:noFill/>
          <a:ln>
            <a:noFill/>
          </a:ln>
        </p:spPr>
      </p:sp>
      <p:sp>
        <p:nvSpPr>
          <p:cNvPr id="583" name="Google Shape;583;p1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84"/>
        <p:cNvGrpSpPr/>
        <p:nvPr/>
      </p:nvGrpSpPr>
      <p:grpSpPr>
        <a:xfrm>
          <a:off x="0" y="0"/>
          <a:ext cx="0" cy="0"/>
          <a:chOff x="0" y="0"/>
          <a:chExt cx="0" cy="0"/>
        </a:xfrm>
      </p:grpSpPr>
      <p:sp>
        <p:nvSpPr>
          <p:cNvPr id="585" name="Google Shape;585;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86" name="Google Shape;586;p12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587"/>
        <p:cNvGrpSpPr/>
        <p:nvPr/>
      </p:nvGrpSpPr>
      <p:grpSpPr>
        <a:xfrm>
          <a:off x="0" y="0"/>
          <a:ext cx="0" cy="0"/>
          <a:chOff x="0" y="0"/>
          <a:chExt cx="0" cy="0"/>
        </a:xfrm>
      </p:grpSpPr>
      <p:sp>
        <p:nvSpPr>
          <p:cNvPr id="588" name="Google Shape;588;p12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589" name="Google Shape;589;p12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2.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4.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5.pn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13.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0.xml"/><Relationship Id="rId7"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7.xml"/><Relationship Id="rId7"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3.xml"/><Relationship Id="rId7"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image" Target="../media/image6.jpeg"/><Relationship Id="rId2" Type="http://schemas.openxmlformats.org/officeDocument/2006/relationships/slideLayout" Target="../slideLayouts/slideLayout169.xml"/><Relationship Id="rId16" Type="http://schemas.openxmlformats.org/officeDocument/2006/relationships/theme" Target="../theme/theme1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5" Type="http://schemas.openxmlformats.org/officeDocument/2006/relationships/slideLayout" Target="../slideLayouts/slideLayout187.xml"/><Relationship Id="rId4" Type="http://schemas.openxmlformats.org/officeDocument/2006/relationships/slideLayout" Target="../slideLayouts/slideLayout18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jp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jp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2"/>
        <p:cNvGrpSpPr/>
        <p:nvPr/>
      </p:nvGrpSpPr>
      <p:grpSpPr>
        <a:xfrm>
          <a:off x="0" y="0"/>
          <a:ext cx="0" cy="0"/>
          <a:chOff x="0" y="0"/>
          <a:chExt cx="0" cy="0"/>
        </a:xfrm>
      </p:grpSpPr>
      <p:sp>
        <p:nvSpPr>
          <p:cNvPr id="553" name="Google Shape;553;p110"/>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 2015 Pearson Education, Inc.</a:t>
            </a:r>
            <a:endParaRPr dirty="0"/>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sp>
        <p:nvSpPr>
          <p:cNvPr id="591" name="Google Shape;591;p122"/>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2" name="Google Shape;592;p122"/>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3" name="Google Shape;593;p122"/>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 2015 Pearson Education, Inc.</a:t>
            </a:r>
            <a:endParaRPr dirty="0"/>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628"/>
        <p:cNvGrpSpPr/>
        <p:nvPr/>
      </p:nvGrpSpPr>
      <p:grpSpPr>
        <a:xfrm>
          <a:off x="0" y="0"/>
          <a:ext cx="0" cy="0"/>
          <a:chOff x="0" y="0"/>
          <a:chExt cx="0" cy="0"/>
        </a:xfrm>
      </p:grpSpPr>
      <p:sp>
        <p:nvSpPr>
          <p:cNvPr id="629" name="Google Shape;629;p129"/>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1pPr>
            <a:lvl2pPr marR="0" lvl="1"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2pPr>
            <a:lvl3pPr marR="0" lvl="2"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3pPr>
            <a:lvl4pPr marR="0" lvl="3"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4pPr>
            <a:lvl5pPr marR="0" lvl="4"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5pPr>
            <a:lvl6pPr marR="0" lvl="5"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6pPr>
            <a:lvl7pPr marR="0" lvl="6"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7pPr>
            <a:lvl8pPr marR="0" lvl="7"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8pPr>
            <a:lvl9pPr marR="0" lvl="8" algn="l" rtl="0">
              <a:spcBef>
                <a:spcPts val="0"/>
              </a:spcBef>
              <a:spcAft>
                <a:spcPts val="0"/>
              </a:spcAft>
              <a:buSzPts val="1400"/>
              <a:buNone/>
              <a:defRPr sz="4400" b="0" i="0" u="none" strike="noStrike" cap="none">
                <a:solidFill>
                  <a:srgbClr val="663300"/>
                </a:solidFill>
                <a:latin typeface="Arial Black"/>
                <a:ea typeface="Arial Black"/>
                <a:cs typeface="Arial Black"/>
                <a:sym typeface="Arial Black"/>
              </a:defRPr>
            </a:lvl9pPr>
          </a:lstStyle>
          <a:p>
            <a:endParaRPr/>
          </a:p>
        </p:txBody>
      </p:sp>
      <p:sp>
        <p:nvSpPr>
          <p:cNvPr id="630" name="Google Shape;630;p129"/>
          <p:cNvSpPr txBox="1">
            <a:spLocks noGrp="1"/>
          </p:cNvSpPr>
          <p:nvPr>
            <p:ph type="body" idx="1"/>
          </p:nvPr>
        </p:nvSpPr>
        <p:spPr>
          <a:xfrm>
            <a:off x="457200" y="1295400"/>
            <a:ext cx="7086600" cy="48307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CC3300"/>
              </a:buClr>
              <a:buSzPts val="2400"/>
              <a:buFont typeface="Times New Roman"/>
              <a:buChar char="•"/>
              <a:defRPr sz="2400" b="0" i="0" u="none" strike="noStrike" cap="none">
                <a:solidFill>
                  <a:srgbClr val="CC3300"/>
                </a:solidFill>
                <a:latin typeface="Times New Roman"/>
                <a:ea typeface="Times New Roman"/>
                <a:cs typeface="Times New Roman"/>
                <a:sym typeface="Times New Roman"/>
              </a:defRPr>
            </a:lvl1pPr>
            <a:lvl2pPr marL="914400" marR="0" lvl="1" indent="-355600" algn="l" rtl="0">
              <a:spcBef>
                <a:spcPts val="400"/>
              </a:spcBef>
              <a:spcAft>
                <a:spcPts val="0"/>
              </a:spcAft>
              <a:buClr>
                <a:srgbClr val="CC3300"/>
              </a:buClr>
              <a:buSzPts val="2000"/>
              <a:buFont typeface="Times New Roman"/>
              <a:buChar char="–"/>
              <a:defRPr sz="2000" b="0" i="0" u="none" strike="noStrike" cap="none">
                <a:solidFill>
                  <a:srgbClr val="CC3300"/>
                </a:solidFill>
                <a:latin typeface="Times New Roman"/>
                <a:ea typeface="Times New Roman"/>
                <a:cs typeface="Times New Roman"/>
                <a:sym typeface="Times New Roman"/>
              </a:defRPr>
            </a:lvl2pPr>
            <a:lvl3pPr marL="1371600" marR="0" lvl="2" indent="-381000" algn="l" rtl="0">
              <a:spcBef>
                <a:spcPts val="480"/>
              </a:spcBef>
              <a:spcAft>
                <a:spcPts val="0"/>
              </a:spcAft>
              <a:buClr>
                <a:srgbClr val="CC3300"/>
              </a:buClr>
              <a:buSzPts val="2400"/>
              <a:buFont typeface="Times New Roman"/>
              <a:buChar char="•"/>
              <a:defRPr sz="2400" b="0" i="0" u="none" strike="noStrike" cap="none">
                <a:solidFill>
                  <a:srgbClr val="CC3300"/>
                </a:solidFill>
                <a:latin typeface="Times New Roman"/>
                <a:ea typeface="Times New Roman"/>
                <a:cs typeface="Times New Roman"/>
                <a:sym typeface="Times New Roman"/>
              </a:defRPr>
            </a:lvl3pPr>
            <a:lvl4pPr marL="1828800" marR="0" lvl="3" indent="-330200" algn="l" rtl="0">
              <a:spcBef>
                <a:spcPts val="320"/>
              </a:spcBef>
              <a:spcAft>
                <a:spcPts val="0"/>
              </a:spcAft>
              <a:buClr>
                <a:srgbClr val="CC3300"/>
              </a:buClr>
              <a:buSzPts val="1600"/>
              <a:buFont typeface="Times New Roman"/>
              <a:buChar char="–"/>
              <a:defRPr sz="1600" b="0" i="0" u="none" strike="noStrike" cap="none">
                <a:solidFill>
                  <a:srgbClr val="CC3300"/>
                </a:solidFill>
                <a:latin typeface="Times New Roman"/>
                <a:ea typeface="Times New Roman"/>
                <a:cs typeface="Times New Roman"/>
                <a:sym typeface="Times New Roman"/>
              </a:defRPr>
            </a:lvl4pPr>
            <a:lvl5pPr marL="2286000" marR="0" lvl="4" indent="-330200" algn="l" rtl="0">
              <a:spcBef>
                <a:spcPts val="320"/>
              </a:spcBef>
              <a:spcAft>
                <a:spcPts val="0"/>
              </a:spcAft>
              <a:buClr>
                <a:srgbClr val="CC3300"/>
              </a:buClr>
              <a:buSzPts val="1600"/>
              <a:buFont typeface="Times New Roman"/>
              <a:buChar char="»"/>
              <a:defRPr sz="1600" b="0" i="0" u="none" strike="noStrike" cap="none">
                <a:solidFill>
                  <a:srgbClr val="CC3300"/>
                </a:solidFill>
                <a:latin typeface="Times New Roman"/>
                <a:ea typeface="Times New Roman"/>
                <a:cs typeface="Times New Roman"/>
                <a:sym typeface="Times New Roman"/>
              </a:defRPr>
            </a:lvl5pPr>
            <a:lvl6pPr marL="2743200" marR="0" lvl="5" indent="-330200" algn="l" rtl="0">
              <a:spcBef>
                <a:spcPts val="320"/>
              </a:spcBef>
              <a:spcAft>
                <a:spcPts val="0"/>
              </a:spcAft>
              <a:buClr>
                <a:srgbClr val="CC3300"/>
              </a:buClr>
              <a:buSzPts val="1600"/>
              <a:buFont typeface="Times New Roman"/>
              <a:buChar char="»"/>
              <a:defRPr sz="1600" b="0" i="0" u="none" strike="noStrike" cap="none">
                <a:solidFill>
                  <a:srgbClr val="CC3300"/>
                </a:solidFill>
                <a:latin typeface="Times New Roman"/>
                <a:ea typeface="Times New Roman"/>
                <a:cs typeface="Times New Roman"/>
                <a:sym typeface="Times New Roman"/>
              </a:defRPr>
            </a:lvl6pPr>
            <a:lvl7pPr marL="3200400" marR="0" lvl="6" indent="-330200" algn="l" rtl="0">
              <a:spcBef>
                <a:spcPts val="320"/>
              </a:spcBef>
              <a:spcAft>
                <a:spcPts val="0"/>
              </a:spcAft>
              <a:buClr>
                <a:srgbClr val="CC3300"/>
              </a:buClr>
              <a:buSzPts val="1600"/>
              <a:buFont typeface="Times New Roman"/>
              <a:buChar char="»"/>
              <a:defRPr sz="1600" b="0" i="0" u="none" strike="noStrike" cap="none">
                <a:solidFill>
                  <a:srgbClr val="CC3300"/>
                </a:solidFill>
                <a:latin typeface="Times New Roman"/>
                <a:ea typeface="Times New Roman"/>
                <a:cs typeface="Times New Roman"/>
                <a:sym typeface="Times New Roman"/>
              </a:defRPr>
            </a:lvl7pPr>
            <a:lvl8pPr marL="3657600" marR="0" lvl="7" indent="-330200" algn="l" rtl="0">
              <a:spcBef>
                <a:spcPts val="320"/>
              </a:spcBef>
              <a:spcAft>
                <a:spcPts val="0"/>
              </a:spcAft>
              <a:buClr>
                <a:srgbClr val="CC3300"/>
              </a:buClr>
              <a:buSzPts val="1600"/>
              <a:buFont typeface="Times New Roman"/>
              <a:buChar char="»"/>
              <a:defRPr sz="1600" b="0" i="0" u="none" strike="noStrike" cap="none">
                <a:solidFill>
                  <a:srgbClr val="CC3300"/>
                </a:solidFill>
                <a:latin typeface="Times New Roman"/>
                <a:ea typeface="Times New Roman"/>
                <a:cs typeface="Times New Roman"/>
                <a:sym typeface="Times New Roman"/>
              </a:defRPr>
            </a:lvl8pPr>
            <a:lvl9pPr marL="4114800" marR="0" lvl="8" indent="-330200" algn="l" rtl="0">
              <a:spcBef>
                <a:spcPts val="320"/>
              </a:spcBef>
              <a:spcAft>
                <a:spcPts val="0"/>
              </a:spcAft>
              <a:buClr>
                <a:srgbClr val="CC3300"/>
              </a:buClr>
              <a:buSzPts val="1600"/>
              <a:buFont typeface="Times New Roman"/>
              <a:buChar char="»"/>
              <a:defRPr sz="1600" b="0" i="0" u="none" strike="noStrike" cap="none">
                <a:solidFill>
                  <a:srgbClr val="CC3300"/>
                </a:solidFill>
                <a:latin typeface="Times New Roman"/>
                <a:ea typeface="Times New Roman"/>
                <a:cs typeface="Times New Roman"/>
                <a:sym typeface="Times New Roman"/>
              </a:defRPr>
            </a:lvl9pPr>
          </a:lstStyle>
          <a:p>
            <a:endParaRPr/>
          </a:p>
        </p:txBody>
      </p:sp>
      <p:sp>
        <p:nvSpPr>
          <p:cNvPr id="631" name="Google Shape;631;p1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dirty="0"/>
          </a:p>
        </p:txBody>
      </p:sp>
      <p:sp>
        <p:nvSpPr>
          <p:cNvPr id="632" name="Google Shape;632;p1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dirty="0"/>
          </a:p>
        </p:txBody>
      </p:sp>
      <p:sp>
        <p:nvSpPr>
          <p:cNvPr id="633" name="Google Shape;633;p1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BDRLC032"/>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11" name="Google Shape;11;p1"/>
          <p:cNvSpPr txBox="1">
            <a:spLocks noGrp="1"/>
          </p:cNvSpPr>
          <p:nvPr>
            <p:ph type="title"/>
          </p:nvPr>
        </p:nvSpPr>
        <p:spPr>
          <a:xfrm>
            <a:off x="914400" y="381000"/>
            <a:ext cx="7696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1pPr>
            <a:lvl2pPr marR="0" lvl="1"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2pPr>
            <a:lvl3pPr marR="0" lvl="2"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3pPr>
            <a:lvl4pPr marR="0" lvl="3"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4pPr>
            <a:lvl5pPr marR="0" lvl="4"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5pPr>
            <a:lvl6pPr marR="0" lvl="5"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6pPr>
            <a:lvl7pPr marR="0" lvl="6"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7pPr>
            <a:lvl8pPr marR="0" lvl="7"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8pPr>
            <a:lvl9pPr marR="0" lvl="8" algn="ctr" rtl="0">
              <a:spcBef>
                <a:spcPts val="0"/>
              </a:spcBef>
              <a:spcAft>
                <a:spcPts val="0"/>
              </a:spcAft>
              <a:buSzPts val="1400"/>
              <a:buNone/>
              <a:defRPr sz="6600" b="0" i="0" u="none" strike="noStrike" cap="none">
                <a:solidFill>
                  <a:schemeClr val="dk1"/>
                </a:solidFill>
                <a:latin typeface="Comic Sans MS"/>
                <a:ea typeface="Comic Sans MS"/>
                <a:cs typeface="Comic Sans MS"/>
                <a:sym typeface="Comic Sans MS"/>
              </a:defRPr>
            </a:lvl9pPr>
          </a:lstStyle>
          <a:p>
            <a:endParaRPr/>
          </a:p>
        </p:txBody>
      </p:sp>
      <p:sp>
        <p:nvSpPr>
          <p:cNvPr id="12" name="Google Shape;12;p1"/>
          <p:cNvSpPr txBox="1">
            <a:spLocks noGrp="1"/>
          </p:cNvSpPr>
          <p:nvPr>
            <p:ph type="body" idx="1"/>
          </p:nvPr>
        </p:nvSpPr>
        <p:spPr>
          <a:xfrm>
            <a:off x="914400" y="1676400"/>
            <a:ext cx="7696200" cy="4800600"/>
          </a:xfrm>
          <a:prstGeom prst="rect">
            <a:avLst/>
          </a:prstGeom>
          <a:noFill/>
          <a:ln>
            <a:noFill/>
          </a:ln>
        </p:spPr>
        <p:txBody>
          <a:bodyPr spcFirstLastPara="1" wrap="square" lIns="91425" tIns="45700" rIns="91425" bIns="45700" anchor="t" anchorCtr="0">
            <a:noAutofit/>
          </a:bodyPr>
          <a:lstStyle>
            <a:lvl1pPr marL="457200" marR="0" lvl="0" indent="-533400" algn="l" rtl="0">
              <a:spcBef>
                <a:spcPts val="960"/>
              </a:spcBef>
              <a:spcAft>
                <a:spcPts val="0"/>
              </a:spcAft>
              <a:buClr>
                <a:schemeClr val="dk1"/>
              </a:buClr>
              <a:buSzPts val="4800"/>
              <a:buFont typeface="Comic Sans MS"/>
              <a:buChar char="•"/>
              <a:defRPr sz="4800" b="0" i="0" u="none" strike="noStrike" cap="none">
                <a:solidFill>
                  <a:schemeClr val="dk1"/>
                </a:solidFill>
                <a:latin typeface="Comic Sans MS"/>
                <a:ea typeface="Comic Sans MS"/>
                <a:cs typeface="Comic Sans MS"/>
                <a:sym typeface="Comic Sans MS"/>
              </a:defRPr>
            </a:lvl1pPr>
            <a:lvl2pPr marL="914400" marR="0" lvl="1" indent="-508000" algn="l" rtl="0">
              <a:spcBef>
                <a:spcPts val="880"/>
              </a:spcBef>
              <a:spcAft>
                <a:spcPts val="0"/>
              </a:spcAft>
              <a:buClr>
                <a:schemeClr val="dk1"/>
              </a:buClr>
              <a:buSzPts val="4400"/>
              <a:buFont typeface="Comic Sans MS"/>
              <a:buChar char="–"/>
              <a:defRPr sz="4400" b="0" i="0" u="none" strike="noStrike" cap="none">
                <a:solidFill>
                  <a:schemeClr val="dk1"/>
                </a:solidFill>
                <a:latin typeface="Comic Sans MS"/>
                <a:ea typeface="Comic Sans MS"/>
                <a:cs typeface="Comic Sans MS"/>
                <a:sym typeface="Comic Sans MS"/>
              </a:defRPr>
            </a:lvl2pPr>
            <a:lvl3pPr marL="1371600" marR="0" lvl="2" indent="-482600" algn="l" rtl="0">
              <a:spcBef>
                <a:spcPts val="800"/>
              </a:spcBef>
              <a:spcAft>
                <a:spcPts val="0"/>
              </a:spcAft>
              <a:buClr>
                <a:schemeClr val="dk1"/>
              </a:buClr>
              <a:buSzPts val="4000"/>
              <a:buFont typeface="Comic Sans MS"/>
              <a:buChar char="•"/>
              <a:defRPr sz="4000" b="0" i="0" u="none" strike="noStrike" cap="none">
                <a:solidFill>
                  <a:schemeClr val="dk1"/>
                </a:solidFill>
                <a:latin typeface="Comic Sans MS"/>
                <a:ea typeface="Comic Sans MS"/>
                <a:cs typeface="Comic Sans MS"/>
                <a:sym typeface="Comic Sans MS"/>
              </a:defRPr>
            </a:lvl3pPr>
            <a:lvl4pPr marL="1828800" marR="0" lvl="3" indent="-457200" algn="l" rtl="0">
              <a:spcBef>
                <a:spcPts val="720"/>
              </a:spcBef>
              <a:spcAft>
                <a:spcPts val="0"/>
              </a:spcAft>
              <a:buClr>
                <a:schemeClr val="dk1"/>
              </a:buClr>
              <a:buSzPts val="3600"/>
              <a:buFont typeface="Comic Sans MS"/>
              <a:buChar char="–"/>
              <a:defRPr sz="3600" b="0" i="0" u="none" strike="noStrike" cap="none">
                <a:solidFill>
                  <a:schemeClr val="dk1"/>
                </a:solidFill>
                <a:latin typeface="Comic Sans MS"/>
                <a:ea typeface="Comic Sans MS"/>
                <a:cs typeface="Comic Sans MS"/>
                <a:sym typeface="Comic Sans MS"/>
              </a:defRPr>
            </a:lvl4pPr>
            <a:lvl5pPr marL="2286000" marR="0" lvl="4" indent="-457200" algn="l" rtl="0">
              <a:spcBef>
                <a:spcPts val="720"/>
              </a:spcBef>
              <a:spcAft>
                <a:spcPts val="0"/>
              </a:spcAft>
              <a:buClr>
                <a:schemeClr val="dk1"/>
              </a:buClr>
              <a:buSzPts val="3600"/>
              <a:buFont typeface="Comic Sans MS"/>
              <a:buChar char="»"/>
              <a:defRPr sz="3600" b="0" i="0" u="none" strike="noStrike" cap="none">
                <a:solidFill>
                  <a:schemeClr val="dk1"/>
                </a:solidFill>
                <a:latin typeface="Comic Sans MS"/>
                <a:ea typeface="Comic Sans MS"/>
                <a:cs typeface="Comic Sans MS"/>
                <a:sym typeface="Comic Sans MS"/>
              </a:defRPr>
            </a:lvl5pPr>
            <a:lvl6pPr marL="2743200" marR="0" lvl="5" indent="-457200" algn="l" rtl="0">
              <a:spcBef>
                <a:spcPts val="720"/>
              </a:spcBef>
              <a:spcAft>
                <a:spcPts val="0"/>
              </a:spcAft>
              <a:buClr>
                <a:schemeClr val="dk1"/>
              </a:buClr>
              <a:buSzPts val="3600"/>
              <a:buFont typeface="Comic Sans MS"/>
              <a:buChar char="»"/>
              <a:defRPr sz="3600" b="0" i="0" u="none" strike="noStrike" cap="none">
                <a:solidFill>
                  <a:schemeClr val="dk1"/>
                </a:solidFill>
                <a:latin typeface="Comic Sans MS"/>
                <a:ea typeface="Comic Sans MS"/>
                <a:cs typeface="Comic Sans MS"/>
                <a:sym typeface="Comic Sans MS"/>
              </a:defRPr>
            </a:lvl6pPr>
            <a:lvl7pPr marL="3200400" marR="0" lvl="6" indent="-457200" algn="l" rtl="0">
              <a:spcBef>
                <a:spcPts val="720"/>
              </a:spcBef>
              <a:spcAft>
                <a:spcPts val="0"/>
              </a:spcAft>
              <a:buClr>
                <a:schemeClr val="dk1"/>
              </a:buClr>
              <a:buSzPts val="3600"/>
              <a:buFont typeface="Comic Sans MS"/>
              <a:buChar char="»"/>
              <a:defRPr sz="3600" b="0" i="0" u="none" strike="noStrike" cap="none">
                <a:solidFill>
                  <a:schemeClr val="dk1"/>
                </a:solidFill>
                <a:latin typeface="Comic Sans MS"/>
                <a:ea typeface="Comic Sans MS"/>
                <a:cs typeface="Comic Sans MS"/>
                <a:sym typeface="Comic Sans MS"/>
              </a:defRPr>
            </a:lvl7pPr>
            <a:lvl8pPr marL="3657600" marR="0" lvl="7" indent="-457200" algn="l" rtl="0">
              <a:spcBef>
                <a:spcPts val="720"/>
              </a:spcBef>
              <a:spcAft>
                <a:spcPts val="0"/>
              </a:spcAft>
              <a:buClr>
                <a:schemeClr val="dk1"/>
              </a:buClr>
              <a:buSzPts val="3600"/>
              <a:buFont typeface="Comic Sans MS"/>
              <a:buChar char="»"/>
              <a:defRPr sz="3600" b="0" i="0" u="none" strike="noStrike" cap="none">
                <a:solidFill>
                  <a:schemeClr val="dk1"/>
                </a:solidFill>
                <a:latin typeface="Comic Sans MS"/>
                <a:ea typeface="Comic Sans MS"/>
                <a:cs typeface="Comic Sans MS"/>
                <a:sym typeface="Comic Sans MS"/>
              </a:defRPr>
            </a:lvl8pPr>
            <a:lvl9pPr marL="4114800" marR="0" lvl="8" indent="-457200" algn="l" rtl="0">
              <a:spcBef>
                <a:spcPts val="720"/>
              </a:spcBef>
              <a:spcAft>
                <a:spcPts val="0"/>
              </a:spcAft>
              <a:buClr>
                <a:schemeClr val="dk1"/>
              </a:buClr>
              <a:buSzPts val="3600"/>
              <a:buFont typeface="Comic Sans MS"/>
              <a:buChar char="»"/>
              <a:defRPr sz="3600" b="0" i="0" u="none" strike="noStrike" cap="none">
                <a:solidFill>
                  <a:schemeClr val="dk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2662136651"/>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4" r:id="rId4"/>
    <p:sldLayoutId id="2147483795" r:id="rId5"/>
    <p:sldLayoutId id="2147483796" r:id="rId6"/>
    <p:sldLayoutId id="2147483797" r:id="rId7"/>
    <p:sldLayoutId id="2147483798" r:id="rId8"/>
    <p:sldLayoutId id="2147483799" r:id="rId9"/>
    <p:sldLayoutId id="214748380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47"/>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47"/>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 name="Google Shape;207;p47"/>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 2015 Pearson Education, Inc.</a:t>
            </a:r>
            <a:endParaRPr dirty="0"/>
          </a:p>
        </p:txBody>
      </p:sp>
    </p:spTree>
    <p:extLst>
      <p:ext uri="{BB962C8B-B14F-4D97-AF65-F5344CB8AC3E}">
        <p14:creationId xmlns:p14="http://schemas.microsoft.com/office/powerpoint/2010/main" val="201154751"/>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20"/>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 2015 Pearson Education, Inc.</a:t>
            </a:r>
            <a:endParaRPr dirty="0"/>
          </a:p>
        </p:txBody>
      </p:sp>
    </p:spTree>
    <p:extLst>
      <p:ext uri="{BB962C8B-B14F-4D97-AF65-F5344CB8AC3E}">
        <p14:creationId xmlns:p14="http://schemas.microsoft.com/office/powerpoint/2010/main" val="2908094588"/>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61"/>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2" name="Google Shape;282;p61"/>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3" name="Google Shape;283;p61"/>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 2015 Pearson Education, Inc.</a:t>
            </a:r>
            <a:endParaRPr dirty="0"/>
          </a:p>
        </p:txBody>
      </p:sp>
    </p:spTree>
    <p:extLst>
      <p:ext uri="{BB962C8B-B14F-4D97-AF65-F5344CB8AC3E}">
        <p14:creationId xmlns:p14="http://schemas.microsoft.com/office/powerpoint/2010/main" val="2517714327"/>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sp>
        <p:nvSpPr>
          <p:cNvPr id="319" name="Google Shape;319;p68"/>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0" name="Google Shape;320;p68"/>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1" name="Google Shape;321;p68"/>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 2015 Pearson Education, Inc.</a:t>
            </a:r>
            <a:endParaRPr dirty="0"/>
          </a:p>
        </p:txBody>
      </p:sp>
    </p:spTree>
    <p:extLst>
      <p:ext uri="{BB962C8B-B14F-4D97-AF65-F5344CB8AC3E}">
        <p14:creationId xmlns:p14="http://schemas.microsoft.com/office/powerpoint/2010/main" val="757576891"/>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dirty="0"/>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dirty="0"/>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80914983"/>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0" y="0"/>
            <a:ext cx="685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609600"/>
            <a:ext cx="6934200" cy="594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b="1">
                <a:solidFill>
                  <a:srgbClr val="FFFFFF"/>
                </a:solidFill>
                <a:latin typeface="+mn-lt"/>
                <a:cs typeface="+mn-cs"/>
              </a:defRPr>
            </a:lvl1pPr>
          </a:lstStyle>
          <a:p>
            <a:pPr>
              <a:defRPr/>
            </a:pPr>
            <a:fld id="{8033783E-D2E9-4CA2-9C46-CA17556074DE}" type="datetime1">
              <a:rPr lang="en-US"/>
              <a:pPr>
                <a:defRPr/>
              </a:pPr>
              <a:t>4/27/2023</a:t>
            </a:fld>
            <a:endParaRPr lang="en-US" dirty="0"/>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solidFill>
                  <a:srgbClr val="FFFFFF"/>
                </a:solidFill>
                <a:latin typeface="Tahoma" pitchFamily="34" charset="0"/>
                <a:cs typeface="Arial" charset="0"/>
              </a:defRPr>
            </a:lvl1pPr>
          </a:lstStyle>
          <a:p>
            <a:pPr fontAlgn="base">
              <a:spcBef>
                <a:spcPct val="0"/>
              </a:spcBef>
              <a:spcAft>
                <a:spcPct val="0"/>
              </a:spcAft>
              <a:defRPr/>
            </a:pPr>
            <a:r>
              <a:rPr lang="en-US" dirty="0"/>
              <a:t>copyright </a:t>
            </a:r>
            <a:r>
              <a:rPr lang="en-US" dirty="0" err="1"/>
              <a:t>cmassengale</a:t>
            </a:r>
            <a:endParaRPr lang="en-US" dirty="0"/>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b="1">
                <a:solidFill>
                  <a:srgbClr val="FFFFFF"/>
                </a:solidFill>
                <a:latin typeface="+mn-lt"/>
                <a:cs typeface="+mn-cs"/>
              </a:defRPr>
            </a:lvl1pPr>
          </a:lstStyle>
          <a:p>
            <a:pPr>
              <a:defRPr/>
            </a:pPr>
            <a:fld id="{AE60D503-1C23-47DB-8F05-5C9A28D47F73}" type="slidenum">
              <a:rPr lang="en-US"/>
              <a:pPr>
                <a:defRPr/>
              </a:pPr>
              <a:t>‹#›</a:t>
            </a:fld>
            <a:endParaRPr lang="en-US" dirty="0"/>
          </a:p>
        </p:txBody>
      </p:sp>
    </p:spTree>
    <p:extLst>
      <p:ext uri="{BB962C8B-B14F-4D97-AF65-F5344CB8AC3E}">
        <p14:creationId xmlns:p14="http://schemas.microsoft.com/office/powerpoint/2010/main" val="190701621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Lst>
  <p:transition spd="med">
    <p:fade thruBlk="1"/>
  </p:transition>
  <p:hf hd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Tahoma" pitchFamily="34" charset="0"/>
        </a:defRPr>
      </a:lvl2pPr>
      <a:lvl3pPr algn="l" rtl="0" eaLnBrk="0" fontAlgn="base" hangingPunct="0">
        <a:spcBef>
          <a:spcPct val="0"/>
        </a:spcBef>
        <a:spcAft>
          <a:spcPct val="0"/>
        </a:spcAft>
        <a:defRPr sz="3200" b="1">
          <a:solidFill>
            <a:schemeClr val="tx1"/>
          </a:solidFill>
          <a:latin typeface="Tahoma" pitchFamily="34" charset="0"/>
        </a:defRPr>
      </a:lvl3pPr>
      <a:lvl4pPr algn="l" rtl="0" eaLnBrk="0" fontAlgn="base" hangingPunct="0">
        <a:spcBef>
          <a:spcPct val="0"/>
        </a:spcBef>
        <a:spcAft>
          <a:spcPct val="0"/>
        </a:spcAft>
        <a:defRPr sz="3200" b="1">
          <a:solidFill>
            <a:schemeClr val="tx1"/>
          </a:solidFill>
          <a:latin typeface="Tahoma" pitchFamily="34" charset="0"/>
        </a:defRPr>
      </a:lvl4pPr>
      <a:lvl5pPr algn="l" rtl="0" eaLnBrk="0" fontAlgn="base" hangingPunct="0">
        <a:spcBef>
          <a:spcPct val="0"/>
        </a:spcBef>
        <a:spcAft>
          <a:spcPct val="0"/>
        </a:spcAft>
        <a:defRPr sz="3200" b="1">
          <a:solidFill>
            <a:schemeClr val="tx1"/>
          </a:solidFill>
          <a:latin typeface="Tahoma" pitchFamily="34" charset="0"/>
        </a:defRPr>
      </a:lvl5pPr>
      <a:lvl6pPr marL="457200" algn="l" rtl="0" eaLnBrk="1" fontAlgn="base" hangingPunct="1">
        <a:spcBef>
          <a:spcPct val="0"/>
        </a:spcBef>
        <a:spcAft>
          <a:spcPct val="0"/>
        </a:spcAft>
        <a:defRPr sz="3200" b="1">
          <a:solidFill>
            <a:schemeClr val="tx1"/>
          </a:solidFill>
          <a:latin typeface="Tahoma" pitchFamily="34" charset="0"/>
        </a:defRPr>
      </a:lvl6pPr>
      <a:lvl7pPr marL="914400" algn="l" rtl="0" eaLnBrk="1" fontAlgn="base" hangingPunct="1">
        <a:spcBef>
          <a:spcPct val="0"/>
        </a:spcBef>
        <a:spcAft>
          <a:spcPct val="0"/>
        </a:spcAft>
        <a:defRPr sz="3200" b="1">
          <a:solidFill>
            <a:schemeClr val="tx1"/>
          </a:solidFill>
          <a:latin typeface="Tahoma" pitchFamily="34" charset="0"/>
        </a:defRPr>
      </a:lvl7pPr>
      <a:lvl8pPr marL="1371600" algn="l" rtl="0" eaLnBrk="1" fontAlgn="base" hangingPunct="1">
        <a:spcBef>
          <a:spcPct val="0"/>
        </a:spcBef>
        <a:spcAft>
          <a:spcPct val="0"/>
        </a:spcAft>
        <a:defRPr sz="3200" b="1">
          <a:solidFill>
            <a:schemeClr val="tx1"/>
          </a:solidFill>
          <a:latin typeface="Tahoma" pitchFamily="34" charset="0"/>
        </a:defRPr>
      </a:lvl8pPr>
      <a:lvl9pPr marL="1828800" algn="l" rtl="0" eaLnBrk="1" fontAlgn="base" hangingPunct="1">
        <a:spcBef>
          <a:spcPct val="0"/>
        </a:spcBef>
        <a:spcAft>
          <a:spcPct val="0"/>
        </a:spcAft>
        <a:defRPr sz="3200" b="1">
          <a:solidFill>
            <a:schemeClr val="tx1"/>
          </a:solidFill>
          <a:latin typeface="Tahoma" pitchFamily="34" charset="0"/>
        </a:defRPr>
      </a:lvl9pPr>
    </p:titleStyle>
    <p:bodyStyle>
      <a:lvl1pPr marL="342900" indent="-342900" algn="l" rtl="0" eaLnBrk="0" fontAlgn="base" hangingPunct="0">
        <a:spcBef>
          <a:spcPct val="20000"/>
        </a:spcBef>
        <a:spcAft>
          <a:spcPct val="0"/>
        </a:spcAft>
        <a:buSzPct val="200000"/>
        <a:defRPr sz="2400" b="1">
          <a:solidFill>
            <a:srgbClr val="336699"/>
          </a:solidFill>
          <a:latin typeface="+mn-lt"/>
          <a:ea typeface="+mn-ea"/>
          <a:cs typeface="+mn-cs"/>
        </a:defRPr>
      </a:lvl1pPr>
      <a:lvl2pPr marL="742950" indent="-285750" algn="l" rtl="0" eaLnBrk="0" fontAlgn="base" hangingPunct="0">
        <a:spcBef>
          <a:spcPct val="20000"/>
        </a:spcBef>
        <a:spcAft>
          <a:spcPct val="0"/>
        </a:spcAft>
        <a:buSzPct val="200000"/>
        <a:defRPr sz="2000" b="1">
          <a:solidFill>
            <a:srgbClr val="336699"/>
          </a:solidFill>
          <a:latin typeface="+mn-lt"/>
        </a:defRPr>
      </a:lvl2pPr>
      <a:lvl3pPr marL="1143000" indent="-228600" algn="l" rtl="0" eaLnBrk="0" fontAlgn="base" hangingPunct="0">
        <a:spcBef>
          <a:spcPct val="20000"/>
        </a:spcBef>
        <a:spcAft>
          <a:spcPct val="0"/>
        </a:spcAft>
        <a:buSzPct val="200000"/>
        <a:defRPr b="1">
          <a:solidFill>
            <a:srgbClr val="336699"/>
          </a:solidFill>
          <a:latin typeface="+mn-lt"/>
        </a:defRPr>
      </a:lvl3pPr>
      <a:lvl4pPr marL="1600200" indent="-228600" algn="l" rtl="0" eaLnBrk="0" fontAlgn="base" hangingPunct="0">
        <a:spcBef>
          <a:spcPct val="20000"/>
        </a:spcBef>
        <a:spcAft>
          <a:spcPct val="0"/>
        </a:spcAft>
        <a:buSzPct val="200000"/>
        <a:defRPr sz="1600" b="1">
          <a:solidFill>
            <a:srgbClr val="336699"/>
          </a:solidFill>
          <a:latin typeface="+mn-lt"/>
        </a:defRPr>
      </a:lvl4pPr>
      <a:lvl5pPr marL="2057400" indent="-228600" algn="l" rtl="0" eaLnBrk="0" fontAlgn="base" hangingPunct="0">
        <a:spcBef>
          <a:spcPct val="20000"/>
        </a:spcBef>
        <a:spcAft>
          <a:spcPct val="0"/>
        </a:spcAft>
        <a:buSzPct val="200000"/>
        <a:defRPr sz="1600" b="1">
          <a:solidFill>
            <a:srgbClr val="336699"/>
          </a:solidFill>
          <a:latin typeface="+mn-lt"/>
        </a:defRPr>
      </a:lvl5pPr>
      <a:lvl6pPr marL="2514600" indent="-228600" algn="l" rtl="0" eaLnBrk="1" fontAlgn="base" hangingPunct="1">
        <a:spcBef>
          <a:spcPct val="20000"/>
        </a:spcBef>
        <a:spcAft>
          <a:spcPct val="0"/>
        </a:spcAft>
        <a:buSzPct val="200000"/>
        <a:defRPr sz="1600" b="1">
          <a:solidFill>
            <a:srgbClr val="336699"/>
          </a:solidFill>
          <a:latin typeface="+mn-lt"/>
        </a:defRPr>
      </a:lvl6pPr>
      <a:lvl7pPr marL="2971800" indent="-228600" algn="l" rtl="0" eaLnBrk="1" fontAlgn="base" hangingPunct="1">
        <a:spcBef>
          <a:spcPct val="20000"/>
        </a:spcBef>
        <a:spcAft>
          <a:spcPct val="0"/>
        </a:spcAft>
        <a:buSzPct val="200000"/>
        <a:defRPr sz="1600" b="1">
          <a:solidFill>
            <a:srgbClr val="336699"/>
          </a:solidFill>
          <a:latin typeface="+mn-lt"/>
        </a:defRPr>
      </a:lvl7pPr>
      <a:lvl8pPr marL="3429000" indent="-228600" algn="l" rtl="0" eaLnBrk="1" fontAlgn="base" hangingPunct="1">
        <a:spcBef>
          <a:spcPct val="20000"/>
        </a:spcBef>
        <a:spcAft>
          <a:spcPct val="0"/>
        </a:spcAft>
        <a:buSzPct val="200000"/>
        <a:defRPr sz="1600" b="1">
          <a:solidFill>
            <a:srgbClr val="336699"/>
          </a:solidFill>
          <a:latin typeface="+mn-lt"/>
        </a:defRPr>
      </a:lvl8pPr>
      <a:lvl9pPr marL="3886200" indent="-228600" algn="l" rtl="0" eaLnBrk="1" fontAlgn="base" hangingPunct="1">
        <a:spcBef>
          <a:spcPct val="20000"/>
        </a:spcBef>
        <a:spcAft>
          <a:spcPct val="0"/>
        </a:spcAft>
        <a:buSzPct val="200000"/>
        <a:defRPr sz="1600" b="1">
          <a:solidFill>
            <a:srgbClr val="33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0"/>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0" name="Google Shape;140;p20"/>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62849200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5F332BD7-8F8B-E68C-543C-EB54E65EA20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CB54CDF9-4AB3-C00F-B185-0E06D486DA5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6EE83C-6798-17BA-FBB2-C38423A1705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effectLst>
                  <a:outerShdw blurRad="38100" dist="38100" dir="2700000" algn="tl">
                    <a:srgbClr val="000000">
                      <a:alpha val="43137"/>
                    </a:srgbClr>
                  </a:outerShdw>
                </a:effectLst>
                <a:latin typeface="Arial" charset="0"/>
                <a:ea typeface="+mn-ea"/>
              </a:defRPr>
            </a:lvl1pPr>
          </a:lstStyle>
          <a:p>
            <a:pPr>
              <a:defRPr/>
            </a:pPr>
            <a:endParaRPr lang="en-US"/>
          </a:p>
        </p:txBody>
      </p:sp>
      <p:sp>
        <p:nvSpPr>
          <p:cNvPr id="5" name="Footer Placeholder 4">
            <a:extLst>
              <a:ext uri="{FF2B5EF4-FFF2-40B4-BE49-F238E27FC236}">
                <a16:creationId xmlns:a16="http://schemas.microsoft.com/office/drawing/2014/main" id="{27385BD8-57FC-27B5-B2A3-3E4BA5B5972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effectLst>
                  <a:outerShdw blurRad="38100" dist="38100" dir="2700000" algn="tl">
                    <a:srgbClr val="000000">
                      <a:alpha val="43137"/>
                    </a:srgbClr>
                  </a:outerShdw>
                </a:effectLst>
                <a:latin typeface="Arial" charset="0"/>
                <a:ea typeface="+mn-ea"/>
              </a:defRPr>
            </a:lvl1pPr>
          </a:lstStyle>
          <a:p>
            <a:pPr>
              <a:defRPr/>
            </a:pPr>
            <a:r>
              <a:rPr lang="en-US"/>
              <a:t>Copyright Pearson Prentice Hall</a:t>
            </a:r>
          </a:p>
        </p:txBody>
      </p:sp>
      <p:sp>
        <p:nvSpPr>
          <p:cNvPr id="6" name="Slide Number Placeholder 5">
            <a:extLst>
              <a:ext uri="{FF2B5EF4-FFF2-40B4-BE49-F238E27FC236}">
                <a16:creationId xmlns:a16="http://schemas.microsoft.com/office/drawing/2014/main" id="{04AFD9B2-3D47-7EFA-7B5F-32E3A3125C6A}"/>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chemeClr val="tx1">
                    <a:tint val="75000"/>
                  </a:schemeClr>
                </a:solidFill>
                <a:effectLst>
                  <a:outerShdw blurRad="38100" dist="38100" dir="2700000" algn="tl">
                    <a:srgbClr val="000000">
                      <a:alpha val="43137"/>
                    </a:srgbClr>
                  </a:outerShdw>
                </a:effectLst>
                <a:latin typeface="Arial" charset="0"/>
                <a:ea typeface="+mn-ea"/>
              </a:defRPr>
            </a:lvl1pPr>
          </a:lstStyle>
          <a:p>
            <a:pPr>
              <a:defRPr/>
            </a:pPr>
            <a:r>
              <a:rPr lang="en-US"/>
              <a:t>1</a:t>
            </a:r>
          </a:p>
        </p:txBody>
      </p:sp>
    </p:spTree>
    <p:extLst>
      <p:ext uri="{BB962C8B-B14F-4D97-AF65-F5344CB8AC3E}">
        <p14:creationId xmlns:p14="http://schemas.microsoft.com/office/powerpoint/2010/main" val="121290080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6" name="Google Shape;176;p27"/>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 name="Google Shape;177;p2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34"/>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dirty="0"/>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46"/>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2" name="Google Shape;262;p46"/>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3" name="Google Shape;263;p46"/>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29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67"/>
          <p:cNvSpPr txBox="1">
            <a:spLocks noGrp="1"/>
          </p:cNvSpPr>
          <p:nvPr>
            <p:ph type="ftr" idx="11"/>
          </p:nvPr>
        </p:nvSpPr>
        <p:spPr>
          <a:xfrm>
            <a:off x="0" y="6492875"/>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dirty="0"/>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91"/>
          <p:cNvSpPr/>
          <p:nvPr/>
        </p:nvSpPr>
        <p:spPr>
          <a:xfrm>
            <a:off x="136525" y="136525"/>
            <a:ext cx="8866188" cy="6581775"/>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Arial"/>
              <a:ea typeface="Arial"/>
              <a:cs typeface="Arial"/>
              <a:sym typeface="Arial"/>
            </a:endParaRPr>
          </a:p>
        </p:txBody>
      </p:sp>
      <p:sp>
        <p:nvSpPr>
          <p:cNvPr id="439" name="Google Shape;439;p91"/>
          <p:cNvSpPr txBox="1">
            <a:spLocks noGrp="1"/>
          </p:cNvSpPr>
          <p:nvPr>
            <p:ph type="title"/>
          </p:nvPr>
        </p:nvSpPr>
        <p:spPr>
          <a:xfrm>
            <a:off x="455613" y="274638"/>
            <a:ext cx="8226425" cy="11430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sp>
        <p:nvSpPr>
          <p:cNvPr id="440" name="Google Shape;440;p91"/>
          <p:cNvSpPr txBox="1">
            <a:spLocks noGrp="1"/>
          </p:cNvSpPr>
          <p:nvPr>
            <p:ph type="body" idx="1"/>
          </p:nvPr>
        </p:nvSpPr>
        <p:spPr>
          <a:xfrm>
            <a:off x="455613" y="1600200"/>
            <a:ext cx="8226425"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441" name="Google Shape;441;p9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42" name="Google Shape;442;p9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43" name="Google Shape;443;p9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4"/>
        <p:cNvGrpSpPr/>
        <p:nvPr/>
      </p:nvGrpSpPr>
      <p:grpSpPr>
        <a:xfrm>
          <a:off x="0" y="0"/>
          <a:ext cx="0" cy="0"/>
          <a:chOff x="0" y="0"/>
          <a:chExt cx="0" cy="0"/>
        </a:xfrm>
      </p:grpSpPr>
      <p:sp>
        <p:nvSpPr>
          <p:cNvPr id="515" name="Google Shape;515;p103"/>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6" name="Google Shape;516;p103"/>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7" name="Google Shape;517;p103"/>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 2015 Pearson Education, Inc.</a:t>
            </a:r>
            <a:endParaRPr dirty="0"/>
          </a:p>
        </p:txBody>
      </p:sp>
    </p:spTree>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3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3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5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34.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34.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0.xml"/><Relationship Id="rId4" Type="http://schemas.openxmlformats.org/officeDocument/2006/relationships/image" Target="../media/image30.em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6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0.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69.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31.xml"/><Relationship Id="rId4" Type="http://schemas.openxmlformats.org/officeDocument/2006/relationships/image" Target="../media/image30.emf"/></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8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89.xml"/><Relationship Id="rId4" Type="http://schemas.openxmlformats.org/officeDocument/2006/relationships/image" Target="../media/image30.emf"/></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89.xml"/><Relationship Id="rId4" Type="http://schemas.openxmlformats.org/officeDocument/2006/relationships/image" Target="../media/image30.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9.xml"/><Relationship Id="rId1" Type="http://schemas.openxmlformats.org/officeDocument/2006/relationships/slideLayout" Target="../slideLayouts/slideLayout89.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06.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63.xml"/><Relationship Id="rId1" Type="http://schemas.openxmlformats.org/officeDocument/2006/relationships/slideLayout" Target="../slideLayouts/slideLayout100.xml"/><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64.xml"/><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91.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191.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91.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19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91.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191.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191.xml"/><Relationship Id="rId5" Type="http://schemas.openxmlformats.org/officeDocument/2006/relationships/image" Target="../media/image66.pn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2.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0.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4.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5.xml"/><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6.xml"/><Relationship Id="rId1" Type="http://schemas.openxmlformats.org/officeDocument/2006/relationships/slideLayout" Target="../slideLayouts/slideLayout89.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rPr>
              <a:t>Biology</a:t>
            </a: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789"/>
        <p:cNvGrpSpPr/>
        <p:nvPr/>
      </p:nvGrpSpPr>
      <p:grpSpPr>
        <a:xfrm>
          <a:off x="0" y="0"/>
          <a:ext cx="0" cy="0"/>
          <a:chOff x="0" y="0"/>
          <a:chExt cx="0" cy="0"/>
        </a:xfrm>
      </p:grpSpPr>
      <p:grpSp>
        <p:nvGrpSpPr>
          <p:cNvPr id="4" name="Group 3">
            <a:extLst>
              <a:ext uri="{FF2B5EF4-FFF2-40B4-BE49-F238E27FC236}">
                <a16:creationId xmlns:a16="http://schemas.microsoft.com/office/drawing/2014/main" id="{202B99A2-F78C-7748-2C29-9FCF3A00C02F}"/>
              </a:ext>
            </a:extLst>
          </p:cNvPr>
          <p:cNvGrpSpPr/>
          <p:nvPr/>
        </p:nvGrpSpPr>
        <p:grpSpPr>
          <a:xfrm>
            <a:off x="298704" y="1246632"/>
            <a:ext cx="8546592" cy="4156641"/>
            <a:chOff x="298704" y="1246632"/>
            <a:chExt cx="8546592" cy="4156641"/>
          </a:xfrm>
        </p:grpSpPr>
        <p:pic>
          <p:nvPicPr>
            <p:cNvPr id="790" name="Google Shape;790;p110" descr="28_02_0MotorNeuronStruc-U.jpg"/>
            <p:cNvPicPr preferRelativeResize="0"/>
            <p:nvPr/>
          </p:nvPicPr>
          <p:blipFill rotWithShape="1">
            <a:blip r:embed="rId3">
              <a:alphaModFix/>
            </a:blip>
            <a:srcRect b="4767"/>
            <a:stretch/>
          </p:blipFill>
          <p:spPr>
            <a:xfrm>
              <a:off x="298704" y="1246632"/>
              <a:ext cx="8546592" cy="4156641"/>
            </a:xfrm>
            <a:prstGeom prst="rect">
              <a:avLst/>
            </a:prstGeom>
            <a:noFill/>
            <a:ln>
              <a:noFill/>
            </a:ln>
          </p:spPr>
        </p:pic>
        <p:sp>
          <p:nvSpPr>
            <p:cNvPr id="3" name="Rectangle 2">
              <a:extLst>
                <a:ext uri="{FF2B5EF4-FFF2-40B4-BE49-F238E27FC236}">
                  <a16:creationId xmlns:a16="http://schemas.microsoft.com/office/drawing/2014/main" id="{2D1CAC4D-2EB5-12BF-DD43-7F6CFE3A4516}"/>
                </a:ext>
              </a:extLst>
            </p:cNvPr>
            <p:cNvSpPr/>
            <p:nvPr/>
          </p:nvSpPr>
          <p:spPr>
            <a:xfrm>
              <a:off x="2778881" y="1246632"/>
              <a:ext cx="4073181" cy="1984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91" name="Google Shape;791;p110"/>
          <p:cNvCxnSpPr/>
          <p:nvPr/>
        </p:nvCxnSpPr>
        <p:spPr>
          <a:xfrm rot="10800000" flipH="1">
            <a:off x="1061582" y="3289940"/>
            <a:ext cx="473460" cy="7279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793" name="Google Shape;793;p110"/>
          <p:cNvCxnSpPr>
            <a:cxnSpLocks/>
          </p:cNvCxnSpPr>
          <p:nvPr/>
        </p:nvCxnSpPr>
        <p:spPr>
          <a:xfrm flipV="1">
            <a:off x="1580043" y="3572211"/>
            <a:ext cx="1198838" cy="107722"/>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800" name="Google Shape;800;p110"/>
          <p:cNvGrpSpPr/>
          <p:nvPr/>
        </p:nvGrpSpPr>
        <p:grpSpPr>
          <a:xfrm>
            <a:off x="545015" y="4024927"/>
            <a:ext cx="560015" cy="989786"/>
            <a:chOff x="545015" y="4024927"/>
            <a:chExt cx="560015" cy="989786"/>
          </a:xfrm>
        </p:grpSpPr>
        <p:cxnSp>
          <p:nvCxnSpPr>
            <p:cNvPr id="801" name="Google Shape;801;p110"/>
            <p:cNvCxnSpPr/>
            <p:nvPr/>
          </p:nvCxnSpPr>
          <p:spPr>
            <a:xfrm>
              <a:off x="545015" y="4024927"/>
              <a:ext cx="22396" cy="98738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02" name="Google Shape;802;p110"/>
            <p:cNvCxnSpPr/>
            <p:nvPr/>
          </p:nvCxnSpPr>
          <p:spPr>
            <a:xfrm flipH="1">
              <a:off x="569807" y="4459919"/>
              <a:ext cx="85211" cy="55479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03" name="Google Shape;803;p110"/>
            <p:cNvCxnSpPr/>
            <p:nvPr/>
          </p:nvCxnSpPr>
          <p:spPr>
            <a:xfrm flipH="1">
              <a:off x="572205" y="4559917"/>
              <a:ext cx="532825" cy="452199"/>
            </a:xfrm>
            <a:prstGeom prst="straightConnector1">
              <a:avLst/>
            </a:prstGeom>
            <a:solidFill>
              <a:schemeClr val="accent1"/>
            </a:solidFill>
            <a:ln w="12700" cap="flat" cmpd="sng">
              <a:solidFill>
                <a:schemeClr val="dk1"/>
              </a:solidFill>
              <a:prstDash val="solid"/>
              <a:round/>
              <a:headEnd type="none" w="sm" len="sm"/>
              <a:tailEnd type="none" w="sm" len="sm"/>
            </a:ln>
          </p:spPr>
        </p:cxnSp>
      </p:grpSp>
      <p:sp>
        <p:nvSpPr>
          <p:cNvPr id="804" name="Google Shape;804;p110"/>
          <p:cNvSpPr txBox="1"/>
          <p:nvPr/>
        </p:nvSpPr>
        <p:spPr>
          <a:xfrm>
            <a:off x="340718" y="3231177"/>
            <a:ext cx="69842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Nucleus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5" name="Google Shape;805;p110"/>
          <p:cNvSpPr txBox="1"/>
          <p:nvPr/>
        </p:nvSpPr>
        <p:spPr>
          <a:xfrm>
            <a:off x="2778881" y="3464489"/>
            <a:ext cx="80800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Cell body</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6" name="Google Shape;806;p110"/>
          <p:cNvSpPr txBox="1"/>
          <p:nvPr/>
        </p:nvSpPr>
        <p:spPr>
          <a:xfrm>
            <a:off x="59137" y="5016634"/>
            <a:ext cx="1261582" cy="307777"/>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0000"/>
                </a:solidFill>
                <a:effectLst/>
                <a:uLnTx/>
                <a:uFillTx/>
                <a:latin typeface="Arial"/>
                <a:ea typeface="Arial"/>
                <a:cs typeface="Arial"/>
                <a:sym typeface="Arial"/>
              </a:rPr>
              <a:t>Dendrites</a:t>
            </a:r>
            <a:endParaRPr kumimoji="0" sz="140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2" name="Google Shape;784;p109">
            <a:extLst>
              <a:ext uri="{FF2B5EF4-FFF2-40B4-BE49-F238E27FC236}">
                <a16:creationId xmlns:a16="http://schemas.microsoft.com/office/drawing/2014/main" id="{D52DBC39-83CA-93E3-0C57-C77D2DF87E48}"/>
              </a:ext>
            </a:extLst>
          </p:cNvPr>
          <p:cNvSpPr txBox="1">
            <a:spLocks/>
          </p:cNvSpPr>
          <p:nvPr/>
        </p:nvSpPr>
        <p:spPr>
          <a:xfrm>
            <a:off x="2778881" y="475013"/>
            <a:ext cx="6066415" cy="16150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119063" lvl="1" algn="l">
              <a:spcBef>
                <a:spcPts val="420"/>
              </a:spcBef>
              <a:buClr>
                <a:srgbClr val="FF0000"/>
              </a:buClr>
              <a:buSzPts val="2100"/>
            </a:pPr>
            <a:r>
              <a:rPr lang="en-US" sz="3200" b="1" u="sng" dirty="0">
                <a:solidFill>
                  <a:srgbClr val="FF0000"/>
                </a:solidFill>
              </a:rPr>
              <a:t>DENDRITES</a:t>
            </a:r>
            <a:r>
              <a:rPr lang="en-US" sz="2100" b="1" i="1" dirty="0">
                <a:solidFill>
                  <a:srgbClr val="0000FF"/>
                </a:solidFill>
              </a:rPr>
              <a:t> </a:t>
            </a:r>
          </a:p>
          <a:p>
            <a:pPr marL="119063" lvl="1" algn="l">
              <a:spcBef>
                <a:spcPts val="420"/>
              </a:spcBef>
              <a:buClr>
                <a:srgbClr val="FF0000"/>
              </a:buClr>
              <a:buSzPts val="2100"/>
            </a:pPr>
            <a:r>
              <a:rPr lang="en-US" sz="2400" b="1" i="1" dirty="0">
                <a:solidFill>
                  <a:srgbClr val="0000FF"/>
                </a:solidFill>
              </a:rPr>
              <a:t>receive </a:t>
            </a:r>
            <a:r>
              <a:rPr lang="en-US" sz="2400" dirty="0">
                <a:solidFill>
                  <a:srgbClr val="002060"/>
                </a:solidFill>
              </a:rPr>
              <a:t>signals from other neurons and convey this information toward the cell body.</a:t>
            </a:r>
            <a:endParaRPr lang="en-US" sz="3200" dirty="0"/>
          </a:p>
        </p:txBody>
      </p:sp>
    </p:spTree>
    <p:extLst>
      <p:ext uri="{BB962C8B-B14F-4D97-AF65-F5344CB8AC3E}">
        <p14:creationId xmlns:p14="http://schemas.microsoft.com/office/powerpoint/2010/main" val="169619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6"/>
                                        </p:tgtEl>
                                        <p:attrNameLst>
                                          <p:attrName>style.visibility</p:attrName>
                                        </p:attrNameLst>
                                      </p:cBhvr>
                                      <p:to>
                                        <p:strVal val="visible"/>
                                      </p:to>
                                    </p:set>
                                    <p:animEffect transition="in" filter="fade">
                                      <p:cBhvr>
                                        <p:cTn id="12" dur="500"/>
                                        <p:tgtEl>
                                          <p:spTgt spid="806"/>
                                        </p:tgtEl>
                                      </p:cBhvr>
                                    </p:animEffect>
                                  </p:childTnLst>
                                </p:cTn>
                              </p:par>
                              <p:par>
                                <p:cTn id="13" presetID="10" presetClass="entr" presetSubtype="0" fill="hold" nodeType="withEffect">
                                  <p:stCondLst>
                                    <p:cond delay="0"/>
                                  </p:stCondLst>
                                  <p:childTnLst>
                                    <p:set>
                                      <p:cBhvr>
                                        <p:cTn id="14" dur="1" fill="hold">
                                          <p:stCondLst>
                                            <p:cond delay="0"/>
                                          </p:stCondLst>
                                        </p:cTn>
                                        <p:tgtEl>
                                          <p:spTgt spid="800"/>
                                        </p:tgtEl>
                                        <p:attrNameLst>
                                          <p:attrName>style.visibility</p:attrName>
                                        </p:attrNameLst>
                                      </p:cBhvr>
                                      <p:to>
                                        <p:strVal val="visible"/>
                                      </p:to>
                                    </p:set>
                                    <p:animEffect transition="in" filter="fade">
                                      <p:cBhvr>
                                        <p:cTn id="15" dur="500"/>
                                        <p:tgtEl>
                                          <p:spTgt spid="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789"/>
        <p:cNvGrpSpPr/>
        <p:nvPr/>
      </p:nvGrpSpPr>
      <p:grpSpPr>
        <a:xfrm>
          <a:off x="0" y="0"/>
          <a:ext cx="0" cy="0"/>
          <a:chOff x="0" y="0"/>
          <a:chExt cx="0" cy="0"/>
        </a:xfrm>
      </p:grpSpPr>
      <p:grpSp>
        <p:nvGrpSpPr>
          <p:cNvPr id="3" name="Group 2">
            <a:extLst>
              <a:ext uri="{FF2B5EF4-FFF2-40B4-BE49-F238E27FC236}">
                <a16:creationId xmlns:a16="http://schemas.microsoft.com/office/drawing/2014/main" id="{BA338A9D-FE29-172F-BEF8-6E382074FC20}"/>
              </a:ext>
            </a:extLst>
          </p:cNvPr>
          <p:cNvGrpSpPr/>
          <p:nvPr/>
        </p:nvGrpSpPr>
        <p:grpSpPr>
          <a:xfrm>
            <a:off x="298704" y="1233564"/>
            <a:ext cx="8546592" cy="4169709"/>
            <a:chOff x="298704" y="1233564"/>
            <a:chExt cx="8546592" cy="4169709"/>
          </a:xfrm>
        </p:grpSpPr>
        <p:pic>
          <p:nvPicPr>
            <p:cNvPr id="790" name="Google Shape;790;p110" descr="28_02_0MotorNeuronStruc-U.jpg"/>
            <p:cNvPicPr preferRelativeResize="0"/>
            <p:nvPr/>
          </p:nvPicPr>
          <p:blipFill rotWithShape="1">
            <a:blip r:embed="rId3">
              <a:alphaModFix/>
            </a:blip>
            <a:srcRect b="4767"/>
            <a:stretch/>
          </p:blipFill>
          <p:spPr>
            <a:xfrm>
              <a:off x="298704" y="1246632"/>
              <a:ext cx="8546592" cy="4156641"/>
            </a:xfrm>
            <a:prstGeom prst="rect">
              <a:avLst/>
            </a:prstGeom>
            <a:noFill/>
            <a:ln>
              <a:noFill/>
            </a:ln>
          </p:spPr>
        </p:pic>
        <p:sp>
          <p:nvSpPr>
            <p:cNvPr id="2" name="Rectangle 1">
              <a:extLst>
                <a:ext uri="{FF2B5EF4-FFF2-40B4-BE49-F238E27FC236}">
                  <a16:creationId xmlns:a16="http://schemas.microsoft.com/office/drawing/2014/main" id="{0131AFCE-2701-BC3F-BD84-915C15957980}"/>
                </a:ext>
              </a:extLst>
            </p:cNvPr>
            <p:cNvSpPr/>
            <p:nvPr/>
          </p:nvSpPr>
          <p:spPr>
            <a:xfrm>
              <a:off x="2683823" y="1233564"/>
              <a:ext cx="4108863" cy="1991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0" name="Google Shape;830;p110" descr="28_02_0MotorNeuronStruc.png"/>
          <p:cNvPicPr preferRelativeResize="0"/>
          <p:nvPr/>
        </p:nvPicPr>
        <p:blipFill rotWithShape="1">
          <a:blip r:embed="rId4">
            <a:alphaModFix/>
          </a:blip>
          <a:srcRect/>
          <a:stretch/>
        </p:blipFill>
        <p:spPr>
          <a:xfrm>
            <a:off x="1898967" y="4443042"/>
            <a:ext cx="4325256" cy="890046"/>
          </a:xfrm>
          <a:prstGeom prst="rect">
            <a:avLst/>
          </a:prstGeom>
          <a:noFill/>
          <a:ln>
            <a:noFill/>
          </a:ln>
        </p:spPr>
      </p:pic>
      <p:cxnSp>
        <p:nvCxnSpPr>
          <p:cNvPr id="791" name="Google Shape;791;p110"/>
          <p:cNvCxnSpPr/>
          <p:nvPr/>
        </p:nvCxnSpPr>
        <p:spPr>
          <a:xfrm rot="10800000" flipH="1">
            <a:off x="1061582" y="3289940"/>
            <a:ext cx="473460" cy="72796"/>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792" name="Google Shape;792;p110"/>
          <p:cNvSpPr txBox="1"/>
          <p:nvPr/>
        </p:nvSpPr>
        <p:spPr>
          <a:xfrm>
            <a:off x="337459" y="1233564"/>
            <a:ext cx="1346698"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Signal direction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793" name="Google Shape;793;p110"/>
          <p:cNvCxnSpPr/>
          <p:nvPr/>
        </p:nvCxnSpPr>
        <p:spPr>
          <a:xfrm>
            <a:off x="1580043" y="3679933"/>
            <a:ext cx="0" cy="1079980"/>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794" name="Google Shape;794;p110"/>
          <p:cNvGrpSpPr/>
          <p:nvPr/>
        </p:nvGrpSpPr>
        <p:grpSpPr>
          <a:xfrm>
            <a:off x="2342460" y="4409920"/>
            <a:ext cx="172609" cy="459991"/>
            <a:chOff x="2342460" y="4409920"/>
            <a:chExt cx="172609" cy="459991"/>
          </a:xfrm>
        </p:grpSpPr>
        <p:cxnSp>
          <p:nvCxnSpPr>
            <p:cNvPr id="795" name="Google Shape;795;p110"/>
            <p:cNvCxnSpPr/>
            <p:nvPr/>
          </p:nvCxnSpPr>
          <p:spPr>
            <a:xfrm flipH="1">
              <a:off x="2342460" y="4409920"/>
              <a:ext cx="142608" cy="29999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796" name="Google Shape;796;p110"/>
            <p:cNvCxnSpPr/>
            <p:nvPr/>
          </p:nvCxnSpPr>
          <p:spPr>
            <a:xfrm>
              <a:off x="2485068" y="4414920"/>
              <a:ext cx="30001" cy="454991"/>
            </a:xfrm>
            <a:prstGeom prst="straightConnector1">
              <a:avLst/>
            </a:prstGeom>
            <a:solidFill>
              <a:schemeClr val="accent1"/>
            </a:solidFill>
            <a:ln w="12700" cap="flat" cmpd="sng">
              <a:solidFill>
                <a:schemeClr val="dk1"/>
              </a:solidFill>
              <a:prstDash val="solid"/>
              <a:round/>
              <a:headEnd type="none" w="sm" len="sm"/>
              <a:tailEnd type="none" w="sm" len="sm"/>
            </a:ln>
          </p:spPr>
        </p:cxnSp>
      </p:grpSp>
      <p:grpSp>
        <p:nvGrpSpPr>
          <p:cNvPr id="797" name="Google Shape;797;p110"/>
          <p:cNvGrpSpPr/>
          <p:nvPr/>
        </p:nvGrpSpPr>
        <p:grpSpPr>
          <a:xfrm>
            <a:off x="3500096" y="4197326"/>
            <a:ext cx="320008" cy="697585"/>
            <a:chOff x="3500096" y="4197326"/>
            <a:chExt cx="320008" cy="697585"/>
          </a:xfrm>
        </p:grpSpPr>
        <p:cxnSp>
          <p:nvCxnSpPr>
            <p:cNvPr id="798" name="Google Shape;798;p110"/>
            <p:cNvCxnSpPr/>
            <p:nvPr/>
          </p:nvCxnSpPr>
          <p:spPr>
            <a:xfrm flipH="1">
              <a:off x="3500096" y="4197326"/>
              <a:ext cx="97399" cy="69758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799" name="Google Shape;799;p110"/>
            <p:cNvCxnSpPr/>
            <p:nvPr/>
          </p:nvCxnSpPr>
          <p:spPr>
            <a:xfrm>
              <a:off x="3597495" y="4202326"/>
              <a:ext cx="222609" cy="567587"/>
            </a:xfrm>
            <a:prstGeom prst="straightConnector1">
              <a:avLst/>
            </a:prstGeom>
            <a:solidFill>
              <a:schemeClr val="accent1"/>
            </a:solidFill>
            <a:ln w="12700" cap="flat" cmpd="sng">
              <a:solidFill>
                <a:schemeClr val="dk1"/>
              </a:solidFill>
              <a:prstDash val="solid"/>
              <a:round/>
              <a:headEnd type="none" w="sm" len="sm"/>
              <a:tailEnd type="none" w="sm" len="sm"/>
            </a:ln>
          </p:spPr>
        </p:cxnSp>
      </p:grpSp>
      <p:grpSp>
        <p:nvGrpSpPr>
          <p:cNvPr id="800" name="Google Shape;800;p110"/>
          <p:cNvGrpSpPr/>
          <p:nvPr/>
        </p:nvGrpSpPr>
        <p:grpSpPr>
          <a:xfrm>
            <a:off x="545015" y="4024927"/>
            <a:ext cx="560015" cy="989786"/>
            <a:chOff x="545015" y="4024927"/>
            <a:chExt cx="560015" cy="989786"/>
          </a:xfrm>
        </p:grpSpPr>
        <p:cxnSp>
          <p:nvCxnSpPr>
            <p:cNvPr id="801" name="Google Shape;801;p110"/>
            <p:cNvCxnSpPr/>
            <p:nvPr/>
          </p:nvCxnSpPr>
          <p:spPr>
            <a:xfrm>
              <a:off x="545015" y="4024927"/>
              <a:ext cx="22396" cy="98738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02" name="Google Shape;802;p110"/>
            <p:cNvCxnSpPr/>
            <p:nvPr/>
          </p:nvCxnSpPr>
          <p:spPr>
            <a:xfrm flipH="1">
              <a:off x="569807" y="4459919"/>
              <a:ext cx="85211" cy="55479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03" name="Google Shape;803;p110"/>
            <p:cNvCxnSpPr/>
            <p:nvPr/>
          </p:nvCxnSpPr>
          <p:spPr>
            <a:xfrm flipH="1">
              <a:off x="572205" y="4559917"/>
              <a:ext cx="532825" cy="452199"/>
            </a:xfrm>
            <a:prstGeom prst="straightConnector1">
              <a:avLst/>
            </a:prstGeom>
            <a:solidFill>
              <a:schemeClr val="accent1"/>
            </a:solidFill>
            <a:ln w="12700" cap="flat" cmpd="sng">
              <a:solidFill>
                <a:schemeClr val="dk1"/>
              </a:solidFill>
              <a:prstDash val="solid"/>
              <a:round/>
              <a:headEnd type="none" w="sm" len="sm"/>
              <a:tailEnd type="none" w="sm" len="sm"/>
            </a:ln>
          </p:spPr>
        </p:cxnSp>
      </p:grpSp>
      <p:sp>
        <p:nvSpPr>
          <p:cNvPr id="804" name="Google Shape;804;p110"/>
          <p:cNvSpPr txBox="1"/>
          <p:nvPr/>
        </p:nvSpPr>
        <p:spPr>
          <a:xfrm>
            <a:off x="340718" y="3231177"/>
            <a:ext cx="69842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Nucleus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5" name="Google Shape;805;p110"/>
          <p:cNvSpPr txBox="1"/>
          <p:nvPr/>
        </p:nvSpPr>
        <p:spPr>
          <a:xfrm>
            <a:off x="1041160" y="4725178"/>
            <a:ext cx="80800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Cell body</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6" name="Google Shape;806;p110"/>
          <p:cNvSpPr txBox="1"/>
          <p:nvPr/>
        </p:nvSpPr>
        <p:spPr>
          <a:xfrm>
            <a:off x="318461" y="4977576"/>
            <a:ext cx="828076"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Dendrites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7" name="Google Shape;807;p110"/>
          <p:cNvSpPr txBox="1"/>
          <p:nvPr/>
        </p:nvSpPr>
        <p:spPr>
          <a:xfrm>
            <a:off x="2135058" y="4194993"/>
            <a:ext cx="1215033"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Arial"/>
                <a:cs typeface="Arial"/>
                <a:sym typeface="Arial"/>
              </a:rPr>
              <a:t>Myelin sheath</a:t>
            </a:r>
            <a:endParaRPr kumimoji="0" sz="1400" b="1" i="0" u="none" strike="noStrike" kern="0" cap="none" spc="0" normalizeH="0" baseline="0" noProof="0" dirty="0">
              <a:ln>
                <a:noFill/>
              </a:ln>
              <a:solidFill>
                <a:srgbClr val="FF0000"/>
              </a:solidFill>
              <a:effectLst/>
              <a:uLnTx/>
              <a:uFillTx/>
              <a:latin typeface="Arial"/>
              <a:ea typeface="Arial"/>
              <a:cs typeface="Arial"/>
              <a:sym typeface="Arial"/>
            </a:endParaRPr>
          </a:p>
        </p:txBody>
      </p:sp>
      <p:grpSp>
        <p:nvGrpSpPr>
          <p:cNvPr id="809" name="Google Shape;809;p110"/>
          <p:cNvGrpSpPr/>
          <p:nvPr/>
        </p:nvGrpSpPr>
        <p:grpSpPr>
          <a:xfrm>
            <a:off x="3929811" y="4038216"/>
            <a:ext cx="680529" cy="706312"/>
            <a:chOff x="3929811" y="4038216"/>
            <a:chExt cx="680529" cy="706312"/>
          </a:xfrm>
        </p:grpSpPr>
        <p:cxnSp>
          <p:nvCxnSpPr>
            <p:cNvPr id="810" name="Google Shape;810;p110"/>
            <p:cNvCxnSpPr/>
            <p:nvPr/>
          </p:nvCxnSpPr>
          <p:spPr>
            <a:xfrm flipH="1">
              <a:off x="3929811" y="4038216"/>
              <a:ext cx="558123" cy="70631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11" name="Google Shape;811;p110"/>
            <p:cNvCxnSpPr/>
            <p:nvPr/>
          </p:nvCxnSpPr>
          <p:spPr>
            <a:xfrm>
              <a:off x="4487933" y="4043216"/>
              <a:ext cx="122407" cy="56712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12" name="Google Shape;812;p110"/>
            <p:cNvCxnSpPr/>
            <p:nvPr/>
          </p:nvCxnSpPr>
          <p:spPr>
            <a:xfrm flipH="1">
              <a:off x="4284455" y="4049623"/>
              <a:ext cx="201281" cy="594264"/>
            </a:xfrm>
            <a:prstGeom prst="straightConnector1">
              <a:avLst/>
            </a:prstGeom>
            <a:solidFill>
              <a:schemeClr val="accent1"/>
            </a:solidFill>
            <a:ln w="12700" cap="flat" cmpd="sng">
              <a:solidFill>
                <a:schemeClr val="dk1"/>
              </a:solidFill>
              <a:prstDash val="solid"/>
              <a:round/>
              <a:headEnd type="none" w="sm" len="sm"/>
              <a:tailEnd type="none" w="sm" len="sm"/>
            </a:ln>
          </p:spPr>
        </p:cxnSp>
      </p:grpSp>
      <p:sp>
        <p:nvSpPr>
          <p:cNvPr id="814" name="Google Shape;814;p110"/>
          <p:cNvSpPr txBox="1"/>
          <p:nvPr/>
        </p:nvSpPr>
        <p:spPr>
          <a:xfrm>
            <a:off x="3329795" y="3733425"/>
            <a:ext cx="858809" cy="49116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50"/>
                </a:solidFill>
                <a:effectLst/>
                <a:uLnTx/>
                <a:uFillTx/>
                <a:latin typeface="Arial"/>
                <a:cs typeface="Arial"/>
                <a:sym typeface="Arial"/>
              </a:rPr>
              <a:t>Nodes of</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50"/>
                </a:solidFill>
                <a:effectLst/>
                <a:uLnTx/>
                <a:uFillTx/>
                <a:latin typeface="Arial"/>
                <a:ea typeface="Arial"/>
                <a:cs typeface="Arial"/>
                <a:sym typeface="Arial"/>
              </a:rPr>
              <a:t>Ranvier</a:t>
            </a:r>
            <a:endParaRPr kumimoji="0" sz="14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815" name="Google Shape;815;p110"/>
          <p:cNvSpPr txBox="1"/>
          <p:nvPr/>
        </p:nvSpPr>
        <p:spPr>
          <a:xfrm>
            <a:off x="4277741" y="3610154"/>
            <a:ext cx="858809" cy="41207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Signal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pathway</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820" name="Google Shape;820;p110"/>
          <p:cNvCxnSpPr/>
          <p:nvPr/>
        </p:nvCxnSpPr>
        <p:spPr>
          <a:xfrm rot="10800000">
            <a:off x="7427263" y="3604477"/>
            <a:ext cx="0" cy="504253"/>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21" name="Google Shape;821;p110"/>
          <p:cNvSpPr txBox="1"/>
          <p:nvPr/>
        </p:nvSpPr>
        <p:spPr>
          <a:xfrm>
            <a:off x="7082870" y="3152761"/>
            <a:ext cx="730964" cy="52142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50"/>
                </a:solidFill>
                <a:effectLst/>
                <a:uLnTx/>
                <a:uFillTx/>
                <a:latin typeface="Arial"/>
                <a:cs typeface="Arial"/>
                <a:sym typeface="Arial"/>
              </a:rPr>
              <a:t>Node of</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50"/>
                </a:solidFill>
                <a:effectLst/>
                <a:uLnTx/>
                <a:uFillTx/>
                <a:latin typeface="Arial"/>
                <a:ea typeface="Arial"/>
                <a:cs typeface="Arial"/>
                <a:sym typeface="Arial"/>
              </a:rPr>
              <a:t>Ranvier</a:t>
            </a:r>
            <a:endParaRPr kumimoji="0" sz="14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831" name="Google Shape;831;p110"/>
          <p:cNvSpPr txBox="1"/>
          <p:nvPr/>
        </p:nvSpPr>
        <p:spPr>
          <a:xfrm>
            <a:off x="2057594" y="5208510"/>
            <a:ext cx="1694954"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7030A0"/>
                </a:solidFill>
                <a:effectLst/>
                <a:uLnTx/>
                <a:uFillTx/>
                <a:latin typeface="Arial"/>
                <a:ea typeface="Arial"/>
                <a:cs typeface="Arial"/>
                <a:sym typeface="Arial"/>
              </a:rPr>
              <a:t>Axon</a:t>
            </a:r>
            <a:endParaRPr kumimoji="0" sz="3600" b="1" i="0" u="none" strike="noStrike" kern="0" cap="none" spc="0" normalizeH="0" baseline="0" noProof="0" dirty="0">
              <a:ln>
                <a:noFill/>
              </a:ln>
              <a:solidFill>
                <a:srgbClr val="7030A0"/>
              </a:solidFill>
              <a:effectLst/>
              <a:uLnTx/>
              <a:uFillTx/>
              <a:latin typeface="Arial"/>
              <a:ea typeface="Arial"/>
              <a:cs typeface="Arial"/>
              <a:sym typeface="Arial"/>
            </a:endParaRPr>
          </a:p>
        </p:txBody>
      </p:sp>
      <p:sp>
        <p:nvSpPr>
          <p:cNvPr id="4" name="Google Shape;784;p109">
            <a:extLst>
              <a:ext uri="{FF2B5EF4-FFF2-40B4-BE49-F238E27FC236}">
                <a16:creationId xmlns:a16="http://schemas.microsoft.com/office/drawing/2014/main" id="{E3B2AF91-1919-3215-CA5B-8AFD42AEDC37}"/>
              </a:ext>
            </a:extLst>
          </p:cNvPr>
          <p:cNvSpPr txBox="1">
            <a:spLocks/>
          </p:cNvSpPr>
          <p:nvPr/>
        </p:nvSpPr>
        <p:spPr>
          <a:xfrm>
            <a:off x="2159168" y="118753"/>
            <a:ext cx="7023171" cy="29527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344488" lvl="1" indent="-228600" algn="l">
              <a:spcBef>
                <a:spcPts val="420"/>
              </a:spcBef>
              <a:buClr>
                <a:srgbClr val="FF0000"/>
              </a:buClr>
              <a:buSzPts val="2100"/>
            </a:pPr>
            <a:r>
              <a:rPr lang="en-US" b="1" u="sng" dirty="0">
                <a:solidFill>
                  <a:srgbClr val="7030A0"/>
                </a:solidFill>
              </a:rPr>
              <a:t>AXON</a:t>
            </a:r>
            <a:r>
              <a:rPr lang="en-US" sz="2100" b="1" dirty="0">
                <a:solidFill>
                  <a:srgbClr val="FF0000"/>
                </a:solidFill>
              </a:rPr>
              <a:t>: </a:t>
            </a:r>
            <a:r>
              <a:rPr lang="en-US" sz="2400" b="1" i="1" dirty="0">
                <a:solidFill>
                  <a:srgbClr val="0000FF"/>
                </a:solidFill>
              </a:rPr>
              <a:t>transmit</a:t>
            </a:r>
            <a:r>
              <a:rPr lang="en-US" sz="2400" dirty="0">
                <a:solidFill>
                  <a:srgbClr val="002060"/>
                </a:solidFill>
              </a:rPr>
              <a:t> signals to other cells.</a:t>
            </a:r>
            <a:endParaRPr lang="en-US" sz="3200" dirty="0"/>
          </a:p>
          <a:p>
            <a:pPr marL="688975" lvl="2" indent="-228600" algn="l">
              <a:spcBef>
                <a:spcPts val="1200"/>
              </a:spcBef>
              <a:buClr>
                <a:srgbClr val="002060"/>
              </a:buClr>
              <a:buSzPts val="2100"/>
              <a:buFont typeface="Comic Sans MS"/>
              <a:buChar char="•"/>
            </a:pPr>
            <a:r>
              <a:rPr lang="en-US" dirty="0">
                <a:solidFill>
                  <a:srgbClr val="002060"/>
                </a:solidFill>
              </a:rPr>
              <a:t>Wrapped in fatty </a:t>
            </a:r>
            <a:r>
              <a:rPr lang="en-US" b="1" dirty="0">
                <a:solidFill>
                  <a:srgbClr val="FF0000"/>
                </a:solidFill>
              </a:rPr>
              <a:t>Myelin Sheaths. </a:t>
            </a:r>
            <a:endParaRPr lang="en-US" sz="2800" dirty="0"/>
          </a:p>
          <a:p>
            <a:pPr marL="688975" lvl="2" indent="-228600" algn="l">
              <a:spcBef>
                <a:spcPts val="1200"/>
              </a:spcBef>
              <a:buClr>
                <a:srgbClr val="FF0000"/>
              </a:buClr>
              <a:buSzPts val="2100"/>
              <a:buFont typeface="Comic Sans MS"/>
              <a:buChar char="•"/>
            </a:pPr>
            <a:r>
              <a:rPr lang="en-US" b="1" dirty="0">
                <a:solidFill>
                  <a:srgbClr val="00B050"/>
                </a:solidFill>
              </a:rPr>
              <a:t>Nodes of Ranvier</a:t>
            </a:r>
            <a:r>
              <a:rPr lang="en-US" b="1" dirty="0">
                <a:solidFill>
                  <a:srgbClr val="002060"/>
                </a:solidFill>
              </a:rPr>
              <a:t>: </a:t>
            </a:r>
            <a:r>
              <a:rPr lang="en-US" dirty="0">
                <a:solidFill>
                  <a:srgbClr val="002060"/>
                </a:solidFill>
              </a:rPr>
              <a:t>Gaps between cells that form Myelin Sheaths.</a:t>
            </a:r>
            <a:endParaRPr lang="en-US" sz="2800" dirty="0"/>
          </a:p>
          <a:p>
            <a:pPr marL="1139825" lvl="3" indent="-228600" algn="l">
              <a:spcBef>
                <a:spcPts val="600"/>
              </a:spcBef>
              <a:buClr>
                <a:srgbClr val="0000FF"/>
              </a:buClr>
              <a:buSzPts val="2100"/>
              <a:buFont typeface="Comic Sans MS"/>
              <a:buChar char="–"/>
            </a:pPr>
            <a:r>
              <a:rPr lang="en-US" sz="2400" b="1" i="1" dirty="0">
                <a:solidFill>
                  <a:srgbClr val="0000FF"/>
                </a:solidFill>
              </a:rPr>
              <a:t>Speed </a:t>
            </a:r>
            <a:r>
              <a:rPr lang="en-US" sz="2400" dirty="0">
                <a:solidFill>
                  <a:srgbClr val="002060"/>
                </a:solidFill>
              </a:rPr>
              <a:t>signal conduction along an axon.</a:t>
            </a:r>
            <a:endParaRPr lang="en-US" sz="2400" dirty="0"/>
          </a:p>
        </p:txBody>
      </p:sp>
      <p:sp>
        <p:nvSpPr>
          <p:cNvPr id="5" name="Google Shape;784;p109">
            <a:extLst>
              <a:ext uri="{FF2B5EF4-FFF2-40B4-BE49-F238E27FC236}">
                <a16:creationId xmlns:a16="http://schemas.microsoft.com/office/drawing/2014/main" id="{91C1F7EE-6516-133E-3612-2051AD205177}"/>
              </a:ext>
            </a:extLst>
          </p:cNvPr>
          <p:cNvSpPr txBox="1">
            <a:spLocks/>
          </p:cNvSpPr>
          <p:nvPr/>
        </p:nvSpPr>
        <p:spPr>
          <a:xfrm>
            <a:off x="3822641" y="5514727"/>
            <a:ext cx="5217018" cy="13432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460375" lvl="2" algn="l">
              <a:spcBef>
                <a:spcPts val="600"/>
              </a:spcBef>
              <a:buClr>
                <a:srgbClr val="002060"/>
              </a:buClr>
              <a:buSzPts val="2100"/>
            </a:pPr>
            <a:r>
              <a:rPr lang="en-US" dirty="0">
                <a:solidFill>
                  <a:srgbClr val="00B050"/>
                </a:solidFill>
              </a:rPr>
              <a:t>A typical axon has hundreds of branches, each with a </a:t>
            </a:r>
            <a:r>
              <a:rPr lang="en-US" b="1" dirty="0">
                <a:solidFill>
                  <a:srgbClr val="00B0F0"/>
                </a:solidFill>
                <a:effectLst>
                  <a:outerShdw blurRad="38100" dist="38100" dir="2700000" algn="tl">
                    <a:srgbClr val="000000">
                      <a:alpha val="43137"/>
                    </a:srgbClr>
                  </a:outerShdw>
                </a:effectLst>
              </a:rPr>
              <a:t>Synaptic Terminal</a:t>
            </a:r>
            <a:r>
              <a:rPr lang="en-US" dirty="0">
                <a:solidFill>
                  <a:srgbClr val="00B0F0"/>
                </a:solidFill>
                <a:effectLst>
                  <a:outerShdw blurRad="38100" dist="38100" dir="2700000" algn="tl">
                    <a:srgbClr val="000000">
                      <a:alpha val="43137"/>
                    </a:srgbClr>
                  </a:outerShdw>
                </a:effectLst>
              </a:rPr>
              <a:t> </a:t>
            </a:r>
            <a:r>
              <a:rPr lang="en-US" dirty="0">
                <a:solidFill>
                  <a:srgbClr val="00B050"/>
                </a:solidFill>
              </a:rPr>
              <a:t>at the very end.</a:t>
            </a:r>
            <a:endParaRPr lang="en-US" sz="2800" dirty="0">
              <a:solidFill>
                <a:srgbClr val="00B050"/>
              </a:solidFill>
            </a:endParaRPr>
          </a:p>
          <a:p>
            <a:pPr marL="742950" lvl="1" indent="-158750" algn="l">
              <a:spcBef>
                <a:spcPts val="400"/>
              </a:spcBef>
              <a:buSzPts val="2000"/>
              <a:buFont typeface="Comic Sans MS"/>
              <a:buNone/>
            </a:pPr>
            <a:endParaRPr lang="en-US" sz="2000" b="1" dirty="0">
              <a:solidFill>
                <a:srgbClr val="002060"/>
              </a:solidFill>
            </a:endParaRPr>
          </a:p>
        </p:txBody>
      </p:sp>
      <p:sp>
        <p:nvSpPr>
          <p:cNvPr id="6" name="Google Shape;816;p110">
            <a:extLst>
              <a:ext uri="{FF2B5EF4-FFF2-40B4-BE49-F238E27FC236}">
                <a16:creationId xmlns:a16="http://schemas.microsoft.com/office/drawing/2014/main" id="{DA84B736-65D8-040C-936B-99CFBB51C22C}"/>
              </a:ext>
            </a:extLst>
          </p:cNvPr>
          <p:cNvSpPr txBox="1"/>
          <p:nvPr/>
        </p:nvSpPr>
        <p:spPr>
          <a:xfrm>
            <a:off x="6702524" y="4439390"/>
            <a:ext cx="858809" cy="52142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F0"/>
                </a:solidFill>
                <a:effectLst/>
                <a:uLnTx/>
                <a:uFillTx/>
                <a:latin typeface="Arial"/>
                <a:ea typeface="Arial"/>
                <a:cs typeface="Arial"/>
                <a:sym typeface="Arial"/>
              </a:rPr>
              <a:t>Synaptic</a:t>
            </a:r>
            <a:endParaRPr kumimoji="0" sz="1400" b="0" i="0" u="none" strike="noStrike" kern="0" cap="none" spc="0" normalizeH="0" baseline="0" noProof="0" dirty="0">
              <a:ln>
                <a:noFill/>
              </a:ln>
              <a:solidFill>
                <a:srgbClr val="00B0F0"/>
              </a:solidFill>
              <a:effectLst/>
              <a:uLnTx/>
              <a:uFillTx/>
              <a:latin typeface="Arial"/>
              <a:cs typeface="Arial"/>
              <a:sym typeface="Arial"/>
            </a:endParaRPr>
          </a:p>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F0"/>
                </a:solidFill>
                <a:effectLst/>
                <a:uLnTx/>
                <a:uFillTx/>
                <a:latin typeface="Arial"/>
                <a:ea typeface="Arial"/>
                <a:cs typeface="Arial"/>
                <a:sym typeface="Arial"/>
              </a:rPr>
              <a:t>terminals</a:t>
            </a:r>
            <a:endParaRPr kumimoji="0" sz="1400" b="1" i="0" u="none" strike="noStrike" kern="0" cap="none" spc="0" normalizeH="0" baseline="0" noProof="0" dirty="0">
              <a:ln>
                <a:noFill/>
              </a:ln>
              <a:solidFill>
                <a:srgbClr val="00B0F0"/>
              </a:solidFill>
              <a:effectLst/>
              <a:uLnTx/>
              <a:uFillTx/>
              <a:latin typeface="Arial"/>
              <a:ea typeface="Arial"/>
              <a:cs typeface="Arial"/>
              <a:sym typeface="Arial"/>
            </a:endParaRPr>
          </a:p>
        </p:txBody>
      </p:sp>
      <p:grpSp>
        <p:nvGrpSpPr>
          <p:cNvPr id="7" name="Google Shape;817;p110">
            <a:extLst>
              <a:ext uri="{FF2B5EF4-FFF2-40B4-BE49-F238E27FC236}">
                <a16:creationId xmlns:a16="http://schemas.microsoft.com/office/drawing/2014/main" id="{EFF3DAFF-B20D-029F-CEB4-3DDE93CF21ED}"/>
              </a:ext>
            </a:extLst>
          </p:cNvPr>
          <p:cNvGrpSpPr/>
          <p:nvPr/>
        </p:nvGrpSpPr>
        <p:grpSpPr>
          <a:xfrm>
            <a:off x="6431150" y="4553961"/>
            <a:ext cx="240522" cy="108825"/>
            <a:chOff x="6431150" y="4553961"/>
            <a:chExt cx="240522" cy="108825"/>
          </a:xfrm>
        </p:grpSpPr>
        <p:cxnSp>
          <p:nvCxnSpPr>
            <p:cNvPr id="8" name="Google Shape;818;p110">
              <a:extLst>
                <a:ext uri="{FF2B5EF4-FFF2-40B4-BE49-F238E27FC236}">
                  <a16:creationId xmlns:a16="http://schemas.microsoft.com/office/drawing/2014/main" id="{B9D5D36E-2871-F751-63D1-6A3808F81970}"/>
                </a:ext>
              </a:extLst>
            </p:cNvPr>
            <p:cNvCxnSpPr/>
            <p:nvPr/>
          </p:nvCxnSpPr>
          <p:spPr>
            <a:xfrm flipH="1">
              <a:off x="6431150" y="4553961"/>
              <a:ext cx="240522" cy="1544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 name="Google Shape;819;p110">
              <a:extLst>
                <a:ext uri="{FF2B5EF4-FFF2-40B4-BE49-F238E27FC236}">
                  <a16:creationId xmlns:a16="http://schemas.microsoft.com/office/drawing/2014/main" id="{6D378C4F-B77E-D75A-3E71-60937DE5E7E4}"/>
                </a:ext>
              </a:extLst>
            </p:cNvPr>
            <p:cNvCxnSpPr/>
            <p:nvPr/>
          </p:nvCxnSpPr>
          <p:spPr>
            <a:xfrm flipH="1">
              <a:off x="6480956" y="4554607"/>
              <a:ext cx="185758" cy="108179"/>
            </a:xfrm>
            <a:prstGeom prst="straightConnector1">
              <a:avLst/>
            </a:prstGeom>
            <a:solidFill>
              <a:schemeClr val="accent1"/>
            </a:solidFill>
            <a:ln w="12700" cap="flat" cmpd="sng">
              <a:solidFill>
                <a:schemeClr val="dk1"/>
              </a:solidFill>
              <a:prstDash val="solid"/>
              <a:round/>
              <a:headEnd type="none" w="sm" len="sm"/>
              <a:tailEnd type="none" w="sm" len="sm"/>
            </a:ln>
          </p:spPr>
        </p:cxnSp>
      </p:grpSp>
      <p:cxnSp>
        <p:nvCxnSpPr>
          <p:cNvPr id="11" name="Straight Arrow Connector 10">
            <a:extLst>
              <a:ext uri="{FF2B5EF4-FFF2-40B4-BE49-F238E27FC236}">
                <a16:creationId xmlns:a16="http://schemas.microsoft.com/office/drawing/2014/main" id="{8D1A96EF-C66D-4899-8723-23E63D63EACF}"/>
              </a:ext>
            </a:extLst>
          </p:cNvPr>
          <p:cNvCxnSpPr/>
          <p:nvPr/>
        </p:nvCxnSpPr>
        <p:spPr>
          <a:xfrm>
            <a:off x="451262" y="1524912"/>
            <a:ext cx="360032" cy="50541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056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1"/>
                                        </p:tgtEl>
                                        <p:attrNameLst>
                                          <p:attrName>style.visibility</p:attrName>
                                        </p:attrNameLst>
                                      </p:cBhvr>
                                      <p:to>
                                        <p:strVal val="visible"/>
                                      </p:to>
                                    </p:set>
                                    <p:animEffect transition="in" filter="fade">
                                      <p:cBhvr>
                                        <p:cTn id="12" dur="500"/>
                                        <p:tgtEl>
                                          <p:spTgt spid="831"/>
                                        </p:tgtEl>
                                      </p:cBhvr>
                                    </p:animEffect>
                                  </p:childTnLst>
                                </p:cTn>
                              </p:par>
                              <p:par>
                                <p:cTn id="13" presetID="10" presetClass="entr" presetSubtype="0" fill="hold" nodeType="withEffect">
                                  <p:stCondLst>
                                    <p:cond delay="0"/>
                                  </p:stCondLst>
                                  <p:childTnLst>
                                    <p:set>
                                      <p:cBhvr>
                                        <p:cTn id="14" dur="1" fill="hold">
                                          <p:stCondLst>
                                            <p:cond delay="0"/>
                                          </p:stCondLst>
                                        </p:cTn>
                                        <p:tgtEl>
                                          <p:spTgt spid="830"/>
                                        </p:tgtEl>
                                        <p:attrNameLst>
                                          <p:attrName>style.visibility</p:attrName>
                                        </p:attrNameLst>
                                      </p:cBhvr>
                                      <p:to>
                                        <p:strVal val="visible"/>
                                      </p:to>
                                    </p:set>
                                    <p:animEffect transition="in" filter="fade">
                                      <p:cBhvr>
                                        <p:cTn id="15" dur="500"/>
                                        <p:tgtEl>
                                          <p:spTgt spid="8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94"/>
                                        </p:tgtEl>
                                        <p:attrNameLst>
                                          <p:attrName>style.visibility</p:attrName>
                                        </p:attrNameLst>
                                      </p:cBhvr>
                                      <p:to>
                                        <p:strVal val="visible"/>
                                      </p:to>
                                    </p:set>
                                    <p:animEffect transition="in" filter="fade">
                                      <p:cBhvr>
                                        <p:cTn id="25" dur="500"/>
                                        <p:tgtEl>
                                          <p:spTgt spid="79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07"/>
                                        </p:tgtEl>
                                        <p:attrNameLst>
                                          <p:attrName>style.visibility</p:attrName>
                                        </p:attrNameLst>
                                      </p:cBhvr>
                                      <p:to>
                                        <p:strVal val="visible"/>
                                      </p:to>
                                    </p:set>
                                    <p:animEffect transition="in" filter="fade">
                                      <p:cBhvr>
                                        <p:cTn id="28" dur="500"/>
                                        <p:tgtEl>
                                          <p:spTgt spid="80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14"/>
                                        </p:tgtEl>
                                        <p:attrNameLst>
                                          <p:attrName>style.visibility</p:attrName>
                                        </p:attrNameLst>
                                      </p:cBhvr>
                                      <p:to>
                                        <p:strVal val="visible"/>
                                      </p:to>
                                    </p:set>
                                    <p:animEffect transition="in" filter="fade">
                                      <p:cBhvr>
                                        <p:cTn id="38" dur="500"/>
                                        <p:tgtEl>
                                          <p:spTgt spid="814"/>
                                        </p:tgtEl>
                                      </p:cBhvr>
                                    </p:animEffect>
                                  </p:childTnLst>
                                </p:cTn>
                              </p:par>
                              <p:par>
                                <p:cTn id="39" presetID="10" presetClass="entr" presetSubtype="0" fill="hold" nodeType="withEffect">
                                  <p:stCondLst>
                                    <p:cond delay="0"/>
                                  </p:stCondLst>
                                  <p:childTnLst>
                                    <p:set>
                                      <p:cBhvr>
                                        <p:cTn id="40" dur="1" fill="hold">
                                          <p:stCondLst>
                                            <p:cond delay="0"/>
                                          </p:stCondLst>
                                        </p:cTn>
                                        <p:tgtEl>
                                          <p:spTgt spid="797"/>
                                        </p:tgtEl>
                                        <p:attrNameLst>
                                          <p:attrName>style.visibility</p:attrName>
                                        </p:attrNameLst>
                                      </p:cBhvr>
                                      <p:to>
                                        <p:strVal val="visible"/>
                                      </p:to>
                                    </p:set>
                                    <p:animEffect transition="in" filter="fade">
                                      <p:cBhvr>
                                        <p:cTn id="41" dur="500"/>
                                        <p:tgtEl>
                                          <p:spTgt spid="79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1"/>
                                        </p:tgtEl>
                                        <p:attrNameLst>
                                          <p:attrName>style.visibility</p:attrName>
                                        </p:attrNameLst>
                                      </p:cBhvr>
                                      <p:to>
                                        <p:strVal val="visible"/>
                                      </p:to>
                                    </p:set>
                                    <p:animEffect transition="in" filter="fade">
                                      <p:cBhvr>
                                        <p:cTn id="44" dur="500"/>
                                        <p:tgtEl>
                                          <p:spTgt spid="821"/>
                                        </p:tgtEl>
                                      </p:cBhvr>
                                    </p:animEffect>
                                  </p:childTnLst>
                                </p:cTn>
                              </p:par>
                              <p:par>
                                <p:cTn id="45" presetID="10" presetClass="entr" presetSubtype="0" fill="hold" nodeType="withEffect">
                                  <p:stCondLst>
                                    <p:cond delay="0"/>
                                  </p:stCondLst>
                                  <p:childTnLst>
                                    <p:set>
                                      <p:cBhvr>
                                        <p:cTn id="46" dur="1" fill="hold">
                                          <p:stCondLst>
                                            <p:cond delay="0"/>
                                          </p:stCondLst>
                                        </p:cTn>
                                        <p:tgtEl>
                                          <p:spTgt spid="820"/>
                                        </p:tgtEl>
                                        <p:attrNameLst>
                                          <p:attrName>style.visibility</p:attrName>
                                        </p:attrNameLst>
                                      </p:cBhvr>
                                      <p:to>
                                        <p:strVal val="visible"/>
                                      </p:to>
                                    </p:set>
                                    <p:animEffect transition="in" filter="fade">
                                      <p:cBhvr>
                                        <p:cTn id="47" dur="500"/>
                                        <p:tgtEl>
                                          <p:spTgt spid="8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wipe(left)">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92"/>
                                        </p:tgtEl>
                                        <p:attrNameLst>
                                          <p:attrName>style.visibility</p:attrName>
                                        </p:attrNameLst>
                                      </p:cBhvr>
                                      <p:to>
                                        <p:strVal val="visible"/>
                                      </p:to>
                                    </p:set>
                                    <p:animEffect transition="in" filter="fade">
                                      <p:cBhvr>
                                        <p:cTn id="57" dur="500"/>
                                        <p:tgtEl>
                                          <p:spTgt spid="79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15"/>
                                        </p:tgtEl>
                                        <p:attrNameLst>
                                          <p:attrName>style.visibility</p:attrName>
                                        </p:attrNameLst>
                                      </p:cBhvr>
                                      <p:to>
                                        <p:strVal val="visible"/>
                                      </p:to>
                                    </p:set>
                                    <p:animEffect transition="in" filter="fade">
                                      <p:cBhvr>
                                        <p:cTn id="62" dur="500"/>
                                        <p:tgtEl>
                                          <p:spTgt spid="815"/>
                                        </p:tgtEl>
                                      </p:cBhvr>
                                    </p:animEffec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01684 0.03171 L 0.01684 0.03171 C 0.02101 0.03333 0.02552 0.03472 0.02969 0.0368 C 0.03282 0.03819 0.03611 0.0412 0.03889 0.04375 C 0.04063 0.04537 0.04219 0.04745 0.0441 0.04884 C 0.04653 0.05093 0.04931 0.05208 0.05174 0.05417 C 0.05452 0.05625 0.05677 0.05926 0.05955 0.06111 C 0.06129 0.06227 0.0632 0.06296 0.06476 0.06458 C 0.06511 0.06481 0.06476 0.06574 0.06476 0.0662 L 0.1816 0.43333 L 0.25834 0.47662 L 0.36858 0.43333 L 0.4908 0.41065 L 0.61407 0.45926 L 0.65313 0.52685 " pathEditMode="relative" ptsTypes="AAAAAAAAAAAAAAA">
                                      <p:cBhvr>
                                        <p:cTn id="66" dur="2000" fill="hold"/>
                                        <p:tgtEl>
                                          <p:spTgt spid="11"/>
                                        </p:tgtEl>
                                        <p:attrNameLst>
                                          <p:attrName>ppt_x</p:attrName>
                                          <p:attrName>ppt_y</p:attrName>
                                        </p:attrNameLst>
                                      </p:cBhvr>
                                    </p:animMotion>
                                  </p:childTnLst>
                                </p:cTn>
                              </p:par>
                              <p:par>
                                <p:cTn id="67" presetID="10" presetClass="entr" presetSubtype="0" fill="hold" nodeType="withEffect">
                                  <p:stCondLst>
                                    <p:cond delay="0"/>
                                  </p:stCondLst>
                                  <p:childTnLst>
                                    <p:set>
                                      <p:cBhvr>
                                        <p:cTn id="68" dur="1" fill="hold">
                                          <p:stCondLst>
                                            <p:cond delay="0"/>
                                          </p:stCondLst>
                                        </p:cTn>
                                        <p:tgtEl>
                                          <p:spTgt spid="809"/>
                                        </p:tgtEl>
                                        <p:attrNameLst>
                                          <p:attrName>style.visibility</p:attrName>
                                        </p:attrNameLst>
                                      </p:cBhvr>
                                      <p:to>
                                        <p:strVal val="visible"/>
                                      </p:to>
                                    </p:set>
                                    <p:animEffect transition="in" filter="fade">
                                      <p:cBhvr>
                                        <p:cTn id="69" dur="500"/>
                                        <p:tgtEl>
                                          <p:spTgt spid="80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par>
                                <p:cTn id="80" presetID="10" presetClass="entr" presetSubtype="0" fill="hold"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p:bldP spid="807" grpId="0"/>
      <p:bldP spid="814" grpId="0"/>
      <p:bldP spid="815" grpId="0"/>
      <p:bldP spid="821" grpId="0"/>
      <p:bldP spid="831"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89"/>
        <p:cNvGrpSpPr/>
        <p:nvPr/>
      </p:nvGrpSpPr>
      <p:grpSpPr>
        <a:xfrm>
          <a:off x="0" y="0"/>
          <a:ext cx="0" cy="0"/>
          <a:chOff x="0" y="0"/>
          <a:chExt cx="0" cy="0"/>
        </a:xfrm>
      </p:grpSpPr>
      <p:grpSp>
        <p:nvGrpSpPr>
          <p:cNvPr id="3" name="Group 2">
            <a:extLst>
              <a:ext uri="{FF2B5EF4-FFF2-40B4-BE49-F238E27FC236}">
                <a16:creationId xmlns:a16="http://schemas.microsoft.com/office/drawing/2014/main" id="{BA338A9D-FE29-172F-BEF8-6E382074FC20}"/>
              </a:ext>
            </a:extLst>
          </p:cNvPr>
          <p:cNvGrpSpPr/>
          <p:nvPr/>
        </p:nvGrpSpPr>
        <p:grpSpPr>
          <a:xfrm>
            <a:off x="298704" y="1233564"/>
            <a:ext cx="8546592" cy="4169709"/>
            <a:chOff x="298704" y="1233564"/>
            <a:chExt cx="8546592" cy="4169709"/>
          </a:xfrm>
        </p:grpSpPr>
        <p:pic>
          <p:nvPicPr>
            <p:cNvPr id="790" name="Google Shape;790;p110" descr="28_02_0MotorNeuronStruc-U.jpg"/>
            <p:cNvPicPr preferRelativeResize="0"/>
            <p:nvPr/>
          </p:nvPicPr>
          <p:blipFill rotWithShape="1">
            <a:blip r:embed="rId3">
              <a:alphaModFix/>
            </a:blip>
            <a:srcRect b="4767"/>
            <a:stretch/>
          </p:blipFill>
          <p:spPr>
            <a:xfrm>
              <a:off x="298704" y="1246632"/>
              <a:ext cx="8546592" cy="4156641"/>
            </a:xfrm>
            <a:prstGeom prst="rect">
              <a:avLst/>
            </a:prstGeom>
            <a:noFill/>
            <a:ln>
              <a:noFill/>
            </a:ln>
          </p:spPr>
        </p:pic>
        <p:sp>
          <p:nvSpPr>
            <p:cNvPr id="2" name="Rectangle 1">
              <a:extLst>
                <a:ext uri="{FF2B5EF4-FFF2-40B4-BE49-F238E27FC236}">
                  <a16:creationId xmlns:a16="http://schemas.microsoft.com/office/drawing/2014/main" id="{0131AFCE-2701-BC3F-BD84-915C15957980}"/>
                </a:ext>
              </a:extLst>
            </p:cNvPr>
            <p:cNvSpPr/>
            <p:nvPr/>
          </p:nvSpPr>
          <p:spPr>
            <a:xfrm>
              <a:off x="2683823" y="1233564"/>
              <a:ext cx="4108863" cy="1991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0" name="Google Shape;830;p110" descr="28_02_0MotorNeuronStruc.png"/>
          <p:cNvPicPr preferRelativeResize="0"/>
          <p:nvPr/>
        </p:nvPicPr>
        <p:blipFill rotWithShape="1">
          <a:blip r:embed="rId4">
            <a:alphaModFix/>
          </a:blip>
          <a:srcRect/>
          <a:stretch/>
        </p:blipFill>
        <p:spPr>
          <a:xfrm>
            <a:off x="1870572" y="4419877"/>
            <a:ext cx="4325256" cy="890046"/>
          </a:xfrm>
          <a:prstGeom prst="rect">
            <a:avLst/>
          </a:prstGeom>
          <a:noFill/>
          <a:ln>
            <a:noFill/>
          </a:ln>
        </p:spPr>
      </p:pic>
      <p:cxnSp>
        <p:nvCxnSpPr>
          <p:cNvPr id="791" name="Google Shape;791;p110"/>
          <p:cNvCxnSpPr/>
          <p:nvPr/>
        </p:nvCxnSpPr>
        <p:spPr>
          <a:xfrm rot="10800000" flipH="1">
            <a:off x="1061582" y="3289940"/>
            <a:ext cx="473460" cy="72796"/>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792" name="Google Shape;792;p110"/>
          <p:cNvSpPr txBox="1"/>
          <p:nvPr/>
        </p:nvSpPr>
        <p:spPr>
          <a:xfrm>
            <a:off x="337459" y="1233564"/>
            <a:ext cx="1346698"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Signal direction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793" name="Google Shape;793;p110"/>
          <p:cNvCxnSpPr/>
          <p:nvPr/>
        </p:nvCxnSpPr>
        <p:spPr>
          <a:xfrm>
            <a:off x="1580043" y="3679933"/>
            <a:ext cx="0" cy="1079980"/>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794" name="Google Shape;794;p110"/>
          <p:cNvGrpSpPr/>
          <p:nvPr/>
        </p:nvGrpSpPr>
        <p:grpSpPr>
          <a:xfrm rot="1089164" flipH="1" flipV="1">
            <a:off x="2163729" y="4736215"/>
            <a:ext cx="339759" cy="423470"/>
            <a:chOff x="2342460" y="4409920"/>
            <a:chExt cx="172609" cy="459991"/>
          </a:xfrm>
        </p:grpSpPr>
        <p:cxnSp>
          <p:nvCxnSpPr>
            <p:cNvPr id="795" name="Google Shape;795;p110"/>
            <p:cNvCxnSpPr/>
            <p:nvPr/>
          </p:nvCxnSpPr>
          <p:spPr>
            <a:xfrm flipH="1">
              <a:off x="2342460" y="4409920"/>
              <a:ext cx="142608" cy="29999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796" name="Google Shape;796;p110"/>
            <p:cNvCxnSpPr/>
            <p:nvPr/>
          </p:nvCxnSpPr>
          <p:spPr>
            <a:xfrm>
              <a:off x="2485068" y="4414920"/>
              <a:ext cx="30001" cy="454991"/>
            </a:xfrm>
            <a:prstGeom prst="straightConnector1">
              <a:avLst/>
            </a:prstGeom>
            <a:solidFill>
              <a:schemeClr val="accent1"/>
            </a:solidFill>
            <a:ln w="12700" cap="flat" cmpd="sng">
              <a:solidFill>
                <a:schemeClr val="dk1"/>
              </a:solidFill>
              <a:prstDash val="solid"/>
              <a:round/>
              <a:headEnd type="none" w="sm" len="sm"/>
              <a:tailEnd type="none" w="sm" len="sm"/>
            </a:ln>
          </p:spPr>
        </p:cxnSp>
      </p:grpSp>
      <p:grpSp>
        <p:nvGrpSpPr>
          <p:cNvPr id="797" name="Google Shape;797;p110"/>
          <p:cNvGrpSpPr/>
          <p:nvPr/>
        </p:nvGrpSpPr>
        <p:grpSpPr>
          <a:xfrm>
            <a:off x="3500096" y="4197326"/>
            <a:ext cx="320008" cy="697585"/>
            <a:chOff x="3500096" y="4197326"/>
            <a:chExt cx="320008" cy="697585"/>
          </a:xfrm>
        </p:grpSpPr>
        <p:cxnSp>
          <p:nvCxnSpPr>
            <p:cNvPr id="798" name="Google Shape;798;p110"/>
            <p:cNvCxnSpPr/>
            <p:nvPr/>
          </p:nvCxnSpPr>
          <p:spPr>
            <a:xfrm flipH="1">
              <a:off x="3500096" y="4197326"/>
              <a:ext cx="97399" cy="69758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799" name="Google Shape;799;p110"/>
            <p:cNvCxnSpPr/>
            <p:nvPr/>
          </p:nvCxnSpPr>
          <p:spPr>
            <a:xfrm>
              <a:off x="3597495" y="4202326"/>
              <a:ext cx="222609" cy="567587"/>
            </a:xfrm>
            <a:prstGeom prst="straightConnector1">
              <a:avLst/>
            </a:prstGeom>
            <a:solidFill>
              <a:schemeClr val="accent1"/>
            </a:solidFill>
            <a:ln w="12700" cap="flat" cmpd="sng">
              <a:solidFill>
                <a:schemeClr val="dk1"/>
              </a:solidFill>
              <a:prstDash val="solid"/>
              <a:round/>
              <a:headEnd type="none" w="sm" len="sm"/>
              <a:tailEnd type="none" w="sm" len="sm"/>
            </a:ln>
          </p:spPr>
        </p:cxnSp>
      </p:grpSp>
      <p:grpSp>
        <p:nvGrpSpPr>
          <p:cNvPr id="800" name="Google Shape;800;p110"/>
          <p:cNvGrpSpPr/>
          <p:nvPr/>
        </p:nvGrpSpPr>
        <p:grpSpPr>
          <a:xfrm>
            <a:off x="545015" y="4024927"/>
            <a:ext cx="560015" cy="989786"/>
            <a:chOff x="545015" y="4024927"/>
            <a:chExt cx="560015" cy="989786"/>
          </a:xfrm>
        </p:grpSpPr>
        <p:cxnSp>
          <p:nvCxnSpPr>
            <p:cNvPr id="801" name="Google Shape;801;p110"/>
            <p:cNvCxnSpPr/>
            <p:nvPr/>
          </p:nvCxnSpPr>
          <p:spPr>
            <a:xfrm>
              <a:off x="545015" y="4024927"/>
              <a:ext cx="22396" cy="98738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02" name="Google Shape;802;p110"/>
            <p:cNvCxnSpPr/>
            <p:nvPr/>
          </p:nvCxnSpPr>
          <p:spPr>
            <a:xfrm flipH="1">
              <a:off x="569807" y="4459919"/>
              <a:ext cx="85211" cy="55479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03" name="Google Shape;803;p110"/>
            <p:cNvCxnSpPr/>
            <p:nvPr/>
          </p:nvCxnSpPr>
          <p:spPr>
            <a:xfrm flipH="1">
              <a:off x="572205" y="4559917"/>
              <a:ext cx="532825" cy="452199"/>
            </a:xfrm>
            <a:prstGeom prst="straightConnector1">
              <a:avLst/>
            </a:prstGeom>
            <a:solidFill>
              <a:schemeClr val="accent1"/>
            </a:solidFill>
            <a:ln w="12700" cap="flat" cmpd="sng">
              <a:solidFill>
                <a:schemeClr val="dk1"/>
              </a:solidFill>
              <a:prstDash val="solid"/>
              <a:round/>
              <a:headEnd type="none" w="sm" len="sm"/>
              <a:tailEnd type="none" w="sm" len="sm"/>
            </a:ln>
          </p:spPr>
        </p:cxnSp>
      </p:grpSp>
      <p:sp>
        <p:nvSpPr>
          <p:cNvPr id="804" name="Google Shape;804;p110"/>
          <p:cNvSpPr txBox="1"/>
          <p:nvPr/>
        </p:nvSpPr>
        <p:spPr>
          <a:xfrm>
            <a:off x="340718" y="3231177"/>
            <a:ext cx="69842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Nucleus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5" name="Google Shape;805;p110"/>
          <p:cNvSpPr txBox="1"/>
          <p:nvPr/>
        </p:nvSpPr>
        <p:spPr>
          <a:xfrm>
            <a:off x="1041160" y="4725178"/>
            <a:ext cx="80800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Cell body</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6" name="Google Shape;806;p110"/>
          <p:cNvSpPr txBox="1"/>
          <p:nvPr/>
        </p:nvSpPr>
        <p:spPr>
          <a:xfrm>
            <a:off x="318461" y="4977576"/>
            <a:ext cx="828076"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Dendrites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7" name="Google Shape;807;p110"/>
          <p:cNvSpPr txBox="1"/>
          <p:nvPr/>
        </p:nvSpPr>
        <p:spPr>
          <a:xfrm>
            <a:off x="1780490" y="5157395"/>
            <a:ext cx="633064" cy="430887"/>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50"/>
                </a:solidFill>
                <a:effectLst/>
                <a:uLnTx/>
                <a:uFillTx/>
                <a:latin typeface="Arial"/>
                <a:ea typeface="Arial"/>
                <a:cs typeface="Arial"/>
                <a:sym typeface="Arial"/>
              </a:rPr>
              <a:t>Myelin sheath</a:t>
            </a:r>
            <a:endParaRPr kumimoji="0" sz="14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808" name="Google Shape;808;p110"/>
          <p:cNvSpPr/>
          <p:nvPr/>
        </p:nvSpPr>
        <p:spPr>
          <a:xfrm rot="-5400000">
            <a:off x="2958293" y="4726707"/>
            <a:ext cx="107529" cy="301923"/>
          </a:xfrm>
          <a:prstGeom prst="rightBrace">
            <a:avLst>
              <a:gd name="adj1" fmla="val 37745"/>
              <a:gd name="adj2" fmla="val 48182"/>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a:ea typeface="Times"/>
              <a:cs typeface="Times"/>
              <a:sym typeface="Times"/>
            </a:endParaRPr>
          </a:p>
        </p:txBody>
      </p:sp>
      <p:grpSp>
        <p:nvGrpSpPr>
          <p:cNvPr id="809" name="Google Shape;809;p110"/>
          <p:cNvGrpSpPr/>
          <p:nvPr/>
        </p:nvGrpSpPr>
        <p:grpSpPr>
          <a:xfrm>
            <a:off x="3929811" y="4038216"/>
            <a:ext cx="680529" cy="706312"/>
            <a:chOff x="3929811" y="4038216"/>
            <a:chExt cx="680529" cy="706312"/>
          </a:xfrm>
        </p:grpSpPr>
        <p:cxnSp>
          <p:nvCxnSpPr>
            <p:cNvPr id="810" name="Google Shape;810;p110"/>
            <p:cNvCxnSpPr/>
            <p:nvPr/>
          </p:nvCxnSpPr>
          <p:spPr>
            <a:xfrm flipH="1">
              <a:off x="3929811" y="4038216"/>
              <a:ext cx="558123" cy="70631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11" name="Google Shape;811;p110"/>
            <p:cNvCxnSpPr/>
            <p:nvPr/>
          </p:nvCxnSpPr>
          <p:spPr>
            <a:xfrm>
              <a:off x="4487933" y="4043216"/>
              <a:ext cx="122407" cy="56712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12" name="Google Shape;812;p110"/>
            <p:cNvCxnSpPr/>
            <p:nvPr/>
          </p:nvCxnSpPr>
          <p:spPr>
            <a:xfrm flipH="1">
              <a:off x="4284455" y="4049623"/>
              <a:ext cx="201281" cy="594264"/>
            </a:xfrm>
            <a:prstGeom prst="straightConnector1">
              <a:avLst/>
            </a:prstGeom>
            <a:solidFill>
              <a:schemeClr val="accent1"/>
            </a:solidFill>
            <a:ln w="12700" cap="flat" cmpd="sng">
              <a:solidFill>
                <a:schemeClr val="dk1"/>
              </a:solidFill>
              <a:prstDash val="solid"/>
              <a:round/>
              <a:headEnd type="none" w="sm" len="sm"/>
              <a:tailEnd type="none" w="sm" len="sm"/>
            </a:ln>
          </p:spPr>
        </p:cxnSp>
      </p:grpSp>
      <p:sp>
        <p:nvSpPr>
          <p:cNvPr id="813" name="Google Shape;813;p110"/>
          <p:cNvSpPr txBox="1"/>
          <p:nvPr/>
        </p:nvSpPr>
        <p:spPr>
          <a:xfrm>
            <a:off x="2641924" y="4373878"/>
            <a:ext cx="814718" cy="49116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Arial"/>
                <a:cs typeface="Arial"/>
                <a:sym typeface="Arial"/>
              </a:rPr>
              <a:t>Schwann</a:t>
            </a:r>
            <a:endParaRPr kumimoji="0" sz="1400" b="0" i="0" u="none" strike="noStrike" kern="0" cap="none" spc="0" normalizeH="0" baseline="0" noProof="0" dirty="0">
              <a:ln>
                <a:noFill/>
              </a:ln>
              <a:solidFill>
                <a:srgbClr val="FF0000"/>
              </a:solidFill>
              <a:effectLst/>
              <a:uLnTx/>
              <a:uFillTx/>
              <a:latin typeface="Arial"/>
              <a:cs typeface="Arial"/>
              <a:sym typeface="Arial"/>
            </a:endParaRPr>
          </a:p>
          <a:p>
            <a:pPr marL="0" marR="0" lvl="0" indent="0" algn="ctr"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Arial"/>
                <a:cs typeface="Arial"/>
                <a:sym typeface="Arial"/>
              </a:rPr>
              <a:t>cell</a:t>
            </a:r>
            <a:endParaRPr kumimoji="0" sz="140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814" name="Google Shape;814;p110"/>
          <p:cNvSpPr txBox="1"/>
          <p:nvPr/>
        </p:nvSpPr>
        <p:spPr>
          <a:xfrm>
            <a:off x="3329795" y="3745300"/>
            <a:ext cx="858809" cy="41207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Nodes of</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Ranvier</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5" name="Google Shape;815;p110"/>
          <p:cNvSpPr txBox="1"/>
          <p:nvPr/>
        </p:nvSpPr>
        <p:spPr>
          <a:xfrm>
            <a:off x="4277741" y="3574529"/>
            <a:ext cx="858809" cy="41207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Signal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428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pathway</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6" name="Google Shape;816;p110"/>
          <p:cNvSpPr txBox="1"/>
          <p:nvPr/>
        </p:nvSpPr>
        <p:spPr>
          <a:xfrm>
            <a:off x="6702524" y="4296890"/>
            <a:ext cx="858809"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Synaptic</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terminals</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817" name="Google Shape;817;p110"/>
          <p:cNvGrpSpPr/>
          <p:nvPr/>
        </p:nvGrpSpPr>
        <p:grpSpPr>
          <a:xfrm>
            <a:off x="6431150" y="4553961"/>
            <a:ext cx="240522" cy="108825"/>
            <a:chOff x="6431150" y="4553961"/>
            <a:chExt cx="240522" cy="108825"/>
          </a:xfrm>
        </p:grpSpPr>
        <p:cxnSp>
          <p:nvCxnSpPr>
            <p:cNvPr id="818" name="Google Shape;818;p110"/>
            <p:cNvCxnSpPr/>
            <p:nvPr/>
          </p:nvCxnSpPr>
          <p:spPr>
            <a:xfrm flipH="1">
              <a:off x="6431150" y="4553961"/>
              <a:ext cx="240522" cy="1544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19" name="Google Shape;819;p110"/>
            <p:cNvCxnSpPr/>
            <p:nvPr/>
          </p:nvCxnSpPr>
          <p:spPr>
            <a:xfrm flipH="1">
              <a:off x="6480956" y="4554607"/>
              <a:ext cx="185758" cy="108179"/>
            </a:xfrm>
            <a:prstGeom prst="straightConnector1">
              <a:avLst/>
            </a:prstGeom>
            <a:solidFill>
              <a:schemeClr val="accent1"/>
            </a:solidFill>
            <a:ln w="12700" cap="flat" cmpd="sng">
              <a:solidFill>
                <a:schemeClr val="dk1"/>
              </a:solidFill>
              <a:prstDash val="solid"/>
              <a:round/>
              <a:headEnd type="none" w="sm" len="sm"/>
              <a:tailEnd type="none" w="sm" len="sm"/>
            </a:ln>
          </p:spPr>
        </p:cxnSp>
      </p:grpSp>
      <p:cxnSp>
        <p:nvCxnSpPr>
          <p:cNvPr id="820" name="Google Shape;820;p110"/>
          <p:cNvCxnSpPr/>
          <p:nvPr/>
        </p:nvCxnSpPr>
        <p:spPr>
          <a:xfrm rot="10800000">
            <a:off x="7427263" y="3604477"/>
            <a:ext cx="0" cy="504253"/>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21" name="Google Shape;821;p110"/>
          <p:cNvSpPr txBox="1"/>
          <p:nvPr/>
        </p:nvSpPr>
        <p:spPr>
          <a:xfrm>
            <a:off x="7070995" y="3129011"/>
            <a:ext cx="730964"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Node of</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Ranvier</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822" name="Google Shape;822;p110"/>
          <p:cNvGrpSpPr/>
          <p:nvPr/>
        </p:nvGrpSpPr>
        <p:grpSpPr>
          <a:xfrm>
            <a:off x="8379795" y="3948512"/>
            <a:ext cx="118288" cy="415458"/>
            <a:chOff x="8379795" y="3948512"/>
            <a:chExt cx="118288" cy="415458"/>
          </a:xfrm>
        </p:grpSpPr>
        <p:cxnSp>
          <p:nvCxnSpPr>
            <p:cNvPr id="823" name="Google Shape;823;p110"/>
            <p:cNvCxnSpPr/>
            <p:nvPr/>
          </p:nvCxnSpPr>
          <p:spPr>
            <a:xfrm flipH="1">
              <a:off x="8379795" y="3948512"/>
              <a:ext cx="33881" cy="38433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24" name="Google Shape;824;p110"/>
            <p:cNvCxnSpPr/>
            <p:nvPr/>
          </p:nvCxnSpPr>
          <p:spPr>
            <a:xfrm>
              <a:off x="8417559" y="3959461"/>
              <a:ext cx="80524" cy="404509"/>
            </a:xfrm>
            <a:prstGeom prst="straightConnector1">
              <a:avLst/>
            </a:prstGeom>
            <a:solidFill>
              <a:schemeClr val="accent1"/>
            </a:solidFill>
            <a:ln w="12700" cap="flat" cmpd="sng">
              <a:solidFill>
                <a:schemeClr val="dk1"/>
              </a:solidFill>
              <a:prstDash val="solid"/>
              <a:round/>
              <a:headEnd type="none" w="sm" len="sm"/>
              <a:tailEnd type="none" w="sm" len="sm"/>
            </a:ln>
          </p:spPr>
        </p:cxnSp>
      </p:grpSp>
      <p:cxnSp>
        <p:nvCxnSpPr>
          <p:cNvPr id="825" name="Google Shape;825;p110"/>
          <p:cNvCxnSpPr/>
          <p:nvPr/>
        </p:nvCxnSpPr>
        <p:spPr>
          <a:xfrm flipH="1">
            <a:off x="7925319" y="4874448"/>
            <a:ext cx="361091" cy="105831"/>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26" name="Google Shape;826;p110"/>
          <p:cNvSpPr txBox="1"/>
          <p:nvPr/>
        </p:nvSpPr>
        <p:spPr>
          <a:xfrm>
            <a:off x="7956873" y="3477453"/>
            <a:ext cx="858809" cy="52142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50"/>
                </a:solidFill>
                <a:effectLst/>
                <a:uLnTx/>
                <a:uFillTx/>
                <a:latin typeface="Arial"/>
                <a:ea typeface="Arial"/>
                <a:cs typeface="Arial"/>
                <a:sym typeface="Arial"/>
              </a:rPr>
              <a:t>Layers</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ctr"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50"/>
                </a:solidFill>
                <a:effectLst/>
                <a:uLnTx/>
                <a:uFillTx/>
                <a:latin typeface="Arial"/>
                <a:ea typeface="Arial"/>
                <a:cs typeface="Arial"/>
                <a:sym typeface="Arial"/>
              </a:rPr>
              <a:t>of myelin</a:t>
            </a:r>
            <a:endParaRPr kumimoji="0" sz="14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827" name="Google Shape;827;p110"/>
          <p:cNvSpPr txBox="1"/>
          <p:nvPr/>
        </p:nvSpPr>
        <p:spPr>
          <a:xfrm>
            <a:off x="7978533" y="5036782"/>
            <a:ext cx="858809" cy="52142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Arial"/>
                <a:cs typeface="Arial"/>
                <a:sym typeface="Arial"/>
              </a:rPr>
              <a:t>Schwann</a:t>
            </a:r>
            <a:endParaRPr kumimoji="0" sz="1400" b="0" i="0" u="none" strike="noStrike" kern="0" cap="none" spc="0" normalizeH="0" baseline="0" noProof="0" dirty="0">
              <a:ln>
                <a:noFill/>
              </a:ln>
              <a:solidFill>
                <a:srgbClr val="FF0000"/>
              </a:solidFill>
              <a:effectLst/>
              <a:uLnTx/>
              <a:uFillTx/>
              <a:latin typeface="Arial"/>
              <a:cs typeface="Arial"/>
              <a:sym typeface="Arial"/>
            </a:endParaRPr>
          </a:p>
          <a:p>
            <a:pPr marL="0" marR="0" lvl="0" indent="0" algn="ctr"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Arial"/>
                <a:cs typeface="Arial"/>
                <a:sym typeface="Arial"/>
              </a:rPr>
              <a:t>cell</a:t>
            </a:r>
            <a:endParaRPr kumimoji="0" sz="140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828" name="Google Shape;828;p110"/>
          <p:cNvSpPr txBox="1"/>
          <p:nvPr/>
        </p:nvSpPr>
        <p:spPr>
          <a:xfrm>
            <a:off x="7128596" y="4865465"/>
            <a:ext cx="827852" cy="26071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F0"/>
                </a:solidFill>
                <a:effectLst/>
                <a:uLnTx/>
                <a:uFillTx/>
                <a:latin typeface="Arial"/>
                <a:ea typeface="Arial"/>
                <a:cs typeface="Arial"/>
                <a:sym typeface="Arial"/>
              </a:rPr>
              <a:t>Nucleus</a:t>
            </a:r>
            <a:endParaRPr kumimoji="0" sz="1400" b="1" i="0" u="none" strike="noStrike" kern="0" cap="none" spc="0" normalizeH="0" baseline="0" noProof="0" dirty="0">
              <a:ln>
                <a:noFill/>
              </a:ln>
              <a:solidFill>
                <a:srgbClr val="00B0F0"/>
              </a:solidFill>
              <a:effectLst/>
              <a:uLnTx/>
              <a:uFillTx/>
              <a:latin typeface="Arial"/>
              <a:ea typeface="Arial"/>
              <a:cs typeface="Arial"/>
              <a:sym typeface="Arial"/>
            </a:endParaRPr>
          </a:p>
        </p:txBody>
      </p:sp>
      <p:sp>
        <p:nvSpPr>
          <p:cNvPr id="831" name="Google Shape;831;p110"/>
          <p:cNvSpPr txBox="1"/>
          <p:nvPr/>
        </p:nvSpPr>
        <p:spPr>
          <a:xfrm>
            <a:off x="2589501" y="5255492"/>
            <a:ext cx="597044" cy="21544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Axon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784;p109">
            <a:extLst>
              <a:ext uri="{FF2B5EF4-FFF2-40B4-BE49-F238E27FC236}">
                <a16:creationId xmlns:a16="http://schemas.microsoft.com/office/drawing/2014/main" id="{6472C20E-24AC-6323-7A98-AAB5DDC1BC06}"/>
              </a:ext>
            </a:extLst>
          </p:cNvPr>
          <p:cNvSpPr txBox="1">
            <a:spLocks/>
          </p:cNvSpPr>
          <p:nvPr/>
        </p:nvSpPr>
        <p:spPr>
          <a:xfrm>
            <a:off x="3301129" y="575567"/>
            <a:ext cx="4491223" cy="1618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344488" lvl="1" indent="-228600" algn="l">
              <a:spcBef>
                <a:spcPts val="420"/>
              </a:spcBef>
              <a:buClr>
                <a:srgbClr val="FF0000"/>
              </a:buClr>
              <a:buSzPts val="2100"/>
            </a:pPr>
            <a:r>
              <a:rPr lang="en-US" sz="3200" b="1" dirty="0">
                <a:solidFill>
                  <a:srgbClr val="FF0000"/>
                </a:solidFill>
              </a:rPr>
              <a:t>SCHWANN CELLS </a:t>
            </a:r>
            <a:r>
              <a:rPr lang="en-US" sz="2400" b="1" dirty="0">
                <a:solidFill>
                  <a:srgbClr val="7030A0"/>
                </a:solidFill>
              </a:rPr>
              <a:t>wrap around axons of motor and sensory neurons to form the </a:t>
            </a:r>
            <a:r>
              <a:rPr lang="en-US" sz="2400" b="1" dirty="0">
                <a:solidFill>
                  <a:srgbClr val="00B050"/>
                </a:solidFill>
              </a:rPr>
              <a:t>myelin sheath</a:t>
            </a:r>
            <a:r>
              <a:rPr lang="en-US" sz="2400" b="1" dirty="0">
                <a:solidFill>
                  <a:srgbClr val="7030A0"/>
                </a:solidFill>
              </a:rPr>
              <a:t>.</a:t>
            </a:r>
            <a:endParaRPr lang="en-US" sz="1500" b="1" dirty="0">
              <a:solidFill>
                <a:srgbClr val="FF0000"/>
              </a:solidFill>
            </a:endParaRPr>
          </a:p>
          <a:p>
            <a:pPr marL="742950" lvl="1" indent="-158750" algn="l">
              <a:spcBef>
                <a:spcPts val="400"/>
              </a:spcBef>
              <a:buSzPts val="2000"/>
              <a:buFont typeface="Comic Sans MS"/>
              <a:buNone/>
            </a:pPr>
            <a:endParaRPr lang="en-US" sz="2000" b="1" dirty="0">
              <a:solidFill>
                <a:srgbClr val="002060"/>
              </a:solidFill>
            </a:endParaRPr>
          </a:p>
        </p:txBody>
      </p:sp>
    </p:spTree>
    <p:extLst>
      <p:ext uri="{BB962C8B-B14F-4D97-AF65-F5344CB8AC3E}">
        <p14:creationId xmlns:p14="http://schemas.microsoft.com/office/powerpoint/2010/main" val="136759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3"/>
                                        </p:tgtEl>
                                        <p:attrNameLst>
                                          <p:attrName>style.visibility</p:attrName>
                                        </p:attrNameLst>
                                      </p:cBhvr>
                                      <p:to>
                                        <p:strVal val="visible"/>
                                      </p:to>
                                    </p:set>
                                    <p:animEffect transition="in" filter="fade">
                                      <p:cBhvr>
                                        <p:cTn id="12" dur="500"/>
                                        <p:tgtEl>
                                          <p:spTgt spid="8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08"/>
                                        </p:tgtEl>
                                        <p:attrNameLst>
                                          <p:attrName>style.visibility</p:attrName>
                                        </p:attrNameLst>
                                      </p:cBhvr>
                                      <p:to>
                                        <p:strVal val="visible"/>
                                      </p:to>
                                    </p:set>
                                    <p:animEffect transition="in" filter="fade">
                                      <p:cBhvr>
                                        <p:cTn id="15" dur="500"/>
                                        <p:tgtEl>
                                          <p:spTgt spid="8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27"/>
                                        </p:tgtEl>
                                        <p:attrNameLst>
                                          <p:attrName>style.visibility</p:attrName>
                                        </p:attrNameLst>
                                      </p:cBhvr>
                                      <p:to>
                                        <p:strVal val="visible"/>
                                      </p:to>
                                    </p:set>
                                    <p:animEffect transition="in" filter="fade">
                                      <p:cBhvr>
                                        <p:cTn id="18" dur="500"/>
                                        <p:tgtEl>
                                          <p:spTgt spid="8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26"/>
                                        </p:tgtEl>
                                        <p:attrNameLst>
                                          <p:attrName>style.visibility</p:attrName>
                                        </p:attrNameLst>
                                      </p:cBhvr>
                                      <p:to>
                                        <p:strVal val="visible"/>
                                      </p:to>
                                    </p:set>
                                    <p:animEffect transition="in" filter="fade">
                                      <p:cBhvr>
                                        <p:cTn id="23" dur="500"/>
                                        <p:tgtEl>
                                          <p:spTgt spid="826"/>
                                        </p:tgtEl>
                                      </p:cBhvr>
                                    </p:animEffect>
                                  </p:childTnLst>
                                </p:cTn>
                              </p:par>
                              <p:par>
                                <p:cTn id="24" presetID="10" presetClass="entr" presetSubtype="0" fill="hold" nodeType="withEffect">
                                  <p:stCondLst>
                                    <p:cond delay="0"/>
                                  </p:stCondLst>
                                  <p:childTnLst>
                                    <p:set>
                                      <p:cBhvr>
                                        <p:cTn id="25" dur="1" fill="hold">
                                          <p:stCondLst>
                                            <p:cond delay="0"/>
                                          </p:stCondLst>
                                        </p:cTn>
                                        <p:tgtEl>
                                          <p:spTgt spid="822"/>
                                        </p:tgtEl>
                                        <p:attrNameLst>
                                          <p:attrName>style.visibility</p:attrName>
                                        </p:attrNameLst>
                                      </p:cBhvr>
                                      <p:to>
                                        <p:strVal val="visible"/>
                                      </p:to>
                                    </p:set>
                                    <p:animEffect transition="in" filter="fade">
                                      <p:cBhvr>
                                        <p:cTn id="26" dur="500"/>
                                        <p:tgtEl>
                                          <p:spTgt spid="8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07"/>
                                        </p:tgtEl>
                                        <p:attrNameLst>
                                          <p:attrName>style.visibility</p:attrName>
                                        </p:attrNameLst>
                                      </p:cBhvr>
                                      <p:to>
                                        <p:strVal val="visible"/>
                                      </p:to>
                                    </p:set>
                                    <p:animEffect transition="in" filter="fade">
                                      <p:cBhvr>
                                        <p:cTn id="29" dur="500"/>
                                        <p:tgtEl>
                                          <p:spTgt spid="807"/>
                                        </p:tgtEl>
                                      </p:cBhvr>
                                    </p:animEffect>
                                  </p:childTnLst>
                                </p:cTn>
                              </p:par>
                              <p:par>
                                <p:cTn id="30" presetID="10" presetClass="entr" presetSubtype="0" fill="hold" nodeType="withEffect">
                                  <p:stCondLst>
                                    <p:cond delay="0"/>
                                  </p:stCondLst>
                                  <p:childTnLst>
                                    <p:set>
                                      <p:cBhvr>
                                        <p:cTn id="31" dur="1" fill="hold">
                                          <p:stCondLst>
                                            <p:cond delay="0"/>
                                          </p:stCondLst>
                                        </p:cTn>
                                        <p:tgtEl>
                                          <p:spTgt spid="794"/>
                                        </p:tgtEl>
                                        <p:attrNameLst>
                                          <p:attrName>style.visibility</p:attrName>
                                        </p:attrNameLst>
                                      </p:cBhvr>
                                      <p:to>
                                        <p:strVal val="visible"/>
                                      </p:to>
                                    </p:set>
                                    <p:animEffect transition="in" filter="fade">
                                      <p:cBhvr>
                                        <p:cTn id="32" dur="500"/>
                                        <p:tgtEl>
                                          <p:spTgt spid="7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28"/>
                                        </p:tgtEl>
                                        <p:attrNameLst>
                                          <p:attrName>style.visibility</p:attrName>
                                        </p:attrNameLst>
                                      </p:cBhvr>
                                      <p:to>
                                        <p:strVal val="visible"/>
                                      </p:to>
                                    </p:set>
                                    <p:animEffect transition="in" filter="fade">
                                      <p:cBhvr>
                                        <p:cTn id="37" dur="500"/>
                                        <p:tgtEl>
                                          <p:spTgt spid="828"/>
                                        </p:tgtEl>
                                      </p:cBhvr>
                                    </p:animEffect>
                                  </p:childTnLst>
                                </p:cTn>
                              </p:par>
                              <p:par>
                                <p:cTn id="38" presetID="10" presetClass="entr" presetSubtype="0" fill="hold" nodeType="withEffect">
                                  <p:stCondLst>
                                    <p:cond delay="0"/>
                                  </p:stCondLst>
                                  <p:childTnLst>
                                    <p:set>
                                      <p:cBhvr>
                                        <p:cTn id="39" dur="1" fill="hold">
                                          <p:stCondLst>
                                            <p:cond delay="0"/>
                                          </p:stCondLst>
                                        </p:cTn>
                                        <p:tgtEl>
                                          <p:spTgt spid="825"/>
                                        </p:tgtEl>
                                        <p:attrNameLst>
                                          <p:attrName>style.visibility</p:attrName>
                                        </p:attrNameLst>
                                      </p:cBhvr>
                                      <p:to>
                                        <p:strVal val="visible"/>
                                      </p:to>
                                    </p:set>
                                    <p:animEffect transition="in" filter="fade">
                                      <p:cBhvr>
                                        <p:cTn id="40" dur="5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 grpId="0"/>
      <p:bldP spid="808" grpId="0" animBg="1"/>
      <p:bldP spid="813" grpId="0"/>
      <p:bldP spid="826" grpId="0"/>
      <p:bldP spid="827" grpId="0"/>
      <p:bldP spid="82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837" name="Google Shape;837;p111"/>
          <p:cNvSpPr txBox="1">
            <a:spLocks noGrp="1"/>
          </p:cNvSpPr>
          <p:nvPr>
            <p:ph type="title"/>
          </p:nvPr>
        </p:nvSpPr>
        <p:spPr>
          <a:xfrm>
            <a:off x="304799" y="137556"/>
            <a:ext cx="8475133" cy="914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Comic Sans MS"/>
              <a:buNone/>
            </a:pPr>
            <a:r>
              <a:rPr lang="en-US" sz="4400" dirty="0">
                <a:solidFill>
                  <a:srgbClr val="FF0000"/>
                </a:solidFill>
                <a:latin typeface="Comic Sans MS"/>
                <a:ea typeface="Comic Sans MS"/>
                <a:cs typeface="Comic Sans MS"/>
                <a:sym typeface="Comic Sans MS"/>
              </a:rPr>
              <a:t>SYNAPSE</a:t>
            </a:r>
            <a:endParaRPr dirty="0">
              <a:solidFill>
                <a:srgbClr val="FF0000"/>
              </a:solidFill>
              <a:latin typeface="Comic Sans MS"/>
              <a:ea typeface="Comic Sans MS"/>
              <a:cs typeface="Comic Sans MS"/>
              <a:sym typeface="Comic Sans MS"/>
            </a:endParaRPr>
          </a:p>
        </p:txBody>
      </p:sp>
      <p:sp>
        <p:nvSpPr>
          <p:cNvPr id="838" name="Google Shape;838;p111"/>
          <p:cNvSpPr txBox="1">
            <a:spLocks noGrp="1"/>
          </p:cNvSpPr>
          <p:nvPr>
            <p:ph type="body" idx="1"/>
          </p:nvPr>
        </p:nvSpPr>
        <p:spPr>
          <a:xfrm>
            <a:off x="203804" y="820387"/>
            <a:ext cx="8475133" cy="2243447"/>
          </a:xfrm>
          <a:prstGeom prst="rect">
            <a:avLst/>
          </a:prstGeom>
          <a:noFill/>
          <a:ln>
            <a:noFill/>
          </a:ln>
        </p:spPr>
        <p:txBody>
          <a:bodyPr spcFirstLastPara="1" wrap="square" lIns="91425" tIns="45700" rIns="91425" bIns="45700" anchor="t" anchorCtr="0">
            <a:noAutofit/>
          </a:bodyPr>
          <a:lstStyle/>
          <a:p>
            <a:pPr marL="115888" lvl="1" indent="0" algn="l">
              <a:spcBef>
                <a:spcPts val="420"/>
              </a:spcBef>
              <a:buClr>
                <a:srgbClr val="FF0000"/>
              </a:buClr>
              <a:buSzPts val="2100"/>
              <a:buNone/>
            </a:pPr>
            <a:r>
              <a:rPr lang="en-US" sz="2400" dirty="0">
                <a:solidFill>
                  <a:schemeClr val="tx1"/>
                </a:solidFill>
              </a:rPr>
              <a:t>The junction between a synaptic terminal and another cell is called a </a:t>
            </a:r>
            <a:r>
              <a:rPr lang="en-US" sz="2400" b="1" dirty="0">
                <a:solidFill>
                  <a:srgbClr val="FF0000"/>
                </a:solidFill>
              </a:rPr>
              <a:t>Synapse</a:t>
            </a:r>
            <a:r>
              <a:rPr lang="en-US" sz="2400" dirty="0">
                <a:solidFill>
                  <a:schemeClr val="tx1"/>
                </a:solidFill>
              </a:rPr>
              <a:t>, or relay point.</a:t>
            </a: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115888" lvl="1" indent="0" algn="l">
              <a:spcBef>
                <a:spcPts val="420"/>
              </a:spcBef>
              <a:buClr>
                <a:srgbClr val="FF0000"/>
              </a:buClr>
              <a:buSzPts val="2100"/>
              <a:buNone/>
            </a:pPr>
            <a:endParaRPr lang="en-US" sz="2000" dirty="0">
              <a:solidFill>
                <a:schemeClr val="tx1"/>
              </a:solidFill>
            </a:endParaRPr>
          </a:p>
          <a:p>
            <a:pPr marL="460375" lvl="2" indent="0" algn="l">
              <a:spcBef>
                <a:spcPts val="600"/>
              </a:spcBef>
              <a:buClr>
                <a:srgbClr val="0000FF"/>
              </a:buClr>
              <a:buSzPts val="2100"/>
              <a:buNone/>
            </a:pPr>
            <a:r>
              <a:rPr lang="en-US" b="1" dirty="0">
                <a:solidFill>
                  <a:srgbClr val="00B050"/>
                </a:solidFill>
              </a:rPr>
              <a:t>At a synapse, </a:t>
            </a:r>
            <a:r>
              <a:rPr lang="en-US" b="1" dirty="0">
                <a:solidFill>
                  <a:srgbClr val="00B0F0"/>
                </a:solidFill>
              </a:rPr>
              <a:t>electrical</a:t>
            </a:r>
            <a:r>
              <a:rPr lang="en-US" b="1" dirty="0">
                <a:solidFill>
                  <a:srgbClr val="00B050"/>
                </a:solidFill>
              </a:rPr>
              <a:t> or </a:t>
            </a:r>
            <a:r>
              <a:rPr lang="en-US" b="1" dirty="0">
                <a:solidFill>
                  <a:schemeClr val="tx1"/>
                </a:solidFill>
              </a:rPr>
              <a:t>chemical</a:t>
            </a:r>
            <a:r>
              <a:rPr lang="en-US" b="1" dirty="0">
                <a:solidFill>
                  <a:srgbClr val="00B050"/>
                </a:solidFill>
              </a:rPr>
              <a:t> signals are transmitted to other neurons or effector cells</a:t>
            </a:r>
            <a:r>
              <a:rPr lang="en-US" dirty="0">
                <a:solidFill>
                  <a:srgbClr val="00B050"/>
                </a:solidFill>
              </a:rPr>
              <a:t>. </a:t>
            </a:r>
            <a:endParaRPr lang="en-US" sz="2800" dirty="0">
              <a:solidFill>
                <a:srgbClr val="00B050"/>
              </a:solidFill>
            </a:endParaRPr>
          </a:p>
          <a:p>
            <a:pPr marL="1143000" lvl="2" indent="-76200" algn="l">
              <a:buFont typeface="Comic Sans MS"/>
              <a:buNone/>
            </a:pPr>
            <a:endParaRPr lang="en-US" dirty="0">
              <a:solidFill>
                <a:srgbClr val="002060"/>
              </a:solidFill>
            </a:endParaRPr>
          </a:p>
        </p:txBody>
      </p:sp>
      <p:pic>
        <p:nvPicPr>
          <p:cNvPr id="4098" name="Picture 2">
            <a:extLst>
              <a:ext uri="{FF2B5EF4-FFF2-40B4-BE49-F238E27FC236}">
                <a16:creationId xmlns:a16="http://schemas.microsoft.com/office/drawing/2014/main" id="{A67390AA-3CF6-334F-6283-5598A96C6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41" y="1972468"/>
            <a:ext cx="8833318" cy="2913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8">
                                            <p:txEl>
                                              <p:pRg st="0" end="0"/>
                                            </p:txEl>
                                          </p:spTgt>
                                        </p:tgtEl>
                                        <p:attrNameLst>
                                          <p:attrName>style.visibility</p:attrName>
                                        </p:attrNameLst>
                                      </p:cBhvr>
                                      <p:to>
                                        <p:strVal val="visible"/>
                                      </p:to>
                                    </p:set>
                                    <p:animEffect transition="in" filter="fade">
                                      <p:cBhvr>
                                        <p:cTn id="7" dur="500"/>
                                        <p:tgtEl>
                                          <p:spTgt spid="8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8">
                                            <p:txEl>
                                              <p:pRg st="11" end="11"/>
                                            </p:txEl>
                                          </p:spTgt>
                                        </p:tgtEl>
                                        <p:attrNameLst>
                                          <p:attrName>style.visibility</p:attrName>
                                        </p:attrNameLst>
                                      </p:cBhvr>
                                      <p:to>
                                        <p:strVal val="visible"/>
                                      </p:to>
                                    </p:set>
                                    <p:animEffect transition="in" filter="fade">
                                      <p:cBhvr>
                                        <p:cTn id="17" dur="500"/>
                                        <p:tgtEl>
                                          <p:spTgt spid="83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201"/>
        <p:cNvGrpSpPr/>
        <p:nvPr/>
      </p:nvGrpSpPr>
      <p:grpSpPr>
        <a:xfrm>
          <a:off x="0" y="0"/>
          <a:ext cx="0" cy="0"/>
          <a:chOff x="0" y="0"/>
          <a:chExt cx="0" cy="0"/>
        </a:xfrm>
      </p:grpSpPr>
      <p:pic>
        <p:nvPicPr>
          <p:cNvPr id="1026" name="Picture 2" descr="25,751 Synapse Images, Stock Photos &amp; Vectors | Shutterstock">
            <a:extLst>
              <a:ext uri="{FF2B5EF4-FFF2-40B4-BE49-F238E27FC236}">
                <a16:creationId xmlns:a16="http://schemas.microsoft.com/office/drawing/2014/main" id="{DBA1B780-C87C-6539-D334-60F226F954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594"/>
          <a:stretch/>
        </p:blipFill>
        <p:spPr bwMode="auto">
          <a:xfrm>
            <a:off x="2574842" y="2547810"/>
            <a:ext cx="4077441" cy="3666405"/>
          </a:xfrm>
          <a:prstGeom prst="rect">
            <a:avLst/>
          </a:prstGeom>
          <a:noFill/>
          <a:extLst>
            <a:ext uri="{909E8E84-426E-40DD-AFC4-6F175D3DCCD1}">
              <a14:hiddenFill xmlns:a14="http://schemas.microsoft.com/office/drawing/2010/main">
                <a:solidFill>
                  <a:srgbClr val="FFFFFF"/>
                </a:solidFill>
              </a14:hiddenFill>
            </a:ext>
          </a:extLst>
        </p:spPr>
      </p:pic>
      <p:sp>
        <p:nvSpPr>
          <p:cNvPr id="1202" name="Google Shape;1202;p122"/>
          <p:cNvSpPr txBox="1">
            <a:spLocks noGrp="1"/>
          </p:cNvSpPr>
          <p:nvPr>
            <p:ph type="title"/>
          </p:nvPr>
        </p:nvSpPr>
        <p:spPr>
          <a:xfrm>
            <a:off x="313267" y="365127"/>
            <a:ext cx="8475133" cy="5492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Comic Sans MS"/>
              <a:buNone/>
            </a:pPr>
            <a:r>
              <a:rPr lang="en-US" dirty="0">
                <a:solidFill>
                  <a:schemeClr val="tx1"/>
                </a:solidFill>
                <a:latin typeface="Comic Sans MS"/>
                <a:ea typeface="Comic Sans MS"/>
                <a:cs typeface="Comic Sans MS"/>
                <a:sym typeface="Comic Sans MS"/>
              </a:rPr>
              <a:t>Neurons communicate at </a:t>
            </a:r>
            <a:r>
              <a:rPr lang="en-US" dirty="0">
                <a:solidFill>
                  <a:srgbClr val="0000FF"/>
                </a:solidFill>
                <a:latin typeface="Comic Sans MS"/>
                <a:ea typeface="Comic Sans MS"/>
                <a:cs typeface="Comic Sans MS"/>
                <a:sym typeface="Comic Sans MS"/>
              </a:rPr>
              <a:t>Synapses</a:t>
            </a:r>
            <a:endParaRPr dirty="0">
              <a:solidFill>
                <a:srgbClr val="0000FF"/>
              </a:solidFill>
              <a:latin typeface="Comic Sans MS"/>
              <a:ea typeface="Comic Sans MS"/>
              <a:cs typeface="Comic Sans MS"/>
              <a:sym typeface="Comic Sans MS"/>
            </a:endParaRPr>
          </a:p>
        </p:txBody>
      </p:sp>
      <p:sp>
        <p:nvSpPr>
          <p:cNvPr id="1203" name="Google Shape;1203;p122"/>
          <p:cNvSpPr txBox="1">
            <a:spLocks noGrp="1"/>
          </p:cNvSpPr>
          <p:nvPr>
            <p:ph type="body" idx="1"/>
          </p:nvPr>
        </p:nvSpPr>
        <p:spPr>
          <a:xfrm>
            <a:off x="83127" y="1253975"/>
            <a:ext cx="9060872" cy="12667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400" b="1" u="sng" dirty="0">
                <a:solidFill>
                  <a:srgbClr val="FF0000"/>
                </a:solidFill>
                <a:latin typeface="Comic Sans MS"/>
                <a:ea typeface="Comic Sans MS"/>
                <a:cs typeface="Comic Sans MS"/>
                <a:sym typeface="Comic Sans MS"/>
              </a:rPr>
              <a:t>Synapses</a:t>
            </a:r>
            <a:r>
              <a:rPr lang="en-US" sz="2400" dirty="0">
                <a:solidFill>
                  <a:srgbClr val="FF0000"/>
                </a:solidFill>
                <a:latin typeface="Comic Sans MS"/>
                <a:ea typeface="Comic Sans MS"/>
                <a:cs typeface="Comic Sans MS"/>
                <a:sym typeface="Comic Sans MS"/>
              </a:rPr>
              <a:t> </a:t>
            </a:r>
            <a:r>
              <a:rPr lang="en-US" sz="2400" dirty="0">
                <a:solidFill>
                  <a:srgbClr val="002060"/>
                </a:solidFill>
                <a:latin typeface="Comic Sans MS"/>
                <a:ea typeface="Comic Sans MS"/>
                <a:cs typeface="Comic Sans MS"/>
                <a:sym typeface="Comic Sans MS"/>
              </a:rPr>
              <a:t>are relay points between a synaptic terminal of a </a:t>
            </a:r>
            <a:r>
              <a:rPr lang="en-US" sz="2400" dirty="0">
                <a:solidFill>
                  <a:srgbClr val="0000FF"/>
                </a:solidFill>
                <a:latin typeface="Comic Sans MS"/>
                <a:ea typeface="Comic Sans MS"/>
                <a:cs typeface="Comic Sans MS"/>
                <a:sym typeface="Comic Sans MS"/>
              </a:rPr>
              <a:t>sending neuron </a:t>
            </a:r>
            <a:r>
              <a:rPr lang="en-US" sz="2400" dirty="0">
                <a:solidFill>
                  <a:srgbClr val="002060"/>
                </a:solidFill>
                <a:latin typeface="Comic Sans MS"/>
                <a:ea typeface="Comic Sans MS"/>
                <a:cs typeface="Comic Sans MS"/>
                <a:sym typeface="Comic Sans MS"/>
              </a:rPr>
              <a:t>and a </a:t>
            </a:r>
            <a:r>
              <a:rPr lang="en-US" sz="2400" dirty="0">
                <a:solidFill>
                  <a:srgbClr val="0000FF"/>
                </a:solidFill>
                <a:latin typeface="Comic Sans MS"/>
                <a:ea typeface="Comic Sans MS"/>
                <a:cs typeface="Comic Sans MS"/>
                <a:sym typeface="Comic Sans MS"/>
              </a:rPr>
              <a:t>receiving cell</a:t>
            </a:r>
            <a:r>
              <a:rPr lang="en-US" sz="2400" dirty="0">
                <a:solidFill>
                  <a:srgbClr val="002060"/>
                </a:solidFill>
                <a:latin typeface="Comic Sans MS"/>
                <a:ea typeface="Comic Sans MS"/>
                <a:cs typeface="Comic Sans MS"/>
                <a:sym typeface="Comic Sans MS"/>
              </a:rPr>
              <a:t>, which could be another neuron.</a:t>
            </a:r>
            <a:endParaRPr sz="2400" dirty="0"/>
          </a:p>
        </p:txBody>
      </p:sp>
      <p:sp>
        <p:nvSpPr>
          <p:cNvPr id="2" name="Google Shape;1203;p122">
            <a:extLst>
              <a:ext uri="{FF2B5EF4-FFF2-40B4-BE49-F238E27FC236}">
                <a16:creationId xmlns:a16="http://schemas.microsoft.com/office/drawing/2014/main" id="{BDD85700-0DA7-E148-7BE8-E081E9EAD8E6}"/>
              </a:ext>
            </a:extLst>
          </p:cNvPr>
          <p:cNvSpPr txBox="1">
            <a:spLocks/>
          </p:cNvSpPr>
          <p:nvPr/>
        </p:nvSpPr>
        <p:spPr>
          <a:xfrm>
            <a:off x="83127" y="2520771"/>
            <a:ext cx="2856718" cy="32802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1800"/>
              </a:spcBef>
              <a:buSzPts val="2800"/>
              <a:buFont typeface="Arial"/>
              <a:buNone/>
            </a:pPr>
            <a:r>
              <a:rPr lang="en-US" sz="2400" dirty="0">
                <a:solidFill>
                  <a:srgbClr val="00B050"/>
                </a:solidFill>
                <a:latin typeface="Comic Sans MS"/>
                <a:ea typeface="Comic Sans MS"/>
                <a:cs typeface="Comic Sans MS"/>
                <a:sym typeface="Comic Sans MS"/>
              </a:rPr>
              <a:t>The</a:t>
            </a:r>
            <a:r>
              <a:rPr lang="en-US" sz="2400" dirty="0">
                <a:solidFill>
                  <a:srgbClr val="002060"/>
                </a:solidFill>
                <a:latin typeface="Comic Sans MS"/>
                <a:ea typeface="Comic Sans MS"/>
                <a:cs typeface="Comic Sans MS"/>
                <a:sym typeface="Comic Sans MS"/>
              </a:rPr>
              <a:t> </a:t>
            </a:r>
            <a:r>
              <a:rPr lang="en-US" sz="2400" b="1" dirty="0">
                <a:solidFill>
                  <a:srgbClr val="0000FF"/>
                </a:solidFill>
                <a:latin typeface="Comic Sans MS"/>
                <a:ea typeface="Comic Sans MS"/>
                <a:cs typeface="Comic Sans MS"/>
                <a:sym typeface="Comic Sans MS"/>
              </a:rPr>
              <a:t>sending (presynaptic) cell </a:t>
            </a:r>
            <a:r>
              <a:rPr lang="en-US" sz="2400" dirty="0">
                <a:solidFill>
                  <a:srgbClr val="00B050"/>
                </a:solidFill>
                <a:latin typeface="Comic Sans MS"/>
                <a:ea typeface="Comic Sans MS"/>
                <a:cs typeface="Comic Sans MS"/>
                <a:sym typeface="Comic Sans MS"/>
              </a:rPr>
              <a:t>secretes a</a:t>
            </a:r>
            <a:r>
              <a:rPr lang="en-US" sz="2400" dirty="0">
                <a:solidFill>
                  <a:srgbClr val="002060"/>
                </a:solidFill>
                <a:latin typeface="Comic Sans MS"/>
                <a:ea typeface="Comic Sans MS"/>
                <a:cs typeface="Comic Sans MS"/>
                <a:sym typeface="Comic Sans MS"/>
              </a:rPr>
              <a:t> </a:t>
            </a:r>
            <a:r>
              <a:rPr lang="en-US" sz="2400" b="1" i="1" dirty="0">
                <a:solidFill>
                  <a:srgbClr val="002060"/>
                </a:solidFill>
                <a:latin typeface="Comic Sans MS"/>
                <a:ea typeface="Comic Sans MS"/>
                <a:cs typeface="Comic Sans MS"/>
                <a:sym typeface="Comic Sans MS"/>
              </a:rPr>
              <a:t>chemical signal</a:t>
            </a:r>
            <a:r>
              <a:rPr lang="en-US" sz="2400" dirty="0">
                <a:solidFill>
                  <a:srgbClr val="002060"/>
                </a:solidFill>
                <a:latin typeface="Comic Sans MS"/>
                <a:ea typeface="Comic Sans MS"/>
                <a:cs typeface="Comic Sans MS"/>
                <a:sym typeface="Comic Sans MS"/>
              </a:rPr>
              <a:t>, </a:t>
            </a:r>
            <a:r>
              <a:rPr lang="en-US" sz="2400" dirty="0">
                <a:solidFill>
                  <a:srgbClr val="00B050"/>
                </a:solidFill>
                <a:latin typeface="Comic Sans MS"/>
                <a:ea typeface="Comic Sans MS"/>
                <a:cs typeface="Comic Sans MS"/>
                <a:sym typeface="Comic Sans MS"/>
              </a:rPr>
              <a:t>a</a:t>
            </a:r>
            <a:r>
              <a:rPr lang="en-US" sz="2400" dirty="0">
                <a:solidFill>
                  <a:srgbClr val="002060"/>
                </a:solidFill>
                <a:latin typeface="Comic Sans MS"/>
                <a:ea typeface="Comic Sans MS"/>
                <a:cs typeface="Comic Sans MS"/>
                <a:sym typeface="Comic Sans MS"/>
              </a:rPr>
              <a:t> </a:t>
            </a:r>
            <a:r>
              <a:rPr lang="en-US" sz="2400" b="1" dirty="0">
                <a:solidFill>
                  <a:srgbClr val="FF0000"/>
                </a:solidFill>
                <a:latin typeface="Comic Sans MS"/>
                <a:ea typeface="Comic Sans MS"/>
                <a:cs typeface="Comic Sans MS"/>
                <a:sym typeface="Comic Sans MS"/>
              </a:rPr>
              <a:t>Neurotransmitter</a:t>
            </a:r>
            <a:r>
              <a:rPr lang="en-US" sz="2400" dirty="0">
                <a:solidFill>
                  <a:srgbClr val="002060"/>
                </a:solidFill>
                <a:latin typeface="Comic Sans MS"/>
                <a:ea typeface="Comic Sans MS"/>
                <a:cs typeface="Comic Sans MS"/>
                <a:sym typeface="Comic Sans MS"/>
              </a:rPr>
              <a:t>, </a:t>
            </a:r>
            <a:r>
              <a:rPr lang="en-US" sz="2400" dirty="0">
                <a:solidFill>
                  <a:srgbClr val="00B050"/>
                </a:solidFill>
                <a:latin typeface="Comic Sans MS"/>
                <a:ea typeface="Comic Sans MS"/>
                <a:cs typeface="Comic Sans MS"/>
                <a:sym typeface="Comic Sans MS"/>
              </a:rPr>
              <a:t>which crosses the </a:t>
            </a:r>
            <a:r>
              <a:rPr lang="en-US" sz="2400" b="1" dirty="0">
                <a:solidFill>
                  <a:srgbClr val="0000FF"/>
                </a:solidFill>
                <a:latin typeface="Comic Sans MS"/>
                <a:ea typeface="Comic Sans MS"/>
                <a:cs typeface="Comic Sans MS"/>
                <a:sym typeface="Comic Sans MS"/>
              </a:rPr>
              <a:t>Synaptic Cleft.</a:t>
            </a:r>
            <a:endParaRPr lang="en-US" sz="2400" dirty="0">
              <a:solidFill>
                <a:srgbClr val="002060"/>
              </a:solidFill>
              <a:latin typeface="Comic Sans MS"/>
              <a:ea typeface="Comic Sans MS"/>
              <a:cs typeface="Comic Sans MS"/>
              <a:sym typeface="Comic Sans MS"/>
            </a:endParaRPr>
          </a:p>
        </p:txBody>
      </p:sp>
      <p:sp>
        <p:nvSpPr>
          <p:cNvPr id="3" name="Google Shape;1203;p122">
            <a:extLst>
              <a:ext uri="{FF2B5EF4-FFF2-40B4-BE49-F238E27FC236}">
                <a16:creationId xmlns:a16="http://schemas.microsoft.com/office/drawing/2014/main" id="{F43A83CC-0BB1-81B3-EA7E-C0F69B79E19B}"/>
              </a:ext>
            </a:extLst>
          </p:cNvPr>
          <p:cNvSpPr txBox="1">
            <a:spLocks/>
          </p:cNvSpPr>
          <p:nvPr/>
        </p:nvSpPr>
        <p:spPr>
          <a:xfrm>
            <a:off x="6472052" y="2860345"/>
            <a:ext cx="2671948" cy="35665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1800"/>
              </a:spcBef>
              <a:buSzPts val="2800"/>
              <a:buFont typeface="Arial"/>
              <a:buNone/>
            </a:pPr>
            <a:r>
              <a:rPr lang="en-US" sz="2400" dirty="0">
                <a:solidFill>
                  <a:srgbClr val="002060"/>
                </a:solidFill>
                <a:latin typeface="Comic Sans MS"/>
                <a:ea typeface="Comic Sans MS"/>
                <a:cs typeface="Comic Sans MS"/>
                <a:sym typeface="Comic Sans MS"/>
              </a:rPr>
              <a:t>The neurotransmitter binds to a </a:t>
            </a:r>
            <a:r>
              <a:rPr lang="en-US" sz="2400" b="1" i="1" dirty="0">
                <a:solidFill>
                  <a:srgbClr val="002060"/>
                </a:solidFill>
                <a:latin typeface="Comic Sans MS"/>
                <a:ea typeface="Comic Sans MS"/>
                <a:cs typeface="Comic Sans MS"/>
                <a:sym typeface="Comic Sans MS"/>
              </a:rPr>
              <a:t>specific receptor</a:t>
            </a:r>
            <a:r>
              <a:rPr lang="en-US" sz="2400" dirty="0">
                <a:solidFill>
                  <a:srgbClr val="002060"/>
                </a:solidFill>
                <a:latin typeface="Comic Sans MS"/>
                <a:ea typeface="Comic Sans MS"/>
                <a:cs typeface="Comic Sans MS"/>
                <a:sym typeface="Comic Sans MS"/>
              </a:rPr>
              <a:t> on the surface of the </a:t>
            </a:r>
            <a:r>
              <a:rPr lang="en-US" sz="2400" b="1" dirty="0">
                <a:solidFill>
                  <a:srgbClr val="0000FF"/>
                </a:solidFill>
                <a:latin typeface="Comic Sans MS"/>
                <a:ea typeface="Comic Sans MS"/>
                <a:cs typeface="Comic Sans MS"/>
                <a:sym typeface="Comic Sans MS"/>
              </a:rPr>
              <a:t>receiving (postsynaptic) cell.</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3">
                                            <p:txEl>
                                              <p:pRg st="0" end="0"/>
                                            </p:txEl>
                                          </p:spTgt>
                                        </p:tgtEl>
                                        <p:attrNameLst>
                                          <p:attrName>style.visibility</p:attrName>
                                        </p:attrNameLst>
                                      </p:cBhvr>
                                      <p:to>
                                        <p:strVal val="visible"/>
                                      </p:to>
                                    </p:set>
                                    <p:animEffect transition="in" filter="fade">
                                      <p:cBhvr>
                                        <p:cTn id="7" dur="500"/>
                                        <p:tgtEl>
                                          <p:spTgt spid="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 grpId="0" build="p"/>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pic>
        <p:nvPicPr>
          <p:cNvPr id="2" name="Google Shape;851;p113" descr="28_03_0RestingPotential-U.jpg">
            <a:extLst>
              <a:ext uri="{FF2B5EF4-FFF2-40B4-BE49-F238E27FC236}">
                <a16:creationId xmlns:a16="http://schemas.microsoft.com/office/drawing/2014/main" id="{CEC74ABC-D438-B1C3-734C-D326FEFBDD42}"/>
              </a:ext>
            </a:extLst>
          </p:cNvPr>
          <p:cNvPicPr preferRelativeResize="0"/>
          <p:nvPr/>
        </p:nvPicPr>
        <p:blipFill rotWithShape="1">
          <a:blip r:embed="rId3">
            <a:alphaModFix/>
          </a:blip>
          <a:srcRect r="1916" b="62330"/>
          <a:stretch/>
        </p:blipFill>
        <p:spPr>
          <a:xfrm>
            <a:off x="1270659" y="2707573"/>
            <a:ext cx="6080167" cy="3075709"/>
          </a:xfrm>
          <a:prstGeom prst="rect">
            <a:avLst/>
          </a:prstGeom>
          <a:noFill/>
          <a:ln>
            <a:noFill/>
          </a:ln>
        </p:spPr>
      </p:pic>
      <p:sp>
        <p:nvSpPr>
          <p:cNvPr id="837" name="Google Shape;837;p111"/>
          <p:cNvSpPr txBox="1">
            <a:spLocks noGrp="1"/>
          </p:cNvSpPr>
          <p:nvPr>
            <p:ph type="title"/>
          </p:nvPr>
        </p:nvSpPr>
        <p:spPr>
          <a:xfrm>
            <a:off x="304799" y="109848"/>
            <a:ext cx="8475133" cy="914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Comic Sans MS"/>
              <a:buNone/>
            </a:pPr>
            <a:r>
              <a:rPr lang="en-US" dirty="0">
                <a:solidFill>
                  <a:schemeClr val="tx1"/>
                </a:solidFill>
                <a:latin typeface="Comic Sans MS"/>
                <a:ea typeface="Comic Sans MS"/>
                <a:cs typeface="Comic Sans MS"/>
                <a:sym typeface="Comic Sans MS"/>
              </a:rPr>
              <a:t>Nerve function depends on charge differences across neuron </a:t>
            </a:r>
            <a:r>
              <a:rPr lang="en-US" dirty="0">
                <a:solidFill>
                  <a:srgbClr val="FF0000"/>
                </a:solidFill>
                <a:latin typeface="Comic Sans MS"/>
                <a:ea typeface="Comic Sans MS"/>
                <a:cs typeface="Comic Sans MS"/>
                <a:sym typeface="Comic Sans MS"/>
              </a:rPr>
              <a:t>membranes</a:t>
            </a:r>
            <a:r>
              <a:rPr lang="en-US" dirty="0">
                <a:solidFill>
                  <a:schemeClr val="tx1"/>
                </a:solidFill>
                <a:latin typeface="Comic Sans MS"/>
                <a:ea typeface="Comic Sans MS"/>
                <a:cs typeface="Comic Sans MS"/>
                <a:sym typeface="Comic Sans MS"/>
              </a:rPr>
              <a:t>.</a:t>
            </a:r>
            <a:endParaRPr dirty="0">
              <a:solidFill>
                <a:schemeClr val="tx1"/>
              </a:solidFill>
              <a:latin typeface="Comic Sans MS"/>
              <a:ea typeface="Comic Sans MS"/>
              <a:cs typeface="Comic Sans MS"/>
              <a:sym typeface="Comic Sans MS"/>
            </a:endParaRPr>
          </a:p>
        </p:txBody>
      </p:sp>
      <p:sp>
        <p:nvSpPr>
          <p:cNvPr id="838" name="Google Shape;838;p111"/>
          <p:cNvSpPr txBox="1">
            <a:spLocks noGrp="1"/>
          </p:cNvSpPr>
          <p:nvPr>
            <p:ph type="body" idx="1"/>
          </p:nvPr>
        </p:nvSpPr>
        <p:spPr>
          <a:xfrm>
            <a:off x="78658" y="1074719"/>
            <a:ext cx="8927689" cy="57832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3600" b="1" dirty="0">
                <a:solidFill>
                  <a:srgbClr val="0000FF"/>
                </a:solidFill>
                <a:latin typeface="Comic Sans MS"/>
                <a:ea typeface="Comic Sans MS"/>
                <a:cs typeface="Comic Sans MS"/>
                <a:sym typeface="Comic Sans MS"/>
              </a:rPr>
              <a:t>At REST</a:t>
            </a:r>
            <a:r>
              <a:rPr lang="en-US" dirty="0">
                <a:solidFill>
                  <a:srgbClr val="002060"/>
                </a:solidFill>
                <a:latin typeface="Comic Sans MS"/>
                <a:ea typeface="Comic Sans MS"/>
                <a:cs typeface="Comic Sans MS"/>
                <a:sym typeface="Comic Sans MS"/>
              </a:rPr>
              <a:t>, when a neuron is not transmitting a signal, a neuron’s plasma membrane has potential energy—the </a:t>
            </a:r>
            <a:r>
              <a:rPr lang="en-US" sz="3200" b="1" dirty="0">
                <a:solidFill>
                  <a:srgbClr val="FF0000"/>
                </a:solidFill>
                <a:latin typeface="Comic Sans MS"/>
                <a:ea typeface="Comic Sans MS"/>
                <a:cs typeface="Comic Sans MS"/>
                <a:sym typeface="Comic Sans MS"/>
              </a:rPr>
              <a:t>MEMBRANE POTENTIAL</a:t>
            </a:r>
            <a:r>
              <a:rPr lang="en-US" dirty="0">
                <a:solidFill>
                  <a:srgbClr val="002060"/>
                </a:solidFill>
                <a:latin typeface="Comic Sans MS"/>
                <a:ea typeface="Comic Sans MS"/>
                <a:cs typeface="Comic Sans MS"/>
                <a:sym typeface="Comic Sans MS"/>
              </a:rPr>
              <a:t>, in which</a:t>
            </a:r>
            <a:endParaRPr dirty="0"/>
          </a:p>
          <a:p>
            <a:pPr marL="685800" lvl="1" indent="-228600" algn="l" rtl="0">
              <a:lnSpc>
                <a:spcPct val="100000"/>
              </a:lnSpc>
              <a:spcBef>
                <a:spcPts val="1800"/>
              </a:spcBef>
              <a:spcAft>
                <a:spcPts val="0"/>
              </a:spcAft>
              <a:buSzPts val="2600"/>
              <a:buChar char="•"/>
            </a:pPr>
            <a:endParaRPr lang="en-US" dirty="0">
              <a:solidFill>
                <a:srgbClr val="002060"/>
              </a:solidFill>
              <a:latin typeface="Comic Sans MS"/>
              <a:ea typeface="Comic Sans MS"/>
              <a:cs typeface="Comic Sans MS"/>
              <a:sym typeface="Comic Sans MS"/>
            </a:endParaRPr>
          </a:p>
          <a:p>
            <a:pPr marL="685800" lvl="1" indent="-228600" algn="l" rtl="0">
              <a:lnSpc>
                <a:spcPct val="100000"/>
              </a:lnSpc>
              <a:spcBef>
                <a:spcPts val="1800"/>
              </a:spcBef>
              <a:spcAft>
                <a:spcPts val="0"/>
              </a:spcAft>
              <a:buSzPts val="2600"/>
              <a:buChar char="•"/>
            </a:pPr>
            <a:endParaRPr lang="en-US" dirty="0">
              <a:solidFill>
                <a:srgbClr val="002060"/>
              </a:solidFill>
              <a:latin typeface="Comic Sans MS"/>
              <a:ea typeface="Comic Sans MS"/>
              <a:cs typeface="Comic Sans MS"/>
              <a:sym typeface="Comic Sans MS"/>
            </a:endParaRPr>
          </a:p>
          <a:p>
            <a:pPr marL="685800" lvl="1" indent="-228600" algn="l" rtl="0">
              <a:lnSpc>
                <a:spcPct val="100000"/>
              </a:lnSpc>
              <a:spcBef>
                <a:spcPts val="1800"/>
              </a:spcBef>
              <a:spcAft>
                <a:spcPts val="0"/>
              </a:spcAft>
              <a:buSzPts val="2600"/>
              <a:buChar char="•"/>
            </a:pPr>
            <a:endParaRPr lang="en-US" dirty="0">
              <a:solidFill>
                <a:srgbClr val="002060"/>
              </a:solidFill>
              <a:latin typeface="Comic Sans MS"/>
              <a:ea typeface="Comic Sans MS"/>
              <a:cs typeface="Comic Sans MS"/>
              <a:sym typeface="Comic Sans MS"/>
            </a:endParaRPr>
          </a:p>
          <a:p>
            <a:pPr marL="685800" lvl="1" indent="-228600" algn="l" rtl="0">
              <a:lnSpc>
                <a:spcPct val="100000"/>
              </a:lnSpc>
              <a:spcBef>
                <a:spcPts val="1800"/>
              </a:spcBef>
              <a:spcAft>
                <a:spcPts val="0"/>
              </a:spcAft>
              <a:buSzPts val="2600"/>
              <a:buChar char="•"/>
            </a:pPr>
            <a:endParaRPr lang="en-US" sz="4800" dirty="0">
              <a:solidFill>
                <a:srgbClr val="002060"/>
              </a:solidFill>
              <a:latin typeface="Comic Sans MS"/>
              <a:ea typeface="Comic Sans MS"/>
              <a:cs typeface="Comic Sans MS"/>
              <a:sym typeface="Comic Sans MS"/>
            </a:endParaRPr>
          </a:p>
          <a:p>
            <a:pPr marL="685800" lvl="1" indent="-228600" algn="l" rtl="0">
              <a:lnSpc>
                <a:spcPct val="100000"/>
              </a:lnSpc>
              <a:spcBef>
                <a:spcPts val="1800"/>
              </a:spcBef>
              <a:spcAft>
                <a:spcPts val="0"/>
              </a:spcAft>
              <a:buSzPts val="2600"/>
              <a:buChar char="•"/>
            </a:pPr>
            <a:r>
              <a:rPr lang="en-US" dirty="0">
                <a:solidFill>
                  <a:srgbClr val="002060"/>
                </a:solidFill>
                <a:latin typeface="Comic Sans MS"/>
                <a:ea typeface="Comic Sans MS"/>
                <a:cs typeface="Comic Sans MS"/>
                <a:sym typeface="Comic Sans MS"/>
              </a:rPr>
              <a:t>just </a:t>
            </a:r>
            <a:r>
              <a:rPr lang="en-US" dirty="0">
                <a:solidFill>
                  <a:srgbClr val="0000FF"/>
                </a:solidFill>
                <a:latin typeface="Comic Sans MS"/>
                <a:ea typeface="Comic Sans MS"/>
                <a:cs typeface="Comic Sans MS"/>
                <a:sym typeface="Comic Sans MS"/>
              </a:rPr>
              <a:t>INSIDE</a:t>
            </a:r>
            <a:r>
              <a:rPr lang="en-US" dirty="0">
                <a:solidFill>
                  <a:srgbClr val="002060"/>
                </a:solidFill>
                <a:latin typeface="Comic Sans MS"/>
                <a:ea typeface="Comic Sans MS"/>
                <a:cs typeface="Comic Sans MS"/>
                <a:sym typeface="Comic Sans MS"/>
              </a:rPr>
              <a:t> the cell is slightly </a:t>
            </a:r>
            <a:r>
              <a:rPr lang="en-US" dirty="0">
                <a:solidFill>
                  <a:srgbClr val="FF0000"/>
                </a:solidFill>
                <a:latin typeface="Comic Sans MS"/>
                <a:ea typeface="Comic Sans MS"/>
                <a:cs typeface="Comic Sans MS"/>
                <a:sym typeface="Comic Sans MS"/>
              </a:rPr>
              <a:t>negative.</a:t>
            </a:r>
            <a:r>
              <a:rPr lang="en-US" dirty="0">
                <a:solidFill>
                  <a:srgbClr val="002060"/>
                </a:solidFill>
                <a:latin typeface="Comic Sans MS"/>
                <a:ea typeface="Comic Sans MS"/>
                <a:cs typeface="Comic Sans MS"/>
                <a:sym typeface="Comic Sans MS"/>
              </a:rPr>
              <a:t> </a:t>
            </a:r>
            <a:endParaRPr dirty="0"/>
          </a:p>
          <a:p>
            <a:pPr marL="685800" lvl="1" indent="-228600" algn="l" rtl="0">
              <a:lnSpc>
                <a:spcPct val="100000"/>
              </a:lnSpc>
              <a:spcBef>
                <a:spcPts val="1800"/>
              </a:spcBef>
              <a:spcAft>
                <a:spcPts val="0"/>
              </a:spcAft>
              <a:buSzPts val="2600"/>
              <a:buChar char="•"/>
            </a:pPr>
            <a:r>
              <a:rPr lang="en-US" dirty="0">
                <a:solidFill>
                  <a:srgbClr val="002060"/>
                </a:solidFill>
                <a:latin typeface="Comic Sans MS"/>
                <a:ea typeface="Comic Sans MS"/>
                <a:cs typeface="Comic Sans MS"/>
                <a:sym typeface="Comic Sans MS"/>
              </a:rPr>
              <a:t>just </a:t>
            </a:r>
            <a:r>
              <a:rPr lang="en-US" dirty="0">
                <a:solidFill>
                  <a:srgbClr val="0000FF"/>
                </a:solidFill>
                <a:latin typeface="Comic Sans MS"/>
                <a:ea typeface="Comic Sans MS"/>
                <a:cs typeface="Comic Sans MS"/>
                <a:sym typeface="Comic Sans MS"/>
              </a:rPr>
              <a:t>OUTSIDE</a:t>
            </a:r>
            <a:r>
              <a:rPr lang="en-US" dirty="0">
                <a:solidFill>
                  <a:srgbClr val="002060"/>
                </a:solidFill>
                <a:latin typeface="Comic Sans MS"/>
                <a:ea typeface="Comic Sans MS"/>
                <a:cs typeface="Comic Sans MS"/>
                <a:sym typeface="Comic Sans MS"/>
              </a:rPr>
              <a:t> the cell is slightly </a:t>
            </a:r>
            <a:r>
              <a:rPr lang="en-US" dirty="0">
                <a:solidFill>
                  <a:srgbClr val="FF0000"/>
                </a:solidFill>
                <a:latin typeface="Comic Sans MS"/>
                <a:ea typeface="Comic Sans MS"/>
                <a:cs typeface="Comic Sans MS"/>
                <a:sym typeface="Comic Sans MS"/>
              </a:rPr>
              <a:t>positive.</a:t>
            </a:r>
            <a:endParaRPr dirty="0"/>
          </a:p>
        </p:txBody>
      </p:sp>
    </p:spTree>
    <p:extLst>
      <p:ext uri="{BB962C8B-B14F-4D97-AF65-F5344CB8AC3E}">
        <p14:creationId xmlns:p14="http://schemas.microsoft.com/office/powerpoint/2010/main" val="367152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8">
                                            <p:txEl>
                                              <p:pRg st="0" end="0"/>
                                            </p:txEl>
                                          </p:spTgt>
                                        </p:tgtEl>
                                        <p:attrNameLst>
                                          <p:attrName>style.visibility</p:attrName>
                                        </p:attrNameLst>
                                      </p:cBhvr>
                                      <p:to>
                                        <p:strVal val="visible"/>
                                      </p:to>
                                    </p:set>
                                    <p:animEffect transition="in" filter="wipe(left)">
                                      <p:cBhvr>
                                        <p:cTn id="7" dur="500"/>
                                        <p:tgtEl>
                                          <p:spTgt spid="8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38">
                                            <p:txEl>
                                              <p:pRg st="5" end="5"/>
                                            </p:txEl>
                                          </p:spTgt>
                                        </p:tgtEl>
                                        <p:attrNameLst>
                                          <p:attrName>style.visibility</p:attrName>
                                        </p:attrNameLst>
                                      </p:cBhvr>
                                      <p:to>
                                        <p:strVal val="visible"/>
                                      </p:to>
                                    </p:set>
                                    <p:animEffect transition="in" filter="wipe(left)">
                                      <p:cBhvr>
                                        <p:cTn id="17" dur="500"/>
                                        <p:tgtEl>
                                          <p:spTgt spid="83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38">
                                            <p:txEl>
                                              <p:pRg st="6" end="6"/>
                                            </p:txEl>
                                          </p:spTgt>
                                        </p:tgtEl>
                                        <p:attrNameLst>
                                          <p:attrName>style.visibility</p:attrName>
                                        </p:attrNameLst>
                                      </p:cBhvr>
                                      <p:to>
                                        <p:strVal val="visible"/>
                                      </p:to>
                                    </p:set>
                                    <p:animEffect transition="in" filter="wipe(left)">
                                      <p:cBhvr>
                                        <p:cTn id="22" dur="500"/>
                                        <p:tgtEl>
                                          <p:spTgt spid="8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50"/>
        <p:cNvGrpSpPr/>
        <p:nvPr/>
      </p:nvGrpSpPr>
      <p:grpSpPr>
        <a:xfrm>
          <a:off x="0" y="0"/>
          <a:ext cx="0" cy="0"/>
          <a:chOff x="0" y="0"/>
          <a:chExt cx="0" cy="0"/>
        </a:xfrm>
      </p:grpSpPr>
      <p:pic>
        <p:nvPicPr>
          <p:cNvPr id="851" name="Google Shape;851;p113" descr="28_03_0RestingPotential-U.jpg"/>
          <p:cNvPicPr preferRelativeResize="0"/>
          <p:nvPr/>
        </p:nvPicPr>
        <p:blipFill rotWithShape="1">
          <a:blip r:embed="rId3">
            <a:alphaModFix/>
          </a:blip>
          <a:srcRect b="2546"/>
          <a:stretch/>
        </p:blipFill>
        <p:spPr>
          <a:xfrm>
            <a:off x="1926336" y="154093"/>
            <a:ext cx="5291328" cy="6416040"/>
          </a:xfrm>
          <a:prstGeom prst="rect">
            <a:avLst/>
          </a:prstGeom>
          <a:noFill/>
          <a:ln>
            <a:noFill/>
          </a:ln>
        </p:spPr>
      </p:pic>
      <p:cxnSp>
        <p:nvCxnSpPr>
          <p:cNvPr id="852" name="Google Shape;852;p113"/>
          <p:cNvCxnSpPr/>
          <p:nvPr/>
        </p:nvCxnSpPr>
        <p:spPr>
          <a:xfrm rot="10800000">
            <a:off x="4711792" y="638792"/>
            <a:ext cx="0" cy="140141"/>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53" name="Google Shape;853;p113"/>
          <p:cNvSpPr txBox="1"/>
          <p:nvPr/>
        </p:nvSpPr>
        <p:spPr>
          <a:xfrm>
            <a:off x="3362607" y="375969"/>
            <a:ext cx="628377"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Neuron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54" name="Google Shape;854;p113"/>
          <p:cNvCxnSpPr/>
          <p:nvPr/>
        </p:nvCxnSpPr>
        <p:spPr>
          <a:xfrm rot="10800000" flipH="1">
            <a:off x="3895111" y="2117725"/>
            <a:ext cx="285306" cy="203018"/>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57" name="Google Shape;857;p113"/>
          <p:cNvSpPr txBox="1"/>
          <p:nvPr/>
        </p:nvSpPr>
        <p:spPr>
          <a:xfrm>
            <a:off x="4495620" y="430677"/>
            <a:ext cx="44884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Axon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8" name="Google Shape;858;p113"/>
          <p:cNvSpPr txBox="1"/>
          <p:nvPr/>
        </p:nvSpPr>
        <p:spPr>
          <a:xfrm>
            <a:off x="3238646" y="2208497"/>
            <a:ext cx="988175"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Plasma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membrane</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9" name="Google Shape;859;p113"/>
          <p:cNvSpPr txBox="1"/>
          <p:nvPr/>
        </p:nvSpPr>
        <p:spPr>
          <a:xfrm>
            <a:off x="313584" y="2397124"/>
            <a:ext cx="1529966" cy="172354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tx1"/>
                </a:solidFill>
                <a:effectLst/>
                <a:uLnTx/>
                <a:uFillTx/>
                <a:latin typeface="Arial"/>
                <a:ea typeface="Arial"/>
                <a:cs typeface="Arial"/>
                <a:sym typeface="Arial"/>
              </a:rPr>
              <a:t>Outside</a:t>
            </a:r>
            <a:r>
              <a:rPr kumimoji="0" lang="en-US" sz="2000" b="1" i="0" u="none" strike="noStrike" kern="0" cap="none" spc="0" normalizeH="0" baseline="0" noProof="0" dirty="0">
                <a:ln>
                  <a:noFill/>
                </a:ln>
                <a:solidFill>
                  <a:srgbClr val="FF0000"/>
                </a:solidFill>
                <a:effectLst/>
                <a:uLnTx/>
                <a:uFillTx/>
                <a:latin typeface="Arial"/>
                <a:ea typeface="Arial"/>
                <a:cs typeface="Arial"/>
                <a:sym typeface="Arial"/>
              </a:rPr>
              <a:t> of neuron: more </a:t>
            </a:r>
            <a:r>
              <a:rPr kumimoji="0" lang="en-US" sz="2000" b="1" i="0" u="none" strike="noStrike" kern="0" cap="none" spc="0" normalizeH="0" baseline="0" noProof="0" dirty="0">
                <a:ln>
                  <a:noFill/>
                </a:ln>
                <a:solidFill>
                  <a:schemeClr val="tx1"/>
                </a:solidFill>
                <a:effectLst/>
                <a:uLnTx/>
                <a:uFillTx/>
                <a:latin typeface="Arial"/>
                <a:ea typeface="Arial"/>
                <a:cs typeface="Arial"/>
                <a:sym typeface="Arial"/>
              </a:rPr>
              <a:t>POSITIVE</a:t>
            </a:r>
            <a:r>
              <a:rPr kumimoji="0" lang="en-US" sz="2000" b="1" i="0" u="none" strike="noStrike" kern="0" cap="none" spc="0" normalizeH="0" baseline="0" noProof="0" dirty="0">
                <a:ln>
                  <a:noFill/>
                </a:ln>
                <a:solidFill>
                  <a:srgbClr val="FF0000"/>
                </a:solidFill>
                <a:effectLst/>
                <a:uLnTx/>
                <a:uFillTx/>
                <a:latin typeface="Arial"/>
                <a:ea typeface="Arial"/>
                <a:cs typeface="Arial"/>
                <a:sym typeface="Arial"/>
              </a:rPr>
              <a:t> charges.</a:t>
            </a:r>
            <a:endParaRPr kumimoji="0" sz="200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862" name="Google Shape;862;p113"/>
          <p:cNvSpPr txBox="1"/>
          <p:nvPr/>
        </p:nvSpPr>
        <p:spPr>
          <a:xfrm>
            <a:off x="2033775" y="4383779"/>
            <a:ext cx="988175" cy="36121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2000"/>
              </a:lnSpc>
              <a:spcBef>
                <a:spcPts val="0"/>
              </a:spcBef>
              <a:spcAft>
                <a:spcPts val="0"/>
              </a:spcAft>
              <a:buClr>
                <a:srgbClr val="000000"/>
              </a:buClr>
              <a:buSzTx/>
              <a:buFont typeface="Arial"/>
              <a:buNone/>
              <a:tabLst/>
              <a:defRPr/>
            </a:pPr>
            <a:r>
              <a:rPr kumimoji="0" lang="en-US" sz="1250" b="1" i="0" u="none" strike="noStrike" kern="0" cap="none" spc="0" normalizeH="0" baseline="0" noProof="0" dirty="0">
                <a:ln>
                  <a:noFill/>
                </a:ln>
                <a:solidFill>
                  <a:srgbClr val="000000"/>
                </a:solidFill>
                <a:effectLst/>
                <a:uLnTx/>
                <a:uFillTx/>
                <a:latin typeface="Arial"/>
                <a:ea typeface="Arial"/>
                <a:cs typeface="Arial"/>
                <a:sym typeface="Arial"/>
              </a:rPr>
              <a:t>Plasma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2000"/>
              </a:lnSpc>
              <a:spcBef>
                <a:spcPts val="0"/>
              </a:spcBef>
              <a:spcAft>
                <a:spcPts val="0"/>
              </a:spcAft>
              <a:buClr>
                <a:srgbClr val="000000"/>
              </a:buClr>
              <a:buSzTx/>
              <a:buFont typeface="Arial"/>
              <a:buNone/>
              <a:tabLst/>
              <a:defRPr/>
            </a:pPr>
            <a:r>
              <a:rPr kumimoji="0" lang="en-US" sz="1250" b="1" i="0" u="none" strike="noStrike" kern="0" cap="none" spc="0" normalizeH="0" baseline="0" noProof="0" dirty="0">
                <a:ln>
                  <a:noFill/>
                </a:ln>
                <a:solidFill>
                  <a:srgbClr val="000000"/>
                </a:solidFill>
                <a:effectLst/>
                <a:uLnTx/>
                <a:uFillTx/>
                <a:latin typeface="Arial"/>
                <a:ea typeface="Arial"/>
                <a:cs typeface="Arial"/>
                <a:sym typeface="Arial"/>
              </a:rPr>
              <a:t>membrane</a:t>
            </a:r>
            <a:endParaRPr kumimoji="0" sz="12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5" name="Google Shape;865;p113"/>
          <p:cNvSpPr txBox="1"/>
          <p:nvPr/>
        </p:nvSpPr>
        <p:spPr>
          <a:xfrm>
            <a:off x="7193243" y="5060154"/>
            <a:ext cx="1916228" cy="172354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tx1"/>
                </a:solidFill>
                <a:effectLst/>
                <a:uLnTx/>
                <a:uFillTx/>
                <a:latin typeface="Arial"/>
                <a:ea typeface="Arial"/>
                <a:cs typeface="Arial"/>
                <a:sym typeface="Arial"/>
              </a:rPr>
              <a:t>INSIDE</a:t>
            </a:r>
            <a:r>
              <a:rPr kumimoji="0" lang="en-US" sz="2000" b="1" i="0" u="none" strike="noStrike" kern="0" cap="none" spc="0" normalizeH="0" baseline="0" noProof="0" dirty="0">
                <a:ln>
                  <a:noFill/>
                </a:ln>
                <a:solidFill>
                  <a:srgbClr val="00B050"/>
                </a:solidFill>
                <a:effectLst/>
                <a:uLnTx/>
                <a:uFillTx/>
                <a:latin typeface="Arial"/>
                <a:ea typeface="Arial"/>
                <a:cs typeface="Arial"/>
                <a:sym typeface="Arial"/>
              </a:rPr>
              <a:t> of neuron: fewer positive charges .. more </a:t>
            </a:r>
            <a:r>
              <a:rPr kumimoji="0" lang="en-US" sz="2000" b="1" i="0" u="none" strike="noStrike" kern="0" cap="none" spc="0" normalizeH="0" baseline="0" noProof="0" dirty="0">
                <a:ln>
                  <a:noFill/>
                </a:ln>
                <a:solidFill>
                  <a:schemeClr val="tx1"/>
                </a:solidFill>
                <a:effectLst/>
                <a:uLnTx/>
                <a:uFillTx/>
                <a:latin typeface="Arial"/>
                <a:ea typeface="Arial"/>
                <a:cs typeface="Arial"/>
                <a:sym typeface="Arial"/>
              </a:rPr>
              <a:t>NEGATIVE</a:t>
            </a:r>
            <a:r>
              <a:rPr kumimoji="0" lang="en-US" sz="2000" b="1" i="0" u="none" strike="noStrike" kern="0" cap="none" spc="0" normalizeH="0" baseline="0" noProof="0" dirty="0">
                <a:ln>
                  <a:noFill/>
                </a:ln>
                <a:solidFill>
                  <a:srgbClr val="00B050"/>
                </a:solidFill>
                <a:effectLst/>
                <a:uLnTx/>
                <a:uFillTx/>
                <a:latin typeface="Arial"/>
                <a:ea typeface="Arial"/>
                <a:cs typeface="Arial"/>
                <a:sym typeface="Arial"/>
              </a:rPr>
              <a:t>.</a:t>
            </a:r>
            <a:endParaRPr kumimoji="0" sz="20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867" name="Google Shape;867;p113"/>
          <p:cNvSpPr txBox="1"/>
          <p:nvPr/>
        </p:nvSpPr>
        <p:spPr>
          <a:xfrm>
            <a:off x="3246541" y="543848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8" name="Google Shape;868;p113"/>
          <p:cNvSpPr txBox="1"/>
          <p:nvPr/>
        </p:nvSpPr>
        <p:spPr>
          <a:xfrm>
            <a:off x="4254291" y="5562783"/>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9" name="Google Shape;869;p113"/>
          <p:cNvSpPr txBox="1"/>
          <p:nvPr/>
        </p:nvSpPr>
        <p:spPr>
          <a:xfrm>
            <a:off x="3756405" y="5533481"/>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0" name="Google Shape;870;p113"/>
          <p:cNvSpPr txBox="1"/>
          <p:nvPr/>
        </p:nvSpPr>
        <p:spPr>
          <a:xfrm>
            <a:off x="3596400" y="5983130"/>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1" name="Google Shape;871;p113"/>
          <p:cNvSpPr txBox="1"/>
          <p:nvPr/>
        </p:nvSpPr>
        <p:spPr>
          <a:xfrm>
            <a:off x="3074199" y="592313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2" name="Google Shape;872;p113"/>
          <p:cNvSpPr txBox="1"/>
          <p:nvPr/>
        </p:nvSpPr>
        <p:spPr>
          <a:xfrm>
            <a:off x="2466995" y="530814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3" name="Google Shape;873;p113"/>
          <p:cNvSpPr txBox="1"/>
          <p:nvPr/>
        </p:nvSpPr>
        <p:spPr>
          <a:xfrm>
            <a:off x="2251989" y="5851931"/>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4" name="Google Shape;874;p113"/>
          <p:cNvSpPr txBox="1"/>
          <p:nvPr/>
        </p:nvSpPr>
        <p:spPr>
          <a:xfrm>
            <a:off x="2722000" y="5557783"/>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5" name="Google Shape;875;p113"/>
          <p:cNvSpPr txBox="1"/>
          <p:nvPr/>
        </p:nvSpPr>
        <p:spPr>
          <a:xfrm>
            <a:off x="4202041" y="462734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Arial"/>
                <a:ea typeface="Arial"/>
                <a:cs typeface="Arial"/>
                <a:sym typeface="Arial"/>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6" name="Google Shape;876;p113"/>
          <p:cNvSpPr txBox="1"/>
          <p:nvPr/>
        </p:nvSpPr>
        <p:spPr>
          <a:xfrm>
            <a:off x="5241809" y="543848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7" name="Google Shape;877;p113"/>
          <p:cNvSpPr txBox="1"/>
          <p:nvPr/>
        </p:nvSpPr>
        <p:spPr>
          <a:xfrm>
            <a:off x="5466815" y="5896930"/>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8" name="Google Shape;878;p113"/>
          <p:cNvSpPr txBox="1"/>
          <p:nvPr/>
        </p:nvSpPr>
        <p:spPr>
          <a:xfrm>
            <a:off x="5841826" y="5620734"/>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9" name="Google Shape;879;p113"/>
          <p:cNvSpPr txBox="1"/>
          <p:nvPr/>
        </p:nvSpPr>
        <p:spPr>
          <a:xfrm>
            <a:off x="6286838" y="536593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0" name="Google Shape;880;p113"/>
          <p:cNvSpPr txBox="1"/>
          <p:nvPr/>
        </p:nvSpPr>
        <p:spPr>
          <a:xfrm>
            <a:off x="6246837" y="5921929"/>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1" name="Google Shape;881;p113"/>
          <p:cNvSpPr txBox="1"/>
          <p:nvPr/>
        </p:nvSpPr>
        <p:spPr>
          <a:xfrm>
            <a:off x="6896803" y="6011928"/>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Noto Sans Symbols"/>
              <a:ea typeface="Noto Sans Symbols"/>
              <a:cs typeface="Noto Sans Symbols"/>
              <a:sym typeface="Noto Sans Symbols"/>
            </a:endParaRPr>
          </a:p>
        </p:txBody>
      </p:sp>
      <p:sp>
        <p:nvSpPr>
          <p:cNvPr id="882" name="Google Shape;882;p113"/>
          <p:cNvSpPr txBox="1"/>
          <p:nvPr/>
        </p:nvSpPr>
        <p:spPr>
          <a:xfrm>
            <a:off x="6826421" y="536370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3" name="Google Shape;883;p113"/>
          <p:cNvSpPr txBox="1"/>
          <p:nvPr/>
        </p:nvSpPr>
        <p:spPr>
          <a:xfrm>
            <a:off x="6341758" y="4671998"/>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4" name="Google Shape;884;p113"/>
          <p:cNvSpPr txBox="1"/>
          <p:nvPr/>
        </p:nvSpPr>
        <p:spPr>
          <a:xfrm>
            <a:off x="6339016" y="4063771"/>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5" name="Google Shape;885;p113"/>
          <p:cNvSpPr txBox="1"/>
          <p:nvPr/>
        </p:nvSpPr>
        <p:spPr>
          <a:xfrm>
            <a:off x="5253681" y="4335620"/>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Arial"/>
                <a:ea typeface="Arial"/>
                <a:cs typeface="Arial"/>
                <a:sym typeface="Arial"/>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6" name="Google Shape;886;p113"/>
          <p:cNvSpPr txBox="1"/>
          <p:nvPr/>
        </p:nvSpPr>
        <p:spPr>
          <a:xfrm>
            <a:off x="5949004" y="3449537"/>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7" name="Google Shape;887;p113"/>
          <p:cNvSpPr txBox="1"/>
          <p:nvPr/>
        </p:nvSpPr>
        <p:spPr>
          <a:xfrm>
            <a:off x="5485037" y="3706935"/>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8" name="Google Shape;888;p113"/>
          <p:cNvSpPr txBox="1"/>
          <p:nvPr/>
        </p:nvSpPr>
        <p:spPr>
          <a:xfrm>
            <a:off x="6388807" y="3184347"/>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9" name="Google Shape;889;p113"/>
          <p:cNvSpPr txBox="1"/>
          <p:nvPr/>
        </p:nvSpPr>
        <p:spPr>
          <a:xfrm>
            <a:off x="6851215" y="3351747"/>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0" name="Google Shape;890;p113"/>
          <p:cNvSpPr txBox="1"/>
          <p:nvPr/>
        </p:nvSpPr>
        <p:spPr>
          <a:xfrm>
            <a:off x="6778609" y="2879158"/>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1" name="Google Shape;891;p113"/>
          <p:cNvSpPr txBox="1"/>
          <p:nvPr/>
        </p:nvSpPr>
        <p:spPr>
          <a:xfrm>
            <a:off x="6170989" y="282156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2" name="Google Shape;892;p113"/>
          <p:cNvSpPr txBox="1"/>
          <p:nvPr/>
        </p:nvSpPr>
        <p:spPr>
          <a:xfrm>
            <a:off x="5638370" y="298396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3" name="Google Shape;893;p113"/>
          <p:cNvSpPr txBox="1"/>
          <p:nvPr/>
        </p:nvSpPr>
        <p:spPr>
          <a:xfrm>
            <a:off x="5243681" y="328853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4" name="Google Shape;894;p113"/>
          <p:cNvSpPr txBox="1"/>
          <p:nvPr/>
        </p:nvSpPr>
        <p:spPr>
          <a:xfrm>
            <a:off x="4887846" y="3626936"/>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5" name="Google Shape;895;p113"/>
          <p:cNvSpPr txBox="1"/>
          <p:nvPr/>
        </p:nvSpPr>
        <p:spPr>
          <a:xfrm>
            <a:off x="4493252" y="3726934"/>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6" name="Google Shape;896;p113"/>
          <p:cNvSpPr txBox="1"/>
          <p:nvPr/>
        </p:nvSpPr>
        <p:spPr>
          <a:xfrm>
            <a:off x="4220640" y="3509340"/>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7" name="Google Shape;897;p113"/>
          <p:cNvSpPr txBox="1"/>
          <p:nvPr/>
        </p:nvSpPr>
        <p:spPr>
          <a:xfrm>
            <a:off x="3591973" y="3263534"/>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8" name="Google Shape;898;p113"/>
          <p:cNvSpPr txBox="1"/>
          <p:nvPr/>
        </p:nvSpPr>
        <p:spPr>
          <a:xfrm>
            <a:off x="2712994" y="3300936"/>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9" name="Google Shape;899;p113"/>
          <p:cNvSpPr txBox="1"/>
          <p:nvPr/>
        </p:nvSpPr>
        <p:spPr>
          <a:xfrm>
            <a:off x="2080373" y="3038344"/>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0" name="Google Shape;900;p113"/>
          <p:cNvSpPr txBox="1"/>
          <p:nvPr/>
        </p:nvSpPr>
        <p:spPr>
          <a:xfrm>
            <a:off x="2250378" y="3508529"/>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1" name="Google Shape;901;p113"/>
          <p:cNvSpPr txBox="1"/>
          <p:nvPr/>
        </p:nvSpPr>
        <p:spPr>
          <a:xfrm>
            <a:off x="2630388" y="3836933"/>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2" name="Google Shape;902;p113"/>
          <p:cNvSpPr txBox="1"/>
          <p:nvPr/>
        </p:nvSpPr>
        <p:spPr>
          <a:xfrm>
            <a:off x="3256541" y="433033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Arial"/>
                <a:ea typeface="Arial"/>
                <a:cs typeface="Arial"/>
                <a:sym typeface="Arial"/>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3" name="Google Shape;903;p113"/>
          <p:cNvSpPr txBox="1"/>
          <p:nvPr/>
        </p:nvSpPr>
        <p:spPr>
          <a:xfrm>
            <a:off x="3260191" y="314493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4" name="Google Shape;904;p113"/>
          <p:cNvSpPr txBox="1"/>
          <p:nvPr/>
        </p:nvSpPr>
        <p:spPr>
          <a:xfrm>
            <a:off x="2965183" y="3650929"/>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5" name="Google Shape;905;p113"/>
          <p:cNvSpPr txBox="1"/>
          <p:nvPr/>
        </p:nvSpPr>
        <p:spPr>
          <a:xfrm>
            <a:off x="6734324" y="4588156"/>
            <a:ext cx="275833" cy="12311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ATP</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Google Shape;865;p113">
            <a:extLst>
              <a:ext uri="{FF2B5EF4-FFF2-40B4-BE49-F238E27FC236}">
                <a16:creationId xmlns:a16="http://schemas.microsoft.com/office/drawing/2014/main" id="{C9028BED-3141-C2A2-782C-75AD658D3555}"/>
              </a:ext>
            </a:extLst>
          </p:cNvPr>
          <p:cNvSpPr txBox="1"/>
          <p:nvPr/>
        </p:nvSpPr>
        <p:spPr>
          <a:xfrm>
            <a:off x="3698176" y="6077198"/>
            <a:ext cx="1820095"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tx1"/>
                </a:solidFill>
                <a:effectLst/>
                <a:uLnTx/>
                <a:uFillTx/>
                <a:latin typeface="Arial"/>
                <a:ea typeface="Arial"/>
                <a:cs typeface="Arial"/>
                <a:sym typeface="Arial"/>
              </a:rPr>
              <a:t>INSIDE</a:t>
            </a:r>
            <a:endParaRPr kumimoji="0" sz="20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3" name="Google Shape;865;p113">
            <a:extLst>
              <a:ext uri="{FF2B5EF4-FFF2-40B4-BE49-F238E27FC236}">
                <a16:creationId xmlns:a16="http://schemas.microsoft.com/office/drawing/2014/main" id="{3DA0906D-6EA0-11C9-DFF2-262F2AD33C8E}"/>
              </a:ext>
            </a:extLst>
          </p:cNvPr>
          <p:cNvSpPr txBox="1"/>
          <p:nvPr/>
        </p:nvSpPr>
        <p:spPr>
          <a:xfrm>
            <a:off x="3460094" y="2749543"/>
            <a:ext cx="1820095"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chemeClr val="tx1"/>
                </a:solidFill>
              </a:rPr>
              <a:t>OUT</a:t>
            </a:r>
            <a:r>
              <a:rPr kumimoji="0" lang="en-US" sz="2400" b="1" i="0" u="none" strike="noStrike" kern="0" cap="none" spc="0" normalizeH="0" baseline="0" noProof="0" dirty="0">
                <a:ln>
                  <a:noFill/>
                </a:ln>
                <a:solidFill>
                  <a:schemeClr val="tx1"/>
                </a:solidFill>
                <a:effectLst/>
                <a:uLnTx/>
                <a:uFillTx/>
                <a:latin typeface="Arial"/>
                <a:ea typeface="Arial"/>
                <a:cs typeface="Arial"/>
                <a:sym typeface="Arial"/>
              </a:rPr>
              <a:t>SIDE</a:t>
            </a:r>
            <a:endParaRPr kumimoji="0" sz="2000" b="1" i="0" u="none" strike="noStrike" kern="0" cap="none" spc="0" normalizeH="0" baseline="0" noProof="0" dirty="0">
              <a:ln>
                <a:noFill/>
              </a:ln>
              <a:solidFill>
                <a:srgbClr val="00B05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9"/>
                                        </p:tgtEl>
                                        <p:attrNameLst>
                                          <p:attrName>style.visibility</p:attrName>
                                        </p:attrNameLst>
                                      </p:cBhvr>
                                      <p:to>
                                        <p:strVal val="visible"/>
                                      </p:to>
                                    </p:set>
                                    <p:animEffect transition="in" filter="fade">
                                      <p:cBhvr>
                                        <p:cTn id="7" dur="500"/>
                                        <p:tgtEl>
                                          <p:spTgt spid="8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65"/>
                                        </p:tgtEl>
                                        <p:attrNameLst>
                                          <p:attrName>style.visibility</p:attrName>
                                        </p:attrNameLst>
                                      </p:cBhvr>
                                      <p:to>
                                        <p:strVal val="visible"/>
                                      </p:to>
                                    </p:set>
                                    <p:animEffect transition="in" filter="fade">
                                      <p:cBhvr>
                                        <p:cTn id="16" dur="500"/>
                                        <p:tgtEl>
                                          <p:spTgt spid="86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 grpId="0"/>
      <p:bldP spid="865"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837" name="Google Shape;837;p111"/>
          <p:cNvSpPr txBox="1">
            <a:spLocks noGrp="1"/>
          </p:cNvSpPr>
          <p:nvPr>
            <p:ph type="title"/>
          </p:nvPr>
        </p:nvSpPr>
        <p:spPr>
          <a:xfrm>
            <a:off x="304799" y="109848"/>
            <a:ext cx="8475133" cy="914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Comic Sans MS"/>
              <a:buNone/>
            </a:pPr>
            <a:r>
              <a:rPr lang="en-US" sz="1800" dirty="0">
                <a:solidFill>
                  <a:schemeClr val="tx1"/>
                </a:solidFill>
                <a:latin typeface="Comic Sans MS"/>
                <a:ea typeface="Comic Sans MS"/>
                <a:cs typeface="Comic Sans MS"/>
                <a:sym typeface="Comic Sans MS"/>
              </a:rPr>
              <a:t>Nerve function depends on charge differences across neuron membranes.</a:t>
            </a:r>
            <a:endParaRPr sz="1800" dirty="0">
              <a:solidFill>
                <a:schemeClr val="tx1"/>
              </a:solidFill>
              <a:latin typeface="Comic Sans MS"/>
              <a:ea typeface="Comic Sans MS"/>
              <a:cs typeface="Comic Sans MS"/>
              <a:sym typeface="Comic Sans MS"/>
            </a:endParaRPr>
          </a:p>
        </p:txBody>
      </p:sp>
      <p:sp>
        <p:nvSpPr>
          <p:cNvPr id="838" name="Google Shape;838;p111"/>
          <p:cNvSpPr txBox="1">
            <a:spLocks noGrp="1"/>
          </p:cNvSpPr>
          <p:nvPr>
            <p:ph type="body" idx="1"/>
          </p:nvPr>
        </p:nvSpPr>
        <p:spPr>
          <a:xfrm>
            <a:off x="304799" y="666008"/>
            <a:ext cx="8475133" cy="11746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800"/>
              <a:buNone/>
            </a:pPr>
            <a:r>
              <a:rPr lang="en-US" dirty="0">
                <a:solidFill>
                  <a:srgbClr val="002060"/>
                </a:solidFill>
                <a:latin typeface="Comic Sans MS"/>
                <a:ea typeface="Comic Sans MS"/>
                <a:cs typeface="Comic Sans MS"/>
                <a:sym typeface="Comic Sans MS"/>
              </a:rPr>
              <a:t>The </a:t>
            </a:r>
            <a:r>
              <a:rPr lang="en-US" b="1" dirty="0">
                <a:solidFill>
                  <a:srgbClr val="FF0000"/>
                </a:solidFill>
                <a:latin typeface="Comic Sans MS"/>
                <a:ea typeface="Comic Sans MS"/>
                <a:cs typeface="Comic Sans MS"/>
                <a:sym typeface="Comic Sans MS"/>
              </a:rPr>
              <a:t>Resting Potential</a:t>
            </a:r>
            <a:r>
              <a:rPr lang="en-US" dirty="0">
                <a:solidFill>
                  <a:srgbClr val="FF0000"/>
                </a:solidFill>
                <a:latin typeface="Comic Sans MS"/>
                <a:ea typeface="Comic Sans MS"/>
                <a:cs typeface="Comic Sans MS"/>
                <a:sym typeface="Comic Sans MS"/>
              </a:rPr>
              <a:t> </a:t>
            </a:r>
            <a:r>
              <a:rPr lang="en-US" dirty="0">
                <a:solidFill>
                  <a:srgbClr val="002060"/>
                </a:solidFill>
                <a:latin typeface="Comic Sans MS"/>
                <a:ea typeface="Comic Sans MS"/>
                <a:cs typeface="Comic Sans MS"/>
                <a:sym typeface="Comic Sans MS"/>
              </a:rPr>
              <a:t>is the voltage across the plasma membrane of a resting neuron.</a:t>
            </a: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r>
              <a:rPr lang="en-US" dirty="0">
                <a:solidFill>
                  <a:srgbClr val="0070C0"/>
                </a:solidFill>
                <a:latin typeface="Comic Sans MS"/>
                <a:ea typeface="Comic Sans MS"/>
                <a:cs typeface="Comic Sans MS"/>
                <a:sym typeface="Comic Sans MS"/>
              </a:rPr>
              <a:t>All voltage-gated Na+ channels and most voltage-gated K+ channels are closed.</a:t>
            </a:r>
            <a:endParaRPr dirty="0">
              <a:solidFill>
                <a:srgbClr val="0070C0"/>
              </a:solidFill>
              <a:latin typeface="Comic Sans MS"/>
              <a:ea typeface="Comic Sans MS"/>
              <a:cs typeface="Comic Sans MS"/>
              <a:sym typeface="Comic Sans MS"/>
            </a:endParaRPr>
          </a:p>
        </p:txBody>
      </p:sp>
      <p:pic>
        <p:nvPicPr>
          <p:cNvPr id="5122" name="Picture 2" descr="Membrane Potential - Plasma Membrane - MCAT Content">
            <a:extLst>
              <a:ext uri="{FF2B5EF4-FFF2-40B4-BE49-F238E27FC236}">
                <a16:creationId xmlns:a16="http://schemas.microsoft.com/office/drawing/2014/main" id="{26BA2F39-4D0E-E88B-76CB-0995B9F48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73"/>
          <a:stretch/>
        </p:blipFill>
        <p:spPr bwMode="auto">
          <a:xfrm>
            <a:off x="0" y="1840676"/>
            <a:ext cx="9144000" cy="3776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2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8">
                                            <p:txEl>
                                              <p:pRg st="0" end="0"/>
                                            </p:txEl>
                                          </p:spTgt>
                                        </p:tgtEl>
                                        <p:attrNameLst>
                                          <p:attrName>style.visibility</p:attrName>
                                        </p:attrNameLst>
                                      </p:cBhvr>
                                      <p:to>
                                        <p:strVal val="visible"/>
                                      </p:to>
                                    </p:set>
                                    <p:animEffect transition="in" filter="fade">
                                      <p:cBhvr>
                                        <p:cTn id="7" dur="500"/>
                                        <p:tgtEl>
                                          <p:spTgt spid="8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left)">
                                      <p:cBhvr>
                                        <p:cTn id="12" dur="6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8">
                                            <p:txEl>
                                              <p:pRg st="8" end="8"/>
                                            </p:txEl>
                                          </p:spTgt>
                                        </p:tgtEl>
                                        <p:attrNameLst>
                                          <p:attrName>style.visibility</p:attrName>
                                        </p:attrNameLst>
                                      </p:cBhvr>
                                      <p:to>
                                        <p:strVal val="visible"/>
                                      </p:to>
                                    </p:set>
                                    <p:animEffect transition="in" filter="fade">
                                      <p:cBhvr>
                                        <p:cTn id="17" dur="500"/>
                                        <p:tgtEl>
                                          <p:spTgt spid="8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850"/>
        <p:cNvGrpSpPr/>
        <p:nvPr/>
      </p:nvGrpSpPr>
      <p:grpSpPr>
        <a:xfrm>
          <a:off x="0" y="0"/>
          <a:ext cx="0" cy="0"/>
          <a:chOff x="0" y="0"/>
          <a:chExt cx="0" cy="0"/>
        </a:xfrm>
      </p:grpSpPr>
      <p:pic>
        <p:nvPicPr>
          <p:cNvPr id="851" name="Google Shape;851;p113" descr="28_03_0RestingPotential-U.jpg"/>
          <p:cNvPicPr preferRelativeResize="0"/>
          <p:nvPr/>
        </p:nvPicPr>
        <p:blipFill rotWithShape="1">
          <a:blip r:embed="rId3">
            <a:alphaModFix/>
          </a:blip>
          <a:srcRect t="37750" b="2545"/>
          <a:stretch/>
        </p:blipFill>
        <p:spPr>
          <a:xfrm>
            <a:off x="1926336" y="2639383"/>
            <a:ext cx="5291328" cy="3930749"/>
          </a:xfrm>
          <a:prstGeom prst="rect">
            <a:avLst/>
          </a:prstGeom>
          <a:noFill/>
          <a:ln>
            <a:noFill/>
          </a:ln>
        </p:spPr>
      </p:pic>
      <p:cxnSp>
        <p:nvCxnSpPr>
          <p:cNvPr id="855" name="Google Shape;855;p113"/>
          <p:cNvCxnSpPr/>
          <p:nvPr/>
        </p:nvCxnSpPr>
        <p:spPr>
          <a:xfrm>
            <a:off x="3940973" y="3941052"/>
            <a:ext cx="128319" cy="30392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56" name="Google Shape;856;p113"/>
          <p:cNvCxnSpPr/>
          <p:nvPr/>
        </p:nvCxnSpPr>
        <p:spPr>
          <a:xfrm flipH="1">
            <a:off x="4865773" y="4901141"/>
            <a:ext cx="134852" cy="255765"/>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60" name="Google Shape;860;p113"/>
          <p:cNvSpPr txBox="1"/>
          <p:nvPr/>
        </p:nvSpPr>
        <p:spPr>
          <a:xfrm>
            <a:off x="3872528" y="2803989"/>
            <a:ext cx="1482929"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Low K</a:t>
            </a:r>
            <a:r>
              <a:rPr kumimoji="0" lang="en-US" sz="16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/high Na</a:t>
            </a:r>
            <a:r>
              <a:rPr kumimoji="0" lang="en-US" sz="16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1" name="Google Shape;861;p113"/>
          <p:cNvSpPr txBox="1"/>
          <p:nvPr/>
        </p:nvSpPr>
        <p:spPr>
          <a:xfrm>
            <a:off x="3649174" y="3551440"/>
            <a:ext cx="818622" cy="38472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5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400" b="1" i="0" u="none" strike="noStrike" kern="0" cap="none" spc="0" normalizeH="0" baseline="3000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50" b="1" i="0" u="none" strike="noStrike" kern="0" cap="none" spc="0" normalizeH="0" baseline="0" noProof="0">
                <a:ln>
                  <a:noFill/>
                </a:ln>
                <a:solidFill>
                  <a:srgbClr val="000000"/>
                </a:solidFill>
                <a:effectLst/>
                <a:uLnTx/>
                <a:uFillTx/>
                <a:latin typeface="Arial"/>
                <a:ea typeface="Arial"/>
                <a:cs typeface="Arial"/>
                <a:sym typeface="Arial"/>
              </a:rPr>
              <a:t>channel</a:t>
            </a:r>
            <a:endParaRPr kumimoji="0" sz="125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2" name="Google Shape;862;p113"/>
          <p:cNvSpPr txBox="1"/>
          <p:nvPr/>
        </p:nvSpPr>
        <p:spPr>
          <a:xfrm>
            <a:off x="2033775" y="4383779"/>
            <a:ext cx="988175" cy="36121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2000"/>
              </a:lnSpc>
              <a:spcBef>
                <a:spcPts val="0"/>
              </a:spcBef>
              <a:spcAft>
                <a:spcPts val="0"/>
              </a:spcAft>
              <a:buClr>
                <a:srgbClr val="000000"/>
              </a:buClr>
              <a:buSzTx/>
              <a:buFont typeface="Arial"/>
              <a:buNone/>
              <a:tabLst/>
              <a:defRPr/>
            </a:pPr>
            <a:r>
              <a:rPr kumimoji="0" lang="en-US" sz="1250" b="1" i="0" u="none" strike="noStrike" kern="0" cap="none" spc="0" normalizeH="0" baseline="0" noProof="0" dirty="0">
                <a:ln>
                  <a:noFill/>
                </a:ln>
                <a:solidFill>
                  <a:srgbClr val="000000"/>
                </a:solidFill>
                <a:effectLst/>
                <a:uLnTx/>
                <a:uFillTx/>
                <a:latin typeface="Arial"/>
                <a:ea typeface="Arial"/>
                <a:cs typeface="Arial"/>
                <a:sym typeface="Arial"/>
              </a:rPr>
              <a:t>Plasma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2000"/>
              </a:lnSpc>
              <a:spcBef>
                <a:spcPts val="0"/>
              </a:spcBef>
              <a:spcAft>
                <a:spcPts val="0"/>
              </a:spcAft>
              <a:buClr>
                <a:srgbClr val="000000"/>
              </a:buClr>
              <a:buSzTx/>
              <a:buFont typeface="Arial"/>
              <a:buNone/>
              <a:tabLst/>
              <a:defRPr/>
            </a:pPr>
            <a:r>
              <a:rPr kumimoji="0" lang="en-US" sz="1250" b="1" i="0" u="none" strike="noStrike" kern="0" cap="none" spc="0" normalizeH="0" baseline="0" noProof="0" dirty="0">
                <a:ln>
                  <a:noFill/>
                </a:ln>
                <a:solidFill>
                  <a:srgbClr val="000000"/>
                </a:solidFill>
                <a:effectLst/>
                <a:uLnTx/>
                <a:uFillTx/>
                <a:latin typeface="Arial"/>
                <a:ea typeface="Arial"/>
                <a:cs typeface="Arial"/>
                <a:sym typeface="Arial"/>
              </a:rPr>
              <a:t>membrane</a:t>
            </a:r>
            <a:endParaRPr kumimoji="0" sz="12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3" name="Google Shape;863;p113"/>
          <p:cNvSpPr txBox="1"/>
          <p:nvPr/>
        </p:nvSpPr>
        <p:spPr>
          <a:xfrm>
            <a:off x="4437226" y="5124937"/>
            <a:ext cx="877236" cy="19236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5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4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r>
              <a:rPr kumimoji="0" lang="en-US" sz="1400" b="1" i="0" u="none" strike="noStrike" kern="0" cap="none" spc="0" normalizeH="0" baseline="30000" noProof="0">
                <a:ln>
                  <a:noFill/>
                </a:ln>
                <a:solidFill>
                  <a:srgbClr val="000000"/>
                </a:solidFill>
                <a:effectLst/>
                <a:uLnTx/>
                <a:uFillTx/>
                <a:latin typeface="Arial"/>
                <a:ea typeface="Arial"/>
                <a:cs typeface="Arial"/>
                <a:sym typeface="Arial"/>
              </a:rPr>
              <a:t> </a:t>
            </a:r>
            <a:r>
              <a:rPr kumimoji="0" lang="en-US" sz="1250" b="1" i="0" u="none" strike="noStrike" kern="0" cap="none" spc="0" normalizeH="0" baseline="0" noProof="0">
                <a:ln>
                  <a:noFill/>
                </a:ln>
                <a:solidFill>
                  <a:srgbClr val="000000"/>
                </a:solidFill>
                <a:effectLst/>
                <a:uLnTx/>
                <a:uFillTx/>
                <a:latin typeface="Arial"/>
                <a:ea typeface="Arial"/>
                <a:cs typeface="Arial"/>
                <a:sym typeface="Arial"/>
              </a:rPr>
              <a:t>channel</a:t>
            </a:r>
            <a:endParaRPr kumimoji="0" sz="125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4" name="Google Shape;864;p113"/>
          <p:cNvSpPr txBox="1"/>
          <p:nvPr/>
        </p:nvSpPr>
        <p:spPr>
          <a:xfrm>
            <a:off x="6094697" y="4297809"/>
            <a:ext cx="678636" cy="33611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1428"/>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0000"/>
                </a:solidFill>
                <a:effectLst/>
                <a:uLnTx/>
                <a:uFillTx/>
                <a:latin typeface="Arial"/>
                <a:ea typeface="Arial"/>
                <a:cs typeface="Arial"/>
                <a:sym typeface="Arial"/>
              </a:rPr>
              <a:t>Na</a:t>
            </a:r>
            <a:r>
              <a:rPr kumimoji="0" lang="en-US" sz="1200" b="1" i="0" u="none" strike="noStrike" kern="0" cap="none" spc="0" normalizeH="0" baseline="30000" noProof="0" dirty="0">
                <a:ln>
                  <a:noFill/>
                </a:ln>
                <a:solidFill>
                  <a:srgbClr val="FF0000"/>
                </a:solidFill>
                <a:effectLst/>
                <a:uLnTx/>
                <a:uFillTx/>
                <a:latin typeface="Noto Sans Symbols"/>
                <a:ea typeface="Noto Sans Symbols"/>
                <a:cs typeface="Noto Sans Symbols"/>
                <a:sym typeface="Noto Sans Symbols"/>
              </a:rPr>
              <a:t>+</a:t>
            </a:r>
            <a:r>
              <a:rPr kumimoji="0" lang="en-US" sz="1200" b="1" i="0" u="none" strike="noStrike" kern="0" cap="none" spc="0" normalizeH="0" baseline="0" noProof="0" dirty="0">
                <a:ln>
                  <a:noFill/>
                </a:ln>
                <a:solidFill>
                  <a:srgbClr val="FF0000"/>
                </a:solidFill>
                <a:effectLst/>
                <a:uLnTx/>
                <a:uFillTx/>
                <a:latin typeface="Arial"/>
                <a:ea typeface="Arial"/>
                <a:cs typeface="Arial"/>
                <a:sym typeface="Arial"/>
              </a:rPr>
              <a:t>-K</a:t>
            </a:r>
            <a:r>
              <a:rPr kumimoji="0" lang="en-US" sz="1400" b="1" i="0" u="none" strike="noStrike" kern="0" cap="none" spc="0" normalizeH="0" baseline="30000" noProof="0" dirty="0">
                <a:ln>
                  <a:noFill/>
                </a:ln>
                <a:solidFill>
                  <a:srgbClr val="FF0000"/>
                </a:solidFill>
                <a:effectLst/>
                <a:uLnTx/>
                <a:uFillTx/>
                <a:latin typeface="Noto Sans Symbols"/>
                <a:ea typeface="Noto Sans Symbols"/>
                <a:cs typeface="Noto Sans Symbols"/>
                <a:sym typeface="Noto Sans Symbols"/>
              </a:rPr>
              <a:t>+ </a:t>
            </a:r>
            <a:r>
              <a:rPr kumimoji="0" lang="en-US" sz="1200" b="1" i="0" u="none" strike="noStrike" kern="0" cap="none" spc="0" normalizeH="0" baseline="0" noProof="0" dirty="0">
                <a:ln>
                  <a:noFill/>
                </a:ln>
                <a:solidFill>
                  <a:srgbClr val="FF0000"/>
                </a:solidFill>
                <a:effectLst/>
                <a:uLnTx/>
                <a:uFillTx/>
                <a:latin typeface="Arial"/>
                <a:ea typeface="Arial"/>
                <a:cs typeface="Arial"/>
                <a:sym typeface="Arial"/>
              </a:rPr>
              <a:t>pump</a:t>
            </a:r>
            <a:endParaRPr kumimoji="0" sz="120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866" name="Google Shape;866;p113"/>
          <p:cNvSpPr txBox="1"/>
          <p:nvPr/>
        </p:nvSpPr>
        <p:spPr>
          <a:xfrm>
            <a:off x="3993263" y="6112174"/>
            <a:ext cx="1482929"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High K</a:t>
            </a:r>
            <a:r>
              <a:rPr kumimoji="0" lang="en-US" sz="16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/low Na</a:t>
            </a:r>
            <a:r>
              <a:rPr kumimoji="0" lang="en-US" sz="16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7" name="Google Shape;867;p113"/>
          <p:cNvSpPr txBox="1"/>
          <p:nvPr/>
        </p:nvSpPr>
        <p:spPr>
          <a:xfrm>
            <a:off x="3246541" y="543848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8" name="Google Shape;868;p113"/>
          <p:cNvSpPr txBox="1"/>
          <p:nvPr/>
        </p:nvSpPr>
        <p:spPr>
          <a:xfrm>
            <a:off x="4254291" y="5562783"/>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9" name="Google Shape;869;p113"/>
          <p:cNvSpPr txBox="1"/>
          <p:nvPr/>
        </p:nvSpPr>
        <p:spPr>
          <a:xfrm>
            <a:off x="3756405" y="5533481"/>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0" name="Google Shape;870;p113"/>
          <p:cNvSpPr txBox="1"/>
          <p:nvPr/>
        </p:nvSpPr>
        <p:spPr>
          <a:xfrm>
            <a:off x="3596400" y="5983130"/>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1" name="Google Shape;871;p113"/>
          <p:cNvSpPr txBox="1"/>
          <p:nvPr/>
        </p:nvSpPr>
        <p:spPr>
          <a:xfrm>
            <a:off x="3074199" y="592313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2" name="Google Shape;872;p113"/>
          <p:cNvSpPr txBox="1"/>
          <p:nvPr/>
        </p:nvSpPr>
        <p:spPr>
          <a:xfrm>
            <a:off x="2466995" y="530814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3" name="Google Shape;873;p113"/>
          <p:cNvSpPr txBox="1"/>
          <p:nvPr/>
        </p:nvSpPr>
        <p:spPr>
          <a:xfrm>
            <a:off x="2251989" y="5851931"/>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4" name="Google Shape;874;p113"/>
          <p:cNvSpPr txBox="1"/>
          <p:nvPr/>
        </p:nvSpPr>
        <p:spPr>
          <a:xfrm>
            <a:off x="2722000" y="5557783"/>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5" name="Google Shape;875;p113"/>
          <p:cNvSpPr txBox="1"/>
          <p:nvPr/>
        </p:nvSpPr>
        <p:spPr>
          <a:xfrm>
            <a:off x="4202041" y="462734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Arial"/>
                <a:ea typeface="Arial"/>
                <a:cs typeface="Arial"/>
                <a:sym typeface="Arial"/>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6" name="Google Shape;876;p113"/>
          <p:cNvSpPr txBox="1"/>
          <p:nvPr/>
        </p:nvSpPr>
        <p:spPr>
          <a:xfrm>
            <a:off x="5241809" y="543848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7" name="Google Shape;877;p113"/>
          <p:cNvSpPr txBox="1"/>
          <p:nvPr/>
        </p:nvSpPr>
        <p:spPr>
          <a:xfrm>
            <a:off x="5466815" y="5896930"/>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8" name="Google Shape;878;p113"/>
          <p:cNvSpPr txBox="1"/>
          <p:nvPr/>
        </p:nvSpPr>
        <p:spPr>
          <a:xfrm>
            <a:off x="5841826" y="5620734"/>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9" name="Google Shape;879;p113"/>
          <p:cNvSpPr txBox="1"/>
          <p:nvPr/>
        </p:nvSpPr>
        <p:spPr>
          <a:xfrm>
            <a:off x="6286838" y="5365932"/>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0" name="Google Shape;880;p113"/>
          <p:cNvSpPr txBox="1"/>
          <p:nvPr/>
        </p:nvSpPr>
        <p:spPr>
          <a:xfrm>
            <a:off x="6246837" y="5921929"/>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1" name="Google Shape;881;p113"/>
          <p:cNvSpPr txBox="1"/>
          <p:nvPr/>
        </p:nvSpPr>
        <p:spPr>
          <a:xfrm>
            <a:off x="6896803" y="6011928"/>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Noto Sans Symbols"/>
              <a:ea typeface="Noto Sans Symbols"/>
              <a:cs typeface="Noto Sans Symbols"/>
              <a:sym typeface="Noto Sans Symbols"/>
            </a:endParaRPr>
          </a:p>
        </p:txBody>
      </p:sp>
      <p:sp>
        <p:nvSpPr>
          <p:cNvPr id="882" name="Google Shape;882;p113"/>
          <p:cNvSpPr txBox="1"/>
          <p:nvPr/>
        </p:nvSpPr>
        <p:spPr>
          <a:xfrm>
            <a:off x="6826421" y="536370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3" name="Google Shape;883;p113"/>
          <p:cNvSpPr txBox="1"/>
          <p:nvPr/>
        </p:nvSpPr>
        <p:spPr>
          <a:xfrm>
            <a:off x="6341758" y="4671998"/>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4" name="Google Shape;884;p113"/>
          <p:cNvSpPr txBox="1"/>
          <p:nvPr/>
        </p:nvSpPr>
        <p:spPr>
          <a:xfrm>
            <a:off x="6339016" y="4063771"/>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5" name="Google Shape;885;p113"/>
          <p:cNvSpPr txBox="1"/>
          <p:nvPr/>
        </p:nvSpPr>
        <p:spPr>
          <a:xfrm>
            <a:off x="5253681" y="4335620"/>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Arial"/>
                <a:ea typeface="Arial"/>
                <a:cs typeface="Arial"/>
                <a:sym typeface="Arial"/>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6" name="Google Shape;886;p113"/>
          <p:cNvSpPr txBox="1"/>
          <p:nvPr/>
        </p:nvSpPr>
        <p:spPr>
          <a:xfrm>
            <a:off x="5949004" y="3449537"/>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7" name="Google Shape;887;p113"/>
          <p:cNvSpPr txBox="1"/>
          <p:nvPr/>
        </p:nvSpPr>
        <p:spPr>
          <a:xfrm>
            <a:off x="5485037" y="3706935"/>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8" name="Google Shape;888;p113"/>
          <p:cNvSpPr txBox="1"/>
          <p:nvPr/>
        </p:nvSpPr>
        <p:spPr>
          <a:xfrm>
            <a:off x="6388807" y="3184347"/>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9" name="Google Shape;889;p113"/>
          <p:cNvSpPr txBox="1"/>
          <p:nvPr/>
        </p:nvSpPr>
        <p:spPr>
          <a:xfrm>
            <a:off x="6851215" y="3351747"/>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0" name="Google Shape;890;p113"/>
          <p:cNvSpPr txBox="1"/>
          <p:nvPr/>
        </p:nvSpPr>
        <p:spPr>
          <a:xfrm>
            <a:off x="6778609" y="2879158"/>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1" name="Google Shape;891;p113"/>
          <p:cNvSpPr txBox="1"/>
          <p:nvPr/>
        </p:nvSpPr>
        <p:spPr>
          <a:xfrm>
            <a:off x="6170989" y="282156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2" name="Google Shape;892;p113"/>
          <p:cNvSpPr txBox="1"/>
          <p:nvPr/>
        </p:nvSpPr>
        <p:spPr>
          <a:xfrm>
            <a:off x="5638370" y="2983962"/>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3" name="Google Shape;893;p113"/>
          <p:cNvSpPr txBox="1"/>
          <p:nvPr/>
        </p:nvSpPr>
        <p:spPr>
          <a:xfrm>
            <a:off x="5243681" y="328853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4" name="Google Shape;894;p113"/>
          <p:cNvSpPr txBox="1"/>
          <p:nvPr/>
        </p:nvSpPr>
        <p:spPr>
          <a:xfrm>
            <a:off x="4887846" y="3626936"/>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5" name="Google Shape;895;p113"/>
          <p:cNvSpPr txBox="1"/>
          <p:nvPr/>
        </p:nvSpPr>
        <p:spPr>
          <a:xfrm>
            <a:off x="4493252" y="3726934"/>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6" name="Google Shape;896;p113"/>
          <p:cNvSpPr txBox="1"/>
          <p:nvPr/>
        </p:nvSpPr>
        <p:spPr>
          <a:xfrm>
            <a:off x="4220640" y="3509340"/>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7" name="Google Shape;897;p113"/>
          <p:cNvSpPr txBox="1"/>
          <p:nvPr/>
        </p:nvSpPr>
        <p:spPr>
          <a:xfrm>
            <a:off x="3591973" y="3263534"/>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8" name="Google Shape;898;p113"/>
          <p:cNvSpPr txBox="1"/>
          <p:nvPr/>
        </p:nvSpPr>
        <p:spPr>
          <a:xfrm>
            <a:off x="2712994" y="3300936"/>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9" name="Google Shape;899;p113"/>
          <p:cNvSpPr txBox="1"/>
          <p:nvPr/>
        </p:nvSpPr>
        <p:spPr>
          <a:xfrm>
            <a:off x="2080373" y="3038344"/>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0" name="Google Shape;900;p113"/>
          <p:cNvSpPr txBox="1"/>
          <p:nvPr/>
        </p:nvSpPr>
        <p:spPr>
          <a:xfrm>
            <a:off x="2250378" y="3508529"/>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1" name="Google Shape;901;p113"/>
          <p:cNvSpPr txBox="1"/>
          <p:nvPr/>
        </p:nvSpPr>
        <p:spPr>
          <a:xfrm>
            <a:off x="2630388" y="3836933"/>
            <a:ext cx="27583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2" name="Google Shape;902;p113"/>
          <p:cNvSpPr txBox="1"/>
          <p:nvPr/>
        </p:nvSpPr>
        <p:spPr>
          <a:xfrm>
            <a:off x="3256541" y="433033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Arial"/>
                <a:ea typeface="Arial"/>
                <a:cs typeface="Arial"/>
                <a:sym typeface="Arial"/>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3" name="Google Shape;903;p113"/>
          <p:cNvSpPr txBox="1"/>
          <p:nvPr/>
        </p:nvSpPr>
        <p:spPr>
          <a:xfrm>
            <a:off x="3260191" y="3144933"/>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4" name="Google Shape;904;p113"/>
          <p:cNvSpPr txBox="1"/>
          <p:nvPr/>
        </p:nvSpPr>
        <p:spPr>
          <a:xfrm>
            <a:off x="2965183" y="3650929"/>
            <a:ext cx="203553"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1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1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5" name="Google Shape;905;p113"/>
          <p:cNvSpPr txBox="1"/>
          <p:nvPr/>
        </p:nvSpPr>
        <p:spPr>
          <a:xfrm>
            <a:off x="6734324" y="4588156"/>
            <a:ext cx="275833" cy="12311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ATP</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Google Shape;844;p112">
            <a:extLst>
              <a:ext uri="{FF2B5EF4-FFF2-40B4-BE49-F238E27FC236}">
                <a16:creationId xmlns:a16="http://schemas.microsoft.com/office/drawing/2014/main" id="{3D4E3733-FBB1-AA5B-FCD8-FBADEF1485B7}"/>
              </a:ext>
            </a:extLst>
          </p:cNvPr>
          <p:cNvSpPr txBox="1">
            <a:spLocks/>
          </p:cNvSpPr>
          <p:nvPr/>
        </p:nvSpPr>
        <p:spPr>
          <a:xfrm>
            <a:off x="199659" y="104342"/>
            <a:ext cx="8801837" cy="24477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a:spcBef>
                <a:spcPts val="0"/>
              </a:spcBef>
              <a:buSzPts val="2800"/>
            </a:pPr>
            <a:r>
              <a:rPr lang="en-US" sz="3600" b="1" dirty="0">
                <a:solidFill>
                  <a:srgbClr val="FF0000"/>
                </a:solidFill>
                <a:latin typeface="Comic Sans MS"/>
                <a:ea typeface="Comic Sans MS"/>
                <a:cs typeface="Comic Sans MS"/>
                <a:sym typeface="Comic Sans MS"/>
              </a:rPr>
              <a:t>Sodium-Potassium (</a:t>
            </a:r>
            <a:r>
              <a:rPr lang="en-US" sz="3600" b="1" dirty="0">
                <a:solidFill>
                  <a:srgbClr val="00B0F0"/>
                </a:solidFill>
                <a:latin typeface="Comic Sans MS"/>
                <a:ea typeface="Comic Sans MS"/>
                <a:cs typeface="Comic Sans MS"/>
                <a:sym typeface="Comic Sans MS"/>
              </a:rPr>
              <a:t>Na</a:t>
            </a:r>
            <a:r>
              <a:rPr lang="en-US" sz="3600" b="1" baseline="30000" dirty="0">
                <a:solidFill>
                  <a:srgbClr val="00B0F0"/>
                </a:solidFill>
                <a:latin typeface="Comic Sans MS"/>
                <a:ea typeface="Comic Sans MS"/>
                <a:cs typeface="Comic Sans MS"/>
                <a:sym typeface="Comic Sans MS"/>
              </a:rPr>
              <a:t>+</a:t>
            </a:r>
            <a:r>
              <a:rPr lang="en-US" sz="3600" b="1" dirty="0">
                <a:solidFill>
                  <a:srgbClr val="FF0000"/>
                </a:solidFill>
                <a:latin typeface="Comic Sans MS"/>
                <a:ea typeface="Comic Sans MS"/>
                <a:cs typeface="Comic Sans MS"/>
                <a:sym typeface="Comic Sans MS"/>
              </a:rPr>
              <a:t>-</a:t>
            </a:r>
            <a:r>
              <a:rPr lang="en-US" sz="3600" b="1" dirty="0">
                <a:solidFill>
                  <a:srgbClr val="00B050"/>
                </a:solidFill>
                <a:latin typeface="Comic Sans MS"/>
                <a:ea typeface="Comic Sans MS"/>
                <a:cs typeface="Comic Sans MS"/>
                <a:sym typeface="Comic Sans MS"/>
              </a:rPr>
              <a:t>K</a:t>
            </a:r>
            <a:r>
              <a:rPr lang="en-US" sz="3600" b="1" baseline="30000" dirty="0">
                <a:solidFill>
                  <a:srgbClr val="00B050"/>
                </a:solidFill>
                <a:latin typeface="Comic Sans MS"/>
                <a:ea typeface="Comic Sans MS"/>
                <a:cs typeface="Comic Sans MS"/>
                <a:sym typeface="Comic Sans MS"/>
              </a:rPr>
              <a:t>+</a:t>
            </a:r>
            <a:r>
              <a:rPr lang="en-US" sz="3600" b="1" dirty="0">
                <a:solidFill>
                  <a:srgbClr val="FF0000"/>
                </a:solidFill>
                <a:latin typeface="Comic Sans MS"/>
                <a:ea typeface="Comic Sans MS"/>
                <a:cs typeface="Comic Sans MS"/>
                <a:sym typeface="Comic Sans MS"/>
              </a:rPr>
              <a:t>) Pumps</a:t>
            </a:r>
          </a:p>
          <a:p>
            <a:pPr algn="l">
              <a:spcBef>
                <a:spcPts val="0"/>
              </a:spcBef>
              <a:buSzPts val="2800"/>
            </a:pPr>
            <a:r>
              <a:rPr lang="en-US" sz="2400" dirty="0">
                <a:solidFill>
                  <a:srgbClr val="002060"/>
                </a:solidFill>
                <a:latin typeface="Comic Sans MS"/>
                <a:ea typeface="Comic Sans MS"/>
                <a:cs typeface="Comic Sans MS"/>
                <a:sym typeface="Comic Sans MS"/>
              </a:rPr>
              <a:t>use energy from </a:t>
            </a:r>
            <a:r>
              <a:rPr lang="en-US" sz="2400" b="1" dirty="0">
                <a:solidFill>
                  <a:srgbClr val="0000FF"/>
                </a:solidFill>
                <a:latin typeface="Comic Sans MS"/>
                <a:ea typeface="Comic Sans MS"/>
                <a:cs typeface="Comic Sans MS"/>
                <a:sym typeface="Comic Sans MS"/>
              </a:rPr>
              <a:t>ATP</a:t>
            </a:r>
            <a:r>
              <a:rPr lang="en-US" sz="2400" dirty="0">
                <a:solidFill>
                  <a:srgbClr val="002060"/>
                </a:solidFill>
                <a:latin typeface="Comic Sans MS"/>
                <a:ea typeface="Comic Sans MS"/>
                <a:cs typeface="Comic Sans MS"/>
                <a:sym typeface="Comic Sans MS"/>
              </a:rPr>
              <a:t> to actively move </a:t>
            </a:r>
            <a:r>
              <a:rPr lang="en-US" sz="2400" dirty="0">
                <a:solidFill>
                  <a:srgbClr val="00B0F0"/>
                </a:solidFill>
                <a:latin typeface="Comic Sans MS"/>
                <a:ea typeface="Comic Sans MS"/>
                <a:cs typeface="Comic Sans MS"/>
                <a:sym typeface="Comic Sans MS"/>
              </a:rPr>
              <a:t>Na</a:t>
            </a:r>
            <a:r>
              <a:rPr lang="en-US" sz="2400" baseline="30000" dirty="0">
                <a:solidFill>
                  <a:srgbClr val="00B0F0"/>
                </a:solidFill>
                <a:latin typeface="Comic Sans MS"/>
                <a:ea typeface="Comic Sans MS"/>
                <a:cs typeface="Comic Sans MS"/>
                <a:sym typeface="Comic Sans MS"/>
              </a:rPr>
              <a:t>+</a:t>
            </a:r>
            <a:r>
              <a:rPr lang="en-US" sz="2400" dirty="0">
                <a:solidFill>
                  <a:srgbClr val="0000FF"/>
                </a:solidFill>
                <a:latin typeface="Comic Sans MS"/>
                <a:ea typeface="Comic Sans MS"/>
                <a:cs typeface="Comic Sans MS"/>
                <a:sym typeface="Comic Sans MS"/>
              </a:rPr>
              <a:t> </a:t>
            </a:r>
            <a:r>
              <a:rPr lang="en-US" sz="2400" dirty="0">
                <a:solidFill>
                  <a:srgbClr val="002060"/>
                </a:solidFill>
                <a:latin typeface="Comic Sans MS"/>
                <a:ea typeface="Comic Sans MS"/>
                <a:cs typeface="Comic Sans MS"/>
                <a:sym typeface="Comic Sans MS"/>
              </a:rPr>
              <a:t>out of the neuron and </a:t>
            </a:r>
            <a:r>
              <a:rPr lang="en-US" sz="2400" dirty="0">
                <a:solidFill>
                  <a:srgbClr val="00B050"/>
                </a:solidFill>
                <a:latin typeface="Comic Sans MS"/>
                <a:ea typeface="Comic Sans MS"/>
                <a:cs typeface="Comic Sans MS"/>
                <a:sym typeface="Comic Sans MS"/>
              </a:rPr>
              <a:t>K</a:t>
            </a:r>
            <a:r>
              <a:rPr lang="en-US" sz="2400" baseline="30000" dirty="0">
                <a:solidFill>
                  <a:srgbClr val="00B050"/>
                </a:solidFill>
                <a:latin typeface="Comic Sans MS"/>
                <a:ea typeface="Comic Sans MS"/>
                <a:cs typeface="Comic Sans MS"/>
                <a:sym typeface="Comic Sans MS"/>
              </a:rPr>
              <a:t>+</a:t>
            </a:r>
            <a:r>
              <a:rPr lang="en-US" sz="2400" dirty="0">
                <a:solidFill>
                  <a:srgbClr val="0000FF"/>
                </a:solidFill>
                <a:latin typeface="Comic Sans MS"/>
                <a:ea typeface="Comic Sans MS"/>
                <a:cs typeface="Comic Sans MS"/>
                <a:sym typeface="Comic Sans MS"/>
              </a:rPr>
              <a:t> </a:t>
            </a:r>
            <a:r>
              <a:rPr lang="en-US" sz="2400" dirty="0">
                <a:solidFill>
                  <a:srgbClr val="002060"/>
                </a:solidFill>
                <a:latin typeface="Comic Sans MS"/>
                <a:ea typeface="Comic Sans MS"/>
                <a:cs typeface="Comic Sans MS"/>
                <a:sym typeface="Comic Sans MS"/>
              </a:rPr>
              <a:t>into the neuron.</a:t>
            </a:r>
          </a:p>
          <a:p>
            <a:pPr algn="l">
              <a:spcBef>
                <a:spcPts val="0"/>
              </a:spcBef>
              <a:buSzPts val="2800"/>
            </a:pPr>
            <a:endParaRPr lang="en-US" sz="2400" dirty="0">
              <a:solidFill>
                <a:srgbClr val="002060"/>
              </a:solidFill>
              <a:latin typeface="Comic Sans MS"/>
              <a:ea typeface="Comic Sans MS"/>
              <a:cs typeface="Comic Sans MS"/>
              <a:sym typeface="Comic Sans MS"/>
            </a:endParaRPr>
          </a:p>
          <a:p>
            <a:pPr algn="l">
              <a:spcBef>
                <a:spcPts val="0"/>
              </a:spcBef>
              <a:buSzPts val="2800"/>
            </a:pPr>
            <a:r>
              <a:rPr lang="en-US" sz="2400" dirty="0">
                <a:solidFill>
                  <a:srgbClr val="00B050"/>
                </a:solidFill>
                <a:latin typeface="Comic Sans MS"/>
                <a:ea typeface="Comic Sans MS"/>
                <a:cs typeface="Comic Sans MS"/>
                <a:sym typeface="Comic Sans MS"/>
              </a:rPr>
              <a:t>The resting potential exists because of </a:t>
            </a:r>
            <a:r>
              <a:rPr lang="en-US" sz="2400" b="1" dirty="0">
                <a:solidFill>
                  <a:srgbClr val="0000FF"/>
                </a:solidFill>
                <a:latin typeface="Comic Sans MS"/>
                <a:ea typeface="Comic Sans MS"/>
                <a:cs typeface="Comic Sans MS"/>
                <a:sym typeface="Comic Sans MS"/>
              </a:rPr>
              <a:t>differences in ion concentration </a:t>
            </a:r>
            <a:r>
              <a:rPr lang="en-US" sz="2400" dirty="0">
                <a:solidFill>
                  <a:srgbClr val="00B050"/>
                </a:solidFill>
                <a:latin typeface="Comic Sans MS"/>
                <a:ea typeface="Comic Sans MS"/>
                <a:cs typeface="Comic Sans MS"/>
                <a:sym typeface="Comic Sans MS"/>
              </a:rPr>
              <a:t>of the fluids inside and outside the neuron.</a:t>
            </a:r>
            <a:endParaRPr lang="en-US" sz="2400" dirty="0">
              <a:solidFill>
                <a:srgbClr val="00B050"/>
              </a:solidFill>
            </a:endParaRPr>
          </a:p>
        </p:txBody>
      </p:sp>
      <p:sp>
        <p:nvSpPr>
          <p:cNvPr id="4" name="TextBox 3">
            <a:extLst>
              <a:ext uri="{FF2B5EF4-FFF2-40B4-BE49-F238E27FC236}">
                <a16:creationId xmlns:a16="http://schemas.microsoft.com/office/drawing/2014/main" id="{25A661E3-B73D-8964-CB6A-A115AA390ACE}"/>
              </a:ext>
            </a:extLst>
          </p:cNvPr>
          <p:cNvSpPr txBox="1"/>
          <p:nvPr/>
        </p:nvSpPr>
        <p:spPr>
          <a:xfrm>
            <a:off x="7177823" y="4656480"/>
            <a:ext cx="1915967" cy="1938992"/>
          </a:xfrm>
          <a:prstGeom prst="rect">
            <a:avLst/>
          </a:prstGeom>
          <a:noFill/>
        </p:spPr>
        <p:txBody>
          <a:bodyPr wrap="square">
            <a:spAutoFit/>
          </a:bodyPr>
          <a:lstStyle/>
          <a:p>
            <a:pPr marL="58738" lvl="1" algn="l">
              <a:spcBef>
                <a:spcPts val="500"/>
              </a:spcBef>
              <a:buSzPts val="2600"/>
            </a:pPr>
            <a:r>
              <a:rPr lang="en-US" sz="2400" b="1" dirty="0">
                <a:solidFill>
                  <a:srgbClr val="0000FF"/>
                </a:solidFill>
                <a:latin typeface="Comic Sans MS"/>
                <a:ea typeface="Comic Sans MS"/>
                <a:cs typeface="Comic Sans MS"/>
                <a:sym typeface="Comic Sans MS"/>
              </a:rPr>
              <a:t>INSIDE</a:t>
            </a:r>
            <a:r>
              <a:rPr lang="en-US" sz="2400" b="1" dirty="0">
                <a:solidFill>
                  <a:srgbClr val="002060"/>
                </a:solidFill>
                <a:latin typeface="Comic Sans MS"/>
                <a:ea typeface="Comic Sans MS"/>
                <a:cs typeface="Comic Sans MS"/>
                <a:sym typeface="Comic Sans MS"/>
              </a:rPr>
              <a:t> </a:t>
            </a:r>
            <a:r>
              <a:rPr lang="en-US" sz="2400" dirty="0">
                <a:solidFill>
                  <a:srgbClr val="002060"/>
                </a:solidFill>
                <a:latin typeface="Comic Sans MS"/>
                <a:ea typeface="Comic Sans MS"/>
                <a:cs typeface="Comic Sans MS"/>
                <a:sym typeface="Comic Sans MS"/>
              </a:rPr>
              <a:t>the neuron, </a:t>
            </a:r>
            <a:r>
              <a:rPr lang="en-US" sz="2400" b="1" dirty="0">
                <a:solidFill>
                  <a:srgbClr val="00B050"/>
                </a:solidFill>
                <a:latin typeface="Comic Sans MS"/>
                <a:ea typeface="Comic Sans MS"/>
                <a:cs typeface="Comic Sans MS"/>
                <a:sym typeface="Comic Sans MS"/>
              </a:rPr>
              <a:t>K</a:t>
            </a:r>
            <a:r>
              <a:rPr lang="en-US" sz="2400" b="1" baseline="30000" dirty="0">
                <a:solidFill>
                  <a:srgbClr val="00B050"/>
                </a:solidFill>
                <a:latin typeface="Comic Sans MS"/>
                <a:ea typeface="Comic Sans MS"/>
                <a:cs typeface="Comic Sans MS"/>
                <a:sym typeface="Comic Sans MS"/>
              </a:rPr>
              <a:t>+</a:t>
            </a:r>
            <a:r>
              <a:rPr lang="en-US" sz="2400" b="1" dirty="0">
                <a:solidFill>
                  <a:srgbClr val="FF0000"/>
                </a:solidFill>
                <a:latin typeface="Comic Sans MS"/>
                <a:ea typeface="Comic Sans MS"/>
                <a:cs typeface="Comic Sans MS"/>
                <a:sym typeface="Comic Sans MS"/>
              </a:rPr>
              <a:t> is high and </a:t>
            </a:r>
            <a:r>
              <a:rPr lang="en-US" sz="2400" b="1" dirty="0">
                <a:solidFill>
                  <a:srgbClr val="00B0F0"/>
                </a:solidFill>
                <a:latin typeface="Comic Sans MS"/>
                <a:ea typeface="Comic Sans MS"/>
                <a:cs typeface="Comic Sans MS"/>
                <a:sym typeface="Comic Sans MS"/>
              </a:rPr>
              <a:t>Na</a:t>
            </a:r>
            <a:r>
              <a:rPr lang="en-US" sz="2400" b="1" baseline="30000" dirty="0">
                <a:solidFill>
                  <a:srgbClr val="00B0F0"/>
                </a:solidFill>
                <a:latin typeface="Comic Sans MS"/>
                <a:ea typeface="Comic Sans MS"/>
                <a:cs typeface="Comic Sans MS"/>
                <a:sym typeface="Comic Sans MS"/>
              </a:rPr>
              <a:t>+</a:t>
            </a:r>
            <a:r>
              <a:rPr lang="en-US" sz="2400" b="1" dirty="0">
                <a:solidFill>
                  <a:srgbClr val="FF0000"/>
                </a:solidFill>
                <a:latin typeface="Comic Sans MS"/>
                <a:ea typeface="Comic Sans MS"/>
                <a:cs typeface="Comic Sans MS"/>
                <a:sym typeface="Comic Sans MS"/>
              </a:rPr>
              <a:t> is low</a:t>
            </a:r>
            <a:r>
              <a:rPr lang="en-US" sz="2400" dirty="0">
                <a:solidFill>
                  <a:srgbClr val="002060"/>
                </a:solidFill>
                <a:latin typeface="Comic Sans MS"/>
                <a:ea typeface="Comic Sans MS"/>
                <a:cs typeface="Comic Sans MS"/>
                <a:sym typeface="Comic Sans MS"/>
              </a:rPr>
              <a:t>.</a:t>
            </a:r>
            <a:endParaRPr lang="en-US" sz="2400" dirty="0"/>
          </a:p>
        </p:txBody>
      </p:sp>
      <p:sp>
        <p:nvSpPr>
          <p:cNvPr id="6" name="TextBox 5">
            <a:extLst>
              <a:ext uri="{FF2B5EF4-FFF2-40B4-BE49-F238E27FC236}">
                <a16:creationId xmlns:a16="http://schemas.microsoft.com/office/drawing/2014/main" id="{DD458605-A70B-6170-8EC1-590F0DF3BF34}"/>
              </a:ext>
            </a:extLst>
          </p:cNvPr>
          <p:cNvSpPr txBox="1"/>
          <p:nvPr/>
        </p:nvSpPr>
        <p:spPr>
          <a:xfrm>
            <a:off x="59290" y="3090031"/>
            <a:ext cx="1883265" cy="1938992"/>
          </a:xfrm>
          <a:prstGeom prst="rect">
            <a:avLst/>
          </a:prstGeom>
          <a:noFill/>
        </p:spPr>
        <p:txBody>
          <a:bodyPr wrap="square">
            <a:spAutoFit/>
          </a:bodyPr>
          <a:lstStyle/>
          <a:p>
            <a:pPr lvl="1" algn="l">
              <a:spcBef>
                <a:spcPts val="500"/>
              </a:spcBef>
              <a:buSzPts val="2600"/>
            </a:pPr>
            <a:r>
              <a:rPr lang="en-US" sz="2400" dirty="0">
                <a:solidFill>
                  <a:srgbClr val="0000FF"/>
                </a:solidFill>
                <a:latin typeface="Comic Sans MS"/>
                <a:ea typeface="Comic Sans MS"/>
                <a:cs typeface="Comic Sans MS"/>
                <a:sym typeface="Comic Sans MS"/>
              </a:rPr>
              <a:t>OUTSIDE</a:t>
            </a:r>
            <a:r>
              <a:rPr lang="en-US" sz="2400" dirty="0">
                <a:solidFill>
                  <a:srgbClr val="002060"/>
                </a:solidFill>
                <a:latin typeface="Comic Sans MS"/>
                <a:ea typeface="Comic Sans MS"/>
                <a:cs typeface="Comic Sans MS"/>
                <a:sym typeface="Comic Sans MS"/>
              </a:rPr>
              <a:t> the neuron, </a:t>
            </a:r>
            <a:r>
              <a:rPr lang="en-US" sz="2400" b="1" dirty="0">
                <a:solidFill>
                  <a:srgbClr val="00B050"/>
                </a:solidFill>
                <a:latin typeface="Comic Sans MS"/>
                <a:ea typeface="Comic Sans MS"/>
                <a:cs typeface="Comic Sans MS"/>
                <a:sym typeface="Comic Sans MS"/>
              </a:rPr>
              <a:t>K</a:t>
            </a:r>
            <a:r>
              <a:rPr lang="en-US" sz="2400" b="1" baseline="30000" dirty="0">
                <a:solidFill>
                  <a:srgbClr val="00B050"/>
                </a:solidFill>
                <a:latin typeface="Comic Sans MS"/>
                <a:ea typeface="Comic Sans MS"/>
                <a:cs typeface="Comic Sans MS"/>
                <a:sym typeface="Comic Sans MS"/>
              </a:rPr>
              <a:t>+</a:t>
            </a:r>
            <a:r>
              <a:rPr lang="en-US" sz="2400" b="1" dirty="0">
                <a:solidFill>
                  <a:srgbClr val="FF0000"/>
                </a:solidFill>
                <a:latin typeface="Comic Sans MS"/>
                <a:ea typeface="Comic Sans MS"/>
                <a:cs typeface="Comic Sans MS"/>
                <a:sym typeface="Comic Sans MS"/>
              </a:rPr>
              <a:t> is low and </a:t>
            </a:r>
            <a:r>
              <a:rPr lang="en-US" sz="2400" b="1" dirty="0">
                <a:solidFill>
                  <a:srgbClr val="00B0F0"/>
                </a:solidFill>
                <a:latin typeface="Comic Sans MS"/>
                <a:ea typeface="Comic Sans MS"/>
                <a:cs typeface="Comic Sans MS"/>
                <a:sym typeface="Comic Sans MS"/>
              </a:rPr>
              <a:t>Na</a:t>
            </a:r>
            <a:r>
              <a:rPr lang="en-US" sz="2400" b="1" baseline="30000" dirty="0">
                <a:solidFill>
                  <a:srgbClr val="00B0F0"/>
                </a:solidFill>
                <a:latin typeface="Comic Sans MS"/>
                <a:ea typeface="Comic Sans MS"/>
                <a:cs typeface="Comic Sans MS"/>
                <a:sym typeface="Comic Sans MS"/>
              </a:rPr>
              <a:t>+</a:t>
            </a:r>
            <a:r>
              <a:rPr lang="en-US" sz="2400" b="1" dirty="0">
                <a:solidFill>
                  <a:srgbClr val="FF0000"/>
                </a:solidFill>
                <a:latin typeface="Comic Sans MS"/>
                <a:ea typeface="Comic Sans MS"/>
                <a:cs typeface="Comic Sans MS"/>
                <a:sym typeface="Comic Sans MS"/>
              </a:rPr>
              <a:t> is high</a:t>
            </a:r>
            <a:r>
              <a:rPr lang="en-US" sz="2400" dirty="0">
                <a:solidFill>
                  <a:srgbClr val="002060"/>
                </a:solidFill>
                <a:latin typeface="Comic Sans MS"/>
                <a:ea typeface="Comic Sans MS"/>
                <a:cs typeface="Comic Sans MS"/>
                <a:sym typeface="Comic Sans MS"/>
              </a:rPr>
              <a:t>.</a:t>
            </a:r>
            <a:endParaRPr lang="en-US" sz="2400" dirty="0"/>
          </a:p>
        </p:txBody>
      </p:sp>
    </p:spTree>
    <p:extLst>
      <p:ext uri="{BB962C8B-B14F-4D97-AF65-F5344CB8AC3E}">
        <p14:creationId xmlns:p14="http://schemas.microsoft.com/office/powerpoint/2010/main" val="305861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5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60"/>
                                        </p:tgtEl>
                                        <p:attrNameLst>
                                          <p:attrName>style.visibility</p:attrName>
                                        </p:attrNameLst>
                                      </p:cBhvr>
                                      <p:to>
                                        <p:strVal val="visible"/>
                                      </p:to>
                                    </p:set>
                                    <p:animEffect transition="in" filter="fade">
                                      <p:cBhvr>
                                        <p:cTn id="31" dur="500"/>
                                        <p:tgtEl>
                                          <p:spTgt spid="8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66"/>
                                        </p:tgtEl>
                                        <p:attrNameLst>
                                          <p:attrName>style.visibility</p:attrName>
                                        </p:attrNameLst>
                                      </p:cBhvr>
                                      <p:to>
                                        <p:strVal val="visible"/>
                                      </p:to>
                                    </p:set>
                                    <p:animEffect transition="in" filter="fade">
                                      <p:cBhvr>
                                        <p:cTn id="40" dur="500"/>
                                        <p:tgtEl>
                                          <p:spTgt spid="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p:bldP spid="864" grpId="0"/>
      <p:bldP spid="866"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pic>
        <p:nvPicPr>
          <p:cNvPr id="911" name="Google Shape;911;p114" descr="28_03_2RestingPotential-U.jpg"/>
          <p:cNvPicPr preferRelativeResize="0"/>
          <p:nvPr/>
        </p:nvPicPr>
        <p:blipFill rotWithShape="1">
          <a:blip r:embed="rId3">
            <a:alphaModFix/>
          </a:blip>
          <a:srcRect b="2922"/>
          <a:stretch/>
        </p:blipFill>
        <p:spPr>
          <a:xfrm>
            <a:off x="350520" y="284478"/>
            <a:ext cx="8442960" cy="6302587"/>
          </a:xfrm>
          <a:prstGeom prst="rect">
            <a:avLst/>
          </a:prstGeom>
          <a:noFill/>
          <a:ln>
            <a:noFill/>
          </a:ln>
        </p:spPr>
      </p:pic>
      <p:cxnSp>
        <p:nvCxnSpPr>
          <p:cNvPr id="912" name="Google Shape;912;p114"/>
          <p:cNvCxnSpPr/>
          <p:nvPr/>
        </p:nvCxnSpPr>
        <p:spPr>
          <a:xfrm>
            <a:off x="3555740" y="2395883"/>
            <a:ext cx="211927" cy="465848"/>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13" name="Google Shape;913;p114"/>
          <p:cNvCxnSpPr/>
          <p:nvPr/>
        </p:nvCxnSpPr>
        <p:spPr>
          <a:xfrm flipH="1">
            <a:off x="5047806" y="3936998"/>
            <a:ext cx="209994" cy="428272"/>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914" name="Google Shape;914;p114"/>
          <p:cNvSpPr txBox="1"/>
          <p:nvPr/>
        </p:nvSpPr>
        <p:spPr>
          <a:xfrm>
            <a:off x="529530" y="408787"/>
            <a:ext cx="2555199" cy="34624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1" i="0" u="none" strike="noStrike" kern="0" cap="none" spc="0" normalizeH="0" baseline="0" noProof="0" dirty="0">
                <a:ln>
                  <a:noFill/>
                </a:ln>
                <a:solidFill>
                  <a:srgbClr val="FF0000"/>
                </a:solidFill>
                <a:effectLst/>
                <a:uLnTx/>
                <a:uFillTx/>
                <a:latin typeface="Arial"/>
                <a:ea typeface="Arial"/>
                <a:cs typeface="Arial"/>
                <a:sym typeface="Arial"/>
              </a:rPr>
              <a:t>Outside of neuron</a:t>
            </a:r>
            <a:endParaRPr kumimoji="0" sz="225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915" name="Google Shape;915;p114"/>
          <p:cNvSpPr txBox="1"/>
          <p:nvPr/>
        </p:nvSpPr>
        <p:spPr>
          <a:xfrm>
            <a:off x="3453788" y="918307"/>
            <a:ext cx="2369397" cy="34624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1" i="0" u="none" strike="noStrike" kern="0" cap="none" spc="0" normalizeH="0" baseline="0" noProof="0" dirty="0">
                <a:ln>
                  <a:noFill/>
                </a:ln>
                <a:solidFill>
                  <a:srgbClr val="000000"/>
                </a:solidFill>
                <a:effectLst/>
                <a:uLnTx/>
                <a:uFillTx/>
                <a:latin typeface="Arial"/>
                <a:ea typeface="Arial"/>
                <a:cs typeface="Arial"/>
                <a:sym typeface="Arial"/>
              </a:rPr>
              <a:t>Low K</a:t>
            </a:r>
            <a:r>
              <a:rPr kumimoji="0" lang="en-US" sz="24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2250" b="1" i="0" u="none" strike="noStrike" kern="0" cap="none" spc="0" normalizeH="0" baseline="0" noProof="0" dirty="0">
                <a:ln>
                  <a:noFill/>
                </a:ln>
                <a:solidFill>
                  <a:srgbClr val="000000"/>
                </a:solidFill>
                <a:effectLst/>
                <a:uLnTx/>
                <a:uFillTx/>
                <a:latin typeface="Arial"/>
                <a:ea typeface="Arial"/>
                <a:cs typeface="Arial"/>
                <a:sym typeface="Arial"/>
              </a:rPr>
              <a:t>/high Na</a:t>
            </a:r>
            <a:r>
              <a:rPr kumimoji="0" lang="en-US" sz="24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6" name="Google Shape;916;p114"/>
          <p:cNvSpPr txBox="1"/>
          <p:nvPr/>
        </p:nvSpPr>
        <p:spPr>
          <a:xfrm>
            <a:off x="3084729" y="1790372"/>
            <a:ext cx="1214456" cy="70788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0000"/>
                </a:solidFill>
                <a:effectLst/>
                <a:uLnTx/>
                <a:uFillTx/>
                <a:latin typeface="Arial"/>
                <a:ea typeface="Arial"/>
                <a:cs typeface="Arial"/>
                <a:sym typeface="Arial"/>
              </a:rPr>
              <a:t>Na</a:t>
            </a:r>
            <a:r>
              <a:rPr kumimoji="0" lang="en-US" sz="2000" b="1" i="0" u="none" strike="noStrike" kern="0" cap="none" spc="0" normalizeH="0" baseline="30000" noProof="0" dirty="0">
                <a:ln>
                  <a:noFill/>
                </a:ln>
                <a:solidFill>
                  <a:srgbClr val="FF0000"/>
                </a:solidFill>
                <a:effectLst/>
                <a:uLnTx/>
                <a:uFillTx/>
                <a:latin typeface="Arial"/>
                <a:cs typeface="Arial"/>
                <a:sym typeface="Arial"/>
              </a:rPr>
              <a:t>+</a:t>
            </a:r>
            <a:endParaRPr kumimoji="0" sz="1400" b="0"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0000"/>
                </a:solidFill>
                <a:effectLst/>
                <a:uLnTx/>
                <a:uFillTx/>
                <a:latin typeface="Arial"/>
                <a:ea typeface="Arial"/>
                <a:cs typeface="Arial"/>
                <a:sym typeface="Arial"/>
              </a:rPr>
              <a:t>channel</a:t>
            </a:r>
            <a:endParaRPr kumimoji="0" sz="200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917" name="Google Shape;917;p114"/>
          <p:cNvSpPr txBox="1"/>
          <p:nvPr/>
        </p:nvSpPr>
        <p:spPr>
          <a:xfrm>
            <a:off x="490962" y="3121301"/>
            <a:ext cx="1296447" cy="5685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Plasma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membrane</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8" name="Google Shape;918;p114"/>
          <p:cNvSpPr txBox="1"/>
          <p:nvPr/>
        </p:nvSpPr>
        <p:spPr>
          <a:xfrm>
            <a:off x="529531" y="6111990"/>
            <a:ext cx="2273878" cy="34624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1" i="0" u="none" strike="noStrike" kern="0" cap="none" spc="0" normalizeH="0" baseline="0" noProof="0" dirty="0">
                <a:ln>
                  <a:noFill/>
                </a:ln>
                <a:solidFill>
                  <a:srgbClr val="FF0000"/>
                </a:solidFill>
                <a:effectLst/>
                <a:uLnTx/>
                <a:uFillTx/>
                <a:latin typeface="Arial"/>
                <a:ea typeface="Arial"/>
                <a:cs typeface="Arial"/>
                <a:sym typeface="Arial"/>
              </a:rPr>
              <a:t>Inside of neuron</a:t>
            </a:r>
            <a:endParaRPr kumimoji="0" sz="225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919" name="Google Shape;919;p114"/>
          <p:cNvSpPr txBox="1"/>
          <p:nvPr/>
        </p:nvSpPr>
        <p:spPr>
          <a:xfrm>
            <a:off x="3503178" y="5598347"/>
            <a:ext cx="2268266" cy="3385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Arial"/>
                <a:ea typeface="Arial"/>
                <a:cs typeface="Arial"/>
                <a:sym typeface="Arial"/>
              </a:rPr>
              <a:t>High K</a:t>
            </a:r>
            <a:r>
              <a:rPr kumimoji="0" lang="en-US" sz="24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r>
              <a:rPr kumimoji="0" lang="en-US" sz="2200" b="1" i="0" u="none" strike="noStrike" kern="0" cap="none" spc="0" normalizeH="0" baseline="0" noProof="0">
                <a:ln>
                  <a:noFill/>
                </a:ln>
                <a:solidFill>
                  <a:srgbClr val="000000"/>
                </a:solidFill>
                <a:effectLst/>
                <a:uLnTx/>
                <a:uFillTx/>
                <a:latin typeface="Arial"/>
                <a:ea typeface="Arial"/>
                <a:cs typeface="Arial"/>
                <a:sym typeface="Arial"/>
              </a:rPr>
              <a:t>/low Na</a:t>
            </a:r>
            <a:r>
              <a:rPr kumimoji="0" lang="en-US" sz="24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0" name="Google Shape;920;p114"/>
          <p:cNvSpPr txBox="1"/>
          <p:nvPr/>
        </p:nvSpPr>
        <p:spPr>
          <a:xfrm>
            <a:off x="554888" y="937794"/>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1" name="Google Shape;921;p114"/>
          <p:cNvSpPr txBox="1"/>
          <p:nvPr/>
        </p:nvSpPr>
        <p:spPr>
          <a:xfrm>
            <a:off x="1987134" y="1929494"/>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2" name="Google Shape;922;p114"/>
          <p:cNvSpPr txBox="1"/>
          <p:nvPr/>
        </p:nvSpPr>
        <p:spPr>
          <a:xfrm>
            <a:off x="8036074" y="3419755"/>
            <a:ext cx="420009"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80" b="1" i="0" u="none" strike="noStrike" kern="0" cap="none" spc="0" normalizeH="0" baseline="0" noProof="0">
                <a:ln>
                  <a:noFill/>
                </a:ln>
                <a:solidFill>
                  <a:srgbClr val="000000"/>
                </a:solidFill>
                <a:effectLst/>
                <a:uLnTx/>
                <a:uFillTx/>
                <a:latin typeface="Arial"/>
                <a:ea typeface="Arial"/>
                <a:cs typeface="Arial"/>
                <a:sym typeface="Arial"/>
              </a:rPr>
              <a:t>ATP</a:t>
            </a:r>
            <a:endParaRPr kumimoji="0" sz="138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3" name="Google Shape;923;p114"/>
          <p:cNvSpPr txBox="1"/>
          <p:nvPr/>
        </p:nvSpPr>
        <p:spPr>
          <a:xfrm>
            <a:off x="2466912" y="1117598"/>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4" name="Google Shape;924;p114"/>
          <p:cNvSpPr txBox="1"/>
          <p:nvPr/>
        </p:nvSpPr>
        <p:spPr>
          <a:xfrm>
            <a:off x="2457505" y="3026363"/>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5" name="Google Shape;925;p114"/>
          <p:cNvSpPr txBox="1"/>
          <p:nvPr/>
        </p:nvSpPr>
        <p:spPr>
          <a:xfrm>
            <a:off x="5657614" y="3026363"/>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6" name="Google Shape;926;p114"/>
          <p:cNvSpPr txBox="1"/>
          <p:nvPr/>
        </p:nvSpPr>
        <p:spPr>
          <a:xfrm>
            <a:off x="7423385" y="3571992"/>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7" name="Google Shape;927;p114"/>
          <p:cNvSpPr txBox="1"/>
          <p:nvPr/>
        </p:nvSpPr>
        <p:spPr>
          <a:xfrm>
            <a:off x="5648207" y="1349019"/>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8" name="Google Shape;928;p114"/>
          <p:cNvSpPr txBox="1"/>
          <p:nvPr/>
        </p:nvSpPr>
        <p:spPr>
          <a:xfrm>
            <a:off x="837110" y="1698976"/>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9" name="Google Shape;929;p114"/>
          <p:cNvSpPr txBox="1"/>
          <p:nvPr/>
        </p:nvSpPr>
        <p:spPr>
          <a:xfrm>
            <a:off x="1580295" y="1359368"/>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0" name="Google Shape;930;p114"/>
          <p:cNvSpPr txBox="1"/>
          <p:nvPr/>
        </p:nvSpPr>
        <p:spPr>
          <a:xfrm>
            <a:off x="1439184" y="2221087"/>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1" name="Google Shape;931;p114"/>
          <p:cNvSpPr txBox="1"/>
          <p:nvPr/>
        </p:nvSpPr>
        <p:spPr>
          <a:xfrm>
            <a:off x="2981999" y="1307628"/>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2" name="Google Shape;932;p114"/>
          <p:cNvSpPr txBox="1"/>
          <p:nvPr/>
        </p:nvSpPr>
        <p:spPr>
          <a:xfrm>
            <a:off x="4007406" y="1691450"/>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3" name="Google Shape;933;p114"/>
          <p:cNvSpPr txBox="1"/>
          <p:nvPr/>
        </p:nvSpPr>
        <p:spPr>
          <a:xfrm>
            <a:off x="4440148" y="2042347"/>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4" name="Google Shape;934;p114"/>
          <p:cNvSpPr txBox="1"/>
          <p:nvPr/>
        </p:nvSpPr>
        <p:spPr>
          <a:xfrm>
            <a:off x="5070442" y="1888064"/>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5" name="Google Shape;935;p114"/>
          <p:cNvSpPr txBox="1"/>
          <p:nvPr/>
        </p:nvSpPr>
        <p:spPr>
          <a:xfrm>
            <a:off x="6031879" y="2012242"/>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6" name="Google Shape;936;p114"/>
          <p:cNvSpPr txBox="1"/>
          <p:nvPr/>
        </p:nvSpPr>
        <p:spPr>
          <a:xfrm>
            <a:off x="6776945" y="1600198"/>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7" name="Google Shape;937;p114"/>
          <p:cNvSpPr txBox="1"/>
          <p:nvPr/>
        </p:nvSpPr>
        <p:spPr>
          <a:xfrm>
            <a:off x="6270827" y="858894"/>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8" name="Google Shape;938;p114"/>
          <p:cNvSpPr txBox="1"/>
          <p:nvPr/>
        </p:nvSpPr>
        <p:spPr>
          <a:xfrm>
            <a:off x="7138528" y="595487"/>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9" name="Google Shape;939;p114"/>
          <p:cNvSpPr txBox="1"/>
          <p:nvPr/>
        </p:nvSpPr>
        <p:spPr>
          <a:xfrm>
            <a:off x="7469669" y="1190035"/>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0" name="Google Shape;940;p114"/>
          <p:cNvSpPr txBox="1"/>
          <p:nvPr/>
        </p:nvSpPr>
        <p:spPr>
          <a:xfrm>
            <a:off x="7396288" y="2584213"/>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1" name="Google Shape;941;p114"/>
          <p:cNvSpPr txBox="1"/>
          <p:nvPr/>
        </p:nvSpPr>
        <p:spPr>
          <a:xfrm>
            <a:off x="3960371" y="3495791"/>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2" name="Google Shape;942;p114"/>
          <p:cNvSpPr txBox="1"/>
          <p:nvPr/>
        </p:nvSpPr>
        <p:spPr>
          <a:xfrm>
            <a:off x="4342788" y="4298243"/>
            <a:ext cx="1414546" cy="3077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B050"/>
                </a:solidFill>
                <a:effectLst/>
                <a:uLnTx/>
                <a:uFillTx/>
                <a:latin typeface="Arial"/>
                <a:ea typeface="Arial"/>
                <a:cs typeface="Arial"/>
                <a:sym typeface="Arial"/>
              </a:rPr>
              <a:t>K</a:t>
            </a:r>
            <a:r>
              <a:rPr kumimoji="0" lang="en-US" sz="2200" b="1" i="0" u="none" strike="noStrike" kern="0" cap="none" spc="0" normalizeH="0" baseline="30000" noProof="0" dirty="0">
                <a:ln>
                  <a:noFill/>
                </a:ln>
                <a:solidFill>
                  <a:srgbClr val="00B050"/>
                </a:solidFill>
                <a:effectLst/>
                <a:uLnTx/>
                <a:uFillTx/>
                <a:latin typeface="Arial"/>
                <a:ea typeface="Arial"/>
                <a:cs typeface="Arial"/>
                <a:sym typeface="Arial"/>
              </a:rPr>
              <a:t>+</a:t>
            </a:r>
            <a:r>
              <a:rPr kumimoji="0" lang="en-US" sz="2000" b="1" i="0" u="none" strike="noStrike" kern="0" cap="none" spc="0" normalizeH="0" baseline="0" noProof="0" dirty="0">
                <a:ln>
                  <a:noFill/>
                </a:ln>
                <a:solidFill>
                  <a:srgbClr val="00B050"/>
                </a:solidFill>
                <a:effectLst/>
                <a:uLnTx/>
                <a:uFillTx/>
                <a:latin typeface="Arial"/>
                <a:ea typeface="Arial"/>
                <a:cs typeface="Arial"/>
                <a:sym typeface="Arial"/>
              </a:rPr>
              <a:t> channel</a:t>
            </a:r>
            <a:endParaRPr kumimoji="0" sz="20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943" name="Google Shape;943;p114"/>
          <p:cNvSpPr txBox="1"/>
          <p:nvPr/>
        </p:nvSpPr>
        <p:spPr>
          <a:xfrm>
            <a:off x="1580193" y="4996871"/>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4" name="Google Shape;944;p114"/>
          <p:cNvSpPr txBox="1"/>
          <p:nvPr/>
        </p:nvSpPr>
        <p:spPr>
          <a:xfrm>
            <a:off x="2442111" y="4805986"/>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5" name="Google Shape;945;p114"/>
          <p:cNvSpPr txBox="1"/>
          <p:nvPr/>
        </p:nvSpPr>
        <p:spPr>
          <a:xfrm>
            <a:off x="3257357" y="4952228"/>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6" name="Google Shape;946;p114"/>
          <p:cNvSpPr txBox="1"/>
          <p:nvPr/>
        </p:nvSpPr>
        <p:spPr>
          <a:xfrm>
            <a:off x="2994120" y="5681901"/>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7" name="Google Shape;947;p114"/>
          <p:cNvSpPr txBox="1"/>
          <p:nvPr/>
        </p:nvSpPr>
        <p:spPr>
          <a:xfrm>
            <a:off x="2138217" y="5587998"/>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8" name="Google Shape;948;p114"/>
          <p:cNvSpPr txBox="1"/>
          <p:nvPr/>
        </p:nvSpPr>
        <p:spPr>
          <a:xfrm>
            <a:off x="1169170" y="4587392"/>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9" name="Google Shape;949;p114"/>
          <p:cNvSpPr txBox="1"/>
          <p:nvPr/>
        </p:nvSpPr>
        <p:spPr>
          <a:xfrm>
            <a:off x="838201" y="5466386"/>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0" name="Google Shape;950;p114"/>
          <p:cNvSpPr txBox="1"/>
          <p:nvPr/>
        </p:nvSpPr>
        <p:spPr>
          <a:xfrm>
            <a:off x="4055198" y="5000719"/>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1" name="Google Shape;951;p114"/>
          <p:cNvSpPr txBox="1"/>
          <p:nvPr/>
        </p:nvSpPr>
        <p:spPr>
          <a:xfrm>
            <a:off x="5644958" y="4798288"/>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2" name="Google Shape;952;p114"/>
          <p:cNvSpPr txBox="1"/>
          <p:nvPr/>
        </p:nvSpPr>
        <p:spPr>
          <a:xfrm>
            <a:off x="5999018" y="5537198"/>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3" name="Google Shape;953;p114"/>
          <p:cNvSpPr txBox="1"/>
          <p:nvPr/>
        </p:nvSpPr>
        <p:spPr>
          <a:xfrm>
            <a:off x="6605539" y="5096931"/>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4" name="Google Shape;954;p114"/>
          <p:cNvSpPr txBox="1"/>
          <p:nvPr/>
        </p:nvSpPr>
        <p:spPr>
          <a:xfrm>
            <a:off x="7250545" y="5580300"/>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5" name="Google Shape;955;p114"/>
          <p:cNvSpPr txBox="1"/>
          <p:nvPr/>
        </p:nvSpPr>
        <p:spPr>
          <a:xfrm>
            <a:off x="7318278" y="4685912"/>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6" name="Google Shape;956;p114"/>
          <p:cNvSpPr txBox="1"/>
          <p:nvPr/>
        </p:nvSpPr>
        <p:spPr>
          <a:xfrm>
            <a:off x="8294253" y="5715767"/>
            <a:ext cx="336496"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a:ln>
                <a:noFill/>
              </a:ln>
              <a:solidFill>
                <a:srgbClr val="000000"/>
              </a:solidFill>
              <a:effectLst/>
              <a:uLnTx/>
              <a:uFillTx/>
              <a:latin typeface="Noto Sans Symbols"/>
              <a:ea typeface="Noto Sans Symbols"/>
              <a:cs typeface="Noto Sans Symbols"/>
              <a:sym typeface="Noto Sans Symbols"/>
            </a:endParaRPr>
          </a:p>
        </p:txBody>
      </p:sp>
      <p:sp>
        <p:nvSpPr>
          <p:cNvPr id="957" name="Google Shape;957;p114"/>
          <p:cNvSpPr txBox="1"/>
          <p:nvPr/>
        </p:nvSpPr>
        <p:spPr>
          <a:xfrm>
            <a:off x="8183419" y="4677446"/>
            <a:ext cx="450952"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Na</a:t>
            </a:r>
            <a:r>
              <a:rPr kumimoji="0" lang="en-US" sz="2000" b="1" i="0" u="none" strike="noStrike" kern="0" cap="none" spc="0" normalizeH="0" baseline="30000" noProof="0">
                <a:ln>
                  <a:noFill/>
                </a:ln>
                <a:solidFill>
                  <a:srgbClr val="000000"/>
                </a:solidFill>
                <a:effectLst/>
                <a:uLnTx/>
                <a:uFillTx/>
                <a:latin typeface="Noto Sans Symbols"/>
                <a:ea typeface="Noto Sans Symbols"/>
                <a:cs typeface="Noto Sans Symbols"/>
                <a:sym typeface="Noto Sans Symbols"/>
              </a:rPr>
              <a: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8" name="Google Shape;958;p114"/>
          <p:cNvSpPr txBox="1"/>
          <p:nvPr/>
        </p:nvSpPr>
        <p:spPr>
          <a:xfrm>
            <a:off x="6949766" y="2980262"/>
            <a:ext cx="1214456" cy="61555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7030A0"/>
                </a:solidFill>
                <a:effectLst/>
                <a:uLnTx/>
                <a:uFillTx/>
                <a:latin typeface="Arial"/>
                <a:ea typeface="Arial"/>
                <a:cs typeface="Arial"/>
                <a:sym typeface="Arial"/>
              </a:rPr>
              <a:t>Na</a:t>
            </a:r>
            <a:r>
              <a:rPr kumimoji="0" lang="en-US" sz="2000" b="1" i="0" u="none" strike="noStrike" kern="0" cap="none" spc="0" normalizeH="0" baseline="30000" noProof="0" dirty="0">
                <a:ln>
                  <a:noFill/>
                </a:ln>
                <a:solidFill>
                  <a:srgbClr val="7030A0"/>
                </a:solidFill>
                <a:effectLst/>
                <a:uLnTx/>
                <a:uFillTx/>
                <a:latin typeface="Noto Sans Symbols"/>
                <a:ea typeface="Noto Sans Symbols"/>
                <a:cs typeface="Noto Sans Symbols"/>
                <a:sym typeface="Noto Sans Symbols"/>
              </a:rPr>
              <a:t>+</a:t>
            </a:r>
            <a:r>
              <a:rPr kumimoji="0" lang="en-US" sz="2000" b="1" i="0" u="none" strike="noStrike" kern="0" cap="none" spc="0" normalizeH="0" baseline="30000" noProof="0" dirty="0">
                <a:ln>
                  <a:noFill/>
                </a:ln>
                <a:solidFill>
                  <a:srgbClr val="7030A0"/>
                </a:solidFill>
                <a:effectLst/>
                <a:uLnTx/>
                <a:uFillTx/>
                <a:latin typeface="Arial"/>
                <a:ea typeface="Arial"/>
                <a:cs typeface="Arial"/>
                <a:sym typeface="Arial"/>
              </a:rPr>
              <a:t> </a:t>
            </a:r>
            <a:r>
              <a:rPr kumimoji="0" lang="en-US" sz="2000" b="1" i="0" u="none" strike="noStrike" kern="0" cap="none" spc="0" normalizeH="0" baseline="0" noProof="0" dirty="0">
                <a:ln>
                  <a:noFill/>
                </a:ln>
                <a:solidFill>
                  <a:srgbClr val="7030A0"/>
                </a:solidFill>
                <a:effectLst/>
                <a:uLnTx/>
                <a:uFillTx/>
                <a:latin typeface="Arial"/>
                <a:ea typeface="Arial"/>
                <a:cs typeface="Arial"/>
                <a:sym typeface="Arial"/>
              </a:rPr>
              <a:t>-K</a:t>
            </a:r>
            <a:r>
              <a:rPr kumimoji="0" lang="en-US" sz="2000" b="1" i="0" u="none" strike="noStrike" kern="0" cap="none" spc="0" normalizeH="0" baseline="30000" noProof="0" dirty="0">
                <a:ln>
                  <a:noFill/>
                </a:ln>
                <a:solidFill>
                  <a:srgbClr val="7030A0"/>
                </a:solidFill>
                <a:effectLst/>
                <a:uLnTx/>
                <a:uFillTx/>
                <a:latin typeface="Noto Sans Symbols"/>
                <a:ea typeface="Noto Sans Symbols"/>
                <a:cs typeface="Noto Sans Symbols"/>
                <a:sym typeface="Noto Sans Symbols"/>
              </a:rPr>
              <a:t>+</a:t>
            </a:r>
            <a:endParaRPr kumimoji="0" sz="2000" b="1" i="0" u="none" strike="noStrike" kern="0" cap="none" spc="0" normalizeH="0" baseline="30000" noProof="0" dirty="0">
              <a:ln>
                <a:noFill/>
              </a:ln>
              <a:solidFill>
                <a:srgbClr val="7030A0"/>
              </a:solidFill>
              <a:effectLst/>
              <a:uLnTx/>
              <a:uFillTx/>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7030A0"/>
                </a:solidFill>
                <a:effectLst/>
                <a:uLnTx/>
                <a:uFillTx/>
                <a:latin typeface="Arial"/>
                <a:ea typeface="Arial"/>
                <a:cs typeface="Arial"/>
                <a:sym typeface="Arial"/>
              </a:rPr>
              <a:t>pump</a:t>
            </a:r>
            <a:endParaRPr kumimoji="0" sz="2000" b="1" i="0" u="none" strike="noStrike" kern="0" cap="none" spc="0" normalizeH="0" baseline="0" noProof="0" dirty="0">
              <a:ln>
                <a:noFill/>
              </a:ln>
              <a:solidFill>
                <a:srgbClr val="7030A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fade">
                                      <p:cBhvr>
                                        <p:cTn id="7" dur="500"/>
                                        <p:tgtEl>
                                          <p:spTgt spid="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5"/>
                                        </p:tgtEl>
                                        <p:attrNameLst>
                                          <p:attrName>style.visibility</p:attrName>
                                        </p:attrNameLst>
                                      </p:cBhvr>
                                      <p:to>
                                        <p:strVal val="visible"/>
                                      </p:to>
                                    </p:set>
                                    <p:animEffect transition="in" filter="fade">
                                      <p:cBhvr>
                                        <p:cTn id="12" dur="500"/>
                                        <p:tgtEl>
                                          <p:spTgt spid="9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6"/>
                                        </p:tgtEl>
                                        <p:attrNameLst>
                                          <p:attrName>style.visibility</p:attrName>
                                        </p:attrNameLst>
                                      </p:cBhvr>
                                      <p:to>
                                        <p:strVal val="visible"/>
                                      </p:to>
                                    </p:set>
                                    <p:animEffect transition="in" filter="fade">
                                      <p:cBhvr>
                                        <p:cTn id="17" dur="500"/>
                                        <p:tgtEl>
                                          <p:spTgt spid="916"/>
                                        </p:tgtEl>
                                      </p:cBhvr>
                                    </p:animEffect>
                                  </p:childTnLst>
                                </p:cTn>
                              </p:par>
                              <p:par>
                                <p:cTn id="18" presetID="10" presetClass="entr" presetSubtype="0" fill="hold" nodeType="withEffect">
                                  <p:stCondLst>
                                    <p:cond delay="0"/>
                                  </p:stCondLst>
                                  <p:childTnLst>
                                    <p:set>
                                      <p:cBhvr>
                                        <p:cTn id="19" dur="1" fill="hold">
                                          <p:stCondLst>
                                            <p:cond delay="0"/>
                                          </p:stCondLst>
                                        </p:cTn>
                                        <p:tgtEl>
                                          <p:spTgt spid="912"/>
                                        </p:tgtEl>
                                        <p:attrNameLst>
                                          <p:attrName>style.visibility</p:attrName>
                                        </p:attrNameLst>
                                      </p:cBhvr>
                                      <p:to>
                                        <p:strVal val="visible"/>
                                      </p:to>
                                    </p:set>
                                    <p:animEffect transition="in" filter="fade">
                                      <p:cBhvr>
                                        <p:cTn id="20" dur="500"/>
                                        <p:tgtEl>
                                          <p:spTgt spid="9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32"/>
                                        </p:tgtEl>
                                        <p:attrNameLst>
                                          <p:attrName>style.visibility</p:attrName>
                                        </p:attrNameLst>
                                      </p:cBhvr>
                                      <p:to>
                                        <p:strVal val="visible"/>
                                      </p:to>
                                    </p:set>
                                    <p:animEffect transition="in" filter="fade">
                                      <p:cBhvr>
                                        <p:cTn id="25" dur="500"/>
                                        <p:tgtEl>
                                          <p:spTgt spid="93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41"/>
                                        </p:tgtEl>
                                        <p:attrNameLst>
                                          <p:attrName>style.visibility</p:attrName>
                                        </p:attrNameLst>
                                      </p:cBhvr>
                                      <p:to>
                                        <p:strVal val="visible"/>
                                      </p:to>
                                    </p:set>
                                    <p:animEffect transition="in" filter="fade">
                                      <p:cBhvr>
                                        <p:cTn id="29" dur="1000"/>
                                        <p:tgtEl>
                                          <p:spTgt spid="941"/>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50"/>
                                        </p:tgtEl>
                                        <p:attrNameLst>
                                          <p:attrName>style.visibility</p:attrName>
                                        </p:attrNameLst>
                                      </p:cBhvr>
                                      <p:to>
                                        <p:strVal val="visible"/>
                                      </p:to>
                                    </p:set>
                                    <p:animEffect transition="in" filter="fade">
                                      <p:cBhvr>
                                        <p:cTn id="33" dur="1000"/>
                                        <p:tgtEl>
                                          <p:spTgt spid="9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42"/>
                                        </p:tgtEl>
                                        <p:attrNameLst>
                                          <p:attrName>style.visibility</p:attrName>
                                        </p:attrNameLst>
                                      </p:cBhvr>
                                      <p:to>
                                        <p:strVal val="visible"/>
                                      </p:to>
                                    </p:set>
                                    <p:animEffect transition="in" filter="fade">
                                      <p:cBhvr>
                                        <p:cTn id="38" dur="500"/>
                                        <p:tgtEl>
                                          <p:spTgt spid="942"/>
                                        </p:tgtEl>
                                      </p:cBhvr>
                                    </p:animEffect>
                                  </p:childTnLst>
                                </p:cTn>
                              </p:par>
                              <p:par>
                                <p:cTn id="39" presetID="10" presetClass="entr" presetSubtype="0" fill="hold" nodeType="withEffect">
                                  <p:stCondLst>
                                    <p:cond delay="0"/>
                                  </p:stCondLst>
                                  <p:childTnLst>
                                    <p:set>
                                      <p:cBhvr>
                                        <p:cTn id="40" dur="1" fill="hold">
                                          <p:stCondLst>
                                            <p:cond delay="0"/>
                                          </p:stCondLst>
                                        </p:cTn>
                                        <p:tgtEl>
                                          <p:spTgt spid="913"/>
                                        </p:tgtEl>
                                        <p:attrNameLst>
                                          <p:attrName>style.visibility</p:attrName>
                                        </p:attrNameLst>
                                      </p:cBhvr>
                                      <p:to>
                                        <p:strVal val="visible"/>
                                      </p:to>
                                    </p:set>
                                    <p:animEffect transition="in" filter="fade">
                                      <p:cBhvr>
                                        <p:cTn id="41" dur="500"/>
                                        <p:tgtEl>
                                          <p:spTgt spid="9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18"/>
                                        </p:tgtEl>
                                        <p:attrNameLst>
                                          <p:attrName>style.visibility</p:attrName>
                                        </p:attrNameLst>
                                      </p:cBhvr>
                                      <p:to>
                                        <p:strVal val="visible"/>
                                      </p:to>
                                    </p:set>
                                    <p:animEffect transition="in" filter="fade">
                                      <p:cBhvr>
                                        <p:cTn id="46" dur="500"/>
                                        <p:tgtEl>
                                          <p:spTgt spid="9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19"/>
                                        </p:tgtEl>
                                        <p:attrNameLst>
                                          <p:attrName>style.visibility</p:attrName>
                                        </p:attrNameLst>
                                      </p:cBhvr>
                                      <p:to>
                                        <p:strVal val="visible"/>
                                      </p:to>
                                    </p:set>
                                    <p:animEffect transition="in" filter="fade">
                                      <p:cBhvr>
                                        <p:cTn id="51" dur="500"/>
                                        <p:tgtEl>
                                          <p:spTgt spid="9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44"/>
                                        </p:tgtEl>
                                        <p:attrNameLst>
                                          <p:attrName>style.visibility</p:attrName>
                                        </p:attrNameLst>
                                      </p:cBhvr>
                                      <p:to>
                                        <p:strVal val="visible"/>
                                      </p:to>
                                    </p:set>
                                    <p:animEffect transition="in" filter="fade">
                                      <p:cBhvr>
                                        <p:cTn id="56" dur="500"/>
                                        <p:tgtEl>
                                          <p:spTgt spid="9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51"/>
                                        </p:tgtEl>
                                        <p:attrNameLst>
                                          <p:attrName>style.visibility</p:attrName>
                                        </p:attrNameLst>
                                      </p:cBhvr>
                                      <p:to>
                                        <p:strVal val="visible"/>
                                      </p:to>
                                    </p:set>
                                    <p:animEffect transition="in" filter="fade">
                                      <p:cBhvr>
                                        <p:cTn id="59" dur="500"/>
                                        <p:tgtEl>
                                          <p:spTgt spid="951"/>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24"/>
                                        </p:tgtEl>
                                        <p:attrNameLst>
                                          <p:attrName>style.visibility</p:attrName>
                                        </p:attrNameLst>
                                      </p:cBhvr>
                                      <p:to>
                                        <p:strVal val="visible"/>
                                      </p:to>
                                    </p:set>
                                    <p:animEffect transition="in" filter="fade">
                                      <p:cBhvr>
                                        <p:cTn id="63" dur="1000"/>
                                        <p:tgtEl>
                                          <p:spTgt spid="9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25"/>
                                        </p:tgtEl>
                                        <p:attrNameLst>
                                          <p:attrName>style.visibility</p:attrName>
                                        </p:attrNameLst>
                                      </p:cBhvr>
                                      <p:to>
                                        <p:strVal val="visible"/>
                                      </p:to>
                                    </p:set>
                                    <p:animEffect transition="in" filter="fade">
                                      <p:cBhvr>
                                        <p:cTn id="66" dur="500"/>
                                        <p:tgtEl>
                                          <p:spTgt spid="925"/>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923"/>
                                        </p:tgtEl>
                                        <p:attrNameLst>
                                          <p:attrName>style.visibility</p:attrName>
                                        </p:attrNameLst>
                                      </p:cBhvr>
                                      <p:to>
                                        <p:strVal val="visible"/>
                                      </p:to>
                                    </p:set>
                                    <p:animEffect transition="in" filter="fade">
                                      <p:cBhvr>
                                        <p:cTn id="70" dur="1000"/>
                                        <p:tgtEl>
                                          <p:spTgt spid="9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27"/>
                                        </p:tgtEl>
                                        <p:attrNameLst>
                                          <p:attrName>style.visibility</p:attrName>
                                        </p:attrNameLst>
                                      </p:cBhvr>
                                      <p:to>
                                        <p:strVal val="visible"/>
                                      </p:to>
                                    </p:set>
                                    <p:animEffect transition="in" filter="fade">
                                      <p:cBhvr>
                                        <p:cTn id="73" dur="500"/>
                                        <p:tgtEl>
                                          <p:spTgt spid="92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58">
                                            <p:txEl>
                                              <p:pRg st="0" end="0"/>
                                            </p:txEl>
                                          </p:spTgt>
                                        </p:tgtEl>
                                        <p:attrNameLst>
                                          <p:attrName>style.visibility</p:attrName>
                                        </p:attrNameLst>
                                      </p:cBhvr>
                                      <p:to>
                                        <p:strVal val="visible"/>
                                      </p:to>
                                    </p:set>
                                    <p:animEffect transition="in" filter="fade">
                                      <p:cBhvr>
                                        <p:cTn id="78" dur="500"/>
                                        <p:tgtEl>
                                          <p:spTgt spid="95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958">
                                            <p:txEl>
                                              <p:pRg st="1" end="1"/>
                                            </p:txEl>
                                          </p:spTgt>
                                        </p:tgtEl>
                                        <p:attrNameLst>
                                          <p:attrName>style.visibility</p:attrName>
                                        </p:attrNameLst>
                                      </p:cBhvr>
                                      <p:to>
                                        <p:strVal val="visible"/>
                                      </p:to>
                                    </p:set>
                                    <p:animEffect transition="in" filter="fade">
                                      <p:cBhvr>
                                        <p:cTn id="81" dur="500"/>
                                        <p:tgtEl>
                                          <p:spTgt spid="9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 grpId="0"/>
      <p:bldP spid="915" grpId="0"/>
      <p:bldP spid="916" grpId="0"/>
      <p:bldP spid="918" grpId="0"/>
      <p:bldP spid="919" grpId="0"/>
      <p:bldP spid="923" grpId="0"/>
      <p:bldP spid="924" grpId="0"/>
      <p:bldP spid="925" grpId="0"/>
      <p:bldP spid="927" grpId="0"/>
      <p:bldP spid="932" grpId="0"/>
      <p:bldP spid="941" grpId="0"/>
      <p:bldP spid="942" grpId="0"/>
      <p:bldP spid="944" grpId="0"/>
      <p:bldP spid="950" grpId="0"/>
      <p:bldP spid="95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14"/>
        <p:cNvGrpSpPr/>
        <p:nvPr/>
      </p:nvGrpSpPr>
      <p:grpSpPr>
        <a:xfrm>
          <a:off x="0" y="0"/>
          <a:ext cx="0" cy="0"/>
          <a:chOff x="0" y="0"/>
          <a:chExt cx="0" cy="0"/>
        </a:xfrm>
      </p:grpSpPr>
      <p:sp>
        <p:nvSpPr>
          <p:cNvPr id="715" name="Google Shape;715;p142"/>
          <p:cNvSpPr txBox="1">
            <a:spLocks noGrp="1"/>
          </p:cNvSpPr>
          <p:nvPr>
            <p:ph type="ctrTitle"/>
          </p:nvPr>
        </p:nvSpPr>
        <p:spPr>
          <a:xfrm>
            <a:off x="609600" y="0"/>
            <a:ext cx="7772400" cy="17219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rgbClr val="FF0000"/>
                </a:solidFill>
                <a:latin typeface="Comic Sans MS"/>
                <a:ea typeface="Comic Sans MS"/>
                <a:cs typeface="Comic Sans MS"/>
                <a:sym typeface="Comic Sans MS"/>
              </a:rPr>
              <a:t>Human Anatomy &amp; Physiology </a:t>
            </a:r>
            <a:r>
              <a:rPr lang="en-US" sz="3600" b="1" dirty="0">
                <a:solidFill>
                  <a:srgbClr val="0070C0"/>
                </a:solidFill>
                <a:latin typeface="Comic Sans MS"/>
                <a:ea typeface="Comic Sans MS"/>
                <a:cs typeface="Comic Sans MS"/>
                <a:sym typeface="Comic Sans MS"/>
              </a:rPr>
              <a:t>Nerves, Circulation, Respiration </a:t>
            </a:r>
            <a:br>
              <a:rPr lang="en-US" sz="3600" b="1" dirty="0">
                <a:solidFill>
                  <a:srgbClr val="0070C0"/>
                </a:solidFill>
                <a:latin typeface="Comic Sans MS"/>
                <a:ea typeface="Comic Sans MS"/>
                <a:cs typeface="Comic Sans MS"/>
                <a:sym typeface="Comic Sans MS"/>
              </a:rPr>
            </a:br>
            <a:r>
              <a:rPr lang="en-US" sz="3200" b="1" dirty="0">
                <a:solidFill>
                  <a:srgbClr val="00B050"/>
                </a:solidFill>
                <a:latin typeface="Comic Sans MS"/>
                <a:ea typeface="Comic Sans MS"/>
                <a:cs typeface="Comic Sans MS"/>
                <a:sym typeface="Comic Sans MS"/>
              </a:rPr>
              <a:t>Chapter 32</a:t>
            </a:r>
            <a:endParaRPr dirty="0">
              <a:solidFill>
                <a:srgbClr val="00B050"/>
              </a:solidFill>
            </a:endParaRPr>
          </a:p>
        </p:txBody>
      </p:sp>
      <p:pic>
        <p:nvPicPr>
          <p:cNvPr id="1026" name="Picture 2" descr="What are the similarities and differences between the circulatory and  respiratory systems?">
            <a:extLst>
              <a:ext uri="{FF2B5EF4-FFF2-40B4-BE49-F238E27FC236}">
                <a16:creationId xmlns:a16="http://schemas.microsoft.com/office/drawing/2014/main" id="{2B6E7208-6067-B8E3-7925-891317EE1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9722" b="8596"/>
          <a:stretch/>
        </p:blipFill>
        <p:spPr bwMode="auto">
          <a:xfrm>
            <a:off x="5137354" y="3253839"/>
            <a:ext cx="4006646" cy="3555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at are the similarities and differences between the circulatory and  respiratory systems?">
            <a:extLst>
              <a:ext uri="{FF2B5EF4-FFF2-40B4-BE49-F238E27FC236}">
                <a16:creationId xmlns:a16="http://schemas.microsoft.com/office/drawing/2014/main" id="{FB38B02D-6E1D-5A27-D321-E63A5A706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06" r="51924"/>
          <a:stretch/>
        </p:blipFill>
        <p:spPr bwMode="auto">
          <a:xfrm>
            <a:off x="110838" y="3094291"/>
            <a:ext cx="3594264" cy="371533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What Is a Neuron? - Definition, Structure, Parts and Function">
            <a:extLst>
              <a:ext uri="{FF2B5EF4-FFF2-40B4-BE49-F238E27FC236}">
                <a16:creationId xmlns:a16="http://schemas.microsoft.com/office/drawing/2014/main" id="{FFB0CA02-E30D-905F-C1BF-77D93A0401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72" t="16338" r="5616" b="7831"/>
          <a:stretch/>
        </p:blipFill>
        <p:spPr bwMode="auto">
          <a:xfrm>
            <a:off x="2513371" y="1721922"/>
            <a:ext cx="3807543" cy="1922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5"/>
                                        </p:tgtEl>
                                        <p:attrNameLst>
                                          <p:attrName>style.visibility</p:attrName>
                                        </p:attrNameLst>
                                      </p:cBhvr>
                                      <p:to>
                                        <p:strVal val="visible"/>
                                      </p:to>
                                    </p:set>
                                    <p:animEffect transition="in" filter="fade">
                                      <p:cBhvr>
                                        <p:cTn id="7" dur="500"/>
                                        <p:tgtEl>
                                          <p:spTgt spid="7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sp>
        <p:nvSpPr>
          <p:cNvPr id="838" name="Google Shape;838;p111"/>
          <p:cNvSpPr txBox="1">
            <a:spLocks noGrp="1"/>
          </p:cNvSpPr>
          <p:nvPr>
            <p:ph type="body" idx="1"/>
          </p:nvPr>
        </p:nvSpPr>
        <p:spPr>
          <a:xfrm>
            <a:off x="36642" y="0"/>
            <a:ext cx="9011446" cy="330430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800"/>
              <a:buNone/>
            </a:pPr>
            <a:r>
              <a:rPr lang="en-US" b="1" dirty="0">
                <a:solidFill>
                  <a:srgbClr val="FF0000"/>
                </a:solidFill>
                <a:latin typeface="Comic Sans MS"/>
                <a:ea typeface="Comic Sans MS"/>
                <a:cs typeface="Comic Sans MS"/>
                <a:sym typeface="Comic Sans MS"/>
              </a:rPr>
              <a:t>Membrane Potential</a:t>
            </a:r>
          </a:p>
          <a:p>
            <a:pPr marL="225425" lvl="0" indent="0">
              <a:buSzPts val="2800"/>
              <a:buNone/>
            </a:pPr>
            <a:r>
              <a:rPr lang="en-US" sz="2400" dirty="0"/>
              <a:t>The lipid bilayer membrane that surrounds a neuron is impermeable to charged molecules or ions. </a:t>
            </a:r>
          </a:p>
          <a:p>
            <a:pPr marL="225425" lvl="0" indent="0">
              <a:buSzPts val="2800"/>
              <a:buNone/>
            </a:pPr>
            <a:r>
              <a:rPr lang="en-US" sz="2400" dirty="0">
                <a:solidFill>
                  <a:srgbClr val="0070C0"/>
                </a:solidFill>
              </a:rPr>
              <a:t>To enter or exit the neuron, ions must pass through special proteins called ion channels that span the membrane. </a:t>
            </a:r>
          </a:p>
          <a:p>
            <a:pPr marL="225425" lvl="0" indent="0">
              <a:buSzPts val="2800"/>
              <a:buNone/>
            </a:pPr>
            <a:r>
              <a:rPr lang="en-US" sz="2400" dirty="0">
                <a:solidFill>
                  <a:srgbClr val="00B050"/>
                </a:solidFill>
              </a:rPr>
              <a:t>Ion channels have different configurations: open, closed, and inactive.</a:t>
            </a:r>
            <a:endParaRPr lang="en-US" sz="2400" dirty="0">
              <a:solidFill>
                <a:srgbClr val="00B05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sz="2400" dirty="0">
              <a:solidFill>
                <a:srgbClr val="002060"/>
              </a:solidFill>
              <a:latin typeface="Comic Sans MS"/>
              <a:ea typeface="Comic Sans MS"/>
              <a:cs typeface="Comic Sans MS"/>
              <a:sym typeface="Comic Sans MS"/>
            </a:endParaRPr>
          </a:p>
          <a:p>
            <a:pPr marL="0" lvl="0" indent="0" algn="l" rtl="0">
              <a:lnSpc>
                <a:spcPct val="100000"/>
              </a:lnSpc>
              <a:spcBef>
                <a:spcPts val="1000"/>
              </a:spcBef>
              <a:spcAft>
                <a:spcPts val="0"/>
              </a:spcAft>
              <a:buSzPts val="2800"/>
              <a:buNone/>
            </a:pPr>
            <a:endParaRPr lang="en-US" dirty="0">
              <a:solidFill>
                <a:srgbClr val="002060"/>
              </a:solidFill>
              <a:latin typeface="Comic Sans MS"/>
              <a:ea typeface="Comic Sans MS"/>
              <a:cs typeface="Comic Sans MS"/>
              <a:sym typeface="Comic Sans MS"/>
            </a:endParaRPr>
          </a:p>
        </p:txBody>
      </p:sp>
      <p:pic>
        <p:nvPicPr>
          <p:cNvPr id="2" name="Picture 2" descr="The first image shows a voltage-gated sodium channel that is closed at the resting potential. In response to a nerve impulse the channel opens, allowing sodium to enter the cell. After the impulse the channel enters an inactive state. The channel closes by a different mechanism and, for a brief period does not reopen in response to a new nerve impulse.">
            <a:extLst>
              <a:ext uri="{FF2B5EF4-FFF2-40B4-BE49-F238E27FC236}">
                <a16:creationId xmlns:a16="http://schemas.microsoft.com/office/drawing/2014/main" id="{0D255AFC-43BB-5A98-657B-9F13833D0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195" b="4979"/>
          <a:stretch/>
        </p:blipFill>
        <p:spPr bwMode="auto">
          <a:xfrm>
            <a:off x="249434" y="3220086"/>
            <a:ext cx="2725335" cy="3513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e first image shows a voltage-gated sodium channel that is closed at the resting potential. In response to a nerve impulse the channel opens, allowing sodium to enter the cell. After the impulse the channel enters an inactive state. The channel closes by a different mechanism and, for a brief period does not reopen in response to a new nerve impulse.">
            <a:extLst>
              <a:ext uri="{FF2B5EF4-FFF2-40B4-BE49-F238E27FC236}">
                <a16:creationId xmlns:a16="http://schemas.microsoft.com/office/drawing/2014/main" id="{34833435-B568-21D5-38AD-B6CDE0AC9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42" r="34460" b="4979"/>
          <a:stretch/>
        </p:blipFill>
        <p:spPr bwMode="auto">
          <a:xfrm>
            <a:off x="3121282" y="3220085"/>
            <a:ext cx="2861953" cy="35132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first image shows a voltage-gated sodium channel that is closed at the resting potential. In response to a nerve impulse the channel opens, allowing sodium to enter the cell. After the impulse the channel enters an inactive state. The channel closes by a different mechanism and, for a brief period does not reopen in response to a new nerve impulse.">
            <a:extLst>
              <a:ext uri="{FF2B5EF4-FFF2-40B4-BE49-F238E27FC236}">
                <a16:creationId xmlns:a16="http://schemas.microsoft.com/office/drawing/2014/main" id="{CD332276-F27B-FDEC-AC64-1A6520B3DC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78" b="4979"/>
          <a:stretch/>
        </p:blipFill>
        <p:spPr bwMode="auto">
          <a:xfrm>
            <a:off x="6191028" y="3161642"/>
            <a:ext cx="2745233" cy="351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5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8">
                                            <p:txEl>
                                              <p:pRg st="1" end="1"/>
                                            </p:txEl>
                                          </p:spTgt>
                                        </p:tgtEl>
                                        <p:attrNameLst>
                                          <p:attrName>style.visibility</p:attrName>
                                        </p:attrNameLst>
                                      </p:cBhvr>
                                      <p:to>
                                        <p:strVal val="visible"/>
                                      </p:to>
                                    </p:set>
                                    <p:animEffect transition="in" filter="wipe(left)">
                                      <p:cBhvr>
                                        <p:cTn id="7" dur="500"/>
                                        <p:tgtEl>
                                          <p:spTgt spid="8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38">
                                            <p:txEl>
                                              <p:pRg st="2" end="2"/>
                                            </p:txEl>
                                          </p:spTgt>
                                        </p:tgtEl>
                                        <p:attrNameLst>
                                          <p:attrName>style.visibility</p:attrName>
                                        </p:attrNameLst>
                                      </p:cBhvr>
                                      <p:to>
                                        <p:strVal val="visible"/>
                                      </p:to>
                                    </p:set>
                                    <p:animEffect transition="in" filter="wipe(left)">
                                      <p:cBhvr>
                                        <p:cTn id="12" dur="500"/>
                                        <p:tgtEl>
                                          <p:spTgt spid="8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38">
                                            <p:txEl>
                                              <p:pRg st="3" end="3"/>
                                            </p:txEl>
                                          </p:spTgt>
                                        </p:tgtEl>
                                        <p:attrNameLst>
                                          <p:attrName>style.visibility</p:attrName>
                                        </p:attrNameLst>
                                      </p:cBhvr>
                                      <p:to>
                                        <p:strVal val="visible"/>
                                      </p:to>
                                    </p:set>
                                    <p:animEffect transition="in" filter="wipe(left)">
                                      <p:cBhvr>
                                        <p:cTn id="17" dur="500"/>
                                        <p:tgtEl>
                                          <p:spTgt spid="83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94"/>
        <p:cNvGrpSpPr/>
        <p:nvPr/>
      </p:nvGrpSpPr>
      <p:grpSpPr>
        <a:xfrm>
          <a:off x="0" y="0"/>
          <a:ext cx="0" cy="0"/>
          <a:chOff x="0" y="0"/>
          <a:chExt cx="0" cy="0"/>
        </a:xfrm>
      </p:grpSpPr>
      <p:sp>
        <p:nvSpPr>
          <p:cNvPr id="1195" name="Google Shape;1195;p121"/>
          <p:cNvSpPr txBox="1">
            <a:spLocks noGrp="1"/>
          </p:cNvSpPr>
          <p:nvPr>
            <p:ph type="title"/>
          </p:nvPr>
        </p:nvSpPr>
        <p:spPr>
          <a:xfrm>
            <a:off x="334433" y="23750"/>
            <a:ext cx="8475133" cy="7016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200"/>
              <a:buFont typeface="Comic Sans MS"/>
              <a:buNone/>
            </a:pPr>
            <a:r>
              <a:rPr lang="en-US" sz="3600" dirty="0">
                <a:solidFill>
                  <a:schemeClr val="tx1"/>
                </a:solidFill>
                <a:latin typeface="Comic Sans MS"/>
                <a:ea typeface="Comic Sans MS"/>
                <a:cs typeface="Comic Sans MS"/>
                <a:sym typeface="Comic Sans MS"/>
              </a:rPr>
              <a:t>Action Potentials</a:t>
            </a:r>
            <a:endParaRPr sz="3600" dirty="0">
              <a:solidFill>
                <a:schemeClr val="tx1"/>
              </a:solidFill>
              <a:latin typeface="Comic Sans MS"/>
              <a:ea typeface="Comic Sans MS"/>
              <a:cs typeface="Comic Sans MS"/>
              <a:sym typeface="Comic Sans MS"/>
            </a:endParaRPr>
          </a:p>
        </p:txBody>
      </p:sp>
      <p:sp>
        <p:nvSpPr>
          <p:cNvPr id="1196" name="Google Shape;1196;p121"/>
          <p:cNvSpPr txBox="1">
            <a:spLocks noGrp="1"/>
          </p:cNvSpPr>
          <p:nvPr>
            <p:ph type="body" idx="1"/>
          </p:nvPr>
        </p:nvSpPr>
        <p:spPr>
          <a:xfrm>
            <a:off x="174171" y="701675"/>
            <a:ext cx="8382000" cy="60039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700"/>
              <a:buNone/>
            </a:pPr>
            <a:r>
              <a:rPr lang="en-US" sz="2700" dirty="0">
                <a:solidFill>
                  <a:srgbClr val="002060"/>
                </a:solidFill>
                <a:latin typeface="Comic Sans MS"/>
                <a:ea typeface="Comic Sans MS"/>
                <a:cs typeface="Comic Sans MS"/>
                <a:sym typeface="Comic Sans MS"/>
              </a:rPr>
              <a:t>A nerve signal, called an </a:t>
            </a:r>
            <a:r>
              <a:rPr lang="en-US" sz="2700" b="1" u="sng" dirty="0">
                <a:solidFill>
                  <a:srgbClr val="FF0000"/>
                </a:solidFill>
                <a:latin typeface="Comic Sans MS"/>
                <a:ea typeface="Comic Sans MS"/>
                <a:cs typeface="Comic Sans MS"/>
                <a:sym typeface="Comic Sans MS"/>
              </a:rPr>
              <a:t>Action Potential</a:t>
            </a:r>
            <a:r>
              <a:rPr lang="en-US" sz="2700" dirty="0">
                <a:solidFill>
                  <a:srgbClr val="002060"/>
                </a:solidFill>
                <a:latin typeface="Comic Sans MS"/>
                <a:ea typeface="Comic Sans MS"/>
                <a:cs typeface="Comic Sans MS"/>
                <a:sym typeface="Comic Sans MS"/>
              </a:rPr>
              <a:t>,</a:t>
            </a:r>
            <a:endParaRPr dirty="0"/>
          </a:p>
          <a:p>
            <a:pPr marL="685800" lvl="1" indent="-228600" algn="l" rtl="0">
              <a:lnSpc>
                <a:spcPct val="100000"/>
              </a:lnSpc>
              <a:spcBef>
                <a:spcPts val="500"/>
              </a:spcBef>
              <a:spcAft>
                <a:spcPts val="0"/>
              </a:spcAft>
              <a:buSzPts val="2700"/>
              <a:buChar char="•"/>
            </a:pPr>
            <a:r>
              <a:rPr lang="en-US" sz="2700" dirty="0">
                <a:solidFill>
                  <a:srgbClr val="002060"/>
                </a:solidFill>
                <a:latin typeface="Comic Sans MS"/>
                <a:ea typeface="Comic Sans MS"/>
                <a:cs typeface="Comic Sans MS"/>
                <a:sym typeface="Comic Sans MS"/>
              </a:rPr>
              <a:t>is a </a:t>
            </a:r>
            <a:r>
              <a:rPr lang="en-US" sz="2700" b="1" dirty="0">
                <a:solidFill>
                  <a:srgbClr val="0000FF"/>
                </a:solidFill>
                <a:latin typeface="Comic Sans MS"/>
                <a:ea typeface="Comic Sans MS"/>
                <a:cs typeface="Comic Sans MS"/>
                <a:sym typeface="Comic Sans MS"/>
              </a:rPr>
              <a:t>change in the membrane voltage.</a:t>
            </a:r>
            <a:endParaRPr dirty="0"/>
          </a:p>
          <a:p>
            <a:pPr marL="685800" lvl="1" indent="-228600" algn="l" rtl="0">
              <a:lnSpc>
                <a:spcPct val="100000"/>
              </a:lnSpc>
              <a:spcBef>
                <a:spcPts val="1200"/>
              </a:spcBef>
              <a:spcAft>
                <a:spcPts val="0"/>
              </a:spcAft>
              <a:buSzPts val="2700"/>
              <a:buChar char="•"/>
            </a:pPr>
            <a:r>
              <a:rPr lang="en-US" sz="2700" dirty="0">
                <a:solidFill>
                  <a:srgbClr val="002060"/>
                </a:solidFill>
                <a:latin typeface="Comic Sans MS"/>
                <a:ea typeface="Comic Sans MS"/>
                <a:cs typeface="Comic Sans MS"/>
                <a:sym typeface="Comic Sans MS"/>
              </a:rPr>
              <a:t>that </a:t>
            </a:r>
            <a:r>
              <a:rPr lang="en-US" sz="2700" b="1" dirty="0">
                <a:solidFill>
                  <a:srgbClr val="00B050"/>
                </a:solidFill>
                <a:latin typeface="Comic Sans MS"/>
                <a:ea typeface="Comic Sans MS"/>
                <a:cs typeface="Comic Sans MS"/>
                <a:sym typeface="Comic Sans MS"/>
              </a:rPr>
              <a:t>transmits a nerve signal along an axon</a:t>
            </a:r>
            <a:r>
              <a:rPr lang="en-US" sz="2700" b="1" dirty="0">
                <a:solidFill>
                  <a:srgbClr val="0000FF"/>
                </a:solidFill>
                <a:latin typeface="Comic Sans MS"/>
                <a:ea typeface="Comic Sans MS"/>
                <a:cs typeface="Comic Sans MS"/>
                <a:sym typeface="Comic Sans MS"/>
              </a:rPr>
              <a:t>.</a:t>
            </a:r>
            <a:endParaRPr dirty="0"/>
          </a:p>
          <a:p>
            <a:pPr marL="0" lvl="0" indent="0" algn="l" rtl="0">
              <a:lnSpc>
                <a:spcPct val="100000"/>
              </a:lnSpc>
              <a:spcBef>
                <a:spcPts val="1800"/>
              </a:spcBef>
              <a:spcAft>
                <a:spcPts val="0"/>
              </a:spcAft>
              <a:buSzPts val="2700"/>
              <a:buNone/>
            </a:pPr>
            <a:r>
              <a:rPr lang="en-US" sz="2700" dirty="0">
                <a:solidFill>
                  <a:srgbClr val="002060"/>
                </a:solidFill>
                <a:latin typeface="Comic Sans MS"/>
                <a:ea typeface="Comic Sans MS"/>
                <a:cs typeface="Comic Sans MS"/>
                <a:sym typeface="Comic Sans MS"/>
              </a:rPr>
              <a:t>The </a:t>
            </a:r>
            <a:r>
              <a:rPr lang="en-US" sz="2700" dirty="0">
                <a:solidFill>
                  <a:srgbClr val="FF0000"/>
                </a:solidFill>
                <a:latin typeface="Comic Sans MS"/>
                <a:ea typeface="Comic Sans MS"/>
                <a:cs typeface="Comic Sans MS"/>
                <a:sym typeface="Comic Sans MS"/>
              </a:rPr>
              <a:t>rapid flip-flop of the membrane potential </a:t>
            </a:r>
            <a:r>
              <a:rPr lang="en-US" sz="2700" dirty="0">
                <a:solidFill>
                  <a:srgbClr val="002060"/>
                </a:solidFill>
                <a:latin typeface="Comic Sans MS"/>
                <a:ea typeface="Comic Sans MS"/>
                <a:cs typeface="Comic Sans MS"/>
                <a:sym typeface="Comic Sans MS"/>
              </a:rPr>
              <a:t>is </a:t>
            </a:r>
            <a:endParaRPr dirty="0"/>
          </a:p>
          <a:p>
            <a:pPr marL="685800" lvl="1" indent="-228600" algn="l" rtl="0">
              <a:lnSpc>
                <a:spcPct val="100000"/>
              </a:lnSpc>
              <a:spcBef>
                <a:spcPts val="1200"/>
              </a:spcBef>
              <a:spcAft>
                <a:spcPts val="0"/>
              </a:spcAft>
              <a:buSzPts val="2700"/>
              <a:buChar char="•"/>
            </a:pPr>
            <a:r>
              <a:rPr lang="en-US" sz="2700" dirty="0">
                <a:solidFill>
                  <a:srgbClr val="002060"/>
                </a:solidFill>
                <a:latin typeface="Comic Sans MS"/>
                <a:ea typeface="Comic Sans MS"/>
                <a:cs typeface="Comic Sans MS"/>
                <a:sym typeface="Comic Sans MS"/>
              </a:rPr>
              <a:t>a result of the rapid movements of ions across the membrane. </a:t>
            </a:r>
            <a:endParaRPr dirty="0"/>
          </a:p>
          <a:p>
            <a:pPr marL="685800" lvl="1" indent="-228600" algn="l" rtl="0">
              <a:lnSpc>
                <a:spcPct val="100000"/>
              </a:lnSpc>
              <a:spcBef>
                <a:spcPts val="1200"/>
              </a:spcBef>
              <a:spcAft>
                <a:spcPts val="0"/>
              </a:spcAft>
              <a:buSzPts val="2700"/>
              <a:buChar char="•"/>
            </a:pPr>
            <a:r>
              <a:rPr lang="en-US" sz="2700" dirty="0">
                <a:solidFill>
                  <a:srgbClr val="002060"/>
                </a:solidFill>
                <a:latin typeface="Comic Sans MS"/>
                <a:ea typeface="Comic Sans MS"/>
                <a:cs typeface="Comic Sans MS"/>
                <a:sym typeface="Comic Sans MS"/>
              </a:rPr>
              <a:t>at </a:t>
            </a:r>
            <a:r>
              <a:rPr lang="en-US" sz="2700" b="1" dirty="0">
                <a:solidFill>
                  <a:srgbClr val="0000FF"/>
                </a:solidFill>
                <a:latin typeface="Comic Sans MS"/>
                <a:ea typeface="Comic Sans MS"/>
                <a:cs typeface="Comic Sans MS"/>
                <a:sym typeface="Comic Sans MS"/>
              </a:rPr>
              <a:t>Na</a:t>
            </a:r>
            <a:r>
              <a:rPr lang="en-US" sz="2700" b="1" baseline="30000" dirty="0">
                <a:solidFill>
                  <a:srgbClr val="0000FF"/>
                </a:solidFill>
                <a:latin typeface="Comic Sans MS"/>
                <a:ea typeface="Comic Sans MS"/>
                <a:cs typeface="Comic Sans MS"/>
                <a:sym typeface="Comic Sans MS"/>
              </a:rPr>
              <a:t>+</a:t>
            </a:r>
            <a:r>
              <a:rPr lang="en-US" sz="2700" b="1" dirty="0">
                <a:solidFill>
                  <a:srgbClr val="0000FF"/>
                </a:solidFill>
                <a:latin typeface="Comic Sans MS"/>
                <a:ea typeface="Comic Sans MS"/>
                <a:cs typeface="Comic Sans MS"/>
                <a:sym typeface="Comic Sans MS"/>
              </a:rPr>
              <a:t> and K</a:t>
            </a:r>
            <a:r>
              <a:rPr lang="en-US" sz="2700" b="1" baseline="30000" dirty="0">
                <a:solidFill>
                  <a:srgbClr val="0000FF"/>
                </a:solidFill>
                <a:latin typeface="Comic Sans MS"/>
                <a:ea typeface="Comic Sans MS"/>
                <a:cs typeface="Comic Sans MS"/>
                <a:sym typeface="Comic Sans MS"/>
              </a:rPr>
              <a:t>+</a:t>
            </a:r>
            <a:r>
              <a:rPr lang="en-US" sz="2700" b="1" dirty="0">
                <a:solidFill>
                  <a:srgbClr val="0000FF"/>
                </a:solidFill>
                <a:latin typeface="Comic Sans MS"/>
                <a:ea typeface="Comic Sans MS"/>
                <a:cs typeface="Comic Sans MS"/>
                <a:sym typeface="Comic Sans MS"/>
              </a:rPr>
              <a:t> </a:t>
            </a:r>
            <a:r>
              <a:rPr lang="en-US" sz="2700" b="1" i="1" dirty="0">
                <a:solidFill>
                  <a:srgbClr val="0000FF"/>
                </a:solidFill>
                <a:latin typeface="Comic Sans MS"/>
                <a:ea typeface="Comic Sans MS"/>
                <a:cs typeface="Comic Sans MS"/>
                <a:sym typeface="Comic Sans MS"/>
              </a:rPr>
              <a:t>voltage-gated channels</a:t>
            </a:r>
            <a:r>
              <a:rPr lang="en-US" sz="2700" dirty="0">
                <a:solidFill>
                  <a:srgbClr val="002060"/>
                </a:solidFill>
                <a:latin typeface="Comic Sans MS"/>
                <a:ea typeface="Comic Sans MS"/>
                <a:cs typeface="Comic Sans MS"/>
                <a:sym typeface="Comic Sans MS"/>
              </a:rPr>
              <a:t>, </a:t>
            </a:r>
            <a:endParaRPr dirty="0"/>
          </a:p>
          <a:p>
            <a:pPr marL="685800" lvl="1" indent="-228600" algn="l" rtl="0">
              <a:lnSpc>
                <a:spcPct val="100000"/>
              </a:lnSpc>
              <a:spcBef>
                <a:spcPts val="1200"/>
              </a:spcBef>
              <a:spcAft>
                <a:spcPts val="0"/>
              </a:spcAft>
              <a:buSzPts val="2700"/>
              <a:buChar char="•"/>
            </a:pPr>
            <a:r>
              <a:rPr lang="en-US" sz="2700" dirty="0">
                <a:solidFill>
                  <a:srgbClr val="002060"/>
                </a:solidFill>
                <a:latin typeface="Comic Sans MS"/>
                <a:ea typeface="Comic Sans MS"/>
                <a:cs typeface="Comic Sans MS"/>
                <a:sym typeface="Comic Sans MS"/>
              </a:rPr>
              <a:t>that </a:t>
            </a:r>
            <a:r>
              <a:rPr lang="en-US" sz="2700" b="1" dirty="0">
                <a:solidFill>
                  <a:srgbClr val="FF0000"/>
                </a:solidFill>
                <a:latin typeface="Comic Sans MS"/>
                <a:ea typeface="Comic Sans MS"/>
                <a:cs typeface="Comic Sans MS"/>
                <a:sym typeface="Comic Sans MS"/>
              </a:rPr>
              <a:t>open and close in response to stimuli</a:t>
            </a:r>
            <a:r>
              <a:rPr lang="en-US" sz="2700" dirty="0">
                <a:solidFill>
                  <a:srgbClr val="002060"/>
                </a:solidFill>
                <a:latin typeface="Comic Sans MS"/>
                <a:ea typeface="Comic Sans MS"/>
                <a:cs typeface="Comic Sans MS"/>
                <a:sym typeface="Comic Sans MS"/>
              </a:rPr>
              <a:t>.</a:t>
            </a:r>
            <a:endParaRPr dirty="0"/>
          </a:p>
          <a:p>
            <a:pPr marL="0" lvl="0" indent="0" algn="l" rtl="0">
              <a:lnSpc>
                <a:spcPct val="100000"/>
              </a:lnSpc>
              <a:spcBef>
                <a:spcPts val="1800"/>
              </a:spcBef>
              <a:spcAft>
                <a:spcPts val="0"/>
              </a:spcAft>
              <a:buSzPts val="2700"/>
              <a:buNone/>
            </a:pPr>
            <a:r>
              <a:rPr lang="en-US" sz="2700" dirty="0">
                <a:solidFill>
                  <a:srgbClr val="002060"/>
                </a:solidFill>
                <a:latin typeface="Comic Sans MS"/>
                <a:ea typeface="Comic Sans MS"/>
                <a:cs typeface="Comic Sans MS"/>
                <a:sym typeface="Comic Sans MS"/>
              </a:rPr>
              <a:t>They propagate in a </a:t>
            </a:r>
            <a:r>
              <a:rPr lang="en-US" sz="2700" b="1" dirty="0">
                <a:solidFill>
                  <a:srgbClr val="0000FF"/>
                </a:solidFill>
                <a:latin typeface="Comic Sans MS"/>
                <a:ea typeface="Comic Sans MS"/>
                <a:cs typeface="Comic Sans MS"/>
                <a:sym typeface="Comic Sans MS"/>
              </a:rPr>
              <a:t>one-way</a:t>
            </a:r>
            <a:r>
              <a:rPr lang="en-US" sz="2700" dirty="0">
                <a:solidFill>
                  <a:srgbClr val="002060"/>
                </a:solidFill>
                <a:latin typeface="Comic Sans MS"/>
                <a:ea typeface="Comic Sans MS"/>
                <a:cs typeface="Comic Sans MS"/>
                <a:sym typeface="Comic Sans MS"/>
              </a:rPr>
              <a:t> chain reaction </a:t>
            </a:r>
            <a:r>
              <a:rPr lang="en-US" sz="2700" b="1" dirty="0">
                <a:solidFill>
                  <a:srgbClr val="0000FF"/>
                </a:solidFill>
                <a:latin typeface="Comic Sans MS"/>
                <a:ea typeface="Comic Sans MS"/>
                <a:cs typeface="Comic Sans MS"/>
                <a:sym typeface="Comic Sans MS"/>
              </a:rPr>
              <a:t>along a neuron. </a:t>
            </a:r>
            <a:endParaRPr dirty="0"/>
          </a:p>
          <a:p>
            <a:pPr marL="0" lvl="0" indent="0" algn="l" rtl="0">
              <a:lnSpc>
                <a:spcPct val="100000"/>
              </a:lnSpc>
              <a:spcBef>
                <a:spcPts val="1800"/>
              </a:spcBef>
              <a:spcAft>
                <a:spcPts val="0"/>
              </a:spcAft>
              <a:buSzPts val="2700"/>
              <a:buNone/>
            </a:pPr>
            <a:r>
              <a:rPr lang="en-US" sz="2700" dirty="0">
                <a:solidFill>
                  <a:srgbClr val="002060"/>
                </a:solidFill>
                <a:latin typeface="Comic Sans MS"/>
                <a:ea typeface="Comic Sans MS"/>
                <a:cs typeface="Comic Sans MS"/>
                <a:sym typeface="Comic Sans MS"/>
              </a:rPr>
              <a:t>They are </a:t>
            </a:r>
            <a:r>
              <a:rPr lang="en-US" sz="2700" b="1" dirty="0">
                <a:solidFill>
                  <a:srgbClr val="FF0000"/>
                </a:solidFill>
                <a:latin typeface="Comic Sans MS"/>
                <a:ea typeface="Comic Sans MS"/>
                <a:cs typeface="Comic Sans MS"/>
                <a:sym typeface="Comic Sans MS"/>
              </a:rPr>
              <a:t>all-or-none</a:t>
            </a:r>
            <a:r>
              <a:rPr lang="en-US" sz="2700" dirty="0">
                <a:solidFill>
                  <a:srgbClr val="002060"/>
                </a:solidFill>
                <a:latin typeface="Comic Sans MS"/>
                <a:ea typeface="Comic Sans MS"/>
                <a:cs typeface="Comic Sans MS"/>
                <a:sym typeface="Comic Sans MS"/>
              </a:rPr>
              <a:t> events.</a:t>
            </a:r>
            <a:endParaRPr dirty="0"/>
          </a:p>
          <a:p>
            <a:pPr marL="228600" lvl="0" indent="-50800" algn="l" rtl="0">
              <a:lnSpc>
                <a:spcPct val="100000"/>
              </a:lnSpc>
              <a:spcBef>
                <a:spcPts val="1000"/>
              </a:spcBef>
              <a:spcAft>
                <a:spcPts val="0"/>
              </a:spcAft>
              <a:buSzPts val="2800"/>
              <a:buNone/>
            </a:pPr>
            <a:endParaRPr dirty="0">
              <a:solidFill>
                <a:srgbClr val="002060"/>
              </a:solidFill>
              <a:latin typeface="Comic Sans MS"/>
              <a:ea typeface="Comic Sans MS"/>
              <a:cs typeface="Comic Sans MS"/>
              <a:sym typeface="Comic Sans MS"/>
            </a:endParaRPr>
          </a:p>
          <a:p>
            <a:pPr marL="685800" lvl="1" indent="-63500" algn="l" rtl="0">
              <a:lnSpc>
                <a:spcPct val="100000"/>
              </a:lnSpc>
              <a:spcBef>
                <a:spcPts val="500"/>
              </a:spcBef>
              <a:spcAft>
                <a:spcPts val="0"/>
              </a:spcAft>
              <a:buSzPts val="26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96">
                                            <p:txEl>
                                              <p:pRg st="0" end="0"/>
                                            </p:txEl>
                                          </p:spTgt>
                                        </p:tgtEl>
                                        <p:attrNameLst>
                                          <p:attrName>style.visibility</p:attrName>
                                        </p:attrNameLst>
                                      </p:cBhvr>
                                      <p:to>
                                        <p:strVal val="visible"/>
                                      </p:to>
                                    </p:set>
                                    <p:animEffect transition="in" filter="wipe(left)">
                                      <p:cBhvr>
                                        <p:cTn id="7" dur="500"/>
                                        <p:tgtEl>
                                          <p:spTgt spid="11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96">
                                            <p:txEl>
                                              <p:pRg st="1" end="1"/>
                                            </p:txEl>
                                          </p:spTgt>
                                        </p:tgtEl>
                                        <p:attrNameLst>
                                          <p:attrName>style.visibility</p:attrName>
                                        </p:attrNameLst>
                                      </p:cBhvr>
                                      <p:to>
                                        <p:strVal val="visible"/>
                                      </p:to>
                                    </p:set>
                                    <p:animEffect transition="in" filter="wipe(left)">
                                      <p:cBhvr>
                                        <p:cTn id="12" dur="500"/>
                                        <p:tgtEl>
                                          <p:spTgt spid="11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96">
                                            <p:txEl>
                                              <p:pRg st="2" end="2"/>
                                            </p:txEl>
                                          </p:spTgt>
                                        </p:tgtEl>
                                        <p:attrNameLst>
                                          <p:attrName>style.visibility</p:attrName>
                                        </p:attrNameLst>
                                      </p:cBhvr>
                                      <p:to>
                                        <p:strVal val="visible"/>
                                      </p:to>
                                    </p:set>
                                    <p:animEffect transition="in" filter="wipe(left)">
                                      <p:cBhvr>
                                        <p:cTn id="17" dur="500"/>
                                        <p:tgtEl>
                                          <p:spTgt spid="11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96">
                                            <p:txEl>
                                              <p:pRg st="3" end="3"/>
                                            </p:txEl>
                                          </p:spTgt>
                                        </p:tgtEl>
                                        <p:attrNameLst>
                                          <p:attrName>style.visibility</p:attrName>
                                        </p:attrNameLst>
                                      </p:cBhvr>
                                      <p:to>
                                        <p:strVal val="visible"/>
                                      </p:to>
                                    </p:set>
                                    <p:animEffect transition="in" filter="wipe(left)">
                                      <p:cBhvr>
                                        <p:cTn id="22" dur="500"/>
                                        <p:tgtEl>
                                          <p:spTgt spid="11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96">
                                            <p:txEl>
                                              <p:pRg st="4" end="4"/>
                                            </p:txEl>
                                          </p:spTgt>
                                        </p:tgtEl>
                                        <p:attrNameLst>
                                          <p:attrName>style.visibility</p:attrName>
                                        </p:attrNameLst>
                                      </p:cBhvr>
                                      <p:to>
                                        <p:strVal val="visible"/>
                                      </p:to>
                                    </p:set>
                                    <p:animEffect transition="in" filter="wipe(left)">
                                      <p:cBhvr>
                                        <p:cTn id="27" dur="500"/>
                                        <p:tgtEl>
                                          <p:spTgt spid="11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96">
                                            <p:txEl>
                                              <p:pRg st="5" end="5"/>
                                            </p:txEl>
                                          </p:spTgt>
                                        </p:tgtEl>
                                        <p:attrNameLst>
                                          <p:attrName>style.visibility</p:attrName>
                                        </p:attrNameLst>
                                      </p:cBhvr>
                                      <p:to>
                                        <p:strVal val="visible"/>
                                      </p:to>
                                    </p:set>
                                    <p:animEffect transition="in" filter="wipe(left)">
                                      <p:cBhvr>
                                        <p:cTn id="32" dur="500"/>
                                        <p:tgtEl>
                                          <p:spTgt spid="11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96">
                                            <p:txEl>
                                              <p:pRg st="6" end="6"/>
                                            </p:txEl>
                                          </p:spTgt>
                                        </p:tgtEl>
                                        <p:attrNameLst>
                                          <p:attrName>style.visibility</p:attrName>
                                        </p:attrNameLst>
                                      </p:cBhvr>
                                      <p:to>
                                        <p:strVal val="visible"/>
                                      </p:to>
                                    </p:set>
                                    <p:animEffect transition="in" filter="wipe(left)">
                                      <p:cBhvr>
                                        <p:cTn id="37" dur="500"/>
                                        <p:tgtEl>
                                          <p:spTgt spid="119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96">
                                            <p:txEl>
                                              <p:pRg st="7" end="7"/>
                                            </p:txEl>
                                          </p:spTgt>
                                        </p:tgtEl>
                                        <p:attrNameLst>
                                          <p:attrName>style.visibility</p:attrName>
                                        </p:attrNameLst>
                                      </p:cBhvr>
                                      <p:to>
                                        <p:strVal val="visible"/>
                                      </p:to>
                                    </p:set>
                                    <p:animEffect transition="in" filter="wipe(left)">
                                      <p:cBhvr>
                                        <p:cTn id="42" dur="500"/>
                                        <p:tgtEl>
                                          <p:spTgt spid="119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96">
                                            <p:txEl>
                                              <p:pRg st="8" end="8"/>
                                            </p:txEl>
                                          </p:spTgt>
                                        </p:tgtEl>
                                        <p:attrNameLst>
                                          <p:attrName>style.visibility</p:attrName>
                                        </p:attrNameLst>
                                      </p:cBhvr>
                                      <p:to>
                                        <p:strVal val="visible"/>
                                      </p:to>
                                    </p:set>
                                    <p:animEffect transition="in" filter="wipe(left)">
                                      <p:cBhvr>
                                        <p:cTn id="47" dur="500"/>
                                        <p:tgtEl>
                                          <p:spTgt spid="119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63"/>
        <p:cNvGrpSpPr/>
        <p:nvPr/>
      </p:nvGrpSpPr>
      <p:grpSpPr>
        <a:xfrm>
          <a:off x="0" y="0"/>
          <a:ext cx="0" cy="0"/>
          <a:chOff x="0" y="0"/>
          <a:chExt cx="0" cy="0"/>
        </a:xfrm>
      </p:grpSpPr>
      <p:pic>
        <p:nvPicPr>
          <p:cNvPr id="964" name="Google Shape;964;p115" descr="28_04_1ActionPotential-U.jpg"/>
          <p:cNvPicPr preferRelativeResize="0"/>
          <p:nvPr/>
        </p:nvPicPr>
        <p:blipFill rotWithShape="1">
          <a:blip r:embed="rId3">
            <a:alphaModFix/>
          </a:blip>
          <a:srcRect b="2846"/>
          <a:stretch/>
        </p:blipFill>
        <p:spPr>
          <a:xfrm>
            <a:off x="402336" y="572179"/>
            <a:ext cx="8339328" cy="5756656"/>
          </a:xfrm>
          <a:prstGeom prst="rect">
            <a:avLst/>
          </a:prstGeom>
          <a:noFill/>
          <a:ln>
            <a:noFill/>
          </a:ln>
        </p:spPr>
      </p:pic>
      <p:cxnSp>
        <p:nvCxnSpPr>
          <p:cNvPr id="965" name="Google Shape;965;p115"/>
          <p:cNvCxnSpPr/>
          <p:nvPr/>
        </p:nvCxnSpPr>
        <p:spPr>
          <a:xfrm>
            <a:off x="3536571" y="2917931"/>
            <a:ext cx="265958" cy="18361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966" name="Google Shape;966;p115"/>
          <p:cNvSpPr txBox="1"/>
          <p:nvPr/>
        </p:nvSpPr>
        <p:spPr>
          <a:xfrm>
            <a:off x="4403040" y="637350"/>
            <a:ext cx="3382727"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Membrane </a:t>
            </a:r>
            <a:r>
              <a:rPr lang="en-US" sz="1800" b="1" dirty="0"/>
              <a:t>P</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otential over time</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8" name="Google Shape;968;p115"/>
          <p:cNvSpPr txBox="1"/>
          <p:nvPr/>
        </p:nvSpPr>
        <p:spPr>
          <a:xfrm>
            <a:off x="3830810" y="2978945"/>
            <a:ext cx="1858887"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Arial"/>
                <a:ea typeface="Arial"/>
                <a:cs typeface="Arial"/>
                <a:sym typeface="Arial"/>
              </a:rPr>
              <a:t>Resting potential</a:t>
            </a:r>
            <a:endParaRPr kumimoji="0" sz="18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Arial"/>
              <a:ea typeface="Arial"/>
              <a:cs typeface="Arial"/>
              <a:sym typeface="Arial"/>
            </a:endParaRPr>
          </a:p>
        </p:txBody>
      </p:sp>
      <p:sp>
        <p:nvSpPr>
          <p:cNvPr id="969" name="Google Shape;969;p115"/>
          <p:cNvSpPr txBox="1"/>
          <p:nvPr/>
        </p:nvSpPr>
        <p:spPr>
          <a:xfrm>
            <a:off x="3520354" y="3428535"/>
            <a:ext cx="147361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Time (msec)</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0" name="Google Shape;970;p115"/>
          <p:cNvSpPr txBox="1"/>
          <p:nvPr/>
        </p:nvSpPr>
        <p:spPr>
          <a:xfrm>
            <a:off x="2836339" y="3186000"/>
            <a:ext cx="61177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1" name="Google Shape;971;p115"/>
          <p:cNvSpPr txBox="1"/>
          <p:nvPr/>
        </p:nvSpPr>
        <p:spPr>
          <a:xfrm rot="-5400000">
            <a:off x="1379087" y="1721740"/>
            <a:ext cx="2455333"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Membrane potential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(mV)</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2" name="Google Shape;972;p115"/>
          <p:cNvSpPr txBox="1"/>
          <p:nvPr/>
        </p:nvSpPr>
        <p:spPr>
          <a:xfrm>
            <a:off x="2965039" y="2354271"/>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3" name="Google Shape;973;p115"/>
          <p:cNvSpPr txBox="1"/>
          <p:nvPr/>
        </p:nvSpPr>
        <p:spPr>
          <a:xfrm>
            <a:off x="3241793" y="1456723"/>
            <a:ext cx="169261"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4" name="Google Shape;974;p115"/>
          <p:cNvSpPr txBox="1"/>
          <p:nvPr/>
        </p:nvSpPr>
        <p:spPr>
          <a:xfrm>
            <a:off x="2985743" y="544538"/>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5" name="Google Shape;975;p115"/>
          <p:cNvSpPr/>
          <p:nvPr/>
        </p:nvSpPr>
        <p:spPr>
          <a:xfrm>
            <a:off x="3976881" y="2595449"/>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976" name="Google Shape;976;p115"/>
          <p:cNvSpPr txBox="1"/>
          <p:nvPr/>
        </p:nvSpPr>
        <p:spPr>
          <a:xfrm>
            <a:off x="4056768" y="2612944"/>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977" name="Google Shape;977;p115"/>
          <p:cNvCxnSpPr/>
          <p:nvPr/>
        </p:nvCxnSpPr>
        <p:spPr>
          <a:xfrm>
            <a:off x="4908751" y="3574734"/>
            <a:ext cx="3157160" cy="0"/>
          </a:xfrm>
          <a:prstGeom prst="straightConnector1">
            <a:avLst/>
          </a:prstGeom>
          <a:solidFill>
            <a:schemeClr val="accent1"/>
          </a:solidFill>
          <a:ln w="12700" cap="flat" cmpd="sng">
            <a:solidFill>
              <a:schemeClr val="dk1"/>
            </a:solidFill>
            <a:prstDash val="solid"/>
            <a:round/>
            <a:headEnd type="none" w="sm" len="sm"/>
            <a:tailEnd type="stealth" w="lg" len="lg"/>
          </a:ln>
        </p:spPr>
      </p:cxnSp>
      <p:sp>
        <p:nvSpPr>
          <p:cNvPr id="978" name="Google Shape;978;p115"/>
          <p:cNvSpPr txBox="1"/>
          <p:nvPr/>
        </p:nvSpPr>
        <p:spPr>
          <a:xfrm>
            <a:off x="749440" y="4074377"/>
            <a:ext cx="2650252" cy="2456122"/>
          </a:xfrm>
          <a:prstGeom prst="rect">
            <a:avLst/>
          </a:prstGeom>
          <a:solidFill>
            <a:srgbClr val="FFFF00"/>
          </a:solidFill>
          <a:ln>
            <a:noFill/>
          </a:ln>
        </p:spPr>
        <p:txBody>
          <a:bodyPr spcFirstLastPara="1" wrap="square" lIns="0" tIns="0" rIns="0" bIns="0" anchor="t" anchorCtr="0">
            <a:spAutoFit/>
          </a:bodyPr>
          <a:lstStyle/>
          <a:p>
            <a:pPr marL="0" marR="0" lvl="0" indent="0" algn="ctr" defTabSz="914400" rtl="0" eaLnBrk="1" fontAlgn="auto" latinLnBrk="0" hangingPunct="1">
              <a:lnSpc>
                <a:spcPct val="113888"/>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B0F0"/>
                </a:solidFill>
                <a:effectLst/>
                <a:uLnTx/>
                <a:uFillTx/>
                <a:latin typeface="Arial"/>
                <a:ea typeface="Arial"/>
                <a:cs typeface="Arial"/>
                <a:sym typeface="Arial"/>
              </a:rPr>
              <a:t>Resting State</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a:t>
            </a:r>
          </a:p>
          <a:p>
            <a:pPr marL="0" marR="0" lvl="0" indent="0" algn="l" defTabSz="914400" rtl="0" eaLnBrk="1" fontAlgn="auto" latinLnBrk="0" hangingPunct="1">
              <a:lnSpc>
                <a:spcPct val="113888"/>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Voltage-gated Na</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&amp; K</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a:p>
            <a:pPr marL="0" marR="0" lvl="0" indent="0" algn="l" defTabSz="914400" rtl="0" eaLnBrk="1" fontAlgn="auto" latinLnBrk="0" hangingPunct="1">
              <a:lnSpc>
                <a:spcPct val="113888"/>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channels are closed;</a:t>
            </a:r>
          </a:p>
          <a:p>
            <a:pPr marL="0" marR="0" lvl="0" indent="0" algn="l" defTabSz="914400" rtl="0" eaLnBrk="1" fontAlgn="auto" latinLnBrk="0" hangingPunct="1">
              <a:lnSpc>
                <a:spcPct val="113888"/>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3888"/>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F0"/>
                </a:solidFill>
                <a:effectLst/>
                <a:uLnTx/>
                <a:uFillTx/>
                <a:latin typeface="Arial"/>
                <a:ea typeface="Arial"/>
                <a:cs typeface="Arial"/>
                <a:sym typeface="Arial"/>
              </a:rPr>
              <a:t>Resting potential </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is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3888"/>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maintained by Sodium-Potassium channels (not shown).</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9" name="Google Shape;979;p115"/>
          <p:cNvSpPr txBox="1"/>
          <p:nvPr/>
        </p:nvSpPr>
        <p:spPr>
          <a:xfrm>
            <a:off x="3552624" y="4362939"/>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980" name="Google Shape;980;p115"/>
          <p:cNvSpPr txBox="1"/>
          <p:nvPr/>
        </p:nvSpPr>
        <p:spPr>
          <a:xfrm>
            <a:off x="4144537" y="4362939"/>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1" name="Google Shape;981;p115"/>
          <p:cNvSpPr txBox="1"/>
          <p:nvPr/>
        </p:nvSpPr>
        <p:spPr>
          <a:xfrm>
            <a:off x="5809918" y="5902579"/>
            <a:ext cx="299108"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cxnSp>
        <p:nvCxnSpPr>
          <p:cNvPr id="982" name="Google Shape;982;p115"/>
          <p:cNvCxnSpPr/>
          <p:nvPr/>
        </p:nvCxnSpPr>
        <p:spPr>
          <a:xfrm rot="10800000" flipH="1">
            <a:off x="5698718" y="4567525"/>
            <a:ext cx="83039" cy="403387"/>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83" name="Google Shape;983;p115"/>
          <p:cNvCxnSpPr/>
          <p:nvPr/>
        </p:nvCxnSpPr>
        <p:spPr>
          <a:xfrm rot="10800000" flipH="1">
            <a:off x="4943231" y="4568746"/>
            <a:ext cx="106240" cy="402166"/>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984" name="Google Shape;984;p115"/>
          <p:cNvSpPr/>
          <p:nvPr/>
        </p:nvSpPr>
        <p:spPr>
          <a:xfrm>
            <a:off x="6413502" y="4106335"/>
            <a:ext cx="222250" cy="814917"/>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985" name="Google Shape;985;p115"/>
          <p:cNvSpPr txBox="1"/>
          <p:nvPr/>
        </p:nvSpPr>
        <p:spPr>
          <a:xfrm>
            <a:off x="4568902" y="4104707"/>
            <a:ext cx="814305" cy="46166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Sodium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channel</a:t>
            </a:r>
            <a:endParaRPr kumimoji="0" sz="15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6" name="Google Shape;986;p115"/>
          <p:cNvSpPr txBox="1"/>
          <p:nvPr/>
        </p:nvSpPr>
        <p:spPr>
          <a:xfrm>
            <a:off x="5392615" y="4111219"/>
            <a:ext cx="1081129" cy="46166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Potassium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channel</a:t>
            </a:r>
            <a:endParaRPr kumimoji="0" sz="15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7" name="Google Shape;987;p115"/>
          <p:cNvSpPr/>
          <p:nvPr/>
        </p:nvSpPr>
        <p:spPr>
          <a:xfrm>
            <a:off x="447972" y="4091680"/>
            <a:ext cx="260158" cy="260158"/>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988" name="Google Shape;988;p115"/>
          <p:cNvSpPr txBox="1"/>
          <p:nvPr/>
        </p:nvSpPr>
        <p:spPr>
          <a:xfrm>
            <a:off x="529957" y="4092682"/>
            <a:ext cx="123588"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5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89" name="Google Shape;989;p115"/>
          <p:cNvSpPr txBox="1"/>
          <p:nvPr/>
        </p:nvSpPr>
        <p:spPr>
          <a:xfrm>
            <a:off x="6670195" y="4327040"/>
            <a:ext cx="1547529"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cs typeface="Arial"/>
                <a:sym typeface="Arial"/>
              </a:rPr>
              <a:t>Outside</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ea typeface="Arial"/>
                <a:cs typeface="Arial"/>
                <a:sym typeface="Arial"/>
              </a:rPr>
              <a:t>of neuron (+)</a:t>
            </a:r>
            <a:endParaRPr kumimoji="0" sz="18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990" name="Google Shape;990;p115"/>
          <p:cNvSpPr txBox="1"/>
          <p:nvPr/>
        </p:nvSpPr>
        <p:spPr>
          <a:xfrm>
            <a:off x="6677061" y="5124984"/>
            <a:ext cx="2258529"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Plasma membrane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115"/>
          <p:cNvSpPr txBox="1"/>
          <p:nvPr/>
        </p:nvSpPr>
        <p:spPr>
          <a:xfrm>
            <a:off x="6670195" y="5786405"/>
            <a:ext cx="2258529"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Arial"/>
                <a:cs typeface="Arial"/>
                <a:sym typeface="Arial"/>
              </a:rPr>
              <a:t>Inside of neuron (-)</a:t>
            </a: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992" name="Google Shape;992;p115"/>
          <p:cNvSpPr/>
          <p:nvPr/>
        </p:nvSpPr>
        <p:spPr>
          <a:xfrm>
            <a:off x="6413502" y="4966760"/>
            <a:ext cx="222250" cy="658284"/>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993" name="Google Shape;993;p115"/>
          <p:cNvSpPr/>
          <p:nvPr/>
        </p:nvSpPr>
        <p:spPr>
          <a:xfrm>
            <a:off x="6413502" y="5657365"/>
            <a:ext cx="222250" cy="596573"/>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994" name="Google Shape;994;p115"/>
          <p:cNvSpPr txBox="1"/>
          <p:nvPr/>
        </p:nvSpPr>
        <p:spPr>
          <a:xfrm>
            <a:off x="470946" y="914349"/>
            <a:ext cx="1653302" cy="2246769"/>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Comic Sans MS"/>
                <a:ea typeface="Comic Sans MS"/>
                <a:cs typeface="Comic Sans MS"/>
                <a:sym typeface="Comic Sans MS"/>
              </a:rPr>
              <a:t>A </a:t>
            </a:r>
            <a:r>
              <a:rPr kumimoji="0" lang="en-US" sz="2000" b="1" i="0" u="none" strike="noStrike" kern="0" cap="none" spc="0" normalizeH="0" baseline="0" noProof="0" dirty="0">
                <a:ln>
                  <a:noFill/>
                </a:ln>
                <a:solidFill>
                  <a:srgbClr val="FF0000"/>
                </a:solidFill>
                <a:effectLst/>
                <a:uLnTx/>
                <a:uFillTx/>
                <a:latin typeface="Comic Sans MS"/>
                <a:ea typeface="Comic Sans MS"/>
                <a:cs typeface="Comic Sans MS"/>
                <a:sym typeface="Comic Sans MS"/>
              </a:rPr>
              <a:t>Nerve Signal </a:t>
            </a:r>
            <a:r>
              <a:rPr kumimoji="0" lang="en-US" sz="2000" b="1" i="0" u="none" strike="noStrike" kern="0" cap="none" spc="0" normalizeH="0" baseline="0" noProof="0" dirty="0">
                <a:ln>
                  <a:noFill/>
                </a:ln>
                <a:solidFill>
                  <a:srgbClr val="002060"/>
                </a:solidFill>
                <a:effectLst/>
                <a:uLnTx/>
                <a:uFillTx/>
                <a:latin typeface="Comic Sans MS"/>
                <a:ea typeface="Comic Sans MS"/>
                <a:cs typeface="Comic Sans MS"/>
                <a:sym typeface="Comic Sans MS"/>
              </a:rPr>
              <a:t>begins as a change in the </a:t>
            </a:r>
            <a:r>
              <a:rPr kumimoji="0" lang="en-US" sz="2000" b="1" i="0" u="none" strike="noStrike" kern="0" cap="none" spc="0" normalizeH="0" baseline="0" noProof="0" dirty="0">
                <a:ln>
                  <a:noFill/>
                </a:ln>
                <a:solidFill>
                  <a:srgbClr val="FF0000"/>
                </a:solidFill>
                <a:effectLst/>
                <a:uLnTx/>
                <a:uFillTx/>
                <a:latin typeface="Comic Sans MS"/>
                <a:ea typeface="Comic Sans MS"/>
                <a:cs typeface="Comic Sans MS"/>
                <a:sym typeface="Comic Sans MS"/>
              </a:rPr>
              <a:t>Membrane Potential.</a:t>
            </a:r>
            <a:endParaRPr kumimoji="0" sz="1800" b="0" i="0" u="none" strike="noStrike" kern="0" cap="none" spc="0" normalizeH="0" baseline="0" noProof="0" dirty="0">
              <a:ln>
                <a:noFill/>
              </a:ln>
              <a:solidFill>
                <a:srgbClr val="FF0000"/>
              </a:solidFill>
              <a:effectLst/>
              <a:uLnTx/>
              <a:uFillTx/>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8">
                                            <p:txEl>
                                              <p:pRg st="0" end="0"/>
                                            </p:txEl>
                                          </p:spTgt>
                                        </p:tgtEl>
                                        <p:attrNameLst>
                                          <p:attrName>style.visibility</p:attrName>
                                        </p:attrNameLst>
                                      </p:cBhvr>
                                      <p:to>
                                        <p:strVal val="visible"/>
                                      </p:to>
                                    </p:set>
                                    <p:animEffect transition="in" filter="fade">
                                      <p:cBhvr>
                                        <p:cTn id="7" dur="500"/>
                                        <p:tgtEl>
                                          <p:spTgt spid="9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8">
                                            <p:txEl>
                                              <p:pRg st="1" end="1"/>
                                            </p:txEl>
                                          </p:spTgt>
                                        </p:tgtEl>
                                        <p:attrNameLst>
                                          <p:attrName>style.visibility</p:attrName>
                                        </p:attrNameLst>
                                      </p:cBhvr>
                                      <p:to>
                                        <p:strVal val="visible"/>
                                      </p:to>
                                    </p:set>
                                    <p:animEffect transition="in" filter="fade">
                                      <p:cBhvr>
                                        <p:cTn id="12" dur="500"/>
                                        <p:tgtEl>
                                          <p:spTgt spid="978">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78">
                                            <p:txEl>
                                              <p:pRg st="2" end="2"/>
                                            </p:txEl>
                                          </p:spTgt>
                                        </p:tgtEl>
                                        <p:attrNameLst>
                                          <p:attrName>style.visibility</p:attrName>
                                        </p:attrNameLst>
                                      </p:cBhvr>
                                      <p:to>
                                        <p:strVal val="visible"/>
                                      </p:to>
                                    </p:set>
                                    <p:animEffect transition="in" filter="fade">
                                      <p:cBhvr>
                                        <p:cTn id="16" dur="500"/>
                                        <p:tgtEl>
                                          <p:spTgt spid="97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85"/>
                                        </p:tgtEl>
                                        <p:attrNameLst>
                                          <p:attrName>style.visibility</p:attrName>
                                        </p:attrNameLst>
                                      </p:cBhvr>
                                      <p:to>
                                        <p:strVal val="visible"/>
                                      </p:to>
                                    </p:set>
                                    <p:animEffect transition="in" filter="fade">
                                      <p:cBhvr>
                                        <p:cTn id="21" dur="500"/>
                                        <p:tgtEl>
                                          <p:spTgt spid="985"/>
                                        </p:tgtEl>
                                      </p:cBhvr>
                                    </p:animEffect>
                                  </p:childTnLst>
                                </p:cTn>
                              </p:par>
                              <p:par>
                                <p:cTn id="22" presetID="10" presetClass="entr" presetSubtype="0" fill="hold" nodeType="withEffect">
                                  <p:stCondLst>
                                    <p:cond delay="0"/>
                                  </p:stCondLst>
                                  <p:childTnLst>
                                    <p:set>
                                      <p:cBhvr>
                                        <p:cTn id="23" dur="1" fill="hold">
                                          <p:stCondLst>
                                            <p:cond delay="0"/>
                                          </p:stCondLst>
                                        </p:cTn>
                                        <p:tgtEl>
                                          <p:spTgt spid="983"/>
                                        </p:tgtEl>
                                        <p:attrNameLst>
                                          <p:attrName>style.visibility</p:attrName>
                                        </p:attrNameLst>
                                      </p:cBhvr>
                                      <p:to>
                                        <p:strVal val="visible"/>
                                      </p:to>
                                    </p:set>
                                    <p:animEffect transition="in" filter="fade">
                                      <p:cBhvr>
                                        <p:cTn id="24" dur="500"/>
                                        <p:tgtEl>
                                          <p:spTgt spid="98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86"/>
                                        </p:tgtEl>
                                        <p:attrNameLst>
                                          <p:attrName>style.visibility</p:attrName>
                                        </p:attrNameLst>
                                      </p:cBhvr>
                                      <p:to>
                                        <p:strVal val="visible"/>
                                      </p:to>
                                    </p:set>
                                    <p:animEffect transition="in" filter="fade">
                                      <p:cBhvr>
                                        <p:cTn id="29" dur="500"/>
                                        <p:tgtEl>
                                          <p:spTgt spid="986"/>
                                        </p:tgtEl>
                                      </p:cBhvr>
                                    </p:animEffect>
                                  </p:childTnLst>
                                </p:cTn>
                              </p:par>
                              <p:par>
                                <p:cTn id="30" presetID="10" presetClass="entr" presetSubtype="0" fill="hold" nodeType="withEffect">
                                  <p:stCondLst>
                                    <p:cond delay="0"/>
                                  </p:stCondLst>
                                  <p:childTnLst>
                                    <p:set>
                                      <p:cBhvr>
                                        <p:cTn id="31" dur="1" fill="hold">
                                          <p:stCondLst>
                                            <p:cond delay="0"/>
                                          </p:stCondLst>
                                        </p:cTn>
                                        <p:tgtEl>
                                          <p:spTgt spid="982"/>
                                        </p:tgtEl>
                                        <p:attrNameLst>
                                          <p:attrName>style.visibility</p:attrName>
                                        </p:attrNameLst>
                                      </p:cBhvr>
                                      <p:to>
                                        <p:strVal val="visible"/>
                                      </p:to>
                                    </p:set>
                                    <p:animEffect transition="in" filter="fade">
                                      <p:cBhvr>
                                        <p:cTn id="32" dur="500"/>
                                        <p:tgtEl>
                                          <p:spTgt spid="9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8">
                                            <p:txEl>
                                              <p:pRg st="4" end="4"/>
                                            </p:txEl>
                                          </p:spTgt>
                                        </p:tgtEl>
                                        <p:attrNameLst>
                                          <p:attrName>style.visibility</p:attrName>
                                        </p:attrNameLst>
                                      </p:cBhvr>
                                      <p:to>
                                        <p:strVal val="visible"/>
                                      </p:to>
                                    </p:set>
                                    <p:animEffect transition="in" filter="fade">
                                      <p:cBhvr>
                                        <p:cTn id="37" dur="500"/>
                                        <p:tgtEl>
                                          <p:spTgt spid="978">
                                            <p:txEl>
                                              <p:pRg st="4" end="4"/>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978">
                                            <p:txEl>
                                              <p:pRg st="5" end="5"/>
                                            </p:txEl>
                                          </p:spTgt>
                                        </p:tgtEl>
                                        <p:attrNameLst>
                                          <p:attrName>style.visibility</p:attrName>
                                        </p:attrNameLst>
                                      </p:cBhvr>
                                      <p:to>
                                        <p:strVal val="visible"/>
                                      </p:to>
                                    </p:set>
                                    <p:animEffect transition="in" filter="fade">
                                      <p:cBhvr>
                                        <p:cTn id="41" dur="500"/>
                                        <p:tgtEl>
                                          <p:spTgt spid="97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68"/>
                                        </p:tgtEl>
                                        <p:attrNameLst>
                                          <p:attrName>style.visibility</p:attrName>
                                        </p:attrNameLst>
                                      </p:cBhvr>
                                      <p:to>
                                        <p:strVal val="visible"/>
                                      </p:to>
                                    </p:set>
                                    <p:animEffect transition="in" filter="fade">
                                      <p:cBhvr>
                                        <p:cTn id="46" dur="500"/>
                                        <p:tgtEl>
                                          <p:spTgt spid="968"/>
                                        </p:tgtEl>
                                      </p:cBhvr>
                                    </p:animEffect>
                                  </p:childTnLst>
                                </p:cTn>
                              </p:par>
                              <p:par>
                                <p:cTn id="47" presetID="10" presetClass="entr" presetSubtype="0" fill="hold" nodeType="withEffect">
                                  <p:stCondLst>
                                    <p:cond delay="0"/>
                                  </p:stCondLst>
                                  <p:childTnLst>
                                    <p:set>
                                      <p:cBhvr>
                                        <p:cTn id="48" dur="1" fill="hold">
                                          <p:stCondLst>
                                            <p:cond delay="0"/>
                                          </p:stCondLst>
                                        </p:cTn>
                                        <p:tgtEl>
                                          <p:spTgt spid="965"/>
                                        </p:tgtEl>
                                        <p:attrNameLst>
                                          <p:attrName>style.visibility</p:attrName>
                                        </p:attrNameLst>
                                      </p:cBhvr>
                                      <p:to>
                                        <p:strVal val="visible"/>
                                      </p:to>
                                    </p:set>
                                    <p:animEffect transition="in" filter="fade">
                                      <p:cBhvr>
                                        <p:cTn id="49" dur="500"/>
                                        <p:tgtEl>
                                          <p:spTgt spid="96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89"/>
                                        </p:tgtEl>
                                        <p:attrNameLst>
                                          <p:attrName>style.visibility</p:attrName>
                                        </p:attrNameLst>
                                      </p:cBhvr>
                                      <p:to>
                                        <p:strVal val="visible"/>
                                      </p:to>
                                    </p:set>
                                    <p:animEffect transition="in" filter="fade">
                                      <p:cBhvr>
                                        <p:cTn id="54" dur="500"/>
                                        <p:tgtEl>
                                          <p:spTgt spid="98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84"/>
                                        </p:tgtEl>
                                        <p:attrNameLst>
                                          <p:attrName>style.visibility</p:attrName>
                                        </p:attrNameLst>
                                      </p:cBhvr>
                                      <p:to>
                                        <p:strVal val="visible"/>
                                      </p:to>
                                    </p:set>
                                    <p:animEffect transition="in" filter="fade">
                                      <p:cBhvr>
                                        <p:cTn id="57" dur="500"/>
                                        <p:tgtEl>
                                          <p:spTgt spid="98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91"/>
                                        </p:tgtEl>
                                        <p:attrNameLst>
                                          <p:attrName>style.visibility</p:attrName>
                                        </p:attrNameLst>
                                      </p:cBhvr>
                                      <p:to>
                                        <p:strVal val="visible"/>
                                      </p:to>
                                    </p:set>
                                    <p:animEffect transition="in" filter="fade">
                                      <p:cBhvr>
                                        <p:cTn id="62" dur="500"/>
                                        <p:tgtEl>
                                          <p:spTgt spid="99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93"/>
                                        </p:tgtEl>
                                        <p:attrNameLst>
                                          <p:attrName>style.visibility</p:attrName>
                                        </p:attrNameLst>
                                      </p:cBhvr>
                                      <p:to>
                                        <p:strVal val="visible"/>
                                      </p:to>
                                    </p:set>
                                    <p:animEffect transition="in" filter="fade">
                                      <p:cBhvr>
                                        <p:cTn id="65" dur="500"/>
                                        <p:tgtEl>
                                          <p:spTgt spid="99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94"/>
                                        </p:tgtEl>
                                        <p:attrNameLst>
                                          <p:attrName>style.visibility</p:attrName>
                                        </p:attrNameLst>
                                      </p:cBhvr>
                                      <p:to>
                                        <p:strVal val="visible"/>
                                      </p:to>
                                    </p:set>
                                    <p:animEffect transition="in" filter="fade">
                                      <p:cBhvr>
                                        <p:cTn id="70" dur="500"/>
                                        <p:tgtEl>
                                          <p:spTgt spid="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0"/>
      <p:bldP spid="984" grpId="0" animBg="1"/>
      <p:bldP spid="985" grpId="0"/>
      <p:bldP spid="986" grpId="0"/>
      <p:bldP spid="989" grpId="0"/>
      <p:bldP spid="991" grpId="0"/>
      <p:bldP spid="993" grpId="0" animBg="1"/>
      <p:bldP spid="99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999"/>
        <p:cNvGrpSpPr/>
        <p:nvPr/>
      </p:nvGrpSpPr>
      <p:grpSpPr>
        <a:xfrm>
          <a:off x="0" y="0"/>
          <a:ext cx="0" cy="0"/>
          <a:chOff x="0" y="0"/>
          <a:chExt cx="0" cy="0"/>
        </a:xfrm>
      </p:grpSpPr>
      <p:pic>
        <p:nvPicPr>
          <p:cNvPr id="1000" name="Google Shape;1000;p116" descr="28_04_2ActionPotential-U.jpg"/>
          <p:cNvPicPr preferRelativeResize="0"/>
          <p:nvPr/>
        </p:nvPicPr>
        <p:blipFill rotWithShape="1">
          <a:blip r:embed="rId3">
            <a:alphaModFix/>
          </a:blip>
          <a:srcRect b="2956"/>
          <a:stretch/>
        </p:blipFill>
        <p:spPr>
          <a:xfrm>
            <a:off x="423672" y="594360"/>
            <a:ext cx="8296656" cy="5501640"/>
          </a:xfrm>
          <a:prstGeom prst="rect">
            <a:avLst/>
          </a:prstGeom>
          <a:noFill/>
          <a:ln>
            <a:noFill/>
          </a:ln>
        </p:spPr>
      </p:pic>
      <p:cxnSp>
        <p:nvCxnSpPr>
          <p:cNvPr id="1001" name="Google Shape;1001;p116"/>
          <p:cNvCxnSpPr/>
          <p:nvPr/>
        </p:nvCxnSpPr>
        <p:spPr>
          <a:xfrm>
            <a:off x="3981078" y="2939098"/>
            <a:ext cx="265958" cy="18361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002" name="Google Shape;1002;p116"/>
          <p:cNvSpPr txBox="1"/>
          <p:nvPr/>
        </p:nvSpPr>
        <p:spPr>
          <a:xfrm>
            <a:off x="4061049" y="744474"/>
            <a:ext cx="961764"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F0"/>
                </a:solidFill>
                <a:effectLst/>
                <a:uLnTx/>
                <a:uFillTx/>
                <a:latin typeface="Arial"/>
                <a:cs typeface="Arial"/>
                <a:sym typeface="Arial"/>
              </a:rPr>
              <a:t>Action</a:t>
            </a:r>
            <a:endParaRPr kumimoji="0" sz="1400" b="0" i="0" u="none" strike="noStrike" kern="0" cap="none" spc="0" normalizeH="0" baseline="0" noProof="0" dirty="0">
              <a:ln>
                <a:noFill/>
              </a:ln>
              <a:solidFill>
                <a:srgbClr val="00B0F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F0"/>
                </a:solidFill>
                <a:effectLst/>
                <a:uLnTx/>
                <a:uFillTx/>
                <a:latin typeface="Arial"/>
                <a:ea typeface="Arial"/>
                <a:cs typeface="Arial"/>
                <a:sym typeface="Arial"/>
              </a:rPr>
              <a:t>potential</a:t>
            </a:r>
            <a:endParaRPr kumimoji="0" sz="1800" b="1" i="0" u="none" strike="noStrike" kern="0" cap="none" spc="0" normalizeH="0" baseline="0" noProof="0" dirty="0">
              <a:ln>
                <a:noFill/>
              </a:ln>
              <a:solidFill>
                <a:srgbClr val="00B0F0"/>
              </a:solidFill>
              <a:effectLst/>
              <a:uLnTx/>
              <a:uFillTx/>
              <a:latin typeface="Arial"/>
              <a:ea typeface="Arial"/>
              <a:cs typeface="Arial"/>
              <a:sym typeface="Arial"/>
            </a:endParaRPr>
          </a:p>
        </p:txBody>
      </p:sp>
      <p:sp>
        <p:nvSpPr>
          <p:cNvPr id="1003" name="Google Shape;1003;p116"/>
          <p:cNvSpPr txBox="1"/>
          <p:nvPr/>
        </p:nvSpPr>
        <p:spPr>
          <a:xfrm>
            <a:off x="4032895" y="2317733"/>
            <a:ext cx="1115728"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F0"/>
                </a:solidFill>
                <a:effectLst/>
                <a:uLnTx/>
                <a:uFillTx/>
                <a:latin typeface="Arial"/>
                <a:ea typeface="Arial"/>
                <a:cs typeface="Arial"/>
                <a:sym typeface="Arial"/>
              </a:rPr>
              <a:t>Threshold</a:t>
            </a:r>
            <a:endParaRPr kumimoji="0" sz="1800" b="1" i="0" u="none" strike="noStrike" kern="0" cap="none" spc="0" normalizeH="0" baseline="0" noProof="0" dirty="0">
              <a:ln>
                <a:noFill/>
              </a:ln>
              <a:solidFill>
                <a:srgbClr val="00B0F0"/>
              </a:solidFill>
              <a:effectLst/>
              <a:uLnTx/>
              <a:uFillTx/>
              <a:latin typeface="Arial"/>
              <a:ea typeface="Arial"/>
              <a:cs typeface="Arial"/>
              <a:sym typeface="Arial"/>
            </a:endParaRPr>
          </a:p>
        </p:txBody>
      </p:sp>
      <p:sp>
        <p:nvSpPr>
          <p:cNvPr id="1004" name="Google Shape;1004;p116"/>
          <p:cNvSpPr txBox="1"/>
          <p:nvPr/>
        </p:nvSpPr>
        <p:spPr>
          <a:xfrm>
            <a:off x="4275317" y="3000112"/>
            <a:ext cx="1858887"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Resting potential</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5" name="Google Shape;1005;p116"/>
          <p:cNvSpPr txBox="1"/>
          <p:nvPr/>
        </p:nvSpPr>
        <p:spPr>
          <a:xfrm>
            <a:off x="3964853" y="3449702"/>
            <a:ext cx="147361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Time (msec)</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6" name="Google Shape;1006;p116"/>
          <p:cNvSpPr txBox="1"/>
          <p:nvPr/>
        </p:nvSpPr>
        <p:spPr>
          <a:xfrm>
            <a:off x="3280846" y="3207167"/>
            <a:ext cx="61177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7" name="Google Shape;1007;p116"/>
          <p:cNvSpPr txBox="1"/>
          <p:nvPr/>
        </p:nvSpPr>
        <p:spPr>
          <a:xfrm rot="-5400000">
            <a:off x="1823594" y="1742907"/>
            <a:ext cx="2455333"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Membrane potential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(mV)</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8" name="Google Shape;1008;p116"/>
          <p:cNvSpPr txBox="1"/>
          <p:nvPr/>
        </p:nvSpPr>
        <p:spPr>
          <a:xfrm>
            <a:off x="3409546" y="2375438"/>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9" name="Google Shape;1009;p116"/>
          <p:cNvSpPr txBox="1"/>
          <p:nvPr/>
        </p:nvSpPr>
        <p:spPr>
          <a:xfrm>
            <a:off x="3686300" y="1477890"/>
            <a:ext cx="169261"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0" name="Google Shape;1010;p116"/>
          <p:cNvSpPr txBox="1"/>
          <p:nvPr/>
        </p:nvSpPr>
        <p:spPr>
          <a:xfrm>
            <a:off x="3430250" y="565705"/>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1" name="Google Shape;1011;p116"/>
          <p:cNvSpPr/>
          <p:nvPr/>
        </p:nvSpPr>
        <p:spPr>
          <a:xfrm>
            <a:off x="4421388" y="2616616"/>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12" name="Google Shape;1012;p116"/>
          <p:cNvSpPr txBox="1"/>
          <p:nvPr/>
        </p:nvSpPr>
        <p:spPr>
          <a:xfrm>
            <a:off x="4501275" y="2634111"/>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013" name="Google Shape;1013;p116"/>
          <p:cNvCxnSpPr/>
          <p:nvPr/>
        </p:nvCxnSpPr>
        <p:spPr>
          <a:xfrm>
            <a:off x="5353250" y="3595901"/>
            <a:ext cx="3157160" cy="0"/>
          </a:xfrm>
          <a:prstGeom prst="straightConnector1">
            <a:avLst/>
          </a:prstGeom>
          <a:solidFill>
            <a:schemeClr val="accent1"/>
          </a:solidFill>
          <a:ln w="12700" cap="flat" cmpd="sng">
            <a:solidFill>
              <a:schemeClr val="dk1"/>
            </a:solidFill>
            <a:prstDash val="solid"/>
            <a:round/>
            <a:headEnd type="none" w="sm" len="sm"/>
            <a:tailEnd type="stealth" w="lg" len="lg"/>
          </a:ln>
        </p:spPr>
      </p:cxnSp>
      <p:sp>
        <p:nvSpPr>
          <p:cNvPr id="1014" name="Google Shape;1014;p116"/>
          <p:cNvSpPr/>
          <p:nvPr/>
        </p:nvSpPr>
        <p:spPr>
          <a:xfrm>
            <a:off x="5116332" y="2042080"/>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15" name="Google Shape;1015;p116"/>
          <p:cNvSpPr txBox="1"/>
          <p:nvPr/>
        </p:nvSpPr>
        <p:spPr>
          <a:xfrm>
            <a:off x="5204686" y="2059575"/>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016" name="Google Shape;1016;p116"/>
          <p:cNvCxnSpPr/>
          <p:nvPr/>
        </p:nvCxnSpPr>
        <p:spPr>
          <a:xfrm>
            <a:off x="5243333" y="2346880"/>
            <a:ext cx="0" cy="372533"/>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017" name="Google Shape;1017;p116"/>
          <p:cNvSpPr/>
          <p:nvPr/>
        </p:nvSpPr>
        <p:spPr>
          <a:xfrm>
            <a:off x="478456" y="4084526"/>
            <a:ext cx="271474" cy="271474"/>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18" name="Google Shape;1018;p116"/>
          <p:cNvSpPr txBox="1"/>
          <p:nvPr/>
        </p:nvSpPr>
        <p:spPr>
          <a:xfrm>
            <a:off x="566810" y="4102021"/>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019" name="Google Shape;1019;p116"/>
          <p:cNvSpPr txBox="1"/>
          <p:nvPr/>
        </p:nvSpPr>
        <p:spPr>
          <a:xfrm>
            <a:off x="5560433" y="4217796"/>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0" name="Google Shape;1020;p116"/>
          <p:cNvSpPr txBox="1"/>
          <p:nvPr/>
        </p:nvSpPr>
        <p:spPr>
          <a:xfrm>
            <a:off x="4364187" y="4217797"/>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021" name="Google Shape;1021;p116"/>
          <p:cNvSpPr txBox="1"/>
          <p:nvPr/>
        </p:nvSpPr>
        <p:spPr>
          <a:xfrm>
            <a:off x="6160680" y="5672770"/>
            <a:ext cx="299108"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022" name="Google Shape;1022;p116"/>
          <p:cNvSpPr txBox="1"/>
          <p:nvPr/>
        </p:nvSpPr>
        <p:spPr>
          <a:xfrm>
            <a:off x="845949" y="4071770"/>
            <a:ext cx="3054191" cy="23303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2777"/>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B0F0"/>
                </a:solidFill>
                <a:effectLst/>
                <a:uLnTx/>
                <a:uFillTx/>
                <a:latin typeface="Arial"/>
                <a:ea typeface="Arial"/>
                <a:cs typeface="Arial"/>
                <a:sym typeface="Arial"/>
              </a:rPr>
              <a:t>DEPOLARIZATION</a:t>
            </a:r>
          </a:p>
          <a:p>
            <a:pPr marL="0" marR="0" lvl="0" indent="0" algn="l" defTabSz="914400" rtl="0" eaLnBrk="1" fontAlgn="auto" latinLnBrk="0" hangingPunct="1">
              <a:lnSpc>
                <a:spcPct val="112777"/>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A stimulus opens some Na</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channels;</a:t>
            </a:r>
          </a:p>
          <a:p>
            <a:pPr marL="0" marR="0" lvl="0" indent="0" algn="l" defTabSz="914400" rtl="0" eaLnBrk="1" fontAlgn="auto" latinLnBrk="0" hangingPunct="1">
              <a:lnSpc>
                <a:spcPct val="112777"/>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2777"/>
              </a:lnSpc>
              <a:spcBef>
                <a:spcPts val="0"/>
              </a:spcBef>
              <a:spcAft>
                <a:spcPts val="0"/>
              </a:spcAft>
              <a:buClr>
                <a:srgbClr val="000000"/>
              </a:buClr>
              <a:buSzTx/>
              <a:buFont typeface="Arial"/>
              <a:buNone/>
              <a:tabLst/>
              <a:defRPr/>
            </a:pPr>
            <a:r>
              <a:rPr lang="en-US" sz="1800" b="1" dirty="0"/>
              <a:t>I</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f </a:t>
            </a:r>
            <a:r>
              <a:rPr kumimoji="0" lang="en-US" sz="2400" b="1" i="0" u="none" strike="noStrike" kern="0" cap="none" spc="0" normalizeH="0" baseline="0" noProof="0" dirty="0">
                <a:ln>
                  <a:noFill/>
                </a:ln>
                <a:solidFill>
                  <a:srgbClr val="00B0F0"/>
                </a:solidFill>
                <a:effectLst/>
                <a:uLnTx/>
                <a:uFillTx/>
                <a:latin typeface="Arial"/>
                <a:ea typeface="Arial"/>
                <a:cs typeface="Arial"/>
                <a:sym typeface="Arial"/>
              </a:rPr>
              <a:t>THRESHOLD</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is reached, an action potential is triggered.</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3" name="Google Shape;1023;p116"/>
          <p:cNvSpPr txBox="1"/>
          <p:nvPr/>
        </p:nvSpPr>
        <p:spPr>
          <a:xfrm>
            <a:off x="566810" y="960398"/>
            <a:ext cx="1621593" cy="2246769"/>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Comic Sans MS"/>
                <a:ea typeface="Comic Sans MS"/>
                <a:cs typeface="Comic Sans MS"/>
                <a:sym typeface="Comic Sans MS"/>
              </a:rPr>
              <a:t>A </a:t>
            </a:r>
            <a:r>
              <a:rPr kumimoji="0" lang="en-US" sz="2000" b="1" i="0" u="none" strike="noStrike" kern="0" cap="none" spc="0" normalizeH="0" baseline="0" noProof="0" dirty="0">
                <a:ln>
                  <a:noFill/>
                </a:ln>
                <a:solidFill>
                  <a:srgbClr val="FF0000"/>
                </a:solidFill>
                <a:effectLst/>
                <a:uLnTx/>
                <a:uFillTx/>
                <a:latin typeface="Comic Sans MS"/>
                <a:ea typeface="Comic Sans MS"/>
                <a:cs typeface="Comic Sans MS"/>
                <a:sym typeface="Comic Sans MS"/>
              </a:rPr>
              <a:t>Stimulus</a:t>
            </a:r>
            <a:r>
              <a:rPr kumimoji="0" lang="en-US" sz="2000" b="1" i="0" u="none" strike="noStrike" kern="0" cap="none" spc="0" normalizeH="0" baseline="0" noProof="0" dirty="0">
                <a:ln>
                  <a:noFill/>
                </a:ln>
                <a:solidFill>
                  <a:srgbClr val="002060"/>
                </a:solidFill>
                <a:effectLst/>
                <a:uLnTx/>
                <a:uFillTx/>
                <a:latin typeface="Comic Sans MS"/>
                <a:ea typeface="Comic Sans MS"/>
                <a:cs typeface="Comic Sans MS"/>
                <a:sym typeface="Comic Sans MS"/>
              </a:rPr>
              <a:t> is any factor that causes a nerve signal to be generated.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984;p115">
            <a:extLst>
              <a:ext uri="{FF2B5EF4-FFF2-40B4-BE49-F238E27FC236}">
                <a16:creationId xmlns:a16="http://schemas.microsoft.com/office/drawing/2014/main" id="{8E49360E-80B1-C503-69BB-C79F34BF12D1}"/>
              </a:ext>
            </a:extLst>
          </p:cNvPr>
          <p:cNvSpPr/>
          <p:nvPr/>
        </p:nvSpPr>
        <p:spPr>
          <a:xfrm>
            <a:off x="6461799" y="4099054"/>
            <a:ext cx="292703" cy="596573"/>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3" name="Google Shape;989;p115">
            <a:extLst>
              <a:ext uri="{FF2B5EF4-FFF2-40B4-BE49-F238E27FC236}">
                <a16:creationId xmlns:a16="http://schemas.microsoft.com/office/drawing/2014/main" id="{4C66860B-39EF-0C7D-5FF0-7BB774C32559}"/>
              </a:ext>
            </a:extLst>
          </p:cNvPr>
          <p:cNvSpPr txBox="1"/>
          <p:nvPr/>
        </p:nvSpPr>
        <p:spPr>
          <a:xfrm>
            <a:off x="6788945" y="4137040"/>
            <a:ext cx="1547529"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cs typeface="Arial"/>
                <a:sym typeface="Arial"/>
              </a:rPr>
              <a:t>Outside</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ea typeface="Arial"/>
                <a:cs typeface="Arial"/>
                <a:sym typeface="Arial"/>
              </a:rPr>
              <a:t>of neuron (+)</a:t>
            </a:r>
            <a:endParaRPr kumimoji="0" sz="18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4" name="Google Shape;991;p115">
            <a:extLst>
              <a:ext uri="{FF2B5EF4-FFF2-40B4-BE49-F238E27FC236}">
                <a16:creationId xmlns:a16="http://schemas.microsoft.com/office/drawing/2014/main" id="{2512C603-CBC4-6DB1-A175-0C1AC07772AB}"/>
              </a:ext>
            </a:extLst>
          </p:cNvPr>
          <p:cNvSpPr txBox="1"/>
          <p:nvPr/>
        </p:nvSpPr>
        <p:spPr>
          <a:xfrm>
            <a:off x="6788945" y="5560780"/>
            <a:ext cx="2258529"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Arial"/>
                <a:cs typeface="Arial"/>
                <a:sym typeface="Arial"/>
              </a:rPr>
              <a:t>Inside of neuron (-)</a:t>
            </a: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5" name="Google Shape;993;p115">
            <a:extLst>
              <a:ext uri="{FF2B5EF4-FFF2-40B4-BE49-F238E27FC236}">
                <a16:creationId xmlns:a16="http://schemas.microsoft.com/office/drawing/2014/main" id="{DA3ECF01-35C0-BD4E-8AE5-A3854B164307}"/>
              </a:ext>
            </a:extLst>
          </p:cNvPr>
          <p:cNvSpPr/>
          <p:nvPr/>
        </p:nvSpPr>
        <p:spPr>
          <a:xfrm>
            <a:off x="6532252" y="5431740"/>
            <a:ext cx="222250" cy="596573"/>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fade">
                                      <p:cBhvr>
                                        <p:cTn id="7" dur="500"/>
                                        <p:tgtEl>
                                          <p:spTgt spid="10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2">
                                            <p:txEl>
                                              <p:pRg st="0" end="0"/>
                                            </p:txEl>
                                          </p:spTgt>
                                        </p:tgtEl>
                                        <p:attrNameLst>
                                          <p:attrName>style.visibility</p:attrName>
                                        </p:attrNameLst>
                                      </p:cBhvr>
                                      <p:to>
                                        <p:strVal val="visible"/>
                                      </p:to>
                                    </p:set>
                                    <p:animEffect transition="in" filter="fade">
                                      <p:cBhvr>
                                        <p:cTn id="12" dur="500"/>
                                        <p:tgtEl>
                                          <p:spTgt spid="10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2">
                                            <p:txEl>
                                              <p:pRg st="1" end="1"/>
                                            </p:txEl>
                                          </p:spTgt>
                                        </p:tgtEl>
                                        <p:attrNameLst>
                                          <p:attrName>style.visibility</p:attrName>
                                        </p:attrNameLst>
                                      </p:cBhvr>
                                      <p:to>
                                        <p:strVal val="visible"/>
                                      </p:to>
                                    </p:set>
                                    <p:animEffect transition="in" filter="fade">
                                      <p:cBhvr>
                                        <p:cTn id="17" dur="500"/>
                                        <p:tgtEl>
                                          <p:spTgt spid="10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2">
                                            <p:txEl>
                                              <p:pRg st="3" end="3"/>
                                            </p:txEl>
                                          </p:spTgt>
                                        </p:tgtEl>
                                        <p:attrNameLst>
                                          <p:attrName>style.visibility</p:attrName>
                                        </p:attrNameLst>
                                      </p:cBhvr>
                                      <p:to>
                                        <p:strVal val="visible"/>
                                      </p:to>
                                    </p:set>
                                    <p:animEffect transition="in" filter="fade">
                                      <p:cBhvr>
                                        <p:cTn id="22" dur="500"/>
                                        <p:tgtEl>
                                          <p:spTgt spid="10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03"/>
                                        </p:tgtEl>
                                        <p:attrNameLst>
                                          <p:attrName>style.visibility</p:attrName>
                                        </p:attrNameLst>
                                      </p:cBhvr>
                                      <p:to>
                                        <p:strVal val="visible"/>
                                      </p:to>
                                    </p:set>
                                    <p:animEffect transition="in" filter="fade">
                                      <p:cBhvr>
                                        <p:cTn id="27" dur="500"/>
                                        <p:tgtEl>
                                          <p:spTgt spid="10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02"/>
                                        </p:tgtEl>
                                        <p:attrNameLst>
                                          <p:attrName>style.visibility</p:attrName>
                                        </p:attrNameLst>
                                      </p:cBhvr>
                                      <p:to>
                                        <p:strVal val="visible"/>
                                      </p:to>
                                    </p:set>
                                    <p:animEffect transition="in" filter="fade">
                                      <p:cBhvr>
                                        <p:cTn id="32" dur="500"/>
                                        <p:tgtEl>
                                          <p:spTgt spid="10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 grpId="0"/>
      <p:bldP spid="1003" grpId="0"/>
      <p:bldP spid="1023" grpId="0" animBg="1"/>
      <p:bldP spid="2" grpId="0" animBg="1"/>
      <p:bldP spid="3" grpId="0"/>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028"/>
        <p:cNvGrpSpPr/>
        <p:nvPr/>
      </p:nvGrpSpPr>
      <p:grpSpPr>
        <a:xfrm>
          <a:off x="0" y="0"/>
          <a:ext cx="0" cy="0"/>
          <a:chOff x="0" y="0"/>
          <a:chExt cx="0" cy="0"/>
        </a:xfrm>
      </p:grpSpPr>
      <p:pic>
        <p:nvPicPr>
          <p:cNvPr id="1029" name="Google Shape;1029;p117" descr="28_04_3ActionPotential-U.jpg"/>
          <p:cNvPicPr preferRelativeResize="0"/>
          <p:nvPr/>
        </p:nvPicPr>
        <p:blipFill rotWithShape="1">
          <a:blip r:embed="rId3">
            <a:alphaModFix/>
          </a:blip>
          <a:srcRect l="24812" r="1" b="3258"/>
          <a:stretch/>
        </p:blipFill>
        <p:spPr>
          <a:xfrm>
            <a:off x="2343395" y="587947"/>
            <a:ext cx="6050090" cy="5519928"/>
          </a:xfrm>
          <a:prstGeom prst="rect">
            <a:avLst/>
          </a:prstGeom>
          <a:noFill/>
          <a:ln>
            <a:noFill/>
          </a:ln>
        </p:spPr>
      </p:pic>
      <p:cxnSp>
        <p:nvCxnSpPr>
          <p:cNvPr id="1030" name="Google Shape;1030;p117"/>
          <p:cNvCxnSpPr/>
          <p:nvPr/>
        </p:nvCxnSpPr>
        <p:spPr>
          <a:xfrm>
            <a:off x="3854076" y="2917931"/>
            <a:ext cx="265958" cy="18361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031" name="Google Shape;1031;p117"/>
          <p:cNvSpPr txBox="1"/>
          <p:nvPr/>
        </p:nvSpPr>
        <p:spPr>
          <a:xfrm>
            <a:off x="3934047" y="723307"/>
            <a:ext cx="961764"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Action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potential</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2" name="Google Shape;1032;p117"/>
          <p:cNvSpPr txBox="1"/>
          <p:nvPr/>
        </p:nvSpPr>
        <p:spPr>
          <a:xfrm>
            <a:off x="3699963" y="2377811"/>
            <a:ext cx="1115728" cy="24622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Threshold</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3" name="Google Shape;1033;p117"/>
          <p:cNvSpPr txBox="1"/>
          <p:nvPr/>
        </p:nvSpPr>
        <p:spPr>
          <a:xfrm>
            <a:off x="4148315" y="2978945"/>
            <a:ext cx="1858887"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Resting potential</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4" name="Google Shape;1034;p117"/>
          <p:cNvSpPr txBox="1"/>
          <p:nvPr/>
        </p:nvSpPr>
        <p:spPr>
          <a:xfrm>
            <a:off x="3837859" y="3428535"/>
            <a:ext cx="147361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Time (msec)</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5" name="Google Shape;1035;p117"/>
          <p:cNvSpPr txBox="1"/>
          <p:nvPr/>
        </p:nvSpPr>
        <p:spPr>
          <a:xfrm>
            <a:off x="3046969" y="3197875"/>
            <a:ext cx="61177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6" name="Google Shape;1036;p117"/>
          <p:cNvSpPr txBox="1"/>
          <p:nvPr/>
        </p:nvSpPr>
        <p:spPr>
          <a:xfrm rot="-5400000">
            <a:off x="1696592" y="1721740"/>
            <a:ext cx="2455333"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Membrane potential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(mV)</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7" name="Google Shape;1037;p117"/>
          <p:cNvSpPr txBox="1"/>
          <p:nvPr/>
        </p:nvSpPr>
        <p:spPr>
          <a:xfrm>
            <a:off x="3187544" y="2366146"/>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8" name="Google Shape;1038;p117"/>
          <p:cNvSpPr txBox="1"/>
          <p:nvPr/>
        </p:nvSpPr>
        <p:spPr>
          <a:xfrm>
            <a:off x="3358405" y="1471475"/>
            <a:ext cx="169261"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9" name="Google Shape;1039;p117"/>
          <p:cNvSpPr txBox="1"/>
          <p:nvPr/>
        </p:nvSpPr>
        <p:spPr>
          <a:xfrm>
            <a:off x="3172623" y="556413"/>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0" name="Google Shape;1040;p117"/>
          <p:cNvSpPr/>
          <p:nvPr/>
        </p:nvSpPr>
        <p:spPr>
          <a:xfrm>
            <a:off x="4294386" y="2595449"/>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41" name="Google Shape;1041;p117"/>
          <p:cNvSpPr txBox="1"/>
          <p:nvPr/>
        </p:nvSpPr>
        <p:spPr>
          <a:xfrm>
            <a:off x="4374273" y="2612944"/>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042" name="Google Shape;1042;p117"/>
          <p:cNvCxnSpPr/>
          <p:nvPr/>
        </p:nvCxnSpPr>
        <p:spPr>
          <a:xfrm>
            <a:off x="5226256" y="3574734"/>
            <a:ext cx="3157160" cy="0"/>
          </a:xfrm>
          <a:prstGeom prst="straightConnector1">
            <a:avLst/>
          </a:prstGeom>
          <a:solidFill>
            <a:schemeClr val="accent1"/>
          </a:solidFill>
          <a:ln w="12700" cap="flat" cmpd="sng">
            <a:solidFill>
              <a:schemeClr val="dk1"/>
            </a:solidFill>
            <a:prstDash val="solid"/>
            <a:round/>
            <a:headEnd type="none" w="sm" len="sm"/>
            <a:tailEnd type="stealth" w="lg" len="lg"/>
          </a:ln>
        </p:spPr>
      </p:cxnSp>
      <p:grpSp>
        <p:nvGrpSpPr>
          <p:cNvPr id="7" name="Group 6">
            <a:extLst>
              <a:ext uri="{FF2B5EF4-FFF2-40B4-BE49-F238E27FC236}">
                <a16:creationId xmlns:a16="http://schemas.microsoft.com/office/drawing/2014/main" id="{03F327B3-B7C6-F340-E65B-819EEB0220E7}"/>
              </a:ext>
            </a:extLst>
          </p:cNvPr>
          <p:cNvGrpSpPr/>
          <p:nvPr/>
        </p:nvGrpSpPr>
        <p:grpSpPr>
          <a:xfrm>
            <a:off x="5364703" y="1422505"/>
            <a:ext cx="319705" cy="271474"/>
            <a:chOff x="5094328" y="1425223"/>
            <a:chExt cx="319705" cy="271474"/>
          </a:xfrm>
        </p:grpSpPr>
        <p:sp>
          <p:nvSpPr>
            <p:cNvPr id="1043" name="Google Shape;1043;p117"/>
            <p:cNvSpPr/>
            <p:nvPr/>
          </p:nvSpPr>
          <p:spPr>
            <a:xfrm>
              <a:off x="5094328" y="1425223"/>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44" name="Google Shape;1044;p117"/>
            <p:cNvSpPr txBox="1"/>
            <p:nvPr/>
          </p:nvSpPr>
          <p:spPr>
            <a:xfrm>
              <a:off x="5182682" y="1442718"/>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8" name="Group 7">
            <a:extLst>
              <a:ext uri="{FF2B5EF4-FFF2-40B4-BE49-F238E27FC236}">
                <a16:creationId xmlns:a16="http://schemas.microsoft.com/office/drawing/2014/main" id="{EE39951F-5669-B612-A38E-F94DEA517A8D}"/>
              </a:ext>
            </a:extLst>
          </p:cNvPr>
          <p:cNvGrpSpPr/>
          <p:nvPr/>
        </p:nvGrpSpPr>
        <p:grpSpPr>
          <a:xfrm>
            <a:off x="4727337" y="2336634"/>
            <a:ext cx="319705" cy="271474"/>
            <a:chOff x="4992728" y="2017890"/>
            <a:chExt cx="319705" cy="271474"/>
          </a:xfrm>
        </p:grpSpPr>
        <p:sp>
          <p:nvSpPr>
            <p:cNvPr id="1045" name="Google Shape;1045;p117"/>
            <p:cNvSpPr/>
            <p:nvPr/>
          </p:nvSpPr>
          <p:spPr>
            <a:xfrm>
              <a:off x="4992728" y="2017890"/>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46" name="Google Shape;1046;p117"/>
            <p:cNvSpPr txBox="1"/>
            <p:nvPr/>
          </p:nvSpPr>
          <p:spPr>
            <a:xfrm>
              <a:off x="5081082" y="2035385"/>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2" name="Group 1">
            <a:extLst>
              <a:ext uri="{FF2B5EF4-FFF2-40B4-BE49-F238E27FC236}">
                <a16:creationId xmlns:a16="http://schemas.microsoft.com/office/drawing/2014/main" id="{A635D9E8-8FE1-8C20-F456-22DADF4B8BA0}"/>
              </a:ext>
            </a:extLst>
          </p:cNvPr>
          <p:cNvGrpSpPr/>
          <p:nvPr/>
        </p:nvGrpSpPr>
        <p:grpSpPr>
          <a:xfrm>
            <a:off x="234884" y="1185249"/>
            <a:ext cx="313756" cy="271474"/>
            <a:chOff x="600363" y="4092223"/>
            <a:chExt cx="313756" cy="271474"/>
          </a:xfrm>
        </p:grpSpPr>
        <p:sp>
          <p:nvSpPr>
            <p:cNvPr id="1048" name="Google Shape;1048;p117"/>
            <p:cNvSpPr/>
            <p:nvPr/>
          </p:nvSpPr>
          <p:spPr>
            <a:xfrm>
              <a:off x="600363" y="4092223"/>
              <a:ext cx="271474" cy="271474"/>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49" name="Google Shape;1049;p117"/>
            <p:cNvSpPr txBox="1"/>
            <p:nvPr/>
          </p:nvSpPr>
          <p:spPr>
            <a:xfrm>
              <a:off x="682768" y="4137821"/>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1050" name="Google Shape;1050;p117"/>
          <p:cNvSpPr txBox="1"/>
          <p:nvPr/>
        </p:nvSpPr>
        <p:spPr>
          <a:xfrm>
            <a:off x="4530872" y="4170680"/>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051" name="Google Shape;1051;p117"/>
          <p:cNvSpPr txBox="1"/>
          <p:nvPr/>
        </p:nvSpPr>
        <p:spPr>
          <a:xfrm>
            <a:off x="5540127" y="4176933"/>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2" name="Google Shape;1052;p117"/>
          <p:cNvSpPr txBox="1"/>
          <p:nvPr/>
        </p:nvSpPr>
        <p:spPr>
          <a:xfrm>
            <a:off x="6002958" y="5699379"/>
            <a:ext cx="299108"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053" name="Google Shape;1053;p117"/>
          <p:cNvSpPr txBox="1"/>
          <p:nvPr/>
        </p:nvSpPr>
        <p:spPr>
          <a:xfrm>
            <a:off x="222830" y="1568570"/>
            <a:ext cx="2581706" cy="399692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F0"/>
                </a:solidFill>
                <a:effectLst/>
                <a:uLnTx/>
                <a:uFillTx/>
                <a:latin typeface="Arial"/>
                <a:ea typeface="Arial"/>
                <a:cs typeface="Arial"/>
                <a:sym typeface="Arial"/>
              </a:rPr>
              <a:t>Additional Na</a:t>
            </a:r>
            <a:r>
              <a:rPr kumimoji="0" lang="en-US" sz="1800" b="1" i="0" u="none" strike="noStrike" kern="0" cap="none" spc="0" normalizeH="0" baseline="30000" noProof="0" dirty="0">
                <a:ln>
                  <a:noFill/>
                </a:ln>
                <a:solidFill>
                  <a:srgbClr val="00B0F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B0F0"/>
                </a:solidFill>
                <a:effectLst/>
                <a:uLnTx/>
                <a:uFillTx/>
                <a:latin typeface="Arial"/>
                <a:ea typeface="Arial"/>
                <a:cs typeface="Arial"/>
                <a:sym typeface="Arial"/>
              </a:rPr>
              <a:t> channels open.</a:t>
            </a: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ea typeface="Arial"/>
                <a:cs typeface="Arial"/>
                <a:sym typeface="Arial"/>
              </a:rPr>
              <a:t>K</a:t>
            </a:r>
            <a:r>
              <a:rPr kumimoji="0" lang="en-US" sz="1800" b="1" i="0" u="none" strike="noStrike" kern="0" cap="none" spc="0" normalizeH="0" baseline="30000" noProof="0" dirty="0">
                <a:ln>
                  <a:noFill/>
                </a:ln>
                <a:solidFill>
                  <a:srgbClr val="00B05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B050"/>
                </a:solidFill>
                <a:effectLst/>
                <a:uLnTx/>
                <a:uFillTx/>
                <a:latin typeface="Arial"/>
                <a:ea typeface="Arial"/>
                <a:cs typeface="Arial"/>
                <a:sym typeface="Arial"/>
              </a:rPr>
              <a:t> channels are</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ea typeface="Arial"/>
                <a:cs typeface="Arial"/>
                <a:sym typeface="Arial"/>
              </a:rPr>
              <a:t>closed;</a:t>
            </a: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a:t>
            </a: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lang="en-US" sz="1800" b="1" dirty="0"/>
              <a:t>The interior </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of cell becomes more positive.</a:t>
            </a: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a:t>
            </a: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Arial"/>
                <a:ea typeface="Arial"/>
                <a:cs typeface="Arial"/>
                <a:sym typeface="Arial"/>
              </a:rPr>
              <a:t>Membrane polarity</a:t>
            </a:r>
            <a:endParaRPr kumimoji="0" sz="1400" b="0"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F0"/>
                </a:solidFill>
                <a:effectLst/>
                <a:uLnTx/>
                <a:uFillTx/>
                <a:latin typeface="Arial"/>
                <a:cs typeface="Arial"/>
                <a:sym typeface="Arial"/>
              </a:rPr>
              <a:t>REVERSES</a:t>
            </a:r>
            <a:endParaRPr kumimoji="0" sz="1400" b="0" i="0" u="none" strike="noStrike" kern="0" cap="none" spc="0" normalizeH="0" baseline="0" noProof="0" dirty="0">
              <a:ln>
                <a:noFill/>
              </a:ln>
              <a:solidFill>
                <a:srgbClr val="00B0F0"/>
              </a:solidFill>
              <a:effectLst/>
              <a:uLnTx/>
              <a:uFillTx/>
              <a:latin typeface="Arial"/>
              <a:cs typeface="Arial"/>
              <a:sym typeface="Arial"/>
            </a:endParaRP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Arial"/>
                <a:ea typeface="Arial"/>
                <a:cs typeface="Arial"/>
                <a:sym typeface="Arial"/>
              </a:rPr>
              <a:t>from resting state.</a:t>
            </a:r>
            <a:endParaRPr kumimoji="0" sz="1800" b="1"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3" name="Google Shape;984;p115">
            <a:extLst>
              <a:ext uri="{FF2B5EF4-FFF2-40B4-BE49-F238E27FC236}">
                <a16:creationId xmlns:a16="http://schemas.microsoft.com/office/drawing/2014/main" id="{351AD330-909D-63F5-DFFC-5339B0987311}"/>
              </a:ext>
            </a:extLst>
          </p:cNvPr>
          <p:cNvSpPr/>
          <p:nvPr/>
        </p:nvSpPr>
        <p:spPr>
          <a:xfrm>
            <a:off x="6556005" y="4106336"/>
            <a:ext cx="222250" cy="596574"/>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4" name="Google Shape;989;p115">
            <a:extLst>
              <a:ext uri="{FF2B5EF4-FFF2-40B4-BE49-F238E27FC236}">
                <a16:creationId xmlns:a16="http://schemas.microsoft.com/office/drawing/2014/main" id="{D69F6BC7-ABED-5163-BE0A-262BFA45A731}"/>
              </a:ext>
            </a:extLst>
          </p:cNvPr>
          <p:cNvSpPr txBox="1"/>
          <p:nvPr/>
        </p:nvSpPr>
        <p:spPr>
          <a:xfrm>
            <a:off x="6895825" y="4153335"/>
            <a:ext cx="1547529"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cs typeface="Arial"/>
                <a:sym typeface="Arial"/>
              </a:rPr>
              <a:t>Outside</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ea typeface="Arial"/>
                <a:cs typeface="Arial"/>
                <a:sym typeface="Arial"/>
              </a:rPr>
              <a:t>of neuron (-)</a:t>
            </a:r>
            <a:endParaRPr kumimoji="0" sz="18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5" name="Google Shape;991;p115">
            <a:extLst>
              <a:ext uri="{FF2B5EF4-FFF2-40B4-BE49-F238E27FC236}">
                <a16:creationId xmlns:a16="http://schemas.microsoft.com/office/drawing/2014/main" id="{4F53864B-0289-C2E1-8C6B-4D275EADDA61}"/>
              </a:ext>
            </a:extLst>
          </p:cNvPr>
          <p:cNvSpPr txBox="1"/>
          <p:nvPr/>
        </p:nvSpPr>
        <p:spPr>
          <a:xfrm>
            <a:off x="6812697" y="5596405"/>
            <a:ext cx="2258529"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Arial"/>
                <a:cs typeface="Arial"/>
                <a:sym typeface="Arial"/>
              </a:rPr>
              <a:t>Inside of neuron (+)</a:t>
            </a: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6" name="Google Shape;993;p115">
            <a:extLst>
              <a:ext uri="{FF2B5EF4-FFF2-40B4-BE49-F238E27FC236}">
                <a16:creationId xmlns:a16="http://schemas.microsoft.com/office/drawing/2014/main" id="{1C0DFE40-078F-D03B-3B43-14B835D31FC5}"/>
              </a:ext>
            </a:extLst>
          </p:cNvPr>
          <p:cNvSpPr/>
          <p:nvPr/>
        </p:nvSpPr>
        <p:spPr>
          <a:xfrm>
            <a:off x="6556004" y="5455490"/>
            <a:ext cx="222250" cy="596573"/>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fade">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3">
                                            <p:txEl>
                                              <p:pRg st="2" end="2"/>
                                            </p:txEl>
                                          </p:spTgt>
                                        </p:tgtEl>
                                        <p:attrNameLst>
                                          <p:attrName>style.visibility</p:attrName>
                                        </p:attrNameLst>
                                      </p:cBhvr>
                                      <p:to>
                                        <p:strVal val="visible"/>
                                      </p:to>
                                    </p:set>
                                    <p:animEffect transition="in" filter="fade">
                                      <p:cBhvr>
                                        <p:cTn id="12" dur="500"/>
                                        <p:tgtEl>
                                          <p:spTgt spid="1053">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53">
                                            <p:txEl>
                                              <p:pRg st="3" end="3"/>
                                            </p:txEl>
                                          </p:spTgt>
                                        </p:tgtEl>
                                        <p:attrNameLst>
                                          <p:attrName>style.visibility</p:attrName>
                                        </p:attrNameLst>
                                      </p:cBhvr>
                                      <p:to>
                                        <p:strVal val="visible"/>
                                      </p:to>
                                    </p:set>
                                    <p:animEffect transition="in" filter="fade">
                                      <p:cBhvr>
                                        <p:cTn id="16" dur="500"/>
                                        <p:tgtEl>
                                          <p:spTgt spid="105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53">
                                            <p:txEl>
                                              <p:pRg st="5" end="5"/>
                                            </p:txEl>
                                          </p:spTgt>
                                        </p:tgtEl>
                                        <p:attrNameLst>
                                          <p:attrName>style.visibility</p:attrName>
                                        </p:attrNameLst>
                                      </p:cBhvr>
                                      <p:to>
                                        <p:strVal val="visible"/>
                                      </p:to>
                                    </p:set>
                                    <p:animEffect transition="in" filter="fade">
                                      <p:cBhvr>
                                        <p:cTn id="21" dur="500"/>
                                        <p:tgtEl>
                                          <p:spTgt spid="105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53">
                                            <p:txEl>
                                              <p:pRg st="7" end="7"/>
                                            </p:txEl>
                                          </p:spTgt>
                                        </p:tgtEl>
                                        <p:attrNameLst>
                                          <p:attrName>style.visibility</p:attrName>
                                        </p:attrNameLst>
                                      </p:cBhvr>
                                      <p:to>
                                        <p:strVal val="visible"/>
                                      </p:to>
                                    </p:set>
                                    <p:animEffect transition="in" filter="fade">
                                      <p:cBhvr>
                                        <p:cTn id="26" dur="500"/>
                                        <p:tgtEl>
                                          <p:spTgt spid="1053">
                                            <p:txEl>
                                              <p:pRg st="7" end="7"/>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053">
                                            <p:txEl>
                                              <p:pRg st="8" end="8"/>
                                            </p:txEl>
                                          </p:spTgt>
                                        </p:tgtEl>
                                        <p:attrNameLst>
                                          <p:attrName>style.visibility</p:attrName>
                                        </p:attrNameLst>
                                      </p:cBhvr>
                                      <p:to>
                                        <p:strVal val="visible"/>
                                      </p:to>
                                    </p:set>
                                    <p:animEffect transition="in" filter="fade">
                                      <p:cBhvr>
                                        <p:cTn id="30" dur="500"/>
                                        <p:tgtEl>
                                          <p:spTgt spid="1053">
                                            <p:txEl>
                                              <p:pRg st="8" end="8"/>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053">
                                            <p:txEl>
                                              <p:pRg st="9" end="9"/>
                                            </p:txEl>
                                          </p:spTgt>
                                        </p:tgtEl>
                                        <p:attrNameLst>
                                          <p:attrName>style.visibility</p:attrName>
                                        </p:attrNameLst>
                                      </p:cBhvr>
                                      <p:to>
                                        <p:strVal val="visible"/>
                                      </p:to>
                                    </p:set>
                                    <p:animEffect transition="in" filter="fade">
                                      <p:cBhvr>
                                        <p:cTn id="34" dur="500"/>
                                        <p:tgtEl>
                                          <p:spTgt spid="105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058"/>
        <p:cNvGrpSpPr/>
        <p:nvPr/>
      </p:nvGrpSpPr>
      <p:grpSpPr>
        <a:xfrm>
          <a:off x="0" y="0"/>
          <a:ext cx="0" cy="0"/>
          <a:chOff x="0" y="0"/>
          <a:chExt cx="0" cy="0"/>
        </a:xfrm>
      </p:grpSpPr>
      <p:pic>
        <p:nvPicPr>
          <p:cNvPr id="1059" name="Google Shape;1059;p118" descr="28_04_4ActionPotential-U.jpg"/>
          <p:cNvPicPr preferRelativeResize="0"/>
          <p:nvPr/>
        </p:nvPicPr>
        <p:blipFill rotWithShape="1">
          <a:blip r:embed="rId3">
            <a:alphaModFix/>
          </a:blip>
          <a:srcRect b="2726"/>
          <a:stretch/>
        </p:blipFill>
        <p:spPr>
          <a:xfrm>
            <a:off x="518160" y="566928"/>
            <a:ext cx="8107680" cy="5568149"/>
          </a:xfrm>
          <a:prstGeom prst="rect">
            <a:avLst/>
          </a:prstGeom>
          <a:noFill/>
          <a:ln>
            <a:noFill/>
          </a:ln>
        </p:spPr>
      </p:pic>
      <p:cxnSp>
        <p:nvCxnSpPr>
          <p:cNvPr id="1060" name="Google Shape;1060;p118"/>
          <p:cNvCxnSpPr/>
          <p:nvPr/>
        </p:nvCxnSpPr>
        <p:spPr>
          <a:xfrm>
            <a:off x="3875243" y="2917931"/>
            <a:ext cx="265958" cy="18361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061" name="Google Shape;1061;p118"/>
          <p:cNvSpPr txBox="1"/>
          <p:nvPr/>
        </p:nvSpPr>
        <p:spPr>
          <a:xfrm>
            <a:off x="3955214" y="723307"/>
            <a:ext cx="961764"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Action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potential</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2" name="Google Shape;1062;p118"/>
          <p:cNvSpPr txBox="1"/>
          <p:nvPr/>
        </p:nvSpPr>
        <p:spPr>
          <a:xfrm>
            <a:off x="3927060" y="2296566"/>
            <a:ext cx="1115728"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Threshold</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3" name="Google Shape;1063;p118"/>
          <p:cNvSpPr txBox="1"/>
          <p:nvPr/>
        </p:nvSpPr>
        <p:spPr>
          <a:xfrm>
            <a:off x="4169482" y="2978945"/>
            <a:ext cx="1858887"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Resting potential</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4" name="Google Shape;1064;p118"/>
          <p:cNvSpPr txBox="1"/>
          <p:nvPr/>
        </p:nvSpPr>
        <p:spPr>
          <a:xfrm>
            <a:off x="3859026" y="3428535"/>
            <a:ext cx="147361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Time (msec)</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5" name="Google Shape;1065;p118"/>
          <p:cNvSpPr txBox="1"/>
          <p:nvPr/>
        </p:nvSpPr>
        <p:spPr>
          <a:xfrm>
            <a:off x="3175011" y="3186000"/>
            <a:ext cx="61177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6" name="Google Shape;1066;p118"/>
          <p:cNvSpPr txBox="1"/>
          <p:nvPr/>
        </p:nvSpPr>
        <p:spPr>
          <a:xfrm rot="-5400000">
            <a:off x="1717759" y="1721740"/>
            <a:ext cx="2455333"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Membrane potential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(mV)</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7" name="Google Shape;1067;p118"/>
          <p:cNvSpPr txBox="1"/>
          <p:nvPr/>
        </p:nvSpPr>
        <p:spPr>
          <a:xfrm>
            <a:off x="3303711" y="2354271"/>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8" name="Google Shape;1068;p118"/>
          <p:cNvSpPr txBox="1"/>
          <p:nvPr/>
        </p:nvSpPr>
        <p:spPr>
          <a:xfrm>
            <a:off x="3580465" y="1456723"/>
            <a:ext cx="169261"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9" name="Google Shape;1069;p118"/>
          <p:cNvSpPr txBox="1"/>
          <p:nvPr/>
        </p:nvSpPr>
        <p:spPr>
          <a:xfrm>
            <a:off x="3324415" y="544538"/>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0" name="Google Shape;1070;p118"/>
          <p:cNvSpPr/>
          <p:nvPr/>
        </p:nvSpPr>
        <p:spPr>
          <a:xfrm>
            <a:off x="4315553" y="2595449"/>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71" name="Google Shape;1071;p118"/>
          <p:cNvSpPr txBox="1"/>
          <p:nvPr/>
        </p:nvSpPr>
        <p:spPr>
          <a:xfrm>
            <a:off x="4395440" y="2612944"/>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072" name="Google Shape;1072;p118"/>
          <p:cNvCxnSpPr/>
          <p:nvPr/>
        </p:nvCxnSpPr>
        <p:spPr>
          <a:xfrm>
            <a:off x="5247423" y="3574734"/>
            <a:ext cx="3157160" cy="0"/>
          </a:xfrm>
          <a:prstGeom prst="straightConnector1">
            <a:avLst/>
          </a:prstGeom>
          <a:solidFill>
            <a:schemeClr val="accent1"/>
          </a:solidFill>
          <a:ln w="12700" cap="flat" cmpd="sng">
            <a:solidFill>
              <a:schemeClr val="dk1"/>
            </a:solidFill>
            <a:prstDash val="solid"/>
            <a:round/>
            <a:headEnd type="none" w="sm" len="sm"/>
            <a:tailEnd type="stealth" w="lg" len="lg"/>
          </a:ln>
        </p:spPr>
      </p:cxnSp>
      <p:sp>
        <p:nvSpPr>
          <p:cNvPr id="1073" name="Google Shape;1073;p118"/>
          <p:cNvSpPr/>
          <p:nvPr/>
        </p:nvSpPr>
        <p:spPr>
          <a:xfrm>
            <a:off x="4319784" y="2594039"/>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74" name="Google Shape;1074;p118"/>
          <p:cNvSpPr txBox="1"/>
          <p:nvPr/>
        </p:nvSpPr>
        <p:spPr>
          <a:xfrm>
            <a:off x="4399671" y="2611534"/>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3" name="Group 2">
            <a:extLst>
              <a:ext uri="{FF2B5EF4-FFF2-40B4-BE49-F238E27FC236}">
                <a16:creationId xmlns:a16="http://schemas.microsoft.com/office/drawing/2014/main" id="{0E5A17B9-7FCF-2366-064A-692E1F89CC39}"/>
              </a:ext>
            </a:extLst>
          </p:cNvPr>
          <p:cNvGrpSpPr/>
          <p:nvPr/>
        </p:nvGrpSpPr>
        <p:grpSpPr>
          <a:xfrm>
            <a:off x="5985935" y="1569156"/>
            <a:ext cx="319705" cy="271474"/>
            <a:chOff x="5985935" y="1569156"/>
            <a:chExt cx="319705" cy="271474"/>
          </a:xfrm>
        </p:grpSpPr>
        <p:sp>
          <p:nvSpPr>
            <p:cNvPr id="1075" name="Google Shape;1075;p118"/>
            <p:cNvSpPr/>
            <p:nvPr/>
          </p:nvSpPr>
          <p:spPr>
            <a:xfrm>
              <a:off x="5985935" y="1569156"/>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76" name="Google Shape;1076;p118"/>
            <p:cNvSpPr txBox="1"/>
            <p:nvPr/>
          </p:nvSpPr>
          <p:spPr>
            <a:xfrm>
              <a:off x="6074289" y="1586651"/>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4</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1077" name="Google Shape;1077;p118"/>
          <p:cNvSpPr/>
          <p:nvPr/>
        </p:nvSpPr>
        <p:spPr>
          <a:xfrm>
            <a:off x="5113867" y="1425223"/>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78" name="Google Shape;1078;p118"/>
          <p:cNvSpPr txBox="1"/>
          <p:nvPr/>
        </p:nvSpPr>
        <p:spPr>
          <a:xfrm>
            <a:off x="5202221" y="1442718"/>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079" name="Google Shape;1079;p118"/>
          <p:cNvSpPr/>
          <p:nvPr/>
        </p:nvSpPr>
        <p:spPr>
          <a:xfrm>
            <a:off x="5012267" y="2017890"/>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80" name="Google Shape;1080;p118"/>
          <p:cNvSpPr txBox="1"/>
          <p:nvPr/>
        </p:nvSpPr>
        <p:spPr>
          <a:xfrm>
            <a:off x="5100621" y="2035385"/>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081" name="Google Shape;1081;p118"/>
          <p:cNvCxnSpPr/>
          <p:nvPr/>
        </p:nvCxnSpPr>
        <p:spPr>
          <a:xfrm>
            <a:off x="5139268" y="2322690"/>
            <a:ext cx="0" cy="372533"/>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2" name="Group 1">
            <a:extLst>
              <a:ext uri="{FF2B5EF4-FFF2-40B4-BE49-F238E27FC236}">
                <a16:creationId xmlns:a16="http://schemas.microsoft.com/office/drawing/2014/main" id="{4CB652CC-1F64-F3F3-2B92-454A82CEC28C}"/>
              </a:ext>
            </a:extLst>
          </p:cNvPr>
          <p:cNvGrpSpPr/>
          <p:nvPr/>
        </p:nvGrpSpPr>
        <p:grpSpPr>
          <a:xfrm>
            <a:off x="299995" y="1425223"/>
            <a:ext cx="319705" cy="271474"/>
            <a:chOff x="560502" y="4132247"/>
            <a:chExt cx="319705" cy="271474"/>
          </a:xfrm>
        </p:grpSpPr>
        <p:sp>
          <p:nvSpPr>
            <p:cNvPr id="1082" name="Google Shape;1082;p118"/>
            <p:cNvSpPr/>
            <p:nvPr/>
          </p:nvSpPr>
          <p:spPr>
            <a:xfrm>
              <a:off x="560502" y="4132247"/>
              <a:ext cx="271474" cy="271474"/>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083" name="Google Shape;1083;p118"/>
            <p:cNvSpPr txBox="1"/>
            <p:nvPr/>
          </p:nvSpPr>
          <p:spPr>
            <a:xfrm>
              <a:off x="648856" y="4149742"/>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4</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1084" name="Google Shape;1084;p118"/>
          <p:cNvSpPr txBox="1"/>
          <p:nvPr/>
        </p:nvSpPr>
        <p:spPr>
          <a:xfrm>
            <a:off x="3859847" y="4169640"/>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085" name="Google Shape;1085;p118"/>
          <p:cNvSpPr txBox="1"/>
          <p:nvPr/>
        </p:nvSpPr>
        <p:spPr>
          <a:xfrm>
            <a:off x="4668419" y="4169640"/>
            <a:ext cx="351823"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6" name="Google Shape;1086;p118"/>
          <p:cNvSpPr txBox="1"/>
          <p:nvPr/>
        </p:nvSpPr>
        <p:spPr>
          <a:xfrm>
            <a:off x="6135822" y="5736358"/>
            <a:ext cx="299108"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087" name="Google Shape;1087;p118"/>
          <p:cNvSpPr txBox="1"/>
          <p:nvPr/>
        </p:nvSpPr>
        <p:spPr>
          <a:xfrm>
            <a:off x="130669" y="1859910"/>
            <a:ext cx="2456471" cy="3040448"/>
          </a:xfrm>
          <a:prstGeom prst="rect">
            <a:avLst/>
          </a:prstGeom>
          <a:solidFill>
            <a:srgbClr val="FFFF00"/>
          </a:solidFill>
          <a:ln>
            <a:noFill/>
          </a:ln>
        </p:spPr>
        <p:txBody>
          <a:bodyPr spcFirstLastPara="1" wrap="square" lIns="0" tIns="0" rIns="0" bIns="0" anchor="t" anchorCtr="0">
            <a:spAutoFit/>
          </a:bodyPr>
          <a:lstStyle/>
          <a:p>
            <a:pPr marL="0" marR="0" lvl="0" indent="0" algn="ctr"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B0F0"/>
                </a:solidFill>
                <a:effectLst/>
                <a:uLnTx/>
                <a:uFillTx/>
                <a:latin typeface="Arial"/>
                <a:ea typeface="Arial"/>
                <a:cs typeface="Arial"/>
                <a:sym typeface="Arial"/>
              </a:rPr>
              <a:t>REPOLARIZATION</a:t>
            </a:r>
          </a:p>
          <a:p>
            <a:pPr marL="0" marR="0" lvl="0" indent="0"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 </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channels close and inactivate; </a:t>
            </a:r>
          </a:p>
          <a:p>
            <a:pPr marL="0" marR="0" lvl="0" indent="0" defTabSz="914400" rtl="0" eaLnBrk="1" fontAlgn="auto" latinLnBrk="0" hangingPunct="1">
              <a:lnSpc>
                <a:spcPct val="111111"/>
              </a:lnSpc>
              <a:spcBef>
                <a:spcPts val="0"/>
              </a:spcBef>
              <a:spcAft>
                <a:spcPts val="0"/>
              </a:spcAft>
              <a:buClr>
                <a:srgbClr val="000000"/>
              </a:buClr>
              <a:buSzTx/>
              <a:buFont typeface="Arial"/>
              <a:buNone/>
              <a:tabLst/>
              <a:defRPr/>
            </a:pPr>
            <a:endParaRPr lang="en-US" sz="1800" b="1" dirty="0"/>
          </a:p>
          <a:p>
            <a:pPr marL="0" marR="0" lvl="0" indent="0"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channels open and K</a:t>
            </a:r>
            <a:r>
              <a:rPr kumimoji="0" lang="en-US" sz="18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rushes out;</a:t>
            </a:r>
          </a:p>
          <a:p>
            <a:pPr marL="0" marR="0" lvl="0" indent="0" defTabSz="914400" rtl="0" eaLnBrk="1" fontAlgn="auto" latinLnBrk="0" hangingPunct="1">
              <a:lnSpc>
                <a:spcPct val="111111"/>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1111"/>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The interior of  cell is more negative than outside again.</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984;p115">
            <a:extLst>
              <a:ext uri="{FF2B5EF4-FFF2-40B4-BE49-F238E27FC236}">
                <a16:creationId xmlns:a16="http://schemas.microsoft.com/office/drawing/2014/main" id="{9444844B-22F9-C49E-2F58-EA1B01DDCEA9}"/>
              </a:ext>
            </a:extLst>
          </p:cNvPr>
          <p:cNvSpPr/>
          <p:nvPr/>
        </p:nvSpPr>
        <p:spPr>
          <a:xfrm>
            <a:off x="6461005" y="4106336"/>
            <a:ext cx="222250" cy="596574"/>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5" name="Google Shape;989;p115">
            <a:extLst>
              <a:ext uri="{FF2B5EF4-FFF2-40B4-BE49-F238E27FC236}">
                <a16:creationId xmlns:a16="http://schemas.microsoft.com/office/drawing/2014/main" id="{1C059F5B-EA23-A29C-48D5-7D10A9E4F87B}"/>
              </a:ext>
            </a:extLst>
          </p:cNvPr>
          <p:cNvSpPr txBox="1"/>
          <p:nvPr/>
        </p:nvSpPr>
        <p:spPr>
          <a:xfrm>
            <a:off x="6800825" y="4153335"/>
            <a:ext cx="1547529"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cs typeface="Arial"/>
                <a:sym typeface="Arial"/>
              </a:rPr>
              <a:t>Outside</a:t>
            </a:r>
            <a:endParaRPr kumimoji="0"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B050"/>
                </a:solidFill>
                <a:effectLst/>
                <a:uLnTx/>
                <a:uFillTx/>
                <a:latin typeface="Arial"/>
                <a:ea typeface="Arial"/>
                <a:cs typeface="Arial"/>
                <a:sym typeface="Arial"/>
              </a:rPr>
              <a:t>of neuron (+)</a:t>
            </a:r>
            <a:endParaRPr kumimoji="0" sz="1800" b="1"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6" name="Google Shape;991;p115">
            <a:extLst>
              <a:ext uri="{FF2B5EF4-FFF2-40B4-BE49-F238E27FC236}">
                <a16:creationId xmlns:a16="http://schemas.microsoft.com/office/drawing/2014/main" id="{079379BD-4497-9FE7-11FE-991954738D68}"/>
              </a:ext>
            </a:extLst>
          </p:cNvPr>
          <p:cNvSpPr txBox="1"/>
          <p:nvPr/>
        </p:nvSpPr>
        <p:spPr>
          <a:xfrm>
            <a:off x="6717697" y="5596405"/>
            <a:ext cx="2258529"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Arial"/>
                <a:cs typeface="Arial"/>
                <a:sym typeface="Arial"/>
              </a:rPr>
              <a:t>Inside of neuron (-)</a:t>
            </a: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7" name="Google Shape;993;p115">
            <a:extLst>
              <a:ext uri="{FF2B5EF4-FFF2-40B4-BE49-F238E27FC236}">
                <a16:creationId xmlns:a16="http://schemas.microsoft.com/office/drawing/2014/main" id="{F2AAB95F-EA14-B984-83A3-CA7BD32701DC}"/>
              </a:ext>
            </a:extLst>
          </p:cNvPr>
          <p:cNvSpPr/>
          <p:nvPr/>
        </p:nvSpPr>
        <p:spPr>
          <a:xfrm>
            <a:off x="6461004" y="5455490"/>
            <a:ext cx="222250" cy="596573"/>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7">
                                            <p:txEl>
                                              <p:pRg st="0" end="0"/>
                                            </p:txEl>
                                          </p:spTgt>
                                        </p:tgtEl>
                                        <p:attrNameLst>
                                          <p:attrName>style.visibility</p:attrName>
                                        </p:attrNameLst>
                                      </p:cBhvr>
                                      <p:to>
                                        <p:strVal val="visible"/>
                                      </p:to>
                                    </p:set>
                                    <p:animEffect transition="in" filter="fade">
                                      <p:cBhvr>
                                        <p:cTn id="7" dur="500"/>
                                        <p:tgtEl>
                                          <p:spTgt spid="10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7">
                                            <p:txEl>
                                              <p:pRg st="1" end="1"/>
                                            </p:txEl>
                                          </p:spTgt>
                                        </p:tgtEl>
                                        <p:attrNameLst>
                                          <p:attrName>style.visibility</p:attrName>
                                        </p:attrNameLst>
                                      </p:cBhvr>
                                      <p:to>
                                        <p:strVal val="visible"/>
                                      </p:to>
                                    </p:set>
                                    <p:animEffect transition="in" filter="fade">
                                      <p:cBhvr>
                                        <p:cTn id="12" dur="500"/>
                                        <p:tgtEl>
                                          <p:spTgt spid="10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7">
                                            <p:txEl>
                                              <p:pRg st="3" end="3"/>
                                            </p:txEl>
                                          </p:spTgt>
                                        </p:tgtEl>
                                        <p:attrNameLst>
                                          <p:attrName>style.visibility</p:attrName>
                                        </p:attrNameLst>
                                      </p:cBhvr>
                                      <p:to>
                                        <p:strVal val="visible"/>
                                      </p:to>
                                    </p:set>
                                    <p:animEffect transition="in" filter="fade">
                                      <p:cBhvr>
                                        <p:cTn id="17" dur="500"/>
                                        <p:tgtEl>
                                          <p:spTgt spid="10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7">
                                            <p:txEl>
                                              <p:pRg st="5" end="5"/>
                                            </p:txEl>
                                          </p:spTgt>
                                        </p:tgtEl>
                                        <p:attrNameLst>
                                          <p:attrName>style.visibility</p:attrName>
                                        </p:attrNameLst>
                                      </p:cBhvr>
                                      <p:to>
                                        <p:strVal val="visible"/>
                                      </p:to>
                                    </p:set>
                                    <p:animEffect transition="in" filter="fade">
                                      <p:cBhvr>
                                        <p:cTn id="22" dur="500"/>
                                        <p:tgtEl>
                                          <p:spTgt spid="108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092"/>
        <p:cNvGrpSpPr/>
        <p:nvPr/>
      </p:nvGrpSpPr>
      <p:grpSpPr>
        <a:xfrm>
          <a:off x="0" y="0"/>
          <a:ext cx="0" cy="0"/>
          <a:chOff x="0" y="0"/>
          <a:chExt cx="0" cy="0"/>
        </a:xfrm>
      </p:grpSpPr>
      <p:pic>
        <p:nvPicPr>
          <p:cNvPr id="1093" name="Google Shape;1093;p119" descr="28_04_6ActionPotential-U.jpg"/>
          <p:cNvPicPr preferRelativeResize="0"/>
          <p:nvPr/>
        </p:nvPicPr>
        <p:blipFill rotWithShape="1">
          <a:blip r:embed="rId3">
            <a:alphaModFix/>
          </a:blip>
          <a:srcRect b="4370"/>
          <a:stretch/>
        </p:blipFill>
        <p:spPr>
          <a:xfrm>
            <a:off x="1603248" y="452508"/>
            <a:ext cx="5937504" cy="5917028"/>
          </a:xfrm>
          <a:prstGeom prst="rect">
            <a:avLst/>
          </a:prstGeom>
          <a:noFill/>
          <a:ln>
            <a:noFill/>
          </a:ln>
        </p:spPr>
      </p:pic>
      <p:cxnSp>
        <p:nvCxnSpPr>
          <p:cNvPr id="1094" name="Google Shape;1094;p119"/>
          <p:cNvCxnSpPr/>
          <p:nvPr/>
        </p:nvCxnSpPr>
        <p:spPr>
          <a:xfrm>
            <a:off x="2795739" y="2802326"/>
            <a:ext cx="265958" cy="18361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095" name="Google Shape;1095;p119"/>
          <p:cNvSpPr txBox="1"/>
          <p:nvPr/>
        </p:nvSpPr>
        <p:spPr>
          <a:xfrm>
            <a:off x="2875710" y="607702"/>
            <a:ext cx="961764"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Action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potential</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6" name="Google Shape;1096;p119"/>
          <p:cNvSpPr txBox="1"/>
          <p:nvPr/>
        </p:nvSpPr>
        <p:spPr>
          <a:xfrm>
            <a:off x="2847556" y="2180961"/>
            <a:ext cx="1115728"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Threshold</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7" name="Google Shape;1097;p119"/>
          <p:cNvSpPr txBox="1"/>
          <p:nvPr/>
        </p:nvSpPr>
        <p:spPr>
          <a:xfrm>
            <a:off x="3089978" y="2863340"/>
            <a:ext cx="1858887"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Resting potential</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8" name="Google Shape;1098;p119"/>
          <p:cNvSpPr txBox="1"/>
          <p:nvPr/>
        </p:nvSpPr>
        <p:spPr>
          <a:xfrm>
            <a:off x="2779522" y="3312930"/>
            <a:ext cx="147361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Time (msec)</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9" name="Google Shape;1099;p119"/>
          <p:cNvSpPr txBox="1"/>
          <p:nvPr/>
        </p:nvSpPr>
        <p:spPr>
          <a:xfrm>
            <a:off x="2095507" y="3070395"/>
            <a:ext cx="61177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0" name="Google Shape;1100;p119"/>
          <p:cNvSpPr txBox="1"/>
          <p:nvPr/>
        </p:nvSpPr>
        <p:spPr>
          <a:xfrm rot="-5400000">
            <a:off x="638255" y="1606135"/>
            <a:ext cx="2455333"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Membrane potential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(mV)</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1" name="Google Shape;1101;p119"/>
          <p:cNvSpPr txBox="1"/>
          <p:nvPr/>
        </p:nvSpPr>
        <p:spPr>
          <a:xfrm>
            <a:off x="2224207" y="2238666"/>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2" name="Google Shape;1102;p119"/>
          <p:cNvSpPr txBox="1"/>
          <p:nvPr/>
        </p:nvSpPr>
        <p:spPr>
          <a:xfrm>
            <a:off x="2500961" y="1341118"/>
            <a:ext cx="169261"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3" name="Google Shape;1103;p119"/>
          <p:cNvSpPr txBox="1"/>
          <p:nvPr/>
        </p:nvSpPr>
        <p:spPr>
          <a:xfrm>
            <a:off x="2244911" y="428933"/>
            <a:ext cx="46140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4" name="Google Shape;1104;p119"/>
          <p:cNvSpPr/>
          <p:nvPr/>
        </p:nvSpPr>
        <p:spPr>
          <a:xfrm>
            <a:off x="3236049" y="2479844"/>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05" name="Google Shape;1105;p119"/>
          <p:cNvSpPr txBox="1"/>
          <p:nvPr/>
        </p:nvSpPr>
        <p:spPr>
          <a:xfrm>
            <a:off x="3315936" y="2497339"/>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106" name="Google Shape;1106;p119"/>
          <p:cNvCxnSpPr/>
          <p:nvPr/>
        </p:nvCxnSpPr>
        <p:spPr>
          <a:xfrm>
            <a:off x="4167919" y="3459129"/>
            <a:ext cx="3157160" cy="0"/>
          </a:xfrm>
          <a:prstGeom prst="straightConnector1">
            <a:avLst/>
          </a:prstGeom>
          <a:solidFill>
            <a:schemeClr val="accent1"/>
          </a:solidFill>
          <a:ln w="12700" cap="flat" cmpd="sng">
            <a:solidFill>
              <a:schemeClr val="dk1"/>
            </a:solidFill>
            <a:prstDash val="solid"/>
            <a:round/>
            <a:headEnd type="none" w="sm" len="sm"/>
            <a:tailEnd type="stealth" w="lg" len="lg"/>
          </a:ln>
        </p:spPr>
      </p:cxnSp>
      <p:grpSp>
        <p:nvGrpSpPr>
          <p:cNvPr id="3" name="Group 2">
            <a:extLst>
              <a:ext uri="{FF2B5EF4-FFF2-40B4-BE49-F238E27FC236}">
                <a16:creationId xmlns:a16="http://schemas.microsoft.com/office/drawing/2014/main" id="{190CC1C2-334A-F2D1-80BD-9020B87EA436}"/>
              </a:ext>
            </a:extLst>
          </p:cNvPr>
          <p:cNvGrpSpPr/>
          <p:nvPr/>
        </p:nvGrpSpPr>
        <p:grpSpPr>
          <a:xfrm>
            <a:off x="6544734" y="2479844"/>
            <a:ext cx="311238" cy="271474"/>
            <a:chOff x="6544734" y="2479844"/>
            <a:chExt cx="311238" cy="271474"/>
          </a:xfrm>
        </p:grpSpPr>
        <p:sp>
          <p:nvSpPr>
            <p:cNvPr id="1107" name="Google Shape;1107;p119"/>
            <p:cNvSpPr/>
            <p:nvPr/>
          </p:nvSpPr>
          <p:spPr>
            <a:xfrm>
              <a:off x="6544734" y="2479844"/>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08" name="Google Shape;1108;p119"/>
            <p:cNvSpPr txBox="1"/>
            <p:nvPr/>
          </p:nvSpPr>
          <p:spPr>
            <a:xfrm>
              <a:off x="6624621" y="2497339"/>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1109" name="Google Shape;1109;p119"/>
          <p:cNvSpPr/>
          <p:nvPr/>
        </p:nvSpPr>
        <p:spPr>
          <a:xfrm>
            <a:off x="4902200" y="1454961"/>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10" name="Google Shape;1110;p119"/>
          <p:cNvSpPr txBox="1"/>
          <p:nvPr/>
        </p:nvSpPr>
        <p:spPr>
          <a:xfrm>
            <a:off x="4990554" y="1472456"/>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4</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11" name="Google Shape;1111;p119"/>
          <p:cNvSpPr/>
          <p:nvPr/>
        </p:nvSpPr>
        <p:spPr>
          <a:xfrm>
            <a:off x="4030132" y="1311028"/>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12" name="Google Shape;1112;p119"/>
          <p:cNvSpPr txBox="1"/>
          <p:nvPr/>
        </p:nvSpPr>
        <p:spPr>
          <a:xfrm>
            <a:off x="4118486" y="1328523"/>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13" name="Google Shape;1113;p119"/>
          <p:cNvSpPr/>
          <p:nvPr/>
        </p:nvSpPr>
        <p:spPr>
          <a:xfrm>
            <a:off x="3928532" y="1903695"/>
            <a:ext cx="271474" cy="271474"/>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14" name="Google Shape;1114;p119"/>
          <p:cNvSpPr txBox="1"/>
          <p:nvPr/>
        </p:nvSpPr>
        <p:spPr>
          <a:xfrm>
            <a:off x="4016886" y="1921190"/>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115" name="Google Shape;1115;p119"/>
          <p:cNvCxnSpPr/>
          <p:nvPr/>
        </p:nvCxnSpPr>
        <p:spPr>
          <a:xfrm>
            <a:off x="4055533" y="2208495"/>
            <a:ext cx="0" cy="372533"/>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2" name="Group 1">
            <a:extLst>
              <a:ext uri="{FF2B5EF4-FFF2-40B4-BE49-F238E27FC236}">
                <a16:creationId xmlns:a16="http://schemas.microsoft.com/office/drawing/2014/main" id="{83A7DE7E-3345-F177-2268-C7F4A02FB18F}"/>
              </a:ext>
            </a:extLst>
          </p:cNvPr>
          <p:cNvGrpSpPr/>
          <p:nvPr/>
        </p:nvGrpSpPr>
        <p:grpSpPr>
          <a:xfrm>
            <a:off x="2644679" y="6095881"/>
            <a:ext cx="311238" cy="271474"/>
            <a:chOff x="2644679" y="6095881"/>
            <a:chExt cx="311238" cy="271474"/>
          </a:xfrm>
        </p:grpSpPr>
        <p:sp>
          <p:nvSpPr>
            <p:cNvPr id="1116" name="Google Shape;1116;p119"/>
            <p:cNvSpPr/>
            <p:nvPr/>
          </p:nvSpPr>
          <p:spPr>
            <a:xfrm>
              <a:off x="2644679" y="6095881"/>
              <a:ext cx="271474" cy="271474"/>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17" name="Google Shape;1117;p119"/>
            <p:cNvSpPr txBox="1"/>
            <p:nvPr/>
          </p:nvSpPr>
          <p:spPr>
            <a:xfrm>
              <a:off x="2724566" y="6113376"/>
              <a:ext cx="23135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1118" name="Google Shape;1118;p119"/>
          <p:cNvSpPr txBox="1"/>
          <p:nvPr/>
        </p:nvSpPr>
        <p:spPr>
          <a:xfrm>
            <a:off x="2808766" y="4099167"/>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119" name="Google Shape;1119;p119"/>
          <p:cNvSpPr txBox="1"/>
          <p:nvPr/>
        </p:nvSpPr>
        <p:spPr>
          <a:xfrm>
            <a:off x="3600254" y="4090098"/>
            <a:ext cx="414436"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0" name="Google Shape;1120;p119"/>
          <p:cNvSpPr txBox="1"/>
          <p:nvPr/>
        </p:nvSpPr>
        <p:spPr>
          <a:xfrm>
            <a:off x="4948131" y="5593451"/>
            <a:ext cx="299108" cy="2308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50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50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121" name="Google Shape;1121;p119"/>
          <p:cNvSpPr txBox="1"/>
          <p:nvPr/>
        </p:nvSpPr>
        <p:spPr>
          <a:xfrm>
            <a:off x="3018247" y="6067918"/>
            <a:ext cx="2751182" cy="276999"/>
          </a:xfrm>
          <a:prstGeom prst="rect">
            <a:avLst/>
          </a:prstGeom>
          <a:solidFill>
            <a:srgbClr val="FFFF00"/>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Return to resting state.</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1"/>
                                        </p:tgtEl>
                                        <p:attrNameLst>
                                          <p:attrName>style.visibility</p:attrName>
                                        </p:attrNameLst>
                                      </p:cBhvr>
                                      <p:to>
                                        <p:strVal val="visible"/>
                                      </p:to>
                                    </p:set>
                                    <p:animEffect transition="in" filter="fade">
                                      <p:cBhvr>
                                        <p:cTn id="10" dur="500"/>
                                        <p:tgtEl>
                                          <p:spTgt spid="11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127" name="Google Shape;1127;p120" descr="28_04_0ActionPotential-U.jpg"/>
          <p:cNvPicPr preferRelativeResize="0"/>
          <p:nvPr/>
        </p:nvPicPr>
        <p:blipFill rotWithShape="1">
          <a:blip r:embed="rId3">
            <a:alphaModFix/>
          </a:blip>
          <a:srcRect b="3461"/>
          <a:stretch/>
        </p:blipFill>
        <p:spPr>
          <a:xfrm>
            <a:off x="298704" y="200660"/>
            <a:ext cx="8546592" cy="6355715"/>
          </a:xfrm>
          <a:prstGeom prst="rect">
            <a:avLst/>
          </a:prstGeom>
          <a:noFill/>
          <a:ln>
            <a:noFill/>
          </a:ln>
        </p:spPr>
      </p:pic>
      <p:sp>
        <p:nvSpPr>
          <p:cNvPr id="1128" name="Google Shape;1128;p120"/>
          <p:cNvSpPr/>
          <p:nvPr/>
        </p:nvSpPr>
        <p:spPr>
          <a:xfrm>
            <a:off x="6947958" y="2117725"/>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cxnSp>
        <p:nvCxnSpPr>
          <p:cNvPr id="1129" name="Google Shape;1129;p120"/>
          <p:cNvCxnSpPr/>
          <p:nvPr/>
        </p:nvCxnSpPr>
        <p:spPr>
          <a:xfrm>
            <a:off x="3429181" y="3358382"/>
            <a:ext cx="150781" cy="102967"/>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30" name="Google Shape;1130;p120"/>
          <p:cNvSpPr txBox="1"/>
          <p:nvPr/>
        </p:nvSpPr>
        <p:spPr>
          <a:xfrm>
            <a:off x="3487674" y="2032215"/>
            <a:ext cx="573853" cy="32316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potential</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131" name="Google Shape;1131;p120"/>
          <p:cNvCxnSpPr/>
          <p:nvPr/>
        </p:nvCxnSpPr>
        <p:spPr>
          <a:xfrm rot="10800000">
            <a:off x="4187905" y="3007230"/>
            <a:ext cx="0" cy="219289"/>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32" name="Google Shape;1132;p120"/>
          <p:cNvSpPr txBox="1"/>
          <p:nvPr/>
        </p:nvSpPr>
        <p:spPr>
          <a:xfrm>
            <a:off x="3468860" y="2984511"/>
            <a:ext cx="573854" cy="161583"/>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3" name="Google Shape;1133;p120"/>
          <p:cNvSpPr txBox="1"/>
          <p:nvPr/>
        </p:nvSpPr>
        <p:spPr>
          <a:xfrm>
            <a:off x="3603047" y="3391381"/>
            <a:ext cx="1175028"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 potential</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4" name="Google Shape;1134;p120"/>
          <p:cNvSpPr txBox="1"/>
          <p:nvPr/>
        </p:nvSpPr>
        <p:spPr>
          <a:xfrm>
            <a:off x="3416398" y="3661196"/>
            <a:ext cx="839557"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Time (msec)</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5" name="Google Shape;1135;p120"/>
          <p:cNvSpPr txBox="1"/>
          <p:nvPr/>
        </p:nvSpPr>
        <p:spPr>
          <a:xfrm>
            <a:off x="3006427" y="3516349"/>
            <a:ext cx="326765"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6" name="Google Shape;1136;p120"/>
          <p:cNvSpPr txBox="1"/>
          <p:nvPr/>
        </p:nvSpPr>
        <p:spPr>
          <a:xfrm rot="-5400000">
            <a:off x="2115247" y="2630163"/>
            <a:ext cx="1487992" cy="3323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90" b="1" i="0" u="none" strike="noStrike" kern="0" cap="none" spc="0" normalizeH="0" baseline="0" noProof="0" dirty="0">
                <a:ln>
                  <a:noFill/>
                </a:ln>
                <a:solidFill>
                  <a:srgbClr val="000000"/>
                </a:solidFill>
                <a:effectLst/>
                <a:uLnTx/>
                <a:uFillTx/>
                <a:latin typeface="Arial"/>
                <a:ea typeface="Arial"/>
                <a:cs typeface="Arial"/>
                <a:sym typeface="Arial"/>
              </a:rPr>
              <a:t>Membrane potential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90" b="1" i="0" u="none" strike="noStrike" kern="0" cap="none" spc="0" normalizeH="0" baseline="0" noProof="0" dirty="0">
                <a:ln>
                  <a:noFill/>
                </a:ln>
                <a:solidFill>
                  <a:srgbClr val="000000"/>
                </a:solidFill>
                <a:effectLst/>
                <a:uLnTx/>
                <a:uFillTx/>
                <a:latin typeface="Arial"/>
                <a:ea typeface="Arial"/>
                <a:cs typeface="Arial"/>
                <a:sym typeface="Arial"/>
              </a:rPr>
              <a:t>(mV)</a:t>
            </a:r>
            <a:endParaRPr kumimoji="0" sz="109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2" name="Google Shape;1142;p120"/>
          <p:cNvSpPr txBox="1"/>
          <p:nvPr/>
        </p:nvSpPr>
        <p:spPr>
          <a:xfrm>
            <a:off x="1097293" y="29480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143" name="Google Shape;1143;p120"/>
          <p:cNvSpPr txBox="1"/>
          <p:nvPr/>
        </p:nvSpPr>
        <p:spPr>
          <a:xfrm>
            <a:off x="1702230" y="29480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4" name="Google Shape;1144;p120"/>
          <p:cNvSpPr txBox="1"/>
          <p:nvPr/>
        </p:nvSpPr>
        <p:spPr>
          <a:xfrm>
            <a:off x="1861519" y="1218984"/>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5" name="Google Shape;1145;p120"/>
          <p:cNvSpPr txBox="1"/>
          <p:nvPr/>
        </p:nvSpPr>
        <p:spPr>
          <a:xfrm>
            <a:off x="3086746" y="3011192"/>
            <a:ext cx="246446"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6" name="Google Shape;1146;p120"/>
          <p:cNvSpPr txBox="1"/>
          <p:nvPr/>
        </p:nvSpPr>
        <p:spPr>
          <a:xfrm>
            <a:off x="3254644" y="2476500"/>
            <a:ext cx="90407"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7" name="Google Shape;1147;p120"/>
          <p:cNvSpPr txBox="1"/>
          <p:nvPr/>
        </p:nvSpPr>
        <p:spPr>
          <a:xfrm>
            <a:off x="3095356" y="1927172"/>
            <a:ext cx="246446"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8" name="Google Shape;1148;p120"/>
          <p:cNvSpPr txBox="1"/>
          <p:nvPr/>
        </p:nvSpPr>
        <p:spPr>
          <a:xfrm>
            <a:off x="800959" y="2638427"/>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9" name="Google Shape;1149;p120"/>
          <p:cNvSpPr txBox="1"/>
          <p:nvPr/>
        </p:nvSpPr>
        <p:spPr>
          <a:xfrm>
            <a:off x="1522313" y="263842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0" name="Google Shape;1150;p120"/>
          <p:cNvSpPr txBox="1"/>
          <p:nvPr/>
        </p:nvSpPr>
        <p:spPr>
          <a:xfrm>
            <a:off x="1882687" y="3514974"/>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1" name="Google Shape;1151;p120"/>
          <p:cNvSpPr txBox="1"/>
          <p:nvPr/>
        </p:nvSpPr>
        <p:spPr>
          <a:xfrm>
            <a:off x="568126" y="474556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2" name="Google Shape;1152;p120"/>
          <p:cNvSpPr txBox="1"/>
          <p:nvPr/>
        </p:nvSpPr>
        <p:spPr>
          <a:xfrm>
            <a:off x="919064" y="474556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3" name="Google Shape;1153;p120"/>
          <p:cNvSpPr txBox="1"/>
          <p:nvPr/>
        </p:nvSpPr>
        <p:spPr>
          <a:xfrm>
            <a:off x="1925020" y="5680328"/>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4" name="Google Shape;1154;p120"/>
          <p:cNvSpPr txBox="1"/>
          <p:nvPr/>
        </p:nvSpPr>
        <p:spPr>
          <a:xfrm>
            <a:off x="7046621" y="4546409"/>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5" name="Google Shape;1155;p120"/>
          <p:cNvSpPr txBox="1"/>
          <p:nvPr/>
        </p:nvSpPr>
        <p:spPr>
          <a:xfrm>
            <a:off x="7529849" y="4546408"/>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6" name="Google Shape;1156;p120"/>
          <p:cNvSpPr txBox="1"/>
          <p:nvPr/>
        </p:nvSpPr>
        <p:spPr>
          <a:xfrm>
            <a:off x="8340014" y="5449418"/>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7" name="Google Shape;1157;p120"/>
          <p:cNvSpPr txBox="1"/>
          <p:nvPr/>
        </p:nvSpPr>
        <p:spPr>
          <a:xfrm>
            <a:off x="7025454" y="880533"/>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8" name="Google Shape;1158;p120"/>
          <p:cNvSpPr txBox="1"/>
          <p:nvPr/>
        </p:nvSpPr>
        <p:spPr>
          <a:xfrm>
            <a:off x="7519266" y="880533"/>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9" name="Google Shape;1159;p120"/>
          <p:cNvSpPr txBox="1"/>
          <p:nvPr/>
        </p:nvSpPr>
        <p:spPr>
          <a:xfrm>
            <a:off x="8398222" y="1825878"/>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160" name="Google Shape;1160;p120"/>
          <p:cNvCxnSpPr/>
          <p:nvPr/>
        </p:nvCxnSpPr>
        <p:spPr>
          <a:xfrm rot="10800000" flipH="1">
            <a:off x="1852083" y="4873625"/>
            <a:ext cx="52917" cy="23283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61" name="Google Shape;1161;p120"/>
          <p:cNvCxnSpPr/>
          <p:nvPr/>
        </p:nvCxnSpPr>
        <p:spPr>
          <a:xfrm rot="10800000" flipH="1">
            <a:off x="1395941" y="4868333"/>
            <a:ext cx="69851" cy="237067"/>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62" name="Google Shape;1162;p120"/>
          <p:cNvSpPr/>
          <p:nvPr/>
        </p:nvSpPr>
        <p:spPr>
          <a:xfrm>
            <a:off x="2280708" y="4582583"/>
            <a:ext cx="132292" cy="497417"/>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3" name="Google Shape;1163;p120"/>
          <p:cNvSpPr/>
          <p:nvPr/>
        </p:nvSpPr>
        <p:spPr>
          <a:xfrm>
            <a:off x="2280708" y="5108576"/>
            <a:ext cx="132292" cy="394757"/>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4" name="Google Shape;1164;p120"/>
          <p:cNvSpPr/>
          <p:nvPr/>
        </p:nvSpPr>
        <p:spPr>
          <a:xfrm>
            <a:off x="2280708" y="5523440"/>
            <a:ext cx="132292" cy="366185"/>
          </a:xfrm>
          <a:prstGeom prst="rightBrace">
            <a:avLst>
              <a:gd name="adj1" fmla="val 48332"/>
              <a:gd name="adj2" fmla="val 48555"/>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5" name="Google Shape;1165;p120"/>
          <p:cNvSpPr txBox="1"/>
          <p:nvPr/>
        </p:nvSpPr>
        <p:spPr>
          <a:xfrm>
            <a:off x="1174094" y="4593166"/>
            <a:ext cx="46632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Sodium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channel</a:t>
            </a:r>
            <a:endParaRPr kumimoji="0" sz="9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6" name="Google Shape;1166;p120"/>
          <p:cNvSpPr txBox="1"/>
          <p:nvPr/>
        </p:nvSpPr>
        <p:spPr>
          <a:xfrm>
            <a:off x="1672166" y="4593166"/>
            <a:ext cx="619125"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Potassium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channel</a:t>
            </a:r>
            <a:endParaRPr kumimoji="0" sz="9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7" name="Google Shape;1167;p120"/>
          <p:cNvSpPr txBox="1"/>
          <p:nvPr/>
        </p:nvSpPr>
        <p:spPr>
          <a:xfrm>
            <a:off x="6988414" y="2123017"/>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4</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68" name="Google Shape;1168;p120"/>
          <p:cNvSpPr/>
          <p:nvPr/>
        </p:nvSpPr>
        <p:spPr>
          <a:xfrm>
            <a:off x="6951694" y="5756275"/>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9" name="Google Shape;1169;p120"/>
          <p:cNvSpPr txBox="1"/>
          <p:nvPr/>
        </p:nvSpPr>
        <p:spPr>
          <a:xfrm>
            <a:off x="6999620" y="5761567"/>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0" name="Google Shape;1170;p120"/>
          <p:cNvSpPr/>
          <p:nvPr/>
        </p:nvSpPr>
        <p:spPr>
          <a:xfrm>
            <a:off x="5693460" y="3162029"/>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1" name="Google Shape;1171;p120"/>
          <p:cNvSpPr txBox="1"/>
          <p:nvPr/>
        </p:nvSpPr>
        <p:spPr>
          <a:xfrm>
            <a:off x="5741386" y="3167321"/>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2" name="Google Shape;1172;p120"/>
          <p:cNvSpPr/>
          <p:nvPr/>
        </p:nvSpPr>
        <p:spPr>
          <a:xfrm>
            <a:off x="343589" y="1486621"/>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3" name="Google Shape;1173;p120"/>
          <p:cNvSpPr txBox="1"/>
          <p:nvPr/>
        </p:nvSpPr>
        <p:spPr>
          <a:xfrm>
            <a:off x="391515" y="1491913"/>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4" name="Google Shape;1174;p120"/>
          <p:cNvSpPr/>
          <p:nvPr/>
        </p:nvSpPr>
        <p:spPr>
          <a:xfrm>
            <a:off x="343589" y="3808367"/>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5" name="Google Shape;1175;p120"/>
          <p:cNvSpPr txBox="1"/>
          <p:nvPr/>
        </p:nvSpPr>
        <p:spPr>
          <a:xfrm>
            <a:off x="391515" y="3813659"/>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6" name="Google Shape;1176;p120"/>
          <p:cNvSpPr/>
          <p:nvPr/>
        </p:nvSpPr>
        <p:spPr>
          <a:xfrm>
            <a:off x="343589" y="5971673"/>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7" name="Google Shape;1177;p120"/>
          <p:cNvSpPr txBox="1"/>
          <p:nvPr/>
        </p:nvSpPr>
        <p:spPr>
          <a:xfrm>
            <a:off x="391515" y="5976965"/>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8" name="Google Shape;1178;p120"/>
          <p:cNvSpPr/>
          <p:nvPr/>
        </p:nvSpPr>
        <p:spPr>
          <a:xfrm>
            <a:off x="4694500" y="2544950"/>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9" name="Google Shape;1179;p120"/>
          <p:cNvSpPr txBox="1"/>
          <p:nvPr/>
        </p:nvSpPr>
        <p:spPr>
          <a:xfrm>
            <a:off x="4742426" y="2550242"/>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4</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80" name="Google Shape;1180;p120"/>
          <p:cNvSpPr/>
          <p:nvPr/>
        </p:nvSpPr>
        <p:spPr>
          <a:xfrm>
            <a:off x="4172571" y="2454821"/>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81" name="Google Shape;1181;p120"/>
          <p:cNvSpPr txBox="1"/>
          <p:nvPr/>
        </p:nvSpPr>
        <p:spPr>
          <a:xfrm>
            <a:off x="4220497" y="2460113"/>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82" name="Google Shape;1182;p120"/>
          <p:cNvSpPr/>
          <p:nvPr/>
        </p:nvSpPr>
        <p:spPr>
          <a:xfrm>
            <a:off x="4107022" y="2816976"/>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83" name="Google Shape;1183;p120"/>
          <p:cNvSpPr txBox="1"/>
          <p:nvPr/>
        </p:nvSpPr>
        <p:spPr>
          <a:xfrm>
            <a:off x="4154948" y="2822268"/>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84" name="Google Shape;1184;p120"/>
          <p:cNvSpPr/>
          <p:nvPr/>
        </p:nvSpPr>
        <p:spPr>
          <a:xfrm>
            <a:off x="3696526" y="3161105"/>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85" name="Google Shape;1185;p120"/>
          <p:cNvSpPr txBox="1"/>
          <p:nvPr/>
        </p:nvSpPr>
        <p:spPr>
          <a:xfrm>
            <a:off x="3744452" y="3166397"/>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186" name="Google Shape;1186;p120"/>
          <p:cNvCxnSpPr/>
          <p:nvPr/>
        </p:nvCxnSpPr>
        <p:spPr>
          <a:xfrm>
            <a:off x="4257876" y="3750062"/>
            <a:ext cx="1888020" cy="0"/>
          </a:xfrm>
          <a:prstGeom prst="straightConnector1">
            <a:avLst/>
          </a:prstGeom>
          <a:solidFill>
            <a:schemeClr val="accent1"/>
          </a:solidFill>
          <a:ln w="12700" cap="flat" cmpd="sng">
            <a:solidFill>
              <a:schemeClr val="dk1"/>
            </a:solidFill>
            <a:prstDash val="solid"/>
            <a:round/>
            <a:headEnd type="none" w="sm" len="sm"/>
            <a:tailEnd type="stealth" w="med" len="med"/>
          </a:ln>
        </p:spPr>
      </p:cxnSp>
      <p:sp>
        <p:nvSpPr>
          <p:cNvPr id="1187" name="Google Shape;1187;p120"/>
          <p:cNvSpPr txBox="1"/>
          <p:nvPr/>
        </p:nvSpPr>
        <p:spPr>
          <a:xfrm>
            <a:off x="2443376" y="4729205"/>
            <a:ext cx="769381" cy="32316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Outside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of neuron</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8" name="Google Shape;1188;p120"/>
          <p:cNvSpPr txBox="1"/>
          <p:nvPr/>
        </p:nvSpPr>
        <p:spPr>
          <a:xfrm>
            <a:off x="2450241" y="5201508"/>
            <a:ext cx="1366624" cy="16158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Plasma membrane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9" name="Google Shape;1189;p120"/>
          <p:cNvSpPr txBox="1"/>
          <p:nvPr/>
        </p:nvSpPr>
        <p:spPr>
          <a:xfrm>
            <a:off x="2443376" y="5602416"/>
            <a:ext cx="1366624" cy="16158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Inside of neuron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quick_check-01.eps">
            <a:extLst>
              <a:ext uri="{FF2B5EF4-FFF2-40B4-BE49-F238E27FC236}">
                <a16:creationId xmlns:a16="http://schemas.microsoft.com/office/drawing/2014/main" id="{3BAE1417-73E6-7E04-9726-0EA14762C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724" y="14440"/>
            <a:ext cx="714274" cy="57914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127" name="Google Shape;1127;p120" descr="28_04_0ActionPotential-U.jpg"/>
          <p:cNvPicPr preferRelativeResize="0"/>
          <p:nvPr/>
        </p:nvPicPr>
        <p:blipFill rotWithShape="1">
          <a:blip r:embed="rId3">
            <a:alphaModFix/>
          </a:blip>
          <a:srcRect b="3461"/>
          <a:stretch/>
        </p:blipFill>
        <p:spPr>
          <a:xfrm>
            <a:off x="298704" y="200660"/>
            <a:ext cx="8546592" cy="6355715"/>
          </a:xfrm>
          <a:prstGeom prst="rect">
            <a:avLst/>
          </a:prstGeom>
          <a:noFill/>
          <a:ln>
            <a:noFill/>
          </a:ln>
        </p:spPr>
      </p:pic>
      <p:sp>
        <p:nvSpPr>
          <p:cNvPr id="1128" name="Google Shape;1128;p120"/>
          <p:cNvSpPr/>
          <p:nvPr/>
        </p:nvSpPr>
        <p:spPr>
          <a:xfrm>
            <a:off x="6947958" y="2117725"/>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cxnSp>
        <p:nvCxnSpPr>
          <p:cNvPr id="1129" name="Google Shape;1129;p120"/>
          <p:cNvCxnSpPr/>
          <p:nvPr/>
        </p:nvCxnSpPr>
        <p:spPr>
          <a:xfrm>
            <a:off x="3429181" y="3358382"/>
            <a:ext cx="150781" cy="102967"/>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30" name="Google Shape;1130;p120"/>
          <p:cNvSpPr txBox="1"/>
          <p:nvPr/>
        </p:nvSpPr>
        <p:spPr>
          <a:xfrm>
            <a:off x="3487674" y="2032215"/>
            <a:ext cx="732823" cy="32316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70C0"/>
                </a:solidFill>
                <a:effectLst/>
                <a:uLnTx/>
                <a:uFillTx/>
                <a:latin typeface="Arial"/>
                <a:cs typeface="Arial"/>
                <a:sym typeface="Arial"/>
              </a:rPr>
              <a:t>Action</a:t>
            </a:r>
            <a:endParaRPr kumimoji="0" sz="1400" b="0" i="0" u="none" strike="noStrike" kern="0" cap="none" spc="0" normalizeH="0" baseline="0" noProof="0" dirty="0">
              <a:ln>
                <a:noFill/>
              </a:ln>
              <a:solidFill>
                <a:srgbClr val="0070C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70C0"/>
                </a:solidFill>
                <a:effectLst/>
                <a:uLnTx/>
                <a:uFillTx/>
                <a:latin typeface="Arial"/>
                <a:ea typeface="Arial"/>
                <a:cs typeface="Arial"/>
                <a:sym typeface="Arial"/>
              </a:rPr>
              <a:t>potential</a:t>
            </a:r>
            <a:endParaRPr kumimoji="0" sz="1050" b="1" i="0" u="none" strike="noStrike" kern="0" cap="none" spc="0" normalizeH="0" baseline="0" noProof="0" dirty="0">
              <a:ln>
                <a:noFill/>
              </a:ln>
              <a:solidFill>
                <a:srgbClr val="0070C0"/>
              </a:solidFill>
              <a:effectLst/>
              <a:uLnTx/>
              <a:uFillTx/>
              <a:latin typeface="Arial"/>
              <a:ea typeface="Arial"/>
              <a:cs typeface="Arial"/>
              <a:sym typeface="Arial"/>
            </a:endParaRPr>
          </a:p>
        </p:txBody>
      </p:sp>
      <p:cxnSp>
        <p:nvCxnSpPr>
          <p:cNvPr id="1131" name="Google Shape;1131;p120"/>
          <p:cNvCxnSpPr/>
          <p:nvPr/>
        </p:nvCxnSpPr>
        <p:spPr>
          <a:xfrm rot="10800000">
            <a:off x="4187905" y="3007230"/>
            <a:ext cx="0" cy="219289"/>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32" name="Google Shape;1132;p120"/>
          <p:cNvSpPr txBox="1"/>
          <p:nvPr/>
        </p:nvSpPr>
        <p:spPr>
          <a:xfrm>
            <a:off x="3468859" y="2981678"/>
            <a:ext cx="650841" cy="16158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FFFF00"/>
                </a:solidFill>
                <a:effectLst/>
                <a:uLnTx/>
                <a:uFillTx/>
                <a:latin typeface="Arial"/>
                <a:ea typeface="Arial"/>
                <a:cs typeface="Arial"/>
                <a:sym typeface="Arial"/>
              </a:rPr>
              <a:t>Threshold</a:t>
            </a:r>
            <a:endParaRPr kumimoji="0" sz="1050" b="1" i="0" u="none" strike="noStrike" kern="0" cap="none" spc="0" normalizeH="0" baseline="0" noProof="0" dirty="0">
              <a:ln>
                <a:noFill/>
              </a:ln>
              <a:solidFill>
                <a:srgbClr val="FFFF00"/>
              </a:solidFill>
              <a:effectLst/>
              <a:uLnTx/>
              <a:uFillTx/>
              <a:latin typeface="Arial"/>
              <a:ea typeface="Arial"/>
              <a:cs typeface="Arial"/>
              <a:sym typeface="Arial"/>
            </a:endParaRPr>
          </a:p>
        </p:txBody>
      </p:sp>
      <p:sp>
        <p:nvSpPr>
          <p:cNvPr id="1133" name="Google Shape;1133;p120"/>
          <p:cNvSpPr txBox="1"/>
          <p:nvPr/>
        </p:nvSpPr>
        <p:spPr>
          <a:xfrm>
            <a:off x="3603047" y="3391381"/>
            <a:ext cx="1175028" cy="16927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Resting potential</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4" name="Google Shape;1134;p120"/>
          <p:cNvSpPr txBox="1"/>
          <p:nvPr/>
        </p:nvSpPr>
        <p:spPr>
          <a:xfrm>
            <a:off x="3416398" y="3661196"/>
            <a:ext cx="839557"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Time (msec)</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5" name="Google Shape;1135;p120"/>
          <p:cNvSpPr txBox="1"/>
          <p:nvPr/>
        </p:nvSpPr>
        <p:spPr>
          <a:xfrm>
            <a:off x="3006427" y="3516349"/>
            <a:ext cx="326765"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6" name="Google Shape;1136;p120"/>
          <p:cNvSpPr txBox="1"/>
          <p:nvPr/>
        </p:nvSpPr>
        <p:spPr>
          <a:xfrm rot="-5400000">
            <a:off x="2115247" y="2630163"/>
            <a:ext cx="1487992" cy="3323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90" b="1" i="0" u="none" strike="noStrike" kern="0" cap="none" spc="0" normalizeH="0" baseline="0" noProof="0" dirty="0">
                <a:ln>
                  <a:noFill/>
                </a:ln>
                <a:solidFill>
                  <a:srgbClr val="000000"/>
                </a:solidFill>
                <a:effectLst/>
                <a:uLnTx/>
                <a:uFillTx/>
                <a:latin typeface="Arial"/>
                <a:ea typeface="Arial"/>
                <a:cs typeface="Arial"/>
                <a:sym typeface="Arial"/>
              </a:rPr>
              <a:t>Membrane potential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90" b="1" i="0" u="none" strike="noStrike" kern="0" cap="none" spc="0" normalizeH="0" baseline="0" noProof="0" dirty="0">
                <a:ln>
                  <a:noFill/>
                </a:ln>
                <a:solidFill>
                  <a:srgbClr val="000000"/>
                </a:solidFill>
                <a:effectLst/>
                <a:uLnTx/>
                <a:uFillTx/>
                <a:latin typeface="Arial"/>
                <a:ea typeface="Arial"/>
                <a:cs typeface="Arial"/>
                <a:sym typeface="Arial"/>
              </a:rPr>
              <a:t>(mV)</a:t>
            </a:r>
            <a:endParaRPr kumimoji="0" sz="109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7" name="Google Shape;1137;p120"/>
          <p:cNvSpPr txBox="1"/>
          <p:nvPr/>
        </p:nvSpPr>
        <p:spPr>
          <a:xfrm>
            <a:off x="576133" y="3797300"/>
            <a:ext cx="2136587" cy="646331"/>
          </a:xfrm>
          <a:prstGeom prst="rect">
            <a:avLst/>
          </a:prstGeom>
          <a:solidFill>
            <a:srgbClr val="FFFF00"/>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B0F0"/>
                </a:solidFill>
                <a:effectLst/>
                <a:uLnTx/>
                <a:uFillTx/>
                <a:latin typeface="Arial"/>
                <a:ea typeface="Arial"/>
                <a:cs typeface="Arial"/>
                <a:sym typeface="Arial"/>
              </a:rPr>
              <a:t>DEPOLARIZATION</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A stimulus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opens some Na</a:t>
            </a:r>
            <a:r>
              <a:rPr kumimoji="0" lang="en-US" sz="12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channels; if</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B0F0"/>
                </a:solidFill>
                <a:effectLst/>
                <a:uLnTx/>
                <a:uFillTx/>
                <a:latin typeface="Arial"/>
                <a:ea typeface="Arial"/>
                <a:cs typeface="Arial"/>
                <a:sym typeface="Arial"/>
              </a:rPr>
              <a:t>THRESHOLD</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is reached, an action potential is triggered.</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8" name="Google Shape;1138;p120"/>
          <p:cNvSpPr txBox="1"/>
          <p:nvPr/>
        </p:nvSpPr>
        <p:spPr>
          <a:xfrm>
            <a:off x="565973" y="1480820"/>
            <a:ext cx="1981199" cy="1082732"/>
          </a:xfrm>
          <a:prstGeom prst="rect">
            <a:avLst/>
          </a:prstGeom>
          <a:solidFill>
            <a:srgbClr val="FFFF00"/>
          </a:solidFill>
          <a:ln>
            <a:noFill/>
          </a:ln>
        </p:spPr>
        <p:txBody>
          <a:bodyPr spcFirstLastPara="1" wrap="square" lIns="0" tIns="0" rIns="0" bIns="0" anchor="t" anchorCtr="0">
            <a:spAutoFit/>
          </a:bodyPr>
          <a:lstStyle/>
          <a:p>
            <a:pPr marL="0" marR="0" lvl="0" indent="0" algn="l" defTabSz="914400" rtl="0" eaLnBrk="1" fontAlgn="auto" latinLnBrk="0" hangingPunct="1">
              <a:lnSpc>
                <a:spcPct val="992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Additional Na</a:t>
            </a:r>
            <a:r>
              <a:rPr kumimoji="0" lang="en-US" sz="12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channels open,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92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12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channels are closed;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8095"/>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interior of cell becomes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8095"/>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more positive</a:t>
            </a:r>
            <a:r>
              <a:rPr kumimoji="0" lang="en-US" sz="1050" b="1" i="0" u="none" strike="noStrike" kern="0" cap="none" spc="0" normalizeH="0" baseline="0" noProof="0" dirty="0">
                <a:ln>
                  <a:noFill/>
                </a:ln>
                <a:solidFill>
                  <a:srgbClr val="00B0F0"/>
                </a:solidFill>
                <a:effectLst/>
                <a:uLnTx/>
                <a:uFillTx/>
                <a:latin typeface="Arial"/>
                <a:ea typeface="Arial"/>
                <a:cs typeface="Arial"/>
                <a:sym typeface="Arial"/>
              </a:rPr>
              <a:t>. MEMBRANE</a:t>
            </a:r>
            <a:endParaRPr kumimoji="0" lang="en-US" sz="1400" b="0" i="0" u="none" strike="noStrike" kern="0" cap="none" spc="0" normalizeH="0" baseline="0" noProof="0" dirty="0">
              <a:ln>
                <a:noFill/>
              </a:ln>
              <a:solidFill>
                <a:srgbClr val="00B0F0"/>
              </a:solidFill>
              <a:effectLst/>
              <a:uLnTx/>
              <a:uFillTx/>
              <a:latin typeface="Arial"/>
              <a:cs typeface="Arial"/>
              <a:sym typeface="Arial"/>
            </a:endParaRPr>
          </a:p>
          <a:p>
            <a:pPr marL="0" marR="0" lvl="0" indent="0" algn="l" defTabSz="914400" rtl="0" eaLnBrk="1" fontAlgn="auto" latinLnBrk="0" hangingPunct="1">
              <a:lnSpc>
                <a:spcPct val="118095"/>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B0F0"/>
                </a:solidFill>
                <a:effectLst/>
                <a:uLnTx/>
                <a:uFillTx/>
                <a:latin typeface="Arial"/>
                <a:ea typeface="Arial"/>
                <a:cs typeface="Arial"/>
                <a:sym typeface="Arial"/>
              </a:rPr>
              <a:t>POLARITY REVERSES from</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resting state.</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9" name="Google Shape;1139;p120"/>
          <p:cNvSpPr txBox="1"/>
          <p:nvPr/>
        </p:nvSpPr>
        <p:spPr>
          <a:xfrm>
            <a:off x="7178041" y="2100580"/>
            <a:ext cx="1722120" cy="1082732"/>
          </a:xfrm>
          <a:prstGeom prst="rect">
            <a:avLst/>
          </a:prstGeom>
          <a:solidFill>
            <a:srgbClr val="FFFF00"/>
          </a:solidFill>
          <a:ln>
            <a:noFill/>
          </a:ln>
        </p:spPr>
        <p:txBody>
          <a:bodyPr spcFirstLastPara="1" wrap="square" lIns="0" tIns="0" rIns="0" bIns="0" anchor="t" anchorCtr="0">
            <a:spAutoFit/>
          </a:bodyPr>
          <a:lstStyle/>
          <a:p>
            <a:pPr marL="0" marR="0" lvl="0" indent="0" algn="l" defTabSz="914400" rtl="0" eaLnBrk="1" fontAlgn="auto" latinLnBrk="0" hangingPunct="1">
              <a:lnSpc>
                <a:spcPct val="118095"/>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B0F0"/>
                </a:solidFill>
                <a:effectLst/>
                <a:uLnTx/>
                <a:uFillTx/>
                <a:latin typeface="Arial"/>
                <a:ea typeface="Arial"/>
                <a:cs typeface="Arial"/>
                <a:sym typeface="Arial"/>
              </a:rPr>
              <a:t>REPOLARIZATION</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Na</a:t>
            </a:r>
            <a:r>
              <a:rPr kumimoji="0" lang="en-US" sz="10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8095"/>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channels close 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92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inactivate; K</a:t>
            </a:r>
            <a:r>
              <a:rPr kumimoji="0" lang="en-US" sz="12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channels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92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open, and K</a:t>
            </a:r>
            <a:r>
              <a:rPr kumimoji="0" lang="en-US" sz="12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rushes out;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8095"/>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interior of  cell is more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8095"/>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negative than outside.</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0" name="Google Shape;1140;p120"/>
          <p:cNvSpPr txBox="1"/>
          <p:nvPr/>
        </p:nvSpPr>
        <p:spPr>
          <a:xfrm>
            <a:off x="7172961" y="5737860"/>
            <a:ext cx="1625599" cy="161583"/>
          </a:xfrm>
          <a:prstGeom prst="rect">
            <a:avLst/>
          </a:prstGeom>
          <a:solidFill>
            <a:srgbClr val="FFFF00"/>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Return to resting state.</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1" name="Google Shape;1141;p120"/>
          <p:cNvSpPr txBox="1"/>
          <p:nvPr/>
        </p:nvSpPr>
        <p:spPr>
          <a:xfrm>
            <a:off x="576133" y="5961380"/>
            <a:ext cx="2329627" cy="838691"/>
          </a:xfrm>
          <a:prstGeom prst="rect">
            <a:avLst/>
          </a:prstGeom>
          <a:solidFill>
            <a:srgbClr val="FFFF00"/>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B0F0"/>
                </a:solidFill>
                <a:effectLst/>
                <a:uLnTx/>
                <a:uFillTx/>
                <a:latin typeface="Arial"/>
                <a:ea typeface="Arial"/>
                <a:cs typeface="Arial"/>
                <a:sym typeface="Arial"/>
              </a:rPr>
              <a:t>RESTING STATE</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Voltage-gated Na</a:t>
            </a:r>
            <a:r>
              <a:rPr kumimoji="0" lang="en-US" sz="12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and K</a:t>
            </a:r>
            <a:r>
              <a:rPr kumimoji="0" lang="en-US" sz="12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 channels are closed;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resting potential is maintained by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Sodium-Potassium Pump channels (not shown).</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2" name="Google Shape;1142;p120"/>
          <p:cNvSpPr txBox="1"/>
          <p:nvPr/>
        </p:nvSpPr>
        <p:spPr>
          <a:xfrm>
            <a:off x="1097293" y="29480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endParaRPr>
          </a:p>
        </p:txBody>
      </p:sp>
      <p:sp>
        <p:nvSpPr>
          <p:cNvPr id="1143" name="Google Shape;1143;p120"/>
          <p:cNvSpPr txBox="1"/>
          <p:nvPr/>
        </p:nvSpPr>
        <p:spPr>
          <a:xfrm>
            <a:off x="1702230" y="29480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4" name="Google Shape;1144;p120"/>
          <p:cNvSpPr txBox="1"/>
          <p:nvPr/>
        </p:nvSpPr>
        <p:spPr>
          <a:xfrm>
            <a:off x="1861519" y="1218984"/>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5" name="Google Shape;1145;p120"/>
          <p:cNvSpPr txBox="1"/>
          <p:nvPr/>
        </p:nvSpPr>
        <p:spPr>
          <a:xfrm>
            <a:off x="3086746" y="3011192"/>
            <a:ext cx="246446"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6" name="Google Shape;1146;p120"/>
          <p:cNvSpPr txBox="1"/>
          <p:nvPr/>
        </p:nvSpPr>
        <p:spPr>
          <a:xfrm>
            <a:off x="3254644" y="2476500"/>
            <a:ext cx="90407"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7" name="Google Shape;1147;p120"/>
          <p:cNvSpPr txBox="1"/>
          <p:nvPr/>
        </p:nvSpPr>
        <p:spPr>
          <a:xfrm>
            <a:off x="3095356" y="1927172"/>
            <a:ext cx="246446" cy="1661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80" b="1" i="0" u="none" strike="noStrike" kern="0" cap="none" spc="0" normalizeH="0" baseline="0" noProof="0" dirty="0">
                <a:ln>
                  <a:noFill/>
                </a:ln>
                <a:solidFill>
                  <a:srgbClr val="000000"/>
                </a:solidFill>
                <a:effectLst/>
                <a:uLnTx/>
                <a:uFillTx/>
                <a:latin typeface="Noto Sans Symbols"/>
                <a:ea typeface="Noto Sans Symbols"/>
                <a:cs typeface="Noto Sans Symbols"/>
                <a:sym typeface="Noto Sans Symbols"/>
              </a:rPr>
              <a:t>+</a:t>
            </a:r>
            <a:r>
              <a:rPr kumimoji="0" lang="en-US" sz="1080" b="1" i="0" u="none" strike="noStrike" kern="0" cap="none" spc="0" normalizeH="0" baseline="0" noProof="0" dirty="0">
                <a:ln>
                  <a:noFill/>
                </a:ln>
                <a:solidFill>
                  <a:srgbClr val="000000"/>
                </a:solidFill>
                <a:effectLst/>
                <a:uLnTx/>
                <a:uFillTx/>
                <a:latin typeface="Arial"/>
                <a:ea typeface="Arial"/>
                <a:cs typeface="Arial"/>
                <a:sym typeface="Arial"/>
              </a:rPr>
              <a:t>50</a:t>
            </a:r>
            <a:endParaRPr kumimoji="0" sz="108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8" name="Google Shape;1148;p120"/>
          <p:cNvSpPr txBox="1"/>
          <p:nvPr/>
        </p:nvSpPr>
        <p:spPr>
          <a:xfrm>
            <a:off x="800959" y="2638427"/>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9" name="Google Shape;1149;p120"/>
          <p:cNvSpPr txBox="1"/>
          <p:nvPr/>
        </p:nvSpPr>
        <p:spPr>
          <a:xfrm>
            <a:off x="1522313" y="263842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0" name="Google Shape;1150;p120"/>
          <p:cNvSpPr txBox="1"/>
          <p:nvPr/>
        </p:nvSpPr>
        <p:spPr>
          <a:xfrm>
            <a:off x="1882687" y="3514974"/>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1" name="Google Shape;1151;p120"/>
          <p:cNvSpPr txBox="1"/>
          <p:nvPr/>
        </p:nvSpPr>
        <p:spPr>
          <a:xfrm>
            <a:off x="568126" y="474556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2" name="Google Shape;1152;p120"/>
          <p:cNvSpPr txBox="1"/>
          <p:nvPr/>
        </p:nvSpPr>
        <p:spPr>
          <a:xfrm>
            <a:off x="919064" y="4745566"/>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3" name="Google Shape;1153;p120"/>
          <p:cNvSpPr txBox="1"/>
          <p:nvPr/>
        </p:nvSpPr>
        <p:spPr>
          <a:xfrm>
            <a:off x="1925020" y="5680328"/>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4" name="Google Shape;1154;p120"/>
          <p:cNvSpPr txBox="1"/>
          <p:nvPr/>
        </p:nvSpPr>
        <p:spPr>
          <a:xfrm>
            <a:off x="7046621" y="4546409"/>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5" name="Google Shape;1155;p120"/>
          <p:cNvSpPr txBox="1"/>
          <p:nvPr/>
        </p:nvSpPr>
        <p:spPr>
          <a:xfrm>
            <a:off x="7529849" y="4546408"/>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6" name="Google Shape;1156;p120"/>
          <p:cNvSpPr txBox="1"/>
          <p:nvPr/>
        </p:nvSpPr>
        <p:spPr>
          <a:xfrm>
            <a:off x="8340014" y="5449418"/>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7" name="Google Shape;1157;p120"/>
          <p:cNvSpPr txBox="1"/>
          <p:nvPr/>
        </p:nvSpPr>
        <p:spPr>
          <a:xfrm>
            <a:off x="7025454" y="880533"/>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8" name="Google Shape;1158;p120"/>
          <p:cNvSpPr txBox="1"/>
          <p:nvPr/>
        </p:nvSpPr>
        <p:spPr>
          <a:xfrm>
            <a:off x="7519266" y="880533"/>
            <a:ext cx="211453"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Na</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9" name="Google Shape;1159;p120"/>
          <p:cNvSpPr txBox="1"/>
          <p:nvPr/>
        </p:nvSpPr>
        <p:spPr>
          <a:xfrm>
            <a:off x="8398222" y="1825878"/>
            <a:ext cx="161872" cy="1308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srgbClr val="000000"/>
                </a:solidFill>
                <a:effectLst/>
                <a:uLnTx/>
                <a:uFillTx/>
                <a:latin typeface="Arial"/>
                <a:ea typeface="Arial"/>
                <a:cs typeface="Arial"/>
                <a:sym typeface="Arial"/>
              </a:rPr>
              <a:t>K</a:t>
            </a:r>
            <a:r>
              <a:rPr kumimoji="0" lang="en-US" sz="950" b="1" i="0" u="none" strike="noStrike" kern="0" cap="none" spc="0" normalizeH="0" baseline="30000" noProof="0" dirty="0">
                <a:ln>
                  <a:noFill/>
                </a:ln>
                <a:solidFill>
                  <a:srgbClr val="000000"/>
                </a:solidFill>
                <a:effectLst/>
                <a:uLnTx/>
                <a:uFillTx/>
                <a:latin typeface="Noto Sans Symbols"/>
                <a:ea typeface="Noto Sans Symbols"/>
                <a:cs typeface="Noto Sans Symbols"/>
                <a:sym typeface="Noto Sans Symbols"/>
              </a:rPr>
              <a:t>+</a:t>
            </a:r>
            <a:endParaRPr kumimoji="0" sz="950" b="1"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160" name="Google Shape;1160;p120"/>
          <p:cNvCxnSpPr/>
          <p:nvPr/>
        </p:nvCxnSpPr>
        <p:spPr>
          <a:xfrm rot="10800000" flipH="1">
            <a:off x="1852083" y="4873625"/>
            <a:ext cx="52917" cy="23283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61" name="Google Shape;1161;p120"/>
          <p:cNvCxnSpPr/>
          <p:nvPr/>
        </p:nvCxnSpPr>
        <p:spPr>
          <a:xfrm rot="10800000" flipH="1">
            <a:off x="1395941" y="4868333"/>
            <a:ext cx="69851" cy="237067"/>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62" name="Google Shape;1162;p120"/>
          <p:cNvSpPr/>
          <p:nvPr/>
        </p:nvSpPr>
        <p:spPr>
          <a:xfrm>
            <a:off x="2280708" y="4582583"/>
            <a:ext cx="132292" cy="497417"/>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3" name="Google Shape;1163;p120"/>
          <p:cNvSpPr/>
          <p:nvPr/>
        </p:nvSpPr>
        <p:spPr>
          <a:xfrm>
            <a:off x="2280708" y="5108576"/>
            <a:ext cx="132292" cy="394757"/>
          </a:xfrm>
          <a:prstGeom prst="rightBrace">
            <a:avLst>
              <a:gd name="adj1" fmla="val 48332"/>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4" name="Google Shape;1164;p120"/>
          <p:cNvSpPr/>
          <p:nvPr/>
        </p:nvSpPr>
        <p:spPr>
          <a:xfrm>
            <a:off x="2280708" y="5523440"/>
            <a:ext cx="132292" cy="366185"/>
          </a:xfrm>
          <a:prstGeom prst="rightBrace">
            <a:avLst>
              <a:gd name="adj1" fmla="val 48332"/>
              <a:gd name="adj2" fmla="val 48555"/>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5" name="Google Shape;1165;p120"/>
          <p:cNvSpPr txBox="1"/>
          <p:nvPr/>
        </p:nvSpPr>
        <p:spPr>
          <a:xfrm>
            <a:off x="1174094" y="4593166"/>
            <a:ext cx="46632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Sodium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channel</a:t>
            </a:r>
            <a:endParaRPr kumimoji="0" sz="9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6" name="Google Shape;1166;p120"/>
          <p:cNvSpPr txBox="1"/>
          <p:nvPr/>
        </p:nvSpPr>
        <p:spPr>
          <a:xfrm>
            <a:off x="1672166" y="4593166"/>
            <a:ext cx="619125"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Potassium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channel</a:t>
            </a:r>
            <a:endParaRPr kumimoji="0" sz="9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7" name="Google Shape;1167;p120"/>
          <p:cNvSpPr txBox="1"/>
          <p:nvPr/>
        </p:nvSpPr>
        <p:spPr>
          <a:xfrm>
            <a:off x="6988414" y="2123017"/>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4</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68" name="Google Shape;1168;p120"/>
          <p:cNvSpPr/>
          <p:nvPr/>
        </p:nvSpPr>
        <p:spPr>
          <a:xfrm>
            <a:off x="6951694" y="5756275"/>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69" name="Google Shape;1169;p120"/>
          <p:cNvSpPr txBox="1"/>
          <p:nvPr/>
        </p:nvSpPr>
        <p:spPr>
          <a:xfrm>
            <a:off x="6999620" y="5761567"/>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0" name="Google Shape;1170;p120"/>
          <p:cNvSpPr/>
          <p:nvPr/>
        </p:nvSpPr>
        <p:spPr>
          <a:xfrm>
            <a:off x="5693460" y="3162029"/>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1" name="Google Shape;1171;p120"/>
          <p:cNvSpPr txBox="1"/>
          <p:nvPr/>
        </p:nvSpPr>
        <p:spPr>
          <a:xfrm>
            <a:off x="5741386" y="3167321"/>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2" name="Google Shape;1172;p120"/>
          <p:cNvSpPr/>
          <p:nvPr/>
        </p:nvSpPr>
        <p:spPr>
          <a:xfrm>
            <a:off x="343589" y="1486621"/>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3" name="Google Shape;1173;p120"/>
          <p:cNvSpPr txBox="1"/>
          <p:nvPr/>
        </p:nvSpPr>
        <p:spPr>
          <a:xfrm>
            <a:off x="391515" y="1491913"/>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4" name="Google Shape;1174;p120"/>
          <p:cNvSpPr/>
          <p:nvPr/>
        </p:nvSpPr>
        <p:spPr>
          <a:xfrm>
            <a:off x="343589" y="3808367"/>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5" name="Google Shape;1175;p120"/>
          <p:cNvSpPr txBox="1"/>
          <p:nvPr/>
        </p:nvSpPr>
        <p:spPr>
          <a:xfrm>
            <a:off x="391515" y="3813659"/>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6" name="Google Shape;1176;p120"/>
          <p:cNvSpPr/>
          <p:nvPr/>
        </p:nvSpPr>
        <p:spPr>
          <a:xfrm>
            <a:off x="343589" y="5971673"/>
            <a:ext cx="158750" cy="158750"/>
          </a:xfrm>
          <a:prstGeom prst="ellipse">
            <a:avLst/>
          </a:prstGeom>
          <a:solidFill>
            <a:srgbClr val="3684A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7" name="Google Shape;1177;p120"/>
          <p:cNvSpPr txBox="1"/>
          <p:nvPr/>
        </p:nvSpPr>
        <p:spPr>
          <a:xfrm>
            <a:off x="391515" y="5976965"/>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78" name="Google Shape;1178;p120"/>
          <p:cNvSpPr/>
          <p:nvPr/>
        </p:nvSpPr>
        <p:spPr>
          <a:xfrm>
            <a:off x="4694500" y="2544950"/>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79" name="Google Shape;1179;p120"/>
          <p:cNvSpPr txBox="1"/>
          <p:nvPr/>
        </p:nvSpPr>
        <p:spPr>
          <a:xfrm>
            <a:off x="4742426" y="2550242"/>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4</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80" name="Google Shape;1180;p120"/>
          <p:cNvSpPr/>
          <p:nvPr/>
        </p:nvSpPr>
        <p:spPr>
          <a:xfrm>
            <a:off x="4172571" y="2454821"/>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81" name="Google Shape;1181;p120"/>
          <p:cNvSpPr txBox="1"/>
          <p:nvPr/>
        </p:nvSpPr>
        <p:spPr>
          <a:xfrm>
            <a:off x="4220497" y="2460113"/>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82" name="Google Shape;1182;p120"/>
          <p:cNvSpPr/>
          <p:nvPr/>
        </p:nvSpPr>
        <p:spPr>
          <a:xfrm>
            <a:off x="4107022" y="2816976"/>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83" name="Google Shape;1183;p120"/>
          <p:cNvSpPr txBox="1"/>
          <p:nvPr/>
        </p:nvSpPr>
        <p:spPr>
          <a:xfrm>
            <a:off x="4154948" y="2822268"/>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84" name="Google Shape;1184;p120"/>
          <p:cNvSpPr/>
          <p:nvPr/>
        </p:nvSpPr>
        <p:spPr>
          <a:xfrm>
            <a:off x="3696526" y="3161105"/>
            <a:ext cx="158750" cy="158750"/>
          </a:xfrm>
          <a:prstGeom prst="ellipse">
            <a:avLst/>
          </a:prstGeom>
          <a:solidFill>
            <a:srgbClr val="E100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sp>
        <p:nvSpPr>
          <p:cNvPr id="1185" name="Google Shape;1185;p120"/>
          <p:cNvSpPr txBox="1"/>
          <p:nvPr/>
        </p:nvSpPr>
        <p:spPr>
          <a:xfrm>
            <a:off x="3744452" y="3166397"/>
            <a:ext cx="123588" cy="1384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9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186" name="Google Shape;1186;p120"/>
          <p:cNvCxnSpPr/>
          <p:nvPr/>
        </p:nvCxnSpPr>
        <p:spPr>
          <a:xfrm>
            <a:off x="4257876" y="3750062"/>
            <a:ext cx="1888020" cy="0"/>
          </a:xfrm>
          <a:prstGeom prst="straightConnector1">
            <a:avLst/>
          </a:prstGeom>
          <a:solidFill>
            <a:schemeClr val="accent1"/>
          </a:solidFill>
          <a:ln w="12700" cap="flat" cmpd="sng">
            <a:solidFill>
              <a:schemeClr val="dk1"/>
            </a:solidFill>
            <a:prstDash val="solid"/>
            <a:round/>
            <a:headEnd type="none" w="sm" len="sm"/>
            <a:tailEnd type="stealth" w="med" len="med"/>
          </a:ln>
        </p:spPr>
      </p:cxnSp>
      <p:sp>
        <p:nvSpPr>
          <p:cNvPr id="1187" name="Google Shape;1187;p120"/>
          <p:cNvSpPr txBox="1"/>
          <p:nvPr/>
        </p:nvSpPr>
        <p:spPr>
          <a:xfrm>
            <a:off x="2443376" y="4729205"/>
            <a:ext cx="769381" cy="32316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Outside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of neuron</a:t>
            </a:r>
            <a:endParaRPr kumimoji="0" sz="105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8" name="Google Shape;1188;p120"/>
          <p:cNvSpPr txBox="1"/>
          <p:nvPr/>
        </p:nvSpPr>
        <p:spPr>
          <a:xfrm>
            <a:off x="2450241" y="5201508"/>
            <a:ext cx="1366624" cy="16158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Plasma membrane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9" name="Google Shape;1189;p120"/>
          <p:cNvSpPr txBox="1"/>
          <p:nvPr/>
        </p:nvSpPr>
        <p:spPr>
          <a:xfrm>
            <a:off x="2443376" y="5602416"/>
            <a:ext cx="1366624" cy="16158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ea typeface="Arial"/>
                <a:cs typeface="Arial"/>
                <a:sym typeface="Arial"/>
              </a:rPr>
              <a:t>Inside of neuron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quick_check-01.eps">
            <a:extLst>
              <a:ext uri="{FF2B5EF4-FFF2-40B4-BE49-F238E27FC236}">
                <a16:creationId xmlns:a16="http://schemas.microsoft.com/office/drawing/2014/main" id="{3BAE1417-73E6-7E04-9726-0EA14762C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724" y="14440"/>
            <a:ext cx="714274" cy="579141"/>
          </a:xfrm>
          <a:prstGeom prst="rect">
            <a:avLst/>
          </a:prstGeom>
        </p:spPr>
      </p:pic>
    </p:spTree>
    <p:extLst>
      <p:ext uri="{BB962C8B-B14F-4D97-AF65-F5344CB8AC3E}">
        <p14:creationId xmlns:p14="http://schemas.microsoft.com/office/powerpoint/2010/main" val="31276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1"/>
                                        </p:tgtEl>
                                        <p:attrNameLst>
                                          <p:attrName>style.visibility</p:attrName>
                                        </p:attrNameLst>
                                      </p:cBhvr>
                                      <p:to>
                                        <p:strVal val="visible"/>
                                      </p:to>
                                    </p:set>
                                    <p:animEffect transition="in" filter="fade">
                                      <p:cBhvr>
                                        <p:cTn id="7" dur="500"/>
                                        <p:tgtEl>
                                          <p:spTgt spid="1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3"/>
                                        </p:tgtEl>
                                        <p:attrNameLst>
                                          <p:attrName>style.visibility</p:attrName>
                                        </p:attrNameLst>
                                      </p:cBhvr>
                                      <p:to>
                                        <p:strVal val="visible"/>
                                      </p:to>
                                    </p:set>
                                    <p:animEffect transition="in" filter="fade">
                                      <p:cBhvr>
                                        <p:cTn id="12" dur="500"/>
                                        <p:tgtEl>
                                          <p:spTgt spid="1133"/>
                                        </p:tgtEl>
                                      </p:cBhvr>
                                    </p:animEffect>
                                  </p:childTnLst>
                                </p:cTn>
                              </p:par>
                              <p:par>
                                <p:cTn id="13" presetID="10" presetClass="entr" presetSubtype="0" fill="hold" nodeType="withEffect">
                                  <p:stCondLst>
                                    <p:cond delay="0"/>
                                  </p:stCondLst>
                                  <p:childTnLst>
                                    <p:set>
                                      <p:cBhvr>
                                        <p:cTn id="14" dur="1" fill="hold">
                                          <p:stCondLst>
                                            <p:cond delay="0"/>
                                          </p:stCondLst>
                                        </p:cTn>
                                        <p:tgtEl>
                                          <p:spTgt spid="1129"/>
                                        </p:tgtEl>
                                        <p:attrNameLst>
                                          <p:attrName>style.visibility</p:attrName>
                                        </p:attrNameLst>
                                      </p:cBhvr>
                                      <p:to>
                                        <p:strVal val="visible"/>
                                      </p:to>
                                    </p:set>
                                    <p:animEffect transition="in" filter="fade">
                                      <p:cBhvr>
                                        <p:cTn id="15" dur="500"/>
                                        <p:tgtEl>
                                          <p:spTgt spid="11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37"/>
                                        </p:tgtEl>
                                        <p:attrNameLst>
                                          <p:attrName>style.visibility</p:attrName>
                                        </p:attrNameLst>
                                      </p:cBhvr>
                                      <p:to>
                                        <p:strVal val="visible"/>
                                      </p:to>
                                    </p:set>
                                    <p:animEffect transition="in" filter="fade">
                                      <p:cBhvr>
                                        <p:cTn id="20" dur="500"/>
                                        <p:tgtEl>
                                          <p:spTgt spid="11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32"/>
                                        </p:tgtEl>
                                        <p:attrNameLst>
                                          <p:attrName>style.visibility</p:attrName>
                                        </p:attrNameLst>
                                      </p:cBhvr>
                                      <p:to>
                                        <p:strVal val="visible"/>
                                      </p:to>
                                    </p:set>
                                    <p:animEffect transition="in" filter="fade">
                                      <p:cBhvr>
                                        <p:cTn id="25" dur="500"/>
                                        <p:tgtEl>
                                          <p:spTgt spid="11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30"/>
                                        </p:tgtEl>
                                        <p:attrNameLst>
                                          <p:attrName>style.visibility</p:attrName>
                                        </p:attrNameLst>
                                      </p:cBhvr>
                                      <p:to>
                                        <p:strVal val="visible"/>
                                      </p:to>
                                    </p:set>
                                    <p:animEffect transition="in" filter="fade">
                                      <p:cBhvr>
                                        <p:cTn id="30" dur="500"/>
                                        <p:tgtEl>
                                          <p:spTgt spid="11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38"/>
                                        </p:tgtEl>
                                        <p:attrNameLst>
                                          <p:attrName>style.visibility</p:attrName>
                                        </p:attrNameLst>
                                      </p:cBhvr>
                                      <p:to>
                                        <p:strVal val="visible"/>
                                      </p:to>
                                    </p:set>
                                    <p:animEffect transition="in" filter="fade">
                                      <p:cBhvr>
                                        <p:cTn id="35" dur="500"/>
                                        <p:tgtEl>
                                          <p:spTgt spid="113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39"/>
                                        </p:tgtEl>
                                        <p:attrNameLst>
                                          <p:attrName>style.visibility</p:attrName>
                                        </p:attrNameLst>
                                      </p:cBhvr>
                                      <p:to>
                                        <p:strVal val="visible"/>
                                      </p:to>
                                    </p:set>
                                    <p:animEffect transition="in" filter="fade">
                                      <p:cBhvr>
                                        <p:cTn id="40" dur="500"/>
                                        <p:tgtEl>
                                          <p:spTgt spid="11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40"/>
                                        </p:tgtEl>
                                        <p:attrNameLst>
                                          <p:attrName>style.visibility</p:attrName>
                                        </p:attrNameLst>
                                      </p:cBhvr>
                                      <p:to>
                                        <p:strVal val="visible"/>
                                      </p:to>
                                    </p:set>
                                    <p:animEffect transition="in" filter="fade">
                                      <p:cBhvr>
                                        <p:cTn id="45" dur="500"/>
                                        <p:tgtEl>
                                          <p:spTgt spid="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 grpId="0"/>
      <p:bldP spid="1132" grpId="0"/>
      <p:bldP spid="1133" grpId="0"/>
      <p:bldP spid="1137" grpId="0" animBg="1"/>
      <p:bldP spid="1138" grpId="0" animBg="1"/>
      <p:bldP spid="1139" grpId="0" animBg="1"/>
      <p:bldP spid="1140" grpId="0" animBg="1"/>
      <p:bldP spid="114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Shape 1553"/>
        <p:cNvGrpSpPr/>
        <p:nvPr/>
      </p:nvGrpSpPr>
      <p:grpSpPr>
        <a:xfrm>
          <a:off x="0" y="0"/>
          <a:ext cx="0" cy="0"/>
          <a:chOff x="0" y="0"/>
          <a:chExt cx="0" cy="0"/>
        </a:xfrm>
      </p:grpSpPr>
      <p:pic>
        <p:nvPicPr>
          <p:cNvPr id="1556" name="Google Shape;1556;p140"/>
          <p:cNvPicPr preferRelativeResize="0"/>
          <p:nvPr/>
        </p:nvPicPr>
        <p:blipFill rotWithShape="1">
          <a:blip r:embed="rId3">
            <a:alphaModFix/>
          </a:blip>
          <a:srcRect/>
          <a:stretch/>
        </p:blipFill>
        <p:spPr>
          <a:xfrm>
            <a:off x="914400" y="83126"/>
            <a:ext cx="7620000" cy="6774873"/>
          </a:xfrm>
          <a:prstGeom prst="rect">
            <a:avLst/>
          </a:prstGeom>
          <a:noFill/>
          <a:ln>
            <a:noFill/>
          </a:ln>
        </p:spPr>
      </p:pic>
      <p:pic>
        <p:nvPicPr>
          <p:cNvPr id="2" name="Picture 1" descr="try_it-01.eps">
            <a:extLst>
              <a:ext uri="{FF2B5EF4-FFF2-40B4-BE49-F238E27FC236}">
                <a16:creationId xmlns:a16="http://schemas.microsoft.com/office/drawing/2014/main" id="{2B6993D9-83B9-8428-15AC-299185EB4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6" y="11875"/>
            <a:ext cx="834836" cy="676894"/>
          </a:xfrm>
          <a:prstGeom prst="rect">
            <a:avLst/>
          </a:prstGeom>
        </p:spPr>
      </p:pic>
      <p:sp>
        <p:nvSpPr>
          <p:cNvPr id="3" name="TextBox 2">
            <a:extLst>
              <a:ext uri="{FF2B5EF4-FFF2-40B4-BE49-F238E27FC236}">
                <a16:creationId xmlns:a16="http://schemas.microsoft.com/office/drawing/2014/main" id="{34AF7778-ACD8-4903-BA1B-591FA756E2C0}"/>
              </a:ext>
            </a:extLst>
          </p:cNvPr>
          <p:cNvSpPr txBox="1"/>
          <p:nvPr/>
        </p:nvSpPr>
        <p:spPr>
          <a:xfrm>
            <a:off x="2061954" y="63795"/>
            <a:ext cx="1959428" cy="246221"/>
          </a:xfrm>
          <a:prstGeom prst="rect">
            <a:avLst/>
          </a:prstGeom>
          <a:solidFill>
            <a:schemeClr val="bg1"/>
          </a:solidFill>
        </p:spPr>
        <p:txBody>
          <a:bodyPr wrap="square" rtlCol="0">
            <a:spAutoFit/>
          </a:bodyPr>
          <a:lstStyle/>
          <a:p>
            <a:pPr algn="ctr"/>
            <a:r>
              <a:rPr lang="en-US" sz="1000" dirty="0"/>
              <a:t>1</a:t>
            </a:r>
          </a:p>
        </p:txBody>
      </p:sp>
      <p:sp>
        <p:nvSpPr>
          <p:cNvPr id="4" name="TextBox 3">
            <a:extLst>
              <a:ext uri="{FF2B5EF4-FFF2-40B4-BE49-F238E27FC236}">
                <a16:creationId xmlns:a16="http://schemas.microsoft.com/office/drawing/2014/main" id="{82CBC6E3-5D21-63BC-BDA5-DD4254681D14}"/>
              </a:ext>
            </a:extLst>
          </p:cNvPr>
          <p:cNvSpPr txBox="1"/>
          <p:nvPr/>
        </p:nvSpPr>
        <p:spPr>
          <a:xfrm>
            <a:off x="1608711" y="829293"/>
            <a:ext cx="1075112" cy="246221"/>
          </a:xfrm>
          <a:prstGeom prst="rect">
            <a:avLst/>
          </a:prstGeom>
          <a:solidFill>
            <a:schemeClr val="bg1"/>
          </a:solidFill>
        </p:spPr>
        <p:txBody>
          <a:bodyPr wrap="square" rtlCol="0">
            <a:spAutoFit/>
          </a:bodyPr>
          <a:lstStyle/>
          <a:p>
            <a:pPr algn="ctr"/>
            <a:r>
              <a:rPr lang="en-US" sz="1000" dirty="0"/>
              <a:t>2</a:t>
            </a:r>
          </a:p>
        </p:txBody>
      </p:sp>
      <p:sp>
        <p:nvSpPr>
          <p:cNvPr id="5" name="TextBox 4">
            <a:extLst>
              <a:ext uri="{FF2B5EF4-FFF2-40B4-BE49-F238E27FC236}">
                <a16:creationId xmlns:a16="http://schemas.microsoft.com/office/drawing/2014/main" id="{8856B030-979D-C35F-1187-4BE5611F722E}"/>
              </a:ext>
            </a:extLst>
          </p:cNvPr>
          <p:cNvSpPr txBox="1"/>
          <p:nvPr/>
        </p:nvSpPr>
        <p:spPr>
          <a:xfrm>
            <a:off x="1166553" y="1594791"/>
            <a:ext cx="1959428" cy="246221"/>
          </a:xfrm>
          <a:prstGeom prst="rect">
            <a:avLst/>
          </a:prstGeom>
          <a:solidFill>
            <a:schemeClr val="bg1"/>
          </a:solidFill>
        </p:spPr>
        <p:txBody>
          <a:bodyPr wrap="square" rtlCol="0">
            <a:spAutoFit/>
          </a:bodyPr>
          <a:lstStyle/>
          <a:p>
            <a:pPr algn="ctr"/>
            <a:r>
              <a:rPr lang="en-US" sz="1000" dirty="0"/>
              <a:t>3</a:t>
            </a:r>
          </a:p>
        </p:txBody>
      </p:sp>
      <p:sp>
        <p:nvSpPr>
          <p:cNvPr id="6" name="TextBox 5">
            <a:extLst>
              <a:ext uri="{FF2B5EF4-FFF2-40B4-BE49-F238E27FC236}">
                <a16:creationId xmlns:a16="http://schemas.microsoft.com/office/drawing/2014/main" id="{AF7F649C-79EC-A058-20F3-FB12E0A37DD8}"/>
              </a:ext>
            </a:extLst>
          </p:cNvPr>
          <p:cNvSpPr txBox="1"/>
          <p:nvPr/>
        </p:nvSpPr>
        <p:spPr>
          <a:xfrm>
            <a:off x="1276203" y="3229566"/>
            <a:ext cx="1959428" cy="246221"/>
          </a:xfrm>
          <a:prstGeom prst="rect">
            <a:avLst/>
          </a:prstGeom>
          <a:solidFill>
            <a:schemeClr val="bg1"/>
          </a:solidFill>
        </p:spPr>
        <p:txBody>
          <a:bodyPr wrap="square" rtlCol="0">
            <a:spAutoFit/>
          </a:bodyPr>
          <a:lstStyle/>
          <a:p>
            <a:pPr algn="ctr"/>
            <a:r>
              <a:rPr lang="en-US" sz="1000" dirty="0"/>
              <a:t>4</a:t>
            </a:r>
          </a:p>
        </p:txBody>
      </p:sp>
      <p:sp>
        <p:nvSpPr>
          <p:cNvPr id="7" name="TextBox 6">
            <a:extLst>
              <a:ext uri="{FF2B5EF4-FFF2-40B4-BE49-F238E27FC236}">
                <a16:creationId xmlns:a16="http://schemas.microsoft.com/office/drawing/2014/main" id="{C813F653-8FD0-6982-ECA2-575D5389F687}"/>
              </a:ext>
            </a:extLst>
          </p:cNvPr>
          <p:cNvSpPr txBox="1"/>
          <p:nvPr/>
        </p:nvSpPr>
        <p:spPr>
          <a:xfrm>
            <a:off x="1276203" y="4767719"/>
            <a:ext cx="1959428" cy="246221"/>
          </a:xfrm>
          <a:prstGeom prst="rect">
            <a:avLst/>
          </a:prstGeom>
          <a:solidFill>
            <a:schemeClr val="bg1"/>
          </a:solidFill>
        </p:spPr>
        <p:txBody>
          <a:bodyPr wrap="square" rtlCol="0">
            <a:spAutoFit/>
          </a:bodyPr>
          <a:lstStyle/>
          <a:p>
            <a:pPr algn="ctr"/>
            <a:r>
              <a:rPr lang="en-US" sz="1000" dirty="0"/>
              <a:t>5</a:t>
            </a:r>
          </a:p>
        </p:txBody>
      </p:sp>
      <p:sp>
        <p:nvSpPr>
          <p:cNvPr id="8" name="TextBox 7">
            <a:extLst>
              <a:ext uri="{FF2B5EF4-FFF2-40B4-BE49-F238E27FC236}">
                <a16:creationId xmlns:a16="http://schemas.microsoft.com/office/drawing/2014/main" id="{B90106E6-2171-8B6E-6D39-FD4028B290FD}"/>
              </a:ext>
            </a:extLst>
          </p:cNvPr>
          <p:cNvSpPr txBox="1"/>
          <p:nvPr/>
        </p:nvSpPr>
        <p:spPr>
          <a:xfrm>
            <a:off x="4120738" y="713339"/>
            <a:ext cx="1484415" cy="246221"/>
          </a:xfrm>
          <a:prstGeom prst="rect">
            <a:avLst/>
          </a:prstGeom>
          <a:solidFill>
            <a:schemeClr val="bg1"/>
          </a:solidFill>
        </p:spPr>
        <p:txBody>
          <a:bodyPr wrap="square" rtlCol="0">
            <a:spAutoFit/>
          </a:bodyPr>
          <a:lstStyle/>
          <a:p>
            <a:pPr algn="ctr"/>
            <a:r>
              <a:rPr lang="en-US" sz="1000" dirty="0"/>
              <a:t>6</a:t>
            </a:r>
          </a:p>
        </p:txBody>
      </p:sp>
      <p:sp>
        <p:nvSpPr>
          <p:cNvPr id="9" name="TextBox 8">
            <a:extLst>
              <a:ext uri="{FF2B5EF4-FFF2-40B4-BE49-F238E27FC236}">
                <a16:creationId xmlns:a16="http://schemas.microsoft.com/office/drawing/2014/main" id="{0F885305-E01A-CE89-B9A5-F0D41904C775}"/>
              </a:ext>
            </a:extLst>
          </p:cNvPr>
          <p:cNvSpPr txBox="1"/>
          <p:nvPr/>
        </p:nvSpPr>
        <p:spPr>
          <a:xfrm>
            <a:off x="6529451" y="756063"/>
            <a:ext cx="1484415" cy="246221"/>
          </a:xfrm>
          <a:prstGeom prst="rect">
            <a:avLst/>
          </a:prstGeom>
          <a:solidFill>
            <a:schemeClr val="bg1"/>
          </a:solidFill>
        </p:spPr>
        <p:txBody>
          <a:bodyPr wrap="square" rtlCol="0">
            <a:spAutoFit/>
          </a:bodyPr>
          <a:lstStyle/>
          <a:p>
            <a:pPr algn="ctr"/>
            <a:r>
              <a:rPr lang="en-US" sz="1000" dirty="0"/>
              <a:t>9</a:t>
            </a:r>
          </a:p>
        </p:txBody>
      </p:sp>
      <p:sp>
        <p:nvSpPr>
          <p:cNvPr id="10" name="TextBox 9">
            <a:extLst>
              <a:ext uri="{FF2B5EF4-FFF2-40B4-BE49-F238E27FC236}">
                <a16:creationId xmlns:a16="http://schemas.microsoft.com/office/drawing/2014/main" id="{7719EDA6-9FFA-4BEB-3CA0-C7A801463675}"/>
              </a:ext>
            </a:extLst>
          </p:cNvPr>
          <p:cNvSpPr txBox="1"/>
          <p:nvPr/>
        </p:nvSpPr>
        <p:spPr>
          <a:xfrm>
            <a:off x="3279174" y="1594791"/>
            <a:ext cx="1484415" cy="246221"/>
          </a:xfrm>
          <a:prstGeom prst="rect">
            <a:avLst/>
          </a:prstGeom>
          <a:solidFill>
            <a:schemeClr val="bg1"/>
          </a:solidFill>
        </p:spPr>
        <p:txBody>
          <a:bodyPr wrap="square" rtlCol="0">
            <a:spAutoFit/>
          </a:bodyPr>
          <a:lstStyle/>
          <a:p>
            <a:pPr algn="ctr"/>
            <a:r>
              <a:rPr lang="en-US" sz="1000" dirty="0"/>
              <a:t>7</a:t>
            </a:r>
          </a:p>
        </p:txBody>
      </p:sp>
      <p:sp>
        <p:nvSpPr>
          <p:cNvPr id="11" name="TextBox 10">
            <a:extLst>
              <a:ext uri="{FF2B5EF4-FFF2-40B4-BE49-F238E27FC236}">
                <a16:creationId xmlns:a16="http://schemas.microsoft.com/office/drawing/2014/main" id="{43331A1B-D487-7DD9-F31B-8EDAF3DFB6FD}"/>
              </a:ext>
            </a:extLst>
          </p:cNvPr>
          <p:cNvSpPr txBox="1"/>
          <p:nvPr/>
        </p:nvSpPr>
        <p:spPr>
          <a:xfrm>
            <a:off x="5094514" y="1594791"/>
            <a:ext cx="1080655" cy="246221"/>
          </a:xfrm>
          <a:prstGeom prst="rect">
            <a:avLst/>
          </a:prstGeom>
          <a:solidFill>
            <a:schemeClr val="bg1"/>
          </a:solidFill>
        </p:spPr>
        <p:txBody>
          <a:bodyPr wrap="square" rtlCol="0">
            <a:spAutoFit/>
          </a:bodyPr>
          <a:lstStyle/>
          <a:p>
            <a:pPr algn="ctr"/>
            <a:r>
              <a:rPr lang="en-US" sz="1000" dirty="0"/>
              <a:t>8</a:t>
            </a:r>
          </a:p>
        </p:txBody>
      </p:sp>
      <p:sp>
        <p:nvSpPr>
          <p:cNvPr id="12" name="TextBox 11">
            <a:extLst>
              <a:ext uri="{FF2B5EF4-FFF2-40B4-BE49-F238E27FC236}">
                <a16:creationId xmlns:a16="http://schemas.microsoft.com/office/drawing/2014/main" id="{DD972AA7-69B4-2B29-A1B5-2C0EE40FFC91}"/>
              </a:ext>
            </a:extLst>
          </p:cNvPr>
          <p:cNvSpPr txBox="1"/>
          <p:nvPr/>
        </p:nvSpPr>
        <p:spPr>
          <a:xfrm>
            <a:off x="6522525" y="2761832"/>
            <a:ext cx="1484415" cy="246221"/>
          </a:xfrm>
          <a:prstGeom prst="rect">
            <a:avLst/>
          </a:prstGeom>
          <a:solidFill>
            <a:schemeClr val="bg1"/>
          </a:solidFill>
        </p:spPr>
        <p:txBody>
          <a:bodyPr wrap="square" rtlCol="0">
            <a:spAutoFit/>
          </a:bodyPr>
          <a:lstStyle/>
          <a:p>
            <a:pPr algn="ctr"/>
            <a:r>
              <a:rPr lang="en-US" sz="1000" dirty="0"/>
              <a:t>11</a:t>
            </a:r>
          </a:p>
        </p:txBody>
      </p:sp>
      <p:sp>
        <p:nvSpPr>
          <p:cNvPr id="13" name="TextBox 12">
            <a:extLst>
              <a:ext uri="{FF2B5EF4-FFF2-40B4-BE49-F238E27FC236}">
                <a16:creationId xmlns:a16="http://schemas.microsoft.com/office/drawing/2014/main" id="{0F3E5993-E752-5C38-F385-B3898C45DC5F}"/>
              </a:ext>
            </a:extLst>
          </p:cNvPr>
          <p:cNvSpPr txBox="1"/>
          <p:nvPr/>
        </p:nvSpPr>
        <p:spPr>
          <a:xfrm>
            <a:off x="4572000" y="2763812"/>
            <a:ext cx="1484415" cy="246221"/>
          </a:xfrm>
          <a:prstGeom prst="rect">
            <a:avLst/>
          </a:prstGeom>
          <a:solidFill>
            <a:schemeClr val="bg1"/>
          </a:solidFill>
        </p:spPr>
        <p:txBody>
          <a:bodyPr wrap="square" rtlCol="0">
            <a:spAutoFit/>
          </a:bodyPr>
          <a:lstStyle/>
          <a:p>
            <a:pPr algn="ctr"/>
            <a:r>
              <a:rPr lang="en-US" sz="1000" dirty="0"/>
              <a:t>10</a:t>
            </a:r>
          </a:p>
        </p:txBody>
      </p:sp>
      <p:sp>
        <p:nvSpPr>
          <p:cNvPr id="14" name="TextBox 13">
            <a:extLst>
              <a:ext uri="{FF2B5EF4-FFF2-40B4-BE49-F238E27FC236}">
                <a16:creationId xmlns:a16="http://schemas.microsoft.com/office/drawing/2014/main" id="{C1080BBB-5CB2-4D6B-81D2-D7E1B00DC9F3}"/>
              </a:ext>
            </a:extLst>
          </p:cNvPr>
          <p:cNvSpPr txBox="1"/>
          <p:nvPr/>
        </p:nvSpPr>
        <p:spPr>
          <a:xfrm>
            <a:off x="4522519" y="4357084"/>
            <a:ext cx="1484415" cy="246221"/>
          </a:xfrm>
          <a:prstGeom prst="rect">
            <a:avLst/>
          </a:prstGeom>
          <a:solidFill>
            <a:schemeClr val="bg1"/>
          </a:solidFill>
        </p:spPr>
        <p:txBody>
          <a:bodyPr wrap="square" rtlCol="0">
            <a:spAutoFit/>
          </a:bodyPr>
          <a:lstStyle/>
          <a:p>
            <a:pPr algn="ctr"/>
            <a:r>
              <a:rPr lang="en-US" sz="1000" dirty="0"/>
              <a:t>12</a:t>
            </a:r>
          </a:p>
        </p:txBody>
      </p:sp>
      <p:sp>
        <p:nvSpPr>
          <p:cNvPr id="15" name="TextBox 14">
            <a:extLst>
              <a:ext uri="{FF2B5EF4-FFF2-40B4-BE49-F238E27FC236}">
                <a16:creationId xmlns:a16="http://schemas.microsoft.com/office/drawing/2014/main" id="{52B5F58F-79E9-D3FE-E7D3-109341991FE6}"/>
              </a:ext>
            </a:extLst>
          </p:cNvPr>
          <p:cNvSpPr txBox="1"/>
          <p:nvPr/>
        </p:nvSpPr>
        <p:spPr>
          <a:xfrm>
            <a:off x="4021382" y="5899318"/>
            <a:ext cx="1073132" cy="245343"/>
          </a:xfrm>
          <a:prstGeom prst="rect">
            <a:avLst/>
          </a:prstGeom>
          <a:solidFill>
            <a:schemeClr val="bg1"/>
          </a:solidFill>
        </p:spPr>
        <p:txBody>
          <a:bodyPr wrap="square" rtlCol="0">
            <a:spAutoFit/>
          </a:bodyPr>
          <a:lstStyle/>
          <a:p>
            <a:pPr algn="ctr"/>
            <a:r>
              <a:rPr lang="en-US" sz="1000" dirty="0"/>
              <a:t>13</a:t>
            </a:r>
          </a:p>
        </p:txBody>
      </p:sp>
      <p:sp>
        <p:nvSpPr>
          <p:cNvPr id="16" name="TextBox 15">
            <a:extLst>
              <a:ext uri="{FF2B5EF4-FFF2-40B4-BE49-F238E27FC236}">
                <a16:creationId xmlns:a16="http://schemas.microsoft.com/office/drawing/2014/main" id="{92E962DD-52EF-FF6D-299A-3BCE989ECA4D}"/>
              </a:ext>
            </a:extLst>
          </p:cNvPr>
          <p:cNvSpPr txBox="1"/>
          <p:nvPr/>
        </p:nvSpPr>
        <p:spPr>
          <a:xfrm>
            <a:off x="5712031" y="5899318"/>
            <a:ext cx="973777" cy="245343"/>
          </a:xfrm>
          <a:prstGeom prst="rect">
            <a:avLst/>
          </a:prstGeom>
          <a:solidFill>
            <a:schemeClr val="bg1"/>
          </a:solidFill>
        </p:spPr>
        <p:txBody>
          <a:bodyPr wrap="square" rtlCol="0">
            <a:spAutoFit/>
          </a:bodyPr>
          <a:lstStyle/>
          <a:p>
            <a:pPr algn="ctr"/>
            <a:r>
              <a:rPr lang="en-US" sz="1000" dirty="0"/>
              <a:t>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FFFFFF"/>
              </a:solidFill>
              <a:effectLst/>
              <a:uLnTx/>
              <a:uFillTx/>
              <a:latin typeface="Tahoma"/>
              <a:ea typeface="+mn-ea"/>
              <a:cs typeface="+mn-cs"/>
              <a:sym typeface="Arial"/>
            </a:endParaRPr>
          </a:p>
        </p:txBody>
      </p:sp>
      <p:sp>
        <p:nvSpPr>
          <p:cNvPr id="3" name="Content Placeholder 2"/>
          <p:cNvSpPr>
            <a:spLocks noGrp="1"/>
          </p:cNvSpPr>
          <p:nvPr>
            <p:ph idx="1"/>
          </p:nvPr>
        </p:nvSpPr>
        <p:spPr>
          <a:xfrm>
            <a:off x="685800" y="761455"/>
            <a:ext cx="7086600" cy="6064795"/>
          </a:xfrm>
        </p:spPr>
        <p:txBody>
          <a:bodyPr/>
          <a:lstStyle/>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Regulating the internal environment (pH, water, temperature) involves </a:t>
            </a:r>
            <a:r>
              <a:rPr lang="en-US" dirty="0">
                <a:solidFill>
                  <a:srgbClr val="00B050"/>
                </a:solidFill>
                <a:effectLst>
                  <a:outerShdw blurRad="38100" dist="38100" dir="2700000" algn="tl">
                    <a:srgbClr val="000000">
                      <a:alpha val="43137"/>
                    </a:srgbClr>
                  </a:outerShdw>
                </a:effectLst>
                <a:latin typeface="Comic Sans MS" pitchFamily="66" charset="0"/>
              </a:rPr>
              <a:t>___</a:t>
            </a:r>
            <a:r>
              <a:rPr lang="en-US" dirty="0">
                <a:solidFill>
                  <a:srgbClr val="0000FF"/>
                </a:solidFill>
                <a:effectLst>
                  <a:outerShdw blurRad="38100" dist="38100" dir="2700000" algn="tl">
                    <a:srgbClr val="000000">
                      <a:alpha val="43137"/>
                    </a:srgbClr>
                  </a:outerShdw>
                </a:effectLst>
                <a:latin typeface="Comic Sans MS" pitchFamily="66" charset="0"/>
              </a:rPr>
              <a:t>.</a:t>
            </a:r>
          </a:p>
          <a:p>
            <a:pPr marL="117475" indent="6350"/>
            <a:endParaRPr lang="en-US" dirty="0">
              <a:solidFill>
                <a:schemeClr val="bg1"/>
              </a:solidFill>
              <a:effectLst>
                <a:outerShdw blurRad="38100" dist="38100" dir="2700000" algn="tl">
                  <a:srgbClr val="000000">
                    <a:alpha val="43137"/>
                  </a:srgbClr>
                </a:outerShdw>
              </a:effectLst>
              <a:latin typeface="Comic Sans MS" pitchFamily="66" charset="0"/>
            </a:endParaRPr>
          </a:p>
          <a:p>
            <a:pPr marL="0" indent="0"/>
            <a:r>
              <a:rPr lang="en-US" dirty="0">
                <a:solidFill>
                  <a:schemeClr val="bg1"/>
                </a:solidFill>
                <a:effectLst>
                  <a:outerShdw blurRad="38100" dist="38100" dir="2700000" algn="tl">
                    <a:srgbClr val="000000">
                      <a:alpha val="43137"/>
                    </a:srgbClr>
                  </a:outerShdw>
                </a:effectLst>
                <a:latin typeface="Comic Sans MS" pitchFamily="66" charset="0"/>
              </a:rPr>
              <a:t>Protecting the body from infection and cancer involves the </a:t>
            </a:r>
            <a:r>
              <a:rPr lang="en-US" dirty="0">
                <a:solidFill>
                  <a:srgbClr val="00B050"/>
                </a:solidFill>
                <a:effectLst>
                  <a:outerShdw blurRad="38100" dist="38100" dir="2700000" algn="tl">
                    <a:srgbClr val="000000">
                      <a:alpha val="43137"/>
                    </a:srgbClr>
                  </a:outerShdw>
                </a:effectLst>
                <a:latin typeface="Comic Sans MS" pitchFamily="66" charset="0"/>
              </a:rPr>
              <a:t>___</a:t>
            </a:r>
            <a:r>
              <a:rPr lang="en-US" dirty="0">
                <a:solidFill>
                  <a:schemeClr val="bg1"/>
                </a:solidFill>
                <a:effectLst>
                  <a:outerShdw blurRad="38100" dist="38100" dir="2700000" algn="tl">
                    <a:srgbClr val="000000">
                      <a:alpha val="43137"/>
                    </a:srgbClr>
                  </a:outerShdw>
                </a:effectLst>
                <a:latin typeface="Comic Sans MS" pitchFamily="66" charset="0"/>
              </a:rPr>
              <a:t> and </a:t>
            </a:r>
            <a:r>
              <a:rPr lang="en-US" dirty="0">
                <a:solidFill>
                  <a:srgbClr val="00B050"/>
                </a:solidFill>
                <a:effectLst>
                  <a:outerShdw blurRad="38100" dist="38100" dir="2700000" algn="tl">
                    <a:srgbClr val="000000">
                      <a:alpha val="43137"/>
                    </a:srgbClr>
                  </a:outerShdw>
                </a:effectLst>
                <a:latin typeface="Comic Sans MS" pitchFamily="66" charset="0"/>
              </a:rPr>
              <a:t>___</a:t>
            </a:r>
            <a:r>
              <a:rPr lang="en-US" dirty="0">
                <a:solidFill>
                  <a:schemeClr val="bg1"/>
                </a:solidFill>
                <a:effectLst>
                  <a:outerShdw blurRad="38100" dist="38100" dir="2700000" algn="tl">
                    <a:srgbClr val="000000">
                      <a:alpha val="43137"/>
                    </a:srgbClr>
                  </a:outerShdw>
                </a:effectLst>
                <a:latin typeface="Comic Sans MS" pitchFamily="66" charset="0"/>
              </a:rPr>
              <a:t> systems.</a:t>
            </a:r>
            <a:endParaRPr lang="en-US" b="1" dirty="0">
              <a:solidFill>
                <a:srgbClr val="FF0000"/>
              </a:solidFill>
            </a:endParaRPr>
          </a:p>
          <a:p>
            <a:pPr marL="0" indent="0" eaLnBrk="1" hangingPunct="1">
              <a:buClr>
                <a:srgbClr val="002060"/>
              </a:buClr>
              <a:buSzPct val="100000"/>
              <a:tabLst>
                <a:tab pos="463550" algn="l"/>
              </a:tabLst>
              <a:defRPr/>
            </a:pPr>
            <a:r>
              <a:rPr lang="en-US" dirty="0">
                <a:solidFill>
                  <a:srgbClr val="FFFF00"/>
                </a:solidFill>
                <a:effectLst>
                  <a:outerShdw blurRad="38100" dist="38100" dir="2700000" algn="tl">
                    <a:srgbClr val="000000">
                      <a:alpha val="43137"/>
                    </a:srgbClr>
                  </a:outerShdw>
                </a:effectLst>
                <a:latin typeface="Comic Sans MS" pitchFamily="66" charset="0"/>
                <a:sym typeface="Wingdings" panose="05000000000000000000" pitchFamily="2" charset="2"/>
              </a:rPr>
              <a:t> </a:t>
            </a:r>
            <a:endParaRPr lang="en-US" dirty="0">
              <a:solidFill>
                <a:srgbClr val="FFFF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List four main types of tissue in the body and their function.</a:t>
            </a:r>
          </a:p>
          <a:p>
            <a:pPr marL="0" indent="0" eaLnBrk="1" hangingPunct="1">
              <a:buClr>
                <a:srgbClr val="002060"/>
              </a:buClr>
              <a:buSzPct val="100000"/>
              <a:tabLst>
                <a:tab pos="463550" algn="l"/>
              </a:tabLst>
              <a:defRPr/>
            </a:pPr>
            <a:r>
              <a:rPr lang="en-US" dirty="0">
                <a:solidFill>
                  <a:srgbClr val="FFFF00"/>
                </a:solidFill>
                <a:effectLst>
                  <a:outerShdw blurRad="38100" dist="38100" dir="2700000" algn="tl">
                    <a:srgbClr val="000000">
                      <a:alpha val="43137"/>
                    </a:srgbClr>
                  </a:outerShdw>
                </a:effectLst>
                <a:latin typeface="Comic Sans MS" pitchFamily="66" charset="0"/>
              </a:rPr>
              <a:t>	</a:t>
            </a:r>
            <a:endParaRPr lang="en-US" dirty="0">
              <a:solidFill>
                <a:srgbClr val="FF00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endParaRPr lang="en-US" sz="1400" dirty="0">
              <a:solidFill>
                <a:srgbClr val="0000FF"/>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endParaRPr lang="en-US" sz="2800" dirty="0">
              <a:solidFill>
                <a:srgbClr val="0000FF"/>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sz="2800" dirty="0">
                <a:solidFill>
                  <a:srgbClr val="0000FF"/>
                </a:solidFill>
                <a:effectLst>
                  <a:outerShdw blurRad="38100" dist="38100" dir="2700000" algn="tl">
                    <a:srgbClr val="000000">
                      <a:alpha val="43137"/>
                    </a:srgbClr>
                  </a:outerShdw>
                </a:effectLst>
                <a:latin typeface="Comic Sans MS" pitchFamily="66" charset="0"/>
              </a:rPr>
              <a:t>What are “skeletal, smooth, and cardiac”?</a:t>
            </a:r>
          </a:p>
          <a:p>
            <a:pPr marL="0" indent="0" eaLnBrk="1" hangingPunct="1">
              <a:buClr>
                <a:srgbClr val="002060"/>
              </a:buClr>
              <a:buSzPct val="100000"/>
              <a:tabLst>
                <a:tab pos="463550" algn="l"/>
              </a:tabLst>
              <a:defRPr/>
            </a:pPr>
            <a:r>
              <a:rPr lang="en-US" sz="2800" dirty="0">
                <a:solidFill>
                  <a:srgbClr val="FFFF00"/>
                </a:solidFill>
                <a:effectLst>
                  <a:outerShdw blurRad="38100" dist="38100" dir="2700000" algn="tl">
                    <a:srgbClr val="000000">
                      <a:alpha val="43137"/>
                    </a:srgbClr>
                  </a:outerShdw>
                </a:effectLst>
                <a:latin typeface="Comic Sans MS" pitchFamily="66" charset="0"/>
              </a:rPr>
              <a:t>	</a:t>
            </a: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32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SzPct val="100000"/>
              <a:buFont typeface="Arial" pitchFamily="34" charset="0"/>
              <a:buChar char="•"/>
              <a:defRPr/>
            </a:pPr>
            <a:endParaRPr lang="en-US" sz="3600" dirty="0">
              <a:solidFill>
                <a:schemeClr val="accent6">
                  <a:lumMod val="75000"/>
                </a:schemeClr>
              </a:solidFill>
              <a:latin typeface="Comic Sans MS" pitchFamily="66" charset="0"/>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1" i="0" u="none" strike="noStrike" kern="1200" cap="none" spc="0" normalizeH="0" baseline="0" noProof="0" dirty="0">
              <a:ln>
                <a:noFill/>
              </a:ln>
              <a:solidFill>
                <a:srgbClr val="FFFFFF"/>
              </a:solidFill>
              <a:effectLst/>
              <a:uLnTx/>
              <a:uFillTx/>
              <a:latin typeface="Tahoma"/>
              <a:ea typeface="+mn-ea"/>
              <a:cs typeface="Arial" charset="0"/>
              <a:sym typeface="Arial"/>
            </a:endParaRPr>
          </a:p>
        </p:txBody>
      </p:sp>
      <p:pic>
        <p:nvPicPr>
          <p:cNvPr id="12" name="Picture 11" descr="warm_up-01.eps">
            <a:extLst>
              <a:ext uri="{FF2B5EF4-FFF2-40B4-BE49-F238E27FC236}">
                <a16:creationId xmlns:a16="http://schemas.microsoft.com/office/drawing/2014/main" id="{CA731A4E-E3FC-7B89-D927-CBACBC51D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7" y="7194"/>
            <a:ext cx="838200" cy="679622"/>
          </a:xfrm>
          <a:prstGeom prst="rect">
            <a:avLst/>
          </a:prstGeom>
        </p:spPr>
      </p:pic>
    </p:spTree>
    <p:extLst>
      <p:ext uri="{BB962C8B-B14F-4D97-AF65-F5344CB8AC3E}">
        <p14:creationId xmlns:p14="http://schemas.microsoft.com/office/powerpoint/2010/main" val="196974542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left)">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Shape 1553"/>
        <p:cNvGrpSpPr/>
        <p:nvPr/>
      </p:nvGrpSpPr>
      <p:grpSpPr>
        <a:xfrm>
          <a:off x="0" y="0"/>
          <a:ext cx="0" cy="0"/>
          <a:chOff x="0" y="0"/>
          <a:chExt cx="0" cy="0"/>
        </a:xfrm>
      </p:grpSpPr>
      <p:pic>
        <p:nvPicPr>
          <p:cNvPr id="1556" name="Google Shape;1556;p140"/>
          <p:cNvPicPr preferRelativeResize="0"/>
          <p:nvPr/>
        </p:nvPicPr>
        <p:blipFill rotWithShape="1">
          <a:blip r:embed="rId3">
            <a:alphaModFix/>
          </a:blip>
          <a:srcRect/>
          <a:stretch/>
        </p:blipFill>
        <p:spPr>
          <a:xfrm>
            <a:off x="914400" y="83126"/>
            <a:ext cx="7620000" cy="6774873"/>
          </a:xfrm>
          <a:prstGeom prst="rect">
            <a:avLst/>
          </a:prstGeom>
          <a:noFill/>
          <a:ln>
            <a:noFill/>
          </a:ln>
        </p:spPr>
      </p:pic>
      <p:pic>
        <p:nvPicPr>
          <p:cNvPr id="2" name="Picture 1" descr="try_it-01.eps">
            <a:extLst>
              <a:ext uri="{FF2B5EF4-FFF2-40B4-BE49-F238E27FC236}">
                <a16:creationId xmlns:a16="http://schemas.microsoft.com/office/drawing/2014/main" id="{2B6993D9-83B9-8428-15AC-299185EB4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6" y="11875"/>
            <a:ext cx="834836" cy="676894"/>
          </a:xfrm>
          <a:prstGeom prst="rect">
            <a:avLst/>
          </a:prstGeom>
        </p:spPr>
      </p:pic>
    </p:spTree>
    <p:extLst>
      <p:ext uri="{BB962C8B-B14F-4D97-AF65-F5344CB8AC3E}">
        <p14:creationId xmlns:p14="http://schemas.microsoft.com/office/powerpoint/2010/main" val="884195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835"/>
        <p:cNvGrpSpPr/>
        <p:nvPr/>
      </p:nvGrpSpPr>
      <p:grpSpPr>
        <a:xfrm>
          <a:off x="0" y="0"/>
          <a:ext cx="0" cy="0"/>
          <a:chOff x="0" y="0"/>
          <a:chExt cx="0" cy="0"/>
        </a:xfrm>
      </p:grpSpPr>
      <p:pic>
        <p:nvPicPr>
          <p:cNvPr id="836" name="Google Shape;836;p152" descr="23_02cFourChamberHeart-U.jpg"/>
          <p:cNvPicPr preferRelativeResize="0"/>
          <p:nvPr/>
        </p:nvPicPr>
        <p:blipFill rotWithShape="1">
          <a:blip r:embed="rId3">
            <a:alphaModFix/>
          </a:blip>
          <a:srcRect b="2799"/>
          <a:stretch/>
        </p:blipFill>
        <p:spPr>
          <a:xfrm>
            <a:off x="1737360" y="524256"/>
            <a:ext cx="5669280" cy="5646825"/>
          </a:xfrm>
          <a:prstGeom prst="rect">
            <a:avLst/>
          </a:prstGeom>
          <a:noFill/>
          <a:ln>
            <a:noFill/>
          </a:ln>
        </p:spPr>
      </p:pic>
      <p:sp>
        <p:nvSpPr>
          <p:cNvPr id="837" name="Google Shape;837;p152"/>
          <p:cNvSpPr txBox="1"/>
          <p:nvPr/>
        </p:nvSpPr>
        <p:spPr>
          <a:xfrm>
            <a:off x="6406260" y="3539409"/>
            <a:ext cx="1207803"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Atrium</a:t>
            </a:r>
            <a:endParaRPr sz="1800" b="1" dirty="0">
              <a:solidFill>
                <a:srgbClr val="FF0000"/>
              </a:solidFill>
              <a:latin typeface="Arial"/>
              <a:ea typeface="Arial"/>
              <a:cs typeface="Arial"/>
              <a:sym typeface="Arial"/>
            </a:endParaRPr>
          </a:p>
        </p:txBody>
      </p:sp>
      <p:cxnSp>
        <p:nvCxnSpPr>
          <p:cNvPr id="838" name="Google Shape;838;p152"/>
          <p:cNvCxnSpPr>
            <a:cxnSpLocks/>
          </p:cNvCxnSpPr>
          <p:nvPr/>
        </p:nvCxnSpPr>
        <p:spPr>
          <a:xfrm>
            <a:off x="3149117" y="3429000"/>
            <a:ext cx="1207918" cy="27761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39" name="Google Shape;839;p152"/>
          <p:cNvCxnSpPr/>
          <p:nvPr/>
        </p:nvCxnSpPr>
        <p:spPr>
          <a:xfrm>
            <a:off x="3372600" y="4156272"/>
            <a:ext cx="1166737"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40" name="Google Shape;840;p152"/>
          <p:cNvCxnSpPr/>
          <p:nvPr/>
        </p:nvCxnSpPr>
        <p:spPr>
          <a:xfrm>
            <a:off x="4873559" y="2084212"/>
            <a:ext cx="1300426"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41" name="Google Shape;841;p152"/>
          <p:cNvCxnSpPr/>
          <p:nvPr/>
        </p:nvCxnSpPr>
        <p:spPr>
          <a:xfrm>
            <a:off x="5153090" y="3688387"/>
            <a:ext cx="1203198"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42" name="Google Shape;842;p152"/>
          <p:cNvCxnSpPr/>
          <p:nvPr/>
        </p:nvCxnSpPr>
        <p:spPr>
          <a:xfrm>
            <a:off x="4940403" y="4156272"/>
            <a:ext cx="1403731"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843" name="Google Shape;843;p152"/>
          <p:cNvCxnSpPr/>
          <p:nvPr/>
        </p:nvCxnSpPr>
        <p:spPr>
          <a:xfrm>
            <a:off x="4855329" y="5681453"/>
            <a:ext cx="1312579" cy="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44" name="Google Shape;844;p152"/>
          <p:cNvSpPr txBox="1"/>
          <p:nvPr/>
        </p:nvSpPr>
        <p:spPr>
          <a:xfrm>
            <a:off x="6400185" y="4007295"/>
            <a:ext cx="1207803"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Ventricle</a:t>
            </a:r>
            <a:endParaRPr sz="1800" b="1" dirty="0">
              <a:solidFill>
                <a:srgbClr val="FF0000"/>
              </a:solidFill>
              <a:latin typeface="Arial"/>
              <a:ea typeface="Arial"/>
              <a:cs typeface="Arial"/>
              <a:sym typeface="Arial"/>
            </a:endParaRPr>
          </a:p>
        </p:txBody>
      </p:sp>
      <p:sp>
        <p:nvSpPr>
          <p:cNvPr id="845" name="Google Shape;845;p152"/>
          <p:cNvSpPr txBox="1"/>
          <p:nvPr/>
        </p:nvSpPr>
        <p:spPr>
          <a:xfrm>
            <a:off x="3149117" y="4317188"/>
            <a:ext cx="1207803" cy="2769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800" b="1" dirty="0">
                <a:solidFill>
                  <a:srgbClr val="00B0F0"/>
                </a:solidFill>
                <a:latin typeface="Arial"/>
                <a:ea typeface="Arial"/>
                <a:cs typeface="Arial"/>
                <a:sym typeface="Arial"/>
              </a:rPr>
              <a:t>Right</a:t>
            </a:r>
            <a:endParaRPr sz="1800" b="1" dirty="0">
              <a:solidFill>
                <a:srgbClr val="00B0F0"/>
              </a:solidFill>
              <a:latin typeface="Arial"/>
              <a:ea typeface="Arial"/>
              <a:cs typeface="Arial"/>
              <a:sym typeface="Arial"/>
            </a:endParaRPr>
          </a:p>
        </p:txBody>
      </p:sp>
      <p:sp>
        <p:nvSpPr>
          <p:cNvPr id="846" name="Google Shape;846;p152"/>
          <p:cNvSpPr txBox="1"/>
          <p:nvPr/>
        </p:nvSpPr>
        <p:spPr>
          <a:xfrm>
            <a:off x="5196986" y="4329341"/>
            <a:ext cx="1207803"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Left</a:t>
            </a:r>
            <a:endParaRPr sz="1800" b="1" dirty="0">
              <a:solidFill>
                <a:srgbClr val="FF0000"/>
              </a:solidFill>
              <a:latin typeface="Arial"/>
              <a:ea typeface="Arial"/>
              <a:cs typeface="Arial"/>
              <a:sym typeface="Arial"/>
            </a:endParaRPr>
          </a:p>
        </p:txBody>
      </p:sp>
      <p:sp>
        <p:nvSpPr>
          <p:cNvPr id="847" name="Google Shape;847;p152"/>
          <p:cNvSpPr txBox="1"/>
          <p:nvPr/>
        </p:nvSpPr>
        <p:spPr>
          <a:xfrm>
            <a:off x="6242190" y="1953460"/>
            <a:ext cx="1779132"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F0"/>
                </a:solidFill>
                <a:latin typeface="Arial"/>
                <a:ea typeface="Arial"/>
                <a:cs typeface="Arial"/>
                <a:sym typeface="Arial"/>
              </a:rPr>
              <a:t>Lung</a:t>
            </a:r>
            <a:br>
              <a:rPr lang="en-US" sz="1800" b="1" dirty="0">
                <a:solidFill>
                  <a:srgbClr val="00B0F0"/>
                </a:solidFill>
                <a:latin typeface="Arial"/>
                <a:ea typeface="Arial"/>
                <a:cs typeface="Arial"/>
                <a:sym typeface="Arial"/>
              </a:rPr>
            </a:br>
            <a:r>
              <a:rPr lang="en-US" sz="1800" b="1" dirty="0">
                <a:solidFill>
                  <a:srgbClr val="00B0F0"/>
                </a:solidFill>
                <a:latin typeface="Arial"/>
                <a:ea typeface="Arial"/>
                <a:cs typeface="Arial"/>
                <a:sym typeface="Arial"/>
              </a:rPr>
              <a:t>capillaries</a:t>
            </a:r>
            <a:endParaRPr sz="1800" b="1" dirty="0">
              <a:solidFill>
                <a:srgbClr val="00B0F0"/>
              </a:solidFill>
              <a:latin typeface="Arial"/>
              <a:ea typeface="Arial"/>
              <a:cs typeface="Arial"/>
              <a:sym typeface="Arial"/>
            </a:endParaRPr>
          </a:p>
        </p:txBody>
      </p:sp>
      <p:sp>
        <p:nvSpPr>
          <p:cNvPr id="848" name="Google Shape;848;p152"/>
          <p:cNvSpPr txBox="1"/>
          <p:nvPr/>
        </p:nvSpPr>
        <p:spPr>
          <a:xfrm>
            <a:off x="4109248" y="2494258"/>
            <a:ext cx="1402371"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dirty="0">
                <a:solidFill>
                  <a:srgbClr val="00B0F0"/>
                </a:solidFill>
                <a:latin typeface="Arial"/>
                <a:ea typeface="Arial"/>
                <a:cs typeface="Arial"/>
                <a:sym typeface="Arial"/>
              </a:rPr>
              <a:t>Pulmonary</a:t>
            </a:r>
            <a:br>
              <a:rPr lang="en-US" sz="1800" b="1" dirty="0">
                <a:solidFill>
                  <a:srgbClr val="00B0F0"/>
                </a:solidFill>
                <a:latin typeface="Arial"/>
                <a:ea typeface="Arial"/>
                <a:cs typeface="Arial"/>
                <a:sym typeface="Arial"/>
              </a:rPr>
            </a:br>
            <a:r>
              <a:rPr lang="en-US" sz="1800" b="1" dirty="0">
                <a:solidFill>
                  <a:srgbClr val="00B0F0"/>
                </a:solidFill>
                <a:latin typeface="Arial"/>
                <a:ea typeface="Arial"/>
                <a:cs typeface="Arial"/>
                <a:sym typeface="Arial"/>
              </a:rPr>
              <a:t>circuit</a:t>
            </a:r>
            <a:endParaRPr sz="1800" b="1" dirty="0">
              <a:solidFill>
                <a:srgbClr val="00B0F0"/>
              </a:solidFill>
              <a:latin typeface="Arial"/>
              <a:ea typeface="Arial"/>
              <a:cs typeface="Arial"/>
              <a:sym typeface="Arial"/>
            </a:endParaRPr>
          </a:p>
        </p:txBody>
      </p:sp>
      <p:sp>
        <p:nvSpPr>
          <p:cNvPr id="849" name="Google Shape;849;p152"/>
          <p:cNvSpPr txBox="1"/>
          <p:nvPr/>
        </p:nvSpPr>
        <p:spPr>
          <a:xfrm>
            <a:off x="4066710" y="4590624"/>
            <a:ext cx="1402371"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dirty="0">
                <a:solidFill>
                  <a:srgbClr val="00B050"/>
                </a:solidFill>
                <a:latin typeface="Arial"/>
                <a:ea typeface="Arial"/>
                <a:cs typeface="Arial"/>
                <a:sym typeface="Arial"/>
              </a:rPr>
              <a:t>Systemic</a:t>
            </a:r>
            <a:br>
              <a:rPr lang="en-US" sz="1800" b="1" dirty="0">
                <a:solidFill>
                  <a:srgbClr val="00B050"/>
                </a:solidFill>
                <a:latin typeface="Arial"/>
                <a:ea typeface="Arial"/>
                <a:cs typeface="Arial"/>
                <a:sym typeface="Arial"/>
              </a:rPr>
            </a:br>
            <a:r>
              <a:rPr lang="en-US" sz="1800" b="1" dirty="0">
                <a:solidFill>
                  <a:srgbClr val="00B050"/>
                </a:solidFill>
                <a:latin typeface="Arial"/>
                <a:ea typeface="Arial"/>
                <a:cs typeface="Arial"/>
                <a:sym typeface="Arial"/>
              </a:rPr>
              <a:t>circuit</a:t>
            </a:r>
            <a:endParaRPr sz="1800" b="1" dirty="0">
              <a:solidFill>
                <a:srgbClr val="00B050"/>
              </a:solidFill>
              <a:latin typeface="Arial"/>
              <a:ea typeface="Arial"/>
              <a:cs typeface="Arial"/>
              <a:sym typeface="Arial"/>
            </a:endParaRPr>
          </a:p>
        </p:txBody>
      </p:sp>
      <p:sp>
        <p:nvSpPr>
          <p:cNvPr id="850" name="Google Shape;850;p152"/>
          <p:cNvSpPr txBox="1"/>
          <p:nvPr/>
        </p:nvSpPr>
        <p:spPr>
          <a:xfrm>
            <a:off x="6236112" y="5520325"/>
            <a:ext cx="1299066"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50"/>
                </a:solidFill>
                <a:latin typeface="Arial"/>
                <a:ea typeface="Arial"/>
                <a:cs typeface="Arial"/>
                <a:sym typeface="Arial"/>
              </a:rPr>
              <a:t>Systemic</a:t>
            </a:r>
            <a:br>
              <a:rPr lang="en-US" sz="1800" b="1" dirty="0">
                <a:solidFill>
                  <a:srgbClr val="00B050"/>
                </a:solidFill>
                <a:latin typeface="Arial"/>
                <a:ea typeface="Arial"/>
                <a:cs typeface="Arial"/>
                <a:sym typeface="Arial"/>
              </a:rPr>
            </a:br>
            <a:r>
              <a:rPr lang="en-US" sz="1800" b="1" dirty="0">
                <a:solidFill>
                  <a:srgbClr val="00B050"/>
                </a:solidFill>
                <a:latin typeface="Arial"/>
                <a:ea typeface="Arial"/>
                <a:cs typeface="Arial"/>
                <a:sym typeface="Arial"/>
              </a:rPr>
              <a:t>capillaries</a:t>
            </a:r>
            <a:endParaRPr sz="1800" b="1" dirty="0">
              <a:solidFill>
                <a:srgbClr val="00B050"/>
              </a:solidFill>
              <a:latin typeface="Arial"/>
              <a:ea typeface="Arial"/>
              <a:cs typeface="Arial"/>
              <a:sym typeface="Arial"/>
            </a:endParaRPr>
          </a:p>
        </p:txBody>
      </p:sp>
      <p:sp>
        <p:nvSpPr>
          <p:cNvPr id="851" name="Google Shape;851;p152"/>
          <p:cNvSpPr txBox="1"/>
          <p:nvPr/>
        </p:nvSpPr>
        <p:spPr>
          <a:xfrm>
            <a:off x="1941314" y="3271888"/>
            <a:ext cx="1207803" cy="2769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800" b="1" dirty="0">
                <a:solidFill>
                  <a:srgbClr val="00B0F0"/>
                </a:solidFill>
                <a:latin typeface="Arial"/>
                <a:ea typeface="Arial"/>
                <a:cs typeface="Arial"/>
                <a:sym typeface="Arial"/>
              </a:rPr>
              <a:t>Atrium</a:t>
            </a:r>
            <a:endParaRPr sz="1800" b="1" dirty="0">
              <a:solidFill>
                <a:srgbClr val="00B0F0"/>
              </a:solidFill>
              <a:latin typeface="Arial"/>
              <a:ea typeface="Arial"/>
              <a:cs typeface="Arial"/>
              <a:sym typeface="Arial"/>
            </a:endParaRPr>
          </a:p>
        </p:txBody>
      </p:sp>
      <p:sp>
        <p:nvSpPr>
          <p:cNvPr id="852" name="Google Shape;852;p152"/>
          <p:cNvSpPr txBox="1"/>
          <p:nvPr/>
        </p:nvSpPr>
        <p:spPr>
          <a:xfrm>
            <a:off x="2103916" y="3995144"/>
            <a:ext cx="1207803" cy="2769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800" b="1" dirty="0">
                <a:solidFill>
                  <a:srgbClr val="00B0F0"/>
                </a:solidFill>
                <a:latin typeface="Arial"/>
                <a:ea typeface="Arial"/>
                <a:cs typeface="Arial"/>
                <a:sym typeface="Arial"/>
              </a:rPr>
              <a:t>Ventricle</a:t>
            </a:r>
            <a:endParaRPr sz="1800" b="1" dirty="0">
              <a:solidFill>
                <a:srgbClr val="00B0F0"/>
              </a:solidFill>
              <a:latin typeface="Arial"/>
              <a:ea typeface="Arial"/>
              <a:cs typeface="Arial"/>
              <a:sym typeface="Arial"/>
            </a:endParaRPr>
          </a:p>
        </p:txBody>
      </p:sp>
      <p:sp>
        <p:nvSpPr>
          <p:cNvPr id="854" name="Google Shape;854;p152"/>
          <p:cNvSpPr txBox="1"/>
          <p:nvPr/>
        </p:nvSpPr>
        <p:spPr>
          <a:xfrm>
            <a:off x="248652" y="5043312"/>
            <a:ext cx="2720339" cy="1031011"/>
          </a:xfrm>
          <a:prstGeom prst="rect">
            <a:avLst/>
          </a:prstGeom>
          <a:solidFill>
            <a:srgbClr val="FFFF00"/>
          </a:solid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dirty="0">
                <a:solidFill>
                  <a:schemeClr val="dk1"/>
                </a:solidFill>
                <a:latin typeface="Arial"/>
                <a:ea typeface="Arial"/>
                <a:cs typeface="Arial"/>
                <a:sym typeface="Arial"/>
              </a:rPr>
              <a:t>BIRDS</a:t>
            </a:r>
            <a:r>
              <a:rPr lang="en-US" sz="2000" b="1" dirty="0">
                <a:solidFill>
                  <a:schemeClr val="dk1"/>
                </a:solidFill>
                <a:latin typeface="Arial"/>
                <a:ea typeface="Arial"/>
                <a:cs typeface="Arial"/>
                <a:sym typeface="Arial"/>
              </a:rPr>
              <a:t> &amp; </a:t>
            </a:r>
            <a:r>
              <a:rPr lang="en-US" sz="2000" b="1" u="sng" dirty="0">
                <a:solidFill>
                  <a:schemeClr val="dk1"/>
                </a:solidFill>
                <a:latin typeface="Arial"/>
                <a:ea typeface="Arial"/>
                <a:cs typeface="Arial"/>
                <a:sym typeface="Arial"/>
              </a:rPr>
              <a:t>MAMMALS</a:t>
            </a:r>
            <a:r>
              <a:rPr lang="en-US" sz="2000" b="1" dirty="0">
                <a:solidFill>
                  <a:schemeClr val="dk1"/>
                </a:solidFill>
                <a:latin typeface="Arial"/>
                <a:ea typeface="Arial"/>
                <a:cs typeface="Arial"/>
                <a:sym typeface="Arial"/>
              </a:rPr>
              <a:t>:</a:t>
            </a:r>
            <a:endParaRPr dirty="0"/>
          </a:p>
          <a:p>
            <a:pPr marL="0" marR="0" lvl="0" indent="0" algn="l" rtl="0">
              <a:spcBef>
                <a:spcPts val="600"/>
              </a:spcBef>
              <a:spcAft>
                <a:spcPts val="0"/>
              </a:spcAft>
              <a:buNone/>
            </a:pPr>
            <a:r>
              <a:rPr lang="en-US" sz="1800" b="1" dirty="0">
                <a:solidFill>
                  <a:srgbClr val="FF0000"/>
                </a:solidFill>
                <a:latin typeface="Arial"/>
                <a:ea typeface="Arial"/>
                <a:cs typeface="Arial"/>
                <a:sym typeface="Arial"/>
              </a:rPr>
              <a:t>Double Circulation </a:t>
            </a:r>
            <a:r>
              <a:rPr lang="en-US" sz="1800" b="1" dirty="0">
                <a:solidFill>
                  <a:schemeClr val="dk1"/>
                </a:solidFill>
                <a:latin typeface="Arial"/>
                <a:ea typeface="Arial"/>
                <a:cs typeface="Arial"/>
                <a:sym typeface="Arial"/>
              </a:rPr>
              <a:t>and </a:t>
            </a:r>
            <a:r>
              <a:rPr lang="en-US" sz="1800" b="1" dirty="0">
                <a:solidFill>
                  <a:srgbClr val="FF0000"/>
                </a:solidFill>
                <a:latin typeface="Arial"/>
                <a:ea typeface="Arial"/>
                <a:cs typeface="Arial"/>
                <a:sym typeface="Arial"/>
              </a:rPr>
              <a:t>Four-Chambered Heart</a:t>
            </a:r>
            <a:endParaRPr sz="1800" b="1" dirty="0">
              <a:solidFill>
                <a:srgbClr val="FF0000"/>
              </a:solidFill>
              <a:latin typeface="Arial"/>
              <a:ea typeface="Arial"/>
              <a:cs typeface="Arial"/>
              <a:sym typeface="Arial"/>
            </a:endParaRPr>
          </a:p>
        </p:txBody>
      </p:sp>
      <p:sp>
        <p:nvSpPr>
          <p:cNvPr id="2" name="Google Shape;733;p144">
            <a:extLst>
              <a:ext uri="{FF2B5EF4-FFF2-40B4-BE49-F238E27FC236}">
                <a16:creationId xmlns:a16="http://schemas.microsoft.com/office/drawing/2014/main" id="{AD3A53C8-C77A-C9C1-D2DD-3C0C7D56F2F2}"/>
              </a:ext>
            </a:extLst>
          </p:cNvPr>
          <p:cNvSpPr txBox="1">
            <a:spLocks/>
          </p:cNvSpPr>
          <p:nvPr/>
        </p:nvSpPr>
        <p:spPr>
          <a:xfrm>
            <a:off x="4066710" y="159007"/>
            <a:ext cx="4914490" cy="10403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9pPr>
          </a:lstStyle>
          <a:p>
            <a:pPr>
              <a:lnSpc>
                <a:spcPct val="90000"/>
              </a:lnSpc>
              <a:buClr>
                <a:srgbClr val="FF0000"/>
              </a:buClr>
              <a:buSzPts val="3000"/>
            </a:pPr>
            <a:r>
              <a:rPr lang="en-US" dirty="0">
                <a:solidFill>
                  <a:srgbClr val="0000FF"/>
                </a:solidFill>
              </a:rPr>
              <a:t>Circulatory System</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4"/>
                                        </p:tgtEl>
                                        <p:attrNameLst>
                                          <p:attrName>style.visibility</p:attrName>
                                        </p:attrNameLst>
                                      </p:cBhvr>
                                      <p:to>
                                        <p:strVal val="visible"/>
                                      </p:to>
                                    </p:set>
                                    <p:animEffect transition="in" filter="fade">
                                      <p:cBhvr>
                                        <p:cTn id="7" dur="500"/>
                                        <p:tgtEl>
                                          <p:spTgt spid="8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6"/>
                                        </p:tgtEl>
                                        <p:attrNameLst>
                                          <p:attrName>style.visibility</p:attrName>
                                        </p:attrNameLst>
                                      </p:cBhvr>
                                      <p:to>
                                        <p:strVal val="visible"/>
                                      </p:to>
                                    </p:set>
                                    <p:animEffect transition="in" filter="fade">
                                      <p:cBhvr>
                                        <p:cTn id="12" dur="500"/>
                                        <p:tgtEl>
                                          <p:spTgt spid="8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7"/>
                                        </p:tgtEl>
                                        <p:attrNameLst>
                                          <p:attrName>style.visibility</p:attrName>
                                        </p:attrNameLst>
                                      </p:cBhvr>
                                      <p:to>
                                        <p:strVal val="visible"/>
                                      </p:to>
                                    </p:set>
                                    <p:animEffect transition="in" filter="fade">
                                      <p:cBhvr>
                                        <p:cTn id="17" dur="500"/>
                                        <p:tgtEl>
                                          <p:spTgt spid="837"/>
                                        </p:tgtEl>
                                      </p:cBhvr>
                                    </p:animEffect>
                                  </p:childTnLst>
                                </p:cTn>
                              </p:par>
                              <p:par>
                                <p:cTn id="18" presetID="10" presetClass="entr" presetSubtype="0" fill="hold" nodeType="withEffect">
                                  <p:stCondLst>
                                    <p:cond delay="0"/>
                                  </p:stCondLst>
                                  <p:childTnLst>
                                    <p:set>
                                      <p:cBhvr>
                                        <p:cTn id="19" dur="1" fill="hold">
                                          <p:stCondLst>
                                            <p:cond delay="0"/>
                                          </p:stCondLst>
                                        </p:cTn>
                                        <p:tgtEl>
                                          <p:spTgt spid="841"/>
                                        </p:tgtEl>
                                        <p:attrNameLst>
                                          <p:attrName>style.visibility</p:attrName>
                                        </p:attrNameLst>
                                      </p:cBhvr>
                                      <p:to>
                                        <p:strVal val="visible"/>
                                      </p:to>
                                    </p:set>
                                    <p:animEffect transition="in" filter="fade">
                                      <p:cBhvr>
                                        <p:cTn id="20" dur="500"/>
                                        <p:tgtEl>
                                          <p:spTgt spid="8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4"/>
                                        </p:tgtEl>
                                        <p:attrNameLst>
                                          <p:attrName>style.visibility</p:attrName>
                                        </p:attrNameLst>
                                      </p:cBhvr>
                                      <p:to>
                                        <p:strVal val="visible"/>
                                      </p:to>
                                    </p:set>
                                    <p:animEffect transition="in" filter="fade">
                                      <p:cBhvr>
                                        <p:cTn id="25" dur="500"/>
                                        <p:tgtEl>
                                          <p:spTgt spid="844"/>
                                        </p:tgtEl>
                                      </p:cBhvr>
                                    </p:animEffect>
                                  </p:childTnLst>
                                </p:cTn>
                              </p:par>
                              <p:par>
                                <p:cTn id="26" presetID="10" presetClass="entr" presetSubtype="0" fill="hold" nodeType="withEffect">
                                  <p:stCondLst>
                                    <p:cond delay="0"/>
                                  </p:stCondLst>
                                  <p:childTnLst>
                                    <p:set>
                                      <p:cBhvr>
                                        <p:cTn id="27" dur="1" fill="hold">
                                          <p:stCondLst>
                                            <p:cond delay="0"/>
                                          </p:stCondLst>
                                        </p:cTn>
                                        <p:tgtEl>
                                          <p:spTgt spid="842"/>
                                        </p:tgtEl>
                                        <p:attrNameLst>
                                          <p:attrName>style.visibility</p:attrName>
                                        </p:attrNameLst>
                                      </p:cBhvr>
                                      <p:to>
                                        <p:strVal val="visible"/>
                                      </p:to>
                                    </p:set>
                                    <p:animEffect transition="in" filter="fade">
                                      <p:cBhvr>
                                        <p:cTn id="28" dur="500"/>
                                        <p:tgtEl>
                                          <p:spTgt spid="8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49"/>
                                        </p:tgtEl>
                                        <p:attrNameLst>
                                          <p:attrName>style.visibility</p:attrName>
                                        </p:attrNameLst>
                                      </p:cBhvr>
                                      <p:to>
                                        <p:strVal val="visible"/>
                                      </p:to>
                                    </p:set>
                                    <p:animEffect transition="in" filter="fade">
                                      <p:cBhvr>
                                        <p:cTn id="33" dur="500"/>
                                        <p:tgtEl>
                                          <p:spTgt spid="84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50"/>
                                        </p:tgtEl>
                                        <p:attrNameLst>
                                          <p:attrName>style.visibility</p:attrName>
                                        </p:attrNameLst>
                                      </p:cBhvr>
                                      <p:to>
                                        <p:strVal val="visible"/>
                                      </p:to>
                                    </p:set>
                                    <p:animEffect transition="in" filter="fade">
                                      <p:cBhvr>
                                        <p:cTn id="38" dur="500"/>
                                        <p:tgtEl>
                                          <p:spTgt spid="850"/>
                                        </p:tgtEl>
                                      </p:cBhvr>
                                    </p:animEffect>
                                  </p:childTnLst>
                                </p:cTn>
                              </p:par>
                              <p:par>
                                <p:cTn id="39" presetID="10" presetClass="entr" presetSubtype="0" fill="hold" nodeType="withEffect">
                                  <p:stCondLst>
                                    <p:cond delay="0"/>
                                  </p:stCondLst>
                                  <p:childTnLst>
                                    <p:set>
                                      <p:cBhvr>
                                        <p:cTn id="40" dur="1" fill="hold">
                                          <p:stCondLst>
                                            <p:cond delay="0"/>
                                          </p:stCondLst>
                                        </p:cTn>
                                        <p:tgtEl>
                                          <p:spTgt spid="843"/>
                                        </p:tgtEl>
                                        <p:attrNameLst>
                                          <p:attrName>style.visibility</p:attrName>
                                        </p:attrNameLst>
                                      </p:cBhvr>
                                      <p:to>
                                        <p:strVal val="visible"/>
                                      </p:to>
                                    </p:set>
                                    <p:animEffect transition="in" filter="fade">
                                      <p:cBhvr>
                                        <p:cTn id="41" dur="500"/>
                                        <p:tgtEl>
                                          <p:spTgt spid="8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45"/>
                                        </p:tgtEl>
                                        <p:attrNameLst>
                                          <p:attrName>style.visibility</p:attrName>
                                        </p:attrNameLst>
                                      </p:cBhvr>
                                      <p:to>
                                        <p:strVal val="visible"/>
                                      </p:to>
                                    </p:set>
                                    <p:animEffect transition="in" filter="fade">
                                      <p:cBhvr>
                                        <p:cTn id="46" dur="500"/>
                                        <p:tgtEl>
                                          <p:spTgt spid="84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51"/>
                                        </p:tgtEl>
                                        <p:attrNameLst>
                                          <p:attrName>style.visibility</p:attrName>
                                        </p:attrNameLst>
                                      </p:cBhvr>
                                      <p:to>
                                        <p:strVal val="visible"/>
                                      </p:to>
                                    </p:set>
                                    <p:animEffect transition="in" filter="fade">
                                      <p:cBhvr>
                                        <p:cTn id="51" dur="500"/>
                                        <p:tgtEl>
                                          <p:spTgt spid="851"/>
                                        </p:tgtEl>
                                      </p:cBhvr>
                                    </p:animEffect>
                                  </p:childTnLst>
                                </p:cTn>
                              </p:par>
                              <p:par>
                                <p:cTn id="52" presetID="10" presetClass="entr" presetSubtype="0" fill="hold" nodeType="withEffect">
                                  <p:stCondLst>
                                    <p:cond delay="0"/>
                                  </p:stCondLst>
                                  <p:childTnLst>
                                    <p:set>
                                      <p:cBhvr>
                                        <p:cTn id="53" dur="1" fill="hold">
                                          <p:stCondLst>
                                            <p:cond delay="0"/>
                                          </p:stCondLst>
                                        </p:cTn>
                                        <p:tgtEl>
                                          <p:spTgt spid="838"/>
                                        </p:tgtEl>
                                        <p:attrNameLst>
                                          <p:attrName>style.visibility</p:attrName>
                                        </p:attrNameLst>
                                      </p:cBhvr>
                                      <p:to>
                                        <p:strVal val="visible"/>
                                      </p:to>
                                    </p:set>
                                    <p:animEffect transition="in" filter="fade">
                                      <p:cBhvr>
                                        <p:cTn id="54" dur="500"/>
                                        <p:tgtEl>
                                          <p:spTgt spid="8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52"/>
                                        </p:tgtEl>
                                        <p:attrNameLst>
                                          <p:attrName>style.visibility</p:attrName>
                                        </p:attrNameLst>
                                      </p:cBhvr>
                                      <p:to>
                                        <p:strVal val="visible"/>
                                      </p:to>
                                    </p:set>
                                    <p:animEffect transition="in" filter="fade">
                                      <p:cBhvr>
                                        <p:cTn id="59" dur="500"/>
                                        <p:tgtEl>
                                          <p:spTgt spid="852"/>
                                        </p:tgtEl>
                                      </p:cBhvr>
                                    </p:animEffect>
                                  </p:childTnLst>
                                </p:cTn>
                              </p:par>
                              <p:par>
                                <p:cTn id="60" presetID="10" presetClass="entr" presetSubtype="0" fill="hold" nodeType="withEffect">
                                  <p:stCondLst>
                                    <p:cond delay="0"/>
                                  </p:stCondLst>
                                  <p:childTnLst>
                                    <p:set>
                                      <p:cBhvr>
                                        <p:cTn id="61" dur="1" fill="hold">
                                          <p:stCondLst>
                                            <p:cond delay="0"/>
                                          </p:stCondLst>
                                        </p:cTn>
                                        <p:tgtEl>
                                          <p:spTgt spid="839"/>
                                        </p:tgtEl>
                                        <p:attrNameLst>
                                          <p:attrName>style.visibility</p:attrName>
                                        </p:attrNameLst>
                                      </p:cBhvr>
                                      <p:to>
                                        <p:strVal val="visible"/>
                                      </p:to>
                                    </p:set>
                                    <p:animEffect transition="in" filter="fade">
                                      <p:cBhvr>
                                        <p:cTn id="62" dur="500"/>
                                        <p:tgtEl>
                                          <p:spTgt spid="8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48"/>
                                        </p:tgtEl>
                                        <p:attrNameLst>
                                          <p:attrName>style.visibility</p:attrName>
                                        </p:attrNameLst>
                                      </p:cBhvr>
                                      <p:to>
                                        <p:strVal val="visible"/>
                                      </p:to>
                                    </p:set>
                                    <p:animEffect transition="in" filter="fade">
                                      <p:cBhvr>
                                        <p:cTn id="67" dur="500"/>
                                        <p:tgtEl>
                                          <p:spTgt spid="8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47"/>
                                        </p:tgtEl>
                                        <p:attrNameLst>
                                          <p:attrName>style.visibility</p:attrName>
                                        </p:attrNameLst>
                                      </p:cBhvr>
                                      <p:to>
                                        <p:strVal val="visible"/>
                                      </p:to>
                                    </p:set>
                                    <p:animEffect transition="in" filter="fade">
                                      <p:cBhvr>
                                        <p:cTn id="72" dur="500"/>
                                        <p:tgtEl>
                                          <p:spTgt spid="847"/>
                                        </p:tgtEl>
                                      </p:cBhvr>
                                    </p:animEffect>
                                  </p:childTnLst>
                                </p:cTn>
                              </p:par>
                              <p:par>
                                <p:cTn id="73" presetID="10" presetClass="entr" presetSubtype="0" fill="hold" nodeType="withEffect">
                                  <p:stCondLst>
                                    <p:cond delay="0"/>
                                  </p:stCondLst>
                                  <p:childTnLst>
                                    <p:set>
                                      <p:cBhvr>
                                        <p:cTn id="74" dur="1" fill="hold">
                                          <p:stCondLst>
                                            <p:cond delay="0"/>
                                          </p:stCondLst>
                                        </p:cTn>
                                        <p:tgtEl>
                                          <p:spTgt spid="840"/>
                                        </p:tgtEl>
                                        <p:attrNameLst>
                                          <p:attrName>style.visibility</p:attrName>
                                        </p:attrNameLst>
                                      </p:cBhvr>
                                      <p:to>
                                        <p:strVal val="visible"/>
                                      </p:to>
                                    </p:set>
                                    <p:animEffect transition="in" filter="fade">
                                      <p:cBhvr>
                                        <p:cTn id="75" dur="5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844" grpId="0"/>
      <p:bldP spid="845" grpId="0"/>
      <p:bldP spid="846" grpId="0"/>
      <p:bldP spid="847" grpId="0"/>
      <p:bldP spid="848" grpId="0"/>
      <p:bldP spid="849" grpId="0"/>
      <p:bldP spid="850" grpId="0"/>
      <p:bldP spid="851" grpId="0"/>
      <p:bldP spid="852" grpId="0"/>
      <p:bldP spid="85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721"/>
        <p:cNvGrpSpPr/>
        <p:nvPr/>
      </p:nvGrpSpPr>
      <p:grpSpPr>
        <a:xfrm>
          <a:off x="0" y="0"/>
          <a:ext cx="0" cy="0"/>
          <a:chOff x="0" y="0"/>
          <a:chExt cx="0" cy="0"/>
        </a:xfrm>
      </p:grpSpPr>
      <p:sp>
        <p:nvSpPr>
          <p:cNvPr id="722" name="Google Shape;722;p143"/>
          <p:cNvSpPr txBox="1">
            <a:spLocks noGrp="1"/>
          </p:cNvSpPr>
          <p:nvPr>
            <p:ph type="title"/>
          </p:nvPr>
        </p:nvSpPr>
        <p:spPr>
          <a:xfrm>
            <a:off x="304799" y="193643"/>
            <a:ext cx="8475133" cy="104034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Arial"/>
              <a:buNone/>
            </a:pPr>
            <a:r>
              <a:rPr lang="en-US" dirty="0">
                <a:solidFill>
                  <a:srgbClr val="FF0000"/>
                </a:solidFill>
              </a:rPr>
              <a:t>The </a:t>
            </a:r>
            <a:r>
              <a:rPr lang="en-US" dirty="0">
                <a:solidFill>
                  <a:srgbClr val="0000FF"/>
                </a:solidFill>
              </a:rPr>
              <a:t>Circulatory System </a:t>
            </a:r>
            <a:r>
              <a:rPr lang="en-US" dirty="0">
                <a:solidFill>
                  <a:srgbClr val="FF0000"/>
                </a:solidFill>
              </a:rPr>
              <a:t>facilitates exchange with all Body Tissues.</a:t>
            </a:r>
            <a:endParaRPr dirty="0">
              <a:solidFill>
                <a:srgbClr val="FF0000"/>
              </a:solidFill>
            </a:endParaRPr>
          </a:p>
        </p:txBody>
      </p:sp>
      <p:sp>
        <p:nvSpPr>
          <p:cNvPr id="723" name="Google Shape;723;p143"/>
          <p:cNvSpPr txBox="1">
            <a:spLocks noGrp="1"/>
          </p:cNvSpPr>
          <p:nvPr>
            <p:ph type="body" idx="1"/>
          </p:nvPr>
        </p:nvSpPr>
        <p:spPr>
          <a:xfrm>
            <a:off x="304800" y="1447800"/>
            <a:ext cx="8475133" cy="5410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dirty="0"/>
              <a:t>To sustain life, the body must </a:t>
            </a:r>
            <a:endParaRPr dirty="0"/>
          </a:p>
          <a:p>
            <a:pPr marL="685800" lvl="1" indent="-228600" algn="l" rtl="0">
              <a:lnSpc>
                <a:spcPct val="100000"/>
              </a:lnSpc>
              <a:spcBef>
                <a:spcPts val="1200"/>
              </a:spcBef>
              <a:spcAft>
                <a:spcPts val="0"/>
              </a:spcAft>
              <a:buSzPts val="2600"/>
              <a:buChar char="•"/>
            </a:pPr>
            <a:r>
              <a:rPr lang="en-US" b="1" dirty="0">
                <a:solidFill>
                  <a:srgbClr val="0000FF"/>
                </a:solidFill>
              </a:rPr>
              <a:t>acquire nutrients</a:t>
            </a:r>
            <a:endParaRPr dirty="0"/>
          </a:p>
          <a:p>
            <a:pPr marL="685800" lvl="1" indent="-228600" algn="l" rtl="0">
              <a:lnSpc>
                <a:spcPct val="100000"/>
              </a:lnSpc>
              <a:spcBef>
                <a:spcPts val="1200"/>
              </a:spcBef>
              <a:spcAft>
                <a:spcPts val="0"/>
              </a:spcAft>
              <a:buSzPts val="2600"/>
              <a:buChar char="•"/>
            </a:pPr>
            <a:r>
              <a:rPr lang="en-US" b="1" dirty="0">
                <a:solidFill>
                  <a:srgbClr val="00B050"/>
                </a:solidFill>
              </a:rPr>
              <a:t>exchange gases</a:t>
            </a:r>
            <a:endParaRPr dirty="0">
              <a:solidFill>
                <a:srgbClr val="00B050"/>
              </a:solidFill>
            </a:endParaRPr>
          </a:p>
          <a:p>
            <a:pPr marL="685800" lvl="1" indent="-228600" algn="l" rtl="0">
              <a:lnSpc>
                <a:spcPct val="100000"/>
              </a:lnSpc>
              <a:spcBef>
                <a:spcPts val="1200"/>
              </a:spcBef>
              <a:spcAft>
                <a:spcPts val="0"/>
              </a:spcAft>
              <a:buSzPts val="2600"/>
              <a:buChar char="•"/>
            </a:pPr>
            <a:r>
              <a:rPr lang="en-US" b="1" dirty="0">
                <a:solidFill>
                  <a:srgbClr val="0000FF"/>
                </a:solidFill>
              </a:rPr>
              <a:t>dispose of waste products.</a:t>
            </a:r>
            <a:endParaRPr dirty="0"/>
          </a:p>
          <a:p>
            <a:pPr marL="0" lvl="0" indent="0" algn="l" rtl="0">
              <a:lnSpc>
                <a:spcPct val="100000"/>
              </a:lnSpc>
              <a:spcBef>
                <a:spcPts val="1800"/>
              </a:spcBef>
              <a:spcAft>
                <a:spcPts val="0"/>
              </a:spcAft>
              <a:buSzPts val="2800"/>
              <a:buNone/>
            </a:pPr>
            <a:r>
              <a:rPr lang="en-US" dirty="0">
                <a:solidFill>
                  <a:srgbClr val="00B050"/>
                </a:solidFill>
              </a:rPr>
              <a:t>The</a:t>
            </a:r>
            <a:r>
              <a:rPr lang="en-US" b="1" dirty="0"/>
              <a:t> </a:t>
            </a:r>
            <a:r>
              <a:rPr lang="en-US" b="1" dirty="0">
                <a:solidFill>
                  <a:srgbClr val="FF0000"/>
                </a:solidFill>
              </a:rPr>
              <a:t>Circulatory System </a:t>
            </a:r>
            <a:r>
              <a:rPr lang="en-US" dirty="0">
                <a:solidFill>
                  <a:srgbClr val="00B050"/>
                </a:solidFill>
              </a:rPr>
              <a:t>facilitates these exchanges. It consists of:</a:t>
            </a:r>
            <a:endParaRPr dirty="0">
              <a:solidFill>
                <a:srgbClr val="00B050"/>
              </a:solidFill>
            </a:endParaRPr>
          </a:p>
          <a:p>
            <a:pPr marL="685800" lvl="1" indent="-228600" algn="l" rtl="0">
              <a:lnSpc>
                <a:spcPct val="100000"/>
              </a:lnSpc>
              <a:spcBef>
                <a:spcPts val="1200"/>
              </a:spcBef>
              <a:spcAft>
                <a:spcPts val="0"/>
              </a:spcAft>
              <a:buSzPts val="2600"/>
              <a:buChar char="•"/>
            </a:pPr>
            <a:r>
              <a:rPr lang="en-US" b="1" dirty="0">
                <a:solidFill>
                  <a:srgbClr val="0000FF"/>
                </a:solidFill>
              </a:rPr>
              <a:t>a muscular pump (</a:t>
            </a:r>
            <a:r>
              <a:rPr lang="en-US" b="1" dirty="0">
                <a:solidFill>
                  <a:srgbClr val="FF0000"/>
                </a:solidFill>
              </a:rPr>
              <a:t>heart</a:t>
            </a:r>
            <a:r>
              <a:rPr lang="en-US" b="1" dirty="0">
                <a:solidFill>
                  <a:srgbClr val="0000FF"/>
                </a:solidFill>
              </a:rPr>
              <a:t>)</a:t>
            </a:r>
            <a:endParaRPr b="1" dirty="0">
              <a:solidFill>
                <a:srgbClr val="0000FF"/>
              </a:solidFill>
            </a:endParaRPr>
          </a:p>
          <a:p>
            <a:pPr marL="685800" lvl="1" indent="-228600" algn="l" rtl="0">
              <a:lnSpc>
                <a:spcPct val="100000"/>
              </a:lnSpc>
              <a:spcBef>
                <a:spcPts val="1200"/>
              </a:spcBef>
              <a:spcAft>
                <a:spcPts val="0"/>
              </a:spcAft>
              <a:buSzPts val="2600"/>
              <a:buChar char="•"/>
            </a:pPr>
            <a:r>
              <a:rPr lang="en-US" b="1" dirty="0">
                <a:solidFill>
                  <a:srgbClr val="00B050"/>
                </a:solidFill>
              </a:rPr>
              <a:t>a circulatory fluid </a:t>
            </a:r>
            <a:r>
              <a:rPr lang="en-US" b="1" dirty="0">
                <a:solidFill>
                  <a:srgbClr val="0000FF"/>
                </a:solidFill>
              </a:rPr>
              <a:t>(</a:t>
            </a:r>
            <a:r>
              <a:rPr lang="en-US" b="1" dirty="0">
                <a:solidFill>
                  <a:schemeClr val="tx1"/>
                </a:solidFill>
              </a:rPr>
              <a:t>blood</a:t>
            </a:r>
            <a:r>
              <a:rPr lang="en-US" b="1" dirty="0">
                <a:solidFill>
                  <a:srgbClr val="0000FF"/>
                </a:solidFill>
              </a:rPr>
              <a:t>)</a:t>
            </a:r>
            <a:endParaRPr b="1" dirty="0">
              <a:solidFill>
                <a:srgbClr val="0000FF"/>
              </a:solidFill>
            </a:endParaRPr>
          </a:p>
          <a:p>
            <a:pPr marL="685800" lvl="1" indent="-228600" algn="l" rtl="0">
              <a:lnSpc>
                <a:spcPct val="100000"/>
              </a:lnSpc>
              <a:spcBef>
                <a:spcPts val="1200"/>
              </a:spcBef>
              <a:spcAft>
                <a:spcPts val="0"/>
              </a:spcAft>
              <a:buSzPts val="2600"/>
              <a:buChar char="•"/>
            </a:pPr>
            <a:r>
              <a:rPr lang="en-US" b="1" dirty="0">
                <a:solidFill>
                  <a:srgbClr val="0000FF"/>
                </a:solidFill>
              </a:rPr>
              <a:t>a set of tubes (</a:t>
            </a:r>
            <a:r>
              <a:rPr lang="en-US" b="1" dirty="0">
                <a:solidFill>
                  <a:srgbClr val="FF0000"/>
                </a:solidFill>
              </a:rPr>
              <a:t>vessels</a:t>
            </a:r>
            <a:r>
              <a:rPr lang="en-US" b="1" dirty="0">
                <a:solidFill>
                  <a:srgbClr val="0000FF"/>
                </a:solidFill>
              </a:rPr>
              <a:t>) to carry the circulatory fluid.</a:t>
            </a:r>
            <a:endParaRPr b="1" dirty="0">
              <a:solidFill>
                <a:srgbClr val="0000FF"/>
              </a:solidFill>
            </a:endParaRPr>
          </a:p>
          <a:p>
            <a:pPr marL="228600" lvl="0" indent="-50800" algn="l" rtl="0">
              <a:lnSpc>
                <a:spcPct val="100000"/>
              </a:lnSpc>
              <a:spcBef>
                <a:spcPts val="1000"/>
              </a:spcBef>
              <a:spcAft>
                <a:spcPts val="0"/>
              </a:spcAft>
              <a:buSzPts val="2800"/>
              <a:buNone/>
            </a:pPr>
            <a:endParaRPr dirty="0"/>
          </a:p>
        </p:txBody>
      </p:sp>
      <p:pic>
        <p:nvPicPr>
          <p:cNvPr id="725" name="Google Shape;725;p143"/>
          <p:cNvPicPr preferRelativeResize="0"/>
          <p:nvPr/>
        </p:nvPicPr>
        <p:blipFill rotWithShape="1">
          <a:blip r:embed="rId3">
            <a:alphaModFix/>
          </a:blip>
          <a:srcRect/>
          <a:stretch/>
        </p:blipFill>
        <p:spPr>
          <a:xfrm>
            <a:off x="6773333" y="1020169"/>
            <a:ext cx="2008717" cy="26261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3">
                                            <p:txEl>
                                              <p:pRg st="0" end="0"/>
                                            </p:txEl>
                                          </p:spTgt>
                                        </p:tgtEl>
                                        <p:attrNameLst>
                                          <p:attrName>style.visibility</p:attrName>
                                        </p:attrNameLst>
                                      </p:cBhvr>
                                      <p:to>
                                        <p:strVal val="visible"/>
                                      </p:to>
                                    </p:set>
                                    <p:animEffect transition="in" filter="wipe(left)">
                                      <p:cBhvr>
                                        <p:cTn id="7" dur="500"/>
                                        <p:tgtEl>
                                          <p:spTgt spid="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3">
                                            <p:txEl>
                                              <p:pRg st="1" end="1"/>
                                            </p:txEl>
                                          </p:spTgt>
                                        </p:tgtEl>
                                        <p:attrNameLst>
                                          <p:attrName>style.visibility</p:attrName>
                                        </p:attrNameLst>
                                      </p:cBhvr>
                                      <p:to>
                                        <p:strVal val="visible"/>
                                      </p:to>
                                    </p:set>
                                    <p:animEffect transition="in" filter="wipe(left)">
                                      <p:cBhvr>
                                        <p:cTn id="12" dur="500"/>
                                        <p:tgtEl>
                                          <p:spTgt spid="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23">
                                            <p:txEl>
                                              <p:pRg st="2" end="2"/>
                                            </p:txEl>
                                          </p:spTgt>
                                        </p:tgtEl>
                                        <p:attrNameLst>
                                          <p:attrName>style.visibility</p:attrName>
                                        </p:attrNameLst>
                                      </p:cBhvr>
                                      <p:to>
                                        <p:strVal val="visible"/>
                                      </p:to>
                                    </p:set>
                                    <p:animEffect transition="in" filter="wipe(left)">
                                      <p:cBhvr>
                                        <p:cTn id="17" dur="500"/>
                                        <p:tgtEl>
                                          <p:spTgt spid="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23">
                                            <p:txEl>
                                              <p:pRg st="3" end="3"/>
                                            </p:txEl>
                                          </p:spTgt>
                                        </p:tgtEl>
                                        <p:attrNameLst>
                                          <p:attrName>style.visibility</p:attrName>
                                        </p:attrNameLst>
                                      </p:cBhvr>
                                      <p:to>
                                        <p:strVal val="visible"/>
                                      </p:to>
                                    </p:set>
                                    <p:animEffect transition="in" filter="wipe(left)">
                                      <p:cBhvr>
                                        <p:cTn id="22" dur="500"/>
                                        <p:tgtEl>
                                          <p:spTgt spid="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23">
                                            <p:txEl>
                                              <p:pRg st="4" end="4"/>
                                            </p:txEl>
                                          </p:spTgt>
                                        </p:tgtEl>
                                        <p:attrNameLst>
                                          <p:attrName>style.visibility</p:attrName>
                                        </p:attrNameLst>
                                      </p:cBhvr>
                                      <p:to>
                                        <p:strVal val="visible"/>
                                      </p:to>
                                    </p:set>
                                    <p:animEffect transition="in" filter="wipe(left)">
                                      <p:cBhvr>
                                        <p:cTn id="27" dur="500"/>
                                        <p:tgtEl>
                                          <p:spTgt spid="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23">
                                            <p:txEl>
                                              <p:pRg st="5" end="5"/>
                                            </p:txEl>
                                          </p:spTgt>
                                        </p:tgtEl>
                                        <p:attrNameLst>
                                          <p:attrName>style.visibility</p:attrName>
                                        </p:attrNameLst>
                                      </p:cBhvr>
                                      <p:to>
                                        <p:strVal val="visible"/>
                                      </p:to>
                                    </p:set>
                                    <p:animEffect transition="in" filter="wipe(left)">
                                      <p:cBhvr>
                                        <p:cTn id="32" dur="500"/>
                                        <p:tgtEl>
                                          <p:spTgt spid="7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23">
                                            <p:txEl>
                                              <p:pRg st="6" end="6"/>
                                            </p:txEl>
                                          </p:spTgt>
                                        </p:tgtEl>
                                        <p:attrNameLst>
                                          <p:attrName>style.visibility</p:attrName>
                                        </p:attrNameLst>
                                      </p:cBhvr>
                                      <p:to>
                                        <p:strVal val="visible"/>
                                      </p:to>
                                    </p:set>
                                    <p:animEffect transition="in" filter="wipe(left)">
                                      <p:cBhvr>
                                        <p:cTn id="37" dur="500"/>
                                        <p:tgtEl>
                                          <p:spTgt spid="7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23">
                                            <p:txEl>
                                              <p:pRg st="7" end="7"/>
                                            </p:txEl>
                                          </p:spTgt>
                                        </p:tgtEl>
                                        <p:attrNameLst>
                                          <p:attrName>style.visibility</p:attrName>
                                        </p:attrNameLst>
                                      </p:cBhvr>
                                      <p:to>
                                        <p:strVal val="visible"/>
                                      </p:to>
                                    </p:set>
                                    <p:animEffect transition="in" filter="wipe(left)">
                                      <p:cBhvr>
                                        <p:cTn id="42" dur="500"/>
                                        <p:tgtEl>
                                          <p:spTgt spid="7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730"/>
        <p:cNvGrpSpPr/>
        <p:nvPr/>
      </p:nvGrpSpPr>
      <p:grpSpPr>
        <a:xfrm>
          <a:off x="0" y="0"/>
          <a:ext cx="0" cy="0"/>
          <a:chOff x="0" y="0"/>
          <a:chExt cx="0" cy="0"/>
        </a:xfrm>
      </p:grpSpPr>
      <p:sp>
        <p:nvSpPr>
          <p:cNvPr id="731" name="Google Shape;731;p144"/>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dirty="0"/>
              <a:t>The vertebrate circulatory system is often called a </a:t>
            </a:r>
            <a:r>
              <a:rPr lang="en-US" sz="4000" b="1" dirty="0">
                <a:solidFill>
                  <a:srgbClr val="0000FF"/>
                </a:solidFill>
              </a:rPr>
              <a:t>CARDIOVASCULAR SYSTEM</a:t>
            </a:r>
            <a:r>
              <a:rPr lang="en-US" dirty="0"/>
              <a:t>, with </a:t>
            </a:r>
            <a:r>
              <a:rPr lang="en-US" b="1" dirty="0">
                <a:solidFill>
                  <a:srgbClr val="FF0000"/>
                </a:solidFill>
              </a:rPr>
              <a:t>three main types of vessels:</a:t>
            </a:r>
            <a:endParaRPr dirty="0"/>
          </a:p>
          <a:p>
            <a:pPr marL="688975" lvl="1" indent="-463550" algn="l" rtl="0">
              <a:lnSpc>
                <a:spcPct val="100000"/>
              </a:lnSpc>
              <a:spcBef>
                <a:spcPts val="1800"/>
              </a:spcBef>
              <a:spcAft>
                <a:spcPts val="0"/>
              </a:spcAft>
              <a:buSzPts val="2600"/>
              <a:buFont typeface="Arial"/>
              <a:buAutoNum type="arabicPeriod"/>
            </a:pPr>
            <a:r>
              <a:rPr lang="en-US" b="1" dirty="0">
                <a:solidFill>
                  <a:srgbClr val="0000FF"/>
                </a:solidFill>
              </a:rPr>
              <a:t>Arteries</a:t>
            </a:r>
            <a:r>
              <a:rPr lang="en-US" dirty="0">
                <a:solidFill>
                  <a:srgbClr val="0000FF"/>
                </a:solidFill>
              </a:rPr>
              <a:t> </a:t>
            </a:r>
            <a:r>
              <a:rPr lang="en-US" dirty="0"/>
              <a:t>carry blood </a:t>
            </a:r>
            <a:r>
              <a:rPr lang="en-US" b="1" i="1" dirty="0">
                <a:solidFill>
                  <a:schemeClr val="tx1"/>
                </a:solidFill>
              </a:rPr>
              <a:t>AWAY</a:t>
            </a:r>
            <a:r>
              <a:rPr lang="en-US" b="1" i="1" dirty="0">
                <a:solidFill>
                  <a:srgbClr val="FF0000"/>
                </a:solidFill>
              </a:rPr>
              <a:t> from the heart </a:t>
            </a:r>
            <a:r>
              <a:rPr lang="en-US" dirty="0"/>
              <a:t>to body organs and tissues.</a:t>
            </a:r>
            <a:endParaRPr dirty="0"/>
          </a:p>
          <a:p>
            <a:pPr marL="688975" lvl="1" indent="-463550" algn="l" rtl="0">
              <a:lnSpc>
                <a:spcPct val="100000"/>
              </a:lnSpc>
              <a:spcBef>
                <a:spcPts val="1800"/>
              </a:spcBef>
              <a:spcAft>
                <a:spcPts val="0"/>
              </a:spcAft>
              <a:buSzPts val="2600"/>
              <a:buFont typeface="Arial"/>
              <a:buAutoNum type="arabicPeriod"/>
            </a:pPr>
            <a:r>
              <a:rPr lang="en-US" b="1" dirty="0">
                <a:solidFill>
                  <a:srgbClr val="0000FF"/>
                </a:solidFill>
              </a:rPr>
              <a:t>Veins</a:t>
            </a:r>
            <a:r>
              <a:rPr lang="en-US" dirty="0">
                <a:solidFill>
                  <a:srgbClr val="0000FF"/>
                </a:solidFill>
              </a:rPr>
              <a:t> </a:t>
            </a:r>
            <a:r>
              <a:rPr lang="en-US" b="1" i="1" dirty="0">
                <a:solidFill>
                  <a:srgbClr val="FF0000"/>
                </a:solidFill>
              </a:rPr>
              <a:t>return blood </a:t>
            </a:r>
            <a:r>
              <a:rPr lang="en-US" b="1" i="1" dirty="0">
                <a:solidFill>
                  <a:schemeClr val="tx1"/>
                </a:solidFill>
              </a:rPr>
              <a:t>TO</a:t>
            </a:r>
            <a:r>
              <a:rPr lang="en-US" b="1" i="1" dirty="0">
                <a:solidFill>
                  <a:srgbClr val="FF0000"/>
                </a:solidFill>
              </a:rPr>
              <a:t> the heart</a:t>
            </a:r>
            <a:r>
              <a:rPr lang="en-US" dirty="0"/>
              <a:t>.</a:t>
            </a:r>
            <a:endParaRPr dirty="0"/>
          </a:p>
          <a:p>
            <a:pPr marL="688975" lvl="1" indent="-463550" algn="l" rtl="0">
              <a:lnSpc>
                <a:spcPct val="100000"/>
              </a:lnSpc>
              <a:spcBef>
                <a:spcPts val="1800"/>
              </a:spcBef>
              <a:spcAft>
                <a:spcPts val="0"/>
              </a:spcAft>
              <a:buSzPts val="2600"/>
              <a:buFont typeface="Arial"/>
              <a:buAutoNum type="arabicPeriod"/>
            </a:pPr>
            <a:r>
              <a:rPr lang="en-US" b="1" dirty="0">
                <a:solidFill>
                  <a:srgbClr val="0000FF"/>
                </a:solidFill>
              </a:rPr>
              <a:t>Capillaries</a:t>
            </a:r>
            <a:r>
              <a:rPr lang="en-US" dirty="0"/>
              <a:t> convey blood </a:t>
            </a:r>
            <a:r>
              <a:rPr lang="en-US" b="1" i="1" dirty="0">
                <a:solidFill>
                  <a:schemeClr val="tx1"/>
                </a:solidFill>
              </a:rPr>
              <a:t>BETWEEN</a:t>
            </a:r>
            <a:r>
              <a:rPr lang="en-US" b="1" i="1" dirty="0">
                <a:solidFill>
                  <a:srgbClr val="FF0000"/>
                </a:solidFill>
              </a:rPr>
              <a:t> arteries and</a:t>
            </a:r>
            <a:br>
              <a:rPr lang="en-US" b="1" i="1" dirty="0">
                <a:solidFill>
                  <a:srgbClr val="FF0000"/>
                </a:solidFill>
              </a:rPr>
            </a:br>
            <a:r>
              <a:rPr lang="en-US" b="1" i="1" dirty="0">
                <a:solidFill>
                  <a:srgbClr val="FF0000"/>
                </a:solidFill>
              </a:rPr>
              <a:t> veins</a:t>
            </a:r>
            <a:r>
              <a:rPr lang="en-US" dirty="0"/>
              <a:t> within each tissue.</a:t>
            </a:r>
            <a:endParaRPr dirty="0"/>
          </a:p>
        </p:txBody>
      </p:sp>
      <p:sp>
        <p:nvSpPr>
          <p:cNvPr id="733" name="Google Shape;733;p144"/>
          <p:cNvSpPr txBox="1">
            <a:spLocks noGrp="1"/>
          </p:cNvSpPr>
          <p:nvPr>
            <p:ph type="title"/>
          </p:nvPr>
        </p:nvSpPr>
        <p:spPr>
          <a:xfrm>
            <a:off x="313267" y="365127"/>
            <a:ext cx="8475133" cy="4702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Arial"/>
              <a:buNone/>
            </a:pPr>
            <a:r>
              <a:rPr lang="en-US" sz="2000" dirty="0">
                <a:solidFill>
                  <a:srgbClr val="FF0000"/>
                </a:solidFill>
              </a:rPr>
              <a:t>The </a:t>
            </a:r>
            <a:r>
              <a:rPr lang="en-US" sz="2000" dirty="0">
                <a:solidFill>
                  <a:srgbClr val="0000FF"/>
                </a:solidFill>
              </a:rPr>
              <a:t>Circulatory System </a:t>
            </a:r>
            <a:r>
              <a:rPr lang="en-US" sz="2000" dirty="0">
                <a:solidFill>
                  <a:srgbClr val="FF0000"/>
                </a:solidFill>
              </a:rPr>
              <a:t>facilitates exchange with all Body Tissues. </a:t>
            </a:r>
            <a:endParaRPr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1">
                                            <p:txEl>
                                              <p:pRg st="0" end="0"/>
                                            </p:txEl>
                                          </p:spTgt>
                                        </p:tgtEl>
                                        <p:attrNameLst>
                                          <p:attrName>style.visibility</p:attrName>
                                        </p:attrNameLst>
                                      </p:cBhvr>
                                      <p:to>
                                        <p:strVal val="visible"/>
                                      </p:to>
                                    </p:set>
                                    <p:animEffect transition="in" filter="wipe(left)">
                                      <p:cBhvr>
                                        <p:cTn id="7" dur="500"/>
                                        <p:tgtEl>
                                          <p:spTgt spid="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31">
                                            <p:txEl>
                                              <p:pRg st="1" end="1"/>
                                            </p:txEl>
                                          </p:spTgt>
                                        </p:tgtEl>
                                        <p:attrNameLst>
                                          <p:attrName>style.visibility</p:attrName>
                                        </p:attrNameLst>
                                      </p:cBhvr>
                                      <p:to>
                                        <p:strVal val="visible"/>
                                      </p:to>
                                    </p:set>
                                    <p:animEffect transition="in" filter="wipe(left)">
                                      <p:cBhvr>
                                        <p:cTn id="12" dur="500"/>
                                        <p:tgtEl>
                                          <p:spTgt spid="7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31">
                                            <p:txEl>
                                              <p:pRg st="2" end="2"/>
                                            </p:txEl>
                                          </p:spTgt>
                                        </p:tgtEl>
                                        <p:attrNameLst>
                                          <p:attrName>style.visibility</p:attrName>
                                        </p:attrNameLst>
                                      </p:cBhvr>
                                      <p:to>
                                        <p:strVal val="visible"/>
                                      </p:to>
                                    </p:set>
                                    <p:animEffect transition="in" filter="wipe(left)">
                                      <p:cBhvr>
                                        <p:cTn id="17" dur="500"/>
                                        <p:tgtEl>
                                          <p:spTgt spid="7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31">
                                            <p:txEl>
                                              <p:pRg st="3" end="3"/>
                                            </p:txEl>
                                          </p:spTgt>
                                        </p:tgtEl>
                                        <p:attrNameLst>
                                          <p:attrName>style.visibility</p:attrName>
                                        </p:attrNameLst>
                                      </p:cBhvr>
                                      <p:to>
                                        <p:strVal val="visible"/>
                                      </p:to>
                                    </p:set>
                                    <p:animEffect transition="in" filter="wipe(left)">
                                      <p:cBhvr>
                                        <p:cTn id="22" dur="500"/>
                                        <p:tgtEl>
                                          <p:spTgt spid="7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738"/>
        <p:cNvGrpSpPr/>
        <p:nvPr/>
      </p:nvGrpSpPr>
      <p:grpSpPr>
        <a:xfrm>
          <a:off x="0" y="0"/>
          <a:ext cx="0" cy="0"/>
          <a:chOff x="0" y="0"/>
          <a:chExt cx="0" cy="0"/>
        </a:xfrm>
      </p:grpSpPr>
      <p:sp>
        <p:nvSpPr>
          <p:cNvPr id="741" name="Google Shape;741;p145"/>
          <p:cNvSpPr txBox="1">
            <a:spLocks noGrp="1"/>
          </p:cNvSpPr>
          <p:nvPr>
            <p:ph type="title"/>
          </p:nvPr>
        </p:nvSpPr>
        <p:spPr>
          <a:xfrm>
            <a:off x="304800" y="228601"/>
            <a:ext cx="8475133" cy="5383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Arial"/>
              <a:buNone/>
            </a:pPr>
            <a:r>
              <a:rPr lang="en-US" sz="1800" dirty="0">
                <a:solidFill>
                  <a:srgbClr val="FF0000"/>
                </a:solidFill>
              </a:rPr>
              <a:t>The </a:t>
            </a:r>
            <a:r>
              <a:rPr lang="en-US" sz="1800" dirty="0">
                <a:solidFill>
                  <a:srgbClr val="0000FF"/>
                </a:solidFill>
              </a:rPr>
              <a:t>Circulatory System </a:t>
            </a:r>
            <a:r>
              <a:rPr lang="en-US" sz="1800" dirty="0">
                <a:solidFill>
                  <a:srgbClr val="FF0000"/>
                </a:solidFill>
              </a:rPr>
              <a:t>facilitates exchange with all Body Tissues. </a:t>
            </a:r>
            <a:endParaRPr sz="1800" dirty="0">
              <a:solidFill>
                <a:srgbClr val="FF0000"/>
              </a:solidFill>
            </a:endParaRPr>
          </a:p>
        </p:txBody>
      </p:sp>
      <p:pic>
        <p:nvPicPr>
          <p:cNvPr id="1026" name="Picture 2" descr="Ultrastructure of Blood Vessels - Arteries - Veins - TeachMeAnatomy">
            <a:extLst>
              <a:ext uri="{FF2B5EF4-FFF2-40B4-BE49-F238E27FC236}">
                <a16:creationId xmlns:a16="http://schemas.microsoft.com/office/drawing/2014/main" id="{E53BA3EF-C9D2-86A0-3D4E-324B4F309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09" y="4149214"/>
            <a:ext cx="6791913" cy="256130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739;p145">
            <a:extLst>
              <a:ext uri="{FF2B5EF4-FFF2-40B4-BE49-F238E27FC236}">
                <a16:creationId xmlns:a16="http://schemas.microsoft.com/office/drawing/2014/main" id="{DAB18DDC-9F52-21D2-4874-98584C67D612}"/>
              </a:ext>
            </a:extLst>
          </p:cNvPr>
          <p:cNvSpPr txBox="1">
            <a:spLocks/>
          </p:cNvSpPr>
          <p:nvPr/>
        </p:nvSpPr>
        <p:spPr>
          <a:xfrm>
            <a:off x="211530" y="848034"/>
            <a:ext cx="8475133" cy="33709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SzPts val="2600"/>
              <a:buFont typeface="Arial"/>
              <a:buNone/>
            </a:pPr>
            <a:r>
              <a:rPr lang="en-US" sz="2600" dirty="0">
                <a:solidFill>
                  <a:schemeClr val="tx1"/>
                </a:solidFill>
              </a:rPr>
              <a:t>Large</a:t>
            </a:r>
            <a:r>
              <a:rPr lang="en-US" sz="2600" dirty="0">
                <a:solidFill>
                  <a:srgbClr val="FF0000"/>
                </a:solidFill>
              </a:rPr>
              <a:t> </a:t>
            </a:r>
            <a:r>
              <a:rPr lang="en-US" sz="3200" b="1" dirty="0">
                <a:solidFill>
                  <a:srgbClr val="FF0000"/>
                </a:solidFill>
              </a:rPr>
              <a:t>ARTERIES</a:t>
            </a:r>
            <a:r>
              <a:rPr lang="en-US" sz="2600" dirty="0">
                <a:solidFill>
                  <a:srgbClr val="FF0000"/>
                </a:solidFill>
              </a:rPr>
              <a:t> </a:t>
            </a:r>
            <a:r>
              <a:rPr lang="en-US" sz="2600" dirty="0">
                <a:solidFill>
                  <a:srgbClr val="000000"/>
                </a:solidFill>
              </a:rPr>
              <a:t>branch into </a:t>
            </a:r>
            <a:r>
              <a:rPr lang="en-US" sz="2600" b="1" dirty="0">
                <a:solidFill>
                  <a:srgbClr val="FF0000"/>
                </a:solidFill>
              </a:rPr>
              <a:t>Arterioles</a:t>
            </a:r>
            <a:r>
              <a:rPr lang="en-US" sz="2600" dirty="0">
                <a:solidFill>
                  <a:srgbClr val="000000"/>
                </a:solidFill>
              </a:rPr>
              <a:t>, which give rise to </a:t>
            </a:r>
            <a:r>
              <a:rPr lang="en-US" sz="2600" b="1" dirty="0">
                <a:solidFill>
                  <a:srgbClr val="FF0000"/>
                </a:solidFill>
              </a:rPr>
              <a:t>Capillaries</a:t>
            </a:r>
            <a:r>
              <a:rPr lang="en-US" sz="2600" dirty="0">
                <a:solidFill>
                  <a:srgbClr val="000000"/>
                </a:solidFill>
              </a:rPr>
              <a:t>, which branch into networks called </a:t>
            </a:r>
            <a:r>
              <a:rPr lang="en-US" sz="2600" b="1" dirty="0">
                <a:solidFill>
                  <a:srgbClr val="00B050"/>
                </a:solidFill>
              </a:rPr>
              <a:t>Capillary Beds</a:t>
            </a:r>
            <a:r>
              <a:rPr lang="en-US" sz="2600" dirty="0">
                <a:solidFill>
                  <a:srgbClr val="000000"/>
                </a:solidFill>
              </a:rPr>
              <a:t>, which infiltrate every organ and tissue in the body.</a:t>
            </a:r>
            <a:endParaRPr lang="en-US" dirty="0"/>
          </a:p>
          <a:p>
            <a:pPr marL="0" indent="0">
              <a:spcBef>
                <a:spcPts val="1800"/>
              </a:spcBef>
              <a:buSzPts val="2600"/>
              <a:buFont typeface="Arial"/>
              <a:buNone/>
            </a:pPr>
            <a:r>
              <a:rPr lang="en-US" sz="2600" b="1" dirty="0">
                <a:solidFill>
                  <a:srgbClr val="FF0000"/>
                </a:solidFill>
              </a:rPr>
              <a:t>Capillaries</a:t>
            </a:r>
            <a:r>
              <a:rPr lang="en-US" sz="2600" dirty="0">
                <a:solidFill>
                  <a:srgbClr val="FF0000"/>
                </a:solidFill>
              </a:rPr>
              <a:t> </a:t>
            </a:r>
            <a:r>
              <a:rPr lang="en-US" sz="2600" dirty="0">
                <a:solidFill>
                  <a:srgbClr val="000000"/>
                </a:solidFill>
              </a:rPr>
              <a:t>converge into </a:t>
            </a:r>
            <a:r>
              <a:rPr lang="en-US" sz="2600" b="1" dirty="0">
                <a:solidFill>
                  <a:srgbClr val="0000FF"/>
                </a:solidFill>
              </a:rPr>
              <a:t>Venules</a:t>
            </a:r>
            <a:r>
              <a:rPr lang="en-US" sz="2600" dirty="0">
                <a:solidFill>
                  <a:srgbClr val="0000FF"/>
                </a:solidFill>
              </a:rPr>
              <a:t>,</a:t>
            </a:r>
            <a:r>
              <a:rPr lang="en-US" sz="2600" dirty="0">
                <a:solidFill>
                  <a:srgbClr val="000000"/>
                </a:solidFill>
              </a:rPr>
              <a:t> which in turn converge into </a:t>
            </a:r>
            <a:r>
              <a:rPr lang="en-US" sz="2600" dirty="0">
                <a:solidFill>
                  <a:srgbClr val="0000FF"/>
                </a:solidFill>
              </a:rPr>
              <a:t>larger </a:t>
            </a:r>
            <a:r>
              <a:rPr lang="en-US" sz="3200" b="1" dirty="0">
                <a:solidFill>
                  <a:srgbClr val="0000FF"/>
                </a:solidFill>
              </a:rPr>
              <a:t>VEINS</a:t>
            </a:r>
            <a:r>
              <a:rPr lang="en-US" sz="2600" dirty="0">
                <a:solidFill>
                  <a:srgbClr val="0000FF"/>
                </a:solidFill>
              </a:rPr>
              <a:t> </a:t>
            </a:r>
            <a:r>
              <a:rPr lang="en-US" sz="2600" dirty="0">
                <a:solidFill>
                  <a:srgbClr val="000000"/>
                </a:solidFill>
              </a:rPr>
              <a:t>that return blood to the </a:t>
            </a:r>
            <a:r>
              <a:rPr lang="en-US" sz="2600" b="1" dirty="0">
                <a:solidFill>
                  <a:srgbClr val="FF0000"/>
                </a:solidFill>
              </a:rPr>
              <a:t>Heart</a:t>
            </a:r>
            <a:r>
              <a:rPr lang="en-US" sz="2600" dirty="0">
                <a:solidFill>
                  <a:srgbClr val="000000"/>
                </a:solidFill>
              </a:rPr>
              <a:t>.</a:t>
            </a:r>
            <a:endParaRPr lang="en-US" dirty="0"/>
          </a:p>
          <a:p>
            <a:pPr marL="457200" lvl="1" indent="0">
              <a:buSzPts val="2600"/>
              <a:buFont typeface="Arial"/>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6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738"/>
        <p:cNvGrpSpPr/>
        <p:nvPr/>
      </p:nvGrpSpPr>
      <p:grpSpPr>
        <a:xfrm>
          <a:off x="0" y="0"/>
          <a:ext cx="0" cy="0"/>
          <a:chOff x="0" y="0"/>
          <a:chExt cx="0" cy="0"/>
        </a:xfrm>
      </p:grpSpPr>
      <p:sp>
        <p:nvSpPr>
          <p:cNvPr id="741" name="Google Shape;741;p145"/>
          <p:cNvSpPr txBox="1">
            <a:spLocks noGrp="1"/>
          </p:cNvSpPr>
          <p:nvPr>
            <p:ph type="title"/>
          </p:nvPr>
        </p:nvSpPr>
        <p:spPr>
          <a:xfrm>
            <a:off x="304800" y="228601"/>
            <a:ext cx="8475133" cy="5383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Arial"/>
              <a:buNone/>
            </a:pPr>
            <a:r>
              <a:rPr lang="en-US" sz="1800" dirty="0">
                <a:solidFill>
                  <a:srgbClr val="FF0000"/>
                </a:solidFill>
              </a:rPr>
              <a:t>The </a:t>
            </a:r>
            <a:r>
              <a:rPr lang="en-US" sz="1800" dirty="0">
                <a:solidFill>
                  <a:srgbClr val="0000FF"/>
                </a:solidFill>
              </a:rPr>
              <a:t>Circulatory System </a:t>
            </a:r>
            <a:r>
              <a:rPr lang="en-US" sz="1800" dirty="0">
                <a:solidFill>
                  <a:srgbClr val="FF0000"/>
                </a:solidFill>
              </a:rPr>
              <a:t>facilitates exchange with all Body Tissues. </a:t>
            </a:r>
            <a:endParaRPr sz="1800" dirty="0">
              <a:solidFill>
                <a:srgbClr val="FF0000"/>
              </a:solidFill>
            </a:endParaRPr>
          </a:p>
        </p:txBody>
      </p:sp>
      <p:pic>
        <p:nvPicPr>
          <p:cNvPr id="2" name="Picture 2" descr="What is the difference between an artery and a vein?">
            <a:extLst>
              <a:ext uri="{FF2B5EF4-FFF2-40B4-BE49-F238E27FC236}">
                <a16:creationId xmlns:a16="http://schemas.microsoft.com/office/drawing/2014/main" id="{0CBF883C-F638-FEDD-8CCE-3A5CD8F92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7" t="12615" r="5047" b="7161"/>
          <a:stretch/>
        </p:blipFill>
        <p:spPr bwMode="auto">
          <a:xfrm>
            <a:off x="127820" y="3429000"/>
            <a:ext cx="6036870" cy="32913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atomy of artery and veins. Arterial and vein blood circulation. Longitudinal section of arteries and veins with description of the main parts. The human circulatory system. Vector illustration. ">
            <a:extLst>
              <a:ext uri="{FF2B5EF4-FFF2-40B4-BE49-F238E27FC236}">
                <a16:creationId xmlns:a16="http://schemas.microsoft.com/office/drawing/2014/main" id="{A34EF22A-5A7F-35A2-BB0E-A19208585A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32" t="14767" r="12839" b="13011"/>
          <a:stretch/>
        </p:blipFill>
        <p:spPr bwMode="auto">
          <a:xfrm>
            <a:off x="6274204" y="3578942"/>
            <a:ext cx="2741975" cy="31608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39;p145">
            <a:extLst>
              <a:ext uri="{FF2B5EF4-FFF2-40B4-BE49-F238E27FC236}">
                <a16:creationId xmlns:a16="http://schemas.microsoft.com/office/drawing/2014/main" id="{9DD97EC4-1F00-CAEB-48F9-4220A162F4FB}"/>
              </a:ext>
            </a:extLst>
          </p:cNvPr>
          <p:cNvSpPr txBox="1">
            <a:spLocks noGrp="1"/>
          </p:cNvSpPr>
          <p:nvPr>
            <p:ph type="body" idx="1"/>
          </p:nvPr>
        </p:nvSpPr>
        <p:spPr>
          <a:xfrm>
            <a:off x="127820" y="766917"/>
            <a:ext cx="8888359" cy="337096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600"/>
              <a:buNone/>
            </a:pPr>
            <a:r>
              <a:rPr lang="en-US" b="1" dirty="0">
                <a:solidFill>
                  <a:srgbClr val="FF0000"/>
                </a:solidFill>
              </a:rPr>
              <a:t>ARTERIES</a:t>
            </a:r>
            <a:r>
              <a:rPr lang="en-US" sz="2400" dirty="0">
                <a:solidFill>
                  <a:srgbClr val="FF0000"/>
                </a:solidFill>
              </a:rPr>
              <a:t> </a:t>
            </a:r>
            <a:r>
              <a:rPr lang="en-US" sz="2400" dirty="0">
                <a:solidFill>
                  <a:srgbClr val="000000"/>
                </a:solidFill>
              </a:rPr>
              <a:t>carry </a:t>
            </a:r>
            <a:r>
              <a:rPr lang="en-US" sz="2400" dirty="0">
                <a:solidFill>
                  <a:srgbClr val="FF0000"/>
                </a:solidFill>
              </a:rPr>
              <a:t>oxygenated</a:t>
            </a:r>
            <a:r>
              <a:rPr lang="en-US" sz="2400" dirty="0">
                <a:solidFill>
                  <a:srgbClr val="000000"/>
                </a:solidFill>
              </a:rPr>
              <a:t> blood from the heart throughout the body except for the pulmonary arteries, which carry </a:t>
            </a:r>
            <a:r>
              <a:rPr lang="en-US" sz="2400" dirty="0">
                <a:solidFill>
                  <a:srgbClr val="00B050"/>
                </a:solidFill>
              </a:rPr>
              <a:t>deoxygenated</a:t>
            </a:r>
            <a:r>
              <a:rPr lang="en-US" sz="2400" dirty="0">
                <a:solidFill>
                  <a:srgbClr val="000000"/>
                </a:solidFill>
              </a:rPr>
              <a:t> blood to the lungs.</a:t>
            </a:r>
            <a:endParaRPr sz="2400" dirty="0"/>
          </a:p>
          <a:p>
            <a:pPr marL="0" lvl="0" indent="0">
              <a:spcBef>
                <a:spcPts val="1800"/>
              </a:spcBef>
              <a:buSzPts val="2600"/>
              <a:buNone/>
            </a:pPr>
            <a:r>
              <a:rPr lang="en-US" sz="3200" b="1" dirty="0">
                <a:solidFill>
                  <a:srgbClr val="0000FF"/>
                </a:solidFill>
              </a:rPr>
              <a:t>VEINS</a:t>
            </a:r>
            <a:r>
              <a:rPr lang="en-US" sz="2600" dirty="0">
                <a:solidFill>
                  <a:srgbClr val="0000FF"/>
                </a:solidFill>
              </a:rPr>
              <a:t> </a:t>
            </a:r>
            <a:r>
              <a:rPr lang="en-US" sz="2600" dirty="0">
                <a:solidFill>
                  <a:srgbClr val="000000"/>
                </a:solidFill>
              </a:rPr>
              <a:t>have thinner walls and possess </a:t>
            </a:r>
            <a:r>
              <a:rPr lang="en-US" b="1" dirty="0">
                <a:solidFill>
                  <a:srgbClr val="0000FF"/>
                </a:solidFill>
              </a:rPr>
              <a:t>VALVES</a:t>
            </a:r>
            <a:r>
              <a:rPr lang="en-US" sz="2600" dirty="0">
                <a:solidFill>
                  <a:srgbClr val="000000"/>
                </a:solidFill>
              </a:rPr>
              <a:t> to prevent blood from reversing (</a:t>
            </a:r>
            <a:r>
              <a:rPr lang="en-US" sz="2600" i="1" dirty="0">
                <a:solidFill>
                  <a:srgbClr val="000000"/>
                </a:solidFill>
                <a:latin typeface="Times New Roman" panose="02020603050405020304" pitchFamily="18" charset="0"/>
                <a:cs typeface="Times New Roman" panose="02020603050405020304" pitchFamily="18" charset="0"/>
              </a:rPr>
              <a:t>varicose veins</a:t>
            </a:r>
            <a:r>
              <a:rPr lang="en-US" sz="2600" dirty="0">
                <a:solidFill>
                  <a:srgbClr val="000000"/>
                </a:solidFill>
              </a:rPr>
              <a:t>).</a:t>
            </a:r>
            <a:endParaRPr dirty="0"/>
          </a:p>
          <a:p>
            <a:pPr marL="457200" lvl="1" indent="0" algn="l" rtl="0">
              <a:lnSpc>
                <a:spcPct val="100000"/>
              </a:lnSpc>
              <a:spcBef>
                <a:spcPts val="500"/>
              </a:spcBef>
              <a:spcAft>
                <a:spcPts val="0"/>
              </a:spcAft>
              <a:buSzPts val="2600"/>
              <a:buNone/>
            </a:pPr>
            <a:endParaRPr dirty="0"/>
          </a:p>
        </p:txBody>
      </p:sp>
    </p:spTree>
    <p:extLst>
      <p:ext uri="{BB962C8B-B14F-4D97-AF65-F5344CB8AC3E}">
        <p14:creationId xmlns:p14="http://schemas.microsoft.com/office/powerpoint/2010/main" val="246203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790"/>
        <p:cNvGrpSpPr/>
        <p:nvPr/>
      </p:nvGrpSpPr>
      <p:grpSpPr>
        <a:xfrm>
          <a:off x="0" y="0"/>
          <a:ext cx="0" cy="0"/>
          <a:chOff x="0" y="0"/>
          <a:chExt cx="0" cy="0"/>
        </a:xfrm>
      </p:grpSpPr>
      <p:sp>
        <p:nvSpPr>
          <p:cNvPr id="791" name="Google Shape;791;p148"/>
          <p:cNvSpPr txBox="1">
            <a:spLocks noGrp="1"/>
          </p:cNvSpPr>
          <p:nvPr>
            <p:ph type="body" idx="1"/>
          </p:nvPr>
        </p:nvSpPr>
        <p:spPr>
          <a:xfrm>
            <a:off x="68826" y="921774"/>
            <a:ext cx="4119716" cy="56191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dirty="0"/>
              <a:t>Land vertebrates have a </a:t>
            </a:r>
            <a:r>
              <a:rPr lang="en-US" b="1" dirty="0">
                <a:solidFill>
                  <a:srgbClr val="0000FF"/>
                </a:solidFill>
              </a:rPr>
              <a:t>Double Circulation:</a:t>
            </a:r>
            <a:endParaRPr sz="2400" dirty="0"/>
          </a:p>
          <a:p>
            <a:pPr marL="233363" lvl="1" indent="0" algn="l" rtl="0">
              <a:lnSpc>
                <a:spcPct val="100000"/>
              </a:lnSpc>
              <a:spcBef>
                <a:spcPts val="1800"/>
              </a:spcBef>
              <a:spcAft>
                <a:spcPts val="0"/>
              </a:spcAft>
              <a:buSzPts val="2800"/>
              <a:buNone/>
            </a:pPr>
            <a:r>
              <a:rPr lang="en-US" sz="2400" dirty="0"/>
              <a:t>The </a:t>
            </a:r>
            <a:r>
              <a:rPr lang="en-US" sz="2800" b="1" dirty="0">
                <a:solidFill>
                  <a:srgbClr val="FF0000"/>
                </a:solidFill>
              </a:rPr>
              <a:t>PULMONARY CIRCUIT </a:t>
            </a:r>
            <a:r>
              <a:rPr lang="en-US" sz="2400" dirty="0"/>
              <a:t>carries </a:t>
            </a:r>
            <a:r>
              <a:rPr lang="en-US" sz="2400" b="1" dirty="0">
                <a:solidFill>
                  <a:srgbClr val="00B050"/>
                </a:solidFill>
              </a:rPr>
              <a:t>oxygen-poor blood</a:t>
            </a:r>
            <a:r>
              <a:rPr lang="en-US" sz="2400" dirty="0"/>
              <a:t> </a:t>
            </a:r>
            <a:r>
              <a:rPr lang="en-US" sz="2400" dirty="0">
                <a:solidFill>
                  <a:schemeClr val="tx1"/>
                </a:solidFill>
              </a:rPr>
              <a:t>between the </a:t>
            </a:r>
            <a:r>
              <a:rPr lang="en-US" sz="2400" b="1" dirty="0">
                <a:solidFill>
                  <a:srgbClr val="FF0000"/>
                </a:solidFill>
              </a:rPr>
              <a:t>heart</a:t>
            </a:r>
            <a:r>
              <a:rPr lang="en-US" sz="2400" dirty="0">
                <a:solidFill>
                  <a:srgbClr val="FF0000"/>
                </a:solidFill>
              </a:rPr>
              <a:t> </a:t>
            </a:r>
            <a:r>
              <a:rPr lang="en-US" sz="2400" dirty="0">
                <a:solidFill>
                  <a:schemeClr val="tx1"/>
                </a:solidFill>
              </a:rPr>
              <a:t>and the </a:t>
            </a:r>
            <a:r>
              <a:rPr lang="en-US" sz="3200" b="1" dirty="0">
                <a:solidFill>
                  <a:srgbClr val="FF0000"/>
                </a:solidFill>
              </a:rPr>
              <a:t>lungs</a:t>
            </a:r>
            <a:r>
              <a:rPr lang="en-US" sz="2400" dirty="0">
                <a:solidFill>
                  <a:srgbClr val="0000FF"/>
                </a:solidFill>
              </a:rPr>
              <a:t>.</a:t>
            </a:r>
            <a:endParaRPr sz="2400" dirty="0"/>
          </a:p>
          <a:p>
            <a:pPr marL="233363" lvl="1" indent="0" algn="l" rtl="0">
              <a:lnSpc>
                <a:spcPct val="100000"/>
              </a:lnSpc>
              <a:spcBef>
                <a:spcPts val="1800"/>
              </a:spcBef>
              <a:spcAft>
                <a:spcPts val="0"/>
              </a:spcAft>
              <a:buSzPts val="2800"/>
              <a:buNone/>
            </a:pPr>
            <a:r>
              <a:rPr lang="en-US" sz="2400" dirty="0"/>
              <a:t>The </a:t>
            </a:r>
            <a:r>
              <a:rPr lang="en-US" sz="2800" b="1" dirty="0">
                <a:solidFill>
                  <a:srgbClr val="0000FF"/>
                </a:solidFill>
              </a:rPr>
              <a:t>SYSTEMIC CIRCUIT</a:t>
            </a:r>
            <a:r>
              <a:rPr lang="en-US" sz="2800" b="1" dirty="0">
                <a:solidFill>
                  <a:srgbClr val="FF0000"/>
                </a:solidFill>
              </a:rPr>
              <a:t> </a:t>
            </a:r>
            <a:r>
              <a:rPr lang="en-US" sz="2400" dirty="0"/>
              <a:t>carries </a:t>
            </a:r>
            <a:r>
              <a:rPr lang="en-US" sz="2400" b="1" dirty="0">
                <a:solidFill>
                  <a:srgbClr val="00B050"/>
                </a:solidFill>
              </a:rPr>
              <a:t>oxygen-rich blood</a:t>
            </a:r>
            <a:r>
              <a:rPr lang="en-US" sz="2400" dirty="0"/>
              <a:t> </a:t>
            </a:r>
            <a:r>
              <a:rPr lang="en-US" sz="2400" dirty="0">
                <a:solidFill>
                  <a:schemeClr val="tx1"/>
                </a:solidFill>
              </a:rPr>
              <a:t>between the </a:t>
            </a:r>
            <a:r>
              <a:rPr lang="en-US" sz="2400" b="1" dirty="0">
                <a:solidFill>
                  <a:srgbClr val="0000FF"/>
                </a:solidFill>
              </a:rPr>
              <a:t>heart</a:t>
            </a:r>
            <a:r>
              <a:rPr lang="en-US" sz="2400" dirty="0">
                <a:solidFill>
                  <a:srgbClr val="0000FF"/>
                </a:solidFill>
              </a:rPr>
              <a:t> </a:t>
            </a:r>
            <a:r>
              <a:rPr lang="en-US" sz="2400" dirty="0">
                <a:solidFill>
                  <a:schemeClr val="tx1"/>
                </a:solidFill>
              </a:rPr>
              <a:t>and the rest of the </a:t>
            </a:r>
            <a:r>
              <a:rPr lang="en-US" sz="3200" b="1" dirty="0">
                <a:solidFill>
                  <a:srgbClr val="0000FF"/>
                </a:solidFill>
              </a:rPr>
              <a:t>body</a:t>
            </a:r>
            <a:r>
              <a:rPr lang="en-US" sz="2400" dirty="0">
                <a:solidFill>
                  <a:srgbClr val="0000FF"/>
                </a:solidFill>
              </a:rPr>
              <a:t>. </a:t>
            </a:r>
            <a:endParaRPr sz="2400" dirty="0">
              <a:solidFill>
                <a:srgbClr val="0000FF"/>
              </a:solidFill>
            </a:endParaRPr>
          </a:p>
        </p:txBody>
      </p:sp>
      <p:sp>
        <p:nvSpPr>
          <p:cNvPr id="793" name="Google Shape;793;p148"/>
          <p:cNvSpPr txBox="1">
            <a:spLocks noGrp="1"/>
          </p:cNvSpPr>
          <p:nvPr>
            <p:ph type="title"/>
          </p:nvPr>
        </p:nvSpPr>
        <p:spPr>
          <a:xfrm>
            <a:off x="381000" y="228601"/>
            <a:ext cx="8475133" cy="518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Arial"/>
              <a:buNone/>
            </a:pPr>
            <a:r>
              <a:rPr lang="en-US" sz="1800" dirty="0">
                <a:solidFill>
                  <a:srgbClr val="FF0000"/>
                </a:solidFill>
              </a:rPr>
              <a:t>The </a:t>
            </a:r>
            <a:r>
              <a:rPr lang="en-US" sz="1800" dirty="0">
                <a:solidFill>
                  <a:srgbClr val="0000FF"/>
                </a:solidFill>
              </a:rPr>
              <a:t>Circulatory System </a:t>
            </a:r>
            <a:r>
              <a:rPr lang="en-US" sz="1800" dirty="0">
                <a:solidFill>
                  <a:srgbClr val="FF0000"/>
                </a:solidFill>
              </a:rPr>
              <a:t>facilitates exchange with all Body Tissues. </a:t>
            </a:r>
            <a:endParaRPr sz="1800" dirty="0">
              <a:solidFill>
                <a:srgbClr val="FF0000"/>
              </a:solidFill>
            </a:endParaRPr>
          </a:p>
        </p:txBody>
      </p:sp>
      <p:pic>
        <p:nvPicPr>
          <p:cNvPr id="2050" name="Picture 2" descr="Difference between Pulmonary and Systemic Circulation - Difference.Guru">
            <a:extLst>
              <a:ext uri="{FF2B5EF4-FFF2-40B4-BE49-F238E27FC236}">
                <a16:creationId xmlns:a16="http://schemas.microsoft.com/office/drawing/2014/main" id="{50820174-82D2-404E-D6C4-9496CF4BD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542" y="778592"/>
            <a:ext cx="47625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1">
                                            <p:txEl>
                                              <p:pRg st="0" end="0"/>
                                            </p:txEl>
                                          </p:spTgt>
                                        </p:tgtEl>
                                        <p:attrNameLst>
                                          <p:attrName>style.visibility</p:attrName>
                                        </p:attrNameLst>
                                      </p:cBhvr>
                                      <p:to>
                                        <p:strVal val="visible"/>
                                      </p:to>
                                    </p:set>
                                    <p:animEffect transition="in" filter="fade">
                                      <p:cBhvr>
                                        <p:cTn id="7" dur="500"/>
                                        <p:tgtEl>
                                          <p:spTgt spid="7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1">
                                            <p:txEl>
                                              <p:pRg st="1" end="1"/>
                                            </p:txEl>
                                          </p:spTgt>
                                        </p:tgtEl>
                                        <p:attrNameLst>
                                          <p:attrName>style.visibility</p:attrName>
                                        </p:attrNameLst>
                                      </p:cBhvr>
                                      <p:to>
                                        <p:strVal val="visible"/>
                                      </p:to>
                                    </p:set>
                                    <p:animEffect transition="in" filter="fade">
                                      <p:cBhvr>
                                        <p:cTn id="12" dur="500"/>
                                        <p:tgtEl>
                                          <p:spTgt spid="7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1">
                                            <p:txEl>
                                              <p:pRg st="2" end="2"/>
                                            </p:txEl>
                                          </p:spTgt>
                                        </p:tgtEl>
                                        <p:attrNameLst>
                                          <p:attrName>style.visibility</p:attrName>
                                        </p:attrNameLst>
                                      </p:cBhvr>
                                      <p:to>
                                        <p:strVal val="visible"/>
                                      </p:to>
                                    </p:set>
                                    <p:animEffect transition="in" filter="fade">
                                      <p:cBhvr>
                                        <p:cTn id="17" dur="500"/>
                                        <p:tgtEl>
                                          <p:spTgt spid="7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sp>
        <p:nvSpPr>
          <p:cNvPr id="828" name="Google Shape;828;p151"/>
          <p:cNvSpPr txBox="1">
            <a:spLocks noGrp="1"/>
          </p:cNvSpPr>
          <p:nvPr>
            <p:ph type="body" idx="1"/>
          </p:nvPr>
        </p:nvSpPr>
        <p:spPr>
          <a:xfrm>
            <a:off x="73742" y="945360"/>
            <a:ext cx="8996516" cy="8340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400" dirty="0"/>
              <a:t>In all </a:t>
            </a:r>
            <a:r>
              <a:rPr lang="en-US" sz="2400" b="1" dirty="0">
                <a:solidFill>
                  <a:srgbClr val="0000FF"/>
                </a:solidFill>
              </a:rPr>
              <a:t>Birds </a:t>
            </a:r>
            <a:r>
              <a:rPr lang="en-US" sz="2400" dirty="0">
                <a:solidFill>
                  <a:schemeClr val="tx1"/>
                </a:solidFill>
              </a:rPr>
              <a:t>and</a:t>
            </a:r>
            <a:r>
              <a:rPr lang="en-US" sz="2400" b="1" dirty="0">
                <a:solidFill>
                  <a:srgbClr val="0000FF"/>
                </a:solidFill>
              </a:rPr>
              <a:t> Mammals</a:t>
            </a:r>
            <a:r>
              <a:rPr lang="en-US" sz="2400" dirty="0"/>
              <a:t>, the heart has </a:t>
            </a:r>
            <a:r>
              <a:rPr lang="en-US" sz="2400" b="1" dirty="0">
                <a:solidFill>
                  <a:srgbClr val="FF0000"/>
                </a:solidFill>
              </a:rPr>
              <a:t>four chambers </a:t>
            </a:r>
            <a:r>
              <a:rPr lang="en-US" sz="2400" dirty="0">
                <a:solidFill>
                  <a:schemeClr val="tx1"/>
                </a:solidFill>
              </a:rPr>
              <a:t>with</a:t>
            </a:r>
            <a:r>
              <a:rPr lang="en-US" sz="2400" b="1" dirty="0">
                <a:solidFill>
                  <a:srgbClr val="FF0000"/>
                </a:solidFill>
              </a:rPr>
              <a:t> </a:t>
            </a:r>
            <a:r>
              <a:rPr lang="en-US" sz="2400" b="1" dirty="0">
                <a:solidFill>
                  <a:srgbClr val="0000FF"/>
                </a:solidFill>
              </a:rPr>
              <a:t>two atria </a:t>
            </a:r>
            <a:r>
              <a:rPr lang="en-US" sz="2400" dirty="0">
                <a:solidFill>
                  <a:schemeClr val="tx1"/>
                </a:solidFill>
              </a:rPr>
              <a:t>and</a:t>
            </a:r>
            <a:r>
              <a:rPr lang="en-US" sz="2400" b="1" dirty="0">
                <a:solidFill>
                  <a:srgbClr val="0000FF"/>
                </a:solidFill>
              </a:rPr>
              <a:t> two ventricles.</a:t>
            </a:r>
            <a:endParaRPr sz="2400" dirty="0"/>
          </a:p>
        </p:txBody>
      </p:sp>
      <p:sp>
        <p:nvSpPr>
          <p:cNvPr id="830" name="Google Shape;830;p151"/>
          <p:cNvSpPr txBox="1">
            <a:spLocks noGrp="1"/>
          </p:cNvSpPr>
          <p:nvPr>
            <p:ph type="title"/>
          </p:nvPr>
        </p:nvSpPr>
        <p:spPr>
          <a:xfrm>
            <a:off x="304800" y="228601"/>
            <a:ext cx="8475133" cy="4684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000"/>
              <a:buFont typeface="Arial"/>
              <a:buNone/>
            </a:pPr>
            <a:r>
              <a:rPr lang="en-US" sz="1800" dirty="0">
                <a:solidFill>
                  <a:srgbClr val="FF0000"/>
                </a:solidFill>
              </a:rPr>
              <a:t>The </a:t>
            </a:r>
            <a:r>
              <a:rPr lang="en-US" sz="1800" dirty="0">
                <a:solidFill>
                  <a:srgbClr val="0000FF"/>
                </a:solidFill>
              </a:rPr>
              <a:t>Circulatory System </a:t>
            </a:r>
            <a:r>
              <a:rPr lang="en-US" sz="1800" dirty="0">
                <a:solidFill>
                  <a:srgbClr val="FF0000"/>
                </a:solidFill>
              </a:rPr>
              <a:t>facilitates exchange with all Body Tissues. </a:t>
            </a:r>
            <a:endParaRPr sz="1800" dirty="0">
              <a:solidFill>
                <a:srgbClr val="FF0000"/>
              </a:solidFill>
            </a:endParaRPr>
          </a:p>
        </p:txBody>
      </p:sp>
      <p:sp>
        <p:nvSpPr>
          <p:cNvPr id="2" name="Google Shape;828;p151">
            <a:extLst>
              <a:ext uri="{FF2B5EF4-FFF2-40B4-BE49-F238E27FC236}">
                <a16:creationId xmlns:a16="http://schemas.microsoft.com/office/drawing/2014/main" id="{CA7778FE-481B-A27B-E315-045EEAA7C433}"/>
              </a:ext>
            </a:extLst>
          </p:cNvPr>
          <p:cNvSpPr txBox="1">
            <a:spLocks/>
          </p:cNvSpPr>
          <p:nvPr/>
        </p:nvSpPr>
        <p:spPr>
          <a:xfrm>
            <a:off x="111285" y="3707758"/>
            <a:ext cx="3244165" cy="15173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1800"/>
              </a:spcBef>
              <a:buSzPts val="2800"/>
              <a:buFont typeface="Arial"/>
              <a:buNone/>
            </a:pPr>
            <a:r>
              <a:rPr lang="en-US" sz="2400" dirty="0"/>
              <a:t>The </a:t>
            </a:r>
            <a:r>
              <a:rPr lang="en-US" sz="2400" b="1" dirty="0">
                <a:solidFill>
                  <a:srgbClr val="FF0000"/>
                </a:solidFill>
              </a:rPr>
              <a:t>right side </a:t>
            </a:r>
            <a:r>
              <a:rPr lang="en-US" sz="2400" dirty="0"/>
              <a:t>of the heart handles only </a:t>
            </a:r>
            <a:r>
              <a:rPr lang="en-US" sz="2400" b="1" dirty="0">
                <a:solidFill>
                  <a:srgbClr val="0000FF"/>
                </a:solidFill>
              </a:rPr>
              <a:t>oxygen-poor blood.</a:t>
            </a:r>
            <a:endParaRPr lang="en-US" sz="2400" dirty="0"/>
          </a:p>
        </p:txBody>
      </p:sp>
      <p:sp>
        <p:nvSpPr>
          <p:cNvPr id="3" name="Google Shape;828;p151">
            <a:extLst>
              <a:ext uri="{FF2B5EF4-FFF2-40B4-BE49-F238E27FC236}">
                <a16:creationId xmlns:a16="http://schemas.microsoft.com/office/drawing/2014/main" id="{95DDDF71-7A65-6870-EDD6-0F77A0AFB890}"/>
              </a:ext>
            </a:extLst>
          </p:cNvPr>
          <p:cNvSpPr txBox="1">
            <a:spLocks/>
          </p:cNvSpPr>
          <p:nvPr/>
        </p:nvSpPr>
        <p:spPr>
          <a:xfrm>
            <a:off x="6381056" y="3410047"/>
            <a:ext cx="2639082" cy="2408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1800"/>
              </a:spcBef>
              <a:buSzPts val="2800"/>
              <a:buFont typeface="Arial"/>
              <a:buNone/>
            </a:pPr>
            <a:r>
              <a:rPr lang="en-US" sz="2400" dirty="0"/>
              <a:t>The </a:t>
            </a:r>
            <a:r>
              <a:rPr lang="en-US" sz="2400" b="1" dirty="0">
                <a:solidFill>
                  <a:srgbClr val="FF0000"/>
                </a:solidFill>
              </a:rPr>
              <a:t>left side </a:t>
            </a:r>
            <a:r>
              <a:rPr lang="en-US" sz="2400" dirty="0"/>
              <a:t>receives and pumps only </a:t>
            </a:r>
            <a:r>
              <a:rPr lang="en-US" sz="2400" b="1" dirty="0">
                <a:solidFill>
                  <a:srgbClr val="FF0000"/>
                </a:solidFill>
              </a:rPr>
              <a:t>oxygen-rich blood.</a:t>
            </a:r>
            <a:r>
              <a:rPr lang="en-US" sz="2400" dirty="0"/>
              <a:t> </a:t>
            </a:r>
          </a:p>
        </p:txBody>
      </p:sp>
      <p:pic>
        <p:nvPicPr>
          <p:cNvPr id="5" name="Picture 2" descr="Circulatory System: Pulmonary and Systemic Circuits">
            <a:extLst>
              <a:ext uri="{FF2B5EF4-FFF2-40B4-BE49-F238E27FC236}">
                <a16:creationId xmlns:a16="http://schemas.microsoft.com/office/drawing/2014/main" id="{64ADBBCF-CAF8-940B-E6DE-D8BBB315FA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71" r="31543"/>
          <a:stretch/>
        </p:blipFill>
        <p:spPr bwMode="auto">
          <a:xfrm>
            <a:off x="3421147" y="1779453"/>
            <a:ext cx="2251587" cy="43365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E3AD8D-62AB-8BDE-9213-058470893C9F}"/>
              </a:ext>
            </a:extLst>
          </p:cNvPr>
          <p:cNvSpPr/>
          <p:nvPr/>
        </p:nvSpPr>
        <p:spPr>
          <a:xfrm>
            <a:off x="5415148" y="3099460"/>
            <a:ext cx="307706" cy="154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828;p151">
            <a:extLst>
              <a:ext uri="{FF2B5EF4-FFF2-40B4-BE49-F238E27FC236}">
                <a16:creationId xmlns:a16="http://schemas.microsoft.com/office/drawing/2014/main" id="{D95B03E3-242F-D806-897E-858565D37FDC}"/>
              </a:ext>
            </a:extLst>
          </p:cNvPr>
          <p:cNvSpPr txBox="1">
            <a:spLocks/>
          </p:cNvSpPr>
          <p:nvPr/>
        </p:nvSpPr>
        <p:spPr>
          <a:xfrm>
            <a:off x="395541" y="2657982"/>
            <a:ext cx="3244165" cy="8340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1800"/>
              </a:spcBef>
              <a:buSzPts val="2800"/>
              <a:buFont typeface="Arial"/>
              <a:buNone/>
            </a:pPr>
            <a:r>
              <a:rPr lang="en-US" sz="2000" b="1" dirty="0">
                <a:solidFill>
                  <a:srgbClr val="0000FF"/>
                </a:solidFill>
              </a:rPr>
              <a:t>PULMONARY CIRCUIT</a:t>
            </a:r>
            <a:endParaRPr lang="en-US" sz="2000" dirty="0"/>
          </a:p>
        </p:txBody>
      </p:sp>
      <p:cxnSp>
        <p:nvCxnSpPr>
          <p:cNvPr id="9" name="Straight Arrow Connector 8">
            <a:extLst>
              <a:ext uri="{FF2B5EF4-FFF2-40B4-BE49-F238E27FC236}">
                <a16:creationId xmlns:a16="http://schemas.microsoft.com/office/drawing/2014/main" id="{F3F30094-6FB0-1565-19FA-7130691C29C1}"/>
              </a:ext>
            </a:extLst>
          </p:cNvPr>
          <p:cNvCxnSpPr/>
          <p:nvPr/>
        </p:nvCxnSpPr>
        <p:spPr>
          <a:xfrm>
            <a:off x="3355450" y="3099460"/>
            <a:ext cx="5752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Google Shape;828;p151">
            <a:extLst>
              <a:ext uri="{FF2B5EF4-FFF2-40B4-BE49-F238E27FC236}">
                <a16:creationId xmlns:a16="http://schemas.microsoft.com/office/drawing/2014/main" id="{12517942-502E-5021-2743-A94C64D14CCC}"/>
              </a:ext>
            </a:extLst>
          </p:cNvPr>
          <p:cNvSpPr txBox="1">
            <a:spLocks/>
          </p:cNvSpPr>
          <p:nvPr/>
        </p:nvSpPr>
        <p:spPr>
          <a:xfrm>
            <a:off x="6207124" y="2499961"/>
            <a:ext cx="2728740" cy="7307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1800"/>
              </a:spcBef>
              <a:buSzPts val="2800"/>
              <a:buFont typeface="Arial"/>
              <a:buNone/>
            </a:pPr>
            <a:r>
              <a:rPr lang="en-US" sz="2000" b="1" dirty="0">
                <a:solidFill>
                  <a:srgbClr val="FF0000"/>
                </a:solidFill>
              </a:rPr>
              <a:t>SYSTEMIC CIRCUIT</a:t>
            </a:r>
            <a:r>
              <a:rPr lang="en-US" sz="2000" dirty="0"/>
              <a:t> </a:t>
            </a:r>
          </a:p>
        </p:txBody>
      </p:sp>
      <p:grpSp>
        <p:nvGrpSpPr>
          <p:cNvPr id="14" name="Group 13">
            <a:extLst>
              <a:ext uri="{FF2B5EF4-FFF2-40B4-BE49-F238E27FC236}">
                <a16:creationId xmlns:a16="http://schemas.microsoft.com/office/drawing/2014/main" id="{64E14BBB-C83D-FB67-2281-F554E9226611}"/>
              </a:ext>
            </a:extLst>
          </p:cNvPr>
          <p:cNvGrpSpPr/>
          <p:nvPr/>
        </p:nvGrpSpPr>
        <p:grpSpPr>
          <a:xfrm>
            <a:off x="5296395" y="1911927"/>
            <a:ext cx="819397" cy="3906982"/>
            <a:chOff x="5296395" y="1911927"/>
            <a:chExt cx="819397" cy="3906982"/>
          </a:xfrm>
        </p:grpSpPr>
        <p:sp>
          <p:nvSpPr>
            <p:cNvPr id="11" name="Right Bracket 10">
              <a:extLst>
                <a:ext uri="{FF2B5EF4-FFF2-40B4-BE49-F238E27FC236}">
                  <a16:creationId xmlns:a16="http://schemas.microsoft.com/office/drawing/2014/main" id="{6DF613CE-8B64-FD9D-6C53-9A88AC3DEC32}"/>
                </a:ext>
              </a:extLst>
            </p:cNvPr>
            <p:cNvSpPr/>
            <p:nvPr/>
          </p:nvSpPr>
          <p:spPr>
            <a:xfrm>
              <a:off x="5296395" y="1911927"/>
              <a:ext cx="819397" cy="3906982"/>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C7C8489-CB80-DF2E-7244-67917CBC98A4}"/>
                </a:ext>
              </a:extLst>
            </p:cNvPr>
            <p:cNvCxnSpPr/>
            <p:nvPr/>
          </p:nvCxnSpPr>
          <p:spPr>
            <a:xfrm flipH="1">
              <a:off x="5722854" y="4346369"/>
              <a:ext cx="392938"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8">
                                            <p:txEl>
                                              <p:pRg st="0" end="0"/>
                                            </p:txEl>
                                          </p:spTgt>
                                        </p:tgtEl>
                                        <p:attrNameLst>
                                          <p:attrName>style.visibility</p:attrName>
                                        </p:attrNameLst>
                                      </p:cBhvr>
                                      <p:to>
                                        <p:strVal val="visible"/>
                                      </p:to>
                                    </p:set>
                                    <p:animEffect transition="in" filter="fade">
                                      <p:cBhvr>
                                        <p:cTn id="7" dur="500"/>
                                        <p:tgtEl>
                                          <p:spTgt spid="8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 grpId="0" build="p"/>
      <p:bldP spid="2" grpId="0"/>
      <p:bldP spid="3" grpId="0"/>
      <p:bldP spid="7"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859"/>
        <p:cNvGrpSpPr/>
        <p:nvPr/>
      </p:nvGrpSpPr>
      <p:grpSpPr>
        <a:xfrm>
          <a:off x="0" y="0"/>
          <a:ext cx="0" cy="0"/>
          <a:chOff x="0" y="0"/>
          <a:chExt cx="0" cy="0"/>
        </a:xfrm>
      </p:grpSpPr>
      <p:sp>
        <p:nvSpPr>
          <p:cNvPr id="860" name="Google Shape;860;p153"/>
          <p:cNvSpPr txBox="1">
            <a:spLocks noGrp="1"/>
          </p:cNvSpPr>
          <p:nvPr>
            <p:ph type="title"/>
          </p:nvPr>
        </p:nvSpPr>
        <p:spPr>
          <a:xfrm>
            <a:off x="304800" y="304800"/>
            <a:ext cx="8475133" cy="5492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600"/>
              <a:buFont typeface="Arial"/>
              <a:buNone/>
            </a:pPr>
            <a:r>
              <a:rPr lang="en-US" sz="3600" dirty="0">
                <a:solidFill>
                  <a:srgbClr val="FF0000"/>
                </a:solidFill>
              </a:rPr>
              <a:t>Circulatory System</a:t>
            </a:r>
            <a:endParaRPr sz="3600" dirty="0">
              <a:solidFill>
                <a:srgbClr val="FF0000"/>
              </a:solidFill>
            </a:endParaRPr>
          </a:p>
        </p:txBody>
      </p:sp>
      <p:pic>
        <p:nvPicPr>
          <p:cNvPr id="863" name="Google Shape;863;p153"/>
          <p:cNvPicPr preferRelativeResize="0"/>
          <p:nvPr/>
        </p:nvPicPr>
        <p:blipFill rotWithShape="1">
          <a:blip r:embed="rId3">
            <a:alphaModFix/>
          </a:blip>
          <a:srcRect l="48002" t="58739" r="2727" b="15212"/>
          <a:stretch/>
        </p:blipFill>
        <p:spPr>
          <a:xfrm>
            <a:off x="4465177" y="4779625"/>
            <a:ext cx="4678824" cy="2028703"/>
          </a:xfrm>
          <a:prstGeom prst="rect">
            <a:avLst/>
          </a:prstGeom>
          <a:noFill/>
          <a:ln>
            <a:noFill/>
          </a:ln>
        </p:spPr>
      </p:pic>
      <p:pic>
        <p:nvPicPr>
          <p:cNvPr id="2" name="Google Shape;863;p153">
            <a:extLst>
              <a:ext uri="{FF2B5EF4-FFF2-40B4-BE49-F238E27FC236}">
                <a16:creationId xmlns:a16="http://schemas.microsoft.com/office/drawing/2014/main" id="{6B11A4D8-A1F6-EC24-FD1B-330B71198CBC}"/>
              </a:ext>
            </a:extLst>
          </p:cNvPr>
          <p:cNvPicPr preferRelativeResize="0"/>
          <p:nvPr/>
        </p:nvPicPr>
        <p:blipFill rotWithShape="1">
          <a:blip r:embed="rId3">
            <a:alphaModFix/>
          </a:blip>
          <a:srcRect l="48024" t="44589" r="4933" b="40086"/>
          <a:stretch/>
        </p:blipFill>
        <p:spPr>
          <a:xfrm>
            <a:off x="4465177" y="3450047"/>
            <a:ext cx="4512733" cy="1226127"/>
          </a:xfrm>
          <a:prstGeom prst="rect">
            <a:avLst/>
          </a:prstGeom>
          <a:noFill/>
          <a:ln>
            <a:noFill/>
          </a:ln>
        </p:spPr>
      </p:pic>
      <p:pic>
        <p:nvPicPr>
          <p:cNvPr id="3" name="Google Shape;863;p153">
            <a:extLst>
              <a:ext uri="{FF2B5EF4-FFF2-40B4-BE49-F238E27FC236}">
                <a16:creationId xmlns:a16="http://schemas.microsoft.com/office/drawing/2014/main" id="{76B32216-1BD1-8BF7-541C-67DE9FB46278}"/>
              </a:ext>
            </a:extLst>
          </p:cNvPr>
          <p:cNvPicPr preferRelativeResize="0"/>
          <p:nvPr/>
        </p:nvPicPr>
        <p:blipFill rotWithShape="1">
          <a:blip r:embed="rId3">
            <a:alphaModFix/>
          </a:blip>
          <a:srcRect l="48023" t="20037" r="7494" b="54607"/>
          <a:stretch/>
        </p:blipFill>
        <p:spPr>
          <a:xfrm>
            <a:off x="4465177" y="1328899"/>
            <a:ext cx="4267200" cy="2028702"/>
          </a:xfrm>
          <a:prstGeom prst="rect">
            <a:avLst/>
          </a:prstGeom>
          <a:noFill/>
          <a:ln>
            <a:noFill/>
          </a:ln>
        </p:spPr>
      </p:pic>
      <p:pic>
        <p:nvPicPr>
          <p:cNvPr id="4" name="Google Shape;863;p153">
            <a:extLst>
              <a:ext uri="{FF2B5EF4-FFF2-40B4-BE49-F238E27FC236}">
                <a16:creationId xmlns:a16="http://schemas.microsoft.com/office/drawing/2014/main" id="{017A0D24-A37F-9876-F199-2CCDC4500809}"/>
              </a:ext>
            </a:extLst>
          </p:cNvPr>
          <p:cNvPicPr preferRelativeResize="0"/>
          <p:nvPr/>
        </p:nvPicPr>
        <p:blipFill rotWithShape="1">
          <a:blip r:embed="rId3">
            <a:alphaModFix/>
          </a:blip>
          <a:srcRect l="1949" t="20037" r="52679" b="10649"/>
          <a:stretch/>
        </p:blipFill>
        <p:spPr>
          <a:xfrm>
            <a:off x="65314" y="1262552"/>
            <a:ext cx="4352306" cy="5545777"/>
          </a:xfrm>
          <a:prstGeom prst="rect">
            <a:avLst/>
          </a:prstGeom>
          <a:noFill/>
          <a:ln>
            <a:noFill/>
          </a:ln>
        </p:spPr>
      </p:pic>
      <p:pic>
        <p:nvPicPr>
          <p:cNvPr id="5" name="Google Shape;863;p153">
            <a:extLst>
              <a:ext uri="{FF2B5EF4-FFF2-40B4-BE49-F238E27FC236}">
                <a16:creationId xmlns:a16="http://schemas.microsoft.com/office/drawing/2014/main" id="{F7D2FAA2-8D16-DB56-363B-30AF02A4576F}"/>
              </a:ext>
            </a:extLst>
          </p:cNvPr>
          <p:cNvPicPr preferRelativeResize="0"/>
          <p:nvPr/>
        </p:nvPicPr>
        <p:blipFill rotWithShape="1">
          <a:blip r:embed="rId3">
            <a:alphaModFix/>
          </a:blip>
          <a:srcRect l="4755" t="3636" r="4315" b="83122"/>
          <a:stretch/>
        </p:blipFill>
        <p:spPr>
          <a:xfrm>
            <a:off x="726374" y="49671"/>
            <a:ext cx="8722426" cy="10595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3"/>
                                        </p:tgtEl>
                                        <p:attrNameLst>
                                          <p:attrName>style.visibility</p:attrName>
                                        </p:attrNameLst>
                                      </p:cBhvr>
                                      <p:to>
                                        <p:strVal val="visible"/>
                                      </p:to>
                                    </p:set>
                                    <p:animEffect transition="in" filter="fade">
                                      <p:cBhvr>
                                        <p:cTn id="17" dur="500"/>
                                        <p:tgtEl>
                                          <p:spTgt spid="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867"/>
        <p:cNvGrpSpPr/>
        <p:nvPr/>
      </p:nvGrpSpPr>
      <p:grpSpPr>
        <a:xfrm>
          <a:off x="0" y="0"/>
          <a:ext cx="0" cy="0"/>
          <a:chOff x="0" y="0"/>
          <a:chExt cx="0" cy="0"/>
        </a:xfrm>
      </p:grpSpPr>
      <p:sp>
        <p:nvSpPr>
          <p:cNvPr id="868" name="Google Shape;868;p154"/>
          <p:cNvSpPr txBox="1">
            <a:spLocks noGrp="1"/>
          </p:cNvSpPr>
          <p:nvPr>
            <p:ph type="title"/>
          </p:nvPr>
        </p:nvSpPr>
        <p:spPr>
          <a:xfrm>
            <a:off x="304800" y="457200"/>
            <a:ext cx="8229600" cy="7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400" b="1" u="sng" dirty="0">
                <a:solidFill>
                  <a:srgbClr val="0000FF"/>
                </a:solidFill>
              </a:rPr>
              <a:t>HEART</a:t>
            </a:r>
            <a:endParaRPr dirty="0"/>
          </a:p>
        </p:txBody>
      </p:sp>
      <p:sp>
        <p:nvSpPr>
          <p:cNvPr id="869" name="Google Shape;869;p154"/>
          <p:cNvSpPr txBox="1">
            <a:spLocks noGrp="1"/>
          </p:cNvSpPr>
          <p:nvPr>
            <p:ph type="body" idx="1"/>
          </p:nvPr>
        </p:nvSpPr>
        <p:spPr>
          <a:xfrm>
            <a:off x="126670" y="1430977"/>
            <a:ext cx="8229600" cy="5105400"/>
          </a:xfrm>
          <a:prstGeom prst="rect">
            <a:avLst/>
          </a:prstGeom>
          <a:noFill/>
          <a:ln>
            <a:noFill/>
          </a:ln>
        </p:spPr>
        <p:txBody>
          <a:bodyPr spcFirstLastPara="1" wrap="square" lIns="91425" tIns="45700" rIns="91425" bIns="45700" anchor="t" anchorCtr="0">
            <a:noAutofit/>
          </a:bodyPr>
          <a:lstStyle/>
          <a:p>
            <a:pPr marL="342900" lvl="0" indent="-342900" algn="l" rtl="0">
              <a:spcBef>
                <a:spcPts val="480"/>
              </a:spcBef>
              <a:spcAft>
                <a:spcPts val="0"/>
              </a:spcAft>
              <a:buClr>
                <a:srgbClr val="FF0000"/>
              </a:buClr>
              <a:buSzPts val="2400"/>
              <a:buFont typeface="Arial"/>
              <a:buChar char="•"/>
            </a:pPr>
            <a:r>
              <a:rPr lang="en-US" sz="2400" b="1" dirty="0">
                <a:solidFill>
                  <a:srgbClr val="FF0000"/>
                </a:solidFill>
              </a:rPr>
              <a:t>Main component </a:t>
            </a:r>
            <a:r>
              <a:rPr lang="en-US" sz="2400" dirty="0"/>
              <a:t>of the circulatory system.</a:t>
            </a:r>
            <a:endParaRPr dirty="0"/>
          </a:p>
          <a:p>
            <a:pPr marL="342900" lvl="0" indent="-342900" algn="l" rtl="0">
              <a:spcBef>
                <a:spcPts val="1800"/>
              </a:spcBef>
              <a:spcAft>
                <a:spcPts val="0"/>
              </a:spcAft>
              <a:buClr>
                <a:schemeClr val="dk1"/>
              </a:buClr>
              <a:buSzPts val="2400"/>
              <a:buFont typeface="Arial"/>
              <a:buChar char="•"/>
            </a:pPr>
            <a:r>
              <a:rPr lang="en-US" sz="2400" dirty="0"/>
              <a:t>Muscular Organ (</a:t>
            </a:r>
            <a:r>
              <a:rPr lang="en-US" sz="2400" b="1" dirty="0">
                <a:solidFill>
                  <a:srgbClr val="FF0000"/>
                </a:solidFill>
              </a:rPr>
              <a:t>Cardiac Muscle</a:t>
            </a:r>
            <a:r>
              <a:rPr lang="en-US" sz="2400" dirty="0"/>
              <a:t>), about the size of your fist, that pumps the blood.</a:t>
            </a:r>
            <a:endParaRPr dirty="0"/>
          </a:p>
          <a:p>
            <a:pPr marL="342900" lvl="0" indent="-342900" algn="l" rtl="0">
              <a:spcBef>
                <a:spcPts val="1800"/>
              </a:spcBef>
              <a:spcAft>
                <a:spcPts val="0"/>
              </a:spcAft>
              <a:buClr>
                <a:srgbClr val="FF0000"/>
              </a:buClr>
              <a:buSzPts val="2400"/>
              <a:buFont typeface="Arial"/>
              <a:buChar char="•"/>
            </a:pPr>
            <a:r>
              <a:rPr lang="en-US" sz="2400" b="1" dirty="0">
                <a:solidFill>
                  <a:srgbClr val="FF0000"/>
                </a:solidFill>
              </a:rPr>
              <a:t>4 chambers </a:t>
            </a:r>
            <a:r>
              <a:rPr lang="en-US" sz="2400" dirty="0"/>
              <a:t>with </a:t>
            </a:r>
            <a:r>
              <a:rPr lang="en-US" sz="2400" b="1" dirty="0">
                <a:solidFill>
                  <a:srgbClr val="FF0000"/>
                </a:solidFill>
              </a:rPr>
              <a:t>4 valves </a:t>
            </a:r>
            <a:r>
              <a:rPr lang="en-US" sz="2400" dirty="0"/>
              <a:t>through which blood must pass on each trip around the body.</a:t>
            </a:r>
            <a:endParaRPr dirty="0"/>
          </a:p>
          <a:p>
            <a:pPr marL="342900" lvl="0" indent="-342900" algn="l" rtl="0">
              <a:spcBef>
                <a:spcPts val="1800"/>
              </a:spcBef>
              <a:spcAft>
                <a:spcPts val="0"/>
              </a:spcAft>
              <a:buClr>
                <a:schemeClr val="dk1"/>
              </a:buClr>
              <a:buSzPts val="2400"/>
              <a:buFont typeface="Arial"/>
              <a:buChar char="•"/>
            </a:pPr>
            <a:r>
              <a:rPr lang="en-US" sz="2400" dirty="0"/>
              <a:t>Avg 70 beats per minute.</a:t>
            </a:r>
            <a:endParaRPr dirty="0"/>
          </a:p>
          <a:p>
            <a:pPr marL="342900" lvl="0" indent="-342900" algn="l" rtl="0">
              <a:spcBef>
                <a:spcPts val="1800"/>
              </a:spcBef>
              <a:spcAft>
                <a:spcPts val="0"/>
              </a:spcAft>
              <a:buClr>
                <a:schemeClr val="dk1"/>
              </a:buClr>
              <a:buSzPts val="2400"/>
              <a:buFont typeface="Arial"/>
              <a:buChar char="•"/>
            </a:pPr>
            <a:r>
              <a:rPr lang="en-US" sz="2400" dirty="0"/>
              <a:t>Pumps </a:t>
            </a:r>
            <a:r>
              <a:rPr lang="en-US" sz="2400" b="1" dirty="0">
                <a:solidFill>
                  <a:srgbClr val="FF0000"/>
                </a:solidFill>
              </a:rPr>
              <a:t>Oxygen-rich blood </a:t>
            </a:r>
            <a:r>
              <a:rPr lang="en-US" sz="2400" dirty="0"/>
              <a:t>coming from the lungs to all parts of the body through a network of blood vessels.</a:t>
            </a:r>
            <a:endParaRPr dirty="0"/>
          </a:p>
          <a:p>
            <a:pPr marL="342900" lvl="0" indent="-342900" algn="l" rtl="0">
              <a:spcBef>
                <a:spcPts val="1800"/>
              </a:spcBef>
              <a:spcAft>
                <a:spcPts val="0"/>
              </a:spcAft>
              <a:buClr>
                <a:srgbClr val="0000FF"/>
              </a:buClr>
              <a:buSzPts val="2400"/>
              <a:buFont typeface="Arial"/>
              <a:buChar char="•"/>
            </a:pPr>
            <a:r>
              <a:rPr lang="en-US" sz="2400" b="1" dirty="0">
                <a:solidFill>
                  <a:srgbClr val="0000FF"/>
                </a:solidFill>
              </a:rPr>
              <a:t>Pacemaker</a:t>
            </a:r>
            <a:r>
              <a:rPr lang="en-US" sz="2400" dirty="0"/>
              <a:t> </a:t>
            </a:r>
            <a:r>
              <a:rPr lang="en-US" sz="2400" dirty="0">
                <a:sym typeface="Wingdings" panose="05000000000000000000" pitchFamily="2" charset="2"/>
              </a:rPr>
              <a:t></a:t>
            </a:r>
            <a:r>
              <a:rPr lang="en-US" sz="2400" dirty="0"/>
              <a:t> special tissue inside the heart that causes it to beat automatically.</a:t>
            </a:r>
            <a:endParaRPr sz="2400" dirty="0"/>
          </a:p>
        </p:txBody>
      </p:sp>
      <p:pic>
        <p:nvPicPr>
          <p:cNvPr id="870" name="Google Shape;870;p154" descr="E:\Landry Academy\A &amp; P\Heart Page #434.jpg"/>
          <p:cNvPicPr preferRelativeResize="0"/>
          <p:nvPr/>
        </p:nvPicPr>
        <p:blipFill rotWithShape="1">
          <a:blip r:embed="rId3">
            <a:alphaModFix/>
          </a:blip>
          <a:srcRect/>
          <a:stretch/>
        </p:blipFill>
        <p:spPr>
          <a:xfrm>
            <a:off x="6697680" y="0"/>
            <a:ext cx="2438400" cy="17258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9">
                                            <p:txEl>
                                              <p:pRg st="0" end="0"/>
                                            </p:txEl>
                                          </p:spTgt>
                                        </p:tgtEl>
                                        <p:attrNameLst>
                                          <p:attrName>style.visibility</p:attrName>
                                        </p:attrNameLst>
                                      </p:cBhvr>
                                      <p:to>
                                        <p:strVal val="visible"/>
                                      </p:to>
                                    </p:set>
                                    <p:animEffect transition="in" filter="wipe(left)">
                                      <p:cBhvr>
                                        <p:cTn id="7" dur="500"/>
                                        <p:tgtEl>
                                          <p:spTgt spid="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9">
                                            <p:txEl>
                                              <p:pRg st="1" end="1"/>
                                            </p:txEl>
                                          </p:spTgt>
                                        </p:tgtEl>
                                        <p:attrNameLst>
                                          <p:attrName>style.visibility</p:attrName>
                                        </p:attrNameLst>
                                      </p:cBhvr>
                                      <p:to>
                                        <p:strVal val="visible"/>
                                      </p:to>
                                    </p:set>
                                    <p:animEffect transition="in" filter="wipe(left)">
                                      <p:cBhvr>
                                        <p:cTn id="12" dur="500"/>
                                        <p:tgtEl>
                                          <p:spTgt spid="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9">
                                            <p:txEl>
                                              <p:pRg st="2" end="2"/>
                                            </p:txEl>
                                          </p:spTgt>
                                        </p:tgtEl>
                                        <p:attrNameLst>
                                          <p:attrName>style.visibility</p:attrName>
                                        </p:attrNameLst>
                                      </p:cBhvr>
                                      <p:to>
                                        <p:strVal val="visible"/>
                                      </p:to>
                                    </p:set>
                                    <p:animEffect transition="in" filter="wipe(left)">
                                      <p:cBhvr>
                                        <p:cTn id="17" dur="500"/>
                                        <p:tgtEl>
                                          <p:spTgt spid="8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69">
                                            <p:txEl>
                                              <p:pRg st="3" end="3"/>
                                            </p:txEl>
                                          </p:spTgt>
                                        </p:tgtEl>
                                        <p:attrNameLst>
                                          <p:attrName>style.visibility</p:attrName>
                                        </p:attrNameLst>
                                      </p:cBhvr>
                                      <p:to>
                                        <p:strVal val="visible"/>
                                      </p:to>
                                    </p:set>
                                    <p:animEffect transition="in" filter="wipe(left)">
                                      <p:cBhvr>
                                        <p:cTn id="22" dur="500"/>
                                        <p:tgtEl>
                                          <p:spTgt spid="8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69">
                                            <p:txEl>
                                              <p:pRg st="4" end="4"/>
                                            </p:txEl>
                                          </p:spTgt>
                                        </p:tgtEl>
                                        <p:attrNameLst>
                                          <p:attrName>style.visibility</p:attrName>
                                        </p:attrNameLst>
                                      </p:cBhvr>
                                      <p:to>
                                        <p:strVal val="visible"/>
                                      </p:to>
                                    </p:set>
                                    <p:animEffect transition="in" filter="wipe(left)">
                                      <p:cBhvr>
                                        <p:cTn id="27" dur="500"/>
                                        <p:tgtEl>
                                          <p:spTgt spid="8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69">
                                            <p:txEl>
                                              <p:pRg st="5" end="5"/>
                                            </p:txEl>
                                          </p:spTgt>
                                        </p:tgtEl>
                                        <p:attrNameLst>
                                          <p:attrName>style.visibility</p:attrName>
                                        </p:attrNameLst>
                                      </p:cBhvr>
                                      <p:to>
                                        <p:strVal val="visible"/>
                                      </p:to>
                                    </p:set>
                                    <p:animEffect transition="in" filter="wipe(left)">
                                      <p:cBhvr>
                                        <p:cTn id="32" dur="500"/>
                                        <p:tgtEl>
                                          <p:spTgt spid="8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FFFFFF"/>
              </a:solidFill>
              <a:effectLst/>
              <a:uLnTx/>
              <a:uFillTx/>
              <a:latin typeface="Tahoma"/>
              <a:ea typeface="+mn-ea"/>
              <a:cs typeface="+mn-cs"/>
              <a:sym typeface="Arial"/>
            </a:endParaRPr>
          </a:p>
        </p:txBody>
      </p:sp>
      <p:sp>
        <p:nvSpPr>
          <p:cNvPr id="3" name="Content Placeholder 2"/>
          <p:cNvSpPr>
            <a:spLocks noGrp="1"/>
          </p:cNvSpPr>
          <p:nvPr>
            <p:ph idx="1"/>
          </p:nvPr>
        </p:nvSpPr>
        <p:spPr>
          <a:xfrm>
            <a:off x="685800" y="761455"/>
            <a:ext cx="7086600" cy="6064795"/>
          </a:xfrm>
        </p:spPr>
        <p:txBody>
          <a:bodyPr/>
          <a:lstStyle/>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Regulating the internal environment (pH, water, temperature) involves </a:t>
            </a:r>
            <a:r>
              <a:rPr lang="en-US" dirty="0">
                <a:solidFill>
                  <a:srgbClr val="00B050"/>
                </a:solidFill>
                <a:effectLst>
                  <a:outerShdw blurRad="38100" dist="38100" dir="2700000" algn="tl">
                    <a:srgbClr val="000000">
                      <a:alpha val="43137"/>
                    </a:srgbClr>
                  </a:outerShdw>
                </a:effectLst>
                <a:latin typeface="Comic Sans MS" pitchFamily="66" charset="0"/>
              </a:rPr>
              <a:t>homeostasis</a:t>
            </a:r>
            <a:r>
              <a:rPr lang="en-US" dirty="0">
                <a:solidFill>
                  <a:srgbClr val="0000FF"/>
                </a:solidFill>
                <a:effectLst>
                  <a:outerShdw blurRad="38100" dist="38100" dir="2700000" algn="tl">
                    <a:srgbClr val="000000">
                      <a:alpha val="43137"/>
                    </a:srgbClr>
                  </a:outerShdw>
                </a:effectLst>
                <a:latin typeface="Comic Sans MS" pitchFamily="66" charset="0"/>
              </a:rPr>
              <a:t>.</a:t>
            </a:r>
            <a:endParaRPr lang="en-US" dirty="0">
              <a:solidFill>
                <a:schemeClr val="bg1"/>
              </a:solidFill>
              <a:effectLst>
                <a:outerShdw blurRad="38100" dist="38100" dir="2700000" algn="tl">
                  <a:srgbClr val="000000">
                    <a:alpha val="43137"/>
                  </a:srgbClr>
                </a:outerShdw>
              </a:effectLst>
              <a:latin typeface="Comic Sans MS" pitchFamily="66" charset="0"/>
            </a:endParaRPr>
          </a:p>
          <a:p>
            <a:pPr marL="0" indent="0"/>
            <a:endParaRPr lang="en-US" sz="1600" dirty="0">
              <a:solidFill>
                <a:schemeClr val="bg1"/>
              </a:solidFill>
              <a:effectLst>
                <a:outerShdw blurRad="38100" dist="38100" dir="2700000" algn="tl">
                  <a:srgbClr val="000000">
                    <a:alpha val="43137"/>
                  </a:srgbClr>
                </a:outerShdw>
              </a:effectLst>
              <a:latin typeface="Comic Sans MS" pitchFamily="66" charset="0"/>
            </a:endParaRPr>
          </a:p>
          <a:p>
            <a:pPr marL="0" indent="0"/>
            <a:r>
              <a:rPr lang="en-US" dirty="0">
                <a:solidFill>
                  <a:schemeClr val="bg1"/>
                </a:solidFill>
                <a:effectLst>
                  <a:outerShdw blurRad="38100" dist="38100" dir="2700000" algn="tl">
                    <a:srgbClr val="000000">
                      <a:alpha val="43137"/>
                    </a:srgbClr>
                  </a:outerShdw>
                </a:effectLst>
                <a:latin typeface="Comic Sans MS" pitchFamily="66" charset="0"/>
              </a:rPr>
              <a:t>Protecting the body from infection &amp; cancer involves the </a:t>
            </a:r>
            <a:r>
              <a:rPr lang="en-US" dirty="0">
                <a:solidFill>
                  <a:srgbClr val="00B050"/>
                </a:solidFill>
                <a:effectLst>
                  <a:outerShdw blurRad="38100" dist="38100" dir="2700000" algn="tl">
                    <a:srgbClr val="000000">
                      <a:alpha val="43137"/>
                    </a:srgbClr>
                  </a:outerShdw>
                </a:effectLst>
                <a:latin typeface="Comic Sans MS" pitchFamily="66" charset="0"/>
              </a:rPr>
              <a:t>lymphatic</a:t>
            </a:r>
            <a:r>
              <a:rPr lang="en-US" dirty="0">
                <a:solidFill>
                  <a:schemeClr val="bg1"/>
                </a:solidFill>
                <a:effectLst>
                  <a:outerShdw blurRad="38100" dist="38100" dir="2700000" algn="tl">
                    <a:srgbClr val="000000">
                      <a:alpha val="43137"/>
                    </a:srgbClr>
                  </a:outerShdw>
                </a:effectLst>
                <a:latin typeface="Comic Sans MS" pitchFamily="66" charset="0"/>
              </a:rPr>
              <a:t> &amp; </a:t>
            </a:r>
            <a:r>
              <a:rPr lang="en-US" dirty="0">
                <a:solidFill>
                  <a:srgbClr val="00B050"/>
                </a:solidFill>
                <a:effectLst>
                  <a:outerShdw blurRad="38100" dist="38100" dir="2700000" algn="tl">
                    <a:srgbClr val="000000">
                      <a:alpha val="43137"/>
                    </a:srgbClr>
                  </a:outerShdw>
                </a:effectLst>
                <a:latin typeface="Comic Sans MS" pitchFamily="66" charset="0"/>
              </a:rPr>
              <a:t>immune</a:t>
            </a:r>
            <a:r>
              <a:rPr lang="en-US" dirty="0">
                <a:solidFill>
                  <a:schemeClr val="bg1"/>
                </a:solidFill>
                <a:effectLst>
                  <a:outerShdw blurRad="38100" dist="38100" dir="2700000" algn="tl">
                    <a:srgbClr val="000000">
                      <a:alpha val="43137"/>
                    </a:srgbClr>
                  </a:outerShdw>
                </a:effectLst>
                <a:latin typeface="Comic Sans MS" pitchFamily="66" charset="0"/>
              </a:rPr>
              <a:t> systems.</a:t>
            </a:r>
            <a:endParaRPr lang="en-US" b="1" dirty="0">
              <a:solidFill>
                <a:srgbClr val="FF0000"/>
              </a:solidFill>
            </a:endParaRPr>
          </a:p>
          <a:p>
            <a:pPr marL="0" indent="0" eaLnBrk="1" hangingPunct="1">
              <a:buClr>
                <a:srgbClr val="002060"/>
              </a:buClr>
              <a:buSzPct val="100000"/>
              <a:tabLst>
                <a:tab pos="463550" algn="l"/>
              </a:tabLst>
              <a:defRPr/>
            </a:pPr>
            <a:endParaRPr lang="en-US" sz="1600" dirty="0">
              <a:solidFill>
                <a:srgbClr val="FFFF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List four main types of tissue in the body and their function.</a:t>
            </a:r>
          </a:p>
          <a:p>
            <a:pPr marL="0" indent="0" eaLnBrk="1" hangingPunct="1">
              <a:buClr>
                <a:srgbClr val="002060"/>
              </a:buClr>
              <a:buSzPct val="100000"/>
              <a:tabLst>
                <a:tab pos="117475" algn="l"/>
              </a:tabLst>
              <a:defRPr/>
            </a:pPr>
            <a:r>
              <a:rPr lang="en-US" dirty="0">
                <a:solidFill>
                  <a:srgbClr val="FFFF00"/>
                </a:solidFill>
                <a:effectLst>
                  <a:outerShdw blurRad="38100" dist="38100" dir="2700000" algn="tl">
                    <a:srgbClr val="000000">
                      <a:alpha val="43137"/>
                    </a:srgbClr>
                  </a:outerShdw>
                </a:effectLst>
                <a:latin typeface="Comic Sans MS" pitchFamily="66" charset="0"/>
              </a:rPr>
              <a:t>	</a:t>
            </a:r>
            <a:r>
              <a:rPr lang="en-US" dirty="0">
                <a:solidFill>
                  <a:srgbClr val="00B050"/>
                </a:solidFill>
                <a:effectLst>
                  <a:outerShdw blurRad="38100" dist="38100" dir="2700000" algn="tl">
                    <a:srgbClr val="000000">
                      <a:alpha val="43137"/>
                    </a:srgbClr>
                  </a:outerShdw>
                </a:effectLst>
                <a:latin typeface="Comic Sans MS" pitchFamily="66" charset="0"/>
              </a:rPr>
              <a:t>epithelial (cover, protect), </a:t>
            </a:r>
            <a:r>
              <a:rPr lang="en-US" dirty="0">
                <a:solidFill>
                  <a:srgbClr val="FFFF00"/>
                </a:solidFill>
                <a:effectLst>
                  <a:outerShdw blurRad="38100" dist="38100" dir="2700000" algn="tl">
                    <a:srgbClr val="000000">
                      <a:alpha val="43137"/>
                    </a:srgbClr>
                  </a:outerShdw>
                </a:effectLst>
                <a:latin typeface="Comic Sans MS" pitchFamily="66" charset="0"/>
              </a:rPr>
              <a:t>connective (bind, support),</a:t>
            </a:r>
            <a:r>
              <a:rPr lang="en-US" dirty="0">
                <a:solidFill>
                  <a:srgbClr val="00B050"/>
                </a:solidFill>
                <a:effectLst>
                  <a:outerShdw blurRad="38100" dist="38100" dir="2700000" algn="tl">
                    <a:srgbClr val="000000">
                      <a:alpha val="43137"/>
                    </a:srgbClr>
                  </a:outerShdw>
                </a:effectLst>
                <a:latin typeface="Comic Sans MS" pitchFamily="66" charset="0"/>
              </a:rPr>
              <a:t> muscle (movement), </a:t>
            </a:r>
            <a:r>
              <a:rPr lang="en-US" dirty="0">
                <a:solidFill>
                  <a:srgbClr val="FFFF00"/>
                </a:solidFill>
                <a:effectLst>
                  <a:outerShdw blurRad="38100" dist="38100" dir="2700000" algn="tl">
                    <a:srgbClr val="000000">
                      <a:alpha val="43137"/>
                    </a:srgbClr>
                  </a:outerShdw>
                </a:effectLst>
                <a:latin typeface="Comic Sans MS" pitchFamily="66" charset="0"/>
              </a:rPr>
              <a:t>nerves (communication)</a:t>
            </a:r>
            <a:endParaRPr lang="en-US" sz="2800" dirty="0">
              <a:solidFill>
                <a:srgbClr val="FFFF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endParaRPr lang="en-US" sz="1100" dirty="0">
              <a:solidFill>
                <a:srgbClr val="0000FF"/>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sz="2800" dirty="0">
                <a:solidFill>
                  <a:srgbClr val="0000FF"/>
                </a:solidFill>
                <a:effectLst>
                  <a:outerShdw blurRad="38100" dist="38100" dir="2700000" algn="tl">
                    <a:srgbClr val="000000">
                      <a:alpha val="43137"/>
                    </a:srgbClr>
                  </a:outerShdw>
                </a:effectLst>
                <a:latin typeface="Comic Sans MS" pitchFamily="66" charset="0"/>
              </a:rPr>
              <a:t>What are “skeletal, smooth, &amp; cardiac”?</a:t>
            </a:r>
          </a:p>
          <a:p>
            <a:pPr marL="0" indent="0" eaLnBrk="1" hangingPunct="1">
              <a:buClr>
                <a:srgbClr val="002060"/>
              </a:buClr>
              <a:buSzPct val="100000"/>
              <a:tabLst>
                <a:tab pos="463550" algn="l"/>
              </a:tabLst>
              <a:defRPr/>
            </a:pPr>
            <a:r>
              <a:rPr lang="en-US" sz="2800" dirty="0">
                <a:solidFill>
                  <a:srgbClr val="FFFF00"/>
                </a:solidFill>
                <a:effectLst>
                  <a:outerShdw blurRad="38100" dist="38100" dir="2700000" algn="tl">
                    <a:srgbClr val="000000">
                      <a:alpha val="43137"/>
                    </a:srgbClr>
                  </a:outerShdw>
                </a:effectLst>
                <a:latin typeface="Comic Sans MS" pitchFamily="66" charset="0"/>
              </a:rPr>
              <a:t>	muscle tissues</a:t>
            </a: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32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SzPct val="100000"/>
              <a:buFont typeface="Arial" pitchFamily="34" charset="0"/>
              <a:buChar char="•"/>
              <a:defRPr/>
            </a:pPr>
            <a:endParaRPr lang="en-US" sz="3600" dirty="0">
              <a:solidFill>
                <a:schemeClr val="accent6">
                  <a:lumMod val="75000"/>
                </a:schemeClr>
              </a:solidFill>
              <a:latin typeface="Comic Sans MS" pitchFamily="66" charset="0"/>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1" i="0" u="none" strike="noStrike" kern="1200" cap="none" spc="0" normalizeH="0" baseline="0" noProof="0" dirty="0">
              <a:ln>
                <a:noFill/>
              </a:ln>
              <a:solidFill>
                <a:srgbClr val="FFFFFF"/>
              </a:solidFill>
              <a:effectLst/>
              <a:uLnTx/>
              <a:uFillTx/>
              <a:latin typeface="Tahoma"/>
              <a:ea typeface="+mn-ea"/>
              <a:cs typeface="Arial" charset="0"/>
              <a:sym typeface="Arial"/>
            </a:endParaRPr>
          </a:p>
        </p:txBody>
      </p:sp>
      <p:pic>
        <p:nvPicPr>
          <p:cNvPr id="12" name="Picture 11" descr="warm_up-01.eps">
            <a:extLst>
              <a:ext uri="{FF2B5EF4-FFF2-40B4-BE49-F238E27FC236}">
                <a16:creationId xmlns:a16="http://schemas.microsoft.com/office/drawing/2014/main" id="{CA731A4E-E3FC-7B89-D927-CBACBC51D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7" y="7194"/>
            <a:ext cx="838200" cy="679622"/>
          </a:xfrm>
          <a:prstGeom prst="rect">
            <a:avLst/>
          </a:prstGeom>
        </p:spPr>
      </p:pic>
    </p:spTree>
    <p:extLst>
      <p:ext uri="{BB962C8B-B14F-4D97-AF65-F5344CB8AC3E}">
        <p14:creationId xmlns:p14="http://schemas.microsoft.com/office/powerpoint/2010/main" val="136912347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wipe(left)">
                                      <p:cBhvr>
                                        <p:cTn id="20" dur="500"/>
                                        <p:tgtEl>
                                          <p:spTgt spid="3">
                                            <p:txEl>
                                              <p:pRg st="7" end="7"/>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wipe(left)">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874"/>
        <p:cNvGrpSpPr/>
        <p:nvPr/>
      </p:nvGrpSpPr>
      <p:grpSpPr>
        <a:xfrm>
          <a:off x="0" y="0"/>
          <a:ext cx="0" cy="0"/>
          <a:chOff x="0" y="0"/>
          <a:chExt cx="0" cy="0"/>
        </a:xfrm>
      </p:grpSpPr>
      <p:pic>
        <p:nvPicPr>
          <p:cNvPr id="877" name="Google Shape;877;p155" descr="E:\Landry Academy\A &amp; P\Heart Page #434.jpg"/>
          <p:cNvPicPr preferRelativeResize="0">
            <a:picLocks noGrp="1"/>
          </p:cNvPicPr>
          <p:nvPr>
            <p:ph type="body" idx="2"/>
          </p:nvPr>
        </p:nvPicPr>
        <p:blipFill rotWithShape="1">
          <a:blip r:embed="rId3">
            <a:alphaModFix/>
          </a:blip>
          <a:srcRect b="5431"/>
          <a:stretch/>
        </p:blipFill>
        <p:spPr>
          <a:xfrm>
            <a:off x="4571999" y="1371599"/>
            <a:ext cx="4488873" cy="5290457"/>
          </a:xfrm>
          <a:prstGeom prst="rect">
            <a:avLst/>
          </a:prstGeom>
          <a:noFill/>
          <a:ln>
            <a:noFill/>
          </a:ln>
        </p:spPr>
      </p:pic>
      <p:sp>
        <p:nvSpPr>
          <p:cNvPr id="875" name="Google Shape;875;p155"/>
          <p:cNvSpPr txBox="1">
            <a:spLocks noGrp="1"/>
          </p:cNvSpPr>
          <p:nvPr>
            <p:ph type="title"/>
          </p:nvPr>
        </p:nvSpPr>
        <p:spPr>
          <a:xfrm>
            <a:off x="4833256" y="533400"/>
            <a:ext cx="3853544" cy="838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HEART</a:t>
            </a:r>
            <a:endParaRPr b="1" u="sng" dirty="0">
              <a:solidFill>
                <a:srgbClr val="C00000"/>
              </a:solidFill>
            </a:endParaRPr>
          </a:p>
        </p:txBody>
      </p:sp>
      <p:sp>
        <p:nvSpPr>
          <p:cNvPr id="876" name="Google Shape;876;p155"/>
          <p:cNvSpPr txBox="1">
            <a:spLocks noGrp="1"/>
          </p:cNvSpPr>
          <p:nvPr>
            <p:ph type="body" idx="1"/>
          </p:nvPr>
        </p:nvSpPr>
        <p:spPr>
          <a:xfrm>
            <a:off x="83127" y="952500"/>
            <a:ext cx="4750129" cy="5448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dirty="0"/>
              <a:t>The heart has 4 hollow spaces called </a:t>
            </a:r>
            <a:r>
              <a:rPr lang="en-US" sz="2400" b="1" dirty="0">
                <a:solidFill>
                  <a:srgbClr val="C00000"/>
                </a:solidFill>
              </a:rPr>
              <a:t>chambers.</a:t>
            </a:r>
            <a:endParaRPr dirty="0"/>
          </a:p>
          <a:p>
            <a:pPr marL="0" lvl="0" indent="0" algn="l" rtl="0">
              <a:spcBef>
                <a:spcPts val="1800"/>
              </a:spcBef>
              <a:spcAft>
                <a:spcPts val="0"/>
              </a:spcAft>
              <a:buClr>
                <a:srgbClr val="0000FF"/>
              </a:buClr>
              <a:buSzPts val="2400"/>
              <a:buNone/>
            </a:pPr>
            <a:r>
              <a:rPr lang="en-US" sz="2400" b="1" dirty="0">
                <a:solidFill>
                  <a:srgbClr val="0000FF"/>
                </a:solidFill>
              </a:rPr>
              <a:t>ATRIA: </a:t>
            </a:r>
            <a:r>
              <a:rPr lang="en-US" sz="2400" dirty="0"/>
              <a:t>upper, thin-walled chambers.</a:t>
            </a:r>
          </a:p>
          <a:p>
            <a:pPr indent="-231775">
              <a:spcBef>
                <a:spcPts val="1800"/>
              </a:spcBef>
              <a:buClr>
                <a:srgbClr val="0000FF"/>
              </a:buClr>
              <a:buSzPts val="2400"/>
            </a:pPr>
            <a:r>
              <a:rPr lang="en-US" sz="2800" dirty="0"/>
              <a:t>Blood enters </a:t>
            </a:r>
            <a:r>
              <a:rPr lang="en-US" sz="2800" b="1" dirty="0">
                <a:solidFill>
                  <a:srgbClr val="C00000"/>
                </a:solidFill>
              </a:rPr>
              <a:t>the heart </a:t>
            </a:r>
            <a:r>
              <a:rPr lang="en-US" sz="2800" dirty="0"/>
              <a:t>through the </a:t>
            </a:r>
            <a:r>
              <a:rPr lang="en-US" sz="2800" b="1" dirty="0">
                <a:solidFill>
                  <a:srgbClr val="C00000"/>
                </a:solidFill>
              </a:rPr>
              <a:t>atria</a:t>
            </a:r>
            <a:r>
              <a:rPr lang="en-US" sz="2800" dirty="0"/>
              <a:t>.</a:t>
            </a:r>
            <a:endParaRPr lang="en-US" dirty="0"/>
          </a:p>
          <a:p>
            <a:pPr marL="0" lvl="0" indent="0" algn="l" rtl="0">
              <a:spcBef>
                <a:spcPts val="2400"/>
              </a:spcBef>
              <a:spcAft>
                <a:spcPts val="0"/>
              </a:spcAft>
              <a:buClr>
                <a:srgbClr val="0000FF"/>
              </a:buClr>
              <a:buSzPts val="2400"/>
              <a:buNone/>
            </a:pPr>
            <a:r>
              <a:rPr lang="en-US" sz="2400" b="1" dirty="0">
                <a:solidFill>
                  <a:srgbClr val="0000FF"/>
                </a:solidFill>
              </a:rPr>
              <a:t>VENTRICLES: </a:t>
            </a:r>
            <a:r>
              <a:rPr lang="en-US" sz="2400" dirty="0"/>
              <a:t>lower, larger, thick-walled chambers</a:t>
            </a:r>
            <a:endParaRPr dirty="0"/>
          </a:p>
          <a:p>
            <a:pPr marL="463550" lvl="0" indent="-238125" algn="l" rtl="0">
              <a:spcBef>
                <a:spcPts val="1800"/>
              </a:spcBef>
              <a:spcAft>
                <a:spcPts val="0"/>
              </a:spcAft>
              <a:buClr>
                <a:schemeClr val="dk1"/>
              </a:buClr>
              <a:buSzPts val="2400"/>
              <a:buFont typeface="Arial"/>
              <a:buChar char="•"/>
            </a:pPr>
            <a:r>
              <a:rPr lang="en-US" sz="2400" dirty="0"/>
              <a:t>Blood </a:t>
            </a:r>
            <a:r>
              <a:rPr lang="en-US" sz="2400" b="1" dirty="0">
                <a:solidFill>
                  <a:srgbClr val="C00000"/>
                </a:solidFill>
              </a:rPr>
              <a:t>leaves the heart </a:t>
            </a:r>
            <a:r>
              <a:rPr lang="en-US" sz="2400" dirty="0"/>
              <a:t>through the </a:t>
            </a:r>
            <a:r>
              <a:rPr lang="en-US" sz="2400" b="1" dirty="0">
                <a:solidFill>
                  <a:srgbClr val="C00000"/>
                </a:solidFill>
              </a:rPr>
              <a:t>ventricles</a:t>
            </a:r>
            <a:r>
              <a:rPr lang="en-US" sz="2400" dirty="0"/>
              <a:t>.</a:t>
            </a:r>
            <a:endParaRPr dirty="0"/>
          </a:p>
          <a:p>
            <a:pPr marL="0" lvl="0" indent="0" algn="l" rtl="0">
              <a:spcBef>
                <a:spcPts val="480"/>
              </a:spcBef>
              <a:spcAft>
                <a:spcPts val="0"/>
              </a:spcAft>
              <a:buClr>
                <a:schemeClr val="dk1"/>
              </a:buClr>
              <a:buSzPts val="2400"/>
              <a:buFont typeface="Arial"/>
              <a:buNone/>
            </a:pPr>
            <a:endParaRPr sz="2400" b="1" dirty="0"/>
          </a:p>
        </p:txBody>
      </p:sp>
      <p:sp>
        <p:nvSpPr>
          <p:cNvPr id="2" name="Arrow: Right 1">
            <a:extLst>
              <a:ext uri="{FF2B5EF4-FFF2-40B4-BE49-F238E27FC236}">
                <a16:creationId xmlns:a16="http://schemas.microsoft.com/office/drawing/2014/main" id="{2E96A2AF-D2B7-9E53-70C3-94794798262D}"/>
              </a:ext>
            </a:extLst>
          </p:cNvPr>
          <p:cNvSpPr/>
          <p:nvPr/>
        </p:nvSpPr>
        <p:spPr>
          <a:xfrm>
            <a:off x="4322618" y="3429000"/>
            <a:ext cx="1603169" cy="240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629AD8A4-C6E0-CAAE-CE24-10BD8639985C}"/>
              </a:ext>
            </a:extLst>
          </p:cNvPr>
          <p:cNvSpPr/>
          <p:nvPr/>
        </p:nvSpPr>
        <p:spPr>
          <a:xfrm flipH="1" flipV="1">
            <a:off x="7295408" y="3314209"/>
            <a:ext cx="1391392" cy="240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C8B9FCC2-A516-9443-8329-776D3319BA18}"/>
              </a:ext>
            </a:extLst>
          </p:cNvPr>
          <p:cNvSpPr/>
          <p:nvPr/>
        </p:nvSpPr>
        <p:spPr>
          <a:xfrm>
            <a:off x="4655126" y="4794662"/>
            <a:ext cx="1603169" cy="2404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9CDA4369-0974-ED38-7CB1-10D1CFD9182B}"/>
              </a:ext>
            </a:extLst>
          </p:cNvPr>
          <p:cNvSpPr/>
          <p:nvPr/>
        </p:nvSpPr>
        <p:spPr>
          <a:xfrm flipH="1" flipV="1">
            <a:off x="7295408" y="4719206"/>
            <a:ext cx="1391392" cy="2404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6">
                                            <p:txEl>
                                              <p:pRg st="0" end="0"/>
                                            </p:txEl>
                                          </p:spTgt>
                                        </p:tgtEl>
                                        <p:attrNameLst>
                                          <p:attrName>style.visibility</p:attrName>
                                        </p:attrNameLst>
                                      </p:cBhvr>
                                      <p:to>
                                        <p:strVal val="visible"/>
                                      </p:to>
                                    </p:set>
                                    <p:animEffect transition="in" filter="fade">
                                      <p:cBhvr>
                                        <p:cTn id="7" dur="500"/>
                                        <p:tgtEl>
                                          <p:spTgt spid="8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6">
                                            <p:txEl>
                                              <p:pRg st="1" end="1"/>
                                            </p:txEl>
                                          </p:spTgt>
                                        </p:tgtEl>
                                        <p:attrNameLst>
                                          <p:attrName>style.visibility</p:attrName>
                                        </p:attrNameLst>
                                      </p:cBhvr>
                                      <p:to>
                                        <p:strVal val="visible"/>
                                      </p:to>
                                    </p:set>
                                    <p:animEffect transition="in" filter="fade">
                                      <p:cBhvr>
                                        <p:cTn id="12" dur="500"/>
                                        <p:tgtEl>
                                          <p:spTgt spid="8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6">
                                            <p:txEl>
                                              <p:pRg st="2" end="2"/>
                                            </p:txEl>
                                          </p:spTgt>
                                        </p:tgtEl>
                                        <p:attrNameLst>
                                          <p:attrName>style.visibility</p:attrName>
                                        </p:attrNameLst>
                                      </p:cBhvr>
                                      <p:to>
                                        <p:strVal val="visible"/>
                                      </p:to>
                                    </p:set>
                                    <p:animEffect transition="in" filter="fade">
                                      <p:cBhvr>
                                        <p:cTn id="17" dur="500"/>
                                        <p:tgtEl>
                                          <p:spTgt spid="8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76">
                                            <p:txEl>
                                              <p:pRg st="3" end="3"/>
                                            </p:txEl>
                                          </p:spTgt>
                                        </p:tgtEl>
                                        <p:attrNameLst>
                                          <p:attrName>style.visibility</p:attrName>
                                        </p:attrNameLst>
                                      </p:cBhvr>
                                      <p:to>
                                        <p:strVal val="visible"/>
                                      </p:to>
                                    </p:set>
                                    <p:animEffect transition="in" filter="fade">
                                      <p:cBhvr>
                                        <p:cTn id="31" dur="500"/>
                                        <p:tgtEl>
                                          <p:spTgt spid="87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76">
                                            <p:txEl>
                                              <p:pRg st="4" end="4"/>
                                            </p:txEl>
                                          </p:spTgt>
                                        </p:tgtEl>
                                        <p:attrNameLst>
                                          <p:attrName>style.visibility</p:attrName>
                                        </p:attrNameLst>
                                      </p:cBhvr>
                                      <p:to>
                                        <p:strVal val="visible"/>
                                      </p:to>
                                    </p:set>
                                    <p:animEffect transition="in" filter="fade">
                                      <p:cBhvr>
                                        <p:cTn id="36" dur="500"/>
                                        <p:tgtEl>
                                          <p:spTgt spid="87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right)">
                                      <p:cBhvr>
                                        <p:cTn id="41" dur="500"/>
                                        <p:tgtEl>
                                          <p:spTgt spid="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881"/>
        <p:cNvGrpSpPr/>
        <p:nvPr/>
      </p:nvGrpSpPr>
      <p:grpSpPr>
        <a:xfrm>
          <a:off x="0" y="0"/>
          <a:ext cx="0" cy="0"/>
          <a:chOff x="0" y="0"/>
          <a:chExt cx="0" cy="0"/>
        </a:xfrm>
      </p:grpSpPr>
      <p:sp>
        <p:nvSpPr>
          <p:cNvPr id="882" name="Google Shape;882;p156"/>
          <p:cNvSpPr txBox="1">
            <a:spLocks noGrp="1"/>
          </p:cNvSpPr>
          <p:nvPr>
            <p:ph type="title"/>
          </p:nvPr>
        </p:nvSpPr>
        <p:spPr>
          <a:xfrm>
            <a:off x="5688280" y="381000"/>
            <a:ext cx="2922319" cy="68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Heart</a:t>
            </a:r>
            <a:endParaRPr b="1" u="sng" dirty="0">
              <a:solidFill>
                <a:srgbClr val="C00000"/>
              </a:solidFill>
            </a:endParaRPr>
          </a:p>
        </p:txBody>
      </p:sp>
      <p:sp>
        <p:nvSpPr>
          <p:cNvPr id="883" name="Google Shape;883;p156"/>
          <p:cNvSpPr txBox="1">
            <a:spLocks noGrp="1"/>
          </p:cNvSpPr>
          <p:nvPr>
            <p:ph type="body" idx="1"/>
          </p:nvPr>
        </p:nvSpPr>
        <p:spPr>
          <a:xfrm>
            <a:off x="74221" y="482933"/>
            <a:ext cx="4390902" cy="58466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000"/>
              <a:buFont typeface="Arial"/>
              <a:buNone/>
            </a:pPr>
            <a:r>
              <a:rPr lang="en-US" sz="2000" b="1" dirty="0">
                <a:solidFill>
                  <a:srgbClr val="FF0000"/>
                </a:solidFill>
              </a:rPr>
              <a:t>Four Valves </a:t>
            </a:r>
            <a:r>
              <a:rPr lang="en-US" sz="2000" dirty="0"/>
              <a:t>in the heart direct the flow of blood:</a:t>
            </a:r>
            <a:endParaRPr dirty="0"/>
          </a:p>
          <a:p>
            <a:pPr marL="0" lvl="0" indent="0" algn="l" rtl="0">
              <a:spcBef>
                <a:spcPts val="2400"/>
              </a:spcBef>
              <a:spcAft>
                <a:spcPts val="0"/>
              </a:spcAft>
              <a:buClr>
                <a:srgbClr val="C00000"/>
              </a:buClr>
              <a:buSzPts val="2000"/>
              <a:buNone/>
            </a:pPr>
            <a:r>
              <a:rPr lang="en-US" sz="2400" b="1" dirty="0">
                <a:solidFill>
                  <a:srgbClr val="0070C0"/>
                </a:solidFill>
                <a:effectLst>
                  <a:outerShdw blurRad="38100" dist="38100" dir="2700000" algn="tl">
                    <a:srgbClr val="000000">
                      <a:alpha val="43137"/>
                    </a:srgbClr>
                  </a:outerShdw>
                </a:effectLst>
              </a:rPr>
              <a:t>ATRIOVENTRICULAR</a:t>
            </a:r>
            <a:r>
              <a:rPr lang="en-US" sz="2000" b="1" dirty="0">
                <a:solidFill>
                  <a:srgbClr val="0070C0"/>
                </a:solidFill>
                <a:effectLst>
                  <a:outerShdw blurRad="38100" dist="38100" dir="2700000" algn="tl">
                    <a:srgbClr val="000000">
                      <a:alpha val="43137"/>
                    </a:srgbClr>
                  </a:outerShdw>
                </a:effectLst>
              </a:rPr>
              <a:t> Valves </a:t>
            </a:r>
          </a:p>
          <a:p>
            <a:pPr marL="0" lvl="0" indent="0" algn="ctr" rtl="0">
              <a:spcBef>
                <a:spcPts val="600"/>
              </a:spcBef>
              <a:spcAft>
                <a:spcPts val="0"/>
              </a:spcAft>
              <a:buClr>
                <a:srgbClr val="C00000"/>
              </a:buClr>
              <a:buSzPts val="2000"/>
              <a:buNone/>
            </a:pPr>
            <a:r>
              <a:rPr lang="en-US" sz="2000" b="1" dirty="0">
                <a:solidFill>
                  <a:srgbClr val="0070C0"/>
                </a:solidFill>
                <a:effectLst>
                  <a:outerShdw blurRad="38100" dist="38100" dir="2700000" algn="tl">
                    <a:srgbClr val="000000">
                      <a:alpha val="43137"/>
                    </a:srgbClr>
                  </a:outerShdw>
                </a:effectLst>
              </a:rPr>
              <a:t>(Mitral &amp; Tricuspid Valves)</a:t>
            </a:r>
            <a:endParaRPr dirty="0">
              <a:solidFill>
                <a:srgbClr val="0070C0"/>
              </a:solidFill>
              <a:effectLst>
                <a:outerShdw blurRad="38100" dist="38100" dir="2700000" algn="tl">
                  <a:srgbClr val="000000">
                    <a:alpha val="43137"/>
                  </a:srgbClr>
                </a:outerShdw>
              </a:effectLst>
            </a:endParaRPr>
          </a:p>
          <a:p>
            <a:pPr marL="344488" lvl="1" indent="-225425" algn="l" rtl="0">
              <a:spcBef>
                <a:spcPts val="1200"/>
              </a:spcBef>
              <a:spcAft>
                <a:spcPts val="0"/>
              </a:spcAft>
              <a:buClr>
                <a:srgbClr val="000000"/>
              </a:buClr>
              <a:buSzPts val="1800"/>
              <a:buFont typeface="Noto Sans Symbols"/>
              <a:buChar char="▪"/>
            </a:pPr>
            <a:r>
              <a:rPr lang="en-US" sz="1800" b="1" dirty="0">
                <a:solidFill>
                  <a:srgbClr val="000000"/>
                </a:solidFill>
              </a:rPr>
              <a:t>ONE WAY valves </a:t>
            </a:r>
            <a:r>
              <a:rPr lang="en-US" sz="1800" b="1" dirty="0">
                <a:solidFill>
                  <a:srgbClr val="FF0000"/>
                </a:solidFill>
              </a:rPr>
              <a:t>separate the atrium and ventricle</a:t>
            </a:r>
            <a:r>
              <a:rPr lang="en-US" sz="1800" b="1" dirty="0">
                <a:solidFill>
                  <a:srgbClr val="000000"/>
                </a:solidFill>
              </a:rPr>
              <a:t> on each side of the heart.</a:t>
            </a:r>
            <a:endParaRPr b="1" dirty="0"/>
          </a:p>
          <a:p>
            <a:pPr marL="344488" lvl="1" indent="-225425" algn="l" rtl="0">
              <a:spcBef>
                <a:spcPts val="1200"/>
              </a:spcBef>
              <a:spcAft>
                <a:spcPts val="0"/>
              </a:spcAft>
              <a:buClr>
                <a:srgbClr val="000000"/>
              </a:buClr>
              <a:buSzPts val="1800"/>
              <a:buFont typeface="Noto Sans Symbols"/>
              <a:buChar char="▪"/>
            </a:pPr>
            <a:r>
              <a:rPr lang="en-US" sz="1800" b="1" dirty="0">
                <a:solidFill>
                  <a:srgbClr val="000000"/>
                </a:solidFill>
              </a:rPr>
              <a:t>Allow blood to flow in only one direction: from atria to ventricles.</a:t>
            </a:r>
            <a:endParaRPr sz="1800" b="1" dirty="0">
              <a:solidFill>
                <a:srgbClr val="C00000"/>
              </a:solidFill>
            </a:endParaRPr>
          </a:p>
          <a:p>
            <a:pPr marL="0" lvl="0" indent="0" algn="l" rtl="0">
              <a:spcBef>
                <a:spcPts val="2400"/>
              </a:spcBef>
              <a:spcAft>
                <a:spcPts val="0"/>
              </a:spcAft>
              <a:buClr>
                <a:srgbClr val="C00000"/>
              </a:buClr>
              <a:buSzPts val="2000"/>
              <a:buNone/>
            </a:pPr>
            <a:r>
              <a:rPr lang="en-US" sz="2400" b="1" dirty="0">
                <a:solidFill>
                  <a:srgbClr val="00B050"/>
                </a:solidFill>
                <a:effectLst>
                  <a:outerShdw blurRad="38100" dist="38100" dir="2700000" algn="tl">
                    <a:srgbClr val="000000">
                      <a:alpha val="43137"/>
                    </a:srgbClr>
                  </a:outerShdw>
                </a:effectLst>
              </a:rPr>
              <a:t>SEMILUNAR</a:t>
            </a:r>
            <a:r>
              <a:rPr lang="en-US" sz="2000" b="1" dirty="0">
                <a:solidFill>
                  <a:srgbClr val="00B050"/>
                </a:solidFill>
                <a:effectLst>
                  <a:outerShdw blurRad="38100" dist="38100" dir="2700000" algn="tl">
                    <a:srgbClr val="000000">
                      <a:alpha val="43137"/>
                    </a:srgbClr>
                  </a:outerShdw>
                </a:effectLst>
              </a:rPr>
              <a:t> Valves</a:t>
            </a:r>
          </a:p>
          <a:p>
            <a:pPr marL="0" lvl="0" indent="0" algn="ctr" rtl="0">
              <a:spcBef>
                <a:spcPts val="600"/>
              </a:spcBef>
              <a:spcAft>
                <a:spcPts val="0"/>
              </a:spcAft>
              <a:buClr>
                <a:srgbClr val="C00000"/>
              </a:buClr>
              <a:buSzPts val="2000"/>
              <a:buNone/>
            </a:pPr>
            <a:r>
              <a:rPr lang="en-US" sz="2000" b="1" dirty="0">
                <a:solidFill>
                  <a:srgbClr val="00B050"/>
                </a:solidFill>
                <a:effectLst>
                  <a:outerShdw blurRad="38100" dist="38100" dir="2700000" algn="tl">
                    <a:srgbClr val="000000">
                      <a:alpha val="43137"/>
                    </a:srgbClr>
                  </a:outerShdw>
                </a:effectLst>
              </a:rPr>
              <a:t>(Pulmonary &amp; Aortic Valves)</a:t>
            </a:r>
            <a:endParaRPr dirty="0">
              <a:solidFill>
                <a:srgbClr val="00B050"/>
              </a:solidFill>
              <a:effectLst>
                <a:outerShdw blurRad="38100" dist="38100" dir="2700000" algn="tl">
                  <a:srgbClr val="000000">
                    <a:alpha val="43137"/>
                  </a:srgbClr>
                </a:outerShdw>
              </a:effectLst>
            </a:endParaRPr>
          </a:p>
          <a:p>
            <a:pPr marL="344488" lvl="1" indent="-225425" algn="l" rtl="0">
              <a:spcBef>
                <a:spcPts val="1200"/>
              </a:spcBef>
              <a:spcAft>
                <a:spcPts val="0"/>
              </a:spcAft>
              <a:buClr>
                <a:schemeClr val="dk1"/>
              </a:buClr>
              <a:buSzPts val="1800"/>
              <a:buFont typeface="Noto Sans Symbols"/>
              <a:buChar char="▪"/>
            </a:pPr>
            <a:r>
              <a:rPr lang="en-US" sz="1800" b="1" dirty="0"/>
              <a:t>ONE WAY valves allow blood to leave the ventricles, but not return</a:t>
            </a:r>
            <a:r>
              <a:rPr lang="en-US" sz="2400" b="1" dirty="0"/>
              <a:t>.</a:t>
            </a:r>
            <a:endParaRPr b="1" dirty="0"/>
          </a:p>
        </p:txBody>
      </p:sp>
      <p:pic>
        <p:nvPicPr>
          <p:cNvPr id="4" name="Google Shape;905;p159">
            <a:extLst>
              <a:ext uri="{FF2B5EF4-FFF2-40B4-BE49-F238E27FC236}">
                <a16:creationId xmlns:a16="http://schemas.microsoft.com/office/drawing/2014/main" id="{F6EEF65E-D933-1F36-DC7B-B20B5D92C8B4}"/>
              </a:ext>
            </a:extLst>
          </p:cNvPr>
          <p:cNvPicPr preferRelativeResize="0"/>
          <p:nvPr/>
        </p:nvPicPr>
        <p:blipFill rotWithShape="1">
          <a:blip r:embed="rId3">
            <a:alphaModFix/>
          </a:blip>
          <a:srcRect/>
          <a:stretch/>
        </p:blipFill>
        <p:spPr>
          <a:xfrm>
            <a:off x="4678878" y="1246909"/>
            <a:ext cx="4465122" cy="54151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83">
                                            <p:txEl>
                                              <p:pRg st="0" end="0"/>
                                            </p:txEl>
                                          </p:spTgt>
                                        </p:tgtEl>
                                        <p:attrNameLst>
                                          <p:attrName>style.visibility</p:attrName>
                                        </p:attrNameLst>
                                      </p:cBhvr>
                                      <p:to>
                                        <p:strVal val="visible"/>
                                      </p:to>
                                    </p:set>
                                    <p:animEffect transition="in" filter="wipe(left)">
                                      <p:cBhvr>
                                        <p:cTn id="7" dur="500"/>
                                        <p:tgtEl>
                                          <p:spTgt spid="8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3">
                                            <p:txEl>
                                              <p:pRg st="1" end="1"/>
                                            </p:txEl>
                                          </p:spTgt>
                                        </p:tgtEl>
                                        <p:attrNameLst>
                                          <p:attrName>style.visibility</p:attrName>
                                        </p:attrNameLst>
                                      </p:cBhvr>
                                      <p:to>
                                        <p:strVal val="visible"/>
                                      </p:to>
                                    </p:set>
                                    <p:animEffect transition="in" filter="wipe(left)">
                                      <p:cBhvr>
                                        <p:cTn id="12" dur="500"/>
                                        <p:tgtEl>
                                          <p:spTgt spid="8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83">
                                            <p:txEl>
                                              <p:pRg st="2" end="2"/>
                                            </p:txEl>
                                          </p:spTgt>
                                        </p:tgtEl>
                                        <p:attrNameLst>
                                          <p:attrName>style.visibility</p:attrName>
                                        </p:attrNameLst>
                                      </p:cBhvr>
                                      <p:to>
                                        <p:strVal val="visible"/>
                                      </p:to>
                                    </p:set>
                                    <p:animEffect transition="in" filter="wipe(left)">
                                      <p:cBhvr>
                                        <p:cTn id="17" dur="500"/>
                                        <p:tgtEl>
                                          <p:spTgt spid="8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83">
                                            <p:txEl>
                                              <p:pRg st="3" end="3"/>
                                            </p:txEl>
                                          </p:spTgt>
                                        </p:tgtEl>
                                        <p:attrNameLst>
                                          <p:attrName>style.visibility</p:attrName>
                                        </p:attrNameLst>
                                      </p:cBhvr>
                                      <p:to>
                                        <p:strVal val="visible"/>
                                      </p:to>
                                    </p:set>
                                    <p:animEffect transition="in" filter="wipe(left)">
                                      <p:cBhvr>
                                        <p:cTn id="22" dur="500"/>
                                        <p:tgtEl>
                                          <p:spTgt spid="8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83">
                                            <p:txEl>
                                              <p:pRg st="4" end="4"/>
                                            </p:txEl>
                                          </p:spTgt>
                                        </p:tgtEl>
                                        <p:attrNameLst>
                                          <p:attrName>style.visibility</p:attrName>
                                        </p:attrNameLst>
                                      </p:cBhvr>
                                      <p:to>
                                        <p:strVal val="visible"/>
                                      </p:to>
                                    </p:set>
                                    <p:animEffect transition="in" filter="wipe(left)">
                                      <p:cBhvr>
                                        <p:cTn id="27" dur="500"/>
                                        <p:tgtEl>
                                          <p:spTgt spid="8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83">
                                            <p:txEl>
                                              <p:pRg st="5" end="5"/>
                                            </p:txEl>
                                          </p:spTgt>
                                        </p:tgtEl>
                                        <p:attrNameLst>
                                          <p:attrName>style.visibility</p:attrName>
                                        </p:attrNameLst>
                                      </p:cBhvr>
                                      <p:to>
                                        <p:strVal val="visible"/>
                                      </p:to>
                                    </p:set>
                                    <p:animEffect transition="in" filter="wipe(left)">
                                      <p:cBhvr>
                                        <p:cTn id="32" dur="500"/>
                                        <p:tgtEl>
                                          <p:spTgt spid="8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83">
                                            <p:txEl>
                                              <p:pRg st="6" end="6"/>
                                            </p:txEl>
                                          </p:spTgt>
                                        </p:tgtEl>
                                        <p:attrNameLst>
                                          <p:attrName>style.visibility</p:attrName>
                                        </p:attrNameLst>
                                      </p:cBhvr>
                                      <p:to>
                                        <p:strVal val="visible"/>
                                      </p:to>
                                    </p:set>
                                    <p:animEffect transition="in" filter="wipe(left)">
                                      <p:cBhvr>
                                        <p:cTn id="37" dur="500"/>
                                        <p:tgtEl>
                                          <p:spTgt spid="8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83">
                                            <p:txEl>
                                              <p:pRg st="7" end="7"/>
                                            </p:txEl>
                                          </p:spTgt>
                                        </p:tgtEl>
                                        <p:attrNameLst>
                                          <p:attrName>style.visibility</p:attrName>
                                        </p:attrNameLst>
                                      </p:cBhvr>
                                      <p:to>
                                        <p:strVal val="visible"/>
                                      </p:to>
                                    </p:set>
                                    <p:animEffect transition="in" filter="wipe(left)">
                                      <p:cBhvr>
                                        <p:cTn id="42" dur="500"/>
                                        <p:tgtEl>
                                          <p:spTgt spid="8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888"/>
        <p:cNvGrpSpPr/>
        <p:nvPr/>
      </p:nvGrpSpPr>
      <p:grpSpPr>
        <a:xfrm>
          <a:off x="0" y="0"/>
          <a:ext cx="0" cy="0"/>
          <a:chOff x="0" y="0"/>
          <a:chExt cx="0" cy="0"/>
        </a:xfrm>
      </p:grpSpPr>
      <p:pic>
        <p:nvPicPr>
          <p:cNvPr id="891" name="Google Shape;891;p157"/>
          <p:cNvPicPr preferRelativeResize="0"/>
          <p:nvPr/>
        </p:nvPicPr>
        <p:blipFill rotWithShape="1">
          <a:blip r:embed="rId3">
            <a:alphaModFix/>
          </a:blip>
          <a:srcRect/>
          <a:stretch/>
        </p:blipFill>
        <p:spPr>
          <a:xfrm>
            <a:off x="5029200" y="1219200"/>
            <a:ext cx="4114800" cy="5576455"/>
          </a:xfrm>
          <a:prstGeom prst="rect">
            <a:avLst/>
          </a:prstGeom>
          <a:noFill/>
          <a:ln>
            <a:noFill/>
          </a:ln>
        </p:spPr>
      </p:pic>
      <p:sp>
        <p:nvSpPr>
          <p:cNvPr id="889" name="Google Shape;889;p157"/>
          <p:cNvSpPr txBox="1">
            <a:spLocks noGrp="1"/>
          </p:cNvSpPr>
          <p:nvPr>
            <p:ph type="title"/>
          </p:nvPr>
        </p:nvSpPr>
        <p:spPr>
          <a:xfrm>
            <a:off x="5664530" y="533400"/>
            <a:ext cx="3022270" cy="68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b="1" u="sng" dirty="0">
                <a:solidFill>
                  <a:srgbClr val="C00000"/>
                </a:solidFill>
              </a:rPr>
              <a:t>Heart</a:t>
            </a:r>
            <a:endParaRPr sz="4000" b="1" u="sng" dirty="0">
              <a:solidFill>
                <a:srgbClr val="C00000"/>
              </a:solidFill>
            </a:endParaRPr>
          </a:p>
        </p:txBody>
      </p:sp>
      <p:sp>
        <p:nvSpPr>
          <p:cNvPr id="890" name="Google Shape;890;p157"/>
          <p:cNvSpPr txBox="1">
            <a:spLocks noGrp="1"/>
          </p:cNvSpPr>
          <p:nvPr>
            <p:ph type="body" idx="1"/>
          </p:nvPr>
        </p:nvSpPr>
        <p:spPr>
          <a:xfrm>
            <a:off x="97971" y="618507"/>
            <a:ext cx="5109359" cy="5576454"/>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Clr>
                <a:schemeClr val="dk1"/>
              </a:buClr>
              <a:buSzPts val="2000"/>
              <a:buNone/>
            </a:pPr>
            <a:r>
              <a:rPr lang="en-US" sz="2000" dirty="0"/>
              <a:t>Each side of the heart pumps blood to a different part of the circulatory system.</a:t>
            </a:r>
          </a:p>
          <a:p>
            <a:pPr marL="0" indent="0">
              <a:spcBef>
                <a:spcPts val="2400"/>
              </a:spcBef>
              <a:buSzPts val="2000"/>
              <a:buNone/>
            </a:pPr>
            <a:r>
              <a:rPr lang="en-US" sz="2800" b="1" dirty="0">
                <a:solidFill>
                  <a:srgbClr val="C00000"/>
                </a:solidFill>
              </a:rPr>
              <a:t>PULMONARY CIRCULATION</a:t>
            </a:r>
            <a:endParaRPr lang="en-US" sz="3600" dirty="0"/>
          </a:p>
          <a:p>
            <a:pPr marL="225425" lvl="0" indent="-223838" algn="l" rtl="0">
              <a:spcBef>
                <a:spcPts val="1200"/>
              </a:spcBef>
              <a:spcAft>
                <a:spcPts val="0"/>
              </a:spcAft>
              <a:buClr>
                <a:srgbClr val="0000FF"/>
              </a:buClr>
              <a:buSzPts val="2000"/>
              <a:buFont typeface="Arial"/>
              <a:buChar char="•"/>
            </a:pPr>
            <a:r>
              <a:rPr lang="en-US" sz="2000" b="1" dirty="0">
                <a:solidFill>
                  <a:srgbClr val="0000FF"/>
                </a:solidFill>
              </a:rPr>
              <a:t>Right Side of Heart </a:t>
            </a:r>
            <a:r>
              <a:rPr lang="en-US" sz="2000" b="1" dirty="0"/>
              <a:t>pumps blood from the heart to the lungs.</a:t>
            </a:r>
            <a:endParaRPr b="1" dirty="0"/>
          </a:p>
          <a:p>
            <a:pPr marL="511175" lvl="1" indent="-285750" algn="l" rtl="0">
              <a:spcBef>
                <a:spcPts val="1200"/>
              </a:spcBef>
              <a:spcAft>
                <a:spcPts val="0"/>
              </a:spcAft>
              <a:buClr>
                <a:srgbClr val="C00000"/>
              </a:buClr>
              <a:buSzPts val="1800"/>
              <a:buFont typeface="Arial"/>
              <a:buChar char="–"/>
            </a:pPr>
            <a:r>
              <a:rPr lang="en-US" sz="2000" b="1" dirty="0">
                <a:solidFill>
                  <a:srgbClr val="0070C0"/>
                </a:solidFill>
                <a:effectLst>
                  <a:outerShdw blurRad="38100" dist="38100" dir="2700000" algn="tl">
                    <a:srgbClr val="000000">
                      <a:alpha val="43137"/>
                    </a:srgbClr>
                  </a:outerShdw>
                </a:effectLst>
              </a:rPr>
              <a:t>Oxygen-poor</a:t>
            </a:r>
            <a:r>
              <a:rPr lang="en-US" sz="2000" b="1" dirty="0"/>
              <a:t> blood is pumped by the right side of the heart through the lungs.</a:t>
            </a:r>
            <a:endParaRPr sz="2800" b="1" dirty="0"/>
          </a:p>
          <a:p>
            <a:pPr marL="511175" lvl="1" indent="-285750" algn="l" rtl="0">
              <a:spcBef>
                <a:spcPts val="1200"/>
              </a:spcBef>
              <a:spcAft>
                <a:spcPts val="0"/>
              </a:spcAft>
              <a:buClr>
                <a:schemeClr val="dk1"/>
              </a:buClr>
              <a:buSzPts val="1800"/>
              <a:buFont typeface="Arial"/>
              <a:buChar char="–"/>
            </a:pPr>
            <a:r>
              <a:rPr lang="en-US" sz="2000" b="1" dirty="0"/>
              <a:t>There it </a:t>
            </a:r>
            <a:r>
              <a:rPr lang="en-US" sz="2000" b="1" dirty="0">
                <a:solidFill>
                  <a:schemeClr val="tx1"/>
                </a:solidFill>
              </a:rPr>
              <a:t>gives off </a:t>
            </a:r>
            <a:r>
              <a:rPr lang="en-US" sz="2000" b="1" dirty="0">
                <a:solidFill>
                  <a:srgbClr val="FF0000"/>
                </a:solidFill>
              </a:rPr>
              <a:t>carbon dioxide </a:t>
            </a:r>
            <a:r>
              <a:rPr lang="en-US" sz="2000" b="1" dirty="0">
                <a:solidFill>
                  <a:schemeClr val="tx1"/>
                </a:solidFill>
              </a:rPr>
              <a:t>and</a:t>
            </a:r>
            <a:r>
              <a:rPr lang="en-US" sz="2000" b="1" dirty="0">
                <a:solidFill>
                  <a:srgbClr val="FF0000"/>
                </a:solidFill>
              </a:rPr>
              <a:t> </a:t>
            </a:r>
            <a:r>
              <a:rPr lang="en-US" sz="2000" b="1" dirty="0">
                <a:solidFill>
                  <a:schemeClr val="tx1"/>
                </a:solidFill>
              </a:rPr>
              <a:t>picks up </a:t>
            </a:r>
            <a:r>
              <a:rPr lang="en-US" sz="2000" b="1" dirty="0">
                <a:solidFill>
                  <a:srgbClr val="FF0000"/>
                </a:solidFill>
              </a:rPr>
              <a:t>oxygen</a:t>
            </a:r>
            <a:r>
              <a:rPr lang="en-US" sz="2000" b="1" dirty="0"/>
              <a:t>.</a:t>
            </a:r>
            <a:endParaRPr sz="2800" b="1" dirty="0"/>
          </a:p>
          <a:p>
            <a:pPr marL="511175" lvl="1" indent="-285750" algn="l" rtl="0">
              <a:spcBef>
                <a:spcPts val="1200"/>
              </a:spcBef>
              <a:spcAft>
                <a:spcPts val="0"/>
              </a:spcAft>
              <a:buClr>
                <a:schemeClr val="dk1"/>
              </a:buClr>
              <a:buSzPts val="1800"/>
              <a:buFont typeface="Arial"/>
              <a:buChar char="–"/>
            </a:pPr>
            <a:r>
              <a:rPr lang="en-US" sz="2000" b="1" dirty="0"/>
              <a:t>This </a:t>
            </a:r>
            <a:r>
              <a:rPr lang="en-US" sz="2000" b="1" dirty="0">
                <a:solidFill>
                  <a:srgbClr val="00B050"/>
                </a:solidFill>
                <a:effectLst>
                  <a:outerShdw blurRad="38100" dist="38100" dir="2700000" algn="tl">
                    <a:srgbClr val="000000">
                      <a:alpha val="43137"/>
                    </a:srgbClr>
                  </a:outerShdw>
                </a:effectLst>
              </a:rPr>
              <a:t>oxygen-rich</a:t>
            </a:r>
            <a:r>
              <a:rPr lang="en-US" sz="2000" b="1" dirty="0"/>
              <a:t> blood is then returned to the left side of the heart by the </a:t>
            </a:r>
            <a:r>
              <a:rPr lang="en-US" sz="2000" b="1" dirty="0">
                <a:solidFill>
                  <a:srgbClr val="C00000"/>
                </a:solidFill>
              </a:rPr>
              <a:t>pulmonary VEINS</a:t>
            </a:r>
            <a:r>
              <a:rPr lang="en-US" sz="2000" b="1" dirty="0"/>
              <a:t>.</a:t>
            </a:r>
            <a:endParaRPr sz="2800" b="1" dirty="0"/>
          </a:p>
          <a:p>
            <a:pPr marL="0" lvl="0" indent="0" algn="l" rtl="0">
              <a:spcBef>
                <a:spcPts val="480"/>
              </a:spcBef>
              <a:spcAft>
                <a:spcPts val="0"/>
              </a:spcAft>
              <a:buClr>
                <a:schemeClr val="dk1"/>
              </a:buClr>
              <a:buSzPts val="2400"/>
              <a:buFont typeface="Arial"/>
              <a:buNone/>
            </a:pP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0">
                                            <p:txEl>
                                              <p:pRg st="0" end="0"/>
                                            </p:txEl>
                                          </p:spTgt>
                                        </p:tgtEl>
                                        <p:attrNameLst>
                                          <p:attrName>style.visibility</p:attrName>
                                        </p:attrNameLst>
                                      </p:cBhvr>
                                      <p:to>
                                        <p:strVal val="visible"/>
                                      </p:to>
                                    </p:set>
                                    <p:animEffect transition="in" filter="wipe(left)">
                                      <p:cBhvr>
                                        <p:cTn id="7" dur="500"/>
                                        <p:tgtEl>
                                          <p:spTgt spid="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0">
                                            <p:txEl>
                                              <p:pRg st="1" end="1"/>
                                            </p:txEl>
                                          </p:spTgt>
                                        </p:tgtEl>
                                        <p:attrNameLst>
                                          <p:attrName>style.visibility</p:attrName>
                                        </p:attrNameLst>
                                      </p:cBhvr>
                                      <p:to>
                                        <p:strVal val="visible"/>
                                      </p:to>
                                    </p:set>
                                    <p:animEffect transition="in" filter="wipe(left)">
                                      <p:cBhvr>
                                        <p:cTn id="12" dur="500"/>
                                        <p:tgtEl>
                                          <p:spTgt spid="8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90">
                                            <p:txEl>
                                              <p:pRg st="2" end="2"/>
                                            </p:txEl>
                                          </p:spTgt>
                                        </p:tgtEl>
                                        <p:attrNameLst>
                                          <p:attrName>style.visibility</p:attrName>
                                        </p:attrNameLst>
                                      </p:cBhvr>
                                      <p:to>
                                        <p:strVal val="visible"/>
                                      </p:to>
                                    </p:set>
                                    <p:animEffect transition="in" filter="wipe(left)">
                                      <p:cBhvr>
                                        <p:cTn id="17" dur="500"/>
                                        <p:tgtEl>
                                          <p:spTgt spid="8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90">
                                            <p:txEl>
                                              <p:pRg st="3" end="3"/>
                                            </p:txEl>
                                          </p:spTgt>
                                        </p:tgtEl>
                                        <p:attrNameLst>
                                          <p:attrName>style.visibility</p:attrName>
                                        </p:attrNameLst>
                                      </p:cBhvr>
                                      <p:to>
                                        <p:strVal val="visible"/>
                                      </p:to>
                                    </p:set>
                                    <p:animEffect transition="in" filter="wipe(left)">
                                      <p:cBhvr>
                                        <p:cTn id="22" dur="500"/>
                                        <p:tgtEl>
                                          <p:spTgt spid="8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90">
                                            <p:txEl>
                                              <p:pRg st="4" end="4"/>
                                            </p:txEl>
                                          </p:spTgt>
                                        </p:tgtEl>
                                        <p:attrNameLst>
                                          <p:attrName>style.visibility</p:attrName>
                                        </p:attrNameLst>
                                      </p:cBhvr>
                                      <p:to>
                                        <p:strVal val="visible"/>
                                      </p:to>
                                    </p:set>
                                    <p:animEffect transition="in" filter="wipe(left)">
                                      <p:cBhvr>
                                        <p:cTn id="27" dur="500"/>
                                        <p:tgtEl>
                                          <p:spTgt spid="8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90">
                                            <p:txEl>
                                              <p:pRg st="5" end="5"/>
                                            </p:txEl>
                                          </p:spTgt>
                                        </p:tgtEl>
                                        <p:attrNameLst>
                                          <p:attrName>style.visibility</p:attrName>
                                        </p:attrNameLst>
                                      </p:cBhvr>
                                      <p:to>
                                        <p:strVal val="visible"/>
                                      </p:to>
                                    </p:set>
                                    <p:animEffect transition="in" filter="wipe(left)">
                                      <p:cBhvr>
                                        <p:cTn id="32" dur="500"/>
                                        <p:tgtEl>
                                          <p:spTgt spid="89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895"/>
        <p:cNvGrpSpPr/>
        <p:nvPr/>
      </p:nvGrpSpPr>
      <p:grpSpPr>
        <a:xfrm>
          <a:off x="0" y="0"/>
          <a:ext cx="0" cy="0"/>
          <a:chOff x="0" y="0"/>
          <a:chExt cx="0" cy="0"/>
        </a:xfrm>
      </p:grpSpPr>
      <p:sp>
        <p:nvSpPr>
          <p:cNvPr id="896" name="Google Shape;896;p158"/>
          <p:cNvSpPr txBox="1">
            <a:spLocks noGrp="1"/>
          </p:cNvSpPr>
          <p:nvPr>
            <p:ph type="title"/>
          </p:nvPr>
        </p:nvSpPr>
        <p:spPr>
          <a:xfrm>
            <a:off x="5783282" y="533400"/>
            <a:ext cx="2903517" cy="68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Heart</a:t>
            </a:r>
            <a:endParaRPr b="1" u="sng" dirty="0">
              <a:solidFill>
                <a:srgbClr val="C00000"/>
              </a:solidFill>
            </a:endParaRPr>
          </a:p>
        </p:txBody>
      </p:sp>
      <p:sp>
        <p:nvSpPr>
          <p:cNvPr id="897" name="Google Shape;897;p158"/>
          <p:cNvSpPr txBox="1">
            <a:spLocks noGrp="1"/>
          </p:cNvSpPr>
          <p:nvPr>
            <p:ph type="body" idx="1"/>
          </p:nvPr>
        </p:nvSpPr>
        <p:spPr>
          <a:xfrm>
            <a:off x="0" y="553191"/>
            <a:ext cx="5181600" cy="580010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00"/>
              </a:buClr>
              <a:buSzPts val="2000"/>
              <a:buFont typeface="Arial"/>
              <a:buNone/>
            </a:pPr>
            <a:r>
              <a:rPr lang="en-US" sz="3200" b="1" dirty="0">
                <a:solidFill>
                  <a:srgbClr val="C00000"/>
                </a:solidFill>
              </a:rPr>
              <a:t>SYSTEMIC CIRCULATION</a:t>
            </a:r>
          </a:p>
          <a:p>
            <a:pPr marL="0" lvl="0" indent="0" algn="l" rtl="0">
              <a:spcBef>
                <a:spcPts val="0"/>
              </a:spcBef>
              <a:spcAft>
                <a:spcPts val="0"/>
              </a:spcAft>
              <a:buClr>
                <a:srgbClr val="C00000"/>
              </a:buClr>
              <a:buSzPts val="2000"/>
              <a:buFont typeface="Arial"/>
              <a:buNone/>
            </a:pPr>
            <a:endParaRPr lang="en-US" sz="800" b="1" dirty="0">
              <a:solidFill>
                <a:srgbClr val="0000FF"/>
              </a:solidFill>
            </a:endParaRPr>
          </a:p>
          <a:p>
            <a:pPr marL="0" lvl="0" indent="0" algn="l" rtl="0">
              <a:spcBef>
                <a:spcPts val="1200"/>
              </a:spcBef>
              <a:spcAft>
                <a:spcPts val="0"/>
              </a:spcAft>
              <a:buClr>
                <a:srgbClr val="C00000"/>
              </a:buClr>
              <a:buSzPts val="2000"/>
              <a:buFont typeface="Arial"/>
              <a:buNone/>
            </a:pPr>
            <a:r>
              <a:rPr lang="en-US" sz="2400" b="1" dirty="0">
                <a:solidFill>
                  <a:srgbClr val="0000FF"/>
                </a:solidFill>
              </a:rPr>
              <a:t>Left Side of Heart </a:t>
            </a:r>
            <a:r>
              <a:rPr lang="en-US" sz="2400" dirty="0"/>
              <a:t>pumps blood </a:t>
            </a:r>
            <a:r>
              <a:rPr lang="en-US" sz="2400" b="1" dirty="0">
                <a:solidFill>
                  <a:srgbClr val="FF0000"/>
                </a:solidFill>
              </a:rPr>
              <a:t>FROM</a:t>
            </a:r>
            <a:r>
              <a:rPr lang="en-US" sz="2400" dirty="0"/>
              <a:t> the heart to the rest of the body</a:t>
            </a:r>
            <a:endParaRPr sz="3200" dirty="0"/>
          </a:p>
          <a:p>
            <a:pPr marL="403225" lvl="1" indent="-285750" algn="l" rtl="0">
              <a:spcBef>
                <a:spcPts val="1200"/>
              </a:spcBef>
              <a:spcAft>
                <a:spcPts val="0"/>
              </a:spcAft>
              <a:buClr>
                <a:srgbClr val="C00000"/>
              </a:buClr>
              <a:buSzPts val="1800"/>
              <a:buFont typeface="Arial"/>
              <a:buChar char="–"/>
            </a:pPr>
            <a:r>
              <a:rPr lang="en-US" sz="2000" b="1" dirty="0">
                <a:solidFill>
                  <a:srgbClr val="0000FF"/>
                </a:solidFill>
              </a:rPr>
              <a:t>Oxygen-rich</a:t>
            </a:r>
            <a:r>
              <a:rPr lang="en-US" sz="2000" b="1" dirty="0"/>
              <a:t> blood leaves the heart to supply the body with oxygenated blood</a:t>
            </a:r>
            <a:endParaRPr sz="2800" b="1" dirty="0"/>
          </a:p>
          <a:p>
            <a:pPr marL="403225" lvl="1" indent="-285750" algn="l" rtl="0">
              <a:spcBef>
                <a:spcPts val="1200"/>
              </a:spcBef>
              <a:spcAft>
                <a:spcPts val="0"/>
              </a:spcAft>
              <a:buClr>
                <a:schemeClr val="dk1"/>
              </a:buClr>
              <a:buSzPts val="1800"/>
              <a:buFont typeface="Arial"/>
              <a:buChar char="–"/>
            </a:pPr>
            <a:r>
              <a:rPr lang="en-US" sz="2000" b="1" dirty="0">
                <a:solidFill>
                  <a:srgbClr val="00B050"/>
                </a:solidFill>
              </a:rPr>
              <a:t>By the time blood returns from this systemic circulation, cells throughout the body have absorbed much of the blood’s oxygen, and exchanged carbon dioxide for it.</a:t>
            </a:r>
            <a:endParaRPr sz="2800" b="1" dirty="0">
              <a:solidFill>
                <a:srgbClr val="00B050"/>
              </a:solidFill>
            </a:endParaRPr>
          </a:p>
          <a:p>
            <a:pPr marL="403225" lvl="1" indent="-285750" algn="l" rtl="0">
              <a:spcBef>
                <a:spcPts val="1200"/>
              </a:spcBef>
              <a:spcAft>
                <a:spcPts val="0"/>
              </a:spcAft>
              <a:buClr>
                <a:schemeClr val="dk1"/>
              </a:buClr>
              <a:buSzPts val="1800"/>
              <a:buFont typeface="Arial"/>
              <a:buChar char="–"/>
            </a:pPr>
            <a:r>
              <a:rPr lang="en-US" sz="2000" b="1" dirty="0"/>
              <a:t>This blood is now </a:t>
            </a:r>
            <a:r>
              <a:rPr lang="en-US" sz="2000" b="1" dirty="0">
                <a:solidFill>
                  <a:srgbClr val="C00000"/>
                </a:solidFill>
              </a:rPr>
              <a:t>oxygen-poor</a:t>
            </a:r>
            <a:r>
              <a:rPr lang="en-US" sz="2000" b="1" dirty="0"/>
              <a:t> and ready for another trip to the lungs to become </a:t>
            </a:r>
            <a:r>
              <a:rPr lang="en-US" sz="2000" b="1" dirty="0">
                <a:solidFill>
                  <a:srgbClr val="0000FF"/>
                </a:solidFill>
              </a:rPr>
              <a:t>oxygen-rich</a:t>
            </a:r>
            <a:r>
              <a:rPr lang="en-US" sz="2000" b="1" dirty="0"/>
              <a:t> again.</a:t>
            </a:r>
            <a:endParaRPr sz="2800" b="1" dirty="0"/>
          </a:p>
          <a:p>
            <a:pPr marL="0" lvl="0" indent="0" algn="l" rtl="0">
              <a:spcBef>
                <a:spcPts val="480"/>
              </a:spcBef>
              <a:spcAft>
                <a:spcPts val="0"/>
              </a:spcAft>
              <a:buClr>
                <a:schemeClr val="dk1"/>
              </a:buClr>
              <a:buSzPts val="2400"/>
              <a:buFont typeface="Arial"/>
              <a:buNone/>
            </a:pPr>
            <a:endParaRPr sz="2400" dirty="0"/>
          </a:p>
        </p:txBody>
      </p:sp>
      <p:pic>
        <p:nvPicPr>
          <p:cNvPr id="898" name="Google Shape;898;p158"/>
          <p:cNvPicPr preferRelativeResize="0"/>
          <p:nvPr/>
        </p:nvPicPr>
        <p:blipFill rotWithShape="1">
          <a:blip r:embed="rId3">
            <a:alphaModFix/>
          </a:blip>
          <a:srcRect/>
          <a:stretch/>
        </p:blipFill>
        <p:spPr>
          <a:xfrm>
            <a:off x="5410200" y="1281545"/>
            <a:ext cx="3733800" cy="5576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7">
                                            <p:txEl>
                                              <p:pRg st="0" end="0"/>
                                            </p:txEl>
                                          </p:spTgt>
                                        </p:tgtEl>
                                        <p:attrNameLst>
                                          <p:attrName>style.visibility</p:attrName>
                                        </p:attrNameLst>
                                      </p:cBhvr>
                                      <p:to>
                                        <p:strVal val="visible"/>
                                      </p:to>
                                    </p:set>
                                    <p:animEffect transition="in" filter="fade">
                                      <p:cBhvr>
                                        <p:cTn id="7" dur="500"/>
                                        <p:tgtEl>
                                          <p:spTgt spid="8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7">
                                            <p:txEl>
                                              <p:pRg st="2" end="2"/>
                                            </p:txEl>
                                          </p:spTgt>
                                        </p:tgtEl>
                                        <p:attrNameLst>
                                          <p:attrName>style.visibility</p:attrName>
                                        </p:attrNameLst>
                                      </p:cBhvr>
                                      <p:to>
                                        <p:strVal val="visible"/>
                                      </p:to>
                                    </p:set>
                                    <p:animEffect transition="in" filter="fade">
                                      <p:cBhvr>
                                        <p:cTn id="12" dur="500"/>
                                        <p:tgtEl>
                                          <p:spTgt spid="8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7">
                                            <p:txEl>
                                              <p:pRg st="3" end="3"/>
                                            </p:txEl>
                                          </p:spTgt>
                                        </p:tgtEl>
                                        <p:attrNameLst>
                                          <p:attrName>style.visibility</p:attrName>
                                        </p:attrNameLst>
                                      </p:cBhvr>
                                      <p:to>
                                        <p:strVal val="visible"/>
                                      </p:to>
                                    </p:set>
                                    <p:animEffect transition="in" filter="fade">
                                      <p:cBhvr>
                                        <p:cTn id="17" dur="500"/>
                                        <p:tgtEl>
                                          <p:spTgt spid="8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7">
                                            <p:txEl>
                                              <p:pRg st="4" end="4"/>
                                            </p:txEl>
                                          </p:spTgt>
                                        </p:tgtEl>
                                        <p:attrNameLst>
                                          <p:attrName>style.visibility</p:attrName>
                                        </p:attrNameLst>
                                      </p:cBhvr>
                                      <p:to>
                                        <p:strVal val="visible"/>
                                      </p:to>
                                    </p:set>
                                    <p:animEffect transition="in" filter="fade">
                                      <p:cBhvr>
                                        <p:cTn id="22" dur="500"/>
                                        <p:tgtEl>
                                          <p:spTgt spid="89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7">
                                            <p:txEl>
                                              <p:pRg st="5" end="5"/>
                                            </p:txEl>
                                          </p:spTgt>
                                        </p:tgtEl>
                                        <p:attrNameLst>
                                          <p:attrName>style.visibility</p:attrName>
                                        </p:attrNameLst>
                                      </p:cBhvr>
                                      <p:to>
                                        <p:strVal val="visible"/>
                                      </p:to>
                                    </p:set>
                                    <p:animEffect transition="in" filter="fade">
                                      <p:cBhvr>
                                        <p:cTn id="27" dur="500"/>
                                        <p:tgtEl>
                                          <p:spTgt spid="8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902"/>
        <p:cNvGrpSpPr/>
        <p:nvPr/>
      </p:nvGrpSpPr>
      <p:grpSpPr>
        <a:xfrm>
          <a:off x="0" y="0"/>
          <a:ext cx="0" cy="0"/>
          <a:chOff x="0" y="0"/>
          <a:chExt cx="0" cy="0"/>
        </a:xfrm>
      </p:grpSpPr>
      <p:sp>
        <p:nvSpPr>
          <p:cNvPr id="903" name="Google Shape;903;p159"/>
          <p:cNvSpPr txBox="1">
            <a:spLocks noGrp="1"/>
          </p:cNvSpPr>
          <p:nvPr>
            <p:ph type="title"/>
          </p:nvPr>
        </p:nvSpPr>
        <p:spPr>
          <a:xfrm>
            <a:off x="4037609" y="509649"/>
            <a:ext cx="3461657"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Blood Flow</a:t>
            </a:r>
            <a:endParaRPr b="1" u="sng" dirty="0">
              <a:solidFill>
                <a:srgbClr val="C00000"/>
              </a:solidFill>
            </a:endParaRPr>
          </a:p>
        </p:txBody>
      </p:sp>
      <p:sp>
        <p:nvSpPr>
          <p:cNvPr id="904" name="Google Shape;904;p159"/>
          <p:cNvSpPr txBox="1">
            <a:spLocks noGrp="1"/>
          </p:cNvSpPr>
          <p:nvPr>
            <p:ph type="body" idx="1"/>
          </p:nvPr>
        </p:nvSpPr>
        <p:spPr>
          <a:xfrm>
            <a:off x="86096" y="730332"/>
            <a:ext cx="3521034" cy="5746668"/>
          </a:xfrm>
          <a:prstGeom prst="rect">
            <a:avLst/>
          </a:prstGeom>
          <a:noFill/>
          <a:ln>
            <a:noFill/>
          </a:ln>
        </p:spPr>
        <p:txBody>
          <a:bodyPr spcFirstLastPara="1" wrap="square" lIns="91425" tIns="45700" rIns="91425" bIns="45700" anchor="t" anchorCtr="0">
            <a:noAutofit/>
          </a:bodyPr>
          <a:lstStyle/>
          <a:p>
            <a:pPr marL="344488" lvl="0" indent="-344488" algn="l" rtl="0">
              <a:spcBef>
                <a:spcPts val="1800"/>
              </a:spcBef>
              <a:spcAft>
                <a:spcPts val="0"/>
              </a:spcAft>
              <a:buClr>
                <a:schemeClr val="dk1"/>
              </a:buClr>
              <a:buSzPts val="2400"/>
              <a:buNone/>
            </a:pPr>
            <a:r>
              <a:rPr lang="en-US" sz="2400" dirty="0">
                <a:solidFill>
                  <a:schemeClr val="tx1"/>
                </a:solidFill>
              </a:rPr>
              <a:t>1)</a:t>
            </a:r>
            <a:r>
              <a:rPr lang="en-US" sz="2400" b="1" dirty="0">
                <a:solidFill>
                  <a:srgbClr val="FF0000"/>
                </a:solidFill>
              </a:rPr>
              <a:t>	Oxygen-poor</a:t>
            </a:r>
            <a:r>
              <a:rPr lang="en-US" sz="2400" dirty="0"/>
              <a:t> blood from the body enters the inferior and superior </a:t>
            </a:r>
            <a:r>
              <a:rPr lang="en-US" sz="2400" b="1" dirty="0">
                <a:solidFill>
                  <a:srgbClr val="00B050"/>
                </a:solidFill>
              </a:rPr>
              <a:t>Vena Cava</a:t>
            </a:r>
            <a:r>
              <a:rPr lang="en-US" sz="2400" dirty="0"/>
              <a:t>.</a:t>
            </a:r>
            <a:endParaRPr dirty="0"/>
          </a:p>
          <a:p>
            <a:pPr lvl="0" indent="-457200" algn="l" rtl="0">
              <a:spcBef>
                <a:spcPts val="1800"/>
              </a:spcBef>
              <a:spcAft>
                <a:spcPts val="0"/>
              </a:spcAft>
              <a:buClr>
                <a:schemeClr val="dk1"/>
              </a:buClr>
              <a:buSzPts val="2400"/>
              <a:buFont typeface="+mj-lt"/>
              <a:buAutoNum type="arabicParenR" startAt="2"/>
            </a:pPr>
            <a:r>
              <a:rPr lang="en-US" sz="2400" dirty="0"/>
              <a:t>Vena Cava empty into the </a:t>
            </a:r>
            <a:r>
              <a:rPr lang="en-US" sz="2400" b="1" dirty="0">
                <a:solidFill>
                  <a:srgbClr val="00B0F0"/>
                </a:solidFill>
              </a:rPr>
              <a:t>Right Atrium</a:t>
            </a:r>
            <a:r>
              <a:rPr lang="en-US" sz="2400" dirty="0"/>
              <a:t>.</a:t>
            </a:r>
            <a:endParaRPr dirty="0"/>
          </a:p>
          <a:p>
            <a:pPr marL="347663" lvl="0" indent="-347663" algn="l" rtl="0">
              <a:spcBef>
                <a:spcPts val="1800"/>
              </a:spcBef>
              <a:spcAft>
                <a:spcPts val="0"/>
              </a:spcAft>
              <a:buClr>
                <a:schemeClr val="dk1"/>
              </a:buClr>
              <a:buSzPts val="2400"/>
              <a:buFont typeface="Arial"/>
              <a:buAutoNum type="arabicParenR" startAt="2"/>
            </a:pPr>
            <a:r>
              <a:rPr lang="en-US" sz="2400" dirty="0"/>
              <a:t>Blood passes through the Right AV (Tricuspid) Valve into the </a:t>
            </a:r>
            <a:r>
              <a:rPr lang="en-US" sz="2400" b="1" dirty="0">
                <a:solidFill>
                  <a:srgbClr val="FF0000"/>
                </a:solidFill>
              </a:rPr>
              <a:t>Right Ventricle</a:t>
            </a:r>
            <a:r>
              <a:rPr lang="en-US" sz="2400" dirty="0"/>
              <a:t>.</a:t>
            </a:r>
            <a:endParaRPr dirty="0"/>
          </a:p>
        </p:txBody>
      </p:sp>
      <p:pic>
        <p:nvPicPr>
          <p:cNvPr id="2" name="Picture 2" descr="Anatomy of a Human Heart">
            <a:extLst>
              <a:ext uri="{FF2B5EF4-FFF2-40B4-BE49-F238E27FC236}">
                <a16:creationId xmlns:a16="http://schemas.microsoft.com/office/drawing/2014/main" id="{879BF12D-3C66-BD8D-7BF0-609E42BA40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9" r="4128"/>
          <a:stretch/>
        </p:blipFill>
        <p:spPr bwMode="auto">
          <a:xfrm>
            <a:off x="3607130" y="1236642"/>
            <a:ext cx="5450774" cy="52403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xEl>
                                              <p:pRg st="0" end="0"/>
                                            </p:txEl>
                                          </p:spTgt>
                                        </p:tgtEl>
                                        <p:attrNameLst>
                                          <p:attrName>style.visibility</p:attrName>
                                        </p:attrNameLst>
                                      </p:cBhvr>
                                      <p:to>
                                        <p:strVal val="visible"/>
                                      </p:to>
                                    </p:set>
                                    <p:animEffect transition="in" filter="fade">
                                      <p:cBhvr>
                                        <p:cTn id="7" dur="500"/>
                                        <p:tgtEl>
                                          <p:spTgt spid="9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4">
                                            <p:txEl>
                                              <p:pRg st="1" end="1"/>
                                            </p:txEl>
                                          </p:spTgt>
                                        </p:tgtEl>
                                        <p:attrNameLst>
                                          <p:attrName>style.visibility</p:attrName>
                                        </p:attrNameLst>
                                      </p:cBhvr>
                                      <p:to>
                                        <p:strVal val="visible"/>
                                      </p:to>
                                    </p:set>
                                    <p:animEffect transition="in" filter="fade">
                                      <p:cBhvr>
                                        <p:cTn id="12" dur="500"/>
                                        <p:tgtEl>
                                          <p:spTgt spid="9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4">
                                            <p:txEl>
                                              <p:pRg st="2" end="2"/>
                                            </p:txEl>
                                          </p:spTgt>
                                        </p:tgtEl>
                                        <p:attrNameLst>
                                          <p:attrName>style.visibility</p:attrName>
                                        </p:attrNameLst>
                                      </p:cBhvr>
                                      <p:to>
                                        <p:strVal val="visible"/>
                                      </p:to>
                                    </p:set>
                                    <p:animEffect transition="in" filter="fade">
                                      <p:cBhvr>
                                        <p:cTn id="17" dur="500"/>
                                        <p:tgtEl>
                                          <p:spTgt spid="9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909"/>
        <p:cNvGrpSpPr/>
        <p:nvPr/>
      </p:nvGrpSpPr>
      <p:grpSpPr>
        <a:xfrm>
          <a:off x="0" y="0"/>
          <a:ext cx="0" cy="0"/>
          <a:chOff x="0" y="0"/>
          <a:chExt cx="0" cy="0"/>
        </a:xfrm>
      </p:grpSpPr>
      <p:pic>
        <p:nvPicPr>
          <p:cNvPr id="2" name="Picture 2" descr="Anatomy of a Human Heart">
            <a:extLst>
              <a:ext uri="{FF2B5EF4-FFF2-40B4-BE49-F238E27FC236}">
                <a16:creationId xmlns:a16="http://schemas.microsoft.com/office/drawing/2014/main" id="{61BD0312-0AE3-F29A-3DBC-FF1DEA5277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9" r="4128"/>
          <a:stretch/>
        </p:blipFill>
        <p:spPr bwMode="auto">
          <a:xfrm>
            <a:off x="3607130" y="1236642"/>
            <a:ext cx="5450774" cy="5240358"/>
          </a:xfrm>
          <a:prstGeom prst="rect">
            <a:avLst/>
          </a:prstGeom>
          <a:noFill/>
          <a:extLst>
            <a:ext uri="{909E8E84-426E-40DD-AFC4-6F175D3DCCD1}">
              <a14:hiddenFill xmlns:a14="http://schemas.microsoft.com/office/drawing/2010/main">
                <a:solidFill>
                  <a:srgbClr val="FFFFFF"/>
                </a:solidFill>
              </a14:hiddenFill>
            </a:ext>
          </a:extLst>
        </p:spPr>
      </p:pic>
      <p:sp>
        <p:nvSpPr>
          <p:cNvPr id="910" name="Google Shape;910;p160"/>
          <p:cNvSpPr txBox="1">
            <a:spLocks noGrp="1"/>
          </p:cNvSpPr>
          <p:nvPr>
            <p:ph type="title"/>
          </p:nvPr>
        </p:nvSpPr>
        <p:spPr>
          <a:xfrm>
            <a:off x="3749634" y="551337"/>
            <a:ext cx="337853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Blood Flow</a:t>
            </a:r>
            <a:endParaRPr b="1" u="sng" dirty="0">
              <a:solidFill>
                <a:srgbClr val="C00000"/>
              </a:solidFill>
            </a:endParaRPr>
          </a:p>
        </p:txBody>
      </p:sp>
      <p:sp>
        <p:nvSpPr>
          <p:cNvPr id="911" name="Google Shape;911;p160"/>
          <p:cNvSpPr txBox="1">
            <a:spLocks noGrp="1"/>
          </p:cNvSpPr>
          <p:nvPr>
            <p:ph type="body" idx="1"/>
          </p:nvPr>
        </p:nvSpPr>
        <p:spPr>
          <a:xfrm>
            <a:off x="86096" y="694707"/>
            <a:ext cx="3663538" cy="5896098"/>
          </a:xfrm>
          <a:prstGeom prst="rect">
            <a:avLst/>
          </a:prstGeom>
          <a:noFill/>
          <a:ln>
            <a:noFill/>
          </a:ln>
        </p:spPr>
        <p:txBody>
          <a:bodyPr spcFirstLastPara="1" wrap="square" lIns="91425" tIns="45700" rIns="91425" bIns="45700" anchor="t" anchorCtr="0">
            <a:noAutofit/>
          </a:bodyPr>
          <a:lstStyle/>
          <a:p>
            <a:pPr marL="344488" lvl="0" indent="-344488" algn="l" rtl="0">
              <a:spcBef>
                <a:spcPts val="480"/>
              </a:spcBef>
              <a:spcAft>
                <a:spcPts val="0"/>
              </a:spcAft>
              <a:buClr>
                <a:schemeClr val="dk1"/>
              </a:buClr>
              <a:buSzPts val="2400"/>
              <a:buFont typeface="Arial"/>
              <a:buNone/>
            </a:pPr>
            <a:r>
              <a:rPr lang="en-US" sz="2400" dirty="0"/>
              <a:t>4) Right Ventricle pumps </a:t>
            </a:r>
            <a:r>
              <a:rPr lang="en-US" sz="2400" b="1" dirty="0">
                <a:solidFill>
                  <a:srgbClr val="FF0000"/>
                </a:solidFill>
              </a:rPr>
              <a:t>oxygen-poor </a:t>
            </a:r>
            <a:r>
              <a:rPr lang="en-US" sz="2400" dirty="0"/>
              <a:t>blood into pulmonary artery through the semilunar valve (to the lungs).</a:t>
            </a:r>
            <a:endParaRPr sz="3200" dirty="0"/>
          </a:p>
          <a:p>
            <a:pPr marL="344488" lvl="0" indent="-344488" algn="l" rtl="0">
              <a:spcBef>
                <a:spcPts val="1200"/>
              </a:spcBef>
              <a:spcAft>
                <a:spcPts val="0"/>
              </a:spcAft>
              <a:buClr>
                <a:schemeClr val="dk1"/>
              </a:buClr>
              <a:buSzPts val="2200"/>
              <a:buFont typeface="Arial"/>
              <a:buNone/>
            </a:pPr>
            <a:r>
              <a:rPr lang="en-US" sz="2400" dirty="0"/>
              <a:t>5) </a:t>
            </a:r>
            <a:r>
              <a:rPr lang="en-US" sz="2400" dirty="0">
                <a:solidFill>
                  <a:srgbClr val="00B050"/>
                </a:solidFill>
              </a:rPr>
              <a:t>Pulmonary arteries transport blood to the lungs for gas exchange.</a:t>
            </a:r>
            <a:endParaRPr sz="3200" dirty="0">
              <a:solidFill>
                <a:srgbClr val="00B050"/>
              </a:solidFill>
            </a:endParaRPr>
          </a:p>
          <a:p>
            <a:pPr marL="463550" lvl="0" indent="-225425" algn="l" rtl="0">
              <a:spcBef>
                <a:spcPts val="1200"/>
              </a:spcBef>
              <a:spcAft>
                <a:spcPts val="0"/>
              </a:spcAft>
              <a:buClr>
                <a:schemeClr val="dk1"/>
              </a:buClr>
              <a:buSzPts val="2200"/>
              <a:buFont typeface="Arial"/>
              <a:buChar char="•"/>
            </a:pPr>
            <a:r>
              <a:rPr lang="en-US" sz="2400" dirty="0"/>
              <a:t>Blood simultaneously picks up </a:t>
            </a:r>
            <a:r>
              <a:rPr lang="en-US" sz="2400" b="1" dirty="0">
                <a:solidFill>
                  <a:srgbClr val="00B0F0"/>
                </a:solidFill>
              </a:rPr>
              <a:t>oxygen</a:t>
            </a:r>
            <a:r>
              <a:rPr lang="en-US" sz="2400" dirty="0"/>
              <a:t> and discharges </a:t>
            </a:r>
            <a:r>
              <a:rPr lang="en-US" sz="2400" b="1" dirty="0">
                <a:solidFill>
                  <a:srgbClr val="92D050"/>
                </a:solidFill>
                <a:effectLst>
                  <a:outerShdw blurRad="38100" dist="38100" dir="2700000" algn="tl">
                    <a:srgbClr val="000000">
                      <a:alpha val="43137"/>
                    </a:srgbClr>
                  </a:outerShdw>
                </a:effectLst>
              </a:rPr>
              <a:t>carbon dioxide </a:t>
            </a:r>
            <a:r>
              <a:rPr lang="en-US" sz="2400" dirty="0"/>
              <a:t>and other wastes.</a:t>
            </a:r>
            <a:endParaRPr sz="3200" dirty="0"/>
          </a:p>
          <a:p>
            <a:pPr marL="0" lvl="0" indent="0" algn="l" rtl="0">
              <a:spcBef>
                <a:spcPts val="480"/>
              </a:spcBef>
              <a:spcAft>
                <a:spcPts val="0"/>
              </a:spcAft>
              <a:buClr>
                <a:schemeClr val="dk1"/>
              </a:buClr>
              <a:buSzPts val="2400"/>
              <a:buFont typeface="Arial"/>
              <a:buNone/>
            </a:pPr>
            <a:r>
              <a:rPr lang="en-US" sz="2400" dirty="0"/>
              <a:t>	</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
                                            <p:txEl>
                                              <p:pRg st="0" end="0"/>
                                            </p:txEl>
                                          </p:spTgt>
                                        </p:tgtEl>
                                        <p:attrNameLst>
                                          <p:attrName>style.visibility</p:attrName>
                                        </p:attrNameLst>
                                      </p:cBhvr>
                                      <p:to>
                                        <p:strVal val="visible"/>
                                      </p:to>
                                    </p:set>
                                    <p:animEffect transition="in" filter="fade">
                                      <p:cBhvr>
                                        <p:cTn id="7" dur="500"/>
                                        <p:tgtEl>
                                          <p:spTgt spid="9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
                                            <p:txEl>
                                              <p:pRg st="1" end="1"/>
                                            </p:txEl>
                                          </p:spTgt>
                                        </p:tgtEl>
                                        <p:attrNameLst>
                                          <p:attrName>style.visibility</p:attrName>
                                        </p:attrNameLst>
                                      </p:cBhvr>
                                      <p:to>
                                        <p:strVal val="visible"/>
                                      </p:to>
                                    </p:set>
                                    <p:animEffect transition="in" filter="fade">
                                      <p:cBhvr>
                                        <p:cTn id="12" dur="500"/>
                                        <p:tgtEl>
                                          <p:spTgt spid="9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1">
                                            <p:txEl>
                                              <p:pRg st="2" end="2"/>
                                            </p:txEl>
                                          </p:spTgt>
                                        </p:tgtEl>
                                        <p:attrNameLst>
                                          <p:attrName>style.visibility</p:attrName>
                                        </p:attrNameLst>
                                      </p:cBhvr>
                                      <p:to>
                                        <p:strVal val="visible"/>
                                      </p:to>
                                    </p:set>
                                    <p:animEffect transition="in" filter="fade">
                                      <p:cBhvr>
                                        <p:cTn id="17" dur="500"/>
                                        <p:tgtEl>
                                          <p:spTgt spid="9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916"/>
        <p:cNvGrpSpPr/>
        <p:nvPr/>
      </p:nvGrpSpPr>
      <p:grpSpPr>
        <a:xfrm>
          <a:off x="0" y="0"/>
          <a:ext cx="0" cy="0"/>
          <a:chOff x="0" y="0"/>
          <a:chExt cx="0" cy="0"/>
        </a:xfrm>
      </p:grpSpPr>
      <p:sp>
        <p:nvSpPr>
          <p:cNvPr id="917" name="Google Shape;917;p161"/>
          <p:cNvSpPr txBox="1">
            <a:spLocks noGrp="1"/>
          </p:cNvSpPr>
          <p:nvPr>
            <p:ph type="title"/>
          </p:nvPr>
        </p:nvSpPr>
        <p:spPr>
          <a:xfrm>
            <a:off x="4263242" y="533400"/>
            <a:ext cx="4423558"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Blood Flow</a:t>
            </a:r>
            <a:endParaRPr b="1" u="sng" dirty="0">
              <a:solidFill>
                <a:srgbClr val="C00000"/>
              </a:solidFill>
            </a:endParaRPr>
          </a:p>
        </p:txBody>
      </p:sp>
      <p:sp>
        <p:nvSpPr>
          <p:cNvPr id="918" name="Google Shape;918;p161"/>
          <p:cNvSpPr txBox="1">
            <a:spLocks noGrp="1"/>
          </p:cNvSpPr>
          <p:nvPr>
            <p:ph type="body" idx="1"/>
          </p:nvPr>
        </p:nvSpPr>
        <p:spPr>
          <a:xfrm>
            <a:off x="32163" y="706582"/>
            <a:ext cx="3574967" cy="5770418"/>
          </a:xfrm>
          <a:prstGeom prst="rect">
            <a:avLst/>
          </a:prstGeom>
          <a:noFill/>
          <a:ln>
            <a:noFill/>
          </a:ln>
        </p:spPr>
        <p:txBody>
          <a:bodyPr spcFirstLastPara="1" wrap="square" lIns="91425" tIns="45700" rIns="91425" bIns="45700" anchor="t" anchorCtr="0">
            <a:noAutofit/>
          </a:bodyPr>
          <a:lstStyle/>
          <a:p>
            <a:pPr marL="344488" lvl="0" indent="-344488" algn="l" rtl="0">
              <a:spcBef>
                <a:spcPts val="480"/>
              </a:spcBef>
              <a:spcAft>
                <a:spcPts val="0"/>
              </a:spcAft>
              <a:buClr>
                <a:schemeClr val="dk1"/>
              </a:buClr>
              <a:buSzPts val="2400"/>
              <a:buFont typeface="Arial"/>
              <a:buNone/>
            </a:pPr>
            <a:r>
              <a:rPr lang="en-US" sz="2400" dirty="0"/>
              <a:t>6) Pulmonary Veins carry </a:t>
            </a:r>
            <a:r>
              <a:rPr lang="en-US" sz="2400" b="1" dirty="0">
                <a:solidFill>
                  <a:srgbClr val="00B0F0"/>
                </a:solidFill>
              </a:rPr>
              <a:t>oxygenated</a:t>
            </a:r>
            <a:r>
              <a:rPr lang="en-US" sz="2400" dirty="0"/>
              <a:t> blood from the lungs to the </a:t>
            </a:r>
            <a:r>
              <a:rPr lang="en-US" sz="2400" b="1" dirty="0">
                <a:solidFill>
                  <a:srgbClr val="FF0000"/>
                </a:solidFill>
              </a:rPr>
              <a:t>Left Atrium</a:t>
            </a:r>
            <a:r>
              <a:rPr lang="en-US" sz="2400" dirty="0"/>
              <a:t>.</a:t>
            </a:r>
            <a:endParaRPr dirty="0"/>
          </a:p>
          <a:p>
            <a:pPr marL="344488" lvl="0" indent="-344488" algn="l" rtl="0">
              <a:spcBef>
                <a:spcPts val="1800"/>
              </a:spcBef>
              <a:spcAft>
                <a:spcPts val="0"/>
              </a:spcAft>
              <a:buClr>
                <a:schemeClr val="dk1"/>
              </a:buClr>
              <a:buSzPts val="2400"/>
              <a:buFont typeface="Arial"/>
              <a:buNone/>
            </a:pPr>
            <a:r>
              <a:rPr lang="en-US" sz="2400" dirty="0"/>
              <a:t>7) </a:t>
            </a:r>
            <a:r>
              <a:rPr lang="en-US" sz="2400" dirty="0">
                <a:solidFill>
                  <a:srgbClr val="000000"/>
                </a:solidFill>
              </a:rPr>
              <a:t>Blood passes through the Left AV Valve into the </a:t>
            </a:r>
            <a:r>
              <a:rPr lang="en-US" sz="2400" b="1" dirty="0">
                <a:solidFill>
                  <a:srgbClr val="00B050"/>
                </a:solidFill>
              </a:rPr>
              <a:t>Left Ventricle</a:t>
            </a:r>
            <a:r>
              <a:rPr lang="en-US" sz="2400" dirty="0">
                <a:solidFill>
                  <a:srgbClr val="000000"/>
                </a:solidFill>
              </a:rPr>
              <a:t>.</a:t>
            </a:r>
            <a:endParaRPr dirty="0"/>
          </a:p>
          <a:p>
            <a:pPr marL="344488" lvl="0" indent="-344488" algn="l" rtl="0">
              <a:spcBef>
                <a:spcPts val="1800"/>
              </a:spcBef>
              <a:spcAft>
                <a:spcPts val="0"/>
              </a:spcAft>
              <a:buClr>
                <a:srgbClr val="000000"/>
              </a:buClr>
              <a:buSzPts val="2400"/>
              <a:buFont typeface="Arial"/>
              <a:buNone/>
            </a:pPr>
            <a:r>
              <a:rPr lang="en-US" sz="2400" dirty="0">
                <a:solidFill>
                  <a:srgbClr val="000000"/>
                </a:solidFill>
              </a:rPr>
              <a:t>8) </a:t>
            </a:r>
            <a:r>
              <a:rPr lang="en-US" sz="2200" dirty="0">
                <a:solidFill>
                  <a:srgbClr val="000000"/>
                </a:solidFill>
              </a:rPr>
              <a:t>Left Ventricle pumps oxygen-rich blood into </a:t>
            </a:r>
            <a:r>
              <a:rPr lang="en-US" sz="2200" b="1" dirty="0">
                <a:solidFill>
                  <a:srgbClr val="C00000"/>
                </a:solidFill>
              </a:rPr>
              <a:t>Aorta </a:t>
            </a:r>
            <a:r>
              <a:rPr lang="en-US" sz="2200" dirty="0"/>
              <a:t>(Largest artery in the body) </a:t>
            </a:r>
            <a:r>
              <a:rPr lang="en-US" sz="2200" dirty="0">
                <a:solidFill>
                  <a:srgbClr val="000000"/>
                </a:solidFill>
              </a:rPr>
              <a:t>through the semilunar valve (to the body).</a:t>
            </a:r>
            <a:endParaRPr sz="2200" dirty="0">
              <a:solidFill>
                <a:srgbClr val="000000"/>
              </a:solidFill>
            </a:endParaRPr>
          </a:p>
          <a:p>
            <a:pPr marL="0" lvl="0" indent="0" algn="l" rtl="0">
              <a:spcBef>
                <a:spcPts val="480"/>
              </a:spcBef>
              <a:spcAft>
                <a:spcPts val="0"/>
              </a:spcAft>
              <a:buClr>
                <a:schemeClr val="dk1"/>
              </a:buClr>
              <a:buSzPts val="2400"/>
              <a:buFont typeface="Arial"/>
              <a:buNone/>
            </a:pPr>
            <a:endParaRPr sz="2400" dirty="0">
              <a:solidFill>
                <a:srgbClr val="000000"/>
              </a:solidFill>
            </a:endParaRPr>
          </a:p>
          <a:p>
            <a:pPr marL="0" lvl="0" indent="0" algn="l" rtl="0">
              <a:spcBef>
                <a:spcPts val="480"/>
              </a:spcBef>
              <a:spcAft>
                <a:spcPts val="0"/>
              </a:spcAft>
              <a:buClr>
                <a:schemeClr val="dk1"/>
              </a:buClr>
              <a:buSzPts val="2400"/>
              <a:buFont typeface="Arial"/>
              <a:buNone/>
            </a:pPr>
            <a:endParaRPr sz="2400" dirty="0"/>
          </a:p>
        </p:txBody>
      </p:sp>
      <p:pic>
        <p:nvPicPr>
          <p:cNvPr id="2" name="Picture 2" descr="Anatomy of a Human Heart">
            <a:extLst>
              <a:ext uri="{FF2B5EF4-FFF2-40B4-BE49-F238E27FC236}">
                <a16:creationId xmlns:a16="http://schemas.microsoft.com/office/drawing/2014/main" id="{E334E6F2-608C-1BAA-B44F-E4065AC89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9" r="4128"/>
          <a:stretch/>
        </p:blipFill>
        <p:spPr bwMode="auto">
          <a:xfrm>
            <a:off x="3607130" y="1236642"/>
            <a:ext cx="5450774" cy="52403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8">
                                            <p:txEl>
                                              <p:pRg st="0" end="0"/>
                                            </p:txEl>
                                          </p:spTgt>
                                        </p:tgtEl>
                                        <p:attrNameLst>
                                          <p:attrName>style.visibility</p:attrName>
                                        </p:attrNameLst>
                                      </p:cBhvr>
                                      <p:to>
                                        <p:strVal val="visible"/>
                                      </p:to>
                                    </p:set>
                                    <p:animEffect transition="in" filter="fade">
                                      <p:cBhvr>
                                        <p:cTn id="7" dur="500"/>
                                        <p:tgtEl>
                                          <p:spTgt spid="9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8">
                                            <p:txEl>
                                              <p:pRg st="1" end="1"/>
                                            </p:txEl>
                                          </p:spTgt>
                                        </p:tgtEl>
                                        <p:attrNameLst>
                                          <p:attrName>style.visibility</p:attrName>
                                        </p:attrNameLst>
                                      </p:cBhvr>
                                      <p:to>
                                        <p:strVal val="visible"/>
                                      </p:to>
                                    </p:set>
                                    <p:animEffect transition="in" filter="fade">
                                      <p:cBhvr>
                                        <p:cTn id="12" dur="500"/>
                                        <p:tgtEl>
                                          <p:spTgt spid="9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8">
                                            <p:txEl>
                                              <p:pRg st="2" end="2"/>
                                            </p:txEl>
                                          </p:spTgt>
                                        </p:tgtEl>
                                        <p:attrNameLst>
                                          <p:attrName>style.visibility</p:attrName>
                                        </p:attrNameLst>
                                      </p:cBhvr>
                                      <p:to>
                                        <p:strVal val="visible"/>
                                      </p:to>
                                    </p:set>
                                    <p:animEffect transition="in" filter="fade">
                                      <p:cBhvr>
                                        <p:cTn id="17" dur="500"/>
                                        <p:tgtEl>
                                          <p:spTgt spid="9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923"/>
        <p:cNvGrpSpPr/>
        <p:nvPr/>
      </p:nvGrpSpPr>
      <p:grpSpPr>
        <a:xfrm>
          <a:off x="0" y="0"/>
          <a:ext cx="0" cy="0"/>
          <a:chOff x="0" y="0"/>
          <a:chExt cx="0" cy="0"/>
        </a:xfrm>
      </p:grpSpPr>
      <p:sp>
        <p:nvSpPr>
          <p:cNvPr id="924" name="Google Shape;924;p162"/>
          <p:cNvSpPr txBox="1">
            <a:spLocks noGrp="1"/>
          </p:cNvSpPr>
          <p:nvPr>
            <p:ph type="title"/>
          </p:nvPr>
        </p:nvSpPr>
        <p:spPr>
          <a:xfrm>
            <a:off x="4393869" y="1950522"/>
            <a:ext cx="1769423" cy="2423556"/>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b="1" u="sng" dirty="0">
                <a:solidFill>
                  <a:srgbClr val="C00000"/>
                </a:solidFill>
              </a:rPr>
              <a:t>Blood Flow</a:t>
            </a:r>
            <a:endParaRPr b="1" u="sng" dirty="0">
              <a:solidFill>
                <a:srgbClr val="C00000"/>
              </a:solidFill>
            </a:endParaRPr>
          </a:p>
        </p:txBody>
      </p:sp>
      <p:sp>
        <p:nvSpPr>
          <p:cNvPr id="925" name="Google Shape;925;p162"/>
          <p:cNvSpPr txBox="1">
            <a:spLocks noGrp="1"/>
          </p:cNvSpPr>
          <p:nvPr>
            <p:ph type="body" idx="1"/>
          </p:nvPr>
        </p:nvSpPr>
        <p:spPr>
          <a:xfrm>
            <a:off x="0" y="533400"/>
            <a:ext cx="4038600" cy="5257800"/>
          </a:xfrm>
          <a:prstGeom prst="rect">
            <a:avLst/>
          </a:prstGeom>
          <a:noFill/>
          <a:ln>
            <a:noFill/>
          </a:ln>
        </p:spPr>
        <p:txBody>
          <a:bodyPr spcFirstLastPara="1" wrap="square" lIns="91425" tIns="45700" rIns="91425" bIns="45700" anchor="t" anchorCtr="0">
            <a:noAutofit/>
          </a:bodyPr>
          <a:lstStyle/>
          <a:p>
            <a:pPr marL="511175" lvl="0" indent="-511175" algn="l" rtl="0">
              <a:spcBef>
                <a:spcPts val="1800"/>
              </a:spcBef>
              <a:spcAft>
                <a:spcPts val="0"/>
              </a:spcAft>
              <a:buClr>
                <a:schemeClr val="dk1"/>
              </a:buClr>
              <a:buSzPts val="2400"/>
              <a:buFont typeface="Arial"/>
              <a:buNone/>
            </a:pPr>
            <a:r>
              <a:rPr lang="en-US" sz="2400" dirty="0"/>
              <a:t>9) 	As the blood passes through the capillaries, it delivers oxygen to the cells and absorbs carbon dioxide from them.</a:t>
            </a:r>
            <a:endParaRPr dirty="0"/>
          </a:p>
          <a:p>
            <a:pPr marL="511175" lvl="0" indent="-511175" algn="l" rtl="0">
              <a:spcBef>
                <a:spcPts val="1800"/>
              </a:spcBef>
              <a:spcAft>
                <a:spcPts val="0"/>
              </a:spcAft>
              <a:buClr>
                <a:srgbClr val="000000"/>
              </a:buClr>
              <a:buSzPts val="2400"/>
              <a:buFont typeface="Arial"/>
              <a:buNone/>
            </a:pPr>
            <a:r>
              <a:rPr lang="en-US" sz="2400" dirty="0">
                <a:solidFill>
                  <a:srgbClr val="000000"/>
                </a:solidFill>
              </a:rPr>
              <a:t>10) </a:t>
            </a:r>
            <a:r>
              <a:rPr lang="en-US" sz="2400" dirty="0">
                <a:solidFill>
                  <a:srgbClr val="00B050"/>
                </a:solidFill>
              </a:rPr>
              <a:t>By the time the blood enters the veins, it is </a:t>
            </a:r>
            <a:r>
              <a:rPr lang="en-US" sz="2400" b="1" dirty="0">
                <a:solidFill>
                  <a:srgbClr val="FF0000"/>
                </a:solidFill>
              </a:rPr>
              <a:t>deoxygenated</a:t>
            </a:r>
            <a:r>
              <a:rPr lang="en-US" sz="2400" dirty="0">
                <a:solidFill>
                  <a:srgbClr val="00B050"/>
                </a:solidFill>
              </a:rPr>
              <a:t>.</a:t>
            </a:r>
            <a:endParaRPr dirty="0">
              <a:solidFill>
                <a:srgbClr val="00B050"/>
              </a:solidFill>
            </a:endParaRPr>
          </a:p>
          <a:p>
            <a:pPr marL="511175" lvl="0" indent="-511175" algn="l" rtl="0">
              <a:spcBef>
                <a:spcPts val="1800"/>
              </a:spcBef>
              <a:spcAft>
                <a:spcPts val="0"/>
              </a:spcAft>
              <a:buClr>
                <a:srgbClr val="000000"/>
              </a:buClr>
              <a:buSzPts val="2400"/>
              <a:buFont typeface="Arial"/>
              <a:buNone/>
            </a:pPr>
            <a:r>
              <a:rPr lang="en-US" sz="2400" dirty="0">
                <a:solidFill>
                  <a:srgbClr val="000000"/>
                </a:solidFill>
              </a:rPr>
              <a:t>11) The veins collect the deoxygenated blood and return it to the heart.</a:t>
            </a:r>
            <a:endParaRPr sz="2200" dirty="0">
              <a:solidFill>
                <a:srgbClr val="000000"/>
              </a:solidFill>
            </a:endParaRPr>
          </a:p>
          <a:p>
            <a:pPr marL="0" lvl="0" indent="0" algn="l" rtl="0">
              <a:spcBef>
                <a:spcPts val="480"/>
              </a:spcBef>
              <a:spcAft>
                <a:spcPts val="0"/>
              </a:spcAft>
              <a:buClr>
                <a:schemeClr val="dk1"/>
              </a:buClr>
              <a:buSzPts val="2400"/>
              <a:buFont typeface="Arial"/>
              <a:buNone/>
            </a:pPr>
            <a:endParaRPr sz="2400" dirty="0">
              <a:solidFill>
                <a:srgbClr val="000000"/>
              </a:solidFill>
            </a:endParaRPr>
          </a:p>
          <a:p>
            <a:pPr marL="0" lvl="0" indent="0" algn="l" rtl="0">
              <a:spcBef>
                <a:spcPts val="480"/>
              </a:spcBef>
              <a:spcAft>
                <a:spcPts val="0"/>
              </a:spcAft>
              <a:buClr>
                <a:schemeClr val="dk1"/>
              </a:buClr>
              <a:buSzPts val="2400"/>
              <a:buFont typeface="Arial"/>
              <a:buNone/>
            </a:pPr>
            <a:endParaRPr sz="2400" dirty="0"/>
          </a:p>
        </p:txBody>
      </p:sp>
      <p:pic>
        <p:nvPicPr>
          <p:cNvPr id="3074" name="Picture 2" descr="Circulatory system hi-res stock photography and images - Alamy">
            <a:extLst>
              <a:ext uri="{FF2B5EF4-FFF2-40B4-BE49-F238E27FC236}">
                <a16:creationId xmlns:a16="http://schemas.microsoft.com/office/drawing/2014/main" id="{B3A88F64-49F0-45CA-04A7-E02C1A15FE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82" r="21408" b="7778"/>
          <a:stretch/>
        </p:blipFill>
        <p:spPr bwMode="auto">
          <a:xfrm>
            <a:off x="6080165" y="266700"/>
            <a:ext cx="2434443"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5">
                                            <p:txEl>
                                              <p:pRg st="0" end="0"/>
                                            </p:txEl>
                                          </p:spTgt>
                                        </p:tgtEl>
                                        <p:attrNameLst>
                                          <p:attrName>style.visibility</p:attrName>
                                        </p:attrNameLst>
                                      </p:cBhvr>
                                      <p:to>
                                        <p:strVal val="visible"/>
                                      </p:to>
                                    </p:set>
                                    <p:animEffect transition="in" filter="wipe(left)">
                                      <p:cBhvr>
                                        <p:cTn id="7" dur="500"/>
                                        <p:tgtEl>
                                          <p:spTgt spid="9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5">
                                            <p:txEl>
                                              <p:pRg st="1" end="1"/>
                                            </p:txEl>
                                          </p:spTgt>
                                        </p:tgtEl>
                                        <p:attrNameLst>
                                          <p:attrName>style.visibility</p:attrName>
                                        </p:attrNameLst>
                                      </p:cBhvr>
                                      <p:to>
                                        <p:strVal val="visible"/>
                                      </p:to>
                                    </p:set>
                                    <p:animEffect transition="in" filter="wipe(left)">
                                      <p:cBhvr>
                                        <p:cTn id="12" dur="500"/>
                                        <p:tgtEl>
                                          <p:spTgt spid="9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25">
                                            <p:txEl>
                                              <p:pRg st="2" end="2"/>
                                            </p:txEl>
                                          </p:spTgt>
                                        </p:tgtEl>
                                        <p:attrNameLst>
                                          <p:attrName>style.visibility</p:attrName>
                                        </p:attrNameLst>
                                      </p:cBhvr>
                                      <p:to>
                                        <p:strVal val="visible"/>
                                      </p:to>
                                    </p:set>
                                    <p:animEffect transition="in" filter="wipe(left)">
                                      <p:cBhvr>
                                        <p:cTn id="17" dur="500"/>
                                        <p:tgtEl>
                                          <p:spTgt spid="9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931"/>
        <p:cNvGrpSpPr/>
        <p:nvPr/>
      </p:nvGrpSpPr>
      <p:grpSpPr>
        <a:xfrm>
          <a:off x="0" y="0"/>
          <a:ext cx="0" cy="0"/>
          <a:chOff x="0" y="0"/>
          <a:chExt cx="0" cy="0"/>
        </a:xfrm>
      </p:grpSpPr>
      <p:pic>
        <p:nvPicPr>
          <p:cNvPr id="932" name="Google Shape;932;p163" descr="23_03HumCardiovascSys_4-U.jpg"/>
          <p:cNvPicPr preferRelativeResize="0"/>
          <p:nvPr/>
        </p:nvPicPr>
        <p:blipFill rotWithShape="1">
          <a:blip r:embed="rId3">
            <a:alphaModFix/>
          </a:blip>
          <a:srcRect b="5870"/>
          <a:stretch/>
        </p:blipFill>
        <p:spPr>
          <a:xfrm>
            <a:off x="472440" y="237264"/>
            <a:ext cx="8199120" cy="6197246"/>
          </a:xfrm>
          <a:prstGeom prst="rect">
            <a:avLst/>
          </a:prstGeom>
          <a:noFill/>
          <a:ln>
            <a:noFill/>
          </a:ln>
        </p:spPr>
      </p:pic>
      <p:cxnSp>
        <p:nvCxnSpPr>
          <p:cNvPr id="933" name="Google Shape;933;p163"/>
          <p:cNvCxnSpPr/>
          <p:nvPr/>
        </p:nvCxnSpPr>
        <p:spPr>
          <a:xfrm rot="10800000" flipH="1">
            <a:off x="5592448" y="1933299"/>
            <a:ext cx="142739" cy="578286"/>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4" name="Google Shape;934;p163"/>
          <p:cNvCxnSpPr/>
          <p:nvPr/>
        </p:nvCxnSpPr>
        <p:spPr>
          <a:xfrm>
            <a:off x="5694927" y="736951"/>
            <a:ext cx="0" cy="336724"/>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5" name="Google Shape;935;p163"/>
          <p:cNvCxnSpPr/>
          <p:nvPr/>
        </p:nvCxnSpPr>
        <p:spPr>
          <a:xfrm>
            <a:off x="4542034" y="956553"/>
            <a:ext cx="365998" cy="453845"/>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6" name="Google Shape;936;p163"/>
          <p:cNvCxnSpPr/>
          <p:nvPr/>
        </p:nvCxnSpPr>
        <p:spPr>
          <a:xfrm>
            <a:off x="4201656" y="1450659"/>
            <a:ext cx="472137" cy="545346"/>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7" name="Google Shape;937;p163"/>
          <p:cNvCxnSpPr/>
          <p:nvPr/>
        </p:nvCxnSpPr>
        <p:spPr>
          <a:xfrm>
            <a:off x="3561160" y="2680432"/>
            <a:ext cx="666116"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8" name="Google Shape;938;p163"/>
          <p:cNvCxnSpPr/>
          <p:nvPr/>
        </p:nvCxnSpPr>
        <p:spPr>
          <a:xfrm rot="10800000" flipH="1">
            <a:off x="3883238" y="3203068"/>
            <a:ext cx="863755" cy="603907"/>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9" name="Google Shape;939;p163"/>
          <p:cNvCxnSpPr/>
          <p:nvPr/>
        </p:nvCxnSpPr>
        <p:spPr>
          <a:xfrm rot="10800000" flipH="1">
            <a:off x="4622553" y="3170878"/>
            <a:ext cx="625857" cy="900369"/>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0" name="Google Shape;940;p163"/>
          <p:cNvCxnSpPr/>
          <p:nvPr/>
        </p:nvCxnSpPr>
        <p:spPr>
          <a:xfrm rot="10800000" flipH="1">
            <a:off x="5380169" y="3705243"/>
            <a:ext cx="135419" cy="527046"/>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1" name="Google Shape;941;p163"/>
          <p:cNvCxnSpPr/>
          <p:nvPr/>
        </p:nvCxnSpPr>
        <p:spPr>
          <a:xfrm>
            <a:off x="4721373" y="5121679"/>
            <a:ext cx="237899"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2" name="Google Shape;942;p163"/>
          <p:cNvCxnSpPr/>
          <p:nvPr/>
        </p:nvCxnSpPr>
        <p:spPr>
          <a:xfrm>
            <a:off x="5940146" y="3628383"/>
            <a:ext cx="259858" cy="1163892"/>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3" name="Google Shape;943;p163"/>
          <p:cNvCxnSpPr/>
          <p:nvPr/>
        </p:nvCxnSpPr>
        <p:spPr>
          <a:xfrm rot="10800000" flipH="1">
            <a:off x="6646522" y="4792275"/>
            <a:ext cx="538017" cy="223263"/>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4" name="Google Shape;944;p163"/>
          <p:cNvCxnSpPr/>
          <p:nvPr/>
        </p:nvCxnSpPr>
        <p:spPr>
          <a:xfrm>
            <a:off x="6027985" y="2943955"/>
            <a:ext cx="871075" cy="1054092"/>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5" name="Google Shape;945;p163"/>
          <p:cNvCxnSpPr/>
          <p:nvPr/>
        </p:nvCxnSpPr>
        <p:spPr>
          <a:xfrm rot="10800000" flipH="1">
            <a:off x="6566002" y="1494579"/>
            <a:ext cx="340378" cy="644167"/>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6" name="Google Shape;946;p163"/>
          <p:cNvCxnSpPr/>
          <p:nvPr/>
        </p:nvCxnSpPr>
        <p:spPr>
          <a:xfrm>
            <a:off x="5734473" y="5945427"/>
            <a:ext cx="694132" cy="433864"/>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7" name="Google Shape;947;p163"/>
          <p:cNvCxnSpPr/>
          <p:nvPr/>
        </p:nvCxnSpPr>
        <p:spPr>
          <a:xfrm>
            <a:off x="5694927" y="736951"/>
            <a:ext cx="0" cy="33672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48" name="Google Shape;948;p163"/>
          <p:cNvCxnSpPr/>
          <p:nvPr/>
        </p:nvCxnSpPr>
        <p:spPr>
          <a:xfrm>
            <a:off x="4542034" y="956553"/>
            <a:ext cx="365998" cy="45384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49" name="Google Shape;949;p163"/>
          <p:cNvCxnSpPr/>
          <p:nvPr/>
        </p:nvCxnSpPr>
        <p:spPr>
          <a:xfrm>
            <a:off x="4201656" y="1460184"/>
            <a:ext cx="472137" cy="54534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0" name="Google Shape;950;p163"/>
          <p:cNvCxnSpPr/>
          <p:nvPr/>
        </p:nvCxnSpPr>
        <p:spPr>
          <a:xfrm>
            <a:off x="3561160" y="2680432"/>
            <a:ext cx="666116"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1" name="Google Shape;951;p163"/>
          <p:cNvCxnSpPr/>
          <p:nvPr/>
        </p:nvCxnSpPr>
        <p:spPr>
          <a:xfrm rot="10800000" flipH="1">
            <a:off x="3883238" y="3203068"/>
            <a:ext cx="863755" cy="603907"/>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2" name="Google Shape;952;p163"/>
          <p:cNvCxnSpPr/>
          <p:nvPr/>
        </p:nvCxnSpPr>
        <p:spPr>
          <a:xfrm rot="10800000" flipH="1">
            <a:off x="4622553" y="3170878"/>
            <a:ext cx="625857" cy="900369"/>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3" name="Google Shape;953;p163"/>
          <p:cNvCxnSpPr/>
          <p:nvPr/>
        </p:nvCxnSpPr>
        <p:spPr>
          <a:xfrm rot="10800000" flipH="1">
            <a:off x="5380169" y="3705243"/>
            <a:ext cx="135419" cy="52704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4" name="Google Shape;954;p163"/>
          <p:cNvCxnSpPr/>
          <p:nvPr/>
        </p:nvCxnSpPr>
        <p:spPr>
          <a:xfrm>
            <a:off x="4721373" y="5121679"/>
            <a:ext cx="237899"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5" name="Google Shape;955;p163"/>
          <p:cNvCxnSpPr/>
          <p:nvPr/>
        </p:nvCxnSpPr>
        <p:spPr>
          <a:xfrm>
            <a:off x="5940146" y="3628383"/>
            <a:ext cx="259858" cy="116389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6" name="Google Shape;956;p163"/>
          <p:cNvCxnSpPr/>
          <p:nvPr/>
        </p:nvCxnSpPr>
        <p:spPr>
          <a:xfrm rot="10800000" flipH="1">
            <a:off x="6646522" y="4792275"/>
            <a:ext cx="538017" cy="22326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7" name="Google Shape;957;p163"/>
          <p:cNvCxnSpPr/>
          <p:nvPr/>
        </p:nvCxnSpPr>
        <p:spPr>
          <a:xfrm>
            <a:off x="6027985" y="2943955"/>
            <a:ext cx="871075" cy="105409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8" name="Google Shape;958;p163"/>
          <p:cNvCxnSpPr/>
          <p:nvPr/>
        </p:nvCxnSpPr>
        <p:spPr>
          <a:xfrm rot="10800000" flipH="1">
            <a:off x="5592448" y="1930124"/>
            <a:ext cx="142739" cy="57828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9" name="Google Shape;959;p163"/>
          <p:cNvCxnSpPr/>
          <p:nvPr/>
        </p:nvCxnSpPr>
        <p:spPr>
          <a:xfrm rot="10800000" flipH="1">
            <a:off x="6566002" y="1494579"/>
            <a:ext cx="340378" cy="644167"/>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60" name="Google Shape;960;p163"/>
          <p:cNvCxnSpPr/>
          <p:nvPr/>
        </p:nvCxnSpPr>
        <p:spPr>
          <a:xfrm>
            <a:off x="5734473" y="5945427"/>
            <a:ext cx="694132" cy="433864"/>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961" name="Google Shape;961;p163"/>
          <p:cNvSpPr txBox="1"/>
          <p:nvPr/>
        </p:nvSpPr>
        <p:spPr>
          <a:xfrm>
            <a:off x="765644" y="2490887"/>
            <a:ext cx="182585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Systemic circuit</a:t>
            </a:r>
            <a:endParaRPr sz="1400" b="1" dirty="0">
              <a:solidFill>
                <a:srgbClr val="000000"/>
              </a:solidFill>
              <a:latin typeface="Arial"/>
              <a:ea typeface="Arial"/>
              <a:cs typeface="Arial"/>
              <a:sym typeface="Arial"/>
            </a:endParaRPr>
          </a:p>
        </p:txBody>
      </p:sp>
      <p:sp>
        <p:nvSpPr>
          <p:cNvPr id="962" name="Google Shape;962;p163"/>
          <p:cNvSpPr txBox="1"/>
          <p:nvPr/>
        </p:nvSpPr>
        <p:spPr>
          <a:xfrm>
            <a:off x="2768511" y="739388"/>
            <a:ext cx="1793222" cy="294958"/>
          </a:xfrm>
          <a:prstGeom prst="rect">
            <a:avLst/>
          </a:prstGeom>
          <a:solidFill>
            <a:srgbClr val="34AF67"/>
          </a:solidFill>
          <a:ln>
            <a:noFill/>
          </a:ln>
        </p:spPr>
        <p:txBody>
          <a:bodyPr spcFirstLastPara="1" wrap="square" lIns="0" tIns="0" rIns="0" bIns="0" anchor="ctr" anchorCtr="1">
            <a:no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Superior vena cava</a:t>
            </a:r>
            <a:endParaRPr sz="1400" b="1" dirty="0">
              <a:solidFill>
                <a:srgbClr val="000000"/>
              </a:solidFill>
              <a:latin typeface="Arial"/>
              <a:ea typeface="Arial"/>
              <a:cs typeface="Arial"/>
              <a:sym typeface="Arial"/>
            </a:endParaRPr>
          </a:p>
        </p:txBody>
      </p:sp>
      <p:sp>
        <p:nvSpPr>
          <p:cNvPr id="963" name="Google Shape;963;p163"/>
          <p:cNvSpPr txBox="1"/>
          <p:nvPr/>
        </p:nvSpPr>
        <p:spPr>
          <a:xfrm>
            <a:off x="4880355" y="273659"/>
            <a:ext cx="1780587" cy="473173"/>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Capillaries of head,</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chest, and arms</a:t>
            </a:r>
            <a:endParaRPr sz="1400" b="1" dirty="0">
              <a:solidFill>
                <a:srgbClr val="000000"/>
              </a:solidFill>
              <a:latin typeface="Arial"/>
              <a:ea typeface="Arial"/>
              <a:cs typeface="Arial"/>
              <a:sym typeface="Arial"/>
            </a:endParaRPr>
          </a:p>
        </p:txBody>
      </p:sp>
      <p:sp>
        <p:nvSpPr>
          <p:cNvPr id="964" name="Google Shape;964;p163"/>
          <p:cNvSpPr txBox="1"/>
          <p:nvPr/>
        </p:nvSpPr>
        <p:spPr>
          <a:xfrm>
            <a:off x="7169081" y="4631618"/>
            <a:ext cx="668586" cy="257046"/>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Aorta</a:t>
            </a:r>
            <a:endParaRPr sz="1400" b="1" dirty="0">
              <a:solidFill>
                <a:srgbClr val="000000"/>
              </a:solidFill>
              <a:latin typeface="Arial"/>
              <a:ea typeface="Arial"/>
              <a:cs typeface="Arial"/>
              <a:sym typeface="Arial"/>
            </a:endParaRPr>
          </a:p>
        </p:txBody>
      </p:sp>
      <p:sp>
        <p:nvSpPr>
          <p:cNvPr id="965" name="Google Shape;965;p163"/>
          <p:cNvSpPr txBox="1"/>
          <p:nvPr/>
        </p:nvSpPr>
        <p:spPr>
          <a:xfrm>
            <a:off x="5456883" y="1704666"/>
            <a:ext cx="668586" cy="233327"/>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Aorta</a:t>
            </a:r>
            <a:endParaRPr sz="1400" b="1" dirty="0">
              <a:solidFill>
                <a:srgbClr val="000000"/>
              </a:solidFill>
              <a:latin typeface="Arial"/>
              <a:ea typeface="Arial"/>
              <a:cs typeface="Arial"/>
              <a:sym typeface="Arial"/>
            </a:endParaRPr>
          </a:p>
        </p:txBody>
      </p:sp>
      <p:sp>
        <p:nvSpPr>
          <p:cNvPr id="966" name="Google Shape;966;p163"/>
          <p:cNvSpPr txBox="1"/>
          <p:nvPr/>
        </p:nvSpPr>
        <p:spPr>
          <a:xfrm>
            <a:off x="4044782" y="4028180"/>
            <a:ext cx="725451"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Right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atrium</a:t>
            </a:r>
            <a:endParaRPr sz="1400" b="1" dirty="0">
              <a:solidFill>
                <a:srgbClr val="000000"/>
              </a:solidFill>
              <a:latin typeface="Arial"/>
              <a:ea typeface="Arial"/>
              <a:cs typeface="Arial"/>
              <a:sym typeface="Arial"/>
            </a:endParaRPr>
          </a:p>
        </p:txBody>
      </p:sp>
      <p:sp>
        <p:nvSpPr>
          <p:cNvPr id="967" name="Google Shape;967;p163"/>
          <p:cNvSpPr txBox="1"/>
          <p:nvPr/>
        </p:nvSpPr>
        <p:spPr>
          <a:xfrm>
            <a:off x="5580103" y="4739034"/>
            <a:ext cx="858133"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Left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ventricle</a:t>
            </a:r>
            <a:endParaRPr sz="1400" b="1" dirty="0">
              <a:solidFill>
                <a:srgbClr val="000000"/>
              </a:solidFill>
              <a:latin typeface="Arial"/>
              <a:ea typeface="Arial"/>
              <a:cs typeface="Arial"/>
              <a:sym typeface="Arial"/>
            </a:endParaRPr>
          </a:p>
        </p:txBody>
      </p:sp>
      <p:sp>
        <p:nvSpPr>
          <p:cNvPr id="968" name="Google Shape;968;p163"/>
          <p:cNvSpPr txBox="1"/>
          <p:nvPr/>
        </p:nvSpPr>
        <p:spPr>
          <a:xfrm>
            <a:off x="3716175" y="4846448"/>
            <a:ext cx="1009769"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Inferior</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vena cava</a:t>
            </a:r>
            <a:endParaRPr sz="1400" b="1" dirty="0">
              <a:solidFill>
                <a:srgbClr val="000000"/>
              </a:solidFill>
              <a:latin typeface="Arial"/>
              <a:ea typeface="Arial"/>
              <a:cs typeface="Arial"/>
              <a:sym typeface="Arial"/>
            </a:endParaRPr>
          </a:p>
        </p:txBody>
      </p:sp>
      <p:sp>
        <p:nvSpPr>
          <p:cNvPr id="969" name="Google Shape;969;p163"/>
          <p:cNvSpPr txBox="1"/>
          <p:nvPr/>
        </p:nvSpPr>
        <p:spPr>
          <a:xfrm>
            <a:off x="6423568" y="6100666"/>
            <a:ext cx="2191268"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Capillaries of abdominal</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region and legs</a:t>
            </a:r>
            <a:endParaRPr sz="1400" b="1" dirty="0">
              <a:solidFill>
                <a:srgbClr val="000000"/>
              </a:solidFill>
              <a:latin typeface="Arial"/>
              <a:ea typeface="Arial"/>
              <a:cs typeface="Arial"/>
              <a:sym typeface="Arial"/>
            </a:endParaRPr>
          </a:p>
        </p:txBody>
      </p:sp>
      <p:sp>
        <p:nvSpPr>
          <p:cNvPr id="970" name="Google Shape;970;p163"/>
          <p:cNvSpPr txBox="1"/>
          <p:nvPr/>
        </p:nvSpPr>
        <p:spPr>
          <a:xfrm>
            <a:off x="3058460" y="1183513"/>
            <a:ext cx="1552575" cy="271195"/>
          </a:xfrm>
          <a:prstGeom prst="rect">
            <a:avLst/>
          </a:prstGeom>
          <a:solidFill>
            <a:srgbClr val="FCF54F"/>
          </a:solidFill>
          <a:ln>
            <a:noFill/>
          </a:ln>
        </p:spPr>
        <p:txBody>
          <a:bodyPr spcFirstLastPara="1" wrap="square" lIns="0" tIns="0" rIns="0" bIns="0" anchor="ctr" anchorCtr="1">
            <a:no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Pulmonary artery</a:t>
            </a:r>
            <a:endParaRPr sz="1400" b="1" dirty="0">
              <a:solidFill>
                <a:srgbClr val="000000"/>
              </a:solidFill>
              <a:latin typeface="Arial"/>
              <a:ea typeface="Arial"/>
              <a:cs typeface="Arial"/>
              <a:sym typeface="Arial"/>
            </a:endParaRPr>
          </a:p>
        </p:txBody>
      </p:sp>
      <p:sp>
        <p:nvSpPr>
          <p:cNvPr id="971" name="Google Shape;971;p163"/>
          <p:cNvSpPr txBox="1"/>
          <p:nvPr/>
        </p:nvSpPr>
        <p:spPr>
          <a:xfrm>
            <a:off x="7574016" y="3741791"/>
            <a:ext cx="1008993"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Pulmonary </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vein</a:t>
            </a:r>
            <a:endParaRPr sz="1400" b="1" dirty="0">
              <a:solidFill>
                <a:srgbClr val="000000"/>
              </a:solidFill>
              <a:latin typeface="Arial"/>
              <a:ea typeface="Arial"/>
              <a:cs typeface="Arial"/>
              <a:sym typeface="Arial"/>
            </a:endParaRPr>
          </a:p>
        </p:txBody>
      </p:sp>
      <p:sp>
        <p:nvSpPr>
          <p:cNvPr id="972" name="Google Shape;972;p163"/>
          <p:cNvSpPr txBox="1"/>
          <p:nvPr/>
        </p:nvSpPr>
        <p:spPr>
          <a:xfrm>
            <a:off x="6723787" y="3983956"/>
            <a:ext cx="669978"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Left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atrium</a:t>
            </a:r>
            <a:endParaRPr sz="1400" b="1" dirty="0">
              <a:solidFill>
                <a:srgbClr val="000000"/>
              </a:solidFill>
              <a:latin typeface="Arial"/>
              <a:ea typeface="Arial"/>
              <a:cs typeface="Arial"/>
              <a:sym typeface="Arial"/>
            </a:endParaRPr>
          </a:p>
        </p:txBody>
      </p:sp>
      <p:sp>
        <p:nvSpPr>
          <p:cNvPr id="973" name="Google Shape;973;p163"/>
          <p:cNvSpPr txBox="1"/>
          <p:nvPr/>
        </p:nvSpPr>
        <p:spPr>
          <a:xfrm>
            <a:off x="5179383" y="4215358"/>
            <a:ext cx="820652"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Right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ventricle</a:t>
            </a:r>
            <a:endParaRPr sz="1400" b="1" dirty="0">
              <a:solidFill>
                <a:srgbClr val="000000"/>
              </a:solidFill>
              <a:latin typeface="Arial"/>
              <a:ea typeface="Arial"/>
              <a:cs typeface="Arial"/>
              <a:sym typeface="Arial"/>
            </a:endParaRPr>
          </a:p>
        </p:txBody>
      </p:sp>
      <p:sp>
        <p:nvSpPr>
          <p:cNvPr id="974" name="Google Shape;974;p163"/>
          <p:cNvSpPr txBox="1"/>
          <p:nvPr/>
        </p:nvSpPr>
        <p:spPr>
          <a:xfrm>
            <a:off x="2908517" y="3693353"/>
            <a:ext cx="987470"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Pulmonary</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vein</a:t>
            </a:r>
            <a:endParaRPr sz="1400" b="1" dirty="0">
              <a:solidFill>
                <a:srgbClr val="000000"/>
              </a:solidFill>
              <a:latin typeface="Arial"/>
              <a:ea typeface="Arial"/>
              <a:cs typeface="Arial"/>
              <a:sym typeface="Arial"/>
            </a:endParaRPr>
          </a:p>
        </p:txBody>
      </p:sp>
      <p:sp>
        <p:nvSpPr>
          <p:cNvPr id="975" name="Google Shape;975;p163"/>
          <p:cNvSpPr txBox="1"/>
          <p:nvPr/>
        </p:nvSpPr>
        <p:spPr>
          <a:xfrm>
            <a:off x="2588717" y="2496487"/>
            <a:ext cx="987470"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Lung</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capillaries</a:t>
            </a:r>
            <a:endParaRPr sz="1400" b="1" dirty="0">
              <a:solidFill>
                <a:srgbClr val="000000"/>
              </a:solidFill>
              <a:latin typeface="Arial"/>
              <a:ea typeface="Arial"/>
              <a:cs typeface="Arial"/>
              <a:sym typeface="Arial"/>
            </a:endParaRPr>
          </a:p>
        </p:txBody>
      </p:sp>
      <p:sp>
        <p:nvSpPr>
          <p:cNvPr id="976" name="Google Shape;976;p163"/>
          <p:cNvSpPr txBox="1"/>
          <p:nvPr/>
        </p:nvSpPr>
        <p:spPr>
          <a:xfrm>
            <a:off x="765644" y="2254674"/>
            <a:ext cx="182585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Pulmonary circuit</a:t>
            </a:r>
            <a:endParaRPr sz="1400" b="1" dirty="0">
              <a:solidFill>
                <a:srgbClr val="000000"/>
              </a:solidFill>
              <a:latin typeface="Arial"/>
              <a:ea typeface="Arial"/>
              <a:cs typeface="Arial"/>
              <a:sym typeface="Arial"/>
            </a:endParaRPr>
          </a:p>
        </p:txBody>
      </p:sp>
      <p:sp>
        <p:nvSpPr>
          <p:cNvPr id="977" name="Google Shape;977;p163"/>
          <p:cNvSpPr txBox="1"/>
          <p:nvPr/>
        </p:nvSpPr>
        <p:spPr>
          <a:xfrm>
            <a:off x="6911546" y="1278083"/>
            <a:ext cx="1552575" cy="271195"/>
          </a:xfrm>
          <a:prstGeom prst="rect">
            <a:avLst/>
          </a:prstGeom>
          <a:solidFill>
            <a:srgbClr val="FCF54F"/>
          </a:solidFill>
          <a:ln>
            <a:noFill/>
          </a:ln>
        </p:spPr>
        <p:txBody>
          <a:bodyPr spcFirstLastPara="1" wrap="square" lIns="0" tIns="0" rIns="0" bIns="0" anchor="ctr" anchorCtr="1">
            <a:no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Pulmonary artery</a:t>
            </a:r>
            <a:endParaRPr sz="1400" b="1" dirty="0">
              <a:solidFill>
                <a:srgbClr val="000000"/>
              </a:solidFill>
              <a:latin typeface="Arial"/>
              <a:ea typeface="Arial"/>
              <a:cs typeface="Arial"/>
              <a:sym typeface="Arial"/>
            </a:endParaRPr>
          </a:p>
        </p:txBody>
      </p:sp>
      <p:cxnSp>
        <p:nvCxnSpPr>
          <p:cNvPr id="978" name="Google Shape;978;p163"/>
          <p:cNvCxnSpPr/>
          <p:nvPr/>
        </p:nvCxnSpPr>
        <p:spPr>
          <a:xfrm>
            <a:off x="6774928" y="3394548"/>
            <a:ext cx="807179" cy="565054"/>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79" name="Google Shape;979;p163"/>
          <p:cNvCxnSpPr/>
          <p:nvPr/>
        </p:nvCxnSpPr>
        <p:spPr>
          <a:xfrm>
            <a:off x="6774928" y="3394548"/>
            <a:ext cx="807179" cy="565054"/>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2" name="TextBox 1">
            <a:extLst>
              <a:ext uri="{FF2B5EF4-FFF2-40B4-BE49-F238E27FC236}">
                <a16:creationId xmlns:a16="http://schemas.microsoft.com/office/drawing/2014/main" id="{6D20AEB4-34DA-B9EF-A317-C019D8CC124D}"/>
              </a:ext>
            </a:extLst>
          </p:cNvPr>
          <p:cNvSpPr txBox="1"/>
          <p:nvPr/>
        </p:nvSpPr>
        <p:spPr>
          <a:xfrm>
            <a:off x="4908032" y="324632"/>
            <a:ext cx="1738488" cy="365760"/>
          </a:xfrm>
          <a:prstGeom prst="rect">
            <a:avLst/>
          </a:prstGeom>
          <a:solidFill>
            <a:schemeClr val="bg1"/>
          </a:solidFill>
        </p:spPr>
        <p:txBody>
          <a:bodyPr wrap="square" rtlCol="0">
            <a:spAutoFit/>
          </a:bodyPr>
          <a:lstStyle/>
          <a:p>
            <a:pPr algn="ctr"/>
            <a:r>
              <a:rPr lang="en-US" sz="1000" dirty="0"/>
              <a:t>1</a:t>
            </a:r>
          </a:p>
        </p:txBody>
      </p:sp>
      <p:sp>
        <p:nvSpPr>
          <p:cNvPr id="3" name="TextBox 2">
            <a:extLst>
              <a:ext uri="{FF2B5EF4-FFF2-40B4-BE49-F238E27FC236}">
                <a16:creationId xmlns:a16="http://schemas.microsoft.com/office/drawing/2014/main" id="{EE8D6A63-D43B-AC30-A711-D05449C5E9D3}"/>
              </a:ext>
            </a:extLst>
          </p:cNvPr>
          <p:cNvSpPr txBox="1"/>
          <p:nvPr/>
        </p:nvSpPr>
        <p:spPr>
          <a:xfrm>
            <a:off x="6463522" y="6162357"/>
            <a:ext cx="2103120" cy="365760"/>
          </a:xfrm>
          <a:prstGeom prst="rect">
            <a:avLst/>
          </a:prstGeom>
          <a:solidFill>
            <a:schemeClr val="bg1"/>
          </a:solidFill>
        </p:spPr>
        <p:txBody>
          <a:bodyPr wrap="square" rtlCol="0">
            <a:spAutoFit/>
          </a:bodyPr>
          <a:lstStyle/>
          <a:p>
            <a:pPr algn="ctr"/>
            <a:r>
              <a:rPr lang="en-US" sz="1000" dirty="0"/>
              <a:t>2</a:t>
            </a:r>
          </a:p>
        </p:txBody>
      </p:sp>
      <p:sp>
        <p:nvSpPr>
          <p:cNvPr id="4" name="TextBox 3">
            <a:extLst>
              <a:ext uri="{FF2B5EF4-FFF2-40B4-BE49-F238E27FC236}">
                <a16:creationId xmlns:a16="http://schemas.microsoft.com/office/drawing/2014/main" id="{02EA1915-3315-8B35-6DFF-B77651C97B37}"/>
              </a:ext>
            </a:extLst>
          </p:cNvPr>
          <p:cNvSpPr txBox="1"/>
          <p:nvPr/>
        </p:nvSpPr>
        <p:spPr>
          <a:xfrm>
            <a:off x="3716175" y="4874311"/>
            <a:ext cx="972488" cy="457200"/>
          </a:xfrm>
          <a:prstGeom prst="rect">
            <a:avLst/>
          </a:prstGeom>
          <a:solidFill>
            <a:schemeClr val="bg1"/>
          </a:solidFill>
        </p:spPr>
        <p:txBody>
          <a:bodyPr wrap="square" rtlCol="0">
            <a:spAutoFit/>
          </a:bodyPr>
          <a:lstStyle/>
          <a:p>
            <a:pPr algn="ctr"/>
            <a:r>
              <a:rPr lang="en-US" sz="1000" dirty="0"/>
              <a:t>3</a:t>
            </a:r>
          </a:p>
        </p:txBody>
      </p:sp>
      <p:sp>
        <p:nvSpPr>
          <p:cNvPr id="5" name="TextBox 4">
            <a:extLst>
              <a:ext uri="{FF2B5EF4-FFF2-40B4-BE49-F238E27FC236}">
                <a16:creationId xmlns:a16="http://schemas.microsoft.com/office/drawing/2014/main" id="{43CEAE71-E557-F809-AA31-B0168893E691}"/>
              </a:ext>
            </a:extLst>
          </p:cNvPr>
          <p:cNvSpPr txBox="1"/>
          <p:nvPr/>
        </p:nvSpPr>
        <p:spPr>
          <a:xfrm>
            <a:off x="2795878" y="775757"/>
            <a:ext cx="1738488" cy="246221"/>
          </a:xfrm>
          <a:prstGeom prst="rect">
            <a:avLst/>
          </a:prstGeom>
          <a:solidFill>
            <a:schemeClr val="bg1"/>
          </a:solidFill>
        </p:spPr>
        <p:txBody>
          <a:bodyPr wrap="square" rtlCol="0">
            <a:spAutoFit/>
          </a:bodyPr>
          <a:lstStyle/>
          <a:p>
            <a:pPr algn="ctr"/>
            <a:r>
              <a:rPr lang="en-US" sz="1000" dirty="0"/>
              <a:t>4</a:t>
            </a:r>
          </a:p>
        </p:txBody>
      </p:sp>
      <p:sp>
        <p:nvSpPr>
          <p:cNvPr id="6" name="TextBox 5">
            <a:extLst>
              <a:ext uri="{FF2B5EF4-FFF2-40B4-BE49-F238E27FC236}">
                <a16:creationId xmlns:a16="http://schemas.microsoft.com/office/drawing/2014/main" id="{7280E0D2-A8A1-B9E5-4365-14AE81DF09E3}"/>
              </a:ext>
            </a:extLst>
          </p:cNvPr>
          <p:cNvSpPr txBox="1"/>
          <p:nvPr/>
        </p:nvSpPr>
        <p:spPr>
          <a:xfrm>
            <a:off x="4101825" y="4041935"/>
            <a:ext cx="586838" cy="457200"/>
          </a:xfrm>
          <a:prstGeom prst="rect">
            <a:avLst/>
          </a:prstGeom>
          <a:solidFill>
            <a:schemeClr val="bg1"/>
          </a:solidFill>
        </p:spPr>
        <p:txBody>
          <a:bodyPr wrap="square" rtlCol="0" anchor="ctr">
            <a:spAutoFit/>
          </a:bodyPr>
          <a:lstStyle/>
          <a:p>
            <a:pPr algn="ctr"/>
            <a:r>
              <a:rPr lang="en-US" sz="1000" dirty="0"/>
              <a:t>5</a:t>
            </a:r>
          </a:p>
        </p:txBody>
      </p:sp>
      <p:sp>
        <p:nvSpPr>
          <p:cNvPr id="7" name="TextBox 6">
            <a:extLst>
              <a:ext uri="{FF2B5EF4-FFF2-40B4-BE49-F238E27FC236}">
                <a16:creationId xmlns:a16="http://schemas.microsoft.com/office/drawing/2014/main" id="{BB9F81A0-6084-0269-3076-8EA3F5407DEA}"/>
              </a:ext>
            </a:extLst>
          </p:cNvPr>
          <p:cNvSpPr txBox="1"/>
          <p:nvPr/>
        </p:nvSpPr>
        <p:spPr>
          <a:xfrm>
            <a:off x="5228518" y="4249967"/>
            <a:ext cx="731520" cy="365760"/>
          </a:xfrm>
          <a:prstGeom prst="rect">
            <a:avLst/>
          </a:prstGeom>
          <a:solidFill>
            <a:schemeClr val="bg1"/>
          </a:solidFill>
        </p:spPr>
        <p:txBody>
          <a:bodyPr wrap="square" rtlCol="0" anchor="ctr">
            <a:spAutoFit/>
          </a:bodyPr>
          <a:lstStyle/>
          <a:p>
            <a:pPr algn="ctr"/>
            <a:r>
              <a:rPr lang="en-US" sz="1000" dirty="0"/>
              <a:t>6</a:t>
            </a:r>
          </a:p>
        </p:txBody>
      </p:sp>
      <p:sp>
        <p:nvSpPr>
          <p:cNvPr id="8" name="TextBox 7">
            <a:extLst>
              <a:ext uri="{FF2B5EF4-FFF2-40B4-BE49-F238E27FC236}">
                <a16:creationId xmlns:a16="http://schemas.microsoft.com/office/drawing/2014/main" id="{1EDFE0B0-6364-541C-8099-54250A53E1D2}"/>
              </a:ext>
            </a:extLst>
          </p:cNvPr>
          <p:cNvSpPr txBox="1"/>
          <p:nvPr/>
        </p:nvSpPr>
        <p:spPr>
          <a:xfrm>
            <a:off x="6772673" y="4038272"/>
            <a:ext cx="586838" cy="365760"/>
          </a:xfrm>
          <a:prstGeom prst="rect">
            <a:avLst/>
          </a:prstGeom>
          <a:solidFill>
            <a:schemeClr val="bg1"/>
          </a:solidFill>
        </p:spPr>
        <p:txBody>
          <a:bodyPr wrap="square" rtlCol="0" anchor="ctr">
            <a:spAutoFit/>
          </a:bodyPr>
          <a:lstStyle/>
          <a:p>
            <a:pPr algn="ctr"/>
            <a:r>
              <a:rPr lang="en-US" sz="1000" dirty="0"/>
              <a:t>9</a:t>
            </a:r>
          </a:p>
        </p:txBody>
      </p:sp>
      <p:sp>
        <p:nvSpPr>
          <p:cNvPr id="9" name="TextBox 8">
            <a:extLst>
              <a:ext uri="{FF2B5EF4-FFF2-40B4-BE49-F238E27FC236}">
                <a16:creationId xmlns:a16="http://schemas.microsoft.com/office/drawing/2014/main" id="{3032ACD3-3B25-F68D-1A3A-688552F3093E}"/>
              </a:ext>
            </a:extLst>
          </p:cNvPr>
          <p:cNvSpPr txBox="1"/>
          <p:nvPr/>
        </p:nvSpPr>
        <p:spPr>
          <a:xfrm>
            <a:off x="7609148" y="3770103"/>
            <a:ext cx="914400" cy="365760"/>
          </a:xfrm>
          <a:prstGeom prst="rect">
            <a:avLst/>
          </a:prstGeom>
          <a:solidFill>
            <a:schemeClr val="bg1"/>
          </a:solidFill>
        </p:spPr>
        <p:txBody>
          <a:bodyPr wrap="square" rtlCol="0" anchor="ctr">
            <a:spAutoFit/>
          </a:bodyPr>
          <a:lstStyle/>
          <a:p>
            <a:pPr algn="ctr"/>
            <a:r>
              <a:rPr lang="en-US" sz="1000" dirty="0"/>
              <a:t>8</a:t>
            </a:r>
          </a:p>
        </p:txBody>
      </p:sp>
      <p:sp>
        <p:nvSpPr>
          <p:cNvPr id="10" name="TextBox 9">
            <a:extLst>
              <a:ext uri="{FF2B5EF4-FFF2-40B4-BE49-F238E27FC236}">
                <a16:creationId xmlns:a16="http://schemas.microsoft.com/office/drawing/2014/main" id="{AA107321-EFFE-9DDB-DA9B-A86B544077CC}"/>
              </a:ext>
            </a:extLst>
          </p:cNvPr>
          <p:cNvSpPr txBox="1"/>
          <p:nvPr/>
        </p:nvSpPr>
        <p:spPr>
          <a:xfrm>
            <a:off x="2945985" y="3740995"/>
            <a:ext cx="914400" cy="365760"/>
          </a:xfrm>
          <a:prstGeom prst="rect">
            <a:avLst/>
          </a:prstGeom>
          <a:solidFill>
            <a:schemeClr val="bg1"/>
          </a:solidFill>
        </p:spPr>
        <p:txBody>
          <a:bodyPr wrap="square" rtlCol="0" anchor="ctr">
            <a:spAutoFit/>
          </a:bodyPr>
          <a:lstStyle/>
          <a:p>
            <a:pPr algn="ctr"/>
            <a:r>
              <a:rPr lang="en-US" sz="1000" dirty="0"/>
              <a:t>7</a:t>
            </a:r>
          </a:p>
        </p:txBody>
      </p:sp>
      <p:sp>
        <p:nvSpPr>
          <p:cNvPr id="11" name="TextBox 10">
            <a:extLst>
              <a:ext uri="{FF2B5EF4-FFF2-40B4-BE49-F238E27FC236}">
                <a16:creationId xmlns:a16="http://schemas.microsoft.com/office/drawing/2014/main" id="{13414377-948D-4E09-E010-1BDC713BDE11}"/>
              </a:ext>
            </a:extLst>
          </p:cNvPr>
          <p:cNvSpPr txBox="1"/>
          <p:nvPr/>
        </p:nvSpPr>
        <p:spPr>
          <a:xfrm>
            <a:off x="3121422" y="1178721"/>
            <a:ext cx="1438704" cy="246221"/>
          </a:xfrm>
          <a:prstGeom prst="rect">
            <a:avLst/>
          </a:prstGeom>
          <a:solidFill>
            <a:schemeClr val="bg1"/>
          </a:solidFill>
        </p:spPr>
        <p:txBody>
          <a:bodyPr wrap="square" rtlCol="0">
            <a:spAutoFit/>
          </a:bodyPr>
          <a:lstStyle/>
          <a:p>
            <a:pPr algn="ctr"/>
            <a:r>
              <a:rPr lang="en-US" sz="1000" dirty="0"/>
              <a:t>7</a:t>
            </a:r>
          </a:p>
        </p:txBody>
      </p:sp>
      <p:sp>
        <p:nvSpPr>
          <p:cNvPr id="12" name="TextBox 11">
            <a:extLst>
              <a:ext uri="{FF2B5EF4-FFF2-40B4-BE49-F238E27FC236}">
                <a16:creationId xmlns:a16="http://schemas.microsoft.com/office/drawing/2014/main" id="{7FCA30D0-2C02-B196-5B9F-931CF1E5A8EC}"/>
              </a:ext>
            </a:extLst>
          </p:cNvPr>
          <p:cNvSpPr txBox="1"/>
          <p:nvPr/>
        </p:nvSpPr>
        <p:spPr>
          <a:xfrm>
            <a:off x="6974304" y="1271271"/>
            <a:ext cx="1438704" cy="246221"/>
          </a:xfrm>
          <a:prstGeom prst="rect">
            <a:avLst/>
          </a:prstGeom>
          <a:solidFill>
            <a:schemeClr val="bg1"/>
          </a:solidFill>
        </p:spPr>
        <p:txBody>
          <a:bodyPr wrap="square" rtlCol="0">
            <a:spAutoFit/>
          </a:bodyPr>
          <a:lstStyle/>
          <a:p>
            <a:pPr algn="ctr"/>
            <a:r>
              <a:rPr lang="en-US" sz="1000" dirty="0"/>
              <a:t>7</a:t>
            </a:r>
          </a:p>
        </p:txBody>
      </p:sp>
      <p:sp>
        <p:nvSpPr>
          <p:cNvPr id="13" name="TextBox 12">
            <a:extLst>
              <a:ext uri="{FF2B5EF4-FFF2-40B4-BE49-F238E27FC236}">
                <a16:creationId xmlns:a16="http://schemas.microsoft.com/office/drawing/2014/main" id="{7870409F-4CE1-A07B-2EBB-D90F20FDF3C4}"/>
              </a:ext>
            </a:extLst>
          </p:cNvPr>
          <p:cNvSpPr txBox="1"/>
          <p:nvPr/>
        </p:nvSpPr>
        <p:spPr>
          <a:xfrm>
            <a:off x="5646727" y="4751542"/>
            <a:ext cx="731520" cy="457200"/>
          </a:xfrm>
          <a:prstGeom prst="rect">
            <a:avLst/>
          </a:prstGeom>
          <a:solidFill>
            <a:schemeClr val="bg1"/>
          </a:solidFill>
        </p:spPr>
        <p:txBody>
          <a:bodyPr wrap="square" rtlCol="0" anchor="ctr">
            <a:spAutoFit/>
          </a:bodyPr>
          <a:lstStyle/>
          <a:p>
            <a:pPr algn="ctr"/>
            <a:r>
              <a:rPr lang="en-US" sz="1000" dirty="0"/>
              <a:t>10</a:t>
            </a:r>
          </a:p>
        </p:txBody>
      </p:sp>
      <p:sp>
        <p:nvSpPr>
          <p:cNvPr id="14" name="TextBox 13">
            <a:extLst>
              <a:ext uri="{FF2B5EF4-FFF2-40B4-BE49-F238E27FC236}">
                <a16:creationId xmlns:a16="http://schemas.microsoft.com/office/drawing/2014/main" id="{B8E34E99-9212-F930-6C0C-CE30E9F22704}"/>
              </a:ext>
            </a:extLst>
          </p:cNvPr>
          <p:cNvSpPr txBox="1"/>
          <p:nvPr/>
        </p:nvSpPr>
        <p:spPr>
          <a:xfrm>
            <a:off x="5504607" y="1698219"/>
            <a:ext cx="622759" cy="246221"/>
          </a:xfrm>
          <a:prstGeom prst="rect">
            <a:avLst/>
          </a:prstGeom>
          <a:solidFill>
            <a:schemeClr val="bg1"/>
          </a:solidFill>
        </p:spPr>
        <p:txBody>
          <a:bodyPr wrap="square" rtlCol="0">
            <a:spAutoFit/>
          </a:bodyPr>
          <a:lstStyle/>
          <a:p>
            <a:pPr algn="ctr"/>
            <a:r>
              <a:rPr lang="en-US" sz="1000" dirty="0"/>
              <a:t>10</a:t>
            </a:r>
          </a:p>
        </p:txBody>
      </p:sp>
      <p:sp>
        <p:nvSpPr>
          <p:cNvPr id="15" name="TextBox 14">
            <a:extLst>
              <a:ext uri="{FF2B5EF4-FFF2-40B4-BE49-F238E27FC236}">
                <a16:creationId xmlns:a16="http://schemas.microsoft.com/office/drawing/2014/main" id="{D2C35CB2-F8E7-D0D7-C897-2FAE9AD8DF16}"/>
              </a:ext>
            </a:extLst>
          </p:cNvPr>
          <p:cNvSpPr txBox="1"/>
          <p:nvPr/>
        </p:nvSpPr>
        <p:spPr>
          <a:xfrm>
            <a:off x="7190633" y="4641854"/>
            <a:ext cx="622759" cy="246221"/>
          </a:xfrm>
          <a:prstGeom prst="rect">
            <a:avLst/>
          </a:prstGeom>
          <a:solidFill>
            <a:schemeClr val="bg1"/>
          </a:solidFill>
        </p:spPr>
        <p:txBody>
          <a:bodyPr wrap="square" rtlCol="0">
            <a:spAutoFit/>
          </a:bodyPr>
          <a:lstStyle/>
          <a:p>
            <a:pPr algn="ctr"/>
            <a:r>
              <a:rPr lang="en-US" sz="1000" dirty="0"/>
              <a:t>11</a:t>
            </a:r>
          </a:p>
        </p:txBody>
      </p:sp>
      <p:sp>
        <p:nvSpPr>
          <p:cNvPr id="16" name="TextBox 15">
            <a:extLst>
              <a:ext uri="{FF2B5EF4-FFF2-40B4-BE49-F238E27FC236}">
                <a16:creationId xmlns:a16="http://schemas.microsoft.com/office/drawing/2014/main" id="{2DFD50CC-56FE-89C8-6AB7-780A7844BC7A}"/>
              </a:ext>
            </a:extLst>
          </p:cNvPr>
          <p:cNvSpPr txBox="1"/>
          <p:nvPr/>
        </p:nvSpPr>
        <p:spPr>
          <a:xfrm>
            <a:off x="743041" y="2525967"/>
            <a:ext cx="822960" cy="246221"/>
          </a:xfrm>
          <a:prstGeom prst="rect">
            <a:avLst/>
          </a:prstGeom>
          <a:solidFill>
            <a:schemeClr val="bg1"/>
          </a:solidFill>
        </p:spPr>
        <p:txBody>
          <a:bodyPr wrap="square" rtlCol="0">
            <a:spAutoFit/>
          </a:bodyPr>
          <a:lstStyle/>
          <a:p>
            <a:pPr algn="ctr"/>
            <a:r>
              <a:rPr lang="en-US" sz="1000" dirty="0"/>
              <a:t>13</a:t>
            </a:r>
          </a:p>
        </p:txBody>
      </p:sp>
      <p:sp>
        <p:nvSpPr>
          <p:cNvPr id="17" name="TextBox 16">
            <a:extLst>
              <a:ext uri="{FF2B5EF4-FFF2-40B4-BE49-F238E27FC236}">
                <a16:creationId xmlns:a16="http://schemas.microsoft.com/office/drawing/2014/main" id="{0F464FEB-3E3A-43EE-6112-B09C733B4698}"/>
              </a:ext>
            </a:extLst>
          </p:cNvPr>
          <p:cNvSpPr txBox="1"/>
          <p:nvPr/>
        </p:nvSpPr>
        <p:spPr>
          <a:xfrm>
            <a:off x="773170" y="2262206"/>
            <a:ext cx="914400" cy="246221"/>
          </a:xfrm>
          <a:prstGeom prst="rect">
            <a:avLst/>
          </a:prstGeom>
          <a:solidFill>
            <a:schemeClr val="bg1"/>
          </a:solidFill>
        </p:spPr>
        <p:txBody>
          <a:bodyPr wrap="square" rtlCol="0">
            <a:spAutoFit/>
          </a:bodyPr>
          <a:lstStyle/>
          <a:p>
            <a:pPr algn="ctr"/>
            <a:r>
              <a:rPr lang="en-US" sz="1000" dirty="0"/>
              <a:t>12</a:t>
            </a:r>
          </a:p>
        </p:txBody>
      </p:sp>
      <p:pic>
        <p:nvPicPr>
          <p:cNvPr id="18" name="Picture 17" descr="try_it-01.eps">
            <a:extLst>
              <a:ext uri="{FF2B5EF4-FFF2-40B4-BE49-F238E27FC236}">
                <a16:creationId xmlns:a16="http://schemas.microsoft.com/office/drawing/2014/main" id="{EFDF6D0C-DB2C-8C5F-4AEE-25874ED9A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494" y="13757"/>
            <a:ext cx="939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931"/>
        <p:cNvGrpSpPr/>
        <p:nvPr/>
      </p:nvGrpSpPr>
      <p:grpSpPr>
        <a:xfrm>
          <a:off x="0" y="0"/>
          <a:ext cx="0" cy="0"/>
          <a:chOff x="0" y="0"/>
          <a:chExt cx="0" cy="0"/>
        </a:xfrm>
      </p:grpSpPr>
      <p:pic>
        <p:nvPicPr>
          <p:cNvPr id="932" name="Google Shape;932;p163" descr="23_03HumCardiovascSys_4-U.jpg"/>
          <p:cNvPicPr preferRelativeResize="0"/>
          <p:nvPr/>
        </p:nvPicPr>
        <p:blipFill rotWithShape="1">
          <a:blip r:embed="rId3">
            <a:alphaModFix/>
          </a:blip>
          <a:srcRect b="5870"/>
          <a:stretch/>
        </p:blipFill>
        <p:spPr>
          <a:xfrm>
            <a:off x="472440" y="237264"/>
            <a:ext cx="8199120" cy="6197246"/>
          </a:xfrm>
          <a:prstGeom prst="rect">
            <a:avLst/>
          </a:prstGeom>
          <a:noFill/>
          <a:ln>
            <a:noFill/>
          </a:ln>
        </p:spPr>
      </p:pic>
      <p:cxnSp>
        <p:nvCxnSpPr>
          <p:cNvPr id="933" name="Google Shape;933;p163"/>
          <p:cNvCxnSpPr/>
          <p:nvPr/>
        </p:nvCxnSpPr>
        <p:spPr>
          <a:xfrm rot="10800000" flipH="1">
            <a:off x="5592448" y="1933299"/>
            <a:ext cx="142739" cy="578286"/>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4" name="Google Shape;934;p163"/>
          <p:cNvCxnSpPr/>
          <p:nvPr/>
        </p:nvCxnSpPr>
        <p:spPr>
          <a:xfrm>
            <a:off x="5694927" y="736951"/>
            <a:ext cx="0" cy="336724"/>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5" name="Google Shape;935;p163"/>
          <p:cNvCxnSpPr/>
          <p:nvPr/>
        </p:nvCxnSpPr>
        <p:spPr>
          <a:xfrm>
            <a:off x="4542034" y="956553"/>
            <a:ext cx="365998" cy="453845"/>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6" name="Google Shape;936;p163"/>
          <p:cNvCxnSpPr/>
          <p:nvPr/>
        </p:nvCxnSpPr>
        <p:spPr>
          <a:xfrm>
            <a:off x="4201656" y="1450659"/>
            <a:ext cx="472137" cy="545346"/>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7" name="Google Shape;937;p163"/>
          <p:cNvCxnSpPr/>
          <p:nvPr/>
        </p:nvCxnSpPr>
        <p:spPr>
          <a:xfrm>
            <a:off x="3561160" y="2680432"/>
            <a:ext cx="666116"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8" name="Google Shape;938;p163"/>
          <p:cNvCxnSpPr/>
          <p:nvPr/>
        </p:nvCxnSpPr>
        <p:spPr>
          <a:xfrm rot="10800000" flipH="1">
            <a:off x="3883238" y="3203068"/>
            <a:ext cx="863755" cy="603907"/>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39" name="Google Shape;939;p163"/>
          <p:cNvCxnSpPr/>
          <p:nvPr/>
        </p:nvCxnSpPr>
        <p:spPr>
          <a:xfrm rot="10800000" flipH="1">
            <a:off x="4622553" y="3170878"/>
            <a:ext cx="625857" cy="900369"/>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0" name="Google Shape;940;p163"/>
          <p:cNvCxnSpPr/>
          <p:nvPr/>
        </p:nvCxnSpPr>
        <p:spPr>
          <a:xfrm rot="10800000" flipH="1">
            <a:off x="5380169" y="3705243"/>
            <a:ext cx="135419" cy="527046"/>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1" name="Google Shape;941;p163"/>
          <p:cNvCxnSpPr/>
          <p:nvPr/>
        </p:nvCxnSpPr>
        <p:spPr>
          <a:xfrm>
            <a:off x="4721373" y="5121679"/>
            <a:ext cx="237899"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2" name="Google Shape;942;p163"/>
          <p:cNvCxnSpPr/>
          <p:nvPr/>
        </p:nvCxnSpPr>
        <p:spPr>
          <a:xfrm>
            <a:off x="5940146" y="3628383"/>
            <a:ext cx="259858" cy="1163892"/>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3" name="Google Shape;943;p163"/>
          <p:cNvCxnSpPr/>
          <p:nvPr/>
        </p:nvCxnSpPr>
        <p:spPr>
          <a:xfrm rot="10800000" flipH="1">
            <a:off x="6646522" y="4792275"/>
            <a:ext cx="538017" cy="223263"/>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4" name="Google Shape;944;p163"/>
          <p:cNvCxnSpPr/>
          <p:nvPr/>
        </p:nvCxnSpPr>
        <p:spPr>
          <a:xfrm>
            <a:off x="6027985" y="2943955"/>
            <a:ext cx="871075" cy="1054092"/>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5" name="Google Shape;945;p163"/>
          <p:cNvCxnSpPr/>
          <p:nvPr/>
        </p:nvCxnSpPr>
        <p:spPr>
          <a:xfrm rot="10800000" flipH="1">
            <a:off x="6566002" y="1494579"/>
            <a:ext cx="340378" cy="644167"/>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6" name="Google Shape;946;p163"/>
          <p:cNvCxnSpPr/>
          <p:nvPr/>
        </p:nvCxnSpPr>
        <p:spPr>
          <a:xfrm>
            <a:off x="5734473" y="5945427"/>
            <a:ext cx="694132" cy="433864"/>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47" name="Google Shape;947;p163"/>
          <p:cNvCxnSpPr/>
          <p:nvPr/>
        </p:nvCxnSpPr>
        <p:spPr>
          <a:xfrm>
            <a:off x="5694927" y="736951"/>
            <a:ext cx="0" cy="33672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48" name="Google Shape;948;p163"/>
          <p:cNvCxnSpPr/>
          <p:nvPr/>
        </p:nvCxnSpPr>
        <p:spPr>
          <a:xfrm>
            <a:off x="4542034" y="956553"/>
            <a:ext cx="365998" cy="45384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49" name="Google Shape;949;p163"/>
          <p:cNvCxnSpPr/>
          <p:nvPr/>
        </p:nvCxnSpPr>
        <p:spPr>
          <a:xfrm>
            <a:off x="4201656" y="1460184"/>
            <a:ext cx="472137" cy="54534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0" name="Google Shape;950;p163"/>
          <p:cNvCxnSpPr/>
          <p:nvPr/>
        </p:nvCxnSpPr>
        <p:spPr>
          <a:xfrm>
            <a:off x="3561160" y="2680432"/>
            <a:ext cx="666116"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1" name="Google Shape;951;p163"/>
          <p:cNvCxnSpPr/>
          <p:nvPr/>
        </p:nvCxnSpPr>
        <p:spPr>
          <a:xfrm rot="10800000" flipH="1">
            <a:off x="3883238" y="3203068"/>
            <a:ext cx="863755" cy="603907"/>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2" name="Google Shape;952;p163"/>
          <p:cNvCxnSpPr/>
          <p:nvPr/>
        </p:nvCxnSpPr>
        <p:spPr>
          <a:xfrm rot="10800000" flipH="1">
            <a:off x="4622553" y="3170878"/>
            <a:ext cx="625857" cy="900369"/>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3" name="Google Shape;953;p163"/>
          <p:cNvCxnSpPr/>
          <p:nvPr/>
        </p:nvCxnSpPr>
        <p:spPr>
          <a:xfrm rot="10800000" flipH="1">
            <a:off x="5380169" y="3705243"/>
            <a:ext cx="135419" cy="52704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4" name="Google Shape;954;p163"/>
          <p:cNvCxnSpPr/>
          <p:nvPr/>
        </p:nvCxnSpPr>
        <p:spPr>
          <a:xfrm>
            <a:off x="4721373" y="5121679"/>
            <a:ext cx="237899"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5" name="Google Shape;955;p163"/>
          <p:cNvCxnSpPr/>
          <p:nvPr/>
        </p:nvCxnSpPr>
        <p:spPr>
          <a:xfrm>
            <a:off x="5940146" y="3628383"/>
            <a:ext cx="259858" cy="116389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6" name="Google Shape;956;p163"/>
          <p:cNvCxnSpPr/>
          <p:nvPr/>
        </p:nvCxnSpPr>
        <p:spPr>
          <a:xfrm rot="10800000" flipH="1">
            <a:off x="6646522" y="4792275"/>
            <a:ext cx="538017" cy="22326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7" name="Google Shape;957;p163"/>
          <p:cNvCxnSpPr/>
          <p:nvPr/>
        </p:nvCxnSpPr>
        <p:spPr>
          <a:xfrm>
            <a:off x="6027985" y="2943955"/>
            <a:ext cx="871075" cy="105409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8" name="Google Shape;958;p163"/>
          <p:cNvCxnSpPr/>
          <p:nvPr/>
        </p:nvCxnSpPr>
        <p:spPr>
          <a:xfrm rot="10800000" flipH="1">
            <a:off x="5592448" y="1930124"/>
            <a:ext cx="142739" cy="57828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59" name="Google Shape;959;p163"/>
          <p:cNvCxnSpPr/>
          <p:nvPr/>
        </p:nvCxnSpPr>
        <p:spPr>
          <a:xfrm rot="10800000" flipH="1">
            <a:off x="6566002" y="1494579"/>
            <a:ext cx="340378" cy="644167"/>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960" name="Google Shape;960;p163"/>
          <p:cNvCxnSpPr/>
          <p:nvPr/>
        </p:nvCxnSpPr>
        <p:spPr>
          <a:xfrm>
            <a:off x="5734473" y="5945427"/>
            <a:ext cx="694132" cy="433864"/>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961" name="Google Shape;961;p163"/>
          <p:cNvSpPr txBox="1"/>
          <p:nvPr/>
        </p:nvSpPr>
        <p:spPr>
          <a:xfrm>
            <a:off x="765644" y="2490887"/>
            <a:ext cx="182585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Systemic circuit</a:t>
            </a:r>
            <a:endParaRPr sz="1400" b="1" dirty="0">
              <a:solidFill>
                <a:srgbClr val="000000"/>
              </a:solidFill>
              <a:latin typeface="Arial"/>
              <a:ea typeface="Arial"/>
              <a:cs typeface="Arial"/>
              <a:sym typeface="Arial"/>
            </a:endParaRPr>
          </a:p>
        </p:txBody>
      </p:sp>
      <p:sp>
        <p:nvSpPr>
          <p:cNvPr id="962" name="Google Shape;962;p163"/>
          <p:cNvSpPr txBox="1"/>
          <p:nvPr/>
        </p:nvSpPr>
        <p:spPr>
          <a:xfrm>
            <a:off x="2768511" y="739388"/>
            <a:ext cx="1793222" cy="294958"/>
          </a:xfrm>
          <a:prstGeom prst="rect">
            <a:avLst/>
          </a:prstGeom>
          <a:solidFill>
            <a:srgbClr val="34AF67"/>
          </a:solidFill>
          <a:ln>
            <a:noFill/>
          </a:ln>
        </p:spPr>
        <p:txBody>
          <a:bodyPr spcFirstLastPara="1" wrap="square" lIns="0" tIns="0" rIns="0" bIns="0" anchor="ctr" anchorCtr="1">
            <a:no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Superior vena cava</a:t>
            </a:r>
            <a:endParaRPr sz="1400" b="1" dirty="0">
              <a:solidFill>
                <a:srgbClr val="000000"/>
              </a:solidFill>
              <a:latin typeface="Arial"/>
              <a:ea typeface="Arial"/>
              <a:cs typeface="Arial"/>
              <a:sym typeface="Arial"/>
            </a:endParaRPr>
          </a:p>
        </p:txBody>
      </p:sp>
      <p:sp>
        <p:nvSpPr>
          <p:cNvPr id="963" name="Google Shape;963;p163"/>
          <p:cNvSpPr txBox="1"/>
          <p:nvPr/>
        </p:nvSpPr>
        <p:spPr>
          <a:xfrm>
            <a:off x="4880355" y="273659"/>
            <a:ext cx="1780587" cy="473173"/>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Capillaries of head,</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chest, and arms</a:t>
            </a:r>
            <a:endParaRPr sz="1400" b="1" dirty="0">
              <a:solidFill>
                <a:srgbClr val="000000"/>
              </a:solidFill>
              <a:latin typeface="Arial"/>
              <a:ea typeface="Arial"/>
              <a:cs typeface="Arial"/>
              <a:sym typeface="Arial"/>
            </a:endParaRPr>
          </a:p>
        </p:txBody>
      </p:sp>
      <p:sp>
        <p:nvSpPr>
          <p:cNvPr id="964" name="Google Shape;964;p163"/>
          <p:cNvSpPr txBox="1"/>
          <p:nvPr/>
        </p:nvSpPr>
        <p:spPr>
          <a:xfrm>
            <a:off x="7169081" y="4631618"/>
            <a:ext cx="668586" cy="257046"/>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Aorta</a:t>
            </a:r>
            <a:endParaRPr sz="1400" b="1" dirty="0">
              <a:solidFill>
                <a:srgbClr val="000000"/>
              </a:solidFill>
              <a:latin typeface="Arial"/>
              <a:ea typeface="Arial"/>
              <a:cs typeface="Arial"/>
              <a:sym typeface="Arial"/>
            </a:endParaRPr>
          </a:p>
        </p:txBody>
      </p:sp>
      <p:sp>
        <p:nvSpPr>
          <p:cNvPr id="965" name="Google Shape;965;p163"/>
          <p:cNvSpPr txBox="1"/>
          <p:nvPr/>
        </p:nvSpPr>
        <p:spPr>
          <a:xfrm>
            <a:off x="5456883" y="1704666"/>
            <a:ext cx="668586" cy="233327"/>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Aorta</a:t>
            </a:r>
            <a:endParaRPr sz="1400" b="1" dirty="0">
              <a:solidFill>
                <a:srgbClr val="000000"/>
              </a:solidFill>
              <a:latin typeface="Arial"/>
              <a:ea typeface="Arial"/>
              <a:cs typeface="Arial"/>
              <a:sym typeface="Arial"/>
            </a:endParaRPr>
          </a:p>
        </p:txBody>
      </p:sp>
      <p:sp>
        <p:nvSpPr>
          <p:cNvPr id="966" name="Google Shape;966;p163"/>
          <p:cNvSpPr txBox="1"/>
          <p:nvPr/>
        </p:nvSpPr>
        <p:spPr>
          <a:xfrm>
            <a:off x="4044782" y="4028180"/>
            <a:ext cx="725451"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Right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atrium</a:t>
            </a:r>
            <a:endParaRPr sz="1400" b="1" dirty="0">
              <a:solidFill>
                <a:srgbClr val="000000"/>
              </a:solidFill>
              <a:latin typeface="Arial"/>
              <a:ea typeface="Arial"/>
              <a:cs typeface="Arial"/>
              <a:sym typeface="Arial"/>
            </a:endParaRPr>
          </a:p>
        </p:txBody>
      </p:sp>
      <p:sp>
        <p:nvSpPr>
          <p:cNvPr id="967" name="Google Shape;967;p163"/>
          <p:cNvSpPr txBox="1"/>
          <p:nvPr/>
        </p:nvSpPr>
        <p:spPr>
          <a:xfrm>
            <a:off x="5580103" y="4739034"/>
            <a:ext cx="858133"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Left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ventricle</a:t>
            </a:r>
            <a:endParaRPr sz="1400" b="1" dirty="0">
              <a:solidFill>
                <a:srgbClr val="000000"/>
              </a:solidFill>
              <a:latin typeface="Arial"/>
              <a:ea typeface="Arial"/>
              <a:cs typeface="Arial"/>
              <a:sym typeface="Arial"/>
            </a:endParaRPr>
          </a:p>
        </p:txBody>
      </p:sp>
      <p:sp>
        <p:nvSpPr>
          <p:cNvPr id="968" name="Google Shape;968;p163"/>
          <p:cNvSpPr txBox="1"/>
          <p:nvPr/>
        </p:nvSpPr>
        <p:spPr>
          <a:xfrm>
            <a:off x="3716175" y="4846448"/>
            <a:ext cx="1009769"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Inferior</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vena cava</a:t>
            </a:r>
            <a:endParaRPr sz="1400" b="1" dirty="0">
              <a:solidFill>
                <a:srgbClr val="000000"/>
              </a:solidFill>
              <a:latin typeface="Arial"/>
              <a:ea typeface="Arial"/>
              <a:cs typeface="Arial"/>
              <a:sym typeface="Arial"/>
            </a:endParaRPr>
          </a:p>
        </p:txBody>
      </p:sp>
      <p:sp>
        <p:nvSpPr>
          <p:cNvPr id="969" name="Google Shape;969;p163"/>
          <p:cNvSpPr txBox="1"/>
          <p:nvPr/>
        </p:nvSpPr>
        <p:spPr>
          <a:xfrm>
            <a:off x="6423568" y="6100666"/>
            <a:ext cx="2191268" cy="465559"/>
          </a:xfrm>
          <a:prstGeom prst="rect">
            <a:avLst/>
          </a:prstGeom>
          <a:solidFill>
            <a:srgbClr val="34AF67"/>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Capillaries of abdominal</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region and legs</a:t>
            </a:r>
            <a:endParaRPr sz="1400" b="1" dirty="0">
              <a:solidFill>
                <a:srgbClr val="000000"/>
              </a:solidFill>
              <a:latin typeface="Arial"/>
              <a:ea typeface="Arial"/>
              <a:cs typeface="Arial"/>
              <a:sym typeface="Arial"/>
            </a:endParaRPr>
          </a:p>
        </p:txBody>
      </p:sp>
      <p:sp>
        <p:nvSpPr>
          <p:cNvPr id="970" name="Google Shape;970;p163"/>
          <p:cNvSpPr txBox="1"/>
          <p:nvPr/>
        </p:nvSpPr>
        <p:spPr>
          <a:xfrm>
            <a:off x="3058460" y="1183513"/>
            <a:ext cx="1552575" cy="271195"/>
          </a:xfrm>
          <a:prstGeom prst="rect">
            <a:avLst/>
          </a:prstGeom>
          <a:solidFill>
            <a:srgbClr val="FCF54F"/>
          </a:solidFill>
          <a:ln>
            <a:noFill/>
          </a:ln>
        </p:spPr>
        <p:txBody>
          <a:bodyPr spcFirstLastPara="1" wrap="square" lIns="0" tIns="0" rIns="0" bIns="0" anchor="ctr" anchorCtr="1">
            <a:no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Pulmonary artery</a:t>
            </a:r>
            <a:endParaRPr sz="1400" b="1" dirty="0">
              <a:solidFill>
                <a:srgbClr val="000000"/>
              </a:solidFill>
              <a:latin typeface="Arial"/>
              <a:ea typeface="Arial"/>
              <a:cs typeface="Arial"/>
              <a:sym typeface="Arial"/>
            </a:endParaRPr>
          </a:p>
        </p:txBody>
      </p:sp>
      <p:sp>
        <p:nvSpPr>
          <p:cNvPr id="971" name="Google Shape;971;p163"/>
          <p:cNvSpPr txBox="1"/>
          <p:nvPr/>
        </p:nvSpPr>
        <p:spPr>
          <a:xfrm>
            <a:off x="7574016" y="3741791"/>
            <a:ext cx="1008993"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Pulmonary </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vein</a:t>
            </a:r>
            <a:endParaRPr sz="1400" b="1" dirty="0">
              <a:solidFill>
                <a:srgbClr val="000000"/>
              </a:solidFill>
              <a:latin typeface="Arial"/>
              <a:ea typeface="Arial"/>
              <a:cs typeface="Arial"/>
              <a:sym typeface="Arial"/>
            </a:endParaRPr>
          </a:p>
        </p:txBody>
      </p:sp>
      <p:sp>
        <p:nvSpPr>
          <p:cNvPr id="972" name="Google Shape;972;p163"/>
          <p:cNvSpPr txBox="1"/>
          <p:nvPr/>
        </p:nvSpPr>
        <p:spPr>
          <a:xfrm>
            <a:off x="6723787" y="3983956"/>
            <a:ext cx="669978"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Left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atrium</a:t>
            </a:r>
            <a:endParaRPr sz="1400" b="1" dirty="0">
              <a:solidFill>
                <a:srgbClr val="000000"/>
              </a:solidFill>
              <a:latin typeface="Arial"/>
              <a:ea typeface="Arial"/>
              <a:cs typeface="Arial"/>
              <a:sym typeface="Arial"/>
            </a:endParaRPr>
          </a:p>
        </p:txBody>
      </p:sp>
      <p:sp>
        <p:nvSpPr>
          <p:cNvPr id="973" name="Google Shape;973;p163"/>
          <p:cNvSpPr txBox="1"/>
          <p:nvPr/>
        </p:nvSpPr>
        <p:spPr>
          <a:xfrm>
            <a:off x="5179383" y="4215358"/>
            <a:ext cx="820652"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Right</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ventricle</a:t>
            </a:r>
            <a:endParaRPr sz="1400" b="1" dirty="0">
              <a:solidFill>
                <a:srgbClr val="000000"/>
              </a:solidFill>
              <a:latin typeface="Arial"/>
              <a:ea typeface="Arial"/>
              <a:cs typeface="Arial"/>
              <a:sym typeface="Arial"/>
            </a:endParaRPr>
          </a:p>
        </p:txBody>
      </p:sp>
      <p:sp>
        <p:nvSpPr>
          <p:cNvPr id="974" name="Google Shape;974;p163"/>
          <p:cNvSpPr txBox="1"/>
          <p:nvPr/>
        </p:nvSpPr>
        <p:spPr>
          <a:xfrm>
            <a:off x="2908517" y="3693353"/>
            <a:ext cx="987470"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Pulmonary</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vein</a:t>
            </a:r>
            <a:endParaRPr sz="1400" b="1" dirty="0">
              <a:solidFill>
                <a:srgbClr val="000000"/>
              </a:solidFill>
              <a:latin typeface="Arial"/>
              <a:ea typeface="Arial"/>
              <a:cs typeface="Arial"/>
              <a:sym typeface="Arial"/>
            </a:endParaRPr>
          </a:p>
        </p:txBody>
      </p:sp>
      <p:sp>
        <p:nvSpPr>
          <p:cNvPr id="975" name="Google Shape;975;p163"/>
          <p:cNvSpPr txBox="1"/>
          <p:nvPr/>
        </p:nvSpPr>
        <p:spPr>
          <a:xfrm>
            <a:off x="2588717" y="2496487"/>
            <a:ext cx="987470" cy="434979"/>
          </a:xfrm>
          <a:prstGeom prst="rect">
            <a:avLst/>
          </a:prstGeom>
          <a:solidFill>
            <a:srgbClr val="FCF54F"/>
          </a:solidFill>
          <a:ln>
            <a:noFill/>
          </a:ln>
        </p:spPr>
        <p:txBody>
          <a:bodyPr spcFirstLastPara="1" wrap="square" lIns="0" tIns="0" rIns="0" bIns="0" anchor="ctr" anchorCtr="1">
            <a:no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Lung</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capillaries</a:t>
            </a:r>
            <a:endParaRPr sz="1400" b="1" dirty="0">
              <a:solidFill>
                <a:srgbClr val="000000"/>
              </a:solidFill>
              <a:latin typeface="Arial"/>
              <a:ea typeface="Arial"/>
              <a:cs typeface="Arial"/>
              <a:sym typeface="Arial"/>
            </a:endParaRPr>
          </a:p>
        </p:txBody>
      </p:sp>
      <p:sp>
        <p:nvSpPr>
          <p:cNvPr id="976" name="Google Shape;976;p163"/>
          <p:cNvSpPr txBox="1"/>
          <p:nvPr/>
        </p:nvSpPr>
        <p:spPr>
          <a:xfrm>
            <a:off x="765644" y="2254674"/>
            <a:ext cx="182585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Pulmonary circuit</a:t>
            </a:r>
            <a:endParaRPr sz="1400" b="1" dirty="0">
              <a:solidFill>
                <a:srgbClr val="000000"/>
              </a:solidFill>
              <a:latin typeface="Arial"/>
              <a:ea typeface="Arial"/>
              <a:cs typeface="Arial"/>
              <a:sym typeface="Arial"/>
            </a:endParaRPr>
          </a:p>
        </p:txBody>
      </p:sp>
      <p:sp>
        <p:nvSpPr>
          <p:cNvPr id="977" name="Google Shape;977;p163"/>
          <p:cNvSpPr txBox="1"/>
          <p:nvPr/>
        </p:nvSpPr>
        <p:spPr>
          <a:xfrm>
            <a:off x="6911546" y="1278083"/>
            <a:ext cx="1552575" cy="271195"/>
          </a:xfrm>
          <a:prstGeom prst="rect">
            <a:avLst/>
          </a:prstGeom>
          <a:solidFill>
            <a:srgbClr val="FCF54F"/>
          </a:solidFill>
          <a:ln>
            <a:noFill/>
          </a:ln>
        </p:spPr>
        <p:txBody>
          <a:bodyPr spcFirstLastPara="1" wrap="square" lIns="0" tIns="0" rIns="0" bIns="0" anchor="ctr" anchorCtr="1">
            <a:no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Pulmonary artery</a:t>
            </a:r>
            <a:endParaRPr sz="1400" b="1" dirty="0">
              <a:solidFill>
                <a:srgbClr val="000000"/>
              </a:solidFill>
              <a:latin typeface="Arial"/>
              <a:ea typeface="Arial"/>
              <a:cs typeface="Arial"/>
              <a:sym typeface="Arial"/>
            </a:endParaRPr>
          </a:p>
        </p:txBody>
      </p:sp>
      <p:cxnSp>
        <p:nvCxnSpPr>
          <p:cNvPr id="978" name="Google Shape;978;p163"/>
          <p:cNvCxnSpPr/>
          <p:nvPr/>
        </p:nvCxnSpPr>
        <p:spPr>
          <a:xfrm>
            <a:off x="6774928" y="3394548"/>
            <a:ext cx="807179" cy="565054"/>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979" name="Google Shape;979;p163"/>
          <p:cNvCxnSpPr/>
          <p:nvPr/>
        </p:nvCxnSpPr>
        <p:spPr>
          <a:xfrm>
            <a:off x="6774928" y="3394548"/>
            <a:ext cx="807179" cy="565054"/>
          </a:xfrm>
          <a:prstGeom prst="straightConnector1">
            <a:avLst/>
          </a:prstGeom>
          <a:solidFill>
            <a:schemeClr val="accent1"/>
          </a:solidFill>
          <a:ln w="12700" cap="flat" cmpd="sng">
            <a:solidFill>
              <a:schemeClr val="dk1"/>
            </a:solidFill>
            <a:prstDash val="solid"/>
            <a:round/>
            <a:headEnd type="none" w="sm" len="sm"/>
            <a:tailEnd type="none" w="sm" len="sm"/>
          </a:ln>
        </p:spPr>
      </p:cxnSp>
      <p:pic>
        <p:nvPicPr>
          <p:cNvPr id="2" name="Picture 1" descr="try_it-01.eps">
            <a:extLst>
              <a:ext uri="{FF2B5EF4-FFF2-40B4-BE49-F238E27FC236}">
                <a16:creationId xmlns:a16="http://schemas.microsoft.com/office/drawing/2014/main" id="{1735B709-78CB-7451-61BA-BD068EA83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494" y="13757"/>
            <a:ext cx="939800" cy="762000"/>
          </a:xfrm>
          <a:prstGeom prst="rect">
            <a:avLst/>
          </a:prstGeom>
        </p:spPr>
      </p:pic>
    </p:spTree>
    <p:extLst>
      <p:ext uri="{BB962C8B-B14F-4D97-AF65-F5344CB8AC3E}">
        <p14:creationId xmlns:p14="http://schemas.microsoft.com/office/powerpoint/2010/main" val="2804106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090411"/>
            <a:ext cx="9143996" cy="5767589"/>
          </a:xfrm>
        </p:spPr>
        <p:txBody>
          <a:bodyPr vert="horz" wrap="square" lIns="164592" tIns="91440" rIns="171562" bIns="91440" numCol="1" anchor="t" anchorCtr="0" compatLnSpc="1">
            <a:prstTxWarp prst="textNoShape">
              <a:avLst/>
            </a:prstTxWarp>
          </a:bodyPr>
          <a:lstStyle/>
          <a:p>
            <a:pPr marL="0" lvl="1" indent="0">
              <a:buNone/>
            </a:pPr>
            <a:r>
              <a:rPr lang="en-US" sz="2800" dirty="0">
                <a:solidFill>
                  <a:srgbClr val="00B0F0"/>
                </a:solidFill>
              </a:rPr>
              <a:t>By the end of this lesson, you should be able to:</a:t>
            </a:r>
          </a:p>
          <a:p>
            <a:pPr marL="342900" lvl="0" indent="-342900">
              <a:lnSpc>
                <a:spcPct val="100000"/>
              </a:lnSpc>
              <a:spcBef>
                <a:spcPts val="1200"/>
              </a:spcBef>
              <a:buFont typeface="Wingdings" panose="05000000000000000000" pitchFamily="2" charset="2"/>
              <a:buChar char="q"/>
            </a:pPr>
            <a:r>
              <a:rPr lang="en-US" sz="2000" dirty="0"/>
              <a:t>Recognize, identify, and define the anatomy and function of the human nervous system. </a:t>
            </a:r>
          </a:p>
          <a:p>
            <a:pPr marL="548336" lvl="1" indent="-342900">
              <a:lnSpc>
                <a:spcPct val="100000"/>
              </a:lnSpc>
              <a:spcBef>
                <a:spcPts val="600"/>
              </a:spcBef>
              <a:buFont typeface="Wingdings" panose="05000000000000000000" pitchFamily="2" charset="2"/>
              <a:buChar char="q"/>
            </a:pPr>
            <a:r>
              <a:rPr lang="en-US" sz="1400" dirty="0"/>
              <a:t>Central vs. Peripheral Nervous System</a:t>
            </a:r>
          </a:p>
          <a:p>
            <a:pPr marL="548336" lvl="1" indent="-342900">
              <a:lnSpc>
                <a:spcPct val="100000"/>
              </a:lnSpc>
              <a:spcBef>
                <a:spcPts val="600"/>
              </a:spcBef>
              <a:buFont typeface="Wingdings" panose="05000000000000000000" pitchFamily="2" charset="2"/>
              <a:buChar char="q"/>
            </a:pPr>
            <a:r>
              <a:rPr lang="en-US" sz="1400" dirty="0"/>
              <a:t>Neurons, Synapses</a:t>
            </a:r>
          </a:p>
          <a:p>
            <a:pPr marL="548336" lvl="1" indent="-342900">
              <a:lnSpc>
                <a:spcPct val="100000"/>
              </a:lnSpc>
              <a:spcBef>
                <a:spcPts val="600"/>
              </a:spcBef>
              <a:buFont typeface="Wingdings" panose="05000000000000000000" pitchFamily="2" charset="2"/>
              <a:buChar char="q"/>
            </a:pPr>
            <a:r>
              <a:rPr lang="en-US" sz="1400" dirty="0"/>
              <a:t>Membrane Potential</a:t>
            </a:r>
          </a:p>
          <a:p>
            <a:pPr marL="342900" lvl="0" indent="-342900">
              <a:lnSpc>
                <a:spcPct val="100000"/>
              </a:lnSpc>
              <a:spcBef>
                <a:spcPts val="1200"/>
              </a:spcBef>
              <a:buFont typeface="Wingdings" panose="05000000000000000000" pitchFamily="2" charset="2"/>
              <a:buChar char="q"/>
            </a:pPr>
            <a:r>
              <a:rPr lang="en-US" sz="2000" dirty="0">
                <a:solidFill>
                  <a:srgbClr val="0070C0"/>
                </a:solidFill>
              </a:rPr>
              <a:t>Recognize, identify, and define the anatomy and function of the human circulatory system. </a:t>
            </a:r>
          </a:p>
          <a:p>
            <a:pPr marL="548336" lvl="1" indent="-342900">
              <a:lnSpc>
                <a:spcPct val="100000"/>
              </a:lnSpc>
              <a:spcBef>
                <a:spcPts val="600"/>
              </a:spcBef>
              <a:buFont typeface="Wingdings" panose="05000000000000000000" pitchFamily="2" charset="2"/>
              <a:buChar char="q"/>
            </a:pPr>
            <a:r>
              <a:rPr lang="en-US" sz="1400" dirty="0">
                <a:solidFill>
                  <a:srgbClr val="0066FF"/>
                </a:solidFill>
              </a:rPr>
              <a:t>Blood Vessels</a:t>
            </a:r>
          </a:p>
          <a:p>
            <a:pPr marL="548336" lvl="1" indent="-342900">
              <a:lnSpc>
                <a:spcPct val="100000"/>
              </a:lnSpc>
              <a:spcBef>
                <a:spcPts val="600"/>
              </a:spcBef>
              <a:buFont typeface="Wingdings" panose="05000000000000000000" pitchFamily="2" charset="2"/>
              <a:buChar char="q"/>
            </a:pPr>
            <a:r>
              <a:rPr lang="en-US" sz="1400" dirty="0">
                <a:solidFill>
                  <a:srgbClr val="0066FF"/>
                </a:solidFill>
              </a:rPr>
              <a:t>The Heart</a:t>
            </a:r>
          </a:p>
          <a:p>
            <a:pPr marL="548336" lvl="1" indent="-342900">
              <a:lnSpc>
                <a:spcPct val="100000"/>
              </a:lnSpc>
              <a:spcBef>
                <a:spcPts val="600"/>
              </a:spcBef>
              <a:buFont typeface="Wingdings" panose="05000000000000000000" pitchFamily="2" charset="2"/>
              <a:buChar char="q"/>
            </a:pPr>
            <a:r>
              <a:rPr lang="en-US" sz="1400" dirty="0">
                <a:solidFill>
                  <a:srgbClr val="0066FF"/>
                </a:solidFill>
              </a:rPr>
              <a:t>Types of Blood</a:t>
            </a:r>
            <a:endParaRPr lang="en-US" sz="1800" dirty="0">
              <a:solidFill>
                <a:srgbClr val="0066FF"/>
              </a:solidFill>
            </a:endParaRPr>
          </a:p>
          <a:p>
            <a:pPr marL="342900" lvl="0" indent="-342900">
              <a:lnSpc>
                <a:spcPct val="100000"/>
              </a:lnSpc>
              <a:spcBef>
                <a:spcPts val="1200"/>
              </a:spcBef>
              <a:buFont typeface="Wingdings" panose="05000000000000000000" pitchFamily="2" charset="2"/>
              <a:buChar char="q"/>
            </a:pPr>
            <a:r>
              <a:rPr lang="en-US" sz="2000" dirty="0"/>
              <a:t>Recognize, identify, and define the anatomy and function of the human respiratory system. </a:t>
            </a:r>
          </a:p>
          <a:p>
            <a:pPr marL="548336" lvl="1" indent="-342900">
              <a:lnSpc>
                <a:spcPct val="100000"/>
              </a:lnSpc>
              <a:spcBef>
                <a:spcPts val="600"/>
              </a:spcBef>
              <a:buFont typeface="Wingdings" panose="05000000000000000000" pitchFamily="2" charset="2"/>
              <a:buChar char="q"/>
            </a:pPr>
            <a:r>
              <a:rPr lang="en-US" sz="1400" dirty="0"/>
              <a:t>Inhalation vs. Exhalation</a:t>
            </a:r>
          </a:p>
          <a:p>
            <a:pPr marL="548336" lvl="1" indent="-342900">
              <a:lnSpc>
                <a:spcPct val="100000"/>
              </a:lnSpc>
              <a:spcBef>
                <a:spcPts val="600"/>
              </a:spcBef>
              <a:buFont typeface="Wingdings" panose="05000000000000000000" pitchFamily="2" charset="2"/>
              <a:buChar char="q"/>
            </a:pPr>
            <a:r>
              <a:rPr lang="en-US" sz="1400" dirty="0"/>
              <a:t>Transport and exchange of Gases</a:t>
            </a:r>
          </a:p>
          <a:p>
            <a:pPr marL="347663" lvl="1" indent="-347663">
              <a:lnSpc>
                <a:spcPct val="100000"/>
              </a:lnSpc>
              <a:spcBef>
                <a:spcPts val="1200"/>
              </a:spcBef>
            </a:pPr>
            <a:r>
              <a:rPr lang="en-US" sz="2400" b="1" dirty="0">
                <a:solidFill>
                  <a:schemeClr val="tx2"/>
                </a:solidFill>
              </a:rPr>
              <a:t>Science Practice:  </a:t>
            </a:r>
            <a:r>
              <a:rPr lang="en-US" sz="2400" b="1" dirty="0">
                <a:solidFill>
                  <a:srgbClr val="00B050"/>
                </a:solidFill>
              </a:rPr>
              <a:t>Circulation</a:t>
            </a:r>
            <a:r>
              <a:rPr lang="en-US" sz="2400" b="1" dirty="0">
                <a:solidFill>
                  <a:schemeClr val="tx2"/>
                </a:solidFill>
              </a:rPr>
              <a:t> </a:t>
            </a:r>
            <a:r>
              <a:rPr lang="en-US" sz="2200" b="1" dirty="0">
                <a:solidFill>
                  <a:srgbClr val="00B050"/>
                </a:solidFill>
              </a:rPr>
              <a:t>Rest &amp; Exercise Lab</a:t>
            </a:r>
            <a:endParaRPr lang="en-US" sz="2800" dirty="0"/>
          </a:p>
          <a:p>
            <a:pPr marL="342900" lvl="1" indent="-342900"/>
            <a:endParaRPr lang="en-US" sz="2800" dirty="0">
              <a:ea typeface="Lucida Grande"/>
              <a:cs typeface="Arial"/>
            </a:endParaRPr>
          </a:p>
        </p:txBody>
      </p:sp>
      <p:sp>
        <p:nvSpPr>
          <p:cNvPr id="2" name="Title 1"/>
          <p:cNvSpPr>
            <a:spLocks noGrp="1"/>
          </p:cNvSpPr>
          <p:nvPr>
            <p:ph type="title"/>
          </p:nvPr>
        </p:nvSpPr>
        <p:spPr>
          <a:xfrm>
            <a:off x="5" y="0"/>
            <a:ext cx="9143996" cy="1172573"/>
          </a:xfrm>
        </p:spPr>
        <p:txBody>
          <a:bodyPr>
            <a:normAutofit/>
          </a:bodyPr>
          <a:lstStyle/>
          <a:p>
            <a:r>
              <a:rPr lang="en-US" dirty="0"/>
              <a:t>		Lesson Objectives</a:t>
            </a:r>
          </a:p>
        </p:txBody>
      </p:sp>
      <p:pic>
        <p:nvPicPr>
          <p:cNvPr id="6" name="Picture 5"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4" y="123360"/>
            <a:ext cx="881636" cy="714840"/>
          </a:xfrm>
          <a:prstGeom prst="rect">
            <a:avLst/>
          </a:prstGeom>
        </p:spPr>
      </p:pic>
      <p:grpSp>
        <p:nvGrpSpPr>
          <p:cNvPr id="7" name="Group 6"/>
          <p:cNvGrpSpPr>
            <a:grpSpLocks noChangeAspect="1"/>
          </p:cNvGrpSpPr>
          <p:nvPr/>
        </p:nvGrpSpPr>
        <p:grpSpPr>
          <a:xfrm>
            <a:off x="8196836" y="65102"/>
            <a:ext cx="838200" cy="1042368"/>
            <a:chOff x="611981" y="1262063"/>
            <a:chExt cx="902494" cy="959643"/>
          </a:xfrm>
        </p:grpSpPr>
        <p:sp>
          <p:nvSpPr>
            <p:cNvPr id="8" name="Rectangle 7"/>
            <p:cNvSpPr/>
            <p:nvPr/>
          </p:nvSpPr>
          <p:spPr bwMode="auto">
            <a:xfrm>
              <a:off x="611981" y="1262063"/>
              <a:ext cx="902494" cy="959643"/>
            </a:xfrm>
            <a:prstGeom prst="rect">
              <a:avLst/>
            </a:prstGeom>
            <a:solidFill>
              <a:schemeClr val="bg1"/>
            </a:solidFill>
            <a:ln>
              <a:noFill/>
            </a:ln>
            <a:effectLst/>
          </p:spPr>
          <p:txBody>
            <a:bodyPr vert="horz" wrap="square" lIns="514685" tIns="85781" rIns="514685" bIns="85781" numCol="1" rtlCol="0"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600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nvGrpSpPr>
            <p:cNvPr id="9" name="Group 6"/>
            <p:cNvGrpSpPr>
              <a:grpSpLocks noChangeAspect="1"/>
            </p:cNvGrpSpPr>
            <p:nvPr/>
          </p:nvGrpSpPr>
          <p:grpSpPr bwMode="auto">
            <a:xfrm>
              <a:off x="633982" y="1282430"/>
              <a:ext cx="858515" cy="918842"/>
              <a:chOff x="1439" y="765"/>
              <a:chExt cx="185" cy="198"/>
            </a:xfrm>
          </p:grpSpPr>
          <p:sp>
            <p:nvSpPr>
              <p:cNvPr id="10"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1"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2"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3"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4"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5"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6"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grpSp>
    </p:spTree>
    <p:extLst>
      <p:ext uri="{BB962C8B-B14F-4D97-AF65-F5344CB8AC3E}">
        <p14:creationId xmlns:p14="http://schemas.microsoft.com/office/powerpoint/2010/main" val="20010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left)">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left)">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left)">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wipe(left)">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Effect transition="in" filter="wipe(left)">
                                      <p:cBhvr>
                                        <p:cTn id="57" dur="500"/>
                                        <p:tgtEl>
                                          <p:spTgt spid="5">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xEl>
                                              <p:pRg st="12" end="12"/>
                                            </p:txEl>
                                          </p:spTgt>
                                        </p:tgtEl>
                                        <p:attrNameLst>
                                          <p:attrName>style.visibility</p:attrName>
                                        </p:attrNameLst>
                                      </p:cBhvr>
                                      <p:to>
                                        <p:strVal val="visible"/>
                                      </p:to>
                                    </p:set>
                                    <p:animEffect transition="in" filter="wipe(left)">
                                      <p:cBhvr>
                                        <p:cTn id="6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984"/>
        <p:cNvGrpSpPr/>
        <p:nvPr/>
      </p:nvGrpSpPr>
      <p:grpSpPr>
        <a:xfrm>
          <a:off x="0" y="0"/>
          <a:ext cx="0" cy="0"/>
          <a:chOff x="0" y="0"/>
          <a:chExt cx="0" cy="0"/>
        </a:xfrm>
      </p:grpSpPr>
      <p:pic>
        <p:nvPicPr>
          <p:cNvPr id="7170" name="Picture 2" descr="Difference Between Left and Right Ventricle - Comaprison Chart">
            <a:extLst>
              <a:ext uri="{FF2B5EF4-FFF2-40B4-BE49-F238E27FC236}">
                <a16:creationId xmlns:a16="http://schemas.microsoft.com/office/drawing/2014/main" id="{60831DA8-78C3-1E1D-478B-0EABFB747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t="13910" r="1607" b="10406"/>
          <a:stretch/>
        </p:blipFill>
        <p:spPr bwMode="auto">
          <a:xfrm>
            <a:off x="3633850" y="1676400"/>
            <a:ext cx="5510150" cy="3109357"/>
          </a:xfrm>
          <a:prstGeom prst="rect">
            <a:avLst/>
          </a:prstGeom>
          <a:noFill/>
          <a:extLst>
            <a:ext uri="{909E8E84-426E-40DD-AFC4-6F175D3DCCD1}">
              <a14:hiddenFill xmlns:a14="http://schemas.microsoft.com/office/drawing/2010/main">
                <a:solidFill>
                  <a:srgbClr val="FFFFFF"/>
                </a:solidFill>
              </a14:hiddenFill>
            </a:ext>
          </a:extLst>
        </p:spPr>
      </p:pic>
      <p:sp>
        <p:nvSpPr>
          <p:cNvPr id="985" name="Google Shape;985;p164"/>
          <p:cNvSpPr txBox="1">
            <a:spLocks noGrp="1"/>
          </p:cNvSpPr>
          <p:nvPr>
            <p:ph type="title"/>
          </p:nvPr>
        </p:nvSpPr>
        <p:spPr>
          <a:xfrm>
            <a:off x="5474524" y="533400"/>
            <a:ext cx="3212275"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Heart</a:t>
            </a:r>
            <a:endParaRPr b="1" u="sng" dirty="0">
              <a:solidFill>
                <a:srgbClr val="C00000"/>
              </a:solidFill>
            </a:endParaRPr>
          </a:p>
        </p:txBody>
      </p:sp>
      <p:sp>
        <p:nvSpPr>
          <p:cNvPr id="986" name="Google Shape;986;p164"/>
          <p:cNvSpPr txBox="1">
            <a:spLocks noGrp="1"/>
          </p:cNvSpPr>
          <p:nvPr>
            <p:ph type="body" idx="1"/>
          </p:nvPr>
        </p:nvSpPr>
        <p:spPr>
          <a:xfrm>
            <a:off x="-1" y="618505"/>
            <a:ext cx="4495799" cy="5521037"/>
          </a:xfrm>
          <a:prstGeom prst="rect">
            <a:avLst/>
          </a:prstGeom>
          <a:noFill/>
          <a:ln>
            <a:noFill/>
          </a:ln>
        </p:spPr>
        <p:txBody>
          <a:bodyPr spcFirstLastPara="1" wrap="square" lIns="91425" tIns="45700" rIns="91425" bIns="45700" anchor="t" anchorCtr="0">
            <a:noAutofit/>
          </a:bodyPr>
          <a:lstStyle/>
          <a:p>
            <a:pPr marL="0" lvl="0" indent="0" algn="l" rtl="0">
              <a:spcBef>
                <a:spcPts val="460"/>
              </a:spcBef>
              <a:spcAft>
                <a:spcPts val="0"/>
              </a:spcAft>
              <a:buClr>
                <a:srgbClr val="000000"/>
              </a:buClr>
              <a:buSzPts val="2300"/>
              <a:buNone/>
            </a:pPr>
            <a:r>
              <a:rPr lang="en-US" sz="2400" dirty="0">
                <a:solidFill>
                  <a:srgbClr val="000000"/>
                </a:solidFill>
              </a:rPr>
              <a:t>One drop of blood may circulate </a:t>
            </a:r>
            <a:r>
              <a:rPr lang="en-US" sz="2400" dirty="0"/>
              <a:t>through the body at the rate of once every 23 seconds.</a:t>
            </a:r>
            <a:endParaRPr sz="3200" dirty="0"/>
          </a:p>
          <a:p>
            <a:pPr marL="0" lvl="0" indent="0" algn="l" rtl="0">
              <a:spcBef>
                <a:spcPts val="1800"/>
              </a:spcBef>
              <a:spcAft>
                <a:spcPts val="0"/>
              </a:spcAft>
              <a:buClr>
                <a:schemeClr val="dk1"/>
              </a:buClr>
              <a:buSzPts val="2300"/>
              <a:buNone/>
            </a:pPr>
            <a:r>
              <a:rPr lang="en-US" sz="2400" b="1" dirty="0">
                <a:solidFill>
                  <a:srgbClr val="00B050"/>
                </a:solidFill>
              </a:rPr>
              <a:t>The walls of the </a:t>
            </a:r>
            <a:r>
              <a:rPr lang="en-US" sz="2400" b="1" dirty="0">
                <a:solidFill>
                  <a:srgbClr val="FF0000"/>
                </a:solidFill>
              </a:rPr>
              <a:t>Left Ventricle</a:t>
            </a:r>
            <a:r>
              <a:rPr lang="en-US" sz="2400" b="1" dirty="0">
                <a:solidFill>
                  <a:srgbClr val="00B050"/>
                </a:solidFill>
              </a:rPr>
              <a:t> are about 3 times </a:t>
            </a:r>
            <a:r>
              <a:rPr lang="en-US" sz="2400" b="1" dirty="0">
                <a:solidFill>
                  <a:srgbClr val="00B0F0"/>
                </a:solidFill>
              </a:rPr>
              <a:t>thicker</a:t>
            </a:r>
            <a:r>
              <a:rPr lang="en-US" sz="2400" b="1" dirty="0">
                <a:solidFill>
                  <a:srgbClr val="00B050"/>
                </a:solidFill>
              </a:rPr>
              <a:t> than the walls of the right ventricle.</a:t>
            </a:r>
            <a:endParaRPr sz="3200" b="1" dirty="0">
              <a:solidFill>
                <a:srgbClr val="00B050"/>
              </a:solidFill>
            </a:endParaRPr>
          </a:p>
          <a:p>
            <a:pPr marL="0" lvl="0" indent="0" algn="l" rtl="0">
              <a:spcBef>
                <a:spcPts val="1800"/>
              </a:spcBef>
              <a:spcAft>
                <a:spcPts val="0"/>
              </a:spcAft>
              <a:buClr>
                <a:schemeClr val="dk1"/>
              </a:buClr>
              <a:buSzPts val="2300"/>
              <a:buNone/>
            </a:pPr>
            <a:r>
              <a:rPr lang="en-US" sz="2400" b="1" dirty="0">
                <a:solidFill>
                  <a:schemeClr val="tx1"/>
                </a:solidFill>
              </a:rPr>
              <a:t>RIGHT</a:t>
            </a:r>
            <a:r>
              <a:rPr lang="en-US" sz="2400" b="1" dirty="0">
                <a:solidFill>
                  <a:srgbClr val="0070C0"/>
                </a:solidFill>
              </a:rPr>
              <a:t> Ventricle has to pump blood only to the lungs.</a:t>
            </a:r>
            <a:endParaRPr sz="3200" b="1" dirty="0">
              <a:solidFill>
                <a:srgbClr val="0070C0"/>
              </a:solidFill>
            </a:endParaRPr>
          </a:p>
          <a:p>
            <a:pPr marL="0" lvl="0" indent="0" algn="l" rtl="0">
              <a:spcBef>
                <a:spcPts val="1800"/>
              </a:spcBef>
              <a:spcAft>
                <a:spcPts val="0"/>
              </a:spcAft>
              <a:buClr>
                <a:schemeClr val="dk1"/>
              </a:buClr>
              <a:buSzPts val="2300"/>
              <a:buNone/>
            </a:pPr>
            <a:r>
              <a:rPr lang="en-US" sz="2400" b="1" dirty="0">
                <a:solidFill>
                  <a:schemeClr val="tx1"/>
                </a:solidFill>
              </a:rPr>
              <a:t>LEFT</a:t>
            </a:r>
            <a:r>
              <a:rPr lang="en-US" sz="2400" b="1" dirty="0">
                <a:solidFill>
                  <a:srgbClr val="FF0000"/>
                </a:solidFill>
              </a:rPr>
              <a:t> Ventricle has to push  to the rest of the body.</a:t>
            </a:r>
            <a:endParaRPr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6">
                                            <p:txEl>
                                              <p:pRg st="0" end="0"/>
                                            </p:txEl>
                                          </p:spTgt>
                                        </p:tgtEl>
                                        <p:attrNameLst>
                                          <p:attrName>style.visibility</p:attrName>
                                        </p:attrNameLst>
                                      </p:cBhvr>
                                      <p:to>
                                        <p:strVal val="visible"/>
                                      </p:to>
                                    </p:set>
                                    <p:animEffect transition="in" filter="fade">
                                      <p:cBhvr>
                                        <p:cTn id="7" dur="500"/>
                                        <p:tgtEl>
                                          <p:spTgt spid="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6">
                                            <p:txEl>
                                              <p:pRg st="1" end="1"/>
                                            </p:txEl>
                                          </p:spTgt>
                                        </p:tgtEl>
                                        <p:attrNameLst>
                                          <p:attrName>style.visibility</p:attrName>
                                        </p:attrNameLst>
                                      </p:cBhvr>
                                      <p:to>
                                        <p:strVal val="visible"/>
                                      </p:to>
                                    </p:set>
                                    <p:animEffect transition="in" filter="fade">
                                      <p:cBhvr>
                                        <p:cTn id="12" dur="500"/>
                                        <p:tgtEl>
                                          <p:spTgt spid="9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6">
                                            <p:txEl>
                                              <p:pRg st="2" end="2"/>
                                            </p:txEl>
                                          </p:spTgt>
                                        </p:tgtEl>
                                        <p:attrNameLst>
                                          <p:attrName>style.visibility</p:attrName>
                                        </p:attrNameLst>
                                      </p:cBhvr>
                                      <p:to>
                                        <p:strVal val="visible"/>
                                      </p:to>
                                    </p:set>
                                    <p:animEffect transition="in" filter="fade">
                                      <p:cBhvr>
                                        <p:cTn id="17" dur="500"/>
                                        <p:tgtEl>
                                          <p:spTgt spid="9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6">
                                            <p:txEl>
                                              <p:pRg st="3" end="3"/>
                                            </p:txEl>
                                          </p:spTgt>
                                        </p:tgtEl>
                                        <p:attrNameLst>
                                          <p:attrName>style.visibility</p:attrName>
                                        </p:attrNameLst>
                                      </p:cBhvr>
                                      <p:to>
                                        <p:strVal val="visible"/>
                                      </p:to>
                                    </p:set>
                                    <p:animEffect transition="in" filter="fade">
                                      <p:cBhvr>
                                        <p:cTn id="22" dur="500"/>
                                        <p:tgtEl>
                                          <p:spTgt spid="9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991"/>
        <p:cNvGrpSpPr/>
        <p:nvPr/>
      </p:nvGrpSpPr>
      <p:grpSpPr>
        <a:xfrm>
          <a:off x="0" y="0"/>
          <a:ext cx="0" cy="0"/>
          <a:chOff x="0" y="0"/>
          <a:chExt cx="0" cy="0"/>
        </a:xfrm>
      </p:grpSpPr>
      <p:sp>
        <p:nvSpPr>
          <p:cNvPr id="992" name="Google Shape;992;p165"/>
          <p:cNvSpPr txBox="1">
            <a:spLocks noGrp="1"/>
          </p:cNvSpPr>
          <p:nvPr>
            <p:ph type="title"/>
          </p:nvPr>
        </p:nvSpPr>
        <p:spPr>
          <a:xfrm>
            <a:off x="1235034" y="438398"/>
            <a:ext cx="7451766"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Nourishing the Heart</a:t>
            </a:r>
            <a:endParaRPr b="1" u="sng" dirty="0">
              <a:solidFill>
                <a:srgbClr val="C00000"/>
              </a:solidFill>
            </a:endParaRPr>
          </a:p>
        </p:txBody>
      </p:sp>
      <p:sp>
        <p:nvSpPr>
          <p:cNvPr id="993" name="Google Shape;993;p165"/>
          <p:cNvSpPr txBox="1">
            <a:spLocks noGrp="1"/>
          </p:cNvSpPr>
          <p:nvPr>
            <p:ph type="body" idx="1"/>
          </p:nvPr>
        </p:nvSpPr>
        <p:spPr>
          <a:xfrm>
            <a:off x="0" y="1295400"/>
            <a:ext cx="4419600"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480"/>
              </a:spcBef>
              <a:spcAft>
                <a:spcPts val="0"/>
              </a:spcAft>
              <a:buClr>
                <a:schemeClr val="dk1"/>
              </a:buClr>
              <a:buSzPts val="2400"/>
              <a:buFont typeface="Arial"/>
              <a:buChar char="•"/>
            </a:pPr>
            <a:r>
              <a:rPr lang="en-US" sz="2400" dirty="0"/>
              <a:t>The muscle of the heart receives almost no nourishment  from the blood that flows through its chambers.</a:t>
            </a:r>
            <a:endParaRPr dirty="0"/>
          </a:p>
          <a:p>
            <a:pPr marL="342900" lvl="0" indent="-342900" algn="l" rtl="0">
              <a:spcBef>
                <a:spcPts val="1800"/>
              </a:spcBef>
              <a:spcAft>
                <a:spcPts val="0"/>
              </a:spcAft>
              <a:buClr>
                <a:schemeClr val="dk1"/>
              </a:buClr>
              <a:buSzPts val="2400"/>
              <a:buFont typeface="Arial"/>
              <a:buChar char="•"/>
            </a:pPr>
            <a:r>
              <a:rPr lang="en-US" sz="2400" dirty="0">
                <a:solidFill>
                  <a:srgbClr val="00B050"/>
                </a:solidFill>
              </a:rPr>
              <a:t>The heart’s nourishment is supplied primarily by two </a:t>
            </a:r>
            <a:r>
              <a:rPr lang="en-US" sz="2400" b="1" u="sng" dirty="0">
                <a:solidFill>
                  <a:srgbClr val="FF0000"/>
                </a:solidFill>
              </a:rPr>
              <a:t>CORONARY ARTERIES</a:t>
            </a:r>
            <a:r>
              <a:rPr lang="en-US" sz="2400" dirty="0"/>
              <a:t>.</a:t>
            </a:r>
            <a:endParaRPr dirty="0"/>
          </a:p>
          <a:p>
            <a:pPr marL="342900" lvl="0" indent="-342900" algn="l" rtl="0">
              <a:spcBef>
                <a:spcPts val="1800"/>
              </a:spcBef>
              <a:spcAft>
                <a:spcPts val="0"/>
              </a:spcAft>
              <a:buClr>
                <a:schemeClr val="dk1"/>
              </a:buClr>
              <a:buSzPts val="2400"/>
              <a:buFont typeface="Arial"/>
              <a:buChar char="•"/>
            </a:pPr>
            <a:r>
              <a:rPr lang="en-US" sz="2400" dirty="0"/>
              <a:t>These arteries branch from the aorta and enter the heart muscle.</a:t>
            </a:r>
            <a:endParaRPr dirty="0"/>
          </a:p>
        </p:txBody>
      </p:sp>
      <p:pic>
        <p:nvPicPr>
          <p:cNvPr id="994" name="Google Shape;994;p165" descr="E:\Landry Academy\A &amp; P\Heart Page #693.jpg"/>
          <p:cNvPicPr preferRelativeResize="0">
            <a:picLocks noGrp="1"/>
          </p:cNvPicPr>
          <p:nvPr>
            <p:ph type="body" idx="2"/>
          </p:nvPr>
        </p:nvPicPr>
        <p:blipFill rotWithShape="1">
          <a:blip r:embed="rId3">
            <a:alphaModFix/>
          </a:blip>
          <a:srcRect/>
          <a:stretch/>
        </p:blipFill>
        <p:spPr>
          <a:xfrm>
            <a:off x="4572000" y="1905000"/>
            <a:ext cx="4539013" cy="3276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93">
                                            <p:txEl>
                                              <p:pRg st="0" end="0"/>
                                            </p:txEl>
                                          </p:spTgt>
                                        </p:tgtEl>
                                        <p:attrNameLst>
                                          <p:attrName>style.visibility</p:attrName>
                                        </p:attrNameLst>
                                      </p:cBhvr>
                                      <p:to>
                                        <p:strVal val="visible"/>
                                      </p:to>
                                    </p:set>
                                    <p:animEffect transition="in" filter="wipe(left)">
                                      <p:cBhvr>
                                        <p:cTn id="7" dur="500"/>
                                        <p:tgtEl>
                                          <p:spTgt spid="9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93">
                                            <p:txEl>
                                              <p:pRg st="1" end="1"/>
                                            </p:txEl>
                                          </p:spTgt>
                                        </p:tgtEl>
                                        <p:attrNameLst>
                                          <p:attrName>style.visibility</p:attrName>
                                        </p:attrNameLst>
                                      </p:cBhvr>
                                      <p:to>
                                        <p:strVal val="visible"/>
                                      </p:to>
                                    </p:set>
                                    <p:animEffect transition="in" filter="wipe(left)">
                                      <p:cBhvr>
                                        <p:cTn id="12" dur="500"/>
                                        <p:tgtEl>
                                          <p:spTgt spid="9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93">
                                            <p:txEl>
                                              <p:pRg st="2" end="2"/>
                                            </p:txEl>
                                          </p:spTgt>
                                        </p:tgtEl>
                                        <p:attrNameLst>
                                          <p:attrName>style.visibility</p:attrName>
                                        </p:attrNameLst>
                                      </p:cBhvr>
                                      <p:to>
                                        <p:strVal val="visible"/>
                                      </p:to>
                                    </p:set>
                                    <p:animEffect transition="in" filter="wipe(left)">
                                      <p:cBhvr>
                                        <p:cTn id="17" dur="500"/>
                                        <p:tgtEl>
                                          <p:spTgt spid="9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sp>
        <p:nvSpPr>
          <p:cNvPr id="999" name="Google Shape;999;p166"/>
          <p:cNvSpPr txBox="1">
            <a:spLocks noGrp="1"/>
          </p:cNvSpPr>
          <p:nvPr>
            <p:ph type="title"/>
          </p:nvPr>
        </p:nvSpPr>
        <p:spPr>
          <a:xfrm>
            <a:off x="4275116" y="533400"/>
            <a:ext cx="4590857"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0070C0"/>
                </a:solidFill>
              </a:rPr>
              <a:t>Blood Pressure</a:t>
            </a:r>
            <a:endParaRPr b="1" u="sng" dirty="0">
              <a:solidFill>
                <a:srgbClr val="0070C0"/>
              </a:solidFill>
            </a:endParaRPr>
          </a:p>
        </p:txBody>
      </p:sp>
      <p:sp>
        <p:nvSpPr>
          <p:cNvPr id="1000" name="Google Shape;1000;p166"/>
          <p:cNvSpPr txBox="1">
            <a:spLocks noGrp="1"/>
          </p:cNvSpPr>
          <p:nvPr>
            <p:ph type="body" idx="1"/>
          </p:nvPr>
        </p:nvSpPr>
        <p:spPr>
          <a:xfrm>
            <a:off x="36588" y="533399"/>
            <a:ext cx="4038600" cy="5784273"/>
          </a:xfrm>
          <a:prstGeom prst="rect">
            <a:avLst/>
          </a:prstGeom>
          <a:noFill/>
          <a:ln>
            <a:noFill/>
          </a:ln>
        </p:spPr>
        <p:txBody>
          <a:bodyPr spcFirstLastPara="1" wrap="square" lIns="91425" tIns="45700" rIns="91425" bIns="45700" anchor="t" anchorCtr="0">
            <a:noAutofit/>
          </a:bodyPr>
          <a:lstStyle/>
          <a:p>
            <a:pPr marL="223838" lvl="0" indent="-223838" algn="l" rtl="0">
              <a:spcBef>
                <a:spcPts val="0"/>
              </a:spcBef>
              <a:spcAft>
                <a:spcPts val="0"/>
              </a:spcAft>
              <a:buClr>
                <a:schemeClr val="dk1"/>
              </a:buClr>
              <a:buSzPts val="1900"/>
              <a:buFont typeface="Arial"/>
              <a:buChar char="•"/>
            </a:pPr>
            <a:r>
              <a:rPr lang="en-US" sz="1900" dirty="0"/>
              <a:t>When the heart contracts, both atria function together, and then both ventricles function together.</a:t>
            </a:r>
            <a:endParaRPr dirty="0"/>
          </a:p>
          <a:p>
            <a:pPr marL="223838" lvl="0" indent="-223838" algn="l" rtl="0">
              <a:spcBef>
                <a:spcPts val="1800"/>
              </a:spcBef>
              <a:spcAft>
                <a:spcPts val="0"/>
              </a:spcAft>
              <a:buClr>
                <a:schemeClr val="dk1"/>
              </a:buClr>
              <a:buSzPts val="1900"/>
              <a:buFont typeface="Arial"/>
              <a:buChar char="•"/>
            </a:pPr>
            <a:r>
              <a:rPr lang="en-US" sz="1900" b="1" dirty="0">
                <a:solidFill>
                  <a:srgbClr val="00B050"/>
                </a:solidFill>
              </a:rPr>
              <a:t>Both the right and left atria receive blood at the same time.</a:t>
            </a:r>
            <a:endParaRPr b="1" dirty="0">
              <a:solidFill>
                <a:srgbClr val="00B050"/>
              </a:solidFill>
            </a:endParaRPr>
          </a:p>
          <a:p>
            <a:pPr marL="223838" lvl="0" indent="-223838" algn="l" rtl="0">
              <a:spcBef>
                <a:spcPts val="1800"/>
              </a:spcBef>
              <a:spcAft>
                <a:spcPts val="0"/>
              </a:spcAft>
              <a:buClr>
                <a:schemeClr val="dk1"/>
              </a:buClr>
              <a:buSzPts val="1900"/>
              <a:buFont typeface="Arial"/>
              <a:buChar char="•"/>
            </a:pPr>
            <a:r>
              <a:rPr lang="en-US" sz="1900" dirty="0"/>
              <a:t>When </a:t>
            </a:r>
            <a:r>
              <a:rPr lang="en-US" sz="1900" b="1" dirty="0">
                <a:solidFill>
                  <a:srgbClr val="FF0000"/>
                </a:solidFill>
              </a:rPr>
              <a:t>atria</a:t>
            </a:r>
            <a:r>
              <a:rPr lang="en-US" sz="1900" dirty="0"/>
              <a:t> contract, both AV valves open and blood flows into the ventricles </a:t>
            </a:r>
            <a:r>
              <a:rPr lang="en-US" sz="1900" b="1" dirty="0">
                <a:solidFill>
                  <a:srgbClr val="FF0000"/>
                </a:solidFill>
              </a:rPr>
              <a:t>(</a:t>
            </a:r>
            <a:r>
              <a:rPr lang="en-US" sz="2400" b="1" dirty="0">
                <a:solidFill>
                  <a:srgbClr val="FF0000"/>
                </a:solidFill>
              </a:rPr>
              <a:t>SYSTOLE</a:t>
            </a:r>
            <a:r>
              <a:rPr lang="en-US" sz="1900" b="1" dirty="0">
                <a:solidFill>
                  <a:srgbClr val="FF0000"/>
                </a:solidFill>
              </a:rPr>
              <a:t>).</a:t>
            </a:r>
            <a:endParaRPr dirty="0"/>
          </a:p>
          <a:p>
            <a:pPr marL="223838" lvl="0" indent="-223838" algn="l" rtl="0">
              <a:spcBef>
                <a:spcPts val="1800"/>
              </a:spcBef>
              <a:spcAft>
                <a:spcPts val="0"/>
              </a:spcAft>
              <a:buClr>
                <a:schemeClr val="dk1"/>
              </a:buClr>
              <a:buSzPts val="1900"/>
              <a:buFont typeface="Arial"/>
              <a:buChar char="•"/>
            </a:pPr>
            <a:r>
              <a:rPr lang="en-US" sz="1900" b="1" dirty="0">
                <a:solidFill>
                  <a:srgbClr val="00B050"/>
                </a:solidFill>
              </a:rPr>
              <a:t>After a brief pause, both </a:t>
            </a:r>
            <a:r>
              <a:rPr lang="en-US" sz="1900" b="1" dirty="0">
                <a:solidFill>
                  <a:schemeClr val="tx1"/>
                </a:solidFill>
              </a:rPr>
              <a:t>ventricles</a:t>
            </a:r>
            <a:r>
              <a:rPr lang="en-US" sz="1900" b="1" dirty="0">
                <a:solidFill>
                  <a:srgbClr val="00B050"/>
                </a:solidFill>
              </a:rPr>
              <a:t> contract, the AV valves close, and the semilunar valves open. </a:t>
            </a:r>
            <a:r>
              <a:rPr lang="en-US" sz="1900" b="1" dirty="0">
                <a:solidFill>
                  <a:srgbClr val="FF0000"/>
                </a:solidFill>
              </a:rPr>
              <a:t>(</a:t>
            </a:r>
            <a:r>
              <a:rPr lang="en-US" sz="2400" b="1" dirty="0">
                <a:solidFill>
                  <a:srgbClr val="FF0000"/>
                </a:solidFill>
              </a:rPr>
              <a:t>DIASTOLE</a:t>
            </a:r>
            <a:r>
              <a:rPr lang="en-US" sz="1900" b="1" dirty="0">
                <a:solidFill>
                  <a:srgbClr val="FF0000"/>
                </a:solidFill>
              </a:rPr>
              <a:t>).</a:t>
            </a:r>
            <a:endParaRPr dirty="0"/>
          </a:p>
          <a:p>
            <a:pPr marL="223838" lvl="0" indent="-223838" algn="l" rtl="0">
              <a:spcBef>
                <a:spcPts val="1800"/>
              </a:spcBef>
              <a:spcAft>
                <a:spcPts val="0"/>
              </a:spcAft>
              <a:buClr>
                <a:srgbClr val="000000"/>
              </a:buClr>
              <a:buSzPts val="1900"/>
              <a:buFont typeface="Arial"/>
              <a:buChar char="•"/>
            </a:pPr>
            <a:r>
              <a:rPr lang="en-US" sz="1900" dirty="0">
                <a:solidFill>
                  <a:srgbClr val="000000"/>
                </a:solidFill>
              </a:rPr>
              <a:t>The blood is then pumped into the pulmonary artery and aorta at the same time.</a:t>
            </a:r>
            <a:endParaRPr dirty="0"/>
          </a:p>
          <a:p>
            <a:pPr marL="342900" lvl="0" indent="-228600" algn="l" rtl="0">
              <a:spcBef>
                <a:spcPts val="360"/>
              </a:spcBef>
              <a:spcAft>
                <a:spcPts val="0"/>
              </a:spcAft>
              <a:buClr>
                <a:schemeClr val="dk1"/>
              </a:buClr>
              <a:buSzPts val="1800"/>
              <a:buFont typeface="Arial"/>
              <a:buNone/>
            </a:pPr>
            <a:endParaRPr sz="1800" dirty="0">
              <a:solidFill>
                <a:srgbClr val="000000"/>
              </a:solidFill>
            </a:endParaRPr>
          </a:p>
          <a:p>
            <a:pPr marL="342900" lvl="0" indent="-215900" algn="l" rtl="0">
              <a:spcBef>
                <a:spcPts val="400"/>
              </a:spcBef>
              <a:spcAft>
                <a:spcPts val="0"/>
              </a:spcAft>
              <a:buClr>
                <a:schemeClr val="dk1"/>
              </a:buClr>
              <a:buSzPts val="2000"/>
              <a:buFont typeface="Arial"/>
              <a:buNone/>
            </a:pPr>
            <a:endParaRPr sz="2000" dirty="0"/>
          </a:p>
          <a:p>
            <a:pPr marL="0" lvl="0" indent="0" algn="l" rtl="0">
              <a:spcBef>
                <a:spcPts val="400"/>
              </a:spcBef>
              <a:spcAft>
                <a:spcPts val="0"/>
              </a:spcAft>
              <a:buClr>
                <a:schemeClr val="dk1"/>
              </a:buClr>
              <a:buSzPts val="2000"/>
              <a:buFont typeface="Arial"/>
              <a:buNone/>
            </a:pPr>
            <a:endParaRPr sz="2000" dirty="0"/>
          </a:p>
        </p:txBody>
      </p:sp>
      <p:pic>
        <p:nvPicPr>
          <p:cNvPr id="1001" name="Google Shape;1001;p166"/>
          <p:cNvPicPr preferRelativeResize="0"/>
          <p:nvPr/>
        </p:nvPicPr>
        <p:blipFill rotWithShape="1">
          <a:blip r:embed="rId3">
            <a:alphaModFix/>
          </a:blip>
          <a:srcRect/>
          <a:stretch/>
        </p:blipFill>
        <p:spPr>
          <a:xfrm>
            <a:off x="4275116" y="1561605"/>
            <a:ext cx="4590857" cy="49460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0">
                                            <p:txEl>
                                              <p:pRg st="0" end="0"/>
                                            </p:txEl>
                                          </p:spTgt>
                                        </p:tgtEl>
                                        <p:attrNameLst>
                                          <p:attrName>style.visibility</p:attrName>
                                        </p:attrNameLst>
                                      </p:cBhvr>
                                      <p:to>
                                        <p:strVal val="visible"/>
                                      </p:to>
                                    </p:set>
                                    <p:animEffect transition="in" filter="fade">
                                      <p:cBhvr>
                                        <p:cTn id="7" dur="500"/>
                                        <p:tgtEl>
                                          <p:spTgt spid="10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0">
                                            <p:txEl>
                                              <p:pRg st="1" end="1"/>
                                            </p:txEl>
                                          </p:spTgt>
                                        </p:tgtEl>
                                        <p:attrNameLst>
                                          <p:attrName>style.visibility</p:attrName>
                                        </p:attrNameLst>
                                      </p:cBhvr>
                                      <p:to>
                                        <p:strVal val="visible"/>
                                      </p:to>
                                    </p:set>
                                    <p:animEffect transition="in" filter="fade">
                                      <p:cBhvr>
                                        <p:cTn id="12" dur="500"/>
                                        <p:tgtEl>
                                          <p:spTgt spid="10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0">
                                            <p:txEl>
                                              <p:pRg st="2" end="2"/>
                                            </p:txEl>
                                          </p:spTgt>
                                        </p:tgtEl>
                                        <p:attrNameLst>
                                          <p:attrName>style.visibility</p:attrName>
                                        </p:attrNameLst>
                                      </p:cBhvr>
                                      <p:to>
                                        <p:strVal val="visible"/>
                                      </p:to>
                                    </p:set>
                                    <p:animEffect transition="in" filter="fade">
                                      <p:cBhvr>
                                        <p:cTn id="17" dur="500"/>
                                        <p:tgtEl>
                                          <p:spTgt spid="10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0">
                                            <p:txEl>
                                              <p:pRg st="3" end="3"/>
                                            </p:txEl>
                                          </p:spTgt>
                                        </p:tgtEl>
                                        <p:attrNameLst>
                                          <p:attrName>style.visibility</p:attrName>
                                        </p:attrNameLst>
                                      </p:cBhvr>
                                      <p:to>
                                        <p:strVal val="visible"/>
                                      </p:to>
                                    </p:set>
                                    <p:animEffect transition="in" filter="fade">
                                      <p:cBhvr>
                                        <p:cTn id="22" dur="500"/>
                                        <p:tgtEl>
                                          <p:spTgt spid="10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0">
                                            <p:txEl>
                                              <p:pRg st="4" end="4"/>
                                            </p:txEl>
                                          </p:spTgt>
                                        </p:tgtEl>
                                        <p:attrNameLst>
                                          <p:attrName>style.visibility</p:attrName>
                                        </p:attrNameLst>
                                      </p:cBhvr>
                                      <p:to>
                                        <p:strVal val="visible"/>
                                      </p:to>
                                    </p:set>
                                    <p:animEffect transition="in" filter="fade">
                                      <p:cBhvr>
                                        <p:cTn id="27" dur="500"/>
                                        <p:tgtEl>
                                          <p:spTgt spid="10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006"/>
        <p:cNvGrpSpPr/>
        <p:nvPr/>
      </p:nvGrpSpPr>
      <p:grpSpPr>
        <a:xfrm>
          <a:off x="0" y="0"/>
          <a:ext cx="0" cy="0"/>
          <a:chOff x="0" y="0"/>
          <a:chExt cx="0" cy="0"/>
        </a:xfrm>
      </p:grpSpPr>
      <p:sp>
        <p:nvSpPr>
          <p:cNvPr id="1007" name="Google Shape;1007;p167"/>
          <p:cNvSpPr txBox="1">
            <a:spLocks noGrp="1"/>
          </p:cNvSpPr>
          <p:nvPr>
            <p:ph type="title"/>
          </p:nvPr>
        </p:nvSpPr>
        <p:spPr>
          <a:xfrm>
            <a:off x="1712273" y="490847"/>
            <a:ext cx="4155127"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C00000"/>
                </a:solidFill>
              </a:rPr>
              <a:t>Heart Attacks</a:t>
            </a:r>
            <a:endParaRPr b="1" u="sng" dirty="0">
              <a:solidFill>
                <a:srgbClr val="C00000"/>
              </a:solidFill>
            </a:endParaRPr>
          </a:p>
        </p:txBody>
      </p:sp>
      <p:sp>
        <p:nvSpPr>
          <p:cNvPr id="1008" name="Google Shape;1008;p167"/>
          <p:cNvSpPr txBox="1">
            <a:spLocks noGrp="1"/>
          </p:cNvSpPr>
          <p:nvPr>
            <p:ph type="body" idx="1"/>
          </p:nvPr>
        </p:nvSpPr>
        <p:spPr>
          <a:xfrm>
            <a:off x="-1" y="1347849"/>
            <a:ext cx="9048997" cy="4525963"/>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Clr>
                <a:schemeClr val="dk1"/>
              </a:buClr>
              <a:buSzPts val="2000"/>
              <a:buNone/>
            </a:pPr>
            <a:r>
              <a:rPr lang="en-US" sz="2000" dirty="0"/>
              <a:t>Each year more than 700,000 people in the United States die of a heart attack.</a:t>
            </a:r>
            <a:endParaRPr dirty="0"/>
          </a:p>
          <a:p>
            <a:pPr marL="342900" lvl="0" indent="-342900" algn="l" rtl="0">
              <a:spcBef>
                <a:spcPts val="1800"/>
              </a:spcBef>
              <a:spcAft>
                <a:spcPts val="0"/>
              </a:spcAft>
              <a:buClr>
                <a:schemeClr val="dk1"/>
              </a:buClr>
              <a:buSzPts val="2000"/>
              <a:buFont typeface="Arial"/>
              <a:buChar char="•"/>
            </a:pPr>
            <a:r>
              <a:rPr lang="en-US" sz="2000" b="1" dirty="0">
                <a:solidFill>
                  <a:srgbClr val="0070C0"/>
                </a:solidFill>
              </a:rPr>
              <a:t>The most common warning sign of a heart attack is a dull pain, ache or “heaviness” in the center of the chest.</a:t>
            </a:r>
            <a:endParaRPr b="1" dirty="0">
              <a:solidFill>
                <a:srgbClr val="0070C0"/>
              </a:solidFill>
            </a:endParaRPr>
          </a:p>
          <a:p>
            <a:pPr marL="342900" lvl="0" indent="-342900">
              <a:spcBef>
                <a:spcPts val="1800"/>
              </a:spcBef>
              <a:buSzPts val="2000"/>
            </a:pPr>
            <a:r>
              <a:rPr lang="en-US" sz="2000" dirty="0"/>
              <a:t>This sensation may spread to the neck, shoulders, and arms.</a:t>
            </a:r>
            <a:endParaRPr dirty="0"/>
          </a:p>
          <a:p>
            <a:pPr marL="342900" lvl="0" indent="-342900" algn="l" rtl="0">
              <a:spcBef>
                <a:spcPts val="1800"/>
              </a:spcBef>
              <a:spcAft>
                <a:spcPts val="0"/>
              </a:spcAft>
              <a:buClr>
                <a:schemeClr val="dk1"/>
              </a:buClr>
              <a:buSzPts val="2000"/>
              <a:buFont typeface="Arial"/>
              <a:buChar char="•"/>
            </a:pPr>
            <a:r>
              <a:rPr lang="en-US" sz="2000" b="1" dirty="0">
                <a:solidFill>
                  <a:srgbClr val="0070C0"/>
                </a:solidFill>
              </a:rPr>
              <a:t>Person may feel weak, nauseated, short of breath and sweaty.</a:t>
            </a:r>
            <a:endParaRPr b="1" dirty="0">
              <a:solidFill>
                <a:srgbClr val="0070C0"/>
              </a:solidFill>
            </a:endParaRPr>
          </a:p>
          <a:p>
            <a:pPr marL="342900" lvl="0" indent="-342900" algn="l" rtl="0">
              <a:spcBef>
                <a:spcPts val="1800"/>
              </a:spcBef>
              <a:spcAft>
                <a:spcPts val="0"/>
              </a:spcAft>
              <a:buClr>
                <a:srgbClr val="0000FF"/>
              </a:buClr>
              <a:buSzPts val="2000"/>
              <a:buFont typeface="Arial"/>
              <a:buChar char="•"/>
            </a:pPr>
            <a:r>
              <a:rPr lang="en-US" sz="2000" b="1" dirty="0">
                <a:solidFill>
                  <a:srgbClr val="0000FF"/>
                </a:solidFill>
              </a:rPr>
              <a:t>Caused by a decreased supply of blood to </a:t>
            </a:r>
            <a:endParaRPr dirty="0"/>
          </a:p>
          <a:p>
            <a:pPr marL="0" lvl="0" indent="0" algn="l" rtl="0">
              <a:spcBef>
                <a:spcPts val="1800"/>
              </a:spcBef>
              <a:spcAft>
                <a:spcPts val="0"/>
              </a:spcAft>
              <a:buClr>
                <a:srgbClr val="0000FF"/>
              </a:buClr>
              <a:buSzPts val="2000"/>
              <a:buFont typeface="Arial"/>
              <a:buNone/>
            </a:pPr>
            <a:r>
              <a:rPr lang="en-US" sz="2000" b="1" dirty="0">
                <a:solidFill>
                  <a:srgbClr val="0000FF"/>
                </a:solidFill>
              </a:rPr>
              <a:t>     the heart muscle </a:t>
            </a:r>
            <a:endParaRPr dirty="0"/>
          </a:p>
          <a:p>
            <a:pPr marL="742950" lvl="1" indent="-285750" algn="l" rtl="0">
              <a:spcBef>
                <a:spcPts val="1800"/>
              </a:spcBef>
              <a:spcAft>
                <a:spcPts val="0"/>
              </a:spcAft>
              <a:buClr>
                <a:srgbClr val="0000FF"/>
              </a:buClr>
              <a:buSzPts val="2000"/>
              <a:buFont typeface="Arial"/>
              <a:buChar char="–"/>
            </a:pPr>
            <a:r>
              <a:rPr lang="en-US" sz="2000" b="1" dirty="0">
                <a:solidFill>
                  <a:srgbClr val="00B050"/>
                </a:solidFill>
              </a:rPr>
              <a:t>Occluded Coronary Arteries</a:t>
            </a:r>
            <a:endParaRPr dirty="0">
              <a:solidFill>
                <a:srgbClr val="00B050"/>
              </a:solidFill>
            </a:endParaRPr>
          </a:p>
        </p:txBody>
      </p:sp>
      <p:pic>
        <p:nvPicPr>
          <p:cNvPr id="1009" name="Google Shape;1009;p167"/>
          <p:cNvPicPr preferRelativeResize="0"/>
          <p:nvPr/>
        </p:nvPicPr>
        <p:blipFill rotWithShape="1">
          <a:blip r:embed="rId3">
            <a:alphaModFix/>
          </a:blip>
          <a:srcRect/>
          <a:stretch/>
        </p:blipFill>
        <p:spPr>
          <a:xfrm>
            <a:off x="5867400" y="3800104"/>
            <a:ext cx="3181596" cy="28378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8">
                                            <p:txEl>
                                              <p:pRg st="0" end="0"/>
                                            </p:txEl>
                                          </p:spTgt>
                                        </p:tgtEl>
                                        <p:attrNameLst>
                                          <p:attrName>style.visibility</p:attrName>
                                        </p:attrNameLst>
                                      </p:cBhvr>
                                      <p:to>
                                        <p:strVal val="visible"/>
                                      </p:to>
                                    </p:set>
                                    <p:animEffect transition="in" filter="wipe(left)">
                                      <p:cBhvr>
                                        <p:cTn id="7" dur="500"/>
                                        <p:tgtEl>
                                          <p:spTgt spid="10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08">
                                            <p:txEl>
                                              <p:pRg st="1" end="1"/>
                                            </p:txEl>
                                          </p:spTgt>
                                        </p:tgtEl>
                                        <p:attrNameLst>
                                          <p:attrName>style.visibility</p:attrName>
                                        </p:attrNameLst>
                                      </p:cBhvr>
                                      <p:to>
                                        <p:strVal val="visible"/>
                                      </p:to>
                                    </p:set>
                                    <p:animEffect transition="in" filter="wipe(left)">
                                      <p:cBhvr>
                                        <p:cTn id="12" dur="500"/>
                                        <p:tgtEl>
                                          <p:spTgt spid="10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08">
                                            <p:txEl>
                                              <p:pRg st="2" end="2"/>
                                            </p:txEl>
                                          </p:spTgt>
                                        </p:tgtEl>
                                        <p:attrNameLst>
                                          <p:attrName>style.visibility</p:attrName>
                                        </p:attrNameLst>
                                      </p:cBhvr>
                                      <p:to>
                                        <p:strVal val="visible"/>
                                      </p:to>
                                    </p:set>
                                    <p:animEffect transition="in" filter="wipe(left)">
                                      <p:cBhvr>
                                        <p:cTn id="17" dur="500"/>
                                        <p:tgtEl>
                                          <p:spTgt spid="10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08">
                                            <p:txEl>
                                              <p:pRg st="3" end="3"/>
                                            </p:txEl>
                                          </p:spTgt>
                                        </p:tgtEl>
                                        <p:attrNameLst>
                                          <p:attrName>style.visibility</p:attrName>
                                        </p:attrNameLst>
                                      </p:cBhvr>
                                      <p:to>
                                        <p:strVal val="visible"/>
                                      </p:to>
                                    </p:set>
                                    <p:animEffect transition="in" filter="wipe(left)">
                                      <p:cBhvr>
                                        <p:cTn id="22" dur="500"/>
                                        <p:tgtEl>
                                          <p:spTgt spid="10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08">
                                            <p:txEl>
                                              <p:pRg st="4" end="4"/>
                                            </p:txEl>
                                          </p:spTgt>
                                        </p:tgtEl>
                                        <p:attrNameLst>
                                          <p:attrName>style.visibility</p:attrName>
                                        </p:attrNameLst>
                                      </p:cBhvr>
                                      <p:to>
                                        <p:strVal val="visible"/>
                                      </p:to>
                                    </p:set>
                                    <p:animEffect transition="in" filter="wipe(left)">
                                      <p:cBhvr>
                                        <p:cTn id="27" dur="500"/>
                                        <p:tgtEl>
                                          <p:spTgt spid="10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08">
                                            <p:txEl>
                                              <p:pRg st="5" end="5"/>
                                            </p:txEl>
                                          </p:spTgt>
                                        </p:tgtEl>
                                        <p:attrNameLst>
                                          <p:attrName>style.visibility</p:attrName>
                                        </p:attrNameLst>
                                      </p:cBhvr>
                                      <p:to>
                                        <p:strVal val="visible"/>
                                      </p:to>
                                    </p:set>
                                    <p:animEffect transition="in" filter="wipe(left)">
                                      <p:cBhvr>
                                        <p:cTn id="32" dur="500"/>
                                        <p:tgtEl>
                                          <p:spTgt spid="100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08">
                                            <p:txEl>
                                              <p:pRg st="6" end="6"/>
                                            </p:txEl>
                                          </p:spTgt>
                                        </p:tgtEl>
                                        <p:attrNameLst>
                                          <p:attrName>style.visibility</p:attrName>
                                        </p:attrNameLst>
                                      </p:cBhvr>
                                      <p:to>
                                        <p:strVal val="visible"/>
                                      </p:to>
                                    </p:set>
                                    <p:animEffect transition="in" filter="wipe(left)">
                                      <p:cBhvr>
                                        <p:cTn id="37" dur="500"/>
                                        <p:tgtEl>
                                          <p:spTgt spid="10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014"/>
        <p:cNvGrpSpPr/>
        <p:nvPr/>
      </p:nvGrpSpPr>
      <p:grpSpPr>
        <a:xfrm>
          <a:off x="0" y="0"/>
          <a:ext cx="0" cy="0"/>
          <a:chOff x="0" y="0"/>
          <a:chExt cx="0" cy="0"/>
        </a:xfrm>
      </p:grpSpPr>
      <p:pic>
        <p:nvPicPr>
          <p:cNvPr id="1015" name="Google Shape;1015;p168" descr="23_06aCoronaryArtBlock-U.jpg"/>
          <p:cNvPicPr preferRelativeResize="0"/>
          <p:nvPr/>
        </p:nvPicPr>
        <p:blipFill rotWithShape="1">
          <a:blip r:embed="rId3">
            <a:alphaModFix/>
          </a:blip>
          <a:srcRect b="4371"/>
          <a:stretch/>
        </p:blipFill>
        <p:spPr>
          <a:xfrm>
            <a:off x="1447800" y="1402080"/>
            <a:ext cx="6248400" cy="3876612"/>
          </a:xfrm>
          <a:prstGeom prst="rect">
            <a:avLst/>
          </a:prstGeom>
          <a:noFill/>
          <a:ln>
            <a:noFill/>
          </a:ln>
        </p:spPr>
      </p:pic>
      <p:sp>
        <p:nvSpPr>
          <p:cNvPr id="1016" name="Google Shape;1016;p168"/>
          <p:cNvSpPr txBox="1"/>
          <p:nvPr/>
        </p:nvSpPr>
        <p:spPr>
          <a:xfrm>
            <a:off x="1492043" y="2110743"/>
            <a:ext cx="1218282"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F0"/>
                </a:solidFill>
                <a:latin typeface="Arial"/>
                <a:ea typeface="Arial"/>
                <a:cs typeface="Arial"/>
                <a:sym typeface="Arial"/>
              </a:rPr>
              <a:t>Pulmonary </a:t>
            </a:r>
            <a:br>
              <a:rPr lang="en-US" sz="1800" b="1" dirty="0">
                <a:solidFill>
                  <a:srgbClr val="00B0F0"/>
                </a:solidFill>
                <a:latin typeface="Arial"/>
                <a:ea typeface="Arial"/>
                <a:cs typeface="Arial"/>
                <a:sym typeface="Arial"/>
              </a:rPr>
            </a:br>
            <a:r>
              <a:rPr lang="en-US" sz="1800" b="1" dirty="0">
                <a:solidFill>
                  <a:srgbClr val="00B0F0"/>
                </a:solidFill>
                <a:latin typeface="Arial"/>
                <a:ea typeface="Arial"/>
                <a:cs typeface="Arial"/>
                <a:sym typeface="Arial"/>
              </a:rPr>
              <a:t>artery</a:t>
            </a:r>
            <a:endParaRPr sz="1800" b="1" dirty="0">
              <a:solidFill>
                <a:srgbClr val="00B0F0"/>
              </a:solidFill>
              <a:latin typeface="Arial"/>
              <a:ea typeface="Arial"/>
              <a:cs typeface="Arial"/>
              <a:sym typeface="Arial"/>
            </a:endParaRPr>
          </a:p>
        </p:txBody>
      </p:sp>
      <p:cxnSp>
        <p:nvCxnSpPr>
          <p:cNvPr id="1017" name="Google Shape;1017;p168"/>
          <p:cNvCxnSpPr/>
          <p:nvPr/>
        </p:nvCxnSpPr>
        <p:spPr>
          <a:xfrm>
            <a:off x="2619607" y="1793873"/>
            <a:ext cx="679002"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018" name="Google Shape;1018;p168"/>
          <p:cNvCxnSpPr/>
          <p:nvPr/>
        </p:nvCxnSpPr>
        <p:spPr>
          <a:xfrm>
            <a:off x="4132692" y="1676516"/>
            <a:ext cx="720916"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019" name="Google Shape;1019;p168"/>
          <p:cNvCxnSpPr/>
          <p:nvPr/>
        </p:nvCxnSpPr>
        <p:spPr>
          <a:xfrm>
            <a:off x="4539255" y="2544114"/>
            <a:ext cx="1223880"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020" name="Google Shape;1020;p168"/>
          <p:cNvCxnSpPr/>
          <p:nvPr/>
        </p:nvCxnSpPr>
        <p:spPr>
          <a:xfrm>
            <a:off x="2154365" y="2523157"/>
            <a:ext cx="1873543" cy="23471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021" name="Google Shape;1021;p168"/>
          <p:cNvCxnSpPr/>
          <p:nvPr/>
        </p:nvCxnSpPr>
        <p:spPr>
          <a:xfrm>
            <a:off x="2125025" y="3256633"/>
            <a:ext cx="1571764" cy="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022" name="Google Shape;1022;p168"/>
          <p:cNvSpPr txBox="1"/>
          <p:nvPr/>
        </p:nvSpPr>
        <p:spPr>
          <a:xfrm>
            <a:off x="1479466" y="1368886"/>
            <a:ext cx="1215584"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Superior</a:t>
            </a:r>
            <a:br>
              <a:rPr lang="en-US" sz="1800" b="1" dirty="0">
                <a:solidFill>
                  <a:srgbClr val="000000"/>
                </a:solidFill>
                <a:latin typeface="Arial"/>
                <a:ea typeface="Arial"/>
                <a:cs typeface="Arial"/>
                <a:sym typeface="Arial"/>
              </a:rPr>
            </a:br>
            <a:r>
              <a:rPr lang="en-US" sz="1800" b="1" dirty="0">
                <a:solidFill>
                  <a:srgbClr val="000000"/>
                </a:solidFill>
                <a:latin typeface="Arial"/>
                <a:ea typeface="Arial"/>
                <a:cs typeface="Arial"/>
                <a:sym typeface="Arial"/>
              </a:rPr>
              <a:t>vena cava</a:t>
            </a:r>
            <a:endParaRPr sz="1800" b="1" dirty="0">
              <a:solidFill>
                <a:srgbClr val="000000"/>
              </a:solidFill>
              <a:latin typeface="Arial"/>
              <a:ea typeface="Arial"/>
              <a:cs typeface="Arial"/>
              <a:sym typeface="Arial"/>
            </a:endParaRPr>
          </a:p>
        </p:txBody>
      </p:sp>
      <p:sp>
        <p:nvSpPr>
          <p:cNvPr id="1023" name="Google Shape;1023;p168"/>
          <p:cNvSpPr txBox="1"/>
          <p:nvPr/>
        </p:nvSpPr>
        <p:spPr>
          <a:xfrm>
            <a:off x="4928966" y="1523964"/>
            <a:ext cx="1215584"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Aorta</a:t>
            </a:r>
            <a:endParaRPr sz="1800" b="1" dirty="0">
              <a:solidFill>
                <a:srgbClr val="000000"/>
              </a:solidFill>
              <a:latin typeface="Arial"/>
              <a:ea typeface="Arial"/>
              <a:cs typeface="Arial"/>
              <a:sym typeface="Arial"/>
            </a:endParaRPr>
          </a:p>
        </p:txBody>
      </p:sp>
      <p:sp>
        <p:nvSpPr>
          <p:cNvPr id="1024" name="Google Shape;1024;p168"/>
          <p:cNvSpPr txBox="1"/>
          <p:nvPr/>
        </p:nvSpPr>
        <p:spPr>
          <a:xfrm>
            <a:off x="1489755" y="3099358"/>
            <a:ext cx="1129670" cy="830997"/>
          </a:xfrm>
          <a:prstGeom prst="rect">
            <a:avLst/>
          </a:prstGeom>
          <a:noFill/>
          <a:ln>
            <a:noFill/>
          </a:ln>
        </p:spPr>
        <p:txBody>
          <a:bodyPr spcFirstLastPara="1" wrap="square" lIns="0" tIns="0" rIns="0" bIns="0" anchor="t" anchorCtr="0">
            <a:spAutoFit/>
          </a:bodyPr>
          <a:lstStyle/>
          <a:p>
            <a:pPr marL="0" marR="0" lvl="0" indent="0" algn="l" rtl="0">
              <a:lnSpc>
                <a:spcPct val="116666"/>
              </a:lnSpc>
              <a:spcBef>
                <a:spcPts val="0"/>
              </a:spcBef>
              <a:spcAft>
                <a:spcPts val="0"/>
              </a:spcAft>
              <a:buNone/>
            </a:pPr>
            <a:r>
              <a:rPr lang="en-US" sz="1800" b="1" dirty="0">
                <a:solidFill>
                  <a:srgbClr val="000000"/>
                </a:solidFill>
                <a:latin typeface="Arial"/>
                <a:ea typeface="Arial"/>
                <a:cs typeface="Arial"/>
                <a:sym typeface="Arial"/>
              </a:rPr>
              <a:t>Right </a:t>
            </a:r>
            <a:br>
              <a:rPr lang="en-US" sz="1800" b="1" dirty="0">
                <a:solidFill>
                  <a:srgbClr val="000000"/>
                </a:solidFill>
                <a:latin typeface="Arial"/>
                <a:ea typeface="Arial"/>
                <a:cs typeface="Arial"/>
                <a:sym typeface="Arial"/>
              </a:rPr>
            </a:br>
            <a:r>
              <a:rPr lang="en-US" sz="1800" b="1" dirty="0">
                <a:solidFill>
                  <a:srgbClr val="000000"/>
                </a:solidFill>
                <a:latin typeface="Arial"/>
                <a:ea typeface="Arial"/>
                <a:cs typeface="Arial"/>
                <a:sym typeface="Arial"/>
              </a:rPr>
              <a:t>coronary</a:t>
            </a:r>
            <a:br>
              <a:rPr lang="en-US" sz="1800" b="1" dirty="0">
                <a:solidFill>
                  <a:srgbClr val="000000"/>
                </a:solidFill>
                <a:latin typeface="Arial"/>
                <a:ea typeface="Arial"/>
                <a:cs typeface="Arial"/>
                <a:sym typeface="Arial"/>
              </a:rPr>
            </a:br>
            <a:r>
              <a:rPr lang="en-US" sz="1800" b="1" dirty="0">
                <a:solidFill>
                  <a:srgbClr val="000000"/>
                </a:solidFill>
                <a:latin typeface="Arial"/>
                <a:ea typeface="Arial"/>
                <a:cs typeface="Arial"/>
                <a:sym typeface="Arial"/>
              </a:rPr>
              <a:t>artery</a:t>
            </a:r>
            <a:endParaRPr sz="1800" b="1" dirty="0">
              <a:solidFill>
                <a:srgbClr val="000000"/>
              </a:solidFill>
              <a:latin typeface="Arial"/>
              <a:ea typeface="Arial"/>
              <a:cs typeface="Arial"/>
              <a:sym typeface="Arial"/>
            </a:endParaRPr>
          </a:p>
        </p:txBody>
      </p:sp>
      <p:sp>
        <p:nvSpPr>
          <p:cNvPr id="1025" name="Google Shape;1025;p168"/>
          <p:cNvSpPr txBox="1"/>
          <p:nvPr/>
        </p:nvSpPr>
        <p:spPr>
          <a:xfrm>
            <a:off x="6266014" y="4688395"/>
            <a:ext cx="1714357"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F0"/>
                </a:solidFill>
                <a:latin typeface="Arial"/>
                <a:ea typeface="Arial"/>
                <a:cs typeface="Arial"/>
                <a:sym typeface="Arial"/>
              </a:rPr>
              <a:t>Dead muscle</a:t>
            </a:r>
            <a:br>
              <a:rPr lang="en-US" sz="1800" b="1" dirty="0">
                <a:solidFill>
                  <a:srgbClr val="00B0F0"/>
                </a:solidFill>
                <a:latin typeface="Arial"/>
                <a:ea typeface="Arial"/>
                <a:cs typeface="Arial"/>
                <a:sym typeface="Arial"/>
              </a:rPr>
            </a:br>
            <a:r>
              <a:rPr lang="en-US" sz="1800" b="1" dirty="0">
                <a:solidFill>
                  <a:srgbClr val="00B0F0"/>
                </a:solidFill>
                <a:latin typeface="Arial"/>
                <a:ea typeface="Arial"/>
                <a:cs typeface="Arial"/>
                <a:sym typeface="Arial"/>
              </a:rPr>
              <a:t>tissue</a:t>
            </a:r>
            <a:endParaRPr sz="1800" b="1" dirty="0">
              <a:solidFill>
                <a:srgbClr val="00B0F0"/>
              </a:solidFill>
              <a:latin typeface="Arial"/>
              <a:ea typeface="Arial"/>
              <a:cs typeface="Arial"/>
              <a:sym typeface="Arial"/>
            </a:endParaRPr>
          </a:p>
        </p:txBody>
      </p:sp>
      <p:cxnSp>
        <p:nvCxnSpPr>
          <p:cNvPr id="1026" name="Google Shape;1026;p168"/>
          <p:cNvCxnSpPr/>
          <p:nvPr/>
        </p:nvCxnSpPr>
        <p:spPr>
          <a:xfrm flipH="1">
            <a:off x="5385912" y="4149378"/>
            <a:ext cx="1018503" cy="419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027" name="Google Shape;1027;p168"/>
          <p:cNvCxnSpPr/>
          <p:nvPr/>
        </p:nvCxnSpPr>
        <p:spPr>
          <a:xfrm>
            <a:off x="5608055" y="4828367"/>
            <a:ext cx="611940" cy="8383"/>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028" name="Google Shape;1028;p168"/>
          <p:cNvSpPr/>
          <p:nvPr/>
        </p:nvSpPr>
        <p:spPr>
          <a:xfrm>
            <a:off x="5138620" y="4023639"/>
            <a:ext cx="247291" cy="247286"/>
          </a:xfrm>
          <a:prstGeom prst="ellipse">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
        <p:nvSpPr>
          <p:cNvPr id="1029" name="Google Shape;1029;p168"/>
          <p:cNvSpPr txBox="1"/>
          <p:nvPr/>
        </p:nvSpPr>
        <p:spPr>
          <a:xfrm>
            <a:off x="5808721" y="2390516"/>
            <a:ext cx="2016472"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F0"/>
                </a:solidFill>
                <a:latin typeface="Arial"/>
                <a:ea typeface="Arial"/>
                <a:cs typeface="Arial"/>
                <a:sym typeface="Arial"/>
              </a:rPr>
              <a:t>Left coronary</a:t>
            </a:r>
            <a:br>
              <a:rPr lang="en-US" sz="1800" b="1" dirty="0">
                <a:solidFill>
                  <a:srgbClr val="00B0F0"/>
                </a:solidFill>
                <a:latin typeface="Arial"/>
                <a:ea typeface="Arial"/>
                <a:cs typeface="Arial"/>
                <a:sym typeface="Arial"/>
              </a:rPr>
            </a:br>
            <a:r>
              <a:rPr lang="en-US" sz="1800" b="1" dirty="0">
                <a:solidFill>
                  <a:srgbClr val="00B0F0"/>
                </a:solidFill>
                <a:latin typeface="Arial"/>
                <a:ea typeface="Arial"/>
                <a:cs typeface="Arial"/>
                <a:sym typeface="Arial"/>
              </a:rPr>
              <a:t>artery</a:t>
            </a:r>
            <a:endParaRPr sz="1800" b="1" dirty="0">
              <a:solidFill>
                <a:srgbClr val="00B0F0"/>
              </a:solidFill>
              <a:latin typeface="Arial"/>
              <a:ea typeface="Arial"/>
              <a:cs typeface="Arial"/>
              <a:sym typeface="Arial"/>
            </a:endParaRPr>
          </a:p>
        </p:txBody>
      </p:sp>
      <p:sp>
        <p:nvSpPr>
          <p:cNvPr id="1030" name="Google Shape;1030;p168"/>
          <p:cNvSpPr txBox="1"/>
          <p:nvPr/>
        </p:nvSpPr>
        <p:spPr>
          <a:xfrm>
            <a:off x="6456961" y="3997938"/>
            <a:ext cx="2016472"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Blockage</a:t>
            </a:r>
            <a:endParaRPr sz="1800" b="1"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2"/>
                                        </p:tgtEl>
                                        <p:attrNameLst>
                                          <p:attrName>style.visibility</p:attrName>
                                        </p:attrNameLst>
                                      </p:cBhvr>
                                      <p:to>
                                        <p:strVal val="visible"/>
                                      </p:to>
                                    </p:set>
                                    <p:animEffect transition="in" filter="fade">
                                      <p:cBhvr>
                                        <p:cTn id="7" dur="500"/>
                                        <p:tgtEl>
                                          <p:spTgt spid="1022"/>
                                        </p:tgtEl>
                                      </p:cBhvr>
                                    </p:animEffect>
                                  </p:childTnLst>
                                </p:cTn>
                              </p:par>
                              <p:par>
                                <p:cTn id="8" presetID="10" presetClass="entr" presetSubtype="0" fill="hold" nodeType="withEffect">
                                  <p:stCondLst>
                                    <p:cond delay="0"/>
                                  </p:stCondLst>
                                  <p:childTnLst>
                                    <p:set>
                                      <p:cBhvr>
                                        <p:cTn id="9" dur="1" fill="hold">
                                          <p:stCondLst>
                                            <p:cond delay="0"/>
                                          </p:stCondLst>
                                        </p:cTn>
                                        <p:tgtEl>
                                          <p:spTgt spid="1017"/>
                                        </p:tgtEl>
                                        <p:attrNameLst>
                                          <p:attrName>style.visibility</p:attrName>
                                        </p:attrNameLst>
                                      </p:cBhvr>
                                      <p:to>
                                        <p:strVal val="visible"/>
                                      </p:to>
                                    </p:set>
                                    <p:animEffect transition="in" filter="fade">
                                      <p:cBhvr>
                                        <p:cTn id="10" dur="500"/>
                                        <p:tgtEl>
                                          <p:spTgt spid="10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3"/>
                                        </p:tgtEl>
                                        <p:attrNameLst>
                                          <p:attrName>style.visibility</p:attrName>
                                        </p:attrNameLst>
                                      </p:cBhvr>
                                      <p:to>
                                        <p:strVal val="visible"/>
                                      </p:to>
                                    </p:set>
                                    <p:animEffect transition="in" filter="fade">
                                      <p:cBhvr>
                                        <p:cTn id="15" dur="500"/>
                                        <p:tgtEl>
                                          <p:spTgt spid="1023"/>
                                        </p:tgtEl>
                                      </p:cBhvr>
                                    </p:animEffect>
                                  </p:childTnLst>
                                </p:cTn>
                              </p:par>
                              <p:par>
                                <p:cTn id="16" presetID="10" presetClass="entr" presetSubtype="0" fill="hold" nodeType="withEffect">
                                  <p:stCondLst>
                                    <p:cond delay="0"/>
                                  </p:stCondLst>
                                  <p:childTnLst>
                                    <p:set>
                                      <p:cBhvr>
                                        <p:cTn id="17" dur="1" fill="hold">
                                          <p:stCondLst>
                                            <p:cond delay="0"/>
                                          </p:stCondLst>
                                        </p:cTn>
                                        <p:tgtEl>
                                          <p:spTgt spid="1018"/>
                                        </p:tgtEl>
                                        <p:attrNameLst>
                                          <p:attrName>style.visibility</p:attrName>
                                        </p:attrNameLst>
                                      </p:cBhvr>
                                      <p:to>
                                        <p:strVal val="visible"/>
                                      </p:to>
                                    </p:set>
                                    <p:animEffect transition="in" filter="fade">
                                      <p:cBhvr>
                                        <p:cTn id="18" dur="500"/>
                                        <p:tgtEl>
                                          <p:spTgt spid="10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16"/>
                                        </p:tgtEl>
                                        <p:attrNameLst>
                                          <p:attrName>style.visibility</p:attrName>
                                        </p:attrNameLst>
                                      </p:cBhvr>
                                      <p:to>
                                        <p:strVal val="visible"/>
                                      </p:to>
                                    </p:set>
                                    <p:animEffect transition="in" filter="fade">
                                      <p:cBhvr>
                                        <p:cTn id="23" dur="500"/>
                                        <p:tgtEl>
                                          <p:spTgt spid="1016"/>
                                        </p:tgtEl>
                                      </p:cBhvr>
                                    </p:animEffect>
                                  </p:childTnLst>
                                </p:cTn>
                              </p:par>
                              <p:par>
                                <p:cTn id="24" presetID="10" presetClass="entr" presetSubtype="0" fill="hold" nodeType="withEffect">
                                  <p:stCondLst>
                                    <p:cond delay="0"/>
                                  </p:stCondLst>
                                  <p:childTnLst>
                                    <p:set>
                                      <p:cBhvr>
                                        <p:cTn id="25" dur="1" fill="hold">
                                          <p:stCondLst>
                                            <p:cond delay="0"/>
                                          </p:stCondLst>
                                        </p:cTn>
                                        <p:tgtEl>
                                          <p:spTgt spid="1020"/>
                                        </p:tgtEl>
                                        <p:attrNameLst>
                                          <p:attrName>style.visibility</p:attrName>
                                        </p:attrNameLst>
                                      </p:cBhvr>
                                      <p:to>
                                        <p:strVal val="visible"/>
                                      </p:to>
                                    </p:set>
                                    <p:animEffect transition="in" filter="fade">
                                      <p:cBhvr>
                                        <p:cTn id="26" dur="500"/>
                                        <p:tgtEl>
                                          <p:spTgt spid="10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24"/>
                                        </p:tgtEl>
                                        <p:attrNameLst>
                                          <p:attrName>style.visibility</p:attrName>
                                        </p:attrNameLst>
                                      </p:cBhvr>
                                      <p:to>
                                        <p:strVal val="visible"/>
                                      </p:to>
                                    </p:set>
                                    <p:animEffect transition="in" filter="fade">
                                      <p:cBhvr>
                                        <p:cTn id="31" dur="500"/>
                                        <p:tgtEl>
                                          <p:spTgt spid="1024"/>
                                        </p:tgtEl>
                                      </p:cBhvr>
                                    </p:animEffect>
                                  </p:childTnLst>
                                </p:cTn>
                              </p:par>
                              <p:par>
                                <p:cTn id="32" presetID="10" presetClass="entr" presetSubtype="0" fill="hold" nodeType="withEffect">
                                  <p:stCondLst>
                                    <p:cond delay="0"/>
                                  </p:stCondLst>
                                  <p:childTnLst>
                                    <p:set>
                                      <p:cBhvr>
                                        <p:cTn id="33" dur="1" fill="hold">
                                          <p:stCondLst>
                                            <p:cond delay="0"/>
                                          </p:stCondLst>
                                        </p:cTn>
                                        <p:tgtEl>
                                          <p:spTgt spid="1021"/>
                                        </p:tgtEl>
                                        <p:attrNameLst>
                                          <p:attrName>style.visibility</p:attrName>
                                        </p:attrNameLst>
                                      </p:cBhvr>
                                      <p:to>
                                        <p:strVal val="visible"/>
                                      </p:to>
                                    </p:set>
                                    <p:animEffect transition="in" filter="fade">
                                      <p:cBhvr>
                                        <p:cTn id="34" dur="500"/>
                                        <p:tgtEl>
                                          <p:spTgt spid="10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29"/>
                                        </p:tgtEl>
                                        <p:attrNameLst>
                                          <p:attrName>style.visibility</p:attrName>
                                        </p:attrNameLst>
                                      </p:cBhvr>
                                      <p:to>
                                        <p:strVal val="visible"/>
                                      </p:to>
                                    </p:set>
                                    <p:animEffect transition="in" filter="fade">
                                      <p:cBhvr>
                                        <p:cTn id="39" dur="500"/>
                                        <p:tgtEl>
                                          <p:spTgt spid="1029"/>
                                        </p:tgtEl>
                                      </p:cBhvr>
                                    </p:animEffect>
                                  </p:childTnLst>
                                </p:cTn>
                              </p:par>
                              <p:par>
                                <p:cTn id="40" presetID="10" presetClass="entr" presetSubtype="0" fill="hold" nodeType="withEffect">
                                  <p:stCondLst>
                                    <p:cond delay="0"/>
                                  </p:stCondLst>
                                  <p:childTnLst>
                                    <p:set>
                                      <p:cBhvr>
                                        <p:cTn id="41" dur="1" fill="hold">
                                          <p:stCondLst>
                                            <p:cond delay="0"/>
                                          </p:stCondLst>
                                        </p:cTn>
                                        <p:tgtEl>
                                          <p:spTgt spid="1019"/>
                                        </p:tgtEl>
                                        <p:attrNameLst>
                                          <p:attrName>style.visibility</p:attrName>
                                        </p:attrNameLst>
                                      </p:cBhvr>
                                      <p:to>
                                        <p:strVal val="visible"/>
                                      </p:to>
                                    </p:set>
                                    <p:animEffect transition="in" filter="fade">
                                      <p:cBhvr>
                                        <p:cTn id="42" dur="500"/>
                                        <p:tgtEl>
                                          <p:spTgt spid="10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500"/>
                                        <p:tgtEl>
                                          <p:spTgt spid="1030"/>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25"/>
                                        </p:tgtEl>
                                        <p:attrNameLst>
                                          <p:attrName>style.visibility</p:attrName>
                                        </p:attrNameLst>
                                      </p:cBhvr>
                                      <p:to>
                                        <p:strVal val="visible"/>
                                      </p:to>
                                    </p:set>
                                    <p:animEffect transition="in" filter="fade">
                                      <p:cBhvr>
                                        <p:cTn id="55" dur="500"/>
                                        <p:tgtEl>
                                          <p:spTgt spid="1025"/>
                                        </p:tgtEl>
                                      </p:cBhvr>
                                    </p:animEffect>
                                  </p:childTnLst>
                                </p:cTn>
                              </p:par>
                              <p:par>
                                <p:cTn id="56" presetID="10" presetClass="entr" presetSubtype="0" fill="hold" nodeType="withEffect">
                                  <p:stCondLst>
                                    <p:cond delay="0"/>
                                  </p:stCondLst>
                                  <p:childTnLst>
                                    <p:set>
                                      <p:cBhvr>
                                        <p:cTn id="57" dur="1" fill="hold">
                                          <p:stCondLst>
                                            <p:cond delay="0"/>
                                          </p:stCondLst>
                                        </p:cTn>
                                        <p:tgtEl>
                                          <p:spTgt spid="1027"/>
                                        </p:tgtEl>
                                        <p:attrNameLst>
                                          <p:attrName>style.visibility</p:attrName>
                                        </p:attrNameLst>
                                      </p:cBhvr>
                                      <p:to>
                                        <p:strVal val="visible"/>
                                      </p:to>
                                    </p:set>
                                    <p:animEffect transition="in" filter="fade">
                                      <p:cBhvr>
                                        <p:cTn id="5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 grpId="0"/>
      <p:bldP spid="1022" grpId="0"/>
      <p:bldP spid="1023" grpId="0"/>
      <p:bldP spid="1024" grpId="0"/>
      <p:bldP spid="1025" grpId="0"/>
      <p:bldP spid="1029" grpId="0"/>
      <p:bldP spid="1030"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096"/>
        <p:cNvGrpSpPr/>
        <p:nvPr/>
      </p:nvGrpSpPr>
      <p:grpSpPr>
        <a:xfrm>
          <a:off x="0" y="0"/>
          <a:ext cx="0" cy="0"/>
          <a:chOff x="0" y="0"/>
          <a:chExt cx="0" cy="0"/>
        </a:xfrm>
      </p:grpSpPr>
      <p:sp>
        <p:nvSpPr>
          <p:cNvPr id="1097" name="Google Shape;1097;p174"/>
          <p:cNvSpPr txBox="1">
            <a:spLocks noGrp="1"/>
          </p:cNvSpPr>
          <p:nvPr>
            <p:ph type="title"/>
          </p:nvPr>
        </p:nvSpPr>
        <p:spPr>
          <a:xfrm>
            <a:off x="457200" y="304800"/>
            <a:ext cx="8226425" cy="7159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b="1" dirty="0">
                <a:solidFill>
                  <a:srgbClr val="FFFF00"/>
                </a:solidFill>
                <a:latin typeface="Tahoma"/>
                <a:ea typeface="Tahoma"/>
                <a:cs typeface="Tahoma"/>
                <a:sym typeface="Tahoma"/>
              </a:rPr>
              <a:t>THE BLOOD</a:t>
            </a:r>
            <a:endParaRPr b="1" dirty="0">
              <a:solidFill>
                <a:srgbClr val="FFFF00"/>
              </a:solidFill>
              <a:latin typeface="Tahoma"/>
              <a:ea typeface="Tahoma"/>
              <a:cs typeface="Tahoma"/>
              <a:sym typeface="Tahoma"/>
            </a:endParaRPr>
          </a:p>
        </p:txBody>
      </p:sp>
      <p:sp>
        <p:nvSpPr>
          <p:cNvPr id="1098" name="Google Shape;1098;p174"/>
          <p:cNvSpPr txBox="1">
            <a:spLocks noGrp="1"/>
          </p:cNvSpPr>
          <p:nvPr>
            <p:ph type="body" idx="1"/>
          </p:nvPr>
        </p:nvSpPr>
        <p:spPr>
          <a:xfrm>
            <a:off x="1650670" y="1066800"/>
            <a:ext cx="7032955" cy="5562600"/>
          </a:xfrm>
          <a:prstGeom prst="rect">
            <a:avLst/>
          </a:prstGeom>
          <a:noFill/>
          <a:ln>
            <a:noFill/>
          </a:ln>
        </p:spPr>
        <p:txBody>
          <a:bodyPr spcFirstLastPara="1" wrap="square" lIns="91425" tIns="45700" rIns="91425" bIns="45700" anchor="t" anchorCtr="0">
            <a:noAutofit/>
          </a:bodyPr>
          <a:lstStyle/>
          <a:p>
            <a:pPr marL="0" lvl="0" indent="0" algn="l" rtl="0">
              <a:spcBef>
                <a:spcPts val="480"/>
              </a:spcBef>
              <a:spcAft>
                <a:spcPts val="0"/>
              </a:spcAft>
              <a:buSzPts val="2400"/>
              <a:buNone/>
            </a:pPr>
            <a:r>
              <a:rPr lang="en-US" dirty="0">
                <a:solidFill>
                  <a:srgbClr val="000000"/>
                </a:solidFill>
                <a:latin typeface="Tahoma"/>
                <a:ea typeface="Tahoma"/>
                <a:cs typeface="Tahoma"/>
                <a:sym typeface="Tahoma"/>
              </a:rPr>
              <a:t>The average adult has about </a:t>
            </a:r>
            <a:r>
              <a:rPr lang="en-US" b="1" dirty="0">
                <a:solidFill>
                  <a:srgbClr val="0000FF"/>
                </a:solidFill>
                <a:latin typeface="Tahoma"/>
                <a:ea typeface="Tahoma"/>
                <a:cs typeface="Tahoma"/>
                <a:sym typeface="Tahoma"/>
              </a:rPr>
              <a:t>FIVE</a:t>
            </a:r>
            <a:r>
              <a:rPr lang="en-US" dirty="0">
                <a:solidFill>
                  <a:srgbClr val="000000"/>
                </a:solidFill>
                <a:latin typeface="Tahoma"/>
                <a:ea typeface="Tahoma"/>
                <a:cs typeface="Tahoma"/>
                <a:sym typeface="Tahoma"/>
              </a:rPr>
              <a:t> liters of blood inside of their body</a:t>
            </a:r>
            <a:endParaRPr sz="2000" dirty="0">
              <a:latin typeface="Tahoma"/>
              <a:ea typeface="Tahoma"/>
              <a:cs typeface="Tahoma"/>
              <a:sym typeface="Tahoma"/>
            </a:endParaRPr>
          </a:p>
          <a:p>
            <a:pPr marL="0" lvl="0" indent="0" algn="l" rtl="0">
              <a:spcBef>
                <a:spcPts val="1200"/>
              </a:spcBef>
              <a:spcAft>
                <a:spcPts val="0"/>
              </a:spcAft>
              <a:buSzPts val="2000"/>
              <a:buNone/>
            </a:pPr>
            <a:r>
              <a:rPr lang="en-US" b="1" dirty="0">
                <a:solidFill>
                  <a:srgbClr val="0000FF"/>
                </a:solidFill>
                <a:latin typeface="Tahoma"/>
                <a:ea typeface="Tahoma"/>
                <a:cs typeface="Tahoma"/>
                <a:sym typeface="Tahoma"/>
              </a:rPr>
              <a:t>Parts of Blood:</a:t>
            </a:r>
            <a:endParaRPr sz="2800" dirty="0"/>
          </a:p>
          <a:p>
            <a:pPr marL="688975" lvl="1" indent="-450850" algn="l" rtl="0">
              <a:spcBef>
                <a:spcPts val="1200"/>
              </a:spcBef>
              <a:spcAft>
                <a:spcPts val="0"/>
              </a:spcAft>
              <a:buSzPts val="2000"/>
              <a:buFont typeface="Tahoma"/>
              <a:buNone/>
            </a:pPr>
            <a:r>
              <a:rPr lang="en-US" sz="3200" b="1" dirty="0">
                <a:solidFill>
                  <a:srgbClr val="00FF00"/>
                </a:solidFill>
                <a:latin typeface="Tahoma"/>
                <a:ea typeface="Tahoma"/>
                <a:cs typeface="Tahoma"/>
                <a:sym typeface="Tahoma"/>
              </a:rPr>
              <a:t>Plasma</a:t>
            </a:r>
            <a:r>
              <a:rPr lang="en-US" sz="2000" dirty="0">
                <a:latin typeface="Tahoma"/>
                <a:ea typeface="Tahoma"/>
                <a:cs typeface="Tahoma"/>
                <a:sym typeface="Tahoma"/>
              </a:rPr>
              <a:t> – straw-colored part of blood that makes a little more than half the substance of blood.</a:t>
            </a:r>
            <a:endParaRPr dirty="0"/>
          </a:p>
          <a:p>
            <a:pPr marL="688975" lvl="1" indent="-450850" algn="l" rtl="0">
              <a:spcBef>
                <a:spcPts val="1200"/>
              </a:spcBef>
              <a:spcAft>
                <a:spcPts val="0"/>
              </a:spcAft>
              <a:buSzPts val="2000"/>
              <a:buFont typeface="Tahoma"/>
              <a:buNone/>
            </a:pPr>
            <a:r>
              <a:rPr lang="en-US" sz="3200" b="1" dirty="0">
                <a:solidFill>
                  <a:srgbClr val="7030A0"/>
                </a:solidFill>
                <a:latin typeface="Tahoma"/>
                <a:ea typeface="Tahoma"/>
                <a:cs typeface="Tahoma"/>
                <a:sym typeface="Tahoma"/>
              </a:rPr>
              <a:t>White Blood Cells (WBC)</a:t>
            </a:r>
            <a:endParaRPr lang="en-US" sz="3600" dirty="0">
              <a:ea typeface="Tahoma"/>
            </a:endParaRPr>
          </a:p>
          <a:p>
            <a:pPr marL="688975" lvl="1" indent="-450850" algn="l" rtl="0">
              <a:spcBef>
                <a:spcPts val="1200"/>
              </a:spcBef>
              <a:spcAft>
                <a:spcPts val="0"/>
              </a:spcAft>
              <a:buSzPts val="2000"/>
              <a:buFont typeface="Tahoma"/>
              <a:buNone/>
            </a:pPr>
            <a:r>
              <a:rPr lang="en-US" sz="3200" b="1" dirty="0">
                <a:solidFill>
                  <a:srgbClr val="B20000"/>
                </a:solidFill>
                <a:latin typeface="Tahoma"/>
                <a:ea typeface="Tahoma"/>
                <a:cs typeface="Tahoma"/>
                <a:sym typeface="Tahoma"/>
              </a:rPr>
              <a:t>Red Blood Cells</a:t>
            </a:r>
          </a:p>
          <a:p>
            <a:pPr marL="747713" lvl="1" indent="0" algn="l" rtl="0">
              <a:spcBef>
                <a:spcPts val="1200"/>
              </a:spcBef>
              <a:spcAft>
                <a:spcPts val="0"/>
              </a:spcAft>
              <a:buSzPts val="2000"/>
              <a:buNone/>
            </a:pPr>
            <a:r>
              <a:rPr lang="en-US" sz="3200" b="1" dirty="0">
                <a:solidFill>
                  <a:srgbClr val="B20000"/>
                </a:solidFill>
                <a:latin typeface="Tahoma"/>
                <a:ea typeface="Tahoma"/>
                <a:cs typeface="Tahoma"/>
                <a:sym typeface="Tahoma"/>
              </a:rPr>
              <a:t>(RBC)</a:t>
            </a:r>
            <a:endParaRPr sz="3600" dirty="0"/>
          </a:p>
          <a:p>
            <a:pPr marL="688975" lvl="1" indent="-450850" algn="l" rtl="0">
              <a:spcBef>
                <a:spcPts val="1200"/>
              </a:spcBef>
              <a:spcAft>
                <a:spcPts val="0"/>
              </a:spcAft>
              <a:buSzPts val="2000"/>
              <a:buFont typeface="Tahoma"/>
              <a:buNone/>
            </a:pPr>
            <a:r>
              <a:rPr lang="en-US" sz="3200" b="1" dirty="0">
                <a:solidFill>
                  <a:srgbClr val="002060"/>
                </a:solidFill>
                <a:latin typeface="Tahoma"/>
                <a:ea typeface="Tahoma"/>
                <a:cs typeface="Tahoma"/>
                <a:sym typeface="Tahoma"/>
              </a:rPr>
              <a:t>Platelets</a:t>
            </a:r>
            <a:endParaRPr sz="2000" b="1" dirty="0">
              <a:solidFill>
                <a:srgbClr val="002060"/>
              </a:solidFill>
              <a:latin typeface="Tahoma"/>
              <a:ea typeface="Tahoma"/>
              <a:cs typeface="Tahoma"/>
              <a:sym typeface="Tahoma"/>
            </a:endParaRPr>
          </a:p>
        </p:txBody>
      </p:sp>
      <p:pic>
        <p:nvPicPr>
          <p:cNvPr id="1099" name="Google Shape;1099;p174"/>
          <p:cNvPicPr preferRelativeResize="0"/>
          <p:nvPr/>
        </p:nvPicPr>
        <p:blipFill rotWithShape="1">
          <a:blip r:embed="rId3">
            <a:alphaModFix/>
          </a:blip>
          <a:srcRect r="6819" b="7812"/>
          <a:stretch/>
        </p:blipFill>
        <p:spPr>
          <a:xfrm>
            <a:off x="5712030" y="4074424"/>
            <a:ext cx="3408218" cy="26974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98">
                                            <p:txEl>
                                              <p:pRg st="0" end="0"/>
                                            </p:txEl>
                                          </p:spTgt>
                                        </p:tgtEl>
                                        <p:attrNameLst>
                                          <p:attrName>style.visibility</p:attrName>
                                        </p:attrNameLst>
                                      </p:cBhvr>
                                      <p:to>
                                        <p:strVal val="visible"/>
                                      </p:to>
                                    </p:set>
                                    <p:animEffect transition="in" filter="wipe(left)">
                                      <p:cBhvr>
                                        <p:cTn id="7" dur="500"/>
                                        <p:tgtEl>
                                          <p:spTgt spid="1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98">
                                            <p:txEl>
                                              <p:pRg st="1" end="1"/>
                                            </p:txEl>
                                          </p:spTgt>
                                        </p:tgtEl>
                                        <p:attrNameLst>
                                          <p:attrName>style.visibility</p:attrName>
                                        </p:attrNameLst>
                                      </p:cBhvr>
                                      <p:to>
                                        <p:strVal val="visible"/>
                                      </p:to>
                                    </p:set>
                                    <p:animEffect transition="in" filter="wipe(left)">
                                      <p:cBhvr>
                                        <p:cTn id="12" dur="500"/>
                                        <p:tgtEl>
                                          <p:spTgt spid="10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98">
                                            <p:txEl>
                                              <p:pRg st="2" end="2"/>
                                            </p:txEl>
                                          </p:spTgt>
                                        </p:tgtEl>
                                        <p:attrNameLst>
                                          <p:attrName>style.visibility</p:attrName>
                                        </p:attrNameLst>
                                      </p:cBhvr>
                                      <p:to>
                                        <p:strVal val="visible"/>
                                      </p:to>
                                    </p:set>
                                    <p:animEffect transition="in" filter="wipe(left)">
                                      <p:cBhvr>
                                        <p:cTn id="17" dur="500"/>
                                        <p:tgtEl>
                                          <p:spTgt spid="10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9"/>
                                        </p:tgtEl>
                                        <p:attrNameLst>
                                          <p:attrName>style.visibility</p:attrName>
                                        </p:attrNameLst>
                                      </p:cBhvr>
                                      <p:to>
                                        <p:strVal val="visible"/>
                                      </p:to>
                                    </p:set>
                                    <p:animEffect transition="in" filter="fade">
                                      <p:cBhvr>
                                        <p:cTn id="22" dur="500"/>
                                        <p:tgtEl>
                                          <p:spTgt spid="109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98">
                                            <p:txEl>
                                              <p:pRg st="3" end="3"/>
                                            </p:txEl>
                                          </p:spTgt>
                                        </p:tgtEl>
                                        <p:attrNameLst>
                                          <p:attrName>style.visibility</p:attrName>
                                        </p:attrNameLst>
                                      </p:cBhvr>
                                      <p:to>
                                        <p:strVal val="visible"/>
                                      </p:to>
                                    </p:set>
                                    <p:animEffect transition="in" filter="wipe(left)">
                                      <p:cBhvr>
                                        <p:cTn id="27" dur="500"/>
                                        <p:tgtEl>
                                          <p:spTgt spid="10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98">
                                            <p:txEl>
                                              <p:pRg st="4" end="4"/>
                                            </p:txEl>
                                          </p:spTgt>
                                        </p:tgtEl>
                                        <p:attrNameLst>
                                          <p:attrName>style.visibility</p:attrName>
                                        </p:attrNameLst>
                                      </p:cBhvr>
                                      <p:to>
                                        <p:strVal val="visible"/>
                                      </p:to>
                                    </p:set>
                                    <p:animEffect transition="in" filter="wipe(left)">
                                      <p:cBhvr>
                                        <p:cTn id="32" dur="500"/>
                                        <p:tgtEl>
                                          <p:spTgt spid="1098">
                                            <p:txEl>
                                              <p:pRg st="4" end="4"/>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098">
                                            <p:txEl>
                                              <p:pRg st="5" end="5"/>
                                            </p:txEl>
                                          </p:spTgt>
                                        </p:tgtEl>
                                        <p:attrNameLst>
                                          <p:attrName>style.visibility</p:attrName>
                                        </p:attrNameLst>
                                      </p:cBhvr>
                                      <p:to>
                                        <p:strVal val="visible"/>
                                      </p:to>
                                    </p:set>
                                    <p:animEffect transition="in" filter="wipe(left)">
                                      <p:cBhvr>
                                        <p:cTn id="36" dur="500"/>
                                        <p:tgtEl>
                                          <p:spTgt spid="109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98">
                                            <p:txEl>
                                              <p:pRg st="6" end="6"/>
                                            </p:txEl>
                                          </p:spTgt>
                                        </p:tgtEl>
                                        <p:attrNameLst>
                                          <p:attrName>style.visibility</p:attrName>
                                        </p:attrNameLst>
                                      </p:cBhvr>
                                      <p:to>
                                        <p:strVal val="visible"/>
                                      </p:to>
                                    </p:set>
                                    <p:animEffect transition="in" filter="wipe(left)">
                                      <p:cBhvr>
                                        <p:cTn id="41" dur="500"/>
                                        <p:tgtEl>
                                          <p:spTgt spid="10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103"/>
        <p:cNvGrpSpPr/>
        <p:nvPr/>
      </p:nvGrpSpPr>
      <p:grpSpPr>
        <a:xfrm>
          <a:off x="0" y="0"/>
          <a:ext cx="0" cy="0"/>
          <a:chOff x="0" y="0"/>
          <a:chExt cx="0" cy="0"/>
        </a:xfrm>
      </p:grpSpPr>
      <p:sp>
        <p:nvSpPr>
          <p:cNvPr id="1104" name="Google Shape;1104;p175"/>
          <p:cNvSpPr txBox="1">
            <a:spLocks noGrp="1"/>
          </p:cNvSpPr>
          <p:nvPr>
            <p:ph type="title"/>
          </p:nvPr>
        </p:nvSpPr>
        <p:spPr>
          <a:xfrm>
            <a:off x="1816925" y="0"/>
            <a:ext cx="5274025" cy="61751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000" b="1" dirty="0">
                <a:solidFill>
                  <a:srgbClr val="FFFF00"/>
                </a:solidFill>
                <a:latin typeface="Tahoma"/>
                <a:ea typeface="Tahoma"/>
                <a:cs typeface="Tahoma"/>
                <a:sym typeface="Tahoma"/>
              </a:rPr>
              <a:t>BLOOD CELL FUNCTIONS</a:t>
            </a:r>
            <a:endParaRPr sz="3000" b="1" dirty="0">
              <a:solidFill>
                <a:srgbClr val="FFFF00"/>
              </a:solidFill>
              <a:latin typeface="Tahoma"/>
              <a:ea typeface="Tahoma"/>
              <a:cs typeface="Tahoma"/>
              <a:sym typeface="Tahoma"/>
            </a:endParaRPr>
          </a:p>
        </p:txBody>
      </p:sp>
      <p:sp>
        <p:nvSpPr>
          <p:cNvPr id="1105" name="Google Shape;1105;p175"/>
          <p:cNvSpPr txBox="1">
            <a:spLocks noGrp="1"/>
          </p:cNvSpPr>
          <p:nvPr>
            <p:ph type="body" idx="1"/>
          </p:nvPr>
        </p:nvSpPr>
        <p:spPr>
          <a:xfrm>
            <a:off x="1330036" y="878774"/>
            <a:ext cx="7214651" cy="5562600"/>
          </a:xfrm>
          <a:prstGeom prst="rect">
            <a:avLst/>
          </a:prstGeom>
          <a:noFill/>
          <a:ln>
            <a:noFill/>
          </a:ln>
        </p:spPr>
        <p:txBody>
          <a:bodyPr spcFirstLastPara="1" wrap="square" lIns="91425" tIns="45700" rIns="91425" bIns="45700" anchor="t" anchorCtr="0">
            <a:noAutofit/>
          </a:bodyPr>
          <a:lstStyle/>
          <a:p>
            <a:pPr marL="457200" lvl="0" indent="-311150" algn="l" rtl="0">
              <a:spcBef>
                <a:spcPts val="0"/>
              </a:spcBef>
              <a:spcAft>
                <a:spcPts val="0"/>
              </a:spcAft>
              <a:buClr>
                <a:srgbClr val="000000"/>
              </a:buClr>
              <a:buSzPts val="2300"/>
              <a:buFont typeface="Arial"/>
              <a:buNone/>
            </a:pPr>
            <a:endParaRPr sz="2300" b="1" dirty="0">
              <a:solidFill>
                <a:srgbClr val="B20000"/>
              </a:solidFill>
              <a:latin typeface="Tahoma"/>
              <a:ea typeface="Tahoma"/>
              <a:cs typeface="Tahoma"/>
              <a:sym typeface="Tahoma"/>
            </a:endParaRPr>
          </a:p>
          <a:p>
            <a:pPr marL="0" lvl="0" indent="0" algn="l" rtl="0">
              <a:spcBef>
                <a:spcPts val="480"/>
              </a:spcBef>
              <a:spcAft>
                <a:spcPts val="0"/>
              </a:spcAft>
              <a:buClr>
                <a:srgbClr val="000000"/>
              </a:buClr>
              <a:buSzPts val="2400"/>
              <a:buNone/>
            </a:pPr>
            <a:r>
              <a:rPr lang="en-US" b="1" dirty="0">
                <a:solidFill>
                  <a:srgbClr val="FF0000"/>
                </a:solidFill>
                <a:effectLst>
                  <a:outerShdw blurRad="38100" dist="38100" dir="2700000" algn="tl">
                    <a:srgbClr val="000000">
                      <a:alpha val="43137"/>
                    </a:srgbClr>
                  </a:outerShdw>
                </a:effectLst>
                <a:latin typeface="Tahoma"/>
                <a:ea typeface="Tahoma"/>
                <a:cs typeface="Tahoma"/>
                <a:sym typeface="Tahoma"/>
              </a:rPr>
              <a:t>RED BLOOD CELLS</a:t>
            </a:r>
            <a:endParaRPr dirty="0">
              <a:effectLst>
                <a:outerShdw blurRad="38100" dist="38100" dir="2700000" algn="tl">
                  <a:srgbClr val="000000">
                    <a:alpha val="43137"/>
                  </a:srgbClr>
                </a:outerShdw>
              </a:effectLst>
            </a:endParaRPr>
          </a:p>
          <a:p>
            <a:pPr marL="742950" lvl="1" indent="-279400" algn="l" rtl="0">
              <a:spcBef>
                <a:spcPts val="480"/>
              </a:spcBef>
              <a:spcAft>
                <a:spcPts val="0"/>
              </a:spcAft>
              <a:buClr>
                <a:srgbClr val="000000"/>
              </a:buClr>
              <a:buSzPts val="2400"/>
              <a:buFont typeface="Tahoma"/>
              <a:buChar char="•"/>
            </a:pPr>
            <a:r>
              <a:rPr lang="en-US" dirty="0">
                <a:solidFill>
                  <a:srgbClr val="000000"/>
                </a:solidFill>
                <a:latin typeface="Tahoma"/>
                <a:ea typeface="Tahoma"/>
                <a:cs typeface="Tahoma"/>
                <a:sym typeface="Tahoma"/>
              </a:rPr>
              <a:t>Deliver oxygen, nutrients and others to body tissues.</a:t>
            </a:r>
            <a:endParaRPr dirty="0"/>
          </a:p>
          <a:p>
            <a:pPr marL="742950" lvl="1" indent="-279400" algn="l" rtl="0">
              <a:spcBef>
                <a:spcPts val="480"/>
              </a:spcBef>
              <a:spcAft>
                <a:spcPts val="0"/>
              </a:spcAft>
              <a:buClr>
                <a:srgbClr val="000000"/>
              </a:buClr>
              <a:buSzPts val="2400"/>
              <a:buFont typeface="Tahoma"/>
              <a:buChar char="•"/>
            </a:pPr>
            <a:r>
              <a:rPr lang="en-US" dirty="0">
                <a:solidFill>
                  <a:srgbClr val="000000"/>
                </a:solidFill>
                <a:latin typeface="Tahoma"/>
                <a:ea typeface="Tahoma"/>
                <a:cs typeface="Tahoma"/>
                <a:sym typeface="Tahoma"/>
              </a:rPr>
              <a:t>Remove waste and carbon dioxide from body tissues.</a:t>
            </a:r>
            <a:endParaRPr dirty="0"/>
          </a:p>
          <a:p>
            <a:pPr marL="400050" lvl="1" indent="0" algn="l" rtl="0">
              <a:spcBef>
                <a:spcPts val="480"/>
              </a:spcBef>
              <a:spcAft>
                <a:spcPts val="0"/>
              </a:spcAft>
              <a:buClr>
                <a:srgbClr val="000000"/>
              </a:buClr>
              <a:buSzPts val="2400"/>
              <a:buFont typeface="Arial"/>
              <a:buNone/>
            </a:pPr>
            <a:endParaRPr b="1" dirty="0">
              <a:solidFill>
                <a:srgbClr val="B20000"/>
              </a:solidFill>
              <a:latin typeface="Tahoma"/>
              <a:ea typeface="Tahoma"/>
              <a:cs typeface="Tahoma"/>
              <a:sym typeface="Tahoma"/>
            </a:endParaRPr>
          </a:p>
          <a:p>
            <a:pPr marL="0" lvl="0" indent="0" algn="l" rtl="0">
              <a:spcBef>
                <a:spcPts val="480"/>
              </a:spcBef>
              <a:spcAft>
                <a:spcPts val="0"/>
              </a:spcAft>
              <a:buClr>
                <a:srgbClr val="000000"/>
              </a:buClr>
              <a:buSzPts val="2400"/>
              <a:buNone/>
            </a:pPr>
            <a:r>
              <a:rPr lang="en-US" b="1" dirty="0">
                <a:solidFill>
                  <a:schemeClr val="accent5">
                    <a:lumMod val="20000"/>
                    <a:lumOff val="80000"/>
                  </a:schemeClr>
                </a:solidFill>
                <a:effectLst>
                  <a:outerShdw blurRad="38100" dist="38100" dir="2700000" algn="tl">
                    <a:srgbClr val="000000">
                      <a:alpha val="43137"/>
                    </a:srgbClr>
                  </a:outerShdw>
                </a:effectLst>
                <a:latin typeface="Tahoma"/>
                <a:ea typeface="Tahoma"/>
                <a:cs typeface="Tahoma"/>
                <a:sym typeface="Tahoma"/>
              </a:rPr>
              <a:t>WHITE BLOOD CELLS</a:t>
            </a:r>
            <a:endParaRPr dirty="0">
              <a:solidFill>
                <a:schemeClr val="accent5">
                  <a:lumMod val="20000"/>
                  <a:lumOff val="80000"/>
                </a:schemeClr>
              </a:solidFill>
              <a:effectLst>
                <a:outerShdw blurRad="38100" dist="38100" dir="2700000" algn="tl">
                  <a:srgbClr val="000000">
                    <a:alpha val="43137"/>
                  </a:srgbClr>
                </a:outerShdw>
              </a:effectLst>
            </a:endParaRPr>
          </a:p>
          <a:p>
            <a:pPr marL="795338" lvl="1" indent="-331788" algn="l" rtl="0">
              <a:spcBef>
                <a:spcPts val="480"/>
              </a:spcBef>
              <a:spcAft>
                <a:spcPts val="0"/>
              </a:spcAft>
              <a:buClr>
                <a:srgbClr val="000000"/>
              </a:buClr>
              <a:buSzPts val="2400"/>
              <a:buFont typeface="Tahoma"/>
              <a:buChar char="•"/>
            </a:pPr>
            <a:r>
              <a:rPr lang="en-US" dirty="0">
                <a:solidFill>
                  <a:srgbClr val="000000"/>
                </a:solidFill>
                <a:latin typeface="Tahoma"/>
                <a:ea typeface="Tahoma"/>
                <a:cs typeface="Tahoma"/>
                <a:sym typeface="Tahoma"/>
              </a:rPr>
              <a:t>Fight disease, infection.</a:t>
            </a:r>
            <a:endParaRPr dirty="0"/>
          </a:p>
          <a:p>
            <a:pPr marL="400050" lvl="1" indent="0" algn="l" rtl="0">
              <a:spcBef>
                <a:spcPts val="480"/>
              </a:spcBef>
              <a:spcAft>
                <a:spcPts val="0"/>
              </a:spcAft>
              <a:buClr>
                <a:srgbClr val="000000"/>
              </a:buClr>
              <a:buSzPts val="2400"/>
              <a:buFont typeface="Arial"/>
              <a:buNone/>
            </a:pPr>
            <a:endParaRPr b="1" dirty="0">
              <a:solidFill>
                <a:srgbClr val="B20000"/>
              </a:solidFill>
              <a:latin typeface="Tahoma"/>
              <a:ea typeface="Tahoma"/>
              <a:cs typeface="Tahoma"/>
              <a:sym typeface="Tahoma"/>
            </a:endParaRPr>
          </a:p>
          <a:p>
            <a:pPr marL="0" lvl="0" indent="0" algn="l" rtl="0">
              <a:spcBef>
                <a:spcPts val="480"/>
              </a:spcBef>
              <a:spcAft>
                <a:spcPts val="0"/>
              </a:spcAft>
              <a:buClr>
                <a:srgbClr val="000000"/>
              </a:buClr>
              <a:buSzPts val="2400"/>
              <a:buNone/>
            </a:pPr>
            <a:r>
              <a:rPr lang="en-US" b="1" dirty="0">
                <a:solidFill>
                  <a:srgbClr val="7030A0"/>
                </a:solidFill>
                <a:effectLst>
                  <a:outerShdw blurRad="38100" dist="38100" dir="2700000" algn="tl">
                    <a:srgbClr val="000000">
                      <a:alpha val="43137"/>
                    </a:srgbClr>
                  </a:outerShdw>
                </a:effectLst>
                <a:latin typeface="Tahoma"/>
                <a:ea typeface="Tahoma"/>
                <a:cs typeface="Tahoma"/>
                <a:sym typeface="Tahoma"/>
              </a:rPr>
              <a:t>PLATELETS</a:t>
            </a:r>
            <a:endParaRPr dirty="0">
              <a:solidFill>
                <a:srgbClr val="7030A0"/>
              </a:solidFill>
              <a:effectLst>
                <a:outerShdw blurRad="38100" dist="38100" dir="2700000" algn="tl">
                  <a:srgbClr val="000000">
                    <a:alpha val="43137"/>
                  </a:srgbClr>
                </a:outerShdw>
              </a:effectLst>
            </a:endParaRPr>
          </a:p>
          <a:p>
            <a:pPr marL="795338" lvl="1" indent="-331788" algn="l" rtl="0">
              <a:spcBef>
                <a:spcPts val="480"/>
              </a:spcBef>
              <a:spcAft>
                <a:spcPts val="0"/>
              </a:spcAft>
              <a:buClr>
                <a:srgbClr val="000000"/>
              </a:buClr>
              <a:buSzPts val="2400"/>
              <a:buFont typeface="Tahoma"/>
              <a:buChar char="•"/>
            </a:pPr>
            <a:r>
              <a:rPr lang="en-US" dirty="0">
                <a:latin typeface="Tahoma"/>
                <a:ea typeface="Tahoma"/>
                <a:cs typeface="Tahoma"/>
                <a:sym typeface="Tahoma"/>
              </a:rPr>
              <a:t>Clot to prevent blood loss.</a:t>
            </a:r>
            <a:endParaRPr dirty="0"/>
          </a:p>
        </p:txBody>
      </p:sp>
      <p:pic>
        <p:nvPicPr>
          <p:cNvPr id="1106" name="Google Shape;1106;p175"/>
          <p:cNvPicPr preferRelativeResize="0"/>
          <p:nvPr/>
        </p:nvPicPr>
        <p:blipFill rotWithShape="1">
          <a:blip r:embed="rId3">
            <a:alphaModFix/>
          </a:blip>
          <a:srcRect/>
          <a:stretch/>
        </p:blipFill>
        <p:spPr>
          <a:xfrm>
            <a:off x="5890160" y="3526970"/>
            <a:ext cx="3253839" cy="2813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05">
                                            <p:txEl>
                                              <p:pRg st="1" end="1"/>
                                            </p:txEl>
                                          </p:spTgt>
                                        </p:tgtEl>
                                        <p:attrNameLst>
                                          <p:attrName>style.visibility</p:attrName>
                                        </p:attrNameLst>
                                      </p:cBhvr>
                                      <p:to>
                                        <p:strVal val="visible"/>
                                      </p:to>
                                    </p:set>
                                    <p:animEffect transition="in" filter="wipe(left)">
                                      <p:cBhvr>
                                        <p:cTn id="7" dur="500"/>
                                        <p:tgtEl>
                                          <p:spTgt spid="11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05">
                                            <p:txEl>
                                              <p:pRg st="2" end="2"/>
                                            </p:txEl>
                                          </p:spTgt>
                                        </p:tgtEl>
                                        <p:attrNameLst>
                                          <p:attrName>style.visibility</p:attrName>
                                        </p:attrNameLst>
                                      </p:cBhvr>
                                      <p:to>
                                        <p:strVal val="visible"/>
                                      </p:to>
                                    </p:set>
                                    <p:animEffect transition="in" filter="wipe(left)">
                                      <p:cBhvr>
                                        <p:cTn id="12" dur="500"/>
                                        <p:tgtEl>
                                          <p:spTgt spid="11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05">
                                            <p:txEl>
                                              <p:pRg st="3" end="3"/>
                                            </p:txEl>
                                          </p:spTgt>
                                        </p:tgtEl>
                                        <p:attrNameLst>
                                          <p:attrName>style.visibility</p:attrName>
                                        </p:attrNameLst>
                                      </p:cBhvr>
                                      <p:to>
                                        <p:strVal val="visible"/>
                                      </p:to>
                                    </p:set>
                                    <p:animEffect transition="in" filter="wipe(left)">
                                      <p:cBhvr>
                                        <p:cTn id="17" dur="500"/>
                                        <p:tgtEl>
                                          <p:spTgt spid="110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05">
                                            <p:txEl>
                                              <p:pRg st="5" end="5"/>
                                            </p:txEl>
                                          </p:spTgt>
                                        </p:tgtEl>
                                        <p:attrNameLst>
                                          <p:attrName>style.visibility</p:attrName>
                                        </p:attrNameLst>
                                      </p:cBhvr>
                                      <p:to>
                                        <p:strVal val="visible"/>
                                      </p:to>
                                    </p:set>
                                    <p:animEffect transition="in" filter="wipe(left)">
                                      <p:cBhvr>
                                        <p:cTn id="22" dur="500"/>
                                        <p:tgtEl>
                                          <p:spTgt spid="110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05">
                                            <p:txEl>
                                              <p:pRg st="6" end="6"/>
                                            </p:txEl>
                                          </p:spTgt>
                                        </p:tgtEl>
                                        <p:attrNameLst>
                                          <p:attrName>style.visibility</p:attrName>
                                        </p:attrNameLst>
                                      </p:cBhvr>
                                      <p:to>
                                        <p:strVal val="visible"/>
                                      </p:to>
                                    </p:set>
                                    <p:animEffect transition="in" filter="wipe(left)">
                                      <p:cBhvr>
                                        <p:cTn id="27" dur="500"/>
                                        <p:tgtEl>
                                          <p:spTgt spid="110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05">
                                            <p:txEl>
                                              <p:pRg st="8" end="8"/>
                                            </p:txEl>
                                          </p:spTgt>
                                        </p:tgtEl>
                                        <p:attrNameLst>
                                          <p:attrName>style.visibility</p:attrName>
                                        </p:attrNameLst>
                                      </p:cBhvr>
                                      <p:to>
                                        <p:strVal val="visible"/>
                                      </p:to>
                                    </p:set>
                                    <p:animEffect transition="in" filter="wipe(left)">
                                      <p:cBhvr>
                                        <p:cTn id="32" dur="500"/>
                                        <p:tgtEl>
                                          <p:spTgt spid="110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05">
                                            <p:txEl>
                                              <p:pRg st="9" end="9"/>
                                            </p:txEl>
                                          </p:spTgt>
                                        </p:tgtEl>
                                        <p:attrNameLst>
                                          <p:attrName>style.visibility</p:attrName>
                                        </p:attrNameLst>
                                      </p:cBhvr>
                                      <p:to>
                                        <p:strVal val="visible"/>
                                      </p:to>
                                    </p:set>
                                    <p:animEffect transition="in" filter="wipe(left)">
                                      <p:cBhvr>
                                        <p:cTn id="37" dur="500"/>
                                        <p:tgtEl>
                                          <p:spTgt spid="110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06"/>
                                        </p:tgtEl>
                                        <p:attrNameLst>
                                          <p:attrName>style.visibility</p:attrName>
                                        </p:attrNameLst>
                                      </p:cBhvr>
                                      <p:to>
                                        <p:strVal val="visible"/>
                                      </p:to>
                                    </p:set>
                                    <p:animEffect transition="in" filter="fade">
                                      <p:cBhvr>
                                        <p:cTn id="42" dur="500"/>
                                        <p:tgtEl>
                                          <p:spTgt spid="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1171"/>
        <p:cNvGrpSpPr/>
        <p:nvPr/>
      </p:nvGrpSpPr>
      <p:grpSpPr>
        <a:xfrm>
          <a:off x="0" y="0"/>
          <a:ext cx="0" cy="0"/>
          <a:chOff x="0" y="0"/>
          <a:chExt cx="0" cy="0"/>
        </a:xfrm>
      </p:grpSpPr>
      <p:pic>
        <p:nvPicPr>
          <p:cNvPr id="1172" name="Google Shape;1172;p179" descr="22_06_1HumanRespiratory-U.jpg"/>
          <p:cNvPicPr preferRelativeResize="0"/>
          <p:nvPr/>
        </p:nvPicPr>
        <p:blipFill rotWithShape="1">
          <a:blip r:embed="rId3">
            <a:alphaModFix/>
          </a:blip>
          <a:srcRect b="2546"/>
          <a:stretch/>
        </p:blipFill>
        <p:spPr>
          <a:xfrm>
            <a:off x="1216152" y="137160"/>
            <a:ext cx="6711696" cy="6416040"/>
          </a:xfrm>
          <a:prstGeom prst="rect">
            <a:avLst/>
          </a:prstGeom>
          <a:noFill/>
          <a:ln>
            <a:noFill/>
          </a:ln>
        </p:spPr>
      </p:pic>
      <p:cxnSp>
        <p:nvCxnSpPr>
          <p:cNvPr id="1173" name="Google Shape;1173;p179"/>
          <p:cNvCxnSpPr>
            <a:cxnSpLocks/>
          </p:cNvCxnSpPr>
          <p:nvPr/>
        </p:nvCxnSpPr>
        <p:spPr>
          <a:xfrm flipH="1">
            <a:off x="5004473" y="778964"/>
            <a:ext cx="958184" cy="101189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4" name="Google Shape;1174;p179"/>
          <p:cNvCxnSpPr>
            <a:cxnSpLocks/>
            <a:stCxn id="1186" idx="3"/>
          </p:cNvCxnSpPr>
          <p:nvPr/>
        </p:nvCxnSpPr>
        <p:spPr>
          <a:xfrm>
            <a:off x="3925867" y="2119740"/>
            <a:ext cx="1078606" cy="19919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5" name="Google Shape;1175;p179"/>
          <p:cNvCxnSpPr/>
          <p:nvPr/>
        </p:nvCxnSpPr>
        <p:spPr>
          <a:xfrm rot="10800000" flipH="1">
            <a:off x="3232471" y="2384022"/>
            <a:ext cx="1674636" cy="35071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6" name="Google Shape;1176;p179"/>
          <p:cNvCxnSpPr>
            <a:cxnSpLocks/>
          </p:cNvCxnSpPr>
          <p:nvPr/>
        </p:nvCxnSpPr>
        <p:spPr>
          <a:xfrm flipH="1">
            <a:off x="4944257" y="2730488"/>
            <a:ext cx="1826151" cy="40171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7" name="Google Shape;1177;p179"/>
          <p:cNvCxnSpPr>
            <a:cxnSpLocks/>
          </p:cNvCxnSpPr>
          <p:nvPr/>
        </p:nvCxnSpPr>
        <p:spPr>
          <a:xfrm>
            <a:off x="5748866" y="3446712"/>
            <a:ext cx="1589463" cy="27935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8" name="Google Shape;1178;p179"/>
          <p:cNvCxnSpPr>
            <a:cxnSpLocks/>
          </p:cNvCxnSpPr>
          <p:nvPr/>
        </p:nvCxnSpPr>
        <p:spPr>
          <a:xfrm>
            <a:off x="2397665" y="3311697"/>
            <a:ext cx="1694223" cy="17610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9" name="Google Shape;1179;p179"/>
          <p:cNvCxnSpPr/>
          <p:nvPr/>
        </p:nvCxnSpPr>
        <p:spPr>
          <a:xfrm>
            <a:off x="2373054" y="3864565"/>
            <a:ext cx="2231999"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80" name="Google Shape;1180;p179"/>
          <p:cNvCxnSpPr/>
          <p:nvPr/>
        </p:nvCxnSpPr>
        <p:spPr>
          <a:xfrm>
            <a:off x="2493433" y="4461465"/>
            <a:ext cx="1528111"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81" name="Google Shape;1181;p179"/>
          <p:cNvCxnSpPr/>
          <p:nvPr/>
        </p:nvCxnSpPr>
        <p:spPr>
          <a:xfrm>
            <a:off x="2484967" y="5185366"/>
            <a:ext cx="1604829"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82" name="Google Shape;1182;p179"/>
          <p:cNvCxnSpPr/>
          <p:nvPr/>
        </p:nvCxnSpPr>
        <p:spPr>
          <a:xfrm>
            <a:off x="4991431" y="4584030"/>
            <a:ext cx="0" cy="1110829"/>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83" name="Google Shape;1183;p179"/>
          <p:cNvSpPr txBox="1"/>
          <p:nvPr/>
        </p:nvSpPr>
        <p:spPr>
          <a:xfrm>
            <a:off x="7381279" y="3587566"/>
            <a:ext cx="974388"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50"/>
                </a:solidFill>
                <a:latin typeface="Arial"/>
                <a:ea typeface="Arial"/>
                <a:cs typeface="Arial"/>
                <a:sym typeface="Arial"/>
              </a:rPr>
              <a:t>Left lung</a:t>
            </a:r>
            <a:endParaRPr sz="1800" b="1" dirty="0">
              <a:solidFill>
                <a:srgbClr val="00B050"/>
              </a:solidFill>
              <a:latin typeface="Arial"/>
              <a:ea typeface="Arial"/>
              <a:cs typeface="Arial"/>
              <a:sym typeface="Arial"/>
            </a:endParaRPr>
          </a:p>
        </p:txBody>
      </p:sp>
      <p:sp>
        <p:nvSpPr>
          <p:cNvPr id="1184" name="Google Shape;1184;p179"/>
          <p:cNvSpPr txBox="1"/>
          <p:nvPr/>
        </p:nvSpPr>
        <p:spPr>
          <a:xfrm>
            <a:off x="5946185" y="498020"/>
            <a:ext cx="1359346"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Nasal cavity</a:t>
            </a:r>
            <a:endParaRPr sz="1800" b="1" dirty="0">
              <a:solidFill>
                <a:srgbClr val="000000"/>
              </a:solidFill>
              <a:latin typeface="Arial"/>
              <a:ea typeface="Arial"/>
              <a:cs typeface="Arial"/>
              <a:sym typeface="Arial"/>
            </a:endParaRPr>
          </a:p>
        </p:txBody>
      </p:sp>
      <p:sp>
        <p:nvSpPr>
          <p:cNvPr id="1185" name="Google Shape;1185;p179"/>
          <p:cNvSpPr txBox="1"/>
          <p:nvPr/>
        </p:nvSpPr>
        <p:spPr>
          <a:xfrm>
            <a:off x="6231342" y="1333378"/>
            <a:ext cx="923330" cy="276999"/>
          </a:xfrm>
          <a:prstGeom prst="rect">
            <a:avLst/>
          </a:prstGeom>
          <a:solidFill>
            <a:schemeClr val="bg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50"/>
                </a:solidFill>
                <a:latin typeface="Arial"/>
                <a:ea typeface="Arial"/>
                <a:cs typeface="Arial"/>
                <a:sym typeface="Arial"/>
              </a:rPr>
              <a:t>Pharynx</a:t>
            </a:r>
            <a:endParaRPr sz="1800" b="1" dirty="0">
              <a:solidFill>
                <a:srgbClr val="00B050"/>
              </a:solidFill>
              <a:latin typeface="Arial"/>
              <a:ea typeface="Arial"/>
              <a:cs typeface="Arial"/>
              <a:sym typeface="Arial"/>
            </a:endParaRPr>
          </a:p>
        </p:txBody>
      </p:sp>
      <p:sp>
        <p:nvSpPr>
          <p:cNvPr id="1186" name="Google Shape;1186;p179"/>
          <p:cNvSpPr txBox="1"/>
          <p:nvPr/>
        </p:nvSpPr>
        <p:spPr>
          <a:xfrm>
            <a:off x="2473619" y="1981240"/>
            <a:ext cx="1452248" cy="2769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800" b="1" i="1" dirty="0">
                <a:solidFill>
                  <a:srgbClr val="000000"/>
                </a:solidFill>
                <a:latin typeface="Arial"/>
                <a:ea typeface="Arial"/>
                <a:cs typeface="Arial"/>
                <a:sym typeface="Arial"/>
              </a:rPr>
              <a:t>Esophagus</a:t>
            </a:r>
            <a:endParaRPr sz="1800" b="1" i="1" dirty="0">
              <a:solidFill>
                <a:srgbClr val="000000"/>
              </a:solidFill>
              <a:latin typeface="Arial"/>
              <a:ea typeface="Arial"/>
              <a:cs typeface="Arial"/>
              <a:sym typeface="Arial"/>
            </a:endParaRPr>
          </a:p>
        </p:txBody>
      </p:sp>
      <p:sp>
        <p:nvSpPr>
          <p:cNvPr id="1187" name="Google Shape;1187;p179"/>
          <p:cNvSpPr txBox="1"/>
          <p:nvPr/>
        </p:nvSpPr>
        <p:spPr>
          <a:xfrm>
            <a:off x="2430302" y="2592025"/>
            <a:ext cx="769441"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50"/>
                </a:solidFill>
                <a:latin typeface="Arial"/>
                <a:ea typeface="Arial"/>
                <a:cs typeface="Arial"/>
                <a:sym typeface="Arial"/>
              </a:rPr>
              <a:t>Larynx</a:t>
            </a:r>
            <a:endParaRPr sz="1800" b="1" dirty="0">
              <a:solidFill>
                <a:srgbClr val="00B050"/>
              </a:solidFill>
              <a:latin typeface="Arial"/>
              <a:ea typeface="Arial"/>
              <a:cs typeface="Arial"/>
              <a:sym typeface="Arial"/>
            </a:endParaRPr>
          </a:p>
        </p:txBody>
      </p:sp>
      <p:sp>
        <p:nvSpPr>
          <p:cNvPr id="1188" name="Google Shape;1188;p179"/>
          <p:cNvSpPr txBox="1"/>
          <p:nvPr/>
        </p:nvSpPr>
        <p:spPr>
          <a:xfrm>
            <a:off x="1232079" y="3127556"/>
            <a:ext cx="114097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Right lung</a:t>
            </a:r>
            <a:endParaRPr sz="1800" b="1" dirty="0">
              <a:solidFill>
                <a:srgbClr val="000000"/>
              </a:solidFill>
              <a:latin typeface="Arial"/>
              <a:ea typeface="Arial"/>
              <a:cs typeface="Arial"/>
              <a:sym typeface="Arial"/>
            </a:endParaRPr>
          </a:p>
        </p:txBody>
      </p:sp>
      <p:sp>
        <p:nvSpPr>
          <p:cNvPr id="1189" name="Google Shape;1189;p179"/>
          <p:cNvSpPr txBox="1"/>
          <p:nvPr/>
        </p:nvSpPr>
        <p:spPr>
          <a:xfrm>
            <a:off x="1295761" y="3709635"/>
            <a:ext cx="1077293"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Bronchus</a:t>
            </a:r>
            <a:endParaRPr sz="1800" b="1" dirty="0">
              <a:solidFill>
                <a:srgbClr val="FF0000"/>
              </a:solidFill>
              <a:latin typeface="Arial"/>
              <a:ea typeface="Arial"/>
              <a:cs typeface="Arial"/>
              <a:sym typeface="Arial"/>
            </a:endParaRPr>
          </a:p>
        </p:txBody>
      </p:sp>
      <p:sp>
        <p:nvSpPr>
          <p:cNvPr id="1190" name="Google Shape;1190;p179"/>
          <p:cNvSpPr txBox="1"/>
          <p:nvPr/>
        </p:nvSpPr>
        <p:spPr>
          <a:xfrm>
            <a:off x="1255221" y="4302307"/>
            <a:ext cx="1205558"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Bronchiole</a:t>
            </a:r>
            <a:endParaRPr sz="1800" b="1" dirty="0">
              <a:solidFill>
                <a:srgbClr val="000000"/>
              </a:solidFill>
              <a:latin typeface="Arial"/>
              <a:ea typeface="Arial"/>
              <a:cs typeface="Arial"/>
              <a:sym typeface="Arial"/>
            </a:endParaRPr>
          </a:p>
        </p:txBody>
      </p:sp>
      <p:sp>
        <p:nvSpPr>
          <p:cNvPr id="1191" name="Google Shape;1191;p179"/>
          <p:cNvSpPr txBox="1"/>
          <p:nvPr/>
        </p:nvSpPr>
        <p:spPr>
          <a:xfrm>
            <a:off x="1255224" y="5021979"/>
            <a:ext cx="1205671"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Diaphragm</a:t>
            </a:r>
            <a:endParaRPr sz="1800" b="1" dirty="0">
              <a:solidFill>
                <a:srgbClr val="FF0000"/>
              </a:solidFill>
              <a:latin typeface="Arial"/>
              <a:ea typeface="Arial"/>
              <a:cs typeface="Arial"/>
              <a:sym typeface="Arial"/>
            </a:endParaRPr>
          </a:p>
        </p:txBody>
      </p:sp>
      <p:sp>
        <p:nvSpPr>
          <p:cNvPr id="1192" name="Google Shape;1192;p179"/>
          <p:cNvSpPr txBox="1"/>
          <p:nvPr/>
        </p:nvSpPr>
        <p:spPr>
          <a:xfrm>
            <a:off x="4624963" y="5665416"/>
            <a:ext cx="798298"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i="1" dirty="0">
                <a:solidFill>
                  <a:srgbClr val="000000"/>
                </a:solidFill>
                <a:latin typeface="Arial"/>
                <a:ea typeface="Arial"/>
                <a:cs typeface="Arial"/>
                <a:sym typeface="Arial"/>
              </a:rPr>
              <a:t>(Heart)</a:t>
            </a:r>
            <a:endParaRPr sz="1800" b="1" i="1" dirty="0">
              <a:solidFill>
                <a:srgbClr val="000000"/>
              </a:solidFill>
              <a:latin typeface="Arial"/>
              <a:ea typeface="Arial"/>
              <a:cs typeface="Arial"/>
              <a:sym typeface="Arial"/>
            </a:endParaRPr>
          </a:p>
        </p:txBody>
      </p:sp>
      <p:sp>
        <p:nvSpPr>
          <p:cNvPr id="1193" name="Google Shape;1193;p179"/>
          <p:cNvSpPr txBox="1"/>
          <p:nvPr/>
        </p:nvSpPr>
        <p:spPr>
          <a:xfrm>
            <a:off x="6770408" y="2591989"/>
            <a:ext cx="961050"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Trachea</a:t>
            </a:r>
            <a:endParaRPr sz="1800" b="1" dirty="0">
              <a:solidFill>
                <a:srgbClr val="000000"/>
              </a:solidFill>
              <a:latin typeface="Arial"/>
              <a:ea typeface="Arial"/>
              <a:cs typeface="Arial"/>
              <a:sym typeface="Arial"/>
            </a:endParaRPr>
          </a:p>
        </p:txBody>
      </p:sp>
      <p:cxnSp>
        <p:nvCxnSpPr>
          <p:cNvPr id="7" name="Straight Connector 6">
            <a:extLst>
              <a:ext uri="{FF2B5EF4-FFF2-40B4-BE49-F238E27FC236}">
                <a16:creationId xmlns:a16="http://schemas.microsoft.com/office/drawing/2014/main" id="{71512A85-0125-CFA1-FE0C-95C83691B14A}"/>
              </a:ext>
            </a:extLst>
          </p:cNvPr>
          <p:cNvCxnSpPr>
            <a:cxnSpLocks/>
          </p:cNvCxnSpPr>
          <p:nvPr/>
        </p:nvCxnSpPr>
        <p:spPr>
          <a:xfrm flipV="1">
            <a:off x="4953212" y="1486321"/>
            <a:ext cx="1226869" cy="640619"/>
          </a:xfrm>
          <a:prstGeom prst="line">
            <a:avLst/>
          </a:prstGeom>
        </p:spPr>
        <p:style>
          <a:lnRef idx="1">
            <a:schemeClr val="dk1"/>
          </a:lnRef>
          <a:fillRef idx="0">
            <a:schemeClr val="dk1"/>
          </a:fillRef>
          <a:effectRef idx="0">
            <a:schemeClr val="dk1"/>
          </a:effectRef>
          <a:fontRef idx="minor">
            <a:schemeClr val="tx1"/>
          </a:fontRef>
        </p:style>
      </p:cxnSp>
      <p:sp>
        <p:nvSpPr>
          <p:cNvPr id="12" name="Google Shape;1166;p178">
            <a:extLst>
              <a:ext uri="{FF2B5EF4-FFF2-40B4-BE49-F238E27FC236}">
                <a16:creationId xmlns:a16="http://schemas.microsoft.com/office/drawing/2014/main" id="{F6984A9F-891E-5405-1CFE-837BC97473F2}"/>
              </a:ext>
            </a:extLst>
          </p:cNvPr>
          <p:cNvSpPr txBox="1">
            <a:spLocks/>
          </p:cNvSpPr>
          <p:nvPr/>
        </p:nvSpPr>
        <p:spPr>
          <a:xfrm>
            <a:off x="184069" y="205085"/>
            <a:ext cx="3600322" cy="14123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9pPr>
          </a:lstStyle>
          <a:p>
            <a:pPr>
              <a:lnSpc>
                <a:spcPct val="90000"/>
              </a:lnSpc>
              <a:buClr>
                <a:srgbClr val="FF0000"/>
              </a:buClr>
              <a:buSzPts val="3600"/>
            </a:pPr>
            <a:r>
              <a:rPr lang="en-US" sz="4800" dirty="0">
                <a:solidFill>
                  <a:srgbClr val="FF0000"/>
                </a:solidFill>
              </a:rPr>
              <a:t>Respiratory System</a:t>
            </a:r>
          </a:p>
        </p:txBody>
      </p:sp>
      <p:pic>
        <p:nvPicPr>
          <p:cNvPr id="2" name="Picture 1" descr="try_it-01.eps">
            <a:extLst>
              <a:ext uri="{FF2B5EF4-FFF2-40B4-BE49-F238E27FC236}">
                <a16:creationId xmlns:a16="http://schemas.microsoft.com/office/drawing/2014/main" id="{7A6F3FBE-32D8-2238-6836-5EE5B4DFC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494" y="13757"/>
            <a:ext cx="939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4"/>
                                        </p:tgtEl>
                                        <p:attrNameLst>
                                          <p:attrName>style.visibility</p:attrName>
                                        </p:attrNameLst>
                                      </p:cBhvr>
                                      <p:to>
                                        <p:strVal val="visible"/>
                                      </p:to>
                                    </p:set>
                                    <p:animEffect transition="in" filter="fade">
                                      <p:cBhvr>
                                        <p:cTn id="7" dur="500"/>
                                        <p:tgtEl>
                                          <p:spTgt spid="1184"/>
                                        </p:tgtEl>
                                      </p:cBhvr>
                                    </p:animEffect>
                                  </p:childTnLst>
                                </p:cTn>
                              </p:par>
                              <p:par>
                                <p:cTn id="8" presetID="10" presetClass="entr" presetSubtype="0" fill="hold" nodeType="withEffect">
                                  <p:stCondLst>
                                    <p:cond delay="0"/>
                                  </p:stCondLst>
                                  <p:childTnLst>
                                    <p:set>
                                      <p:cBhvr>
                                        <p:cTn id="9" dur="1" fill="hold">
                                          <p:stCondLst>
                                            <p:cond delay="0"/>
                                          </p:stCondLst>
                                        </p:cTn>
                                        <p:tgtEl>
                                          <p:spTgt spid="1173"/>
                                        </p:tgtEl>
                                        <p:attrNameLst>
                                          <p:attrName>style.visibility</p:attrName>
                                        </p:attrNameLst>
                                      </p:cBhvr>
                                      <p:to>
                                        <p:strVal val="visible"/>
                                      </p:to>
                                    </p:set>
                                    <p:animEffect transition="in" filter="fade">
                                      <p:cBhvr>
                                        <p:cTn id="10" dur="500"/>
                                        <p:tgtEl>
                                          <p:spTgt spid="11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85"/>
                                        </p:tgtEl>
                                        <p:attrNameLst>
                                          <p:attrName>style.visibility</p:attrName>
                                        </p:attrNameLst>
                                      </p:cBhvr>
                                      <p:to>
                                        <p:strVal val="visible"/>
                                      </p:to>
                                    </p:set>
                                    <p:animEffect transition="in" filter="fade">
                                      <p:cBhvr>
                                        <p:cTn id="15" dur="500"/>
                                        <p:tgtEl>
                                          <p:spTgt spid="118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86"/>
                                        </p:tgtEl>
                                        <p:attrNameLst>
                                          <p:attrName>style.visibility</p:attrName>
                                        </p:attrNameLst>
                                      </p:cBhvr>
                                      <p:to>
                                        <p:strVal val="visible"/>
                                      </p:to>
                                    </p:set>
                                    <p:animEffect transition="in" filter="fade">
                                      <p:cBhvr>
                                        <p:cTn id="23" dur="500"/>
                                        <p:tgtEl>
                                          <p:spTgt spid="1186"/>
                                        </p:tgtEl>
                                      </p:cBhvr>
                                    </p:animEffect>
                                  </p:childTnLst>
                                </p:cTn>
                              </p:par>
                              <p:par>
                                <p:cTn id="24" presetID="10" presetClass="entr" presetSubtype="0" fill="hold" nodeType="withEffect">
                                  <p:stCondLst>
                                    <p:cond delay="0"/>
                                  </p:stCondLst>
                                  <p:childTnLst>
                                    <p:set>
                                      <p:cBhvr>
                                        <p:cTn id="25" dur="1" fill="hold">
                                          <p:stCondLst>
                                            <p:cond delay="0"/>
                                          </p:stCondLst>
                                        </p:cTn>
                                        <p:tgtEl>
                                          <p:spTgt spid="1174"/>
                                        </p:tgtEl>
                                        <p:attrNameLst>
                                          <p:attrName>style.visibility</p:attrName>
                                        </p:attrNameLst>
                                      </p:cBhvr>
                                      <p:to>
                                        <p:strVal val="visible"/>
                                      </p:to>
                                    </p:set>
                                    <p:animEffect transition="in" filter="fade">
                                      <p:cBhvr>
                                        <p:cTn id="26" dur="500"/>
                                        <p:tgtEl>
                                          <p:spTgt spid="11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87"/>
                                        </p:tgtEl>
                                        <p:attrNameLst>
                                          <p:attrName>style.visibility</p:attrName>
                                        </p:attrNameLst>
                                      </p:cBhvr>
                                      <p:to>
                                        <p:strVal val="visible"/>
                                      </p:to>
                                    </p:set>
                                    <p:animEffect transition="in" filter="fade">
                                      <p:cBhvr>
                                        <p:cTn id="31" dur="500"/>
                                        <p:tgtEl>
                                          <p:spTgt spid="1187"/>
                                        </p:tgtEl>
                                      </p:cBhvr>
                                    </p:animEffect>
                                  </p:childTnLst>
                                </p:cTn>
                              </p:par>
                              <p:par>
                                <p:cTn id="32" presetID="10" presetClass="entr" presetSubtype="0" fill="hold" nodeType="withEffect">
                                  <p:stCondLst>
                                    <p:cond delay="0"/>
                                  </p:stCondLst>
                                  <p:childTnLst>
                                    <p:set>
                                      <p:cBhvr>
                                        <p:cTn id="33" dur="1" fill="hold">
                                          <p:stCondLst>
                                            <p:cond delay="0"/>
                                          </p:stCondLst>
                                        </p:cTn>
                                        <p:tgtEl>
                                          <p:spTgt spid="1175"/>
                                        </p:tgtEl>
                                        <p:attrNameLst>
                                          <p:attrName>style.visibility</p:attrName>
                                        </p:attrNameLst>
                                      </p:cBhvr>
                                      <p:to>
                                        <p:strVal val="visible"/>
                                      </p:to>
                                    </p:set>
                                    <p:animEffect transition="in" filter="fade">
                                      <p:cBhvr>
                                        <p:cTn id="34" dur="500"/>
                                        <p:tgtEl>
                                          <p:spTgt spid="11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93"/>
                                        </p:tgtEl>
                                        <p:attrNameLst>
                                          <p:attrName>style.visibility</p:attrName>
                                        </p:attrNameLst>
                                      </p:cBhvr>
                                      <p:to>
                                        <p:strVal val="visible"/>
                                      </p:to>
                                    </p:set>
                                    <p:animEffect transition="in" filter="fade">
                                      <p:cBhvr>
                                        <p:cTn id="39" dur="500"/>
                                        <p:tgtEl>
                                          <p:spTgt spid="1193"/>
                                        </p:tgtEl>
                                      </p:cBhvr>
                                    </p:animEffect>
                                  </p:childTnLst>
                                </p:cTn>
                              </p:par>
                              <p:par>
                                <p:cTn id="40" presetID="10" presetClass="entr" presetSubtype="0" fill="hold" nodeType="withEffect">
                                  <p:stCondLst>
                                    <p:cond delay="0"/>
                                  </p:stCondLst>
                                  <p:childTnLst>
                                    <p:set>
                                      <p:cBhvr>
                                        <p:cTn id="41" dur="1" fill="hold">
                                          <p:stCondLst>
                                            <p:cond delay="0"/>
                                          </p:stCondLst>
                                        </p:cTn>
                                        <p:tgtEl>
                                          <p:spTgt spid="1176"/>
                                        </p:tgtEl>
                                        <p:attrNameLst>
                                          <p:attrName>style.visibility</p:attrName>
                                        </p:attrNameLst>
                                      </p:cBhvr>
                                      <p:to>
                                        <p:strVal val="visible"/>
                                      </p:to>
                                    </p:set>
                                    <p:animEffect transition="in" filter="fade">
                                      <p:cBhvr>
                                        <p:cTn id="42" dur="500"/>
                                        <p:tgtEl>
                                          <p:spTgt spid="11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88"/>
                                        </p:tgtEl>
                                        <p:attrNameLst>
                                          <p:attrName>style.visibility</p:attrName>
                                        </p:attrNameLst>
                                      </p:cBhvr>
                                      <p:to>
                                        <p:strVal val="visible"/>
                                      </p:to>
                                    </p:set>
                                    <p:animEffect transition="in" filter="fade">
                                      <p:cBhvr>
                                        <p:cTn id="47" dur="500"/>
                                        <p:tgtEl>
                                          <p:spTgt spid="1188"/>
                                        </p:tgtEl>
                                      </p:cBhvr>
                                    </p:animEffect>
                                  </p:childTnLst>
                                </p:cTn>
                              </p:par>
                              <p:par>
                                <p:cTn id="48" presetID="10" presetClass="entr" presetSubtype="0" fill="hold" nodeType="withEffect">
                                  <p:stCondLst>
                                    <p:cond delay="0"/>
                                  </p:stCondLst>
                                  <p:childTnLst>
                                    <p:set>
                                      <p:cBhvr>
                                        <p:cTn id="49" dur="1" fill="hold">
                                          <p:stCondLst>
                                            <p:cond delay="0"/>
                                          </p:stCondLst>
                                        </p:cTn>
                                        <p:tgtEl>
                                          <p:spTgt spid="1178"/>
                                        </p:tgtEl>
                                        <p:attrNameLst>
                                          <p:attrName>style.visibility</p:attrName>
                                        </p:attrNameLst>
                                      </p:cBhvr>
                                      <p:to>
                                        <p:strVal val="visible"/>
                                      </p:to>
                                    </p:set>
                                    <p:animEffect transition="in" filter="fade">
                                      <p:cBhvr>
                                        <p:cTn id="50" dur="500"/>
                                        <p:tgtEl>
                                          <p:spTgt spid="11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89"/>
                                        </p:tgtEl>
                                        <p:attrNameLst>
                                          <p:attrName>style.visibility</p:attrName>
                                        </p:attrNameLst>
                                      </p:cBhvr>
                                      <p:to>
                                        <p:strVal val="visible"/>
                                      </p:to>
                                    </p:set>
                                    <p:animEffect transition="in" filter="fade">
                                      <p:cBhvr>
                                        <p:cTn id="55" dur="500"/>
                                        <p:tgtEl>
                                          <p:spTgt spid="1189"/>
                                        </p:tgtEl>
                                      </p:cBhvr>
                                    </p:animEffect>
                                  </p:childTnLst>
                                </p:cTn>
                              </p:par>
                              <p:par>
                                <p:cTn id="56" presetID="10" presetClass="entr" presetSubtype="0" fill="hold" nodeType="withEffect">
                                  <p:stCondLst>
                                    <p:cond delay="0"/>
                                  </p:stCondLst>
                                  <p:childTnLst>
                                    <p:set>
                                      <p:cBhvr>
                                        <p:cTn id="57" dur="1" fill="hold">
                                          <p:stCondLst>
                                            <p:cond delay="0"/>
                                          </p:stCondLst>
                                        </p:cTn>
                                        <p:tgtEl>
                                          <p:spTgt spid="1179"/>
                                        </p:tgtEl>
                                        <p:attrNameLst>
                                          <p:attrName>style.visibility</p:attrName>
                                        </p:attrNameLst>
                                      </p:cBhvr>
                                      <p:to>
                                        <p:strVal val="visible"/>
                                      </p:to>
                                    </p:set>
                                    <p:animEffect transition="in" filter="fade">
                                      <p:cBhvr>
                                        <p:cTn id="58" dur="500"/>
                                        <p:tgtEl>
                                          <p:spTgt spid="117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90"/>
                                        </p:tgtEl>
                                        <p:attrNameLst>
                                          <p:attrName>style.visibility</p:attrName>
                                        </p:attrNameLst>
                                      </p:cBhvr>
                                      <p:to>
                                        <p:strVal val="visible"/>
                                      </p:to>
                                    </p:set>
                                    <p:animEffect transition="in" filter="fade">
                                      <p:cBhvr>
                                        <p:cTn id="63" dur="500"/>
                                        <p:tgtEl>
                                          <p:spTgt spid="1190"/>
                                        </p:tgtEl>
                                      </p:cBhvr>
                                    </p:animEffect>
                                  </p:childTnLst>
                                </p:cTn>
                              </p:par>
                              <p:par>
                                <p:cTn id="64" presetID="10" presetClass="entr" presetSubtype="0" fill="hold" nodeType="withEffect">
                                  <p:stCondLst>
                                    <p:cond delay="0"/>
                                  </p:stCondLst>
                                  <p:childTnLst>
                                    <p:set>
                                      <p:cBhvr>
                                        <p:cTn id="65" dur="1" fill="hold">
                                          <p:stCondLst>
                                            <p:cond delay="0"/>
                                          </p:stCondLst>
                                        </p:cTn>
                                        <p:tgtEl>
                                          <p:spTgt spid="1180"/>
                                        </p:tgtEl>
                                        <p:attrNameLst>
                                          <p:attrName>style.visibility</p:attrName>
                                        </p:attrNameLst>
                                      </p:cBhvr>
                                      <p:to>
                                        <p:strVal val="visible"/>
                                      </p:to>
                                    </p:set>
                                    <p:animEffect transition="in" filter="fade">
                                      <p:cBhvr>
                                        <p:cTn id="66" dur="500"/>
                                        <p:tgtEl>
                                          <p:spTgt spid="118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83"/>
                                        </p:tgtEl>
                                        <p:attrNameLst>
                                          <p:attrName>style.visibility</p:attrName>
                                        </p:attrNameLst>
                                      </p:cBhvr>
                                      <p:to>
                                        <p:strVal val="visible"/>
                                      </p:to>
                                    </p:set>
                                    <p:animEffect transition="in" filter="fade">
                                      <p:cBhvr>
                                        <p:cTn id="71" dur="500"/>
                                        <p:tgtEl>
                                          <p:spTgt spid="1183"/>
                                        </p:tgtEl>
                                      </p:cBhvr>
                                    </p:animEffect>
                                  </p:childTnLst>
                                </p:cTn>
                              </p:par>
                              <p:par>
                                <p:cTn id="72" presetID="10" presetClass="entr" presetSubtype="0" fill="hold" nodeType="withEffect">
                                  <p:stCondLst>
                                    <p:cond delay="0"/>
                                  </p:stCondLst>
                                  <p:childTnLst>
                                    <p:set>
                                      <p:cBhvr>
                                        <p:cTn id="73" dur="1" fill="hold">
                                          <p:stCondLst>
                                            <p:cond delay="0"/>
                                          </p:stCondLst>
                                        </p:cTn>
                                        <p:tgtEl>
                                          <p:spTgt spid="1177"/>
                                        </p:tgtEl>
                                        <p:attrNameLst>
                                          <p:attrName>style.visibility</p:attrName>
                                        </p:attrNameLst>
                                      </p:cBhvr>
                                      <p:to>
                                        <p:strVal val="visible"/>
                                      </p:to>
                                    </p:set>
                                    <p:animEffect transition="in" filter="fade">
                                      <p:cBhvr>
                                        <p:cTn id="74" dur="500"/>
                                        <p:tgtEl>
                                          <p:spTgt spid="117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192"/>
                                        </p:tgtEl>
                                        <p:attrNameLst>
                                          <p:attrName>style.visibility</p:attrName>
                                        </p:attrNameLst>
                                      </p:cBhvr>
                                      <p:to>
                                        <p:strVal val="visible"/>
                                      </p:to>
                                    </p:set>
                                    <p:animEffect transition="in" filter="fade">
                                      <p:cBhvr>
                                        <p:cTn id="79" dur="500"/>
                                        <p:tgtEl>
                                          <p:spTgt spid="1192"/>
                                        </p:tgtEl>
                                      </p:cBhvr>
                                    </p:animEffect>
                                  </p:childTnLst>
                                </p:cTn>
                              </p:par>
                              <p:par>
                                <p:cTn id="80" presetID="10" presetClass="entr" presetSubtype="0" fill="hold" nodeType="withEffect">
                                  <p:stCondLst>
                                    <p:cond delay="0"/>
                                  </p:stCondLst>
                                  <p:childTnLst>
                                    <p:set>
                                      <p:cBhvr>
                                        <p:cTn id="81" dur="1" fill="hold">
                                          <p:stCondLst>
                                            <p:cond delay="0"/>
                                          </p:stCondLst>
                                        </p:cTn>
                                        <p:tgtEl>
                                          <p:spTgt spid="1182"/>
                                        </p:tgtEl>
                                        <p:attrNameLst>
                                          <p:attrName>style.visibility</p:attrName>
                                        </p:attrNameLst>
                                      </p:cBhvr>
                                      <p:to>
                                        <p:strVal val="visible"/>
                                      </p:to>
                                    </p:set>
                                    <p:animEffect transition="in" filter="fade">
                                      <p:cBhvr>
                                        <p:cTn id="82" dur="500"/>
                                        <p:tgtEl>
                                          <p:spTgt spid="118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191"/>
                                        </p:tgtEl>
                                        <p:attrNameLst>
                                          <p:attrName>style.visibility</p:attrName>
                                        </p:attrNameLst>
                                      </p:cBhvr>
                                      <p:to>
                                        <p:strVal val="visible"/>
                                      </p:to>
                                    </p:set>
                                    <p:animEffect transition="in" filter="fade">
                                      <p:cBhvr>
                                        <p:cTn id="87" dur="500"/>
                                        <p:tgtEl>
                                          <p:spTgt spid="1191"/>
                                        </p:tgtEl>
                                      </p:cBhvr>
                                    </p:animEffect>
                                  </p:childTnLst>
                                </p:cTn>
                              </p:par>
                              <p:par>
                                <p:cTn id="88" presetID="10" presetClass="entr" presetSubtype="0" fill="hold" nodeType="withEffect">
                                  <p:stCondLst>
                                    <p:cond delay="0"/>
                                  </p:stCondLst>
                                  <p:childTnLst>
                                    <p:set>
                                      <p:cBhvr>
                                        <p:cTn id="89" dur="1" fill="hold">
                                          <p:stCondLst>
                                            <p:cond delay="0"/>
                                          </p:stCondLst>
                                        </p:cTn>
                                        <p:tgtEl>
                                          <p:spTgt spid="1181"/>
                                        </p:tgtEl>
                                        <p:attrNameLst>
                                          <p:attrName>style.visibility</p:attrName>
                                        </p:attrNameLst>
                                      </p:cBhvr>
                                      <p:to>
                                        <p:strVal val="visible"/>
                                      </p:to>
                                    </p:set>
                                    <p:animEffect transition="in" filter="fade">
                                      <p:cBhvr>
                                        <p:cTn id="90" dur="500"/>
                                        <p:tgtEl>
                                          <p:spTgt spid="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3" grpId="0"/>
      <p:bldP spid="1184" grpId="0"/>
      <p:bldP spid="1185" grpId="0" animBg="1"/>
      <p:bldP spid="1186" grpId="0"/>
      <p:bldP spid="1187" grpId="0"/>
      <p:bldP spid="1188" grpId="0"/>
      <p:bldP spid="1189" grpId="0"/>
      <p:bldP spid="1190" grpId="0"/>
      <p:bldP spid="1191" grpId="0"/>
      <p:bldP spid="1192" grpId="0"/>
      <p:bldP spid="119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171"/>
        <p:cNvGrpSpPr/>
        <p:nvPr/>
      </p:nvGrpSpPr>
      <p:grpSpPr>
        <a:xfrm>
          <a:off x="0" y="0"/>
          <a:ext cx="0" cy="0"/>
          <a:chOff x="0" y="0"/>
          <a:chExt cx="0" cy="0"/>
        </a:xfrm>
      </p:grpSpPr>
      <p:pic>
        <p:nvPicPr>
          <p:cNvPr id="1172" name="Google Shape;1172;p179" descr="22_06_1HumanRespiratory-U.jpg"/>
          <p:cNvPicPr preferRelativeResize="0"/>
          <p:nvPr/>
        </p:nvPicPr>
        <p:blipFill rotWithShape="1">
          <a:blip r:embed="rId3">
            <a:alphaModFix/>
          </a:blip>
          <a:srcRect b="2546"/>
          <a:stretch/>
        </p:blipFill>
        <p:spPr>
          <a:xfrm>
            <a:off x="1216152" y="137160"/>
            <a:ext cx="6711696" cy="6416040"/>
          </a:xfrm>
          <a:prstGeom prst="rect">
            <a:avLst/>
          </a:prstGeom>
          <a:noFill/>
          <a:ln>
            <a:noFill/>
          </a:ln>
        </p:spPr>
      </p:pic>
      <p:cxnSp>
        <p:nvCxnSpPr>
          <p:cNvPr id="1173" name="Google Shape;1173;p179"/>
          <p:cNvCxnSpPr>
            <a:cxnSpLocks/>
          </p:cNvCxnSpPr>
          <p:nvPr/>
        </p:nvCxnSpPr>
        <p:spPr>
          <a:xfrm flipH="1">
            <a:off x="5004473" y="778964"/>
            <a:ext cx="958184" cy="101189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4" name="Google Shape;1174;p179"/>
          <p:cNvCxnSpPr>
            <a:cxnSpLocks/>
            <a:stCxn id="1186" idx="3"/>
          </p:cNvCxnSpPr>
          <p:nvPr/>
        </p:nvCxnSpPr>
        <p:spPr>
          <a:xfrm>
            <a:off x="3925867" y="2119740"/>
            <a:ext cx="1078606" cy="19919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5" name="Google Shape;1175;p179"/>
          <p:cNvCxnSpPr/>
          <p:nvPr/>
        </p:nvCxnSpPr>
        <p:spPr>
          <a:xfrm rot="10800000" flipH="1">
            <a:off x="3232471" y="2384022"/>
            <a:ext cx="1674636" cy="35071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6" name="Google Shape;1176;p179"/>
          <p:cNvCxnSpPr>
            <a:cxnSpLocks/>
          </p:cNvCxnSpPr>
          <p:nvPr/>
        </p:nvCxnSpPr>
        <p:spPr>
          <a:xfrm flipH="1">
            <a:off x="4944257" y="2730488"/>
            <a:ext cx="1826151" cy="40171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7" name="Google Shape;1177;p179"/>
          <p:cNvCxnSpPr>
            <a:cxnSpLocks/>
          </p:cNvCxnSpPr>
          <p:nvPr/>
        </p:nvCxnSpPr>
        <p:spPr>
          <a:xfrm>
            <a:off x="5748866" y="3446712"/>
            <a:ext cx="1589463" cy="279353"/>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8" name="Google Shape;1178;p179"/>
          <p:cNvCxnSpPr>
            <a:cxnSpLocks/>
          </p:cNvCxnSpPr>
          <p:nvPr/>
        </p:nvCxnSpPr>
        <p:spPr>
          <a:xfrm>
            <a:off x="2397665" y="3311697"/>
            <a:ext cx="1694223" cy="17610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79" name="Google Shape;1179;p179"/>
          <p:cNvCxnSpPr/>
          <p:nvPr/>
        </p:nvCxnSpPr>
        <p:spPr>
          <a:xfrm>
            <a:off x="2373054" y="3864565"/>
            <a:ext cx="2231999"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80" name="Google Shape;1180;p179"/>
          <p:cNvCxnSpPr/>
          <p:nvPr/>
        </p:nvCxnSpPr>
        <p:spPr>
          <a:xfrm>
            <a:off x="2493433" y="4461465"/>
            <a:ext cx="1528111"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81" name="Google Shape;1181;p179"/>
          <p:cNvCxnSpPr/>
          <p:nvPr/>
        </p:nvCxnSpPr>
        <p:spPr>
          <a:xfrm>
            <a:off x="2484967" y="5185366"/>
            <a:ext cx="1604829"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82" name="Google Shape;1182;p179"/>
          <p:cNvCxnSpPr/>
          <p:nvPr/>
        </p:nvCxnSpPr>
        <p:spPr>
          <a:xfrm>
            <a:off x="4991431" y="4584030"/>
            <a:ext cx="0" cy="1110829"/>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183" name="Google Shape;1183;p179"/>
          <p:cNvSpPr txBox="1"/>
          <p:nvPr/>
        </p:nvSpPr>
        <p:spPr>
          <a:xfrm>
            <a:off x="7381279" y="3587566"/>
            <a:ext cx="974388"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50"/>
                </a:solidFill>
                <a:latin typeface="Arial"/>
                <a:ea typeface="Arial"/>
                <a:cs typeface="Arial"/>
                <a:sym typeface="Arial"/>
              </a:rPr>
              <a:t>Left lung</a:t>
            </a:r>
            <a:endParaRPr sz="1800" b="1" dirty="0">
              <a:solidFill>
                <a:srgbClr val="00B050"/>
              </a:solidFill>
              <a:latin typeface="Arial"/>
              <a:ea typeface="Arial"/>
              <a:cs typeface="Arial"/>
              <a:sym typeface="Arial"/>
            </a:endParaRPr>
          </a:p>
        </p:txBody>
      </p:sp>
      <p:sp>
        <p:nvSpPr>
          <p:cNvPr id="1184" name="Google Shape;1184;p179"/>
          <p:cNvSpPr txBox="1"/>
          <p:nvPr/>
        </p:nvSpPr>
        <p:spPr>
          <a:xfrm>
            <a:off x="5946185" y="498020"/>
            <a:ext cx="1359346"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Nasal cavity</a:t>
            </a:r>
            <a:endParaRPr sz="1800" b="1" dirty="0">
              <a:solidFill>
                <a:srgbClr val="000000"/>
              </a:solidFill>
              <a:latin typeface="Arial"/>
              <a:ea typeface="Arial"/>
              <a:cs typeface="Arial"/>
              <a:sym typeface="Arial"/>
            </a:endParaRPr>
          </a:p>
        </p:txBody>
      </p:sp>
      <p:sp>
        <p:nvSpPr>
          <p:cNvPr id="1185" name="Google Shape;1185;p179"/>
          <p:cNvSpPr txBox="1"/>
          <p:nvPr/>
        </p:nvSpPr>
        <p:spPr>
          <a:xfrm>
            <a:off x="6231342" y="1333378"/>
            <a:ext cx="923330" cy="276999"/>
          </a:xfrm>
          <a:prstGeom prst="rect">
            <a:avLst/>
          </a:prstGeom>
          <a:solidFill>
            <a:schemeClr val="bg1"/>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50"/>
                </a:solidFill>
                <a:latin typeface="Arial"/>
                <a:ea typeface="Arial"/>
                <a:cs typeface="Arial"/>
                <a:sym typeface="Arial"/>
              </a:rPr>
              <a:t>Pharynx</a:t>
            </a:r>
            <a:endParaRPr sz="1800" b="1" dirty="0">
              <a:solidFill>
                <a:srgbClr val="00B050"/>
              </a:solidFill>
              <a:latin typeface="Arial"/>
              <a:ea typeface="Arial"/>
              <a:cs typeface="Arial"/>
              <a:sym typeface="Arial"/>
            </a:endParaRPr>
          </a:p>
        </p:txBody>
      </p:sp>
      <p:sp>
        <p:nvSpPr>
          <p:cNvPr id="1186" name="Google Shape;1186;p179"/>
          <p:cNvSpPr txBox="1"/>
          <p:nvPr/>
        </p:nvSpPr>
        <p:spPr>
          <a:xfrm>
            <a:off x="2473619" y="1981240"/>
            <a:ext cx="1452248" cy="2769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800" b="1" i="1" dirty="0">
                <a:solidFill>
                  <a:srgbClr val="000000"/>
                </a:solidFill>
                <a:latin typeface="Arial"/>
                <a:ea typeface="Arial"/>
                <a:cs typeface="Arial"/>
                <a:sym typeface="Arial"/>
              </a:rPr>
              <a:t>Esophagus</a:t>
            </a:r>
            <a:endParaRPr sz="1800" b="1" i="1" dirty="0">
              <a:solidFill>
                <a:srgbClr val="000000"/>
              </a:solidFill>
              <a:latin typeface="Arial"/>
              <a:ea typeface="Arial"/>
              <a:cs typeface="Arial"/>
              <a:sym typeface="Arial"/>
            </a:endParaRPr>
          </a:p>
        </p:txBody>
      </p:sp>
      <p:sp>
        <p:nvSpPr>
          <p:cNvPr id="1187" name="Google Shape;1187;p179"/>
          <p:cNvSpPr txBox="1"/>
          <p:nvPr/>
        </p:nvSpPr>
        <p:spPr>
          <a:xfrm>
            <a:off x="2430302" y="2592025"/>
            <a:ext cx="769441"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B050"/>
                </a:solidFill>
                <a:latin typeface="Arial"/>
                <a:ea typeface="Arial"/>
                <a:cs typeface="Arial"/>
                <a:sym typeface="Arial"/>
              </a:rPr>
              <a:t>Larynx</a:t>
            </a:r>
            <a:endParaRPr sz="1800" b="1" dirty="0">
              <a:solidFill>
                <a:srgbClr val="00B050"/>
              </a:solidFill>
              <a:latin typeface="Arial"/>
              <a:ea typeface="Arial"/>
              <a:cs typeface="Arial"/>
              <a:sym typeface="Arial"/>
            </a:endParaRPr>
          </a:p>
        </p:txBody>
      </p:sp>
      <p:sp>
        <p:nvSpPr>
          <p:cNvPr id="1188" name="Google Shape;1188;p179"/>
          <p:cNvSpPr txBox="1"/>
          <p:nvPr/>
        </p:nvSpPr>
        <p:spPr>
          <a:xfrm>
            <a:off x="1232079" y="3127556"/>
            <a:ext cx="114097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Right lung</a:t>
            </a:r>
            <a:endParaRPr sz="1800" b="1" dirty="0">
              <a:solidFill>
                <a:srgbClr val="000000"/>
              </a:solidFill>
              <a:latin typeface="Arial"/>
              <a:ea typeface="Arial"/>
              <a:cs typeface="Arial"/>
              <a:sym typeface="Arial"/>
            </a:endParaRPr>
          </a:p>
        </p:txBody>
      </p:sp>
      <p:sp>
        <p:nvSpPr>
          <p:cNvPr id="1189" name="Google Shape;1189;p179"/>
          <p:cNvSpPr txBox="1"/>
          <p:nvPr/>
        </p:nvSpPr>
        <p:spPr>
          <a:xfrm>
            <a:off x="1295761" y="3709635"/>
            <a:ext cx="1077293"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Bronchus</a:t>
            </a:r>
            <a:endParaRPr sz="1800" b="1" dirty="0">
              <a:solidFill>
                <a:srgbClr val="FF0000"/>
              </a:solidFill>
              <a:latin typeface="Arial"/>
              <a:ea typeface="Arial"/>
              <a:cs typeface="Arial"/>
              <a:sym typeface="Arial"/>
            </a:endParaRPr>
          </a:p>
        </p:txBody>
      </p:sp>
      <p:sp>
        <p:nvSpPr>
          <p:cNvPr id="1190" name="Google Shape;1190;p179"/>
          <p:cNvSpPr txBox="1"/>
          <p:nvPr/>
        </p:nvSpPr>
        <p:spPr>
          <a:xfrm>
            <a:off x="1255221" y="4302307"/>
            <a:ext cx="1205558"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Bronchiole</a:t>
            </a:r>
            <a:endParaRPr sz="1800" b="1" dirty="0">
              <a:solidFill>
                <a:srgbClr val="000000"/>
              </a:solidFill>
              <a:latin typeface="Arial"/>
              <a:ea typeface="Arial"/>
              <a:cs typeface="Arial"/>
              <a:sym typeface="Arial"/>
            </a:endParaRPr>
          </a:p>
        </p:txBody>
      </p:sp>
      <p:sp>
        <p:nvSpPr>
          <p:cNvPr id="1191" name="Google Shape;1191;p179"/>
          <p:cNvSpPr txBox="1"/>
          <p:nvPr/>
        </p:nvSpPr>
        <p:spPr>
          <a:xfrm>
            <a:off x="1255224" y="5021979"/>
            <a:ext cx="1205671"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Diaphragm</a:t>
            </a:r>
            <a:endParaRPr sz="1800" b="1" dirty="0">
              <a:solidFill>
                <a:srgbClr val="FF0000"/>
              </a:solidFill>
              <a:latin typeface="Arial"/>
              <a:ea typeface="Arial"/>
              <a:cs typeface="Arial"/>
              <a:sym typeface="Arial"/>
            </a:endParaRPr>
          </a:p>
        </p:txBody>
      </p:sp>
      <p:sp>
        <p:nvSpPr>
          <p:cNvPr id="1192" name="Google Shape;1192;p179"/>
          <p:cNvSpPr txBox="1"/>
          <p:nvPr/>
        </p:nvSpPr>
        <p:spPr>
          <a:xfrm>
            <a:off x="4624963" y="5665416"/>
            <a:ext cx="798298"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i="1" dirty="0">
                <a:solidFill>
                  <a:srgbClr val="000000"/>
                </a:solidFill>
                <a:latin typeface="Arial"/>
                <a:ea typeface="Arial"/>
                <a:cs typeface="Arial"/>
                <a:sym typeface="Arial"/>
              </a:rPr>
              <a:t>(Heart)</a:t>
            </a:r>
            <a:endParaRPr sz="1800" b="1" i="1" dirty="0">
              <a:solidFill>
                <a:srgbClr val="000000"/>
              </a:solidFill>
              <a:latin typeface="Arial"/>
              <a:ea typeface="Arial"/>
              <a:cs typeface="Arial"/>
              <a:sym typeface="Arial"/>
            </a:endParaRPr>
          </a:p>
        </p:txBody>
      </p:sp>
      <p:sp>
        <p:nvSpPr>
          <p:cNvPr id="1193" name="Google Shape;1193;p179"/>
          <p:cNvSpPr txBox="1"/>
          <p:nvPr/>
        </p:nvSpPr>
        <p:spPr>
          <a:xfrm>
            <a:off x="6770408" y="2591989"/>
            <a:ext cx="961050"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000000"/>
                </a:solidFill>
                <a:latin typeface="Arial"/>
                <a:ea typeface="Arial"/>
                <a:cs typeface="Arial"/>
                <a:sym typeface="Arial"/>
              </a:rPr>
              <a:t>Trachea</a:t>
            </a:r>
            <a:endParaRPr sz="1800" b="1" dirty="0">
              <a:solidFill>
                <a:srgbClr val="000000"/>
              </a:solidFill>
              <a:latin typeface="Arial"/>
              <a:ea typeface="Arial"/>
              <a:cs typeface="Arial"/>
              <a:sym typeface="Arial"/>
            </a:endParaRPr>
          </a:p>
        </p:txBody>
      </p:sp>
      <p:cxnSp>
        <p:nvCxnSpPr>
          <p:cNvPr id="7" name="Straight Connector 6">
            <a:extLst>
              <a:ext uri="{FF2B5EF4-FFF2-40B4-BE49-F238E27FC236}">
                <a16:creationId xmlns:a16="http://schemas.microsoft.com/office/drawing/2014/main" id="{71512A85-0125-CFA1-FE0C-95C83691B14A}"/>
              </a:ext>
            </a:extLst>
          </p:cNvPr>
          <p:cNvCxnSpPr>
            <a:cxnSpLocks/>
          </p:cNvCxnSpPr>
          <p:nvPr/>
        </p:nvCxnSpPr>
        <p:spPr>
          <a:xfrm flipV="1">
            <a:off x="4953212" y="1486321"/>
            <a:ext cx="1226869" cy="640619"/>
          </a:xfrm>
          <a:prstGeom prst="line">
            <a:avLst/>
          </a:prstGeom>
        </p:spPr>
        <p:style>
          <a:lnRef idx="1">
            <a:schemeClr val="dk1"/>
          </a:lnRef>
          <a:fillRef idx="0">
            <a:schemeClr val="dk1"/>
          </a:fillRef>
          <a:effectRef idx="0">
            <a:schemeClr val="dk1"/>
          </a:effectRef>
          <a:fontRef idx="minor">
            <a:schemeClr val="tx1"/>
          </a:fontRef>
        </p:style>
      </p:cxnSp>
      <p:sp>
        <p:nvSpPr>
          <p:cNvPr id="12" name="Google Shape;1166;p178">
            <a:extLst>
              <a:ext uri="{FF2B5EF4-FFF2-40B4-BE49-F238E27FC236}">
                <a16:creationId xmlns:a16="http://schemas.microsoft.com/office/drawing/2014/main" id="{F6984A9F-891E-5405-1CFE-837BC97473F2}"/>
              </a:ext>
            </a:extLst>
          </p:cNvPr>
          <p:cNvSpPr txBox="1">
            <a:spLocks/>
          </p:cNvSpPr>
          <p:nvPr/>
        </p:nvSpPr>
        <p:spPr>
          <a:xfrm>
            <a:off x="184069" y="205085"/>
            <a:ext cx="3600322" cy="14123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9pPr>
          </a:lstStyle>
          <a:p>
            <a:pPr>
              <a:lnSpc>
                <a:spcPct val="90000"/>
              </a:lnSpc>
              <a:buClr>
                <a:srgbClr val="FF0000"/>
              </a:buClr>
              <a:buSzPts val="3600"/>
            </a:pPr>
            <a:r>
              <a:rPr lang="en-US" sz="4800" dirty="0">
                <a:solidFill>
                  <a:srgbClr val="FF0000"/>
                </a:solidFill>
              </a:rPr>
              <a:t>Respiratory System</a:t>
            </a:r>
          </a:p>
        </p:txBody>
      </p:sp>
      <p:pic>
        <p:nvPicPr>
          <p:cNvPr id="2" name="Picture 1" descr="try_it-01.eps">
            <a:extLst>
              <a:ext uri="{FF2B5EF4-FFF2-40B4-BE49-F238E27FC236}">
                <a16:creationId xmlns:a16="http://schemas.microsoft.com/office/drawing/2014/main" id="{7A6F3FBE-32D8-2238-6836-5EE5B4DFC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494" y="13757"/>
            <a:ext cx="939800" cy="762000"/>
          </a:xfrm>
          <a:prstGeom prst="rect">
            <a:avLst/>
          </a:prstGeom>
        </p:spPr>
      </p:pic>
    </p:spTree>
    <p:extLst>
      <p:ext uri="{BB962C8B-B14F-4D97-AF65-F5344CB8AC3E}">
        <p14:creationId xmlns:p14="http://schemas.microsoft.com/office/powerpoint/2010/main" val="2290910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111"/>
        <p:cNvGrpSpPr/>
        <p:nvPr/>
      </p:nvGrpSpPr>
      <p:grpSpPr>
        <a:xfrm>
          <a:off x="0" y="0"/>
          <a:ext cx="0" cy="0"/>
          <a:chOff x="0" y="0"/>
          <a:chExt cx="0" cy="0"/>
        </a:xfrm>
      </p:grpSpPr>
      <p:sp>
        <p:nvSpPr>
          <p:cNvPr id="1112" name="Google Shape;1112;p176"/>
          <p:cNvSpPr txBox="1">
            <a:spLocks noGrp="1"/>
          </p:cNvSpPr>
          <p:nvPr>
            <p:ph type="title"/>
          </p:nvPr>
        </p:nvSpPr>
        <p:spPr>
          <a:xfrm>
            <a:off x="313267" y="365127"/>
            <a:ext cx="8475133" cy="7016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600"/>
              <a:buFont typeface="Arial"/>
              <a:buNone/>
            </a:pPr>
            <a:r>
              <a:rPr lang="en-US" sz="3600" dirty="0">
                <a:solidFill>
                  <a:srgbClr val="FF0000"/>
                </a:solidFill>
              </a:rPr>
              <a:t>Respiratory System</a:t>
            </a:r>
            <a:endParaRPr sz="3600" dirty="0">
              <a:solidFill>
                <a:srgbClr val="FF0000"/>
              </a:solidFill>
            </a:endParaRPr>
          </a:p>
        </p:txBody>
      </p:sp>
      <p:sp>
        <p:nvSpPr>
          <p:cNvPr id="1113" name="Google Shape;1113;p176"/>
          <p:cNvSpPr txBox="1">
            <a:spLocks noGrp="1"/>
          </p:cNvSpPr>
          <p:nvPr>
            <p:ph type="body" idx="1"/>
          </p:nvPr>
        </p:nvSpPr>
        <p:spPr>
          <a:xfrm>
            <a:off x="154379" y="1143000"/>
            <a:ext cx="8823365" cy="46165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b="1" dirty="0"/>
              <a:t>Gas Exchange</a:t>
            </a:r>
            <a:r>
              <a:rPr lang="en-US" dirty="0"/>
              <a:t> involves the </a:t>
            </a:r>
            <a:r>
              <a:rPr lang="en-US" b="1" dirty="0">
                <a:solidFill>
                  <a:srgbClr val="0000FF"/>
                </a:solidFill>
              </a:rPr>
              <a:t>Respiratory</a:t>
            </a:r>
            <a:r>
              <a:rPr lang="en-US" dirty="0"/>
              <a:t> and </a:t>
            </a:r>
            <a:r>
              <a:rPr lang="en-US" b="1" dirty="0">
                <a:solidFill>
                  <a:srgbClr val="0000FF"/>
                </a:solidFill>
              </a:rPr>
              <a:t>Circulatory</a:t>
            </a:r>
            <a:r>
              <a:rPr lang="en-US" dirty="0"/>
              <a:t> systems in servicing your body’s cells.</a:t>
            </a:r>
            <a:endParaRPr dirty="0"/>
          </a:p>
          <a:p>
            <a:pPr marL="0" lvl="0" indent="0" algn="l" rtl="0">
              <a:lnSpc>
                <a:spcPct val="100000"/>
              </a:lnSpc>
              <a:spcBef>
                <a:spcPts val="2400"/>
              </a:spcBef>
              <a:spcAft>
                <a:spcPts val="0"/>
              </a:spcAft>
              <a:buSzPts val="2800"/>
              <a:buNone/>
            </a:pPr>
            <a:r>
              <a:rPr lang="en-US" b="1" dirty="0">
                <a:solidFill>
                  <a:srgbClr val="FF0000"/>
                </a:solidFill>
              </a:rPr>
              <a:t>Three Phases of Gas Exchange </a:t>
            </a:r>
            <a:r>
              <a:rPr lang="en-US" dirty="0">
                <a:solidFill>
                  <a:srgbClr val="000000"/>
                </a:solidFill>
              </a:rPr>
              <a:t>occur in humans:</a:t>
            </a:r>
            <a:endParaRPr dirty="0"/>
          </a:p>
          <a:p>
            <a:pPr marL="971550" lvl="1" indent="-514350" algn="l" rtl="0">
              <a:lnSpc>
                <a:spcPct val="100000"/>
              </a:lnSpc>
              <a:spcBef>
                <a:spcPts val="1800"/>
              </a:spcBef>
              <a:spcAft>
                <a:spcPts val="0"/>
              </a:spcAft>
              <a:buSzPts val="2600"/>
              <a:buFont typeface="Arial"/>
              <a:buAutoNum type="arabicPeriod"/>
            </a:pPr>
            <a:r>
              <a:rPr lang="en-US" b="1" dirty="0">
                <a:solidFill>
                  <a:srgbClr val="0000FF"/>
                </a:solidFill>
              </a:rPr>
              <a:t>Breathing.</a:t>
            </a:r>
            <a:endParaRPr dirty="0"/>
          </a:p>
          <a:p>
            <a:pPr marL="971550" lvl="1" indent="-514350" algn="l" rtl="0">
              <a:lnSpc>
                <a:spcPct val="100000"/>
              </a:lnSpc>
              <a:spcBef>
                <a:spcPts val="1800"/>
              </a:spcBef>
              <a:spcAft>
                <a:spcPts val="0"/>
              </a:spcAft>
              <a:buSzPts val="2600"/>
              <a:buFont typeface="Arial"/>
              <a:buAutoNum type="arabicPeriod"/>
            </a:pPr>
            <a:r>
              <a:rPr lang="en-US" b="1" dirty="0">
                <a:solidFill>
                  <a:srgbClr val="00B050"/>
                </a:solidFill>
              </a:rPr>
              <a:t>Transport of gases by the circulatory system.</a:t>
            </a:r>
            <a:endParaRPr b="1" dirty="0">
              <a:solidFill>
                <a:srgbClr val="00B050"/>
              </a:solidFill>
            </a:endParaRPr>
          </a:p>
          <a:p>
            <a:pPr marL="971550" lvl="1" indent="-514350" algn="l" rtl="0">
              <a:lnSpc>
                <a:spcPct val="100000"/>
              </a:lnSpc>
              <a:spcBef>
                <a:spcPts val="1800"/>
              </a:spcBef>
              <a:spcAft>
                <a:spcPts val="0"/>
              </a:spcAft>
              <a:buSzPts val="2600"/>
              <a:buFont typeface="Arial"/>
              <a:buAutoNum type="arabicPeriod"/>
            </a:pPr>
            <a:r>
              <a:rPr lang="en-US" b="1" dirty="0">
                <a:solidFill>
                  <a:srgbClr val="0000FF"/>
                </a:solidFill>
              </a:rPr>
              <a:t>Exchange of gases with body cells</a:t>
            </a:r>
            <a:r>
              <a:rPr lang="en-US" dirty="0">
                <a:solidFill>
                  <a:srgbClr val="000000"/>
                </a:solidFill>
              </a:rPr>
              <a:t>: </a:t>
            </a:r>
            <a:endParaRPr dirty="0">
              <a:solidFill>
                <a:srgbClr val="000000"/>
              </a:solidFill>
            </a:endParaRPr>
          </a:p>
          <a:p>
            <a:pPr marL="1143000" lvl="2" indent="-228600" algn="l" rtl="0">
              <a:lnSpc>
                <a:spcPct val="100000"/>
              </a:lnSpc>
              <a:spcBef>
                <a:spcPts val="1200"/>
              </a:spcBef>
              <a:spcAft>
                <a:spcPts val="0"/>
              </a:spcAft>
              <a:buSzPts val="2600"/>
              <a:buChar char="•"/>
            </a:pPr>
            <a:r>
              <a:rPr lang="en-US" sz="2600" dirty="0">
                <a:solidFill>
                  <a:srgbClr val="000000"/>
                </a:solidFill>
              </a:rPr>
              <a:t>Body tissues </a:t>
            </a:r>
            <a:r>
              <a:rPr lang="en-US" sz="2600" dirty="0"/>
              <a:t>take up </a:t>
            </a:r>
            <a:r>
              <a:rPr lang="en-US" sz="2600" b="1" dirty="0">
                <a:solidFill>
                  <a:srgbClr val="FF0000"/>
                </a:solidFill>
              </a:rPr>
              <a:t>oxygen </a:t>
            </a:r>
            <a:r>
              <a:rPr lang="en-US" sz="2600" dirty="0">
                <a:solidFill>
                  <a:srgbClr val="000000"/>
                </a:solidFill>
              </a:rPr>
              <a:t>and </a:t>
            </a:r>
            <a:r>
              <a:rPr lang="en-US" sz="2600" dirty="0"/>
              <a:t>release </a:t>
            </a:r>
            <a:r>
              <a:rPr lang="en-US" sz="2600" b="1" dirty="0">
                <a:solidFill>
                  <a:srgbClr val="FF0000"/>
                </a:solidFill>
              </a:rPr>
              <a:t>carbon dioxide.</a:t>
            </a:r>
            <a:endParaRPr dirty="0"/>
          </a:p>
          <a:p>
            <a:pPr marL="228600" lvl="0" indent="-50800" algn="l" rtl="0">
              <a:lnSpc>
                <a:spcPct val="100000"/>
              </a:lnSpc>
              <a:spcBef>
                <a:spcPts val="1000"/>
              </a:spcBef>
              <a:spcAft>
                <a:spcPts val="0"/>
              </a:spcAft>
              <a:buSzPts val="2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3">
                                            <p:txEl>
                                              <p:pRg st="0" end="0"/>
                                            </p:txEl>
                                          </p:spTgt>
                                        </p:tgtEl>
                                        <p:attrNameLst>
                                          <p:attrName>style.visibility</p:attrName>
                                        </p:attrNameLst>
                                      </p:cBhvr>
                                      <p:to>
                                        <p:strVal val="visible"/>
                                      </p:to>
                                    </p:set>
                                    <p:animEffect transition="in" filter="wipe(left)">
                                      <p:cBhvr>
                                        <p:cTn id="7" dur="500"/>
                                        <p:tgtEl>
                                          <p:spTgt spid="11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13">
                                            <p:txEl>
                                              <p:pRg st="1" end="1"/>
                                            </p:txEl>
                                          </p:spTgt>
                                        </p:tgtEl>
                                        <p:attrNameLst>
                                          <p:attrName>style.visibility</p:attrName>
                                        </p:attrNameLst>
                                      </p:cBhvr>
                                      <p:to>
                                        <p:strVal val="visible"/>
                                      </p:to>
                                    </p:set>
                                    <p:animEffect transition="in" filter="wipe(left)">
                                      <p:cBhvr>
                                        <p:cTn id="12" dur="500"/>
                                        <p:tgtEl>
                                          <p:spTgt spid="11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3">
                                            <p:txEl>
                                              <p:pRg st="2" end="2"/>
                                            </p:txEl>
                                          </p:spTgt>
                                        </p:tgtEl>
                                        <p:attrNameLst>
                                          <p:attrName>style.visibility</p:attrName>
                                        </p:attrNameLst>
                                      </p:cBhvr>
                                      <p:to>
                                        <p:strVal val="visible"/>
                                      </p:to>
                                    </p:set>
                                    <p:animEffect transition="in" filter="wipe(left)">
                                      <p:cBhvr>
                                        <p:cTn id="17" dur="500"/>
                                        <p:tgtEl>
                                          <p:spTgt spid="11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13">
                                            <p:txEl>
                                              <p:pRg st="3" end="3"/>
                                            </p:txEl>
                                          </p:spTgt>
                                        </p:tgtEl>
                                        <p:attrNameLst>
                                          <p:attrName>style.visibility</p:attrName>
                                        </p:attrNameLst>
                                      </p:cBhvr>
                                      <p:to>
                                        <p:strVal val="visible"/>
                                      </p:to>
                                    </p:set>
                                    <p:animEffect transition="in" filter="wipe(left)">
                                      <p:cBhvr>
                                        <p:cTn id="22" dur="500"/>
                                        <p:tgtEl>
                                          <p:spTgt spid="11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13">
                                            <p:txEl>
                                              <p:pRg st="4" end="4"/>
                                            </p:txEl>
                                          </p:spTgt>
                                        </p:tgtEl>
                                        <p:attrNameLst>
                                          <p:attrName>style.visibility</p:attrName>
                                        </p:attrNameLst>
                                      </p:cBhvr>
                                      <p:to>
                                        <p:strVal val="visible"/>
                                      </p:to>
                                    </p:set>
                                    <p:animEffect transition="in" filter="wipe(left)">
                                      <p:cBhvr>
                                        <p:cTn id="27" dur="500"/>
                                        <p:tgtEl>
                                          <p:spTgt spid="11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13">
                                            <p:txEl>
                                              <p:pRg st="5" end="5"/>
                                            </p:txEl>
                                          </p:spTgt>
                                        </p:tgtEl>
                                        <p:attrNameLst>
                                          <p:attrName>style.visibility</p:attrName>
                                        </p:attrNameLst>
                                      </p:cBhvr>
                                      <p:to>
                                        <p:strVal val="visible"/>
                                      </p:to>
                                    </p:set>
                                    <p:animEffect transition="in" filter="wipe(left)">
                                      <p:cBhvr>
                                        <p:cTn id="32" dur="500"/>
                                        <p:tgtEl>
                                          <p:spTgt spid="11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48"/>
        <p:cNvGrpSpPr/>
        <p:nvPr/>
      </p:nvGrpSpPr>
      <p:grpSpPr>
        <a:xfrm>
          <a:off x="0" y="0"/>
          <a:ext cx="0" cy="0"/>
          <a:chOff x="0" y="0"/>
          <a:chExt cx="0" cy="0"/>
        </a:xfrm>
      </p:grpSpPr>
      <p:sp>
        <p:nvSpPr>
          <p:cNvPr id="749" name="Google Shape;749;p106"/>
          <p:cNvSpPr txBox="1">
            <a:spLocks noGrp="1"/>
          </p:cNvSpPr>
          <p:nvPr>
            <p:ph type="title"/>
          </p:nvPr>
        </p:nvSpPr>
        <p:spPr>
          <a:xfrm>
            <a:off x="914400" y="228600"/>
            <a:ext cx="76962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rgbClr val="002060"/>
                </a:solidFill>
              </a:rPr>
              <a:t>The Nervous System</a:t>
            </a:r>
            <a:endParaRPr dirty="0"/>
          </a:p>
        </p:txBody>
      </p:sp>
      <p:sp>
        <p:nvSpPr>
          <p:cNvPr id="750" name="Google Shape;750;p106"/>
          <p:cNvSpPr txBox="1">
            <a:spLocks noGrp="1"/>
          </p:cNvSpPr>
          <p:nvPr>
            <p:ph type="body" idx="1"/>
          </p:nvPr>
        </p:nvSpPr>
        <p:spPr>
          <a:xfrm>
            <a:off x="533400" y="1143000"/>
            <a:ext cx="4343400" cy="571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100"/>
              <a:buNone/>
            </a:pPr>
            <a:r>
              <a:rPr lang="en-US" sz="2100" b="1" dirty="0">
                <a:solidFill>
                  <a:srgbClr val="FF0000"/>
                </a:solidFill>
              </a:rPr>
              <a:t>Nervous</a:t>
            </a:r>
            <a:r>
              <a:rPr lang="en-US" sz="2100" b="1" dirty="0">
                <a:solidFill>
                  <a:srgbClr val="002060"/>
                </a:solidFill>
              </a:rPr>
              <a:t> </a:t>
            </a:r>
            <a:r>
              <a:rPr lang="en-US" sz="2100" b="1" dirty="0">
                <a:solidFill>
                  <a:srgbClr val="00B050"/>
                </a:solidFill>
              </a:rPr>
              <a:t>and</a:t>
            </a:r>
            <a:r>
              <a:rPr lang="en-US" sz="2100" b="1" dirty="0">
                <a:solidFill>
                  <a:srgbClr val="002060"/>
                </a:solidFill>
              </a:rPr>
              <a:t> </a:t>
            </a:r>
            <a:r>
              <a:rPr lang="en-US" sz="2100" b="1" dirty="0">
                <a:solidFill>
                  <a:srgbClr val="FF0000"/>
                </a:solidFill>
              </a:rPr>
              <a:t>Endocrine</a:t>
            </a:r>
            <a:r>
              <a:rPr lang="en-US" sz="2100" b="1" dirty="0">
                <a:solidFill>
                  <a:srgbClr val="002060"/>
                </a:solidFill>
              </a:rPr>
              <a:t> </a:t>
            </a:r>
            <a:r>
              <a:rPr lang="en-US" sz="2100" b="1" dirty="0">
                <a:solidFill>
                  <a:srgbClr val="00B050"/>
                </a:solidFill>
              </a:rPr>
              <a:t>systems work together to coordinate body functions.</a:t>
            </a:r>
            <a:endParaRPr dirty="0">
              <a:solidFill>
                <a:srgbClr val="00B050"/>
              </a:solidFill>
            </a:endParaRPr>
          </a:p>
          <a:p>
            <a:pPr marL="0" lvl="0" indent="0" algn="l" rtl="0">
              <a:spcBef>
                <a:spcPts val="1800"/>
              </a:spcBef>
              <a:spcAft>
                <a:spcPts val="0"/>
              </a:spcAft>
              <a:buClr>
                <a:srgbClr val="002060"/>
              </a:buClr>
              <a:buSzPts val="2100"/>
              <a:buNone/>
            </a:pPr>
            <a:r>
              <a:rPr lang="en-US" sz="3200" b="1" dirty="0">
                <a:solidFill>
                  <a:schemeClr val="tx1"/>
                </a:solidFill>
                <a:effectLst>
                  <a:outerShdw blurRad="38100" dist="38100" dir="2700000" algn="tl">
                    <a:srgbClr val="000000">
                      <a:alpha val="43137"/>
                    </a:srgbClr>
                  </a:outerShdw>
                </a:effectLst>
              </a:rPr>
              <a:t>COMMUNICATION</a:t>
            </a:r>
            <a:r>
              <a:rPr lang="en-US" sz="2100" b="1" dirty="0">
                <a:solidFill>
                  <a:srgbClr val="92D050"/>
                </a:solidFill>
                <a:effectLst>
                  <a:outerShdw blurRad="38100" dist="38100" dir="2700000" algn="tl">
                    <a:srgbClr val="000000">
                      <a:alpha val="43137"/>
                    </a:srgbClr>
                  </a:outerShdw>
                </a:effectLst>
              </a:rPr>
              <a:t> within this system relies on </a:t>
            </a:r>
            <a:r>
              <a:rPr lang="en-US" b="1" dirty="0">
                <a:solidFill>
                  <a:srgbClr val="FF0000"/>
                </a:solidFill>
              </a:rPr>
              <a:t>NEURONS</a:t>
            </a:r>
            <a:r>
              <a:rPr lang="en-US" sz="2100" b="1" dirty="0">
                <a:solidFill>
                  <a:srgbClr val="FF0000"/>
                </a:solidFill>
              </a:rPr>
              <a:t>.</a:t>
            </a:r>
            <a:endParaRPr dirty="0"/>
          </a:p>
          <a:p>
            <a:pPr marL="0" lvl="0" indent="0" algn="l" rtl="0">
              <a:spcBef>
                <a:spcPts val="1800"/>
              </a:spcBef>
              <a:spcAft>
                <a:spcPts val="0"/>
              </a:spcAft>
              <a:buClr>
                <a:srgbClr val="FF0000"/>
              </a:buClr>
              <a:buSzPts val="2100"/>
              <a:buNone/>
            </a:pPr>
            <a:r>
              <a:rPr lang="en-US" sz="2100" b="1" dirty="0">
                <a:solidFill>
                  <a:srgbClr val="FF0000"/>
                </a:solidFill>
              </a:rPr>
              <a:t>Neurons</a:t>
            </a:r>
            <a:r>
              <a:rPr lang="en-US" sz="2100" b="1" dirty="0">
                <a:solidFill>
                  <a:srgbClr val="002060"/>
                </a:solidFill>
              </a:rPr>
              <a:t> are nerve cells that transmit information via </a:t>
            </a:r>
            <a:r>
              <a:rPr lang="en-US" sz="2100" b="1" dirty="0">
                <a:solidFill>
                  <a:srgbClr val="0000FF"/>
                </a:solidFill>
              </a:rPr>
              <a:t>electrical</a:t>
            </a:r>
            <a:r>
              <a:rPr lang="en-US" sz="2100" b="1" dirty="0">
                <a:solidFill>
                  <a:srgbClr val="002060"/>
                </a:solidFill>
              </a:rPr>
              <a:t> and </a:t>
            </a:r>
            <a:r>
              <a:rPr lang="en-US" sz="2100" b="1" dirty="0">
                <a:solidFill>
                  <a:srgbClr val="0000FF"/>
                </a:solidFill>
              </a:rPr>
              <a:t>chemical </a:t>
            </a:r>
            <a:r>
              <a:rPr lang="en-US" sz="2100" b="1" dirty="0">
                <a:solidFill>
                  <a:srgbClr val="002060"/>
                </a:solidFill>
              </a:rPr>
              <a:t>signals.</a:t>
            </a:r>
            <a:endParaRPr sz="2100" b="1" dirty="0">
              <a:solidFill>
                <a:srgbClr val="FF0000"/>
              </a:solidFill>
            </a:endParaRPr>
          </a:p>
          <a:p>
            <a:pPr marL="0" lvl="0" indent="0" algn="l" rtl="0">
              <a:spcBef>
                <a:spcPts val="1800"/>
              </a:spcBef>
              <a:spcAft>
                <a:spcPts val="0"/>
              </a:spcAft>
              <a:buClr>
                <a:srgbClr val="0000FF"/>
              </a:buClr>
              <a:buSzPts val="2100"/>
              <a:buNone/>
            </a:pPr>
            <a:r>
              <a:rPr lang="en-US" sz="2100" b="1" dirty="0">
                <a:solidFill>
                  <a:srgbClr val="92D050"/>
                </a:solidFill>
                <a:effectLst>
                  <a:outerShdw blurRad="38100" dist="38100" dir="2700000" algn="tl">
                    <a:srgbClr val="000000">
                      <a:alpha val="43137"/>
                    </a:srgbClr>
                  </a:outerShdw>
                </a:effectLst>
              </a:rPr>
              <a:t>MAIN FUNCTIONS</a:t>
            </a:r>
            <a:r>
              <a:rPr lang="en-US" sz="2100" b="1" dirty="0">
                <a:solidFill>
                  <a:srgbClr val="0000FF"/>
                </a:solidFill>
              </a:rPr>
              <a:t>:</a:t>
            </a:r>
            <a:endParaRPr dirty="0"/>
          </a:p>
          <a:p>
            <a:pPr marL="344488" lvl="1" indent="-225425" algn="l" rtl="0">
              <a:spcBef>
                <a:spcPts val="600"/>
              </a:spcBef>
              <a:spcAft>
                <a:spcPts val="0"/>
              </a:spcAft>
              <a:buClr>
                <a:srgbClr val="FF0000"/>
              </a:buClr>
              <a:buSzPts val="2100"/>
              <a:buFont typeface="Comic Sans MS"/>
              <a:buChar char="–"/>
            </a:pPr>
            <a:r>
              <a:rPr lang="en-US" sz="2100" b="1" dirty="0">
                <a:solidFill>
                  <a:srgbClr val="FF0000"/>
                </a:solidFill>
              </a:rPr>
              <a:t>Receive</a:t>
            </a:r>
            <a:r>
              <a:rPr lang="en-US" sz="2100" b="1" dirty="0">
                <a:solidFill>
                  <a:srgbClr val="002060"/>
                </a:solidFill>
              </a:rPr>
              <a:t> Sensory Information</a:t>
            </a:r>
            <a:endParaRPr dirty="0"/>
          </a:p>
          <a:p>
            <a:pPr marL="344488" lvl="1" indent="-225425" algn="l" rtl="0">
              <a:spcBef>
                <a:spcPts val="600"/>
              </a:spcBef>
              <a:spcAft>
                <a:spcPts val="0"/>
              </a:spcAft>
              <a:buClr>
                <a:srgbClr val="FF0000"/>
              </a:buClr>
              <a:buSzPts val="2100"/>
              <a:buFont typeface="Comic Sans MS"/>
              <a:buChar char="–"/>
            </a:pPr>
            <a:r>
              <a:rPr lang="en-US" sz="2100" b="1" dirty="0">
                <a:solidFill>
                  <a:srgbClr val="FF0000"/>
                </a:solidFill>
              </a:rPr>
              <a:t>Integrate</a:t>
            </a:r>
            <a:r>
              <a:rPr lang="en-US" sz="2100" b="1" dirty="0">
                <a:solidFill>
                  <a:srgbClr val="002060"/>
                </a:solidFill>
              </a:rPr>
              <a:t> the information</a:t>
            </a:r>
            <a:endParaRPr dirty="0"/>
          </a:p>
          <a:p>
            <a:pPr marL="344488" lvl="1" indent="-225425" algn="l" rtl="0">
              <a:spcBef>
                <a:spcPts val="600"/>
              </a:spcBef>
              <a:spcAft>
                <a:spcPts val="0"/>
              </a:spcAft>
              <a:buClr>
                <a:srgbClr val="FF0000"/>
              </a:buClr>
              <a:buSzPts val="2100"/>
              <a:buFont typeface="Comic Sans MS"/>
              <a:buChar char="–"/>
            </a:pPr>
            <a:r>
              <a:rPr lang="en-US" sz="2100" b="1" dirty="0">
                <a:solidFill>
                  <a:srgbClr val="FF0000"/>
                </a:solidFill>
              </a:rPr>
              <a:t>Coordinate</a:t>
            </a:r>
            <a:r>
              <a:rPr lang="en-US" sz="2100" b="1" dirty="0">
                <a:solidFill>
                  <a:srgbClr val="002060"/>
                </a:solidFill>
              </a:rPr>
              <a:t> a Response</a:t>
            </a:r>
            <a:endParaRPr dirty="0"/>
          </a:p>
        </p:txBody>
      </p:sp>
      <p:pic>
        <p:nvPicPr>
          <p:cNvPr id="751" name="Google Shape;751;p106"/>
          <p:cNvPicPr preferRelativeResize="0">
            <a:picLocks noGrp="1"/>
          </p:cNvPicPr>
          <p:nvPr>
            <p:ph type="body" idx="2"/>
          </p:nvPr>
        </p:nvPicPr>
        <p:blipFill rotWithShape="1">
          <a:blip r:embed="rId3">
            <a:alphaModFix/>
          </a:blip>
          <a:srcRect/>
          <a:stretch/>
        </p:blipFill>
        <p:spPr>
          <a:xfrm>
            <a:off x="4953000" y="1447800"/>
            <a:ext cx="3607308" cy="480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50">
                                            <p:txEl>
                                              <p:pRg st="0" end="0"/>
                                            </p:txEl>
                                          </p:spTgt>
                                        </p:tgtEl>
                                        <p:attrNameLst>
                                          <p:attrName>style.visibility</p:attrName>
                                        </p:attrNameLst>
                                      </p:cBhvr>
                                      <p:to>
                                        <p:strVal val="visible"/>
                                      </p:to>
                                    </p:set>
                                    <p:animEffect transition="in" filter="wipe(left)">
                                      <p:cBhvr>
                                        <p:cTn id="7" dur="500"/>
                                        <p:tgtEl>
                                          <p:spTgt spid="7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50">
                                            <p:txEl>
                                              <p:pRg st="1" end="1"/>
                                            </p:txEl>
                                          </p:spTgt>
                                        </p:tgtEl>
                                        <p:attrNameLst>
                                          <p:attrName>style.visibility</p:attrName>
                                        </p:attrNameLst>
                                      </p:cBhvr>
                                      <p:to>
                                        <p:strVal val="visible"/>
                                      </p:to>
                                    </p:set>
                                    <p:animEffect transition="in" filter="wipe(left)">
                                      <p:cBhvr>
                                        <p:cTn id="12" dur="500"/>
                                        <p:tgtEl>
                                          <p:spTgt spid="7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50">
                                            <p:txEl>
                                              <p:pRg st="2" end="2"/>
                                            </p:txEl>
                                          </p:spTgt>
                                        </p:tgtEl>
                                        <p:attrNameLst>
                                          <p:attrName>style.visibility</p:attrName>
                                        </p:attrNameLst>
                                      </p:cBhvr>
                                      <p:to>
                                        <p:strVal val="visible"/>
                                      </p:to>
                                    </p:set>
                                    <p:animEffect transition="in" filter="wipe(left)">
                                      <p:cBhvr>
                                        <p:cTn id="17" dur="500"/>
                                        <p:tgtEl>
                                          <p:spTgt spid="7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50">
                                            <p:txEl>
                                              <p:pRg st="3" end="3"/>
                                            </p:txEl>
                                          </p:spTgt>
                                        </p:tgtEl>
                                        <p:attrNameLst>
                                          <p:attrName>style.visibility</p:attrName>
                                        </p:attrNameLst>
                                      </p:cBhvr>
                                      <p:to>
                                        <p:strVal val="visible"/>
                                      </p:to>
                                    </p:set>
                                    <p:animEffect transition="in" filter="wipe(left)">
                                      <p:cBhvr>
                                        <p:cTn id="22" dur="500"/>
                                        <p:tgtEl>
                                          <p:spTgt spid="7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50">
                                            <p:txEl>
                                              <p:pRg st="4" end="4"/>
                                            </p:txEl>
                                          </p:spTgt>
                                        </p:tgtEl>
                                        <p:attrNameLst>
                                          <p:attrName>style.visibility</p:attrName>
                                        </p:attrNameLst>
                                      </p:cBhvr>
                                      <p:to>
                                        <p:strVal val="visible"/>
                                      </p:to>
                                    </p:set>
                                    <p:animEffect transition="in" filter="wipe(left)">
                                      <p:cBhvr>
                                        <p:cTn id="27" dur="500"/>
                                        <p:tgtEl>
                                          <p:spTgt spid="7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50">
                                            <p:txEl>
                                              <p:pRg st="5" end="5"/>
                                            </p:txEl>
                                          </p:spTgt>
                                        </p:tgtEl>
                                        <p:attrNameLst>
                                          <p:attrName>style.visibility</p:attrName>
                                        </p:attrNameLst>
                                      </p:cBhvr>
                                      <p:to>
                                        <p:strVal val="visible"/>
                                      </p:to>
                                    </p:set>
                                    <p:animEffect transition="in" filter="wipe(left)">
                                      <p:cBhvr>
                                        <p:cTn id="32" dur="500"/>
                                        <p:tgtEl>
                                          <p:spTgt spid="7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50">
                                            <p:txEl>
                                              <p:pRg st="6" end="6"/>
                                            </p:txEl>
                                          </p:spTgt>
                                        </p:tgtEl>
                                        <p:attrNameLst>
                                          <p:attrName>style.visibility</p:attrName>
                                        </p:attrNameLst>
                                      </p:cBhvr>
                                      <p:to>
                                        <p:strVal val="visible"/>
                                      </p:to>
                                    </p:set>
                                    <p:animEffect transition="in" filter="wipe(left)">
                                      <p:cBhvr>
                                        <p:cTn id="37" dur="500"/>
                                        <p:tgtEl>
                                          <p:spTgt spid="7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118"/>
        <p:cNvGrpSpPr/>
        <p:nvPr/>
      </p:nvGrpSpPr>
      <p:grpSpPr>
        <a:xfrm>
          <a:off x="0" y="0"/>
          <a:ext cx="0" cy="0"/>
          <a:chOff x="0" y="0"/>
          <a:chExt cx="0" cy="0"/>
        </a:xfrm>
      </p:grpSpPr>
      <p:pic>
        <p:nvPicPr>
          <p:cNvPr id="1119" name="Google Shape;1119;p177" descr="22_01GasExchangePhases-U.jpg"/>
          <p:cNvPicPr preferRelativeResize="0"/>
          <p:nvPr/>
        </p:nvPicPr>
        <p:blipFill rotWithShape="1">
          <a:blip r:embed="rId3">
            <a:alphaModFix/>
          </a:blip>
          <a:srcRect b="6165"/>
          <a:stretch/>
        </p:blipFill>
        <p:spPr>
          <a:xfrm>
            <a:off x="2164080" y="137161"/>
            <a:ext cx="4815840" cy="6177760"/>
          </a:xfrm>
          <a:prstGeom prst="rect">
            <a:avLst/>
          </a:prstGeom>
          <a:noFill/>
          <a:ln>
            <a:noFill/>
          </a:ln>
        </p:spPr>
      </p:pic>
      <p:sp>
        <p:nvSpPr>
          <p:cNvPr id="1120" name="Google Shape;1120;p177"/>
          <p:cNvSpPr txBox="1"/>
          <p:nvPr/>
        </p:nvSpPr>
        <p:spPr>
          <a:xfrm>
            <a:off x="2203493" y="1068015"/>
            <a:ext cx="438672"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Lung</a:t>
            </a:r>
            <a:endParaRPr sz="1400" b="1" dirty="0">
              <a:solidFill>
                <a:srgbClr val="000000"/>
              </a:solidFill>
              <a:latin typeface="Arial"/>
              <a:ea typeface="Arial"/>
              <a:cs typeface="Arial"/>
              <a:sym typeface="Arial"/>
            </a:endParaRPr>
          </a:p>
        </p:txBody>
      </p:sp>
      <p:grpSp>
        <p:nvGrpSpPr>
          <p:cNvPr id="1122" name="Google Shape;1122;p177"/>
          <p:cNvGrpSpPr/>
          <p:nvPr/>
        </p:nvGrpSpPr>
        <p:grpSpPr>
          <a:xfrm>
            <a:off x="2662767" y="1204735"/>
            <a:ext cx="2446578" cy="1930400"/>
            <a:chOff x="2662767" y="1204735"/>
            <a:chExt cx="2446578" cy="1930400"/>
          </a:xfrm>
        </p:grpSpPr>
        <p:cxnSp>
          <p:nvCxnSpPr>
            <p:cNvPr id="1123" name="Google Shape;1123;p177"/>
            <p:cNvCxnSpPr/>
            <p:nvPr/>
          </p:nvCxnSpPr>
          <p:spPr>
            <a:xfrm>
              <a:off x="3683000" y="1888452"/>
              <a:ext cx="1426345"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4" name="Google Shape;1124;p177"/>
            <p:cNvCxnSpPr/>
            <p:nvPr/>
          </p:nvCxnSpPr>
          <p:spPr>
            <a:xfrm>
              <a:off x="2662767" y="1204735"/>
              <a:ext cx="951260"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5" name="Google Shape;1125;p177"/>
            <p:cNvCxnSpPr/>
            <p:nvPr/>
          </p:nvCxnSpPr>
          <p:spPr>
            <a:xfrm rot="10800000" flipH="1">
              <a:off x="3865033" y="1888452"/>
              <a:ext cx="1244312" cy="562648"/>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6" name="Google Shape;1126;p177"/>
            <p:cNvCxnSpPr/>
            <p:nvPr/>
          </p:nvCxnSpPr>
          <p:spPr>
            <a:xfrm>
              <a:off x="3778359" y="1357134"/>
              <a:ext cx="1327041"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7" name="Google Shape;1127;p177"/>
            <p:cNvCxnSpPr/>
            <p:nvPr/>
          </p:nvCxnSpPr>
          <p:spPr>
            <a:xfrm>
              <a:off x="2992967" y="3135135"/>
              <a:ext cx="1027460" cy="0"/>
            </a:xfrm>
            <a:prstGeom prst="straightConnector1">
              <a:avLst/>
            </a:prstGeom>
            <a:solidFill>
              <a:schemeClr val="accent1"/>
            </a:solidFill>
            <a:ln w="25400" cap="flat" cmpd="sng">
              <a:solidFill>
                <a:schemeClr val="lt1"/>
              </a:solidFill>
              <a:prstDash val="solid"/>
              <a:round/>
              <a:headEnd type="none" w="sm" len="sm"/>
              <a:tailEnd type="none" w="sm" len="sm"/>
            </a:ln>
          </p:spPr>
        </p:cxnSp>
      </p:grpSp>
      <p:cxnSp>
        <p:nvCxnSpPr>
          <p:cNvPr id="1128" name="Google Shape;1128;p177"/>
          <p:cNvCxnSpPr/>
          <p:nvPr/>
        </p:nvCxnSpPr>
        <p:spPr>
          <a:xfrm>
            <a:off x="4364567" y="5325533"/>
            <a:ext cx="434793" cy="9560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29" name="Google Shape;1129;p177"/>
          <p:cNvCxnSpPr/>
          <p:nvPr/>
        </p:nvCxnSpPr>
        <p:spPr>
          <a:xfrm rot="10800000" flipH="1">
            <a:off x="4191000" y="5421135"/>
            <a:ext cx="608360" cy="17956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30" name="Google Shape;1130;p177"/>
          <p:cNvCxnSpPr/>
          <p:nvPr/>
        </p:nvCxnSpPr>
        <p:spPr>
          <a:xfrm>
            <a:off x="2559159" y="5700535"/>
            <a:ext cx="332208" cy="0"/>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1131" name="Google Shape;1131;p177"/>
          <p:cNvGrpSpPr/>
          <p:nvPr/>
        </p:nvGrpSpPr>
        <p:grpSpPr>
          <a:xfrm>
            <a:off x="4895474" y="374252"/>
            <a:ext cx="200039" cy="200039"/>
            <a:chOff x="4895474" y="374252"/>
            <a:chExt cx="200039" cy="200039"/>
          </a:xfrm>
        </p:grpSpPr>
        <p:sp>
          <p:nvSpPr>
            <p:cNvPr id="1132" name="Google Shape;1132;p177"/>
            <p:cNvSpPr/>
            <p:nvPr/>
          </p:nvSpPr>
          <p:spPr>
            <a:xfrm>
              <a:off x="4895474" y="374252"/>
              <a:ext cx="200039" cy="200039"/>
            </a:xfrm>
            <a:prstGeom prst="ellipse">
              <a:avLst/>
            </a:pr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
          <p:nvSpPr>
            <p:cNvPr id="1133" name="Google Shape;1133;p177"/>
            <p:cNvSpPr txBox="1"/>
            <p:nvPr/>
          </p:nvSpPr>
          <p:spPr>
            <a:xfrm>
              <a:off x="4951123" y="377034"/>
              <a:ext cx="85585"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dirty="0">
                  <a:solidFill>
                    <a:srgbClr val="FFFFFF"/>
                  </a:solidFill>
                  <a:latin typeface="Arial"/>
                  <a:ea typeface="Arial"/>
                  <a:cs typeface="Arial"/>
                  <a:sym typeface="Arial"/>
                </a:rPr>
                <a:t>1</a:t>
              </a:r>
              <a:endParaRPr sz="1200" b="1" dirty="0">
                <a:solidFill>
                  <a:srgbClr val="FFFFFF"/>
                </a:solidFill>
                <a:latin typeface="Arial"/>
                <a:ea typeface="Arial"/>
                <a:cs typeface="Arial"/>
                <a:sym typeface="Arial"/>
              </a:endParaRPr>
            </a:p>
          </p:txBody>
        </p:sp>
      </p:grpSp>
      <p:sp>
        <p:nvSpPr>
          <p:cNvPr id="1140" name="Google Shape;1140;p177"/>
          <p:cNvSpPr txBox="1"/>
          <p:nvPr/>
        </p:nvSpPr>
        <p:spPr>
          <a:xfrm>
            <a:off x="2203494" y="2998415"/>
            <a:ext cx="758383"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Capillary</a:t>
            </a:r>
            <a:endParaRPr sz="1400" b="1" dirty="0">
              <a:solidFill>
                <a:srgbClr val="000000"/>
              </a:solidFill>
              <a:latin typeface="Arial"/>
              <a:ea typeface="Arial"/>
              <a:cs typeface="Arial"/>
              <a:sym typeface="Arial"/>
            </a:endParaRPr>
          </a:p>
        </p:txBody>
      </p:sp>
      <p:sp>
        <p:nvSpPr>
          <p:cNvPr id="1141" name="Google Shape;1141;p177"/>
          <p:cNvSpPr txBox="1"/>
          <p:nvPr/>
        </p:nvSpPr>
        <p:spPr>
          <a:xfrm>
            <a:off x="4481026" y="187481"/>
            <a:ext cx="20621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42" name="Google Shape;1142;p177"/>
          <p:cNvSpPr txBox="1"/>
          <p:nvPr/>
        </p:nvSpPr>
        <p:spPr>
          <a:xfrm>
            <a:off x="2211960" y="5580748"/>
            <a:ext cx="329267"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Cell</a:t>
            </a:r>
            <a:endParaRPr sz="1400" b="1" dirty="0">
              <a:solidFill>
                <a:srgbClr val="000000"/>
              </a:solidFill>
              <a:latin typeface="Arial"/>
              <a:ea typeface="Arial"/>
              <a:cs typeface="Arial"/>
              <a:sym typeface="Arial"/>
            </a:endParaRPr>
          </a:p>
        </p:txBody>
      </p:sp>
      <p:sp>
        <p:nvSpPr>
          <p:cNvPr id="1143" name="Google Shape;1143;p177"/>
          <p:cNvSpPr txBox="1"/>
          <p:nvPr/>
        </p:nvSpPr>
        <p:spPr>
          <a:xfrm>
            <a:off x="4828160" y="5292882"/>
            <a:ext cx="112851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Mitochondria</a:t>
            </a:r>
            <a:endParaRPr sz="1400" b="1" dirty="0">
              <a:solidFill>
                <a:srgbClr val="000000"/>
              </a:solidFill>
              <a:latin typeface="Arial"/>
              <a:ea typeface="Arial"/>
              <a:cs typeface="Arial"/>
              <a:sym typeface="Arial"/>
            </a:endParaRPr>
          </a:p>
        </p:txBody>
      </p:sp>
      <p:sp>
        <p:nvSpPr>
          <p:cNvPr id="1144" name="Google Shape;1144;p177"/>
          <p:cNvSpPr txBox="1"/>
          <p:nvPr/>
        </p:nvSpPr>
        <p:spPr>
          <a:xfrm>
            <a:off x="5801827" y="4090614"/>
            <a:ext cx="758383"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Capillary</a:t>
            </a:r>
            <a:endParaRPr sz="1400" b="1" dirty="0">
              <a:solidFill>
                <a:srgbClr val="000000"/>
              </a:solidFill>
              <a:latin typeface="Arial"/>
              <a:ea typeface="Arial"/>
              <a:cs typeface="Arial"/>
              <a:sym typeface="Arial"/>
            </a:endParaRPr>
          </a:p>
        </p:txBody>
      </p:sp>
      <p:sp>
        <p:nvSpPr>
          <p:cNvPr id="1148" name="Google Shape;1148;p177"/>
          <p:cNvSpPr txBox="1"/>
          <p:nvPr/>
        </p:nvSpPr>
        <p:spPr>
          <a:xfrm>
            <a:off x="5141427" y="1762280"/>
            <a:ext cx="648978"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Blood</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vessels</a:t>
            </a:r>
            <a:endParaRPr sz="1400" b="1" dirty="0">
              <a:solidFill>
                <a:srgbClr val="000000"/>
              </a:solidFill>
              <a:latin typeface="Arial"/>
              <a:ea typeface="Arial"/>
              <a:cs typeface="Arial"/>
              <a:sym typeface="Arial"/>
            </a:endParaRPr>
          </a:p>
        </p:txBody>
      </p:sp>
      <p:sp>
        <p:nvSpPr>
          <p:cNvPr id="1149" name="Google Shape;1149;p177"/>
          <p:cNvSpPr txBox="1"/>
          <p:nvPr/>
        </p:nvSpPr>
        <p:spPr>
          <a:xfrm>
            <a:off x="5141426" y="1220415"/>
            <a:ext cx="46166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Heart</a:t>
            </a:r>
            <a:endParaRPr sz="1400" b="1" dirty="0">
              <a:solidFill>
                <a:srgbClr val="000000"/>
              </a:solidFill>
              <a:latin typeface="Arial"/>
              <a:ea typeface="Arial"/>
              <a:cs typeface="Arial"/>
              <a:sym typeface="Arial"/>
            </a:endParaRPr>
          </a:p>
        </p:txBody>
      </p:sp>
      <p:sp>
        <p:nvSpPr>
          <p:cNvPr id="1150" name="Google Shape;1150;p177"/>
          <p:cNvSpPr txBox="1"/>
          <p:nvPr/>
        </p:nvSpPr>
        <p:spPr>
          <a:xfrm>
            <a:off x="5158360" y="348348"/>
            <a:ext cx="1598700" cy="369332"/>
          </a:xfrm>
          <a:prstGeom prst="rect">
            <a:avLst/>
          </a:prstGeom>
          <a:solidFill>
            <a:srgbClr val="FFFF00"/>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dirty="0">
                <a:solidFill>
                  <a:srgbClr val="000000"/>
                </a:solidFill>
                <a:latin typeface="Arial"/>
                <a:ea typeface="Arial"/>
                <a:cs typeface="Arial"/>
                <a:sym typeface="Arial"/>
              </a:rPr>
              <a:t>Breathing</a:t>
            </a:r>
            <a:endParaRPr sz="1400" b="1" dirty="0">
              <a:solidFill>
                <a:srgbClr val="000000"/>
              </a:solidFill>
              <a:latin typeface="Arial"/>
              <a:ea typeface="Arial"/>
              <a:cs typeface="Arial"/>
              <a:sym typeface="Arial"/>
            </a:endParaRPr>
          </a:p>
        </p:txBody>
      </p:sp>
      <p:sp>
        <p:nvSpPr>
          <p:cNvPr id="1151" name="Google Shape;1151;p177"/>
          <p:cNvSpPr txBox="1"/>
          <p:nvPr/>
        </p:nvSpPr>
        <p:spPr>
          <a:xfrm>
            <a:off x="4057693" y="4361546"/>
            <a:ext cx="20621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52" name="Google Shape;1152;p177"/>
          <p:cNvSpPr txBox="1"/>
          <p:nvPr/>
        </p:nvSpPr>
        <p:spPr>
          <a:xfrm>
            <a:off x="4557225" y="543080"/>
            <a:ext cx="33587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53" name="Google Shape;1153;p177"/>
          <p:cNvSpPr txBox="1"/>
          <p:nvPr/>
        </p:nvSpPr>
        <p:spPr>
          <a:xfrm>
            <a:off x="4472558" y="4649413"/>
            <a:ext cx="33587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grpSp>
        <p:nvGrpSpPr>
          <p:cNvPr id="1154" name="Google Shape;1154;p177"/>
          <p:cNvGrpSpPr/>
          <p:nvPr/>
        </p:nvGrpSpPr>
        <p:grpSpPr>
          <a:xfrm>
            <a:off x="2662767" y="1204735"/>
            <a:ext cx="2446578" cy="1930400"/>
            <a:chOff x="2662767" y="1204735"/>
            <a:chExt cx="2446578" cy="1930400"/>
          </a:xfrm>
        </p:grpSpPr>
        <p:cxnSp>
          <p:nvCxnSpPr>
            <p:cNvPr id="1155" name="Google Shape;1155;p177"/>
            <p:cNvCxnSpPr/>
            <p:nvPr/>
          </p:nvCxnSpPr>
          <p:spPr>
            <a:xfrm>
              <a:off x="3683000" y="1888452"/>
              <a:ext cx="1426345"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6" name="Google Shape;1156;p177"/>
            <p:cNvCxnSpPr/>
            <p:nvPr/>
          </p:nvCxnSpPr>
          <p:spPr>
            <a:xfrm>
              <a:off x="2662767" y="1204735"/>
              <a:ext cx="951260"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7" name="Google Shape;1157;p177"/>
            <p:cNvCxnSpPr/>
            <p:nvPr/>
          </p:nvCxnSpPr>
          <p:spPr>
            <a:xfrm rot="10800000" flipH="1">
              <a:off x="3865033" y="1888452"/>
              <a:ext cx="1244312" cy="562648"/>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8" name="Google Shape;1158;p177"/>
            <p:cNvCxnSpPr/>
            <p:nvPr/>
          </p:nvCxnSpPr>
          <p:spPr>
            <a:xfrm>
              <a:off x="3778359" y="1357134"/>
              <a:ext cx="1327041"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9" name="Google Shape;1159;p177"/>
            <p:cNvCxnSpPr/>
            <p:nvPr/>
          </p:nvCxnSpPr>
          <p:spPr>
            <a:xfrm>
              <a:off x="2992967" y="3135135"/>
              <a:ext cx="1027460" cy="0"/>
            </a:xfrm>
            <a:prstGeom prst="straightConnector1">
              <a:avLst/>
            </a:prstGeom>
            <a:solidFill>
              <a:schemeClr val="accent1"/>
            </a:solidFill>
            <a:ln w="12700" cap="flat" cmpd="sng">
              <a:solidFill>
                <a:schemeClr val="dk1"/>
              </a:solidFill>
              <a:prstDash val="solid"/>
              <a:round/>
              <a:headEnd type="none" w="sm" len="sm"/>
              <a:tailEnd type="none" w="sm" len="sm"/>
            </a:ln>
          </p:spPr>
        </p:cxnSp>
      </p:grpSp>
      <p:sp>
        <p:nvSpPr>
          <p:cNvPr id="2" name="Google Shape;1113;p176">
            <a:extLst>
              <a:ext uri="{FF2B5EF4-FFF2-40B4-BE49-F238E27FC236}">
                <a16:creationId xmlns:a16="http://schemas.microsoft.com/office/drawing/2014/main" id="{E841622D-45F0-178C-5D9E-9380CA5B06E4}"/>
              </a:ext>
            </a:extLst>
          </p:cNvPr>
          <p:cNvSpPr txBox="1">
            <a:spLocks/>
          </p:cNvSpPr>
          <p:nvPr/>
        </p:nvSpPr>
        <p:spPr>
          <a:xfrm>
            <a:off x="154379" y="1143000"/>
            <a:ext cx="2006801" cy="17189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lvl="1" algn="l">
              <a:spcBef>
                <a:spcPts val="1800"/>
              </a:spcBef>
              <a:buSzPts val="2600"/>
            </a:pPr>
            <a:r>
              <a:rPr lang="en-US" b="1" dirty="0">
                <a:solidFill>
                  <a:srgbClr val="0000FF"/>
                </a:solidFill>
              </a:rPr>
              <a:t>Inhalation (take in oxygen)</a:t>
            </a:r>
            <a:endParaRPr lang="en-US" dirty="0"/>
          </a:p>
        </p:txBody>
      </p:sp>
      <p:sp>
        <p:nvSpPr>
          <p:cNvPr id="3" name="Google Shape;1113;p176">
            <a:extLst>
              <a:ext uri="{FF2B5EF4-FFF2-40B4-BE49-F238E27FC236}">
                <a16:creationId xmlns:a16="http://schemas.microsoft.com/office/drawing/2014/main" id="{D684D274-7458-B8CC-3B77-8528F671C11F}"/>
              </a:ext>
            </a:extLst>
          </p:cNvPr>
          <p:cNvSpPr txBox="1">
            <a:spLocks/>
          </p:cNvSpPr>
          <p:nvPr/>
        </p:nvSpPr>
        <p:spPr>
          <a:xfrm>
            <a:off x="7079345" y="962891"/>
            <a:ext cx="2006801" cy="20355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lvl="1" algn="l">
              <a:spcBef>
                <a:spcPts val="1800"/>
              </a:spcBef>
              <a:buSzPts val="2600"/>
            </a:pPr>
            <a:r>
              <a:rPr lang="en-US" b="1" dirty="0">
                <a:solidFill>
                  <a:srgbClr val="00B050"/>
                </a:solidFill>
              </a:rPr>
              <a:t>Exhalation (breathe out carbon dioxide)</a:t>
            </a:r>
          </a:p>
          <a:p>
            <a:pPr marL="228600" indent="-50800" algn="l">
              <a:spcBef>
                <a:spcPts val="1000"/>
              </a:spcBef>
              <a:buSzPts val="2800"/>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279"/>
        <p:cNvGrpSpPr/>
        <p:nvPr/>
      </p:nvGrpSpPr>
      <p:grpSpPr>
        <a:xfrm>
          <a:off x="0" y="0"/>
          <a:ext cx="0" cy="0"/>
          <a:chOff x="0" y="0"/>
          <a:chExt cx="0" cy="0"/>
        </a:xfrm>
      </p:grpSpPr>
      <p:sp>
        <p:nvSpPr>
          <p:cNvPr id="1280" name="Google Shape;1280;p184"/>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a:latin typeface="Comic Sans MS"/>
                <a:ea typeface="Comic Sans MS"/>
                <a:cs typeface="Comic Sans MS"/>
                <a:sym typeface="Comic Sans MS"/>
              </a:rPr>
              <a:t>Breathing</a:t>
            </a:r>
            <a:endParaRPr b="1" dirty="0">
              <a:latin typeface="Comic Sans MS"/>
              <a:ea typeface="Comic Sans MS"/>
              <a:cs typeface="Comic Sans MS"/>
              <a:sym typeface="Comic Sans MS"/>
            </a:endParaRPr>
          </a:p>
        </p:txBody>
      </p:sp>
      <p:sp>
        <p:nvSpPr>
          <p:cNvPr id="1281" name="Google Shape;1281;p184"/>
          <p:cNvSpPr txBox="1">
            <a:spLocks noGrp="1"/>
          </p:cNvSpPr>
          <p:nvPr>
            <p:ph type="body" idx="1"/>
          </p:nvPr>
        </p:nvSpPr>
        <p:spPr>
          <a:xfrm>
            <a:off x="182088" y="1380506"/>
            <a:ext cx="8153400" cy="228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2600"/>
              <a:buNone/>
            </a:pPr>
            <a:r>
              <a:rPr lang="en-US" sz="2600" dirty="0">
                <a:solidFill>
                  <a:srgbClr val="FF0000"/>
                </a:solidFill>
                <a:latin typeface="Comic Sans MS"/>
                <a:ea typeface="Comic Sans MS"/>
                <a:cs typeface="Comic Sans MS"/>
                <a:sym typeface="Comic Sans MS"/>
              </a:rPr>
              <a:t>Ventilation of the lungs through alternating </a:t>
            </a:r>
            <a:r>
              <a:rPr lang="en-US" sz="2600" b="1" dirty="0">
                <a:solidFill>
                  <a:srgbClr val="663300"/>
                </a:solidFill>
                <a:latin typeface="Comic Sans MS"/>
                <a:ea typeface="Comic Sans MS"/>
                <a:cs typeface="Comic Sans MS"/>
                <a:sym typeface="Comic Sans MS"/>
              </a:rPr>
              <a:t>inhalation </a:t>
            </a:r>
            <a:r>
              <a:rPr lang="en-US" sz="2600" dirty="0">
                <a:solidFill>
                  <a:srgbClr val="FF0000"/>
                </a:solidFill>
                <a:latin typeface="Comic Sans MS"/>
                <a:ea typeface="Comic Sans MS"/>
                <a:cs typeface="Comic Sans MS"/>
                <a:sym typeface="Comic Sans MS"/>
              </a:rPr>
              <a:t>and </a:t>
            </a:r>
            <a:r>
              <a:rPr lang="en-US" sz="2600" b="1" dirty="0">
                <a:solidFill>
                  <a:srgbClr val="663300"/>
                </a:solidFill>
                <a:latin typeface="Comic Sans MS"/>
                <a:ea typeface="Comic Sans MS"/>
                <a:cs typeface="Comic Sans MS"/>
                <a:sym typeface="Comic Sans MS"/>
              </a:rPr>
              <a:t>exhalation. </a:t>
            </a:r>
            <a:endParaRPr sz="2600" dirty="0">
              <a:solidFill>
                <a:srgbClr val="FF0000"/>
              </a:solidFill>
              <a:latin typeface="Comic Sans MS"/>
              <a:ea typeface="Comic Sans MS"/>
              <a:cs typeface="Comic Sans MS"/>
              <a:sym typeface="Comic Sans MS"/>
            </a:endParaRPr>
          </a:p>
          <a:p>
            <a:pPr marL="342900" lvl="0" indent="-342900" algn="l" rtl="0">
              <a:spcBef>
                <a:spcPts val="1800"/>
              </a:spcBef>
              <a:spcAft>
                <a:spcPts val="0"/>
              </a:spcAft>
              <a:buClr>
                <a:srgbClr val="FF0000"/>
              </a:buClr>
              <a:buSzPts val="2600"/>
              <a:buFont typeface="Comic Sans MS"/>
              <a:buChar char="•"/>
            </a:pPr>
            <a:r>
              <a:rPr lang="en-US" sz="2600" dirty="0">
                <a:solidFill>
                  <a:srgbClr val="FF0000"/>
                </a:solidFill>
                <a:latin typeface="Comic Sans MS"/>
                <a:ea typeface="Comic Sans MS"/>
                <a:cs typeface="Comic Sans MS"/>
                <a:sym typeface="Comic Sans MS"/>
              </a:rPr>
              <a:t>Air is not moved by the lungs, but by the </a:t>
            </a:r>
            <a:r>
              <a:rPr lang="en-US" sz="2600" b="1" dirty="0">
                <a:solidFill>
                  <a:srgbClr val="663300"/>
                </a:solidFill>
                <a:latin typeface="Comic Sans MS"/>
                <a:ea typeface="Comic Sans MS"/>
                <a:cs typeface="Comic Sans MS"/>
                <a:sym typeface="Comic Sans MS"/>
              </a:rPr>
              <a:t>muscles surrounding the lungs: </a:t>
            </a:r>
            <a:r>
              <a:rPr lang="en-US" sz="2600" b="1" dirty="0">
                <a:solidFill>
                  <a:srgbClr val="0000FF"/>
                </a:solidFill>
                <a:latin typeface="Comic Sans MS"/>
                <a:ea typeface="Comic Sans MS"/>
                <a:cs typeface="Comic Sans MS"/>
                <a:sym typeface="Comic Sans MS"/>
              </a:rPr>
              <a:t>Diaphragm </a:t>
            </a:r>
            <a:r>
              <a:rPr lang="en-US" sz="2600" dirty="0">
                <a:solidFill>
                  <a:srgbClr val="FF0000"/>
                </a:solidFill>
                <a:latin typeface="Comic Sans MS"/>
                <a:ea typeface="Comic Sans MS"/>
                <a:cs typeface="Comic Sans MS"/>
                <a:sym typeface="Comic Sans MS"/>
              </a:rPr>
              <a:t>and</a:t>
            </a:r>
            <a:r>
              <a:rPr lang="en-US" sz="2600" b="1" dirty="0">
                <a:solidFill>
                  <a:srgbClr val="0000FF"/>
                </a:solidFill>
                <a:latin typeface="Comic Sans MS"/>
                <a:ea typeface="Comic Sans MS"/>
                <a:cs typeface="Comic Sans MS"/>
                <a:sym typeface="Comic Sans MS"/>
              </a:rPr>
              <a:t> Rib Cage Muscles.</a:t>
            </a:r>
            <a:endParaRPr dirty="0"/>
          </a:p>
          <a:p>
            <a:pPr marL="342900" lvl="0" indent="-342900" algn="l" rtl="0">
              <a:spcBef>
                <a:spcPts val="520"/>
              </a:spcBef>
              <a:spcAft>
                <a:spcPts val="0"/>
              </a:spcAft>
              <a:buClr>
                <a:srgbClr val="7030A0"/>
              </a:buClr>
              <a:buSzPts val="2600"/>
              <a:buFont typeface="Comic Sans MS"/>
              <a:buChar char="•"/>
            </a:pPr>
            <a:endParaRPr sz="2800" dirty="0">
              <a:solidFill>
                <a:srgbClr val="FF0000"/>
              </a:solidFill>
              <a:latin typeface="Comic Sans MS"/>
              <a:ea typeface="Comic Sans MS"/>
              <a:cs typeface="Comic Sans MS"/>
              <a:sym typeface="Comic Sans MS"/>
            </a:endParaRPr>
          </a:p>
          <a:p>
            <a:pPr marL="742950" lvl="1" indent="-107950" algn="l" rtl="0">
              <a:spcBef>
                <a:spcPts val="560"/>
              </a:spcBef>
              <a:spcAft>
                <a:spcPts val="0"/>
              </a:spcAft>
              <a:buClr>
                <a:srgbClr val="CC3300"/>
              </a:buClr>
              <a:buSzPts val="2800"/>
              <a:buFont typeface="Times New Roman"/>
              <a:buNone/>
            </a:pPr>
            <a:endParaRPr sz="2800" dirty="0">
              <a:solidFill>
                <a:srgbClr val="FF0000"/>
              </a:solidFill>
              <a:latin typeface="Comic Sans MS"/>
              <a:ea typeface="Comic Sans MS"/>
              <a:cs typeface="Comic Sans MS"/>
              <a:sym typeface="Comic Sans MS"/>
            </a:endParaRPr>
          </a:p>
        </p:txBody>
      </p:sp>
      <p:sp>
        <p:nvSpPr>
          <p:cNvPr id="1282" name="Google Shape;1282;p1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61</a:t>
            </a:fld>
            <a:endParaRPr sz="1400" dirty="0">
              <a:solidFill>
                <a:srgbClr val="000000"/>
              </a:solidFill>
              <a:latin typeface="Arial"/>
              <a:ea typeface="Arial"/>
              <a:cs typeface="Arial"/>
              <a:sym typeface="Arial"/>
            </a:endParaRPr>
          </a:p>
        </p:txBody>
      </p:sp>
      <p:pic>
        <p:nvPicPr>
          <p:cNvPr id="8194" name="Picture 2" descr="Difference between Respiration and Breathing">
            <a:extLst>
              <a:ext uri="{FF2B5EF4-FFF2-40B4-BE49-F238E27FC236}">
                <a16:creationId xmlns:a16="http://schemas.microsoft.com/office/drawing/2014/main" id="{C4A7F182-D34F-B51A-B517-0F225436E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88" y="3841956"/>
            <a:ext cx="42672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piration summary | Britannica">
            <a:extLst>
              <a:ext uri="{FF2B5EF4-FFF2-40B4-BE49-F238E27FC236}">
                <a16:creationId xmlns:a16="http://schemas.microsoft.com/office/drawing/2014/main" id="{96D6CC30-F3D2-D4E3-D610-117FEA33F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714" y="3841956"/>
            <a:ext cx="4171549" cy="240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81">
                                            <p:txEl>
                                              <p:pRg st="0" end="0"/>
                                            </p:txEl>
                                          </p:spTgt>
                                        </p:tgtEl>
                                        <p:attrNameLst>
                                          <p:attrName>style.visibility</p:attrName>
                                        </p:attrNameLst>
                                      </p:cBhvr>
                                      <p:to>
                                        <p:strVal val="visible"/>
                                      </p:to>
                                    </p:set>
                                    <p:animEffect transition="in" filter="wipe(left)">
                                      <p:cBhvr>
                                        <p:cTn id="7" dur="500"/>
                                        <p:tgtEl>
                                          <p:spTgt spid="12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81">
                                            <p:txEl>
                                              <p:pRg st="1" end="1"/>
                                            </p:txEl>
                                          </p:spTgt>
                                        </p:tgtEl>
                                        <p:attrNameLst>
                                          <p:attrName>style.visibility</p:attrName>
                                        </p:attrNameLst>
                                      </p:cBhvr>
                                      <p:to>
                                        <p:strVal val="visible"/>
                                      </p:to>
                                    </p:set>
                                    <p:animEffect transition="in" filter="wipe(left)">
                                      <p:cBhvr>
                                        <p:cTn id="17" dur="500"/>
                                        <p:tgtEl>
                                          <p:spTgt spid="128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Effect transition="in" filter="fade">
                                      <p:cBhvr>
                                        <p:cTn id="2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279"/>
        <p:cNvGrpSpPr/>
        <p:nvPr/>
      </p:nvGrpSpPr>
      <p:grpSpPr>
        <a:xfrm>
          <a:off x="0" y="0"/>
          <a:ext cx="0" cy="0"/>
          <a:chOff x="0" y="0"/>
          <a:chExt cx="0" cy="0"/>
        </a:xfrm>
      </p:grpSpPr>
      <p:sp>
        <p:nvSpPr>
          <p:cNvPr id="1280" name="Google Shape;1280;p184"/>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a:latin typeface="Comic Sans MS"/>
                <a:ea typeface="Comic Sans MS"/>
                <a:cs typeface="Comic Sans MS"/>
                <a:sym typeface="Comic Sans MS"/>
              </a:rPr>
              <a:t>INHALING</a:t>
            </a:r>
            <a:endParaRPr b="1" dirty="0">
              <a:latin typeface="Comic Sans MS"/>
              <a:ea typeface="Comic Sans MS"/>
              <a:cs typeface="Comic Sans MS"/>
              <a:sym typeface="Comic Sans MS"/>
            </a:endParaRPr>
          </a:p>
        </p:txBody>
      </p:sp>
      <p:sp>
        <p:nvSpPr>
          <p:cNvPr id="1281" name="Google Shape;1281;p184"/>
          <p:cNvSpPr txBox="1">
            <a:spLocks noGrp="1"/>
          </p:cNvSpPr>
          <p:nvPr>
            <p:ph type="body" idx="1"/>
          </p:nvPr>
        </p:nvSpPr>
        <p:spPr>
          <a:xfrm>
            <a:off x="0" y="1091439"/>
            <a:ext cx="4419600" cy="5153786"/>
          </a:xfrm>
          <a:prstGeom prst="rect">
            <a:avLst/>
          </a:prstGeom>
          <a:noFill/>
          <a:ln>
            <a:noFill/>
          </a:ln>
        </p:spPr>
        <p:txBody>
          <a:bodyPr spcFirstLastPara="1" wrap="square" lIns="91425" tIns="45700" rIns="91425" bIns="45700" anchor="t" anchorCtr="0">
            <a:noAutofit/>
          </a:bodyPr>
          <a:lstStyle/>
          <a:p>
            <a:pPr marL="0" lvl="1" indent="0">
              <a:spcBef>
                <a:spcPts val="1200"/>
              </a:spcBef>
              <a:buSzPts val="2600"/>
              <a:buNone/>
            </a:pPr>
            <a:r>
              <a:rPr lang="en-US" sz="3200" b="1" dirty="0">
                <a:solidFill>
                  <a:srgbClr val="663300"/>
                </a:solidFill>
                <a:latin typeface="Comic Sans MS"/>
                <a:ea typeface="Comic Sans MS"/>
                <a:cs typeface="Comic Sans MS"/>
                <a:sym typeface="Comic Sans MS"/>
              </a:rPr>
              <a:t>The Diaphragm </a:t>
            </a:r>
          </a:p>
          <a:p>
            <a:pPr marL="225425" lvl="1" indent="0">
              <a:spcBef>
                <a:spcPts val="0"/>
              </a:spcBef>
              <a:buSzPts val="2600"/>
              <a:buNone/>
            </a:pPr>
            <a:r>
              <a:rPr lang="en-US" sz="2400" dirty="0">
                <a:solidFill>
                  <a:srgbClr val="0070C0"/>
                </a:solidFill>
              </a:rPr>
              <a:t>separates</a:t>
            </a:r>
            <a:r>
              <a:rPr lang="en-US" sz="2400" dirty="0">
                <a:solidFill>
                  <a:srgbClr val="FF0000"/>
                </a:solidFill>
              </a:rPr>
              <a:t> the abdominal cavity from the thoracic cavity &amp; </a:t>
            </a:r>
            <a:r>
              <a:rPr lang="en-US" sz="2400" dirty="0"/>
              <a:t>helps </a:t>
            </a:r>
            <a:r>
              <a:rPr lang="en-US" sz="2400" dirty="0">
                <a:solidFill>
                  <a:srgbClr val="0070C0"/>
                </a:solidFill>
              </a:rPr>
              <a:t>ventilate</a:t>
            </a:r>
            <a:r>
              <a:rPr lang="en-US" sz="2400" dirty="0"/>
              <a:t> the lungs.</a:t>
            </a:r>
          </a:p>
          <a:p>
            <a:pPr marL="403225" lvl="1" indent="-285750" algn="l" rtl="0">
              <a:spcBef>
                <a:spcPts val="1800"/>
              </a:spcBef>
              <a:spcAft>
                <a:spcPts val="0"/>
              </a:spcAft>
              <a:buClr>
                <a:srgbClr val="663300"/>
              </a:buClr>
              <a:buSzPts val="2600"/>
              <a:buFont typeface="Comic Sans MS"/>
              <a:buChar char="–"/>
            </a:pPr>
            <a:r>
              <a:rPr lang="en-US" sz="3200" b="1" dirty="0">
                <a:solidFill>
                  <a:srgbClr val="663300"/>
                </a:solidFill>
                <a:latin typeface="Comic Sans MS"/>
                <a:ea typeface="Comic Sans MS"/>
                <a:cs typeface="Comic Sans MS"/>
                <a:sym typeface="Comic Sans MS"/>
              </a:rPr>
              <a:t>Diaphragm lowers, </a:t>
            </a:r>
          </a:p>
          <a:p>
            <a:pPr marL="403225" lvl="1" indent="-285750" algn="l" rtl="0">
              <a:spcBef>
                <a:spcPts val="1800"/>
              </a:spcBef>
              <a:spcAft>
                <a:spcPts val="0"/>
              </a:spcAft>
              <a:buClr>
                <a:srgbClr val="663300"/>
              </a:buClr>
              <a:buSzPts val="2600"/>
              <a:buFont typeface="Comic Sans MS"/>
              <a:buChar char="–"/>
            </a:pPr>
            <a:r>
              <a:rPr lang="en-US" sz="3200" b="1" dirty="0">
                <a:solidFill>
                  <a:srgbClr val="FF0000"/>
                </a:solidFill>
                <a:latin typeface="Comic Sans MS"/>
                <a:ea typeface="Comic Sans MS"/>
                <a:cs typeface="Comic Sans MS"/>
                <a:sym typeface="Comic Sans MS"/>
              </a:rPr>
              <a:t>Rib Cage moves up and out; </a:t>
            </a:r>
          </a:p>
          <a:p>
            <a:pPr marL="403225" lvl="1" indent="-285750" algn="l" rtl="0">
              <a:spcBef>
                <a:spcPts val="1800"/>
              </a:spcBef>
              <a:spcAft>
                <a:spcPts val="0"/>
              </a:spcAft>
              <a:buClr>
                <a:srgbClr val="663300"/>
              </a:buClr>
              <a:buSzPts val="2600"/>
              <a:buFont typeface="Comic Sans MS"/>
              <a:buChar char="–"/>
            </a:pPr>
            <a:r>
              <a:rPr lang="en-US" sz="3200" b="1" dirty="0">
                <a:solidFill>
                  <a:srgbClr val="663300"/>
                </a:solidFill>
                <a:latin typeface="Comic Sans MS"/>
                <a:ea typeface="Comic Sans MS"/>
                <a:cs typeface="Comic Sans MS"/>
                <a:sym typeface="Comic Sans MS"/>
              </a:rPr>
              <a:t>Lungs expand, </a:t>
            </a:r>
          </a:p>
          <a:p>
            <a:pPr marL="403225" lvl="1" indent="-285750" algn="l" rtl="0">
              <a:spcBef>
                <a:spcPts val="1800"/>
              </a:spcBef>
              <a:spcAft>
                <a:spcPts val="0"/>
              </a:spcAft>
              <a:buClr>
                <a:srgbClr val="663300"/>
              </a:buClr>
              <a:buSzPts val="2600"/>
              <a:buFont typeface="Comic Sans MS"/>
              <a:buChar char="–"/>
            </a:pPr>
            <a:r>
              <a:rPr lang="en-US" sz="3200" b="1" dirty="0">
                <a:solidFill>
                  <a:srgbClr val="FF0000"/>
                </a:solidFill>
                <a:latin typeface="Comic Sans MS"/>
                <a:ea typeface="Comic Sans MS"/>
                <a:cs typeface="Comic Sans MS"/>
                <a:sym typeface="Comic Sans MS"/>
              </a:rPr>
              <a:t>air rushes in.</a:t>
            </a:r>
            <a:endParaRPr sz="2800" dirty="0">
              <a:solidFill>
                <a:srgbClr val="FF0000"/>
              </a:solidFill>
            </a:endParaRPr>
          </a:p>
          <a:p>
            <a:pPr marL="742950" lvl="1" indent="-107950" algn="l" rtl="0">
              <a:spcBef>
                <a:spcPts val="560"/>
              </a:spcBef>
              <a:spcAft>
                <a:spcPts val="0"/>
              </a:spcAft>
              <a:buClr>
                <a:srgbClr val="CC3300"/>
              </a:buClr>
              <a:buSzPts val="2800"/>
              <a:buFont typeface="Times New Roman"/>
              <a:buNone/>
            </a:pPr>
            <a:endParaRPr sz="2800" dirty="0">
              <a:solidFill>
                <a:srgbClr val="FF0000"/>
              </a:solidFill>
              <a:latin typeface="Comic Sans MS"/>
              <a:ea typeface="Comic Sans MS"/>
              <a:cs typeface="Comic Sans MS"/>
              <a:sym typeface="Comic Sans MS"/>
            </a:endParaRPr>
          </a:p>
        </p:txBody>
      </p:sp>
      <p:sp>
        <p:nvSpPr>
          <p:cNvPr id="1282" name="Google Shape;1282;p1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62</a:t>
            </a:fld>
            <a:endParaRPr sz="1400" dirty="0">
              <a:solidFill>
                <a:srgbClr val="000000"/>
              </a:solidFill>
              <a:latin typeface="Arial"/>
              <a:ea typeface="Arial"/>
              <a:cs typeface="Arial"/>
              <a:sym typeface="Arial"/>
            </a:endParaRPr>
          </a:p>
        </p:txBody>
      </p:sp>
      <p:pic>
        <p:nvPicPr>
          <p:cNvPr id="2" name="Google Shape;1291;p185">
            <a:extLst>
              <a:ext uri="{FF2B5EF4-FFF2-40B4-BE49-F238E27FC236}">
                <a16:creationId xmlns:a16="http://schemas.microsoft.com/office/drawing/2014/main" id="{FF3DF786-3608-A997-6884-070F8ECB182E}"/>
              </a:ext>
            </a:extLst>
          </p:cNvPr>
          <p:cNvPicPr preferRelativeResize="0"/>
          <p:nvPr/>
        </p:nvPicPr>
        <p:blipFill rotWithShape="1">
          <a:blip r:embed="rId3">
            <a:alphaModFix/>
          </a:blip>
          <a:srcRect r="48148"/>
          <a:stretch/>
        </p:blipFill>
        <p:spPr>
          <a:xfrm>
            <a:off x="4572000" y="1091439"/>
            <a:ext cx="4267200" cy="5153786"/>
          </a:xfrm>
          <a:prstGeom prst="rect">
            <a:avLst/>
          </a:prstGeom>
          <a:noFill/>
          <a:ln>
            <a:noFill/>
          </a:ln>
        </p:spPr>
      </p:pic>
    </p:spTree>
    <p:extLst>
      <p:ext uri="{BB962C8B-B14F-4D97-AF65-F5344CB8AC3E}">
        <p14:creationId xmlns:p14="http://schemas.microsoft.com/office/powerpoint/2010/main" val="102964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81">
                                            <p:txEl>
                                              <p:pRg st="0" end="0"/>
                                            </p:txEl>
                                          </p:spTgt>
                                        </p:tgtEl>
                                        <p:attrNameLst>
                                          <p:attrName>style.visibility</p:attrName>
                                        </p:attrNameLst>
                                      </p:cBhvr>
                                      <p:to>
                                        <p:strVal val="visible"/>
                                      </p:to>
                                    </p:set>
                                    <p:animEffect transition="in" filter="wipe(left)">
                                      <p:cBhvr>
                                        <p:cTn id="7" dur="500"/>
                                        <p:tgtEl>
                                          <p:spTgt spid="12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81">
                                            <p:txEl>
                                              <p:pRg st="1" end="1"/>
                                            </p:txEl>
                                          </p:spTgt>
                                        </p:tgtEl>
                                        <p:attrNameLst>
                                          <p:attrName>style.visibility</p:attrName>
                                        </p:attrNameLst>
                                      </p:cBhvr>
                                      <p:to>
                                        <p:strVal val="visible"/>
                                      </p:to>
                                    </p:set>
                                    <p:animEffect transition="in" filter="wipe(left)">
                                      <p:cBhvr>
                                        <p:cTn id="12" dur="500"/>
                                        <p:tgtEl>
                                          <p:spTgt spid="12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81">
                                            <p:txEl>
                                              <p:pRg st="2" end="2"/>
                                            </p:txEl>
                                          </p:spTgt>
                                        </p:tgtEl>
                                        <p:attrNameLst>
                                          <p:attrName>style.visibility</p:attrName>
                                        </p:attrNameLst>
                                      </p:cBhvr>
                                      <p:to>
                                        <p:strVal val="visible"/>
                                      </p:to>
                                    </p:set>
                                    <p:animEffect transition="in" filter="wipe(left)">
                                      <p:cBhvr>
                                        <p:cTn id="17" dur="500"/>
                                        <p:tgtEl>
                                          <p:spTgt spid="12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81">
                                            <p:txEl>
                                              <p:pRg st="3" end="3"/>
                                            </p:txEl>
                                          </p:spTgt>
                                        </p:tgtEl>
                                        <p:attrNameLst>
                                          <p:attrName>style.visibility</p:attrName>
                                        </p:attrNameLst>
                                      </p:cBhvr>
                                      <p:to>
                                        <p:strVal val="visible"/>
                                      </p:to>
                                    </p:set>
                                    <p:animEffect transition="in" filter="wipe(left)">
                                      <p:cBhvr>
                                        <p:cTn id="22" dur="500"/>
                                        <p:tgtEl>
                                          <p:spTgt spid="12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81">
                                            <p:txEl>
                                              <p:pRg st="4" end="4"/>
                                            </p:txEl>
                                          </p:spTgt>
                                        </p:tgtEl>
                                        <p:attrNameLst>
                                          <p:attrName>style.visibility</p:attrName>
                                        </p:attrNameLst>
                                      </p:cBhvr>
                                      <p:to>
                                        <p:strVal val="visible"/>
                                      </p:to>
                                    </p:set>
                                    <p:animEffect transition="in" filter="wipe(left)">
                                      <p:cBhvr>
                                        <p:cTn id="27" dur="500"/>
                                        <p:tgtEl>
                                          <p:spTgt spid="128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81">
                                            <p:txEl>
                                              <p:pRg st="5" end="5"/>
                                            </p:txEl>
                                          </p:spTgt>
                                        </p:tgtEl>
                                        <p:attrNameLst>
                                          <p:attrName>style.visibility</p:attrName>
                                        </p:attrNameLst>
                                      </p:cBhvr>
                                      <p:to>
                                        <p:strVal val="visible"/>
                                      </p:to>
                                    </p:set>
                                    <p:animEffect transition="in" filter="wipe(left)">
                                      <p:cBhvr>
                                        <p:cTn id="32" dur="500"/>
                                        <p:tgtEl>
                                          <p:spTgt spid="12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287"/>
        <p:cNvGrpSpPr/>
        <p:nvPr/>
      </p:nvGrpSpPr>
      <p:grpSpPr>
        <a:xfrm>
          <a:off x="0" y="0"/>
          <a:ext cx="0" cy="0"/>
          <a:chOff x="0" y="0"/>
          <a:chExt cx="0" cy="0"/>
        </a:xfrm>
      </p:grpSpPr>
      <p:sp>
        <p:nvSpPr>
          <p:cNvPr id="1288" name="Google Shape;1288;p185"/>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a:latin typeface="Comic Sans MS"/>
                <a:ea typeface="Comic Sans MS"/>
                <a:cs typeface="Comic Sans MS"/>
                <a:sym typeface="Comic Sans MS"/>
              </a:rPr>
              <a:t>EXHALING</a:t>
            </a:r>
            <a:endParaRPr b="1" dirty="0">
              <a:latin typeface="Comic Sans MS"/>
              <a:ea typeface="Comic Sans MS"/>
              <a:cs typeface="Comic Sans MS"/>
              <a:sym typeface="Comic Sans MS"/>
            </a:endParaRPr>
          </a:p>
        </p:txBody>
      </p:sp>
      <p:sp>
        <p:nvSpPr>
          <p:cNvPr id="1289" name="Google Shape;1289;p185"/>
          <p:cNvSpPr txBox="1">
            <a:spLocks noGrp="1"/>
          </p:cNvSpPr>
          <p:nvPr>
            <p:ph type="body" idx="1"/>
          </p:nvPr>
        </p:nvSpPr>
        <p:spPr>
          <a:xfrm>
            <a:off x="304800" y="1066800"/>
            <a:ext cx="8534400" cy="5791200"/>
          </a:xfrm>
          <a:prstGeom prst="rect">
            <a:avLst/>
          </a:prstGeom>
          <a:noFill/>
          <a:ln>
            <a:noFill/>
          </a:ln>
        </p:spPr>
        <p:txBody>
          <a:bodyPr spcFirstLastPara="1" wrap="square" lIns="91425" tIns="45700" rIns="91425" bIns="45700" anchor="t" anchorCtr="0">
            <a:noAutofit/>
          </a:bodyPr>
          <a:lstStyle/>
          <a:p>
            <a:pPr marL="1143000" lvl="2" indent="-50800" algn="l" rtl="0">
              <a:spcBef>
                <a:spcPts val="0"/>
              </a:spcBef>
              <a:spcAft>
                <a:spcPts val="0"/>
              </a:spcAft>
              <a:buClr>
                <a:srgbClr val="CC3300"/>
              </a:buClr>
              <a:buSzPts val="2800"/>
              <a:buFont typeface="Times New Roman"/>
              <a:buNone/>
            </a:pPr>
            <a:endParaRPr sz="2800" dirty="0">
              <a:solidFill>
                <a:srgbClr val="663300"/>
              </a:solidFill>
              <a:latin typeface="Comic Sans MS"/>
              <a:ea typeface="Comic Sans MS"/>
              <a:cs typeface="Comic Sans MS"/>
              <a:sym typeface="Comic Sans MS"/>
            </a:endParaRPr>
          </a:p>
          <a:p>
            <a:pPr marL="742950" lvl="1" indent="-107950" algn="l" rtl="0">
              <a:spcBef>
                <a:spcPts val="560"/>
              </a:spcBef>
              <a:spcAft>
                <a:spcPts val="0"/>
              </a:spcAft>
              <a:buClr>
                <a:srgbClr val="CC3300"/>
              </a:buClr>
              <a:buSzPts val="2800"/>
              <a:buFont typeface="Times New Roman"/>
              <a:buNone/>
            </a:pPr>
            <a:endParaRPr sz="2800" b="1" dirty="0">
              <a:solidFill>
                <a:srgbClr val="663300"/>
              </a:solidFill>
              <a:latin typeface="Comic Sans MS"/>
              <a:ea typeface="Comic Sans MS"/>
              <a:cs typeface="Comic Sans MS"/>
              <a:sym typeface="Comic Sans MS"/>
            </a:endParaRPr>
          </a:p>
          <a:p>
            <a:pPr marL="742950" lvl="1" indent="-107950" algn="l" rtl="0">
              <a:spcBef>
                <a:spcPts val="560"/>
              </a:spcBef>
              <a:spcAft>
                <a:spcPts val="0"/>
              </a:spcAft>
              <a:buClr>
                <a:srgbClr val="CC3300"/>
              </a:buClr>
              <a:buSzPts val="2800"/>
              <a:buFont typeface="Times New Roman"/>
              <a:buNone/>
            </a:pPr>
            <a:endParaRPr sz="2800" dirty="0">
              <a:solidFill>
                <a:srgbClr val="FF0000"/>
              </a:solidFill>
              <a:latin typeface="Comic Sans MS"/>
              <a:ea typeface="Comic Sans MS"/>
              <a:cs typeface="Comic Sans MS"/>
              <a:sym typeface="Comic Sans MS"/>
            </a:endParaRPr>
          </a:p>
          <a:p>
            <a:pPr marL="742950" lvl="1" indent="-107950" algn="l" rtl="0">
              <a:spcBef>
                <a:spcPts val="560"/>
              </a:spcBef>
              <a:spcAft>
                <a:spcPts val="0"/>
              </a:spcAft>
              <a:buClr>
                <a:srgbClr val="CC3300"/>
              </a:buClr>
              <a:buSzPts val="2800"/>
              <a:buFont typeface="Times New Roman"/>
              <a:buNone/>
            </a:pPr>
            <a:endParaRPr sz="2800" dirty="0">
              <a:solidFill>
                <a:srgbClr val="FF0000"/>
              </a:solidFill>
              <a:latin typeface="Comic Sans MS"/>
              <a:ea typeface="Comic Sans MS"/>
              <a:cs typeface="Comic Sans MS"/>
              <a:sym typeface="Comic Sans MS"/>
            </a:endParaRPr>
          </a:p>
        </p:txBody>
      </p:sp>
      <p:sp>
        <p:nvSpPr>
          <p:cNvPr id="1290" name="Google Shape;1290;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63</a:t>
            </a:fld>
            <a:endParaRPr sz="1400" dirty="0">
              <a:solidFill>
                <a:srgbClr val="000000"/>
              </a:solidFill>
              <a:latin typeface="Arial"/>
              <a:ea typeface="Arial"/>
              <a:cs typeface="Arial"/>
              <a:sym typeface="Arial"/>
            </a:endParaRPr>
          </a:p>
        </p:txBody>
      </p:sp>
      <p:pic>
        <p:nvPicPr>
          <p:cNvPr id="1291" name="Google Shape;1291;p185"/>
          <p:cNvPicPr preferRelativeResize="0"/>
          <p:nvPr/>
        </p:nvPicPr>
        <p:blipFill rotWithShape="1">
          <a:blip r:embed="rId3">
            <a:alphaModFix/>
          </a:blip>
          <a:srcRect l="51852"/>
          <a:stretch/>
        </p:blipFill>
        <p:spPr>
          <a:xfrm>
            <a:off x="4572000" y="1266967"/>
            <a:ext cx="3962400" cy="5153786"/>
          </a:xfrm>
          <a:prstGeom prst="rect">
            <a:avLst/>
          </a:prstGeom>
          <a:noFill/>
          <a:ln>
            <a:noFill/>
          </a:ln>
        </p:spPr>
      </p:pic>
      <p:sp>
        <p:nvSpPr>
          <p:cNvPr id="2" name="Google Shape;1281;p184">
            <a:extLst>
              <a:ext uri="{FF2B5EF4-FFF2-40B4-BE49-F238E27FC236}">
                <a16:creationId xmlns:a16="http://schemas.microsoft.com/office/drawing/2014/main" id="{25764FEC-C7B7-F92E-DE73-6CCF68987C50}"/>
              </a:ext>
            </a:extLst>
          </p:cNvPr>
          <p:cNvSpPr txBox="1">
            <a:spLocks/>
          </p:cNvSpPr>
          <p:nvPr/>
        </p:nvSpPr>
        <p:spPr>
          <a:xfrm>
            <a:off x="0" y="1143000"/>
            <a:ext cx="4476997" cy="5257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CC3300"/>
              </a:buClr>
              <a:buSzPts val="1800"/>
              <a:buFont typeface="Times New Roman"/>
              <a:buChar char="•"/>
              <a:defRPr sz="2400" b="0" i="0" u="none" strike="noStrike" cap="none">
                <a:solidFill>
                  <a:srgbClr val="CC3300"/>
                </a:solidFill>
                <a:latin typeface="Times New Roman"/>
                <a:ea typeface="Times New Roman"/>
                <a:cs typeface="Times New Roman"/>
                <a:sym typeface="Times New Roman"/>
              </a:defRPr>
            </a:lvl1pPr>
            <a:lvl2pPr marL="914400" marR="0" lvl="1" indent="-342900" algn="l" rtl="0">
              <a:lnSpc>
                <a:spcPct val="100000"/>
              </a:lnSpc>
              <a:spcBef>
                <a:spcPts val="360"/>
              </a:spcBef>
              <a:spcAft>
                <a:spcPts val="0"/>
              </a:spcAft>
              <a:buClr>
                <a:srgbClr val="CC3300"/>
              </a:buClr>
              <a:buSzPts val="1800"/>
              <a:buFont typeface="Times New Roman"/>
              <a:buChar char="–"/>
              <a:defRPr sz="2000" b="0" i="0" u="none" strike="noStrike" cap="none">
                <a:solidFill>
                  <a:srgbClr val="CC3300"/>
                </a:solidFill>
                <a:latin typeface="Times New Roman"/>
                <a:ea typeface="Times New Roman"/>
                <a:cs typeface="Times New Roman"/>
                <a:sym typeface="Times New Roman"/>
              </a:defRPr>
            </a:lvl2pPr>
            <a:lvl3pPr marL="1371600" marR="0" lvl="2" indent="-342900" algn="l" rtl="0">
              <a:lnSpc>
                <a:spcPct val="100000"/>
              </a:lnSpc>
              <a:spcBef>
                <a:spcPts val="360"/>
              </a:spcBef>
              <a:spcAft>
                <a:spcPts val="0"/>
              </a:spcAft>
              <a:buClr>
                <a:srgbClr val="CC3300"/>
              </a:buClr>
              <a:buSzPts val="1800"/>
              <a:buFont typeface="Times New Roman"/>
              <a:buChar char="•"/>
              <a:defRPr sz="2400" b="0" i="0" u="none" strike="noStrike" cap="none">
                <a:solidFill>
                  <a:srgbClr val="CC3300"/>
                </a:solidFill>
                <a:latin typeface="Times New Roman"/>
                <a:ea typeface="Times New Roman"/>
                <a:cs typeface="Times New Roman"/>
                <a:sym typeface="Times New Roman"/>
              </a:defRPr>
            </a:lvl3pPr>
            <a:lvl4pPr marL="1828800" marR="0" lvl="3" indent="-342900" algn="l" rtl="0">
              <a:lnSpc>
                <a:spcPct val="100000"/>
              </a:lnSpc>
              <a:spcBef>
                <a:spcPts val="360"/>
              </a:spcBef>
              <a:spcAft>
                <a:spcPts val="0"/>
              </a:spcAft>
              <a:buClr>
                <a:srgbClr val="CC3300"/>
              </a:buClr>
              <a:buSzPts val="1800"/>
              <a:buFont typeface="Times New Roman"/>
              <a:buChar char="–"/>
              <a:defRPr sz="1600" b="0" i="0" u="none" strike="noStrike" cap="none">
                <a:solidFill>
                  <a:srgbClr val="CC3300"/>
                </a:solidFill>
                <a:latin typeface="Times New Roman"/>
                <a:ea typeface="Times New Roman"/>
                <a:cs typeface="Times New Roman"/>
                <a:sym typeface="Times New Roman"/>
              </a:defRPr>
            </a:lvl4pPr>
            <a:lvl5pPr marL="2286000" marR="0" lvl="4" indent="-342900" algn="l" rtl="0">
              <a:lnSpc>
                <a:spcPct val="100000"/>
              </a:lnSpc>
              <a:spcBef>
                <a:spcPts val="360"/>
              </a:spcBef>
              <a:spcAft>
                <a:spcPts val="0"/>
              </a:spcAft>
              <a:buClr>
                <a:srgbClr val="CC3300"/>
              </a:buClr>
              <a:buSzPts val="1800"/>
              <a:buFont typeface="Times New Roman"/>
              <a:buChar char="»"/>
              <a:defRPr sz="1600" b="0" i="0" u="none" strike="noStrike" cap="none">
                <a:solidFill>
                  <a:srgbClr val="CC3300"/>
                </a:solidFill>
                <a:latin typeface="Times New Roman"/>
                <a:ea typeface="Times New Roman"/>
                <a:cs typeface="Times New Roman"/>
                <a:sym typeface="Times New Roman"/>
              </a:defRPr>
            </a:lvl5pPr>
            <a:lvl6pPr marL="2743200" marR="0" lvl="5" indent="-342900" algn="l" rtl="0">
              <a:lnSpc>
                <a:spcPct val="100000"/>
              </a:lnSpc>
              <a:spcBef>
                <a:spcPts val="360"/>
              </a:spcBef>
              <a:spcAft>
                <a:spcPts val="0"/>
              </a:spcAft>
              <a:buClr>
                <a:srgbClr val="CC3300"/>
              </a:buClr>
              <a:buSzPts val="1800"/>
              <a:buFont typeface="Times New Roman"/>
              <a:buChar char="»"/>
              <a:defRPr sz="1600" b="0" i="0" u="none" strike="noStrike" cap="none">
                <a:solidFill>
                  <a:srgbClr val="CC3300"/>
                </a:solidFill>
                <a:latin typeface="Times New Roman"/>
                <a:ea typeface="Times New Roman"/>
                <a:cs typeface="Times New Roman"/>
                <a:sym typeface="Times New Roman"/>
              </a:defRPr>
            </a:lvl6pPr>
            <a:lvl7pPr marL="3200400" marR="0" lvl="6" indent="-342900" algn="l" rtl="0">
              <a:lnSpc>
                <a:spcPct val="100000"/>
              </a:lnSpc>
              <a:spcBef>
                <a:spcPts val="360"/>
              </a:spcBef>
              <a:spcAft>
                <a:spcPts val="0"/>
              </a:spcAft>
              <a:buClr>
                <a:srgbClr val="CC3300"/>
              </a:buClr>
              <a:buSzPts val="1800"/>
              <a:buFont typeface="Times New Roman"/>
              <a:buChar char="»"/>
              <a:defRPr sz="1600" b="0" i="0" u="none" strike="noStrike" cap="none">
                <a:solidFill>
                  <a:srgbClr val="CC3300"/>
                </a:solidFill>
                <a:latin typeface="Times New Roman"/>
                <a:ea typeface="Times New Roman"/>
                <a:cs typeface="Times New Roman"/>
                <a:sym typeface="Times New Roman"/>
              </a:defRPr>
            </a:lvl7pPr>
            <a:lvl8pPr marL="3657600" marR="0" lvl="7" indent="-342900" algn="l" rtl="0">
              <a:lnSpc>
                <a:spcPct val="100000"/>
              </a:lnSpc>
              <a:spcBef>
                <a:spcPts val="360"/>
              </a:spcBef>
              <a:spcAft>
                <a:spcPts val="0"/>
              </a:spcAft>
              <a:buClr>
                <a:srgbClr val="CC3300"/>
              </a:buClr>
              <a:buSzPts val="1800"/>
              <a:buFont typeface="Times New Roman"/>
              <a:buChar char="»"/>
              <a:defRPr sz="1600" b="0" i="0" u="none" strike="noStrike" cap="none">
                <a:solidFill>
                  <a:srgbClr val="CC3300"/>
                </a:solidFill>
                <a:latin typeface="Times New Roman"/>
                <a:ea typeface="Times New Roman"/>
                <a:cs typeface="Times New Roman"/>
                <a:sym typeface="Times New Roman"/>
              </a:defRPr>
            </a:lvl8pPr>
            <a:lvl9pPr marL="4114800" marR="0" lvl="8" indent="-342900" algn="l" rtl="0">
              <a:lnSpc>
                <a:spcPct val="100000"/>
              </a:lnSpc>
              <a:spcBef>
                <a:spcPts val="360"/>
              </a:spcBef>
              <a:spcAft>
                <a:spcPts val="0"/>
              </a:spcAft>
              <a:buClr>
                <a:srgbClr val="CC3300"/>
              </a:buClr>
              <a:buSzPts val="1800"/>
              <a:buFont typeface="Times New Roman"/>
              <a:buChar char="»"/>
              <a:defRPr sz="1600" b="0" i="0" u="none" strike="noStrike" cap="none">
                <a:solidFill>
                  <a:srgbClr val="CC3300"/>
                </a:solidFill>
                <a:latin typeface="Times New Roman"/>
                <a:ea typeface="Times New Roman"/>
                <a:cs typeface="Times New Roman"/>
                <a:sym typeface="Times New Roman"/>
              </a:defRPr>
            </a:lvl9pPr>
          </a:lstStyle>
          <a:p>
            <a:pPr marL="57150" indent="0">
              <a:spcBef>
                <a:spcPts val="520"/>
              </a:spcBef>
              <a:buClr>
                <a:srgbClr val="7030A0"/>
              </a:buClr>
              <a:buSzPts val="2600"/>
              <a:buNone/>
            </a:pPr>
            <a:endParaRPr lang="en-US" dirty="0"/>
          </a:p>
          <a:p>
            <a:pPr marL="569913" lvl="1" indent="-331788">
              <a:spcBef>
                <a:spcPts val="1800"/>
              </a:spcBef>
              <a:buClr>
                <a:srgbClr val="663300"/>
              </a:buClr>
              <a:buSzPts val="2600"/>
              <a:buFont typeface="Comic Sans MS"/>
              <a:buChar char="–"/>
            </a:pPr>
            <a:r>
              <a:rPr lang="en-US" sz="2600" b="1" dirty="0">
                <a:solidFill>
                  <a:srgbClr val="663300"/>
                </a:solidFill>
                <a:latin typeface="Comic Sans MS"/>
                <a:ea typeface="Comic Sans MS"/>
                <a:cs typeface="Comic Sans MS"/>
                <a:sym typeface="Comic Sans MS"/>
              </a:rPr>
              <a:t>Diaphragm relaxes and moves up, </a:t>
            </a:r>
          </a:p>
          <a:p>
            <a:pPr marL="569913" lvl="1" indent="-331788">
              <a:spcBef>
                <a:spcPts val="1800"/>
              </a:spcBef>
              <a:buClr>
                <a:srgbClr val="663300"/>
              </a:buClr>
              <a:buSzPts val="2600"/>
              <a:buFont typeface="Comic Sans MS"/>
              <a:buChar char="–"/>
            </a:pPr>
            <a:r>
              <a:rPr lang="en-US" sz="2600" b="1" dirty="0">
                <a:solidFill>
                  <a:srgbClr val="FF0000"/>
                </a:solidFill>
                <a:latin typeface="Comic Sans MS"/>
                <a:ea typeface="Comic Sans MS"/>
                <a:cs typeface="Comic Sans MS"/>
                <a:sym typeface="Comic Sans MS"/>
              </a:rPr>
              <a:t>Rib Cage moves down and in; </a:t>
            </a:r>
          </a:p>
          <a:p>
            <a:pPr marL="569913" lvl="1" indent="-331788">
              <a:spcBef>
                <a:spcPts val="1800"/>
              </a:spcBef>
              <a:buClr>
                <a:srgbClr val="663300"/>
              </a:buClr>
              <a:buSzPts val="2600"/>
              <a:buFont typeface="Comic Sans MS"/>
              <a:buChar char="–"/>
            </a:pPr>
            <a:r>
              <a:rPr lang="en-US" sz="2600" b="1" dirty="0">
                <a:solidFill>
                  <a:srgbClr val="663300"/>
                </a:solidFill>
                <a:latin typeface="Comic Sans MS"/>
                <a:ea typeface="Comic Sans MS"/>
                <a:cs typeface="Comic Sans MS"/>
                <a:sym typeface="Comic Sans MS"/>
              </a:rPr>
              <a:t>Pressure in the Lungs increases, </a:t>
            </a:r>
          </a:p>
          <a:p>
            <a:pPr marL="569913" lvl="1" indent="-331788">
              <a:spcBef>
                <a:spcPts val="1800"/>
              </a:spcBef>
              <a:buClr>
                <a:srgbClr val="663300"/>
              </a:buClr>
              <a:buSzPts val="2600"/>
              <a:buFont typeface="Comic Sans MS"/>
              <a:buChar char="–"/>
            </a:pPr>
            <a:r>
              <a:rPr lang="en-US" sz="2600" b="1" dirty="0">
                <a:solidFill>
                  <a:srgbClr val="FF0000"/>
                </a:solidFill>
                <a:latin typeface="Comic Sans MS"/>
                <a:ea typeface="Comic Sans MS"/>
                <a:cs typeface="Comic Sans MS"/>
                <a:sym typeface="Comic Sans MS"/>
              </a:rPr>
              <a:t>and air is pushed out of the lungs.</a:t>
            </a:r>
          </a:p>
          <a:p>
            <a:pPr marL="800100" lvl="1" indent="-158750">
              <a:spcBef>
                <a:spcPts val="400"/>
              </a:spcBef>
              <a:buSzPts val="2000"/>
              <a:buFont typeface="Times New Roman"/>
              <a:buNone/>
            </a:pPr>
            <a:endParaRPr lang="en-US" b="1" u="sng" dirty="0">
              <a:solidFill>
                <a:srgbClr val="663300"/>
              </a:solidFill>
              <a:latin typeface="Comic Sans MS"/>
              <a:ea typeface="Comic Sans MS"/>
              <a:cs typeface="Comic Sans MS"/>
              <a:sym typeface="Comic Sans MS"/>
            </a:endParaRPr>
          </a:p>
          <a:p>
            <a:pPr marL="742950" lvl="1" indent="-107950">
              <a:spcBef>
                <a:spcPts val="560"/>
              </a:spcBef>
              <a:buSzPts val="2800"/>
              <a:buFont typeface="Times New Roman"/>
              <a:buNone/>
            </a:pPr>
            <a:endParaRPr lang="en-US" sz="2800" dirty="0">
              <a:solidFill>
                <a:srgbClr val="FF0000"/>
              </a:solidFill>
              <a:latin typeface="Comic Sans MS"/>
              <a:ea typeface="Comic Sans MS"/>
              <a:cs typeface="Comic Sans MS"/>
              <a:sym typeface="Comic Sans MS"/>
            </a:endParaRPr>
          </a:p>
          <a:p>
            <a:pPr marL="742950" lvl="1" indent="-107950">
              <a:spcBef>
                <a:spcPts val="560"/>
              </a:spcBef>
              <a:buSzPts val="2800"/>
              <a:buFont typeface="Times New Roman"/>
              <a:buNone/>
            </a:pPr>
            <a:endParaRPr lang="en-US" sz="2800" dirty="0">
              <a:solidFill>
                <a:srgbClr val="FF0000"/>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164"/>
        <p:cNvGrpSpPr/>
        <p:nvPr/>
      </p:nvGrpSpPr>
      <p:grpSpPr>
        <a:xfrm>
          <a:off x="0" y="0"/>
          <a:ext cx="0" cy="0"/>
          <a:chOff x="0" y="0"/>
          <a:chExt cx="0" cy="0"/>
        </a:xfrm>
      </p:grpSpPr>
      <p:sp>
        <p:nvSpPr>
          <p:cNvPr id="1165" name="Google Shape;1165;p178"/>
          <p:cNvSpPr txBox="1">
            <a:spLocks noGrp="1"/>
          </p:cNvSpPr>
          <p:nvPr>
            <p:ph type="body" idx="1"/>
          </p:nvPr>
        </p:nvSpPr>
        <p:spPr>
          <a:xfrm>
            <a:off x="233293" y="216310"/>
            <a:ext cx="3768436" cy="475826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b="1" dirty="0">
                <a:solidFill>
                  <a:srgbClr val="00B050"/>
                </a:solidFill>
              </a:rPr>
              <a:t>In humans, AIR is</a:t>
            </a:r>
            <a:endParaRPr b="1" dirty="0">
              <a:solidFill>
                <a:srgbClr val="00B050"/>
              </a:solidFill>
            </a:endParaRPr>
          </a:p>
          <a:p>
            <a:pPr marL="685800" lvl="1" indent="-228600" algn="l" rtl="0">
              <a:lnSpc>
                <a:spcPct val="100000"/>
              </a:lnSpc>
              <a:spcBef>
                <a:spcPts val="1200"/>
              </a:spcBef>
              <a:spcAft>
                <a:spcPts val="0"/>
              </a:spcAft>
              <a:buSzPts val="2600"/>
              <a:buChar char="•"/>
            </a:pPr>
            <a:r>
              <a:rPr lang="en-US" dirty="0"/>
              <a:t>inhaled through the </a:t>
            </a:r>
            <a:r>
              <a:rPr lang="en-US" b="1" dirty="0">
                <a:solidFill>
                  <a:srgbClr val="0000FF"/>
                </a:solidFill>
              </a:rPr>
              <a:t>Nostrils</a:t>
            </a:r>
            <a:r>
              <a:rPr lang="en-US" dirty="0"/>
              <a:t> into the </a:t>
            </a:r>
            <a:r>
              <a:rPr lang="en-US" b="1" dirty="0">
                <a:solidFill>
                  <a:srgbClr val="0000FF"/>
                </a:solidFill>
              </a:rPr>
              <a:t>Nasal Cavity.</a:t>
            </a:r>
            <a:endParaRPr dirty="0"/>
          </a:p>
          <a:p>
            <a:pPr marL="685800" lvl="1" indent="-228600" algn="l" rtl="0">
              <a:lnSpc>
                <a:spcPct val="100000"/>
              </a:lnSpc>
              <a:spcBef>
                <a:spcPts val="1200"/>
              </a:spcBef>
              <a:spcAft>
                <a:spcPts val="0"/>
              </a:spcAft>
              <a:buSzPts val="2600"/>
              <a:buChar char="•"/>
            </a:pPr>
            <a:r>
              <a:rPr lang="en-US" dirty="0">
                <a:solidFill>
                  <a:srgbClr val="FF0000"/>
                </a:solidFill>
              </a:rPr>
              <a:t>filtered by hairs and mucous surfaces.</a:t>
            </a:r>
          </a:p>
          <a:p>
            <a:pPr marL="685800" lvl="1" indent="-228600" algn="l" rtl="0">
              <a:lnSpc>
                <a:spcPct val="100000"/>
              </a:lnSpc>
              <a:spcBef>
                <a:spcPts val="1200"/>
              </a:spcBef>
              <a:spcAft>
                <a:spcPts val="0"/>
              </a:spcAft>
              <a:buSzPts val="2600"/>
              <a:buChar char="•"/>
            </a:pPr>
            <a:endParaRPr lang="en-US" dirty="0">
              <a:solidFill>
                <a:srgbClr val="FF0000"/>
              </a:solidFill>
            </a:endParaRPr>
          </a:p>
          <a:p>
            <a:pPr marL="685800" lvl="1" indent="-228600" algn="l" rtl="0">
              <a:lnSpc>
                <a:spcPct val="100000"/>
              </a:lnSpc>
              <a:spcBef>
                <a:spcPts val="1200"/>
              </a:spcBef>
              <a:spcAft>
                <a:spcPts val="0"/>
              </a:spcAft>
              <a:buSzPts val="2600"/>
              <a:buChar char="•"/>
            </a:pPr>
            <a:endParaRPr lang="en-US" dirty="0">
              <a:solidFill>
                <a:srgbClr val="FF0000"/>
              </a:solidFill>
            </a:endParaRPr>
          </a:p>
          <a:p>
            <a:pPr marL="685800" lvl="1" indent="-228600" algn="l" rtl="0">
              <a:lnSpc>
                <a:spcPct val="100000"/>
              </a:lnSpc>
              <a:spcBef>
                <a:spcPts val="1200"/>
              </a:spcBef>
              <a:spcAft>
                <a:spcPts val="0"/>
              </a:spcAft>
              <a:buSzPts val="2600"/>
              <a:buChar char="•"/>
            </a:pPr>
            <a:endParaRPr lang="en-US" dirty="0">
              <a:solidFill>
                <a:srgbClr val="FF0000"/>
              </a:solidFill>
            </a:endParaRPr>
          </a:p>
          <a:p>
            <a:pPr marL="685800" lvl="1" indent="-228600" algn="l" rtl="0">
              <a:lnSpc>
                <a:spcPct val="100000"/>
              </a:lnSpc>
              <a:spcBef>
                <a:spcPts val="1200"/>
              </a:spcBef>
              <a:spcAft>
                <a:spcPts val="0"/>
              </a:spcAft>
              <a:buSzPts val="2600"/>
              <a:buChar char="•"/>
            </a:pPr>
            <a:endParaRPr dirty="0">
              <a:solidFill>
                <a:srgbClr val="FF0000"/>
              </a:solidFill>
            </a:endParaRPr>
          </a:p>
          <a:p>
            <a:pPr marL="685800" lvl="1" indent="-228600" algn="l" rtl="0">
              <a:lnSpc>
                <a:spcPct val="100000"/>
              </a:lnSpc>
              <a:spcBef>
                <a:spcPts val="1200"/>
              </a:spcBef>
              <a:spcAft>
                <a:spcPts val="0"/>
              </a:spcAft>
              <a:buSzPts val="2600"/>
              <a:buChar char="•"/>
            </a:pPr>
            <a:r>
              <a:rPr lang="en-US" dirty="0"/>
              <a:t>warmed and humidified.</a:t>
            </a:r>
            <a:endParaRPr dirty="0"/>
          </a:p>
          <a:p>
            <a:pPr marL="685800" lvl="1" indent="-228600" algn="l" rtl="0">
              <a:lnSpc>
                <a:spcPct val="100000"/>
              </a:lnSpc>
              <a:spcBef>
                <a:spcPts val="1200"/>
              </a:spcBef>
              <a:spcAft>
                <a:spcPts val="0"/>
              </a:spcAft>
              <a:buSzPts val="2600"/>
              <a:buChar char="•"/>
            </a:pPr>
            <a:r>
              <a:rPr lang="en-US" dirty="0">
                <a:solidFill>
                  <a:srgbClr val="FF0000"/>
                </a:solidFill>
              </a:rPr>
              <a:t>sampled for odors.</a:t>
            </a:r>
            <a:endParaRPr dirty="0">
              <a:solidFill>
                <a:srgbClr val="FF0000"/>
              </a:solidFill>
            </a:endParaRPr>
          </a:p>
          <a:p>
            <a:pPr marL="685800" lvl="1" indent="-63500" algn="l" rtl="0">
              <a:lnSpc>
                <a:spcPct val="100000"/>
              </a:lnSpc>
              <a:spcBef>
                <a:spcPts val="500"/>
              </a:spcBef>
              <a:spcAft>
                <a:spcPts val="0"/>
              </a:spcAft>
              <a:buSzPts val="2600"/>
              <a:buNone/>
            </a:pPr>
            <a:endParaRPr dirty="0"/>
          </a:p>
        </p:txBody>
      </p:sp>
      <p:sp>
        <p:nvSpPr>
          <p:cNvPr id="1166" name="Google Shape;1166;p178"/>
          <p:cNvSpPr txBox="1">
            <a:spLocks noGrp="1"/>
          </p:cNvSpPr>
          <p:nvPr>
            <p:ph type="title"/>
          </p:nvPr>
        </p:nvSpPr>
        <p:spPr>
          <a:xfrm>
            <a:off x="4001729" y="365127"/>
            <a:ext cx="4786671" cy="7016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600"/>
              <a:buFont typeface="Arial"/>
              <a:buNone/>
            </a:pPr>
            <a:r>
              <a:rPr lang="en-US" sz="3600" dirty="0">
                <a:solidFill>
                  <a:srgbClr val="FF0000"/>
                </a:solidFill>
              </a:rPr>
              <a:t>Pathway In</a:t>
            </a:r>
            <a:endParaRPr sz="3600" dirty="0">
              <a:solidFill>
                <a:srgbClr val="FF0000"/>
              </a:solidFill>
            </a:endParaRPr>
          </a:p>
        </p:txBody>
      </p:sp>
      <p:pic>
        <p:nvPicPr>
          <p:cNvPr id="10242" name="Picture 2">
            <a:extLst>
              <a:ext uri="{FF2B5EF4-FFF2-40B4-BE49-F238E27FC236}">
                <a16:creationId xmlns:a16="http://schemas.microsoft.com/office/drawing/2014/main" id="{58971BE2-668A-C397-77A8-80F2AA206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604" y="1219200"/>
            <a:ext cx="4699825" cy="5502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30" descr="Bronchial epithelial cilia, coloured SEM">
            <a:extLst>
              <a:ext uri="{FF2B5EF4-FFF2-40B4-BE49-F238E27FC236}">
                <a16:creationId xmlns:a16="http://schemas.microsoft.com/office/drawing/2014/main" id="{B3146C3E-5112-F484-9958-F2E277A1C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41" y="2993806"/>
            <a:ext cx="2985689" cy="2326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65">
                                            <p:txEl>
                                              <p:pRg st="0" end="0"/>
                                            </p:txEl>
                                          </p:spTgt>
                                        </p:tgtEl>
                                        <p:attrNameLst>
                                          <p:attrName>style.visibility</p:attrName>
                                        </p:attrNameLst>
                                      </p:cBhvr>
                                      <p:to>
                                        <p:strVal val="visible"/>
                                      </p:to>
                                    </p:set>
                                    <p:animEffect transition="in" filter="wipe(left)">
                                      <p:cBhvr>
                                        <p:cTn id="7" dur="500"/>
                                        <p:tgtEl>
                                          <p:spTgt spid="1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65">
                                            <p:txEl>
                                              <p:pRg st="1" end="1"/>
                                            </p:txEl>
                                          </p:spTgt>
                                        </p:tgtEl>
                                        <p:attrNameLst>
                                          <p:attrName>style.visibility</p:attrName>
                                        </p:attrNameLst>
                                      </p:cBhvr>
                                      <p:to>
                                        <p:strVal val="visible"/>
                                      </p:to>
                                    </p:set>
                                    <p:animEffect transition="in" filter="wipe(left)">
                                      <p:cBhvr>
                                        <p:cTn id="12" dur="500"/>
                                        <p:tgtEl>
                                          <p:spTgt spid="11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wipe(left)">
                                      <p:cBhvr>
                                        <p:cTn id="17" dur="6000"/>
                                        <p:tgtEl>
                                          <p:spTgt spid="102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65">
                                            <p:txEl>
                                              <p:pRg st="2" end="2"/>
                                            </p:txEl>
                                          </p:spTgt>
                                        </p:tgtEl>
                                        <p:attrNameLst>
                                          <p:attrName>style.visibility</p:attrName>
                                        </p:attrNameLst>
                                      </p:cBhvr>
                                      <p:to>
                                        <p:strVal val="visible"/>
                                      </p:to>
                                    </p:set>
                                    <p:animEffect transition="in" filter="wipe(left)">
                                      <p:cBhvr>
                                        <p:cTn id="22" dur="500"/>
                                        <p:tgtEl>
                                          <p:spTgt spid="1165">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65">
                                            <p:txEl>
                                              <p:pRg st="7" end="7"/>
                                            </p:txEl>
                                          </p:spTgt>
                                        </p:tgtEl>
                                        <p:attrNameLst>
                                          <p:attrName>style.visibility</p:attrName>
                                        </p:attrNameLst>
                                      </p:cBhvr>
                                      <p:to>
                                        <p:strVal val="visible"/>
                                      </p:to>
                                    </p:set>
                                    <p:animEffect transition="in" filter="wipe(left)">
                                      <p:cBhvr>
                                        <p:cTn id="31" dur="500"/>
                                        <p:tgtEl>
                                          <p:spTgt spid="116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65">
                                            <p:txEl>
                                              <p:pRg st="8" end="8"/>
                                            </p:txEl>
                                          </p:spTgt>
                                        </p:tgtEl>
                                        <p:attrNameLst>
                                          <p:attrName>style.visibility</p:attrName>
                                        </p:attrNameLst>
                                      </p:cBhvr>
                                      <p:to>
                                        <p:strVal val="visible"/>
                                      </p:to>
                                    </p:set>
                                    <p:animEffect transition="in" filter="wipe(left)">
                                      <p:cBhvr>
                                        <p:cTn id="36" dur="500"/>
                                        <p:tgtEl>
                                          <p:spTgt spid="116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199"/>
        <p:cNvGrpSpPr/>
        <p:nvPr/>
      </p:nvGrpSpPr>
      <p:grpSpPr>
        <a:xfrm>
          <a:off x="0" y="0"/>
          <a:ext cx="0" cy="0"/>
          <a:chOff x="0" y="0"/>
          <a:chExt cx="0" cy="0"/>
        </a:xfrm>
      </p:grpSpPr>
      <p:sp>
        <p:nvSpPr>
          <p:cNvPr id="1200" name="Google Shape;1200;p180"/>
          <p:cNvSpPr txBox="1">
            <a:spLocks noGrp="1"/>
          </p:cNvSpPr>
          <p:nvPr>
            <p:ph type="body" idx="1"/>
          </p:nvPr>
        </p:nvSpPr>
        <p:spPr>
          <a:xfrm>
            <a:off x="0" y="764143"/>
            <a:ext cx="4762005" cy="59700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400" dirty="0"/>
              <a:t>From the </a:t>
            </a:r>
            <a:r>
              <a:rPr lang="en-US" sz="2400" b="1" dirty="0">
                <a:solidFill>
                  <a:srgbClr val="0000FF"/>
                </a:solidFill>
              </a:rPr>
              <a:t>Nasal Cavity</a:t>
            </a:r>
            <a:r>
              <a:rPr lang="en-US" sz="2400" dirty="0"/>
              <a:t>, air next passes</a:t>
            </a:r>
            <a:endParaRPr sz="2400" dirty="0"/>
          </a:p>
          <a:p>
            <a:pPr marL="685800" lvl="1" indent="-228600" algn="l" rtl="0">
              <a:lnSpc>
                <a:spcPct val="100000"/>
              </a:lnSpc>
              <a:spcBef>
                <a:spcPts val="1800"/>
              </a:spcBef>
              <a:spcAft>
                <a:spcPts val="0"/>
              </a:spcAft>
              <a:buSzPts val="2600"/>
              <a:buChar char="•"/>
            </a:pPr>
            <a:r>
              <a:rPr lang="en-US" sz="2400" dirty="0">
                <a:solidFill>
                  <a:srgbClr val="00B050"/>
                </a:solidFill>
              </a:rPr>
              <a:t>to the </a:t>
            </a:r>
            <a:r>
              <a:rPr lang="en-US" sz="2400" b="1" dirty="0">
                <a:solidFill>
                  <a:srgbClr val="0000FF"/>
                </a:solidFill>
              </a:rPr>
              <a:t>Pharynx</a:t>
            </a:r>
            <a:r>
              <a:rPr lang="en-US" sz="2400" dirty="0"/>
              <a:t>,</a:t>
            </a:r>
            <a:endParaRPr sz="2400" dirty="0"/>
          </a:p>
          <a:p>
            <a:pPr marL="685800" lvl="1" indent="-228600" algn="l" rtl="0">
              <a:lnSpc>
                <a:spcPct val="100000"/>
              </a:lnSpc>
              <a:spcBef>
                <a:spcPts val="1800"/>
              </a:spcBef>
              <a:spcAft>
                <a:spcPts val="0"/>
              </a:spcAft>
              <a:buSzPts val="2600"/>
              <a:buChar char="•"/>
            </a:pPr>
            <a:r>
              <a:rPr lang="en-US" sz="2400" dirty="0"/>
              <a:t>then to the </a:t>
            </a:r>
            <a:r>
              <a:rPr lang="en-US" sz="2400" b="1" dirty="0">
                <a:solidFill>
                  <a:srgbClr val="0000FF"/>
                </a:solidFill>
              </a:rPr>
              <a:t>Larynx</a:t>
            </a:r>
            <a:r>
              <a:rPr lang="en-US" sz="2400" dirty="0"/>
              <a:t>, past the </a:t>
            </a:r>
            <a:r>
              <a:rPr lang="en-US" sz="2400" b="1" dirty="0">
                <a:solidFill>
                  <a:srgbClr val="0000FF"/>
                </a:solidFill>
              </a:rPr>
              <a:t>Vocal Cords</a:t>
            </a:r>
            <a:r>
              <a:rPr lang="en-US" sz="2400" dirty="0"/>
              <a:t>,</a:t>
            </a:r>
            <a:endParaRPr sz="2400" dirty="0"/>
          </a:p>
          <a:p>
            <a:pPr marL="685800" lvl="1" indent="-228600" algn="l" rtl="0">
              <a:lnSpc>
                <a:spcPct val="100000"/>
              </a:lnSpc>
              <a:spcBef>
                <a:spcPts val="1800"/>
              </a:spcBef>
              <a:spcAft>
                <a:spcPts val="0"/>
              </a:spcAft>
              <a:buSzPts val="2600"/>
              <a:buChar char="•"/>
            </a:pPr>
            <a:r>
              <a:rPr lang="en-US" sz="2400" dirty="0">
                <a:solidFill>
                  <a:srgbClr val="00B050"/>
                </a:solidFill>
              </a:rPr>
              <a:t>into the </a:t>
            </a:r>
            <a:r>
              <a:rPr lang="en-US" sz="2400" b="1" dirty="0">
                <a:solidFill>
                  <a:srgbClr val="0000FF"/>
                </a:solidFill>
              </a:rPr>
              <a:t>Trachea</a:t>
            </a:r>
            <a:r>
              <a:rPr lang="en-US" sz="2400" dirty="0">
                <a:solidFill>
                  <a:srgbClr val="00B050"/>
                </a:solidFill>
              </a:rPr>
              <a:t>, held open by cartilage rings;</a:t>
            </a:r>
            <a:endParaRPr sz="2400" dirty="0">
              <a:solidFill>
                <a:srgbClr val="00B050"/>
              </a:solidFill>
            </a:endParaRPr>
          </a:p>
          <a:p>
            <a:pPr marL="685800" lvl="1" indent="-228600" algn="l" rtl="0">
              <a:lnSpc>
                <a:spcPct val="100000"/>
              </a:lnSpc>
              <a:spcBef>
                <a:spcPts val="1800"/>
              </a:spcBef>
              <a:spcAft>
                <a:spcPts val="0"/>
              </a:spcAft>
              <a:buSzPts val="2600"/>
              <a:buChar char="•"/>
            </a:pPr>
            <a:r>
              <a:rPr lang="en-US" sz="2400" dirty="0"/>
              <a:t>into the paired </a:t>
            </a:r>
            <a:r>
              <a:rPr lang="en-US" sz="2400" b="1" dirty="0">
                <a:solidFill>
                  <a:srgbClr val="0000FF"/>
                </a:solidFill>
              </a:rPr>
              <a:t>Bronchi</a:t>
            </a:r>
            <a:r>
              <a:rPr lang="en-US" sz="2400" dirty="0"/>
              <a:t>,</a:t>
            </a:r>
            <a:endParaRPr sz="2400" dirty="0"/>
          </a:p>
          <a:p>
            <a:pPr marL="685800" lvl="1" indent="-228600" algn="l" rtl="0">
              <a:lnSpc>
                <a:spcPct val="100000"/>
              </a:lnSpc>
              <a:spcBef>
                <a:spcPts val="1800"/>
              </a:spcBef>
              <a:spcAft>
                <a:spcPts val="0"/>
              </a:spcAft>
              <a:buSzPts val="2600"/>
              <a:buChar char="•"/>
            </a:pPr>
            <a:r>
              <a:rPr lang="en-US" sz="2400" dirty="0">
                <a:solidFill>
                  <a:srgbClr val="00B050"/>
                </a:solidFill>
              </a:rPr>
              <a:t>into</a:t>
            </a:r>
            <a:r>
              <a:rPr lang="en-US" sz="2400" dirty="0"/>
              <a:t> </a:t>
            </a:r>
            <a:r>
              <a:rPr lang="en-US" sz="2400" b="1" dirty="0">
                <a:solidFill>
                  <a:srgbClr val="0000FF"/>
                </a:solidFill>
              </a:rPr>
              <a:t>Bronchioles</a:t>
            </a:r>
            <a:r>
              <a:rPr lang="en-US" sz="2400" dirty="0"/>
              <a:t>, </a:t>
            </a:r>
            <a:endParaRPr sz="2400" dirty="0"/>
          </a:p>
          <a:p>
            <a:pPr marL="685800" lvl="1" indent="-228600" algn="l" rtl="0">
              <a:lnSpc>
                <a:spcPct val="100000"/>
              </a:lnSpc>
              <a:spcBef>
                <a:spcPts val="1800"/>
              </a:spcBef>
              <a:spcAft>
                <a:spcPts val="0"/>
              </a:spcAft>
              <a:buSzPts val="2600"/>
              <a:buChar char="•"/>
            </a:pPr>
            <a:r>
              <a:rPr lang="en-US" sz="2400" dirty="0"/>
              <a:t>to the </a:t>
            </a:r>
            <a:r>
              <a:rPr lang="en-US" sz="2400" b="1" dirty="0">
                <a:solidFill>
                  <a:srgbClr val="FF0000"/>
                </a:solidFill>
              </a:rPr>
              <a:t>Alveoli</a:t>
            </a:r>
            <a:r>
              <a:rPr lang="en-US" sz="2400" dirty="0"/>
              <a:t>, grapelike clusters of air sacs, where </a:t>
            </a:r>
            <a:r>
              <a:rPr lang="en-US" sz="2400" b="1" dirty="0">
                <a:solidFill>
                  <a:srgbClr val="0000FF"/>
                </a:solidFill>
              </a:rPr>
              <a:t>gas exchange </a:t>
            </a:r>
            <a:r>
              <a:rPr lang="en-US" sz="2400" dirty="0"/>
              <a:t>occurs.</a:t>
            </a:r>
            <a:endParaRPr sz="2400" dirty="0"/>
          </a:p>
        </p:txBody>
      </p:sp>
      <p:sp>
        <p:nvSpPr>
          <p:cNvPr id="1201" name="Google Shape;1201;p180"/>
          <p:cNvSpPr txBox="1">
            <a:spLocks noGrp="1"/>
          </p:cNvSpPr>
          <p:nvPr>
            <p:ph type="title"/>
          </p:nvPr>
        </p:nvSpPr>
        <p:spPr>
          <a:xfrm>
            <a:off x="334433" y="123824"/>
            <a:ext cx="8475133" cy="7016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600"/>
              <a:buFont typeface="Arial"/>
              <a:buNone/>
            </a:pPr>
            <a:r>
              <a:rPr lang="en-US" sz="3600" dirty="0">
                <a:solidFill>
                  <a:srgbClr val="FF0000"/>
                </a:solidFill>
              </a:rPr>
              <a:t>Pathway to the Lungs</a:t>
            </a:r>
            <a:endParaRPr sz="3600" dirty="0">
              <a:solidFill>
                <a:srgbClr val="FF0000"/>
              </a:solidFill>
            </a:endParaRPr>
          </a:p>
        </p:txBody>
      </p:sp>
      <p:pic>
        <p:nvPicPr>
          <p:cNvPr id="11266" name="Picture 2" descr="Overview of the Respiratory System - Lung and Airway Disorders - Merck  Manuals Consumer Version">
            <a:extLst>
              <a:ext uri="{FF2B5EF4-FFF2-40B4-BE49-F238E27FC236}">
                <a16:creationId xmlns:a16="http://schemas.microsoft.com/office/drawing/2014/main" id="{484282BB-5B18-0515-AAA1-FE8454876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214" y="1066801"/>
            <a:ext cx="4171950" cy="566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0">
                                            <p:txEl>
                                              <p:pRg st="0" end="0"/>
                                            </p:txEl>
                                          </p:spTgt>
                                        </p:tgtEl>
                                        <p:attrNameLst>
                                          <p:attrName>style.visibility</p:attrName>
                                        </p:attrNameLst>
                                      </p:cBhvr>
                                      <p:to>
                                        <p:strVal val="visible"/>
                                      </p:to>
                                    </p:set>
                                    <p:animEffect transition="in" filter="wipe(left)">
                                      <p:cBhvr>
                                        <p:cTn id="7" dur="500"/>
                                        <p:tgtEl>
                                          <p:spTgt spid="12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00">
                                            <p:txEl>
                                              <p:pRg st="1" end="1"/>
                                            </p:txEl>
                                          </p:spTgt>
                                        </p:tgtEl>
                                        <p:attrNameLst>
                                          <p:attrName>style.visibility</p:attrName>
                                        </p:attrNameLst>
                                      </p:cBhvr>
                                      <p:to>
                                        <p:strVal val="visible"/>
                                      </p:to>
                                    </p:set>
                                    <p:animEffect transition="in" filter="wipe(left)">
                                      <p:cBhvr>
                                        <p:cTn id="12" dur="500"/>
                                        <p:tgtEl>
                                          <p:spTgt spid="12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00">
                                            <p:txEl>
                                              <p:pRg st="2" end="2"/>
                                            </p:txEl>
                                          </p:spTgt>
                                        </p:tgtEl>
                                        <p:attrNameLst>
                                          <p:attrName>style.visibility</p:attrName>
                                        </p:attrNameLst>
                                      </p:cBhvr>
                                      <p:to>
                                        <p:strVal val="visible"/>
                                      </p:to>
                                    </p:set>
                                    <p:animEffect transition="in" filter="wipe(left)">
                                      <p:cBhvr>
                                        <p:cTn id="17" dur="500"/>
                                        <p:tgtEl>
                                          <p:spTgt spid="12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00">
                                            <p:txEl>
                                              <p:pRg st="3" end="3"/>
                                            </p:txEl>
                                          </p:spTgt>
                                        </p:tgtEl>
                                        <p:attrNameLst>
                                          <p:attrName>style.visibility</p:attrName>
                                        </p:attrNameLst>
                                      </p:cBhvr>
                                      <p:to>
                                        <p:strVal val="visible"/>
                                      </p:to>
                                    </p:set>
                                    <p:animEffect transition="in" filter="wipe(left)">
                                      <p:cBhvr>
                                        <p:cTn id="22" dur="500"/>
                                        <p:tgtEl>
                                          <p:spTgt spid="12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00">
                                            <p:txEl>
                                              <p:pRg st="4" end="4"/>
                                            </p:txEl>
                                          </p:spTgt>
                                        </p:tgtEl>
                                        <p:attrNameLst>
                                          <p:attrName>style.visibility</p:attrName>
                                        </p:attrNameLst>
                                      </p:cBhvr>
                                      <p:to>
                                        <p:strVal val="visible"/>
                                      </p:to>
                                    </p:set>
                                    <p:animEffect transition="in" filter="wipe(left)">
                                      <p:cBhvr>
                                        <p:cTn id="27" dur="500"/>
                                        <p:tgtEl>
                                          <p:spTgt spid="12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00">
                                            <p:txEl>
                                              <p:pRg st="5" end="5"/>
                                            </p:txEl>
                                          </p:spTgt>
                                        </p:tgtEl>
                                        <p:attrNameLst>
                                          <p:attrName>style.visibility</p:attrName>
                                        </p:attrNameLst>
                                      </p:cBhvr>
                                      <p:to>
                                        <p:strVal val="visible"/>
                                      </p:to>
                                    </p:set>
                                    <p:animEffect transition="in" filter="wipe(left)">
                                      <p:cBhvr>
                                        <p:cTn id="32" dur="500"/>
                                        <p:tgtEl>
                                          <p:spTgt spid="12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00">
                                            <p:txEl>
                                              <p:pRg st="6" end="6"/>
                                            </p:txEl>
                                          </p:spTgt>
                                        </p:tgtEl>
                                        <p:attrNameLst>
                                          <p:attrName>style.visibility</p:attrName>
                                        </p:attrNameLst>
                                      </p:cBhvr>
                                      <p:to>
                                        <p:strVal val="visible"/>
                                      </p:to>
                                    </p:set>
                                    <p:animEffect transition="in" filter="wipe(left)">
                                      <p:cBhvr>
                                        <p:cTn id="37" dur="500"/>
                                        <p:tgtEl>
                                          <p:spTgt spid="12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D15A10F-D608-6C8D-704E-7BBACFF74CB7}"/>
              </a:ext>
            </a:extLst>
          </p:cNvPr>
          <p:cNvSpPr>
            <a:spLocks noGrp="1" noChangeArrowheads="1"/>
          </p:cNvSpPr>
          <p:nvPr>
            <p:ph type="title"/>
          </p:nvPr>
        </p:nvSpPr>
        <p:spPr>
          <a:xfrm>
            <a:off x="457200" y="206375"/>
            <a:ext cx="8229600" cy="1143000"/>
          </a:xfrm>
        </p:spPr>
        <p:txBody>
          <a:bodyPr/>
          <a:lstStyle/>
          <a:p>
            <a:pPr eaLnBrk="1" hangingPunct="1"/>
            <a:r>
              <a:rPr lang="en-US" altLang="en-US"/>
              <a:t>The Human Respiratory System</a:t>
            </a:r>
          </a:p>
        </p:txBody>
      </p:sp>
      <p:sp>
        <p:nvSpPr>
          <p:cNvPr id="13315" name="Rectangle 3">
            <a:extLst>
              <a:ext uri="{FF2B5EF4-FFF2-40B4-BE49-F238E27FC236}">
                <a16:creationId xmlns:a16="http://schemas.microsoft.com/office/drawing/2014/main" id="{8CCA51A8-BD30-795A-E360-745A5B9D6EBE}"/>
              </a:ext>
            </a:extLst>
          </p:cNvPr>
          <p:cNvSpPr>
            <a:spLocks noGrp="1" noChangeArrowheads="1"/>
          </p:cNvSpPr>
          <p:nvPr>
            <p:ph idx="1"/>
          </p:nvPr>
        </p:nvSpPr>
        <p:spPr>
          <a:xfrm>
            <a:off x="273050" y="1354138"/>
            <a:ext cx="3611563" cy="5183187"/>
          </a:xfrm>
        </p:spPr>
        <p:txBody>
          <a:bodyPr/>
          <a:lstStyle/>
          <a:p>
            <a:pPr eaLnBrk="1" hangingPunct="1"/>
            <a:r>
              <a:rPr lang="en-US" altLang="en-US" sz="2800" dirty="0">
                <a:solidFill>
                  <a:srgbClr val="000000"/>
                </a:solidFill>
              </a:rPr>
              <a:t>The </a:t>
            </a:r>
            <a:r>
              <a:rPr lang="en-US" altLang="en-US" sz="2800" b="1" dirty="0">
                <a:solidFill>
                  <a:srgbClr val="000000"/>
                </a:solidFill>
              </a:rPr>
              <a:t>epiglottis</a:t>
            </a:r>
            <a:r>
              <a:rPr lang="en-US" altLang="en-US" sz="2800" dirty="0">
                <a:solidFill>
                  <a:srgbClr val="000000"/>
                </a:solidFill>
              </a:rPr>
              <a:t> covers the entrance to the trachea when you swallow.</a:t>
            </a:r>
          </a:p>
          <a:p>
            <a:pPr marL="0" indent="0" eaLnBrk="1" hangingPunct="1">
              <a:buNone/>
            </a:pPr>
            <a:endParaRPr lang="en-US" altLang="en-US" sz="1200" dirty="0">
              <a:solidFill>
                <a:srgbClr val="000000"/>
              </a:solidFill>
            </a:endParaRPr>
          </a:p>
          <a:p>
            <a:pPr marL="457200" lvl="1" indent="0" eaLnBrk="1" hangingPunct="1">
              <a:buFont typeface="Arial" panose="020B0604020202020204" pitchFamily="34" charset="0"/>
              <a:buNone/>
            </a:pPr>
            <a:r>
              <a:rPr lang="en-US" altLang="en-US" dirty="0">
                <a:solidFill>
                  <a:srgbClr val="FF0000"/>
                </a:solidFill>
              </a:rPr>
              <a:t>At the top of the trachea is the </a:t>
            </a:r>
            <a:r>
              <a:rPr lang="en-US" altLang="en-US" b="1" dirty="0">
                <a:solidFill>
                  <a:srgbClr val="FF0000"/>
                </a:solidFill>
              </a:rPr>
              <a:t>larynx</a:t>
            </a:r>
            <a:r>
              <a:rPr lang="en-US" altLang="en-US" dirty="0">
                <a:solidFill>
                  <a:srgbClr val="FF0000"/>
                </a:solidFill>
              </a:rPr>
              <a:t> (voice box): </a:t>
            </a:r>
          </a:p>
          <a:p>
            <a:pPr marL="857250" lvl="2" indent="0" eaLnBrk="1" hangingPunct="1">
              <a:buFont typeface="Arial" panose="020B0604020202020204" pitchFamily="34" charset="0"/>
              <a:buNone/>
            </a:pPr>
            <a:r>
              <a:rPr lang="en-US" altLang="en-US" dirty="0"/>
              <a:t>contains two elastic folds of tissue called </a:t>
            </a:r>
            <a:r>
              <a:rPr lang="en-US" altLang="en-US" b="1" dirty="0"/>
              <a:t>vocal cords.</a:t>
            </a:r>
          </a:p>
        </p:txBody>
      </p:sp>
      <p:grpSp>
        <p:nvGrpSpPr>
          <p:cNvPr id="21508" name="Group 1">
            <a:extLst>
              <a:ext uri="{FF2B5EF4-FFF2-40B4-BE49-F238E27FC236}">
                <a16:creationId xmlns:a16="http://schemas.microsoft.com/office/drawing/2014/main" id="{2ECCA82E-F3CE-AD3C-843A-694D2C6EACB6}"/>
              </a:ext>
            </a:extLst>
          </p:cNvPr>
          <p:cNvGrpSpPr>
            <a:grpSpLocks/>
          </p:cNvGrpSpPr>
          <p:nvPr/>
        </p:nvGrpSpPr>
        <p:grpSpPr bwMode="auto">
          <a:xfrm>
            <a:off x="4597400" y="1168400"/>
            <a:ext cx="4064000" cy="3336925"/>
            <a:chOff x="3884613" y="357188"/>
            <a:chExt cx="4705350" cy="5483225"/>
          </a:xfrm>
        </p:grpSpPr>
        <p:pic>
          <p:nvPicPr>
            <p:cNvPr id="21510" name="Picture 12" descr="sb4083a04">
              <a:extLst>
                <a:ext uri="{FF2B5EF4-FFF2-40B4-BE49-F238E27FC236}">
                  <a16:creationId xmlns:a16="http://schemas.microsoft.com/office/drawing/2014/main" id="{CB46E002-E6E3-2387-ECF0-E6AFBCF87F4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013" y="357188"/>
              <a:ext cx="438785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0078" name="Text Box 14">
              <a:extLst>
                <a:ext uri="{FF2B5EF4-FFF2-40B4-BE49-F238E27FC236}">
                  <a16:creationId xmlns:a16="http://schemas.microsoft.com/office/drawing/2014/main" id="{443E5CF5-72C0-CD28-06ED-3A6731AA934A}"/>
                </a:ext>
              </a:extLst>
            </p:cNvPr>
            <p:cNvSpPr txBox="1">
              <a:spLocks noChangeArrowheads="1"/>
            </p:cNvSpPr>
            <p:nvPr/>
          </p:nvSpPr>
          <p:spPr bwMode="auto">
            <a:xfrm>
              <a:off x="3884613" y="1637999"/>
              <a:ext cx="1385873" cy="62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rPr>
                <a:t>Epiglottis </a:t>
              </a:r>
              <a:endParaRPr kumimoji="0" lang="en-US" sz="24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40079" name="Rectangle 15">
              <a:extLst>
                <a:ext uri="{FF2B5EF4-FFF2-40B4-BE49-F238E27FC236}">
                  <a16:creationId xmlns:a16="http://schemas.microsoft.com/office/drawing/2014/main" id="{00975C1E-014C-5501-F51C-72FAEE2318E0}"/>
                </a:ext>
              </a:extLst>
            </p:cNvPr>
            <p:cNvSpPr>
              <a:spLocks noChangeArrowheads="1"/>
            </p:cNvSpPr>
            <p:nvPr/>
          </p:nvSpPr>
          <p:spPr bwMode="auto">
            <a:xfrm>
              <a:off x="7606619" y="1392793"/>
              <a:ext cx="551408" cy="23477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40080" name="Text Box 16">
              <a:extLst>
                <a:ext uri="{FF2B5EF4-FFF2-40B4-BE49-F238E27FC236}">
                  <a16:creationId xmlns:a16="http://schemas.microsoft.com/office/drawing/2014/main" id="{F640562A-D611-2DF3-E367-A2BD471AE5CB}"/>
                </a:ext>
              </a:extLst>
            </p:cNvPr>
            <p:cNvSpPr txBox="1">
              <a:spLocks noChangeArrowheads="1"/>
            </p:cNvSpPr>
            <p:nvPr/>
          </p:nvSpPr>
          <p:spPr bwMode="auto">
            <a:xfrm>
              <a:off x="7472442" y="1353664"/>
              <a:ext cx="1117521" cy="6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Larynx</a:t>
              </a:r>
              <a:endParaRPr kumimoji="0" lang="en-US"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40081" name="Rectangle 17">
              <a:extLst>
                <a:ext uri="{FF2B5EF4-FFF2-40B4-BE49-F238E27FC236}">
                  <a16:creationId xmlns:a16="http://schemas.microsoft.com/office/drawing/2014/main" id="{1E915AD1-5213-046F-A5D9-D2F86292507D}"/>
                </a:ext>
              </a:extLst>
            </p:cNvPr>
            <p:cNvSpPr>
              <a:spLocks noChangeArrowheads="1"/>
            </p:cNvSpPr>
            <p:nvPr/>
          </p:nvSpPr>
          <p:spPr bwMode="auto">
            <a:xfrm>
              <a:off x="7577211" y="1074547"/>
              <a:ext cx="595521" cy="17477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40085" name="Rectangle 21">
              <a:extLst>
                <a:ext uri="{FF2B5EF4-FFF2-40B4-BE49-F238E27FC236}">
                  <a16:creationId xmlns:a16="http://schemas.microsoft.com/office/drawing/2014/main" id="{76BA4BE8-C20F-3537-7E1A-6421C5B26E6D}"/>
                </a:ext>
              </a:extLst>
            </p:cNvPr>
            <p:cNvSpPr>
              <a:spLocks noChangeArrowheads="1"/>
            </p:cNvSpPr>
            <p:nvPr/>
          </p:nvSpPr>
          <p:spPr bwMode="auto">
            <a:xfrm>
              <a:off x="4254057" y="1510178"/>
              <a:ext cx="479725" cy="20346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40089" name="Line 25">
              <a:extLst>
                <a:ext uri="{FF2B5EF4-FFF2-40B4-BE49-F238E27FC236}">
                  <a16:creationId xmlns:a16="http://schemas.microsoft.com/office/drawing/2014/main" id="{389E96E0-C2AA-F11E-ABC5-82CCAA5C67F2}"/>
                </a:ext>
              </a:extLst>
            </p:cNvPr>
            <p:cNvSpPr>
              <a:spLocks noChangeShapeType="1"/>
            </p:cNvSpPr>
            <p:nvPr/>
          </p:nvSpPr>
          <p:spPr bwMode="auto">
            <a:xfrm flipH="1">
              <a:off x="5044409" y="1598870"/>
              <a:ext cx="1003563" cy="2452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40091" name="Line 27">
              <a:extLst>
                <a:ext uri="{FF2B5EF4-FFF2-40B4-BE49-F238E27FC236}">
                  <a16:creationId xmlns:a16="http://schemas.microsoft.com/office/drawing/2014/main" id="{5288BD59-FB39-7938-763E-72503D7F6D7F}"/>
                </a:ext>
              </a:extLst>
            </p:cNvPr>
            <p:cNvSpPr>
              <a:spLocks noChangeShapeType="1"/>
            </p:cNvSpPr>
            <p:nvPr/>
          </p:nvSpPr>
          <p:spPr bwMode="auto">
            <a:xfrm flipV="1">
              <a:off x="6183986" y="1546698"/>
              <a:ext cx="1376682" cy="4565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grpSp>
      <p:pic>
        <p:nvPicPr>
          <p:cNvPr id="21509" name="Picture 6" descr="http://www.cedars-sinai.edu/Patients/Programs-and-Services/Head-and-Neck-Cancer-Center/Treatment/Images/larynx_model_web-80443.jpg">
            <a:extLst>
              <a:ext uri="{FF2B5EF4-FFF2-40B4-BE49-F238E27FC236}">
                <a16:creationId xmlns:a16="http://schemas.microsoft.com/office/drawing/2014/main" id="{0ABBCA98-15BE-CCFE-DCE6-211C31B75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4505325"/>
            <a:ext cx="278606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fade">
                                      <p:cBhvr>
                                        <p:cTn id="12" dur="500"/>
                                        <p:tgtEl>
                                          <p:spTgt spid="133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fade">
                                      <p:cBhvr>
                                        <p:cTn id="17" dur="500"/>
                                        <p:tgtEl>
                                          <p:spTgt spid="133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9"/>
                                        </p:tgtEl>
                                        <p:attrNameLst>
                                          <p:attrName>style.visibility</p:attrName>
                                        </p:attrNameLst>
                                      </p:cBhvr>
                                      <p:to>
                                        <p:strVal val="visible"/>
                                      </p:to>
                                    </p:set>
                                    <p:animEffect transition="in" filter="fade">
                                      <p:cBhvr>
                                        <p:cTn id="22"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17FCE73-3B7C-1AA3-4064-ABEB5BB23937}"/>
              </a:ext>
            </a:extLst>
          </p:cNvPr>
          <p:cNvSpPr>
            <a:spLocks noGrp="1" noChangeArrowheads="1"/>
          </p:cNvSpPr>
          <p:nvPr>
            <p:ph type="title"/>
          </p:nvPr>
        </p:nvSpPr>
        <p:spPr>
          <a:xfrm>
            <a:off x="457200" y="57150"/>
            <a:ext cx="8229600" cy="1143000"/>
          </a:xfrm>
        </p:spPr>
        <p:txBody>
          <a:bodyPr/>
          <a:lstStyle/>
          <a:p>
            <a:pPr eaLnBrk="1" hangingPunct="1"/>
            <a:r>
              <a:rPr lang="en-US" altLang="en-US"/>
              <a:t>The Human Respiratory System</a:t>
            </a:r>
          </a:p>
        </p:txBody>
      </p:sp>
      <p:sp>
        <p:nvSpPr>
          <p:cNvPr id="23555" name="Rectangle 3">
            <a:extLst>
              <a:ext uri="{FF2B5EF4-FFF2-40B4-BE49-F238E27FC236}">
                <a16:creationId xmlns:a16="http://schemas.microsoft.com/office/drawing/2014/main" id="{B1141F08-F3F1-BA17-3C24-590AEEB2FA92}"/>
              </a:ext>
            </a:extLst>
          </p:cNvPr>
          <p:cNvSpPr>
            <a:spLocks noGrp="1" noChangeArrowheads="1"/>
          </p:cNvSpPr>
          <p:nvPr>
            <p:ph idx="1"/>
          </p:nvPr>
        </p:nvSpPr>
        <p:spPr>
          <a:xfrm>
            <a:off x="250825" y="1392238"/>
            <a:ext cx="4337050" cy="4848225"/>
          </a:xfrm>
        </p:spPr>
        <p:txBody>
          <a:bodyPr/>
          <a:lstStyle/>
          <a:p>
            <a:pPr marL="457200" lvl="1" indent="0" eaLnBrk="1" hangingPunct="1">
              <a:buFont typeface="Arial" panose="020B0604020202020204" pitchFamily="34" charset="0"/>
              <a:buNone/>
            </a:pPr>
            <a:r>
              <a:rPr lang="en-US" altLang="en-US" dirty="0">
                <a:solidFill>
                  <a:srgbClr val="000000"/>
                </a:solidFill>
              </a:rPr>
              <a:t>Air then moves into the </a:t>
            </a:r>
            <a:r>
              <a:rPr lang="en-US" altLang="en-US" sz="4000" b="1" dirty="0">
                <a:solidFill>
                  <a:srgbClr val="FF0000"/>
                </a:solidFill>
              </a:rPr>
              <a:t>trachea</a:t>
            </a:r>
            <a:r>
              <a:rPr lang="en-US" altLang="en-US" b="1" dirty="0">
                <a:solidFill>
                  <a:srgbClr val="000000"/>
                </a:solidFill>
              </a:rPr>
              <a:t> </a:t>
            </a:r>
            <a:r>
              <a:rPr lang="en-US" altLang="en-US" dirty="0">
                <a:solidFill>
                  <a:srgbClr val="000000"/>
                </a:solidFill>
              </a:rPr>
              <a:t>(windpipe).</a:t>
            </a:r>
          </a:p>
          <a:p>
            <a:pPr marL="457200" lvl="1" indent="0" eaLnBrk="1" hangingPunct="1">
              <a:buFont typeface="Arial" panose="020B0604020202020204" pitchFamily="34" charset="0"/>
              <a:buNone/>
            </a:pPr>
            <a:endParaRPr lang="en-US" altLang="en-US" b="1" dirty="0"/>
          </a:p>
        </p:txBody>
      </p:sp>
      <p:pic>
        <p:nvPicPr>
          <p:cNvPr id="23557" name="Picture 10" descr="sb4083a04">
            <a:extLst>
              <a:ext uri="{FF2B5EF4-FFF2-40B4-BE49-F238E27FC236}">
                <a16:creationId xmlns:a16="http://schemas.microsoft.com/office/drawing/2014/main" id="{5ED9BBF0-BD15-D760-4952-1A17D9D6AA2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450" y="1192213"/>
            <a:ext cx="438785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4167" name="Rectangle 7">
            <a:extLst>
              <a:ext uri="{FF2B5EF4-FFF2-40B4-BE49-F238E27FC236}">
                <a16:creationId xmlns:a16="http://schemas.microsoft.com/office/drawing/2014/main" id="{D6AAC40A-E920-D7A7-FC05-F98F44072A30}"/>
              </a:ext>
            </a:extLst>
          </p:cNvPr>
          <p:cNvSpPr>
            <a:spLocks noChangeArrowheads="1"/>
          </p:cNvSpPr>
          <p:nvPr/>
        </p:nvSpPr>
        <p:spPr bwMode="auto">
          <a:xfrm>
            <a:off x="7956550" y="1952625"/>
            <a:ext cx="434975" cy="1889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44166" name="Text Box 6">
            <a:extLst>
              <a:ext uri="{FF2B5EF4-FFF2-40B4-BE49-F238E27FC236}">
                <a16:creationId xmlns:a16="http://schemas.microsoft.com/office/drawing/2014/main" id="{E0BF78E9-549B-6E75-9677-5A3DD651AF7D}"/>
              </a:ext>
            </a:extLst>
          </p:cNvPr>
          <p:cNvSpPr txBox="1">
            <a:spLocks noChangeArrowheads="1"/>
          </p:cNvSpPr>
          <p:nvPr/>
        </p:nvSpPr>
        <p:spPr bwMode="auto">
          <a:xfrm>
            <a:off x="7926388" y="1854200"/>
            <a:ext cx="110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Trachea</a:t>
            </a:r>
            <a:endParaRPr kumimoji="0" lang="en-US"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44171" name="Line 11">
            <a:extLst>
              <a:ext uri="{FF2B5EF4-FFF2-40B4-BE49-F238E27FC236}">
                <a16:creationId xmlns:a16="http://schemas.microsoft.com/office/drawing/2014/main" id="{B7C55A06-F481-DE48-BC73-A019F888C3CC}"/>
              </a:ext>
            </a:extLst>
          </p:cNvPr>
          <p:cNvSpPr>
            <a:spLocks noChangeShapeType="1"/>
          </p:cNvSpPr>
          <p:nvPr/>
        </p:nvSpPr>
        <p:spPr bwMode="auto">
          <a:xfrm flipH="1">
            <a:off x="6721475" y="2041525"/>
            <a:ext cx="1271588" cy="8413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4166"/>
                                        </p:tgtEl>
                                        <p:attrNameLst>
                                          <p:attrName>style.visibility</p:attrName>
                                        </p:attrNameLst>
                                      </p:cBhvr>
                                      <p:to>
                                        <p:strVal val="visible"/>
                                      </p:to>
                                    </p:set>
                                    <p:animEffect transition="in" filter="fade">
                                      <p:cBhvr>
                                        <p:cTn id="12" dur="500"/>
                                        <p:tgtEl>
                                          <p:spTgt spid="12441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44171"/>
                                        </p:tgtEl>
                                        <p:attrNameLst>
                                          <p:attrName>style.visibility</p:attrName>
                                        </p:attrNameLst>
                                      </p:cBhvr>
                                      <p:to>
                                        <p:strVal val="visible"/>
                                      </p:to>
                                    </p:set>
                                    <p:animEffect transition="in" filter="fade">
                                      <p:cBhvr>
                                        <p:cTn id="15" dur="500"/>
                                        <p:tgtEl>
                                          <p:spTgt spid="1244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166" grpId="0"/>
      <p:bldP spid="124417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92A534A-4364-884C-E5CB-9106B9609F96}"/>
              </a:ext>
            </a:extLst>
          </p:cNvPr>
          <p:cNvSpPr>
            <a:spLocks noGrp="1" noChangeArrowheads="1"/>
          </p:cNvSpPr>
          <p:nvPr>
            <p:ph type="title"/>
          </p:nvPr>
        </p:nvSpPr>
        <p:spPr/>
        <p:txBody>
          <a:bodyPr/>
          <a:lstStyle/>
          <a:p>
            <a:pPr eaLnBrk="1" hangingPunct="1"/>
            <a:r>
              <a:rPr lang="en-US" altLang="en-US"/>
              <a:t>The Human Respiratory System</a:t>
            </a:r>
          </a:p>
        </p:txBody>
      </p:sp>
      <p:sp>
        <p:nvSpPr>
          <p:cNvPr id="1248259" name="Rectangle 3">
            <a:extLst>
              <a:ext uri="{FF2B5EF4-FFF2-40B4-BE49-F238E27FC236}">
                <a16:creationId xmlns:a16="http://schemas.microsoft.com/office/drawing/2014/main" id="{56535556-5FD1-6497-4962-882CF25F6AA4}"/>
              </a:ext>
            </a:extLst>
          </p:cNvPr>
          <p:cNvSpPr>
            <a:spLocks noGrp="1" noChangeArrowheads="1"/>
          </p:cNvSpPr>
          <p:nvPr>
            <p:ph idx="1"/>
          </p:nvPr>
        </p:nvSpPr>
        <p:spPr>
          <a:xfrm>
            <a:off x="118752" y="1495425"/>
            <a:ext cx="3667435" cy="4848225"/>
          </a:xfrm>
        </p:spPr>
        <p:txBody>
          <a:bodyPr/>
          <a:lstStyle/>
          <a:p>
            <a:pPr marL="119063" lvl="2" indent="0" eaLnBrk="1" hangingPunct="1">
              <a:buNone/>
            </a:pPr>
            <a:r>
              <a:rPr lang="en-US" altLang="en-US" sz="2800" dirty="0">
                <a:solidFill>
                  <a:srgbClr val="FF0000"/>
                </a:solidFill>
              </a:rPr>
              <a:t>Air then passes through the trachea into two large  passageways in the chest cavity called </a:t>
            </a:r>
            <a:r>
              <a:rPr lang="en-US" altLang="en-US" sz="4000" b="1" dirty="0">
                <a:solidFill>
                  <a:srgbClr val="00B0F0"/>
                </a:solidFill>
              </a:rPr>
              <a:t>bronchi</a:t>
            </a:r>
            <a:r>
              <a:rPr lang="en-US" altLang="en-US" sz="2800" dirty="0">
                <a:solidFill>
                  <a:srgbClr val="FF0000"/>
                </a:solidFill>
              </a:rPr>
              <a:t>.</a:t>
            </a:r>
          </a:p>
          <a:p>
            <a:pPr marL="119063" lvl="2" indent="0" eaLnBrk="1" hangingPunct="1">
              <a:buNone/>
            </a:pPr>
            <a:r>
              <a:rPr lang="en-US" altLang="en-US" sz="2800" dirty="0">
                <a:solidFill>
                  <a:srgbClr val="FF0000"/>
                </a:solidFill>
              </a:rPr>
              <a:t> </a:t>
            </a:r>
          </a:p>
          <a:p>
            <a:pPr marL="119063" lvl="2" indent="0" eaLnBrk="1" hangingPunct="1">
              <a:buNone/>
            </a:pPr>
            <a:r>
              <a:rPr lang="en-US" altLang="en-US" sz="2800" dirty="0"/>
              <a:t>Each bronchus leads </a:t>
            </a:r>
            <a:r>
              <a:rPr lang="en-US" altLang="en-US" dirty="0"/>
              <a:t>into one of the lungs.</a:t>
            </a:r>
          </a:p>
        </p:txBody>
      </p:sp>
      <p:pic>
        <p:nvPicPr>
          <p:cNvPr id="25605" name="Picture 13" descr="sb4083a04">
            <a:extLst>
              <a:ext uri="{FF2B5EF4-FFF2-40B4-BE49-F238E27FC236}">
                <a16:creationId xmlns:a16="http://schemas.microsoft.com/office/drawing/2014/main" id="{11DF7DAA-8E0E-7A7D-F508-EDE5E224930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013" y="1314450"/>
            <a:ext cx="438785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8262" name="Text Box 6">
            <a:extLst>
              <a:ext uri="{FF2B5EF4-FFF2-40B4-BE49-F238E27FC236}">
                <a16:creationId xmlns:a16="http://schemas.microsoft.com/office/drawing/2014/main" id="{1A331499-71F1-49E2-E4B4-31C3F71DEA7A}"/>
              </a:ext>
            </a:extLst>
          </p:cNvPr>
          <p:cNvSpPr txBox="1">
            <a:spLocks noChangeArrowheads="1"/>
          </p:cNvSpPr>
          <p:nvPr/>
        </p:nvSpPr>
        <p:spPr bwMode="auto">
          <a:xfrm>
            <a:off x="7397750" y="2201863"/>
            <a:ext cx="153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Lungs </a:t>
            </a:r>
            <a:endParaRPr kumimoji="0" lang="en-US"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48263" name="Text Box 7">
            <a:extLst>
              <a:ext uri="{FF2B5EF4-FFF2-40B4-BE49-F238E27FC236}">
                <a16:creationId xmlns:a16="http://schemas.microsoft.com/office/drawing/2014/main" id="{A64D9838-0BAD-3F99-5536-19B1B6833AA4}"/>
              </a:ext>
            </a:extLst>
          </p:cNvPr>
          <p:cNvSpPr txBox="1">
            <a:spLocks noChangeArrowheads="1"/>
          </p:cNvSpPr>
          <p:nvPr/>
        </p:nvSpPr>
        <p:spPr bwMode="auto">
          <a:xfrm>
            <a:off x="7859713" y="2870200"/>
            <a:ext cx="1284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rPr>
              <a:t>Bronchus </a:t>
            </a:r>
            <a:endParaRPr kumimoji="0" lang="en-US" sz="28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48270" name="Line 14">
            <a:extLst>
              <a:ext uri="{FF2B5EF4-FFF2-40B4-BE49-F238E27FC236}">
                <a16:creationId xmlns:a16="http://schemas.microsoft.com/office/drawing/2014/main" id="{FB70D4C8-A57E-4BFF-4387-428EA01BB102}"/>
              </a:ext>
            </a:extLst>
          </p:cNvPr>
          <p:cNvSpPr>
            <a:spLocks noChangeShapeType="1"/>
          </p:cNvSpPr>
          <p:nvPr/>
        </p:nvSpPr>
        <p:spPr bwMode="auto">
          <a:xfrm flipH="1">
            <a:off x="6864350" y="2532063"/>
            <a:ext cx="612775" cy="10763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48271" name="Line 15">
            <a:extLst>
              <a:ext uri="{FF2B5EF4-FFF2-40B4-BE49-F238E27FC236}">
                <a16:creationId xmlns:a16="http://schemas.microsoft.com/office/drawing/2014/main" id="{05FB6C30-0998-B4EC-93D2-10898F2AFC1F}"/>
              </a:ext>
            </a:extLst>
          </p:cNvPr>
          <p:cNvSpPr>
            <a:spLocks noChangeShapeType="1"/>
          </p:cNvSpPr>
          <p:nvPr/>
        </p:nvSpPr>
        <p:spPr bwMode="auto">
          <a:xfrm flipV="1">
            <a:off x="6654800" y="3155950"/>
            <a:ext cx="1239838" cy="13350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48259">
                                            <p:txEl>
                                              <p:pRg st="0" end="0"/>
                                            </p:txEl>
                                          </p:spTgt>
                                        </p:tgtEl>
                                        <p:attrNameLst>
                                          <p:attrName>style.visibility</p:attrName>
                                        </p:attrNameLst>
                                      </p:cBhvr>
                                      <p:to>
                                        <p:strVal val="visible"/>
                                      </p:to>
                                    </p:set>
                                    <p:animEffect transition="in" filter="fade">
                                      <p:cBhvr>
                                        <p:cTn id="7" dur="500"/>
                                        <p:tgtEl>
                                          <p:spTgt spid="1248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8259">
                                            <p:txEl>
                                              <p:pRg st="2" end="2"/>
                                            </p:txEl>
                                          </p:spTgt>
                                        </p:tgtEl>
                                        <p:attrNameLst>
                                          <p:attrName>style.visibility</p:attrName>
                                        </p:attrNameLst>
                                      </p:cBhvr>
                                      <p:to>
                                        <p:strVal val="visible"/>
                                      </p:to>
                                    </p:set>
                                    <p:animEffect transition="in" filter="fade">
                                      <p:cBhvr>
                                        <p:cTn id="12" dur="500"/>
                                        <p:tgtEl>
                                          <p:spTgt spid="12482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48262"/>
                                        </p:tgtEl>
                                        <p:attrNameLst>
                                          <p:attrName>style.visibility</p:attrName>
                                        </p:attrNameLst>
                                      </p:cBhvr>
                                      <p:to>
                                        <p:strVal val="visible"/>
                                      </p:to>
                                    </p:set>
                                    <p:animEffect transition="in" filter="fade">
                                      <p:cBhvr>
                                        <p:cTn id="17" dur="500"/>
                                        <p:tgtEl>
                                          <p:spTgt spid="124826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48270"/>
                                        </p:tgtEl>
                                        <p:attrNameLst>
                                          <p:attrName>style.visibility</p:attrName>
                                        </p:attrNameLst>
                                      </p:cBhvr>
                                      <p:to>
                                        <p:strVal val="visible"/>
                                      </p:to>
                                    </p:set>
                                    <p:animEffect transition="in" filter="fade">
                                      <p:cBhvr>
                                        <p:cTn id="20" dur="500"/>
                                        <p:tgtEl>
                                          <p:spTgt spid="124827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48263"/>
                                        </p:tgtEl>
                                        <p:attrNameLst>
                                          <p:attrName>style.visibility</p:attrName>
                                        </p:attrNameLst>
                                      </p:cBhvr>
                                      <p:to>
                                        <p:strVal val="visible"/>
                                      </p:to>
                                    </p:set>
                                    <p:animEffect transition="in" filter="fade">
                                      <p:cBhvr>
                                        <p:cTn id="25" dur="500"/>
                                        <p:tgtEl>
                                          <p:spTgt spid="12482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48271"/>
                                        </p:tgtEl>
                                        <p:attrNameLst>
                                          <p:attrName>style.visibility</p:attrName>
                                        </p:attrNameLst>
                                      </p:cBhvr>
                                      <p:to>
                                        <p:strVal val="visible"/>
                                      </p:to>
                                    </p:set>
                                    <p:animEffect transition="in" filter="fade">
                                      <p:cBhvr>
                                        <p:cTn id="28" dur="500"/>
                                        <p:tgtEl>
                                          <p:spTgt spid="1248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262" grpId="0"/>
      <p:bldP spid="1248263" grpId="0"/>
      <p:bldP spid="1248270" grpId="0" animBg="1"/>
      <p:bldP spid="124827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15AC8FA-F229-9387-3D09-7B814EBE6458}"/>
              </a:ext>
            </a:extLst>
          </p:cNvPr>
          <p:cNvSpPr>
            <a:spLocks noGrp="1" noChangeArrowheads="1"/>
          </p:cNvSpPr>
          <p:nvPr>
            <p:ph type="title"/>
          </p:nvPr>
        </p:nvSpPr>
        <p:spPr/>
        <p:txBody>
          <a:bodyPr/>
          <a:lstStyle/>
          <a:p>
            <a:pPr eaLnBrk="1" hangingPunct="1"/>
            <a:r>
              <a:rPr lang="en-US" altLang="en-US"/>
              <a:t>The Human Respiratory System</a:t>
            </a:r>
          </a:p>
        </p:txBody>
      </p:sp>
      <p:sp>
        <p:nvSpPr>
          <p:cNvPr id="27651" name="Rectangle 3">
            <a:extLst>
              <a:ext uri="{FF2B5EF4-FFF2-40B4-BE49-F238E27FC236}">
                <a16:creationId xmlns:a16="http://schemas.microsoft.com/office/drawing/2014/main" id="{05F53D62-E7C2-7506-BDB4-DB6E49106228}"/>
              </a:ext>
            </a:extLst>
          </p:cNvPr>
          <p:cNvSpPr>
            <a:spLocks noGrp="1" noChangeArrowheads="1"/>
          </p:cNvSpPr>
          <p:nvPr>
            <p:ph idx="1"/>
          </p:nvPr>
        </p:nvSpPr>
        <p:spPr>
          <a:xfrm>
            <a:off x="158750" y="1758950"/>
            <a:ext cx="4040188" cy="4848225"/>
          </a:xfrm>
        </p:spPr>
        <p:txBody>
          <a:bodyPr/>
          <a:lstStyle/>
          <a:p>
            <a:pPr marL="0" indent="0">
              <a:buNone/>
            </a:pPr>
            <a:r>
              <a:rPr lang="en-US" altLang="en-US" sz="3600" dirty="0">
                <a:solidFill>
                  <a:srgbClr val="000000"/>
                </a:solidFill>
              </a:rPr>
              <a:t>In each lung, the </a:t>
            </a:r>
            <a:r>
              <a:rPr lang="en-US" altLang="en-US" sz="3600" dirty="0">
                <a:solidFill>
                  <a:srgbClr val="FF0000"/>
                </a:solidFill>
              </a:rPr>
              <a:t>bronchus</a:t>
            </a:r>
            <a:r>
              <a:rPr lang="en-US" altLang="en-US" sz="3600" dirty="0">
                <a:solidFill>
                  <a:srgbClr val="000000"/>
                </a:solidFill>
              </a:rPr>
              <a:t> subdivides into smaller </a:t>
            </a:r>
            <a:r>
              <a:rPr lang="en-US" altLang="en-US" sz="4800" dirty="0">
                <a:solidFill>
                  <a:srgbClr val="00B0F0"/>
                </a:solidFill>
              </a:rPr>
              <a:t>bronchioles</a:t>
            </a:r>
            <a:r>
              <a:rPr lang="en-US" altLang="en-US" sz="3600" dirty="0">
                <a:solidFill>
                  <a:srgbClr val="000000"/>
                </a:solidFill>
              </a:rPr>
              <a:t>.</a:t>
            </a:r>
            <a:r>
              <a:rPr lang="en-US" altLang="en-US" sz="3600" dirty="0"/>
              <a:t> </a:t>
            </a:r>
          </a:p>
        </p:txBody>
      </p:sp>
      <p:pic>
        <p:nvPicPr>
          <p:cNvPr id="27653" name="Picture 12" descr="sb4083a04">
            <a:extLst>
              <a:ext uri="{FF2B5EF4-FFF2-40B4-BE49-F238E27FC236}">
                <a16:creationId xmlns:a16="http://schemas.microsoft.com/office/drawing/2014/main" id="{A002769F-B969-D21E-9452-C525D75F1C3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93813"/>
            <a:ext cx="4387851"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0313" name="Line 9">
            <a:extLst>
              <a:ext uri="{FF2B5EF4-FFF2-40B4-BE49-F238E27FC236}">
                <a16:creationId xmlns:a16="http://schemas.microsoft.com/office/drawing/2014/main" id="{8850DA44-A961-1C6C-CBFF-36B3A872D607}"/>
              </a:ext>
            </a:extLst>
          </p:cNvPr>
          <p:cNvSpPr>
            <a:spLocks noChangeShapeType="1"/>
          </p:cNvSpPr>
          <p:nvPr/>
        </p:nvSpPr>
        <p:spPr bwMode="auto">
          <a:xfrm flipV="1">
            <a:off x="6856413" y="3098800"/>
            <a:ext cx="1162050" cy="1352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0314" name="Line 10">
            <a:extLst>
              <a:ext uri="{FF2B5EF4-FFF2-40B4-BE49-F238E27FC236}">
                <a16:creationId xmlns:a16="http://schemas.microsoft.com/office/drawing/2014/main" id="{005B6E9B-4D9D-7748-88BB-A63589B6FA63}"/>
              </a:ext>
            </a:extLst>
          </p:cNvPr>
          <p:cNvSpPr>
            <a:spLocks noChangeShapeType="1"/>
          </p:cNvSpPr>
          <p:nvPr/>
        </p:nvSpPr>
        <p:spPr bwMode="auto">
          <a:xfrm flipV="1">
            <a:off x="6969125" y="3089275"/>
            <a:ext cx="1054100" cy="15367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27656" name="Text Box 11">
            <a:extLst>
              <a:ext uri="{FF2B5EF4-FFF2-40B4-BE49-F238E27FC236}">
                <a16:creationId xmlns:a16="http://schemas.microsoft.com/office/drawing/2014/main" id="{D2C5A4CF-4430-0E42-37E5-86D4D3169DC0}"/>
              </a:ext>
            </a:extLst>
          </p:cNvPr>
          <p:cNvSpPr txBox="1">
            <a:spLocks noChangeArrowheads="1"/>
          </p:cNvSpPr>
          <p:nvPr/>
        </p:nvSpPr>
        <p:spPr bwMode="auto">
          <a:xfrm>
            <a:off x="7478713" y="2768600"/>
            <a:ext cx="1539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Bronchioles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6"/>
                                        </p:tgtEl>
                                        <p:attrNameLst>
                                          <p:attrName>style.visibility</p:attrName>
                                        </p:attrNameLst>
                                      </p:cBhvr>
                                      <p:to>
                                        <p:strVal val="visible"/>
                                      </p:to>
                                    </p:set>
                                    <p:animEffect transition="in" filter="fade">
                                      <p:cBhvr>
                                        <p:cTn id="12" dur="500"/>
                                        <p:tgtEl>
                                          <p:spTgt spid="2765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50313"/>
                                        </p:tgtEl>
                                        <p:attrNameLst>
                                          <p:attrName>style.visibility</p:attrName>
                                        </p:attrNameLst>
                                      </p:cBhvr>
                                      <p:to>
                                        <p:strVal val="visible"/>
                                      </p:to>
                                    </p:set>
                                    <p:animEffect transition="in" filter="fade">
                                      <p:cBhvr>
                                        <p:cTn id="15" dur="500"/>
                                        <p:tgtEl>
                                          <p:spTgt spid="12503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50314"/>
                                        </p:tgtEl>
                                        <p:attrNameLst>
                                          <p:attrName>style.visibility</p:attrName>
                                        </p:attrNameLst>
                                      </p:cBhvr>
                                      <p:to>
                                        <p:strVal val="visible"/>
                                      </p:to>
                                    </p:set>
                                    <p:animEffect transition="in" filter="fade">
                                      <p:cBhvr>
                                        <p:cTn id="18" dur="500"/>
                                        <p:tgtEl>
                                          <p:spTgt spid="1250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313" grpId="0" animBg="1"/>
      <p:bldP spid="1250314" grpId="0" animBg="1"/>
      <p:bldP spid="2765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773"/>
        <p:cNvGrpSpPr/>
        <p:nvPr/>
      </p:nvGrpSpPr>
      <p:grpSpPr>
        <a:xfrm>
          <a:off x="0" y="0"/>
          <a:ext cx="0" cy="0"/>
          <a:chOff x="0" y="0"/>
          <a:chExt cx="0" cy="0"/>
        </a:xfrm>
      </p:grpSpPr>
      <p:sp>
        <p:nvSpPr>
          <p:cNvPr id="774" name="Google Shape;774;p108"/>
          <p:cNvSpPr txBox="1">
            <a:spLocks noGrp="1"/>
          </p:cNvSpPr>
          <p:nvPr>
            <p:ph type="title"/>
          </p:nvPr>
        </p:nvSpPr>
        <p:spPr>
          <a:xfrm>
            <a:off x="873826" y="114300"/>
            <a:ext cx="76962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rgbClr val="002060"/>
                </a:solidFill>
              </a:rPr>
              <a:t>The Nervous System</a:t>
            </a:r>
            <a:endParaRPr dirty="0"/>
          </a:p>
        </p:txBody>
      </p:sp>
      <p:sp>
        <p:nvSpPr>
          <p:cNvPr id="775" name="Google Shape;775;p108"/>
          <p:cNvSpPr txBox="1">
            <a:spLocks noGrp="1"/>
          </p:cNvSpPr>
          <p:nvPr>
            <p:ph type="body" idx="1"/>
          </p:nvPr>
        </p:nvSpPr>
        <p:spPr>
          <a:xfrm>
            <a:off x="23752" y="1143000"/>
            <a:ext cx="4793673" cy="525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FF"/>
              </a:buClr>
              <a:buSzPts val="2400"/>
              <a:buFont typeface="Comic Sans MS"/>
              <a:buNone/>
            </a:pPr>
            <a:r>
              <a:rPr lang="en-US" sz="2400" b="1" dirty="0">
                <a:solidFill>
                  <a:srgbClr val="0000FF"/>
                </a:solidFill>
              </a:rPr>
              <a:t>Two Main Divisions:</a:t>
            </a:r>
            <a:endParaRPr dirty="0"/>
          </a:p>
          <a:p>
            <a:pPr marL="742950" lvl="1" indent="-285750" algn="l" rtl="0">
              <a:spcBef>
                <a:spcPts val="1200"/>
              </a:spcBef>
              <a:spcAft>
                <a:spcPts val="0"/>
              </a:spcAft>
              <a:buClr>
                <a:srgbClr val="FF0000"/>
              </a:buClr>
              <a:buSzPts val="2400"/>
              <a:buFont typeface="Comic Sans MS"/>
              <a:buChar char="–"/>
            </a:pPr>
            <a:r>
              <a:rPr lang="en-US" b="1" dirty="0">
                <a:solidFill>
                  <a:srgbClr val="FF0000"/>
                </a:solidFill>
              </a:rPr>
              <a:t>Central Nervous System (CNS)</a:t>
            </a:r>
            <a:endParaRPr dirty="0"/>
          </a:p>
          <a:p>
            <a:pPr marL="1143000" lvl="2" indent="-228600" algn="l" rtl="0">
              <a:spcBef>
                <a:spcPts val="1200"/>
              </a:spcBef>
              <a:spcAft>
                <a:spcPts val="0"/>
              </a:spcAft>
              <a:buClr>
                <a:srgbClr val="0000FF"/>
              </a:buClr>
              <a:buSzPts val="2400"/>
              <a:buFont typeface="Comic Sans MS"/>
              <a:buChar char="•"/>
            </a:pPr>
            <a:r>
              <a:rPr lang="en-US" sz="2400" b="1" dirty="0">
                <a:solidFill>
                  <a:srgbClr val="0000FF"/>
                </a:solidFill>
              </a:rPr>
              <a:t>Brain</a:t>
            </a:r>
            <a:endParaRPr dirty="0"/>
          </a:p>
          <a:p>
            <a:pPr marL="1143000" lvl="2" indent="-228600" algn="l" rtl="0">
              <a:spcBef>
                <a:spcPts val="1200"/>
              </a:spcBef>
              <a:spcAft>
                <a:spcPts val="0"/>
              </a:spcAft>
              <a:buClr>
                <a:srgbClr val="0000FF"/>
              </a:buClr>
              <a:buSzPts val="2400"/>
              <a:buFont typeface="Comic Sans MS"/>
              <a:buChar char="•"/>
            </a:pPr>
            <a:r>
              <a:rPr lang="en-US" sz="2400" b="1" dirty="0">
                <a:solidFill>
                  <a:srgbClr val="0000FF"/>
                </a:solidFill>
              </a:rPr>
              <a:t>Spinal Cord</a:t>
            </a:r>
            <a:endParaRPr dirty="0"/>
          </a:p>
          <a:p>
            <a:pPr marL="742950" lvl="1" indent="-285750" algn="l" rtl="0">
              <a:spcBef>
                <a:spcPts val="2400"/>
              </a:spcBef>
              <a:spcAft>
                <a:spcPts val="0"/>
              </a:spcAft>
              <a:buClr>
                <a:srgbClr val="FF0000"/>
              </a:buClr>
              <a:buSzPts val="2400"/>
              <a:buFont typeface="Comic Sans MS"/>
              <a:buChar char="–"/>
            </a:pPr>
            <a:r>
              <a:rPr lang="en-US" b="1" dirty="0">
                <a:solidFill>
                  <a:srgbClr val="FF0000"/>
                </a:solidFill>
              </a:rPr>
              <a:t>Peripheral Nervous System (PNS)</a:t>
            </a:r>
            <a:endParaRPr dirty="0"/>
          </a:p>
          <a:p>
            <a:pPr marL="1143000" lvl="2" indent="-228600" algn="l" rtl="0">
              <a:spcBef>
                <a:spcPts val="1200"/>
              </a:spcBef>
              <a:spcAft>
                <a:spcPts val="0"/>
              </a:spcAft>
              <a:buClr>
                <a:srgbClr val="0000FF"/>
              </a:buClr>
              <a:buSzPts val="2400"/>
              <a:buFont typeface="Comic Sans MS"/>
              <a:buChar char="•"/>
            </a:pPr>
            <a:r>
              <a:rPr lang="en-US" sz="2400" b="1" dirty="0">
                <a:solidFill>
                  <a:srgbClr val="0000FF"/>
                </a:solidFill>
              </a:rPr>
              <a:t>Nerves</a:t>
            </a:r>
            <a:r>
              <a:rPr lang="en-US" sz="2400" b="1" dirty="0">
                <a:solidFill>
                  <a:srgbClr val="002060"/>
                </a:solidFill>
              </a:rPr>
              <a:t> which convey information between the CNS and the rest of the body.</a:t>
            </a:r>
            <a:endParaRPr dirty="0"/>
          </a:p>
          <a:p>
            <a:pPr marL="742950" lvl="1" indent="-158750" algn="l" rtl="0">
              <a:spcBef>
                <a:spcPts val="400"/>
              </a:spcBef>
              <a:spcAft>
                <a:spcPts val="0"/>
              </a:spcAft>
              <a:buClr>
                <a:schemeClr val="dk1"/>
              </a:buClr>
              <a:buSzPts val="2000"/>
              <a:buFont typeface="Comic Sans MS"/>
              <a:buNone/>
            </a:pPr>
            <a:endParaRPr sz="2000" b="1" dirty="0">
              <a:solidFill>
                <a:srgbClr val="002060"/>
              </a:solidFill>
            </a:endParaRPr>
          </a:p>
        </p:txBody>
      </p:sp>
      <p:pic>
        <p:nvPicPr>
          <p:cNvPr id="2050" name="Picture 2" descr="Parts of the Nervous System | Introductory Psychology">
            <a:extLst>
              <a:ext uri="{FF2B5EF4-FFF2-40B4-BE49-F238E27FC236}">
                <a16:creationId xmlns:a16="http://schemas.microsoft.com/office/drawing/2014/main" id="{266B6F8C-24EE-77C4-3C8F-8280658B12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5" r="49802" b="7466"/>
          <a:stretch/>
        </p:blipFill>
        <p:spPr bwMode="auto">
          <a:xfrm>
            <a:off x="4492828" y="1907474"/>
            <a:ext cx="2337460" cy="35150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arts of the Nervous System | Introductory Psychology">
            <a:extLst>
              <a:ext uri="{FF2B5EF4-FFF2-40B4-BE49-F238E27FC236}">
                <a16:creationId xmlns:a16="http://schemas.microsoft.com/office/drawing/2014/main" id="{2EA33A0A-8940-5758-5AC0-7B558CC82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02" r="4566" b="7466"/>
          <a:stretch/>
        </p:blipFill>
        <p:spPr bwMode="auto">
          <a:xfrm>
            <a:off x="6723413" y="1919349"/>
            <a:ext cx="2337460" cy="3515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5">
                                            <p:txEl>
                                              <p:pRg st="0" end="0"/>
                                            </p:txEl>
                                          </p:spTgt>
                                        </p:tgtEl>
                                        <p:attrNameLst>
                                          <p:attrName>style.visibility</p:attrName>
                                        </p:attrNameLst>
                                      </p:cBhvr>
                                      <p:to>
                                        <p:strVal val="visible"/>
                                      </p:to>
                                    </p:set>
                                    <p:animEffect transition="in" filter="fade">
                                      <p:cBhvr>
                                        <p:cTn id="7" dur="500"/>
                                        <p:tgtEl>
                                          <p:spTgt spid="7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5">
                                            <p:txEl>
                                              <p:pRg st="1" end="1"/>
                                            </p:txEl>
                                          </p:spTgt>
                                        </p:tgtEl>
                                        <p:attrNameLst>
                                          <p:attrName>style.visibility</p:attrName>
                                        </p:attrNameLst>
                                      </p:cBhvr>
                                      <p:to>
                                        <p:strVal val="visible"/>
                                      </p:to>
                                    </p:set>
                                    <p:animEffect transition="in" filter="fade">
                                      <p:cBhvr>
                                        <p:cTn id="12" dur="500"/>
                                        <p:tgtEl>
                                          <p:spTgt spid="7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5">
                                            <p:txEl>
                                              <p:pRg st="2" end="2"/>
                                            </p:txEl>
                                          </p:spTgt>
                                        </p:tgtEl>
                                        <p:attrNameLst>
                                          <p:attrName>style.visibility</p:attrName>
                                        </p:attrNameLst>
                                      </p:cBhvr>
                                      <p:to>
                                        <p:strVal val="visible"/>
                                      </p:to>
                                    </p:set>
                                    <p:animEffect transition="in" filter="fade">
                                      <p:cBhvr>
                                        <p:cTn id="22" dur="500"/>
                                        <p:tgtEl>
                                          <p:spTgt spid="7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5">
                                            <p:txEl>
                                              <p:pRg st="3" end="3"/>
                                            </p:txEl>
                                          </p:spTgt>
                                        </p:tgtEl>
                                        <p:attrNameLst>
                                          <p:attrName>style.visibility</p:attrName>
                                        </p:attrNameLst>
                                      </p:cBhvr>
                                      <p:to>
                                        <p:strVal val="visible"/>
                                      </p:to>
                                    </p:set>
                                    <p:animEffect transition="in" filter="fade">
                                      <p:cBhvr>
                                        <p:cTn id="27" dur="500"/>
                                        <p:tgtEl>
                                          <p:spTgt spid="7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5">
                                            <p:txEl>
                                              <p:pRg st="4" end="4"/>
                                            </p:txEl>
                                          </p:spTgt>
                                        </p:tgtEl>
                                        <p:attrNameLst>
                                          <p:attrName>style.visibility</p:attrName>
                                        </p:attrNameLst>
                                      </p:cBhvr>
                                      <p:to>
                                        <p:strVal val="visible"/>
                                      </p:to>
                                    </p:set>
                                    <p:animEffect transition="in" filter="fade">
                                      <p:cBhvr>
                                        <p:cTn id="32" dur="500"/>
                                        <p:tgtEl>
                                          <p:spTgt spid="7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75">
                                            <p:txEl>
                                              <p:pRg st="5" end="5"/>
                                            </p:txEl>
                                          </p:spTgt>
                                        </p:tgtEl>
                                        <p:attrNameLst>
                                          <p:attrName>style.visibility</p:attrName>
                                        </p:attrNameLst>
                                      </p:cBhvr>
                                      <p:to>
                                        <p:strVal val="visible"/>
                                      </p:to>
                                    </p:set>
                                    <p:animEffect transition="in" filter="fade">
                                      <p:cBhvr>
                                        <p:cTn id="42" dur="500"/>
                                        <p:tgtEl>
                                          <p:spTgt spid="7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3BA2614-1A2C-8C00-8DBC-1AF66680357B}"/>
              </a:ext>
            </a:extLst>
          </p:cNvPr>
          <p:cNvSpPr>
            <a:spLocks noGrp="1" noChangeArrowheads="1"/>
          </p:cNvSpPr>
          <p:nvPr>
            <p:ph type="title"/>
          </p:nvPr>
        </p:nvSpPr>
        <p:spPr/>
        <p:txBody>
          <a:bodyPr/>
          <a:lstStyle/>
          <a:p>
            <a:pPr eaLnBrk="1" hangingPunct="1"/>
            <a:r>
              <a:rPr lang="en-US" altLang="en-US"/>
              <a:t>The Human Respiratory System</a:t>
            </a:r>
          </a:p>
        </p:txBody>
      </p:sp>
      <p:sp>
        <p:nvSpPr>
          <p:cNvPr id="29699" name="Rectangle 3">
            <a:extLst>
              <a:ext uri="{FF2B5EF4-FFF2-40B4-BE49-F238E27FC236}">
                <a16:creationId xmlns:a16="http://schemas.microsoft.com/office/drawing/2014/main" id="{47DD9531-3AA8-D2F2-1129-E2ADBB088B7B}"/>
              </a:ext>
            </a:extLst>
          </p:cNvPr>
          <p:cNvSpPr>
            <a:spLocks noGrp="1" noChangeArrowheads="1"/>
          </p:cNvSpPr>
          <p:nvPr>
            <p:ph idx="1"/>
          </p:nvPr>
        </p:nvSpPr>
        <p:spPr>
          <a:xfrm>
            <a:off x="238125" y="2327564"/>
            <a:ext cx="3975100" cy="3958936"/>
          </a:xfrm>
        </p:spPr>
        <p:txBody>
          <a:bodyPr/>
          <a:lstStyle/>
          <a:p>
            <a:pPr marL="0" indent="0" eaLnBrk="1" hangingPunct="1">
              <a:buNone/>
            </a:pPr>
            <a:r>
              <a:rPr lang="en-US" altLang="en-US" dirty="0">
                <a:solidFill>
                  <a:srgbClr val="000000"/>
                </a:solidFill>
              </a:rPr>
              <a:t>Bronchioles subdivide into millions of tiny air sacs called </a:t>
            </a:r>
            <a:r>
              <a:rPr lang="en-US" altLang="en-US" sz="4400" b="1" dirty="0">
                <a:solidFill>
                  <a:srgbClr val="FF0000"/>
                </a:solidFill>
              </a:rPr>
              <a:t>alveoli</a:t>
            </a:r>
            <a:r>
              <a:rPr lang="en-US" altLang="en-US" dirty="0">
                <a:solidFill>
                  <a:srgbClr val="000000"/>
                </a:solidFill>
              </a:rPr>
              <a:t> (s: alveolus).</a:t>
            </a:r>
            <a:endParaRPr lang="en-US" altLang="en-US" dirty="0"/>
          </a:p>
        </p:txBody>
      </p:sp>
      <p:pic>
        <p:nvPicPr>
          <p:cNvPr id="29701" name="Picture 16" descr="p957-grapes">
            <a:extLst>
              <a:ext uri="{FF2B5EF4-FFF2-40B4-BE49-F238E27FC236}">
                <a16:creationId xmlns:a16="http://schemas.microsoft.com/office/drawing/2014/main" id="{32556FE5-C73B-1E99-897B-4C0190D1F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477963"/>
            <a:ext cx="3748088"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2361" name="Rectangle 9">
            <a:extLst>
              <a:ext uri="{FF2B5EF4-FFF2-40B4-BE49-F238E27FC236}">
                <a16:creationId xmlns:a16="http://schemas.microsoft.com/office/drawing/2014/main" id="{72B459D2-7AF1-8956-2FB1-9E83C3504BA3}"/>
              </a:ext>
            </a:extLst>
          </p:cNvPr>
          <p:cNvSpPr>
            <a:spLocks noChangeArrowheads="1"/>
          </p:cNvSpPr>
          <p:nvPr/>
        </p:nvSpPr>
        <p:spPr bwMode="auto">
          <a:xfrm>
            <a:off x="7977188" y="1979613"/>
            <a:ext cx="536575"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2358" name="Text Box 6">
            <a:extLst>
              <a:ext uri="{FF2B5EF4-FFF2-40B4-BE49-F238E27FC236}">
                <a16:creationId xmlns:a16="http://schemas.microsoft.com/office/drawing/2014/main" id="{FFA8AD34-85B8-8582-B774-DAB4845F8825}"/>
              </a:ext>
            </a:extLst>
          </p:cNvPr>
          <p:cNvSpPr txBox="1">
            <a:spLocks noChangeArrowheads="1"/>
          </p:cNvSpPr>
          <p:nvPr/>
        </p:nvSpPr>
        <p:spPr bwMode="auto">
          <a:xfrm>
            <a:off x="7904163" y="2162175"/>
            <a:ext cx="1076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rPr>
              <a:t>Alveoli </a:t>
            </a:r>
            <a:endParaRPr kumimoji="0" lang="en-US" sz="28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52362" name="Rectangle 10">
            <a:extLst>
              <a:ext uri="{FF2B5EF4-FFF2-40B4-BE49-F238E27FC236}">
                <a16:creationId xmlns:a16="http://schemas.microsoft.com/office/drawing/2014/main" id="{88094009-1232-1897-58A9-1DCD69FBEF32}"/>
              </a:ext>
            </a:extLst>
          </p:cNvPr>
          <p:cNvSpPr>
            <a:spLocks noChangeArrowheads="1"/>
          </p:cNvSpPr>
          <p:nvPr/>
        </p:nvSpPr>
        <p:spPr bwMode="auto">
          <a:xfrm>
            <a:off x="4359275" y="3386138"/>
            <a:ext cx="957263" cy="231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2359" name="Text Box 7">
            <a:extLst>
              <a:ext uri="{FF2B5EF4-FFF2-40B4-BE49-F238E27FC236}">
                <a16:creationId xmlns:a16="http://schemas.microsoft.com/office/drawing/2014/main" id="{144AD1C9-2DF8-40AF-DC9A-AC7256442C22}"/>
              </a:ext>
            </a:extLst>
          </p:cNvPr>
          <p:cNvSpPr txBox="1">
            <a:spLocks noChangeArrowheads="1"/>
          </p:cNvSpPr>
          <p:nvPr/>
        </p:nvSpPr>
        <p:spPr bwMode="auto">
          <a:xfrm>
            <a:off x="4243388" y="336550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Bronchiole </a:t>
            </a:r>
            <a:endParaRPr kumimoji="0" lang="en-US"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52369" name="Line 17">
            <a:extLst>
              <a:ext uri="{FF2B5EF4-FFF2-40B4-BE49-F238E27FC236}">
                <a16:creationId xmlns:a16="http://schemas.microsoft.com/office/drawing/2014/main" id="{3ABD3AD6-027D-906B-1DC7-4AEC4AC43CE8}"/>
              </a:ext>
            </a:extLst>
          </p:cNvPr>
          <p:cNvSpPr>
            <a:spLocks noChangeShapeType="1"/>
          </p:cNvSpPr>
          <p:nvPr/>
        </p:nvSpPr>
        <p:spPr bwMode="auto">
          <a:xfrm flipH="1">
            <a:off x="5556250" y="3138488"/>
            <a:ext cx="577850" cy="381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2370" name="Freeform 18">
            <a:extLst>
              <a:ext uri="{FF2B5EF4-FFF2-40B4-BE49-F238E27FC236}">
                <a16:creationId xmlns:a16="http://schemas.microsoft.com/office/drawing/2014/main" id="{71EE633D-A749-59AA-E986-BA3DDB1B1FE3}"/>
              </a:ext>
            </a:extLst>
          </p:cNvPr>
          <p:cNvSpPr>
            <a:spLocks/>
          </p:cNvSpPr>
          <p:nvPr/>
        </p:nvSpPr>
        <p:spPr bwMode="auto">
          <a:xfrm>
            <a:off x="7477125" y="2478088"/>
            <a:ext cx="774700" cy="1319212"/>
          </a:xfrm>
          <a:custGeom>
            <a:avLst/>
            <a:gdLst>
              <a:gd name="T0" fmla="*/ 0 w 488"/>
              <a:gd name="T1" fmla="*/ 612 h 831"/>
              <a:gd name="T2" fmla="*/ 488 w 488"/>
              <a:gd name="T3" fmla="*/ 0 h 831"/>
              <a:gd name="T4" fmla="*/ 372 w 488"/>
              <a:gd name="T5" fmla="*/ 831 h 831"/>
            </a:gdLst>
            <a:ahLst/>
            <a:cxnLst>
              <a:cxn ang="0">
                <a:pos x="T0" y="T1"/>
              </a:cxn>
              <a:cxn ang="0">
                <a:pos x="T2" y="T3"/>
              </a:cxn>
              <a:cxn ang="0">
                <a:pos x="T4" y="T5"/>
              </a:cxn>
            </a:cxnLst>
            <a:rect l="0" t="0" r="r" b="b"/>
            <a:pathLst>
              <a:path w="488" h="831">
                <a:moveTo>
                  <a:pt x="0" y="612"/>
                </a:moveTo>
                <a:lnTo>
                  <a:pt x="488" y="0"/>
                </a:lnTo>
                <a:lnTo>
                  <a:pt x="372" y="83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359"/>
                                        </p:tgtEl>
                                        <p:attrNameLst>
                                          <p:attrName>style.visibility</p:attrName>
                                        </p:attrNameLst>
                                      </p:cBhvr>
                                      <p:to>
                                        <p:strVal val="visible"/>
                                      </p:to>
                                    </p:set>
                                    <p:animEffect transition="in" filter="fade">
                                      <p:cBhvr>
                                        <p:cTn id="12" dur="500"/>
                                        <p:tgtEl>
                                          <p:spTgt spid="12523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52369"/>
                                        </p:tgtEl>
                                        <p:attrNameLst>
                                          <p:attrName>style.visibility</p:attrName>
                                        </p:attrNameLst>
                                      </p:cBhvr>
                                      <p:to>
                                        <p:strVal val="visible"/>
                                      </p:to>
                                    </p:set>
                                    <p:animEffect transition="in" filter="fade">
                                      <p:cBhvr>
                                        <p:cTn id="15" dur="500"/>
                                        <p:tgtEl>
                                          <p:spTgt spid="12523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52358"/>
                                        </p:tgtEl>
                                        <p:attrNameLst>
                                          <p:attrName>style.visibility</p:attrName>
                                        </p:attrNameLst>
                                      </p:cBhvr>
                                      <p:to>
                                        <p:strVal val="visible"/>
                                      </p:to>
                                    </p:set>
                                    <p:animEffect transition="in" filter="fade">
                                      <p:cBhvr>
                                        <p:cTn id="20" dur="500"/>
                                        <p:tgtEl>
                                          <p:spTgt spid="12523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52370"/>
                                        </p:tgtEl>
                                        <p:attrNameLst>
                                          <p:attrName>style.visibility</p:attrName>
                                        </p:attrNameLst>
                                      </p:cBhvr>
                                      <p:to>
                                        <p:strVal val="visible"/>
                                      </p:to>
                                    </p:set>
                                    <p:animEffect transition="in" filter="fade">
                                      <p:cBhvr>
                                        <p:cTn id="23" dur="500"/>
                                        <p:tgtEl>
                                          <p:spTgt spid="1252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1252358" grpId="0"/>
      <p:bldP spid="1252359" grpId="0"/>
      <p:bldP spid="1252369" grpId="0" animBg="1"/>
      <p:bldP spid="125237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6" name="Picture 22" descr="p957-grapes">
            <a:extLst>
              <a:ext uri="{FF2B5EF4-FFF2-40B4-BE49-F238E27FC236}">
                <a16:creationId xmlns:a16="http://schemas.microsoft.com/office/drawing/2014/main" id="{B8297B60-A9E1-26E6-AD8C-85EF4405E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237" y="1419225"/>
            <a:ext cx="3748088"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a:extLst>
              <a:ext uri="{FF2B5EF4-FFF2-40B4-BE49-F238E27FC236}">
                <a16:creationId xmlns:a16="http://schemas.microsoft.com/office/drawing/2014/main" id="{7190E2A1-EAAB-B1D4-BC00-699D3E579746}"/>
              </a:ext>
            </a:extLst>
          </p:cNvPr>
          <p:cNvSpPr>
            <a:spLocks noGrp="1" noChangeArrowheads="1"/>
          </p:cNvSpPr>
          <p:nvPr>
            <p:ph type="title"/>
          </p:nvPr>
        </p:nvSpPr>
        <p:spPr/>
        <p:txBody>
          <a:bodyPr/>
          <a:lstStyle/>
          <a:p>
            <a:pPr eaLnBrk="1" hangingPunct="1"/>
            <a:r>
              <a:rPr lang="en-US" altLang="en-US"/>
              <a:t>The Human Respiratory System</a:t>
            </a:r>
          </a:p>
        </p:txBody>
      </p:sp>
      <p:sp>
        <p:nvSpPr>
          <p:cNvPr id="1254403" name="Rectangle 3">
            <a:extLst>
              <a:ext uri="{FF2B5EF4-FFF2-40B4-BE49-F238E27FC236}">
                <a16:creationId xmlns:a16="http://schemas.microsoft.com/office/drawing/2014/main" id="{691FC18E-3488-6710-D2A5-EDC9F2516264}"/>
              </a:ext>
            </a:extLst>
          </p:cNvPr>
          <p:cNvSpPr>
            <a:spLocks noGrp="1" noChangeArrowheads="1"/>
          </p:cNvSpPr>
          <p:nvPr>
            <p:ph idx="1"/>
          </p:nvPr>
        </p:nvSpPr>
        <p:spPr>
          <a:xfrm>
            <a:off x="273050" y="2113808"/>
            <a:ext cx="3846513" cy="4069505"/>
          </a:xfrm>
        </p:spPr>
        <p:txBody>
          <a:bodyPr/>
          <a:lstStyle/>
          <a:p>
            <a:pPr marL="0" indent="0" eaLnBrk="1" hangingPunct="1">
              <a:buNone/>
            </a:pPr>
            <a:r>
              <a:rPr lang="en-US" altLang="en-US" dirty="0">
                <a:solidFill>
                  <a:srgbClr val="00B050"/>
                </a:solidFill>
              </a:rPr>
              <a:t>Alveoli are grouped in clusters. </a:t>
            </a:r>
          </a:p>
          <a:p>
            <a:pPr marL="0" indent="0" eaLnBrk="1" hangingPunct="1">
              <a:buNone/>
            </a:pPr>
            <a:endParaRPr lang="en-US" altLang="en-US" dirty="0">
              <a:solidFill>
                <a:srgbClr val="000000"/>
              </a:solidFill>
            </a:endParaRPr>
          </a:p>
          <a:p>
            <a:pPr marL="0" indent="0" eaLnBrk="1" hangingPunct="1">
              <a:buNone/>
            </a:pPr>
            <a:r>
              <a:rPr lang="en-US" altLang="en-US" dirty="0">
                <a:solidFill>
                  <a:srgbClr val="000000"/>
                </a:solidFill>
              </a:rPr>
              <a:t>A network of </a:t>
            </a:r>
            <a:r>
              <a:rPr lang="en-US" altLang="en-US" sz="4400" dirty="0">
                <a:solidFill>
                  <a:srgbClr val="FF0000"/>
                </a:solidFill>
              </a:rPr>
              <a:t>capillaries</a:t>
            </a:r>
            <a:r>
              <a:rPr lang="en-US" altLang="en-US" dirty="0">
                <a:solidFill>
                  <a:srgbClr val="000000"/>
                </a:solidFill>
              </a:rPr>
              <a:t> surrounds each alveolus.</a:t>
            </a:r>
          </a:p>
        </p:txBody>
      </p:sp>
      <p:sp>
        <p:nvSpPr>
          <p:cNvPr id="1254410" name="Rectangle 10">
            <a:extLst>
              <a:ext uri="{FF2B5EF4-FFF2-40B4-BE49-F238E27FC236}">
                <a16:creationId xmlns:a16="http://schemas.microsoft.com/office/drawing/2014/main" id="{BBA05871-79D1-50A6-F71E-FB09211696C2}"/>
              </a:ext>
            </a:extLst>
          </p:cNvPr>
          <p:cNvSpPr>
            <a:spLocks noChangeArrowheads="1"/>
          </p:cNvSpPr>
          <p:nvPr/>
        </p:nvSpPr>
        <p:spPr bwMode="auto">
          <a:xfrm>
            <a:off x="4802188" y="4692650"/>
            <a:ext cx="927100" cy="4286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4407" name="Text Box 7">
            <a:extLst>
              <a:ext uri="{FF2B5EF4-FFF2-40B4-BE49-F238E27FC236}">
                <a16:creationId xmlns:a16="http://schemas.microsoft.com/office/drawing/2014/main" id="{E2AA92AD-E10C-01AA-DC8A-A6038C7C1780}"/>
              </a:ext>
            </a:extLst>
          </p:cNvPr>
          <p:cNvSpPr txBox="1">
            <a:spLocks noChangeArrowheads="1"/>
          </p:cNvSpPr>
          <p:nvPr/>
        </p:nvSpPr>
        <p:spPr bwMode="auto">
          <a:xfrm>
            <a:off x="4200525" y="4456113"/>
            <a:ext cx="15382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panose="020B0600070205080204" pitchFamily="34" charset="-128"/>
                <a:cs typeface="+mn-cs"/>
              </a:rPr>
              <a:t>Pulmonary vein </a:t>
            </a:r>
            <a:endParaRPr kumimoji="0" lang="en-US" sz="28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54411" name="Rectangle 11">
            <a:extLst>
              <a:ext uri="{FF2B5EF4-FFF2-40B4-BE49-F238E27FC236}">
                <a16:creationId xmlns:a16="http://schemas.microsoft.com/office/drawing/2014/main" id="{3F6DBB38-D190-A019-27BB-96FFC91D2078}"/>
              </a:ext>
            </a:extLst>
          </p:cNvPr>
          <p:cNvSpPr>
            <a:spLocks noChangeArrowheads="1"/>
          </p:cNvSpPr>
          <p:nvPr/>
        </p:nvSpPr>
        <p:spPr bwMode="auto">
          <a:xfrm>
            <a:off x="5414963" y="6102350"/>
            <a:ext cx="800100" cy="2921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4406" name="Text Box 6">
            <a:extLst>
              <a:ext uri="{FF2B5EF4-FFF2-40B4-BE49-F238E27FC236}">
                <a16:creationId xmlns:a16="http://schemas.microsoft.com/office/drawing/2014/main" id="{ED732189-152F-0A75-B592-BD79A4D41811}"/>
              </a:ext>
            </a:extLst>
          </p:cNvPr>
          <p:cNvSpPr txBox="1">
            <a:spLocks noChangeArrowheads="1"/>
          </p:cNvSpPr>
          <p:nvPr/>
        </p:nvSpPr>
        <p:spPr bwMode="auto">
          <a:xfrm>
            <a:off x="5213350" y="6038850"/>
            <a:ext cx="1366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Capillaries </a:t>
            </a:r>
            <a:endParaRPr kumimoji="0" lang="en-US"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54418" name="Rectangle 18">
            <a:extLst>
              <a:ext uri="{FF2B5EF4-FFF2-40B4-BE49-F238E27FC236}">
                <a16:creationId xmlns:a16="http://schemas.microsoft.com/office/drawing/2014/main" id="{FE9DDEAB-5A4C-3032-B131-8DA2B4572207}"/>
              </a:ext>
            </a:extLst>
          </p:cNvPr>
          <p:cNvSpPr>
            <a:spLocks noChangeArrowheads="1"/>
          </p:cNvSpPr>
          <p:nvPr/>
        </p:nvSpPr>
        <p:spPr bwMode="auto">
          <a:xfrm>
            <a:off x="4821238" y="3140075"/>
            <a:ext cx="850900" cy="2413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4420" name="Rectangle 20">
            <a:extLst>
              <a:ext uri="{FF2B5EF4-FFF2-40B4-BE49-F238E27FC236}">
                <a16:creationId xmlns:a16="http://schemas.microsoft.com/office/drawing/2014/main" id="{DE698386-9E4E-B639-27C5-46FDBD136259}"/>
              </a:ext>
            </a:extLst>
          </p:cNvPr>
          <p:cNvSpPr>
            <a:spLocks noChangeArrowheads="1"/>
          </p:cNvSpPr>
          <p:nvPr/>
        </p:nvSpPr>
        <p:spPr bwMode="auto">
          <a:xfrm>
            <a:off x="4941888" y="3394075"/>
            <a:ext cx="552450" cy="177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4421" name="Text Box 21">
            <a:extLst>
              <a:ext uri="{FF2B5EF4-FFF2-40B4-BE49-F238E27FC236}">
                <a16:creationId xmlns:a16="http://schemas.microsoft.com/office/drawing/2014/main" id="{96E9936B-7E9F-008C-3C27-454C44CCF50E}"/>
              </a:ext>
            </a:extLst>
          </p:cNvPr>
          <p:cNvSpPr txBox="1">
            <a:spLocks noChangeArrowheads="1"/>
          </p:cNvSpPr>
          <p:nvPr/>
        </p:nvSpPr>
        <p:spPr bwMode="auto">
          <a:xfrm>
            <a:off x="4421188" y="3054350"/>
            <a:ext cx="15382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Pulmonary artery</a:t>
            </a:r>
            <a:endParaRPr kumimoji="0" lang="en-US"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Arial" charset="0"/>
              <a:ea typeface="ＭＳ Ｐゴシック" panose="020B0600070205080204" pitchFamily="34" charset="-128"/>
              <a:cs typeface="+mn-cs"/>
            </a:endParaRPr>
          </a:p>
        </p:txBody>
      </p:sp>
      <p:sp>
        <p:nvSpPr>
          <p:cNvPr id="1254423" name="Line 23">
            <a:extLst>
              <a:ext uri="{FF2B5EF4-FFF2-40B4-BE49-F238E27FC236}">
                <a16:creationId xmlns:a16="http://schemas.microsoft.com/office/drawing/2014/main" id="{B44EC8C8-7479-D4D8-14B3-A21E3C58D140}"/>
              </a:ext>
            </a:extLst>
          </p:cNvPr>
          <p:cNvSpPr>
            <a:spLocks noChangeShapeType="1"/>
          </p:cNvSpPr>
          <p:nvPr/>
        </p:nvSpPr>
        <p:spPr bwMode="auto">
          <a:xfrm flipV="1">
            <a:off x="5753100" y="2951163"/>
            <a:ext cx="763588" cy="3254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4424" name="Line 24">
            <a:extLst>
              <a:ext uri="{FF2B5EF4-FFF2-40B4-BE49-F238E27FC236}">
                <a16:creationId xmlns:a16="http://schemas.microsoft.com/office/drawing/2014/main" id="{CA3419EC-FB13-DE39-40D2-7BE4411BE074}"/>
              </a:ext>
            </a:extLst>
          </p:cNvPr>
          <p:cNvSpPr>
            <a:spLocks noChangeShapeType="1"/>
          </p:cNvSpPr>
          <p:nvPr/>
        </p:nvSpPr>
        <p:spPr bwMode="auto">
          <a:xfrm flipH="1" flipV="1">
            <a:off x="5024438" y="4827588"/>
            <a:ext cx="312737" cy="6588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4425" name="Freeform 25">
            <a:extLst>
              <a:ext uri="{FF2B5EF4-FFF2-40B4-BE49-F238E27FC236}">
                <a16:creationId xmlns:a16="http://schemas.microsoft.com/office/drawing/2014/main" id="{E4EA43F3-9C49-B14F-C52E-B4E746B8DA31}"/>
              </a:ext>
            </a:extLst>
          </p:cNvPr>
          <p:cNvSpPr>
            <a:spLocks/>
          </p:cNvSpPr>
          <p:nvPr/>
        </p:nvSpPr>
        <p:spPr bwMode="auto">
          <a:xfrm>
            <a:off x="6251575" y="4572000"/>
            <a:ext cx="566738" cy="1435100"/>
          </a:xfrm>
          <a:custGeom>
            <a:avLst/>
            <a:gdLst>
              <a:gd name="T0" fmla="*/ 22 w 357"/>
              <a:gd name="T1" fmla="*/ 0 h 904"/>
              <a:gd name="T2" fmla="*/ 0 w 357"/>
              <a:gd name="T3" fmla="*/ 904 h 904"/>
              <a:gd name="T4" fmla="*/ 357 w 357"/>
              <a:gd name="T5" fmla="*/ 73 h 904"/>
            </a:gdLst>
            <a:ahLst/>
            <a:cxnLst>
              <a:cxn ang="0">
                <a:pos x="T0" y="T1"/>
              </a:cxn>
              <a:cxn ang="0">
                <a:pos x="T2" y="T3"/>
              </a:cxn>
              <a:cxn ang="0">
                <a:pos x="T4" y="T5"/>
              </a:cxn>
            </a:cxnLst>
            <a:rect l="0" t="0" r="r" b="b"/>
            <a:pathLst>
              <a:path w="357" h="904">
                <a:moveTo>
                  <a:pt x="22" y="0"/>
                </a:moveTo>
                <a:lnTo>
                  <a:pt x="0" y="904"/>
                </a:lnTo>
                <a:lnTo>
                  <a:pt x="357" y="73"/>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54403">
                                            <p:txEl>
                                              <p:pRg st="0" end="0"/>
                                            </p:txEl>
                                          </p:spTgt>
                                        </p:tgtEl>
                                        <p:attrNameLst>
                                          <p:attrName>style.visibility</p:attrName>
                                        </p:attrNameLst>
                                      </p:cBhvr>
                                      <p:to>
                                        <p:strVal val="visible"/>
                                      </p:to>
                                    </p:set>
                                    <p:animEffect transition="in" filter="fade">
                                      <p:cBhvr>
                                        <p:cTn id="7" dur="500"/>
                                        <p:tgtEl>
                                          <p:spTgt spid="1254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4403">
                                            <p:txEl>
                                              <p:pRg st="2" end="2"/>
                                            </p:txEl>
                                          </p:spTgt>
                                        </p:tgtEl>
                                        <p:attrNameLst>
                                          <p:attrName>style.visibility</p:attrName>
                                        </p:attrNameLst>
                                      </p:cBhvr>
                                      <p:to>
                                        <p:strVal val="visible"/>
                                      </p:to>
                                    </p:set>
                                    <p:animEffect transition="in" filter="fade">
                                      <p:cBhvr>
                                        <p:cTn id="12" dur="500"/>
                                        <p:tgtEl>
                                          <p:spTgt spid="12544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4406"/>
                                        </p:tgtEl>
                                        <p:attrNameLst>
                                          <p:attrName>style.visibility</p:attrName>
                                        </p:attrNameLst>
                                      </p:cBhvr>
                                      <p:to>
                                        <p:strVal val="visible"/>
                                      </p:to>
                                    </p:set>
                                    <p:animEffect transition="in" filter="fade">
                                      <p:cBhvr>
                                        <p:cTn id="17" dur="500"/>
                                        <p:tgtEl>
                                          <p:spTgt spid="125440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54425"/>
                                        </p:tgtEl>
                                        <p:attrNameLst>
                                          <p:attrName>style.visibility</p:attrName>
                                        </p:attrNameLst>
                                      </p:cBhvr>
                                      <p:to>
                                        <p:strVal val="visible"/>
                                      </p:to>
                                    </p:set>
                                    <p:animEffect transition="in" filter="fade">
                                      <p:cBhvr>
                                        <p:cTn id="20" dur="500"/>
                                        <p:tgtEl>
                                          <p:spTgt spid="12544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54421"/>
                                        </p:tgtEl>
                                        <p:attrNameLst>
                                          <p:attrName>style.visibility</p:attrName>
                                        </p:attrNameLst>
                                      </p:cBhvr>
                                      <p:to>
                                        <p:strVal val="visible"/>
                                      </p:to>
                                    </p:set>
                                    <p:animEffect transition="in" filter="fade">
                                      <p:cBhvr>
                                        <p:cTn id="25" dur="500"/>
                                        <p:tgtEl>
                                          <p:spTgt spid="12544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54423"/>
                                        </p:tgtEl>
                                        <p:attrNameLst>
                                          <p:attrName>style.visibility</p:attrName>
                                        </p:attrNameLst>
                                      </p:cBhvr>
                                      <p:to>
                                        <p:strVal val="visible"/>
                                      </p:to>
                                    </p:set>
                                    <p:animEffect transition="in" filter="fade">
                                      <p:cBhvr>
                                        <p:cTn id="28" dur="500"/>
                                        <p:tgtEl>
                                          <p:spTgt spid="12544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54407"/>
                                        </p:tgtEl>
                                        <p:attrNameLst>
                                          <p:attrName>style.visibility</p:attrName>
                                        </p:attrNameLst>
                                      </p:cBhvr>
                                      <p:to>
                                        <p:strVal val="visible"/>
                                      </p:to>
                                    </p:set>
                                    <p:animEffect transition="in" filter="fade">
                                      <p:cBhvr>
                                        <p:cTn id="33" dur="500"/>
                                        <p:tgtEl>
                                          <p:spTgt spid="125440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54424"/>
                                        </p:tgtEl>
                                        <p:attrNameLst>
                                          <p:attrName>style.visibility</p:attrName>
                                        </p:attrNameLst>
                                      </p:cBhvr>
                                      <p:to>
                                        <p:strVal val="visible"/>
                                      </p:to>
                                    </p:set>
                                    <p:animEffect transition="in" filter="fade">
                                      <p:cBhvr>
                                        <p:cTn id="36" dur="500"/>
                                        <p:tgtEl>
                                          <p:spTgt spid="1254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407" grpId="0"/>
      <p:bldP spid="1254406" grpId="0"/>
      <p:bldP spid="1254421" grpId="0"/>
      <p:bldP spid="1254423" grpId="0" animBg="1"/>
      <p:bldP spid="1254424" grpId="0" animBg="1"/>
      <p:bldP spid="12544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5E7ED01-DC5F-F0D2-E0A7-C0F0EE621589}"/>
              </a:ext>
            </a:extLst>
          </p:cNvPr>
          <p:cNvSpPr>
            <a:spLocks noGrp="1" noChangeArrowheads="1"/>
          </p:cNvSpPr>
          <p:nvPr>
            <p:ph type="title"/>
          </p:nvPr>
        </p:nvSpPr>
        <p:spPr>
          <a:xfrm>
            <a:off x="457200" y="217488"/>
            <a:ext cx="8229600" cy="1143000"/>
          </a:xfrm>
        </p:spPr>
        <p:txBody>
          <a:bodyPr/>
          <a:lstStyle/>
          <a:p>
            <a:pPr eaLnBrk="1" hangingPunct="1"/>
            <a:r>
              <a:rPr lang="en-US" altLang="en-US"/>
              <a:t>Alveoli: Gas Exchange</a:t>
            </a:r>
          </a:p>
        </p:txBody>
      </p:sp>
      <p:sp>
        <p:nvSpPr>
          <p:cNvPr id="19459" name="Rectangle 3">
            <a:extLst>
              <a:ext uri="{FF2B5EF4-FFF2-40B4-BE49-F238E27FC236}">
                <a16:creationId xmlns:a16="http://schemas.microsoft.com/office/drawing/2014/main" id="{953BF7F5-33DA-0B9B-A583-F82195BCBC15}"/>
              </a:ext>
            </a:extLst>
          </p:cNvPr>
          <p:cNvSpPr>
            <a:spLocks noGrp="1" noChangeArrowheads="1"/>
          </p:cNvSpPr>
          <p:nvPr>
            <p:ph idx="1"/>
          </p:nvPr>
        </p:nvSpPr>
        <p:spPr>
          <a:xfrm>
            <a:off x="273050" y="1841500"/>
            <a:ext cx="4370388" cy="4103688"/>
          </a:xfrm>
        </p:spPr>
        <p:txBody>
          <a:bodyPr/>
          <a:lstStyle/>
          <a:p>
            <a:pPr marL="403225" lvl="1" eaLnBrk="1" hangingPunct="1">
              <a:spcBef>
                <a:spcPts val="2400"/>
              </a:spcBef>
            </a:pPr>
            <a:r>
              <a:rPr lang="en-US" altLang="en-US" dirty="0"/>
              <a:t>Gas exchange takes place in the alveoli.</a:t>
            </a:r>
          </a:p>
          <a:p>
            <a:pPr marL="403225" lvl="1" eaLnBrk="1" hangingPunct="1">
              <a:spcBef>
                <a:spcPts val="2400"/>
              </a:spcBef>
            </a:pPr>
            <a:r>
              <a:rPr lang="en-US" altLang="en-US" sz="3600" b="1" dirty="0">
                <a:solidFill>
                  <a:srgbClr val="00B0F0"/>
                </a:solidFill>
                <a:effectLst>
                  <a:outerShdw blurRad="38100" dist="38100" dir="2700000" algn="tl">
                    <a:srgbClr val="000000">
                      <a:alpha val="43137"/>
                    </a:srgbClr>
                  </a:outerShdw>
                </a:effectLst>
              </a:rPr>
              <a:t>Oxygen</a:t>
            </a:r>
            <a:r>
              <a:rPr lang="en-US" altLang="en-US" dirty="0">
                <a:solidFill>
                  <a:srgbClr val="FF0000"/>
                </a:solidFill>
              </a:rPr>
              <a:t> diffuses from the alveoli into the blood. </a:t>
            </a:r>
          </a:p>
          <a:p>
            <a:pPr marL="403225" lvl="1" eaLnBrk="1" hangingPunct="1">
              <a:spcBef>
                <a:spcPts val="2400"/>
              </a:spcBef>
            </a:pPr>
            <a:r>
              <a:rPr lang="en-US" altLang="en-US" sz="3600" b="1" dirty="0">
                <a:solidFill>
                  <a:srgbClr val="00B050"/>
                </a:solidFill>
                <a:effectLst>
                  <a:outerShdw blurRad="38100" dist="38100" dir="2700000" algn="tl">
                    <a:srgbClr val="000000">
                      <a:alpha val="43137"/>
                    </a:srgbClr>
                  </a:outerShdw>
                </a:effectLst>
              </a:rPr>
              <a:t>Carbon dioxide </a:t>
            </a:r>
            <a:r>
              <a:rPr lang="en-US" altLang="en-US" dirty="0"/>
              <a:t>diffuses from the blood into the alveolus.</a:t>
            </a:r>
          </a:p>
          <a:p>
            <a:pPr marL="914400" lvl="2" indent="0" eaLnBrk="1" hangingPunct="1">
              <a:buFont typeface="Arial" panose="020B0604020202020204" pitchFamily="34" charset="0"/>
              <a:buNone/>
            </a:pPr>
            <a:endParaRPr lang="en-US" altLang="en-US" dirty="0"/>
          </a:p>
        </p:txBody>
      </p:sp>
      <p:pic>
        <p:nvPicPr>
          <p:cNvPr id="33796" name="Picture 10" descr="GAS">
            <a:extLst>
              <a:ext uri="{FF2B5EF4-FFF2-40B4-BE49-F238E27FC236}">
                <a16:creationId xmlns:a16="http://schemas.microsoft.com/office/drawing/2014/main" id="{0959AF5E-14B2-DE81-346E-632E870F3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322388"/>
            <a:ext cx="369887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6455" name="Picture 7" descr="RED">
            <a:extLst>
              <a:ext uri="{FF2B5EF4-FFF2-40B4-BE49-F238E27FC236}">
                <a16:creationId xmlns:a16="http://schemas.microsoft.com/office/drawing/2014/main" id="{D3952899-C35A-0426-F874-710EDB5DF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638" y="1841500"/>
            <a:ext cx="1768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1">
            <a:extLst>
              <a:ext uri="{FF2B5EF4-FFF2-40B4-BE49-F238E27FC236}">
                <a16:creationId xmlns:a16="http://schemas.microsoft.com/office/drawing/2014/main" id="{7242F822-6DDE-A856-CD43-82AB226AEA95}"/>
              </a:ext>
            </a:extLst>
          </p:cNvPr>
          <p:cNvSpPr txBox="1">
            <a:spLocks noChangeArrowheads="1"/>
          </p:cNvSpPr>
          <p:nvPr/>
        </p:nvSpPr>
        <p:spPr bwMode="auto">
          <a:xfrm>
            <a:off x="5535613" y="6089650"/>
            <a:ext cx="2424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Capillary</a:t>
            </a:r>
          </a:p>
        </p:txBody>
      </p:sp>
      <p:sp>
        <p:nvSpPr>
          <p:cNvPr id="1256460" name="Line 12">
            <a:extLst>
              <a:ext uri="{FF2B5EF4-FFF2-40B4-BE49-F238E27FC236}">
                <a16:creationId xmlns:a16="http://schemas.microsoft.com/office/drawing/2014/main" id="{9FA8946F-5B37-2DA2-5E07-D526283B4B0E}"/>
              </a:ext>
            </a:extLst>
          </p:cNvPr>
          <p:cNvSpPr>
            <a:spLocks noChangeShapeType="1"/>
          </p:cNvSpPr>
          <p:nvPr/>
        </p:nvSpPr>
        <p:spPr bwMode="auto">
          <a:xfrm flipH="1">
            <a:off x="6276975" y="5422900"/>
            <a:ext cx="754063" cy="71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endParaRPr>
          </a:p>
        </p:txBody>
      </p:sp>
      <p:sp>
        <p:nvSpPr>
          <p:cNvPr id="1256461" name="Text Box 13">
            <a:extLst>
              <a:ext uri="{FF2B5EF4-FFF2-40B4-BE49-F238E27FC236}">
                <a16:creationId xmlns:a16="http://schemas.microsoft.com/office/drawing/2014/main" id="{0BB0BD15-D0FE-4901-4B08-CEC3C65DCE41}"/>
              </a:ext>
            </a:extLst>
          </p:cNvPr>
          <p:cNvSpPr txBox="1">
            <a:spLocks noChangeArrowheads="1"/>
          </p:cNvSpPr>
          <p:nvPr/>
        </p:nvSpPr>
        <p:spPr bwMode="auto">
          <a:xfrm>
            <a:off x="7321550" y="1641475"/>
            <a:ext cx="1901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O</a:t>
            </a:r>
            <a:r>
              <a:rPr kumimoji="0" lang="en-US" altLang="en-US" sz="28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34" charset="-128"/>
                <a:cs typeface="+mn-cs"/>
              </a:rPr>
              <a:t>2</a:t>
            </a:r>
          </a:p>
        </p:txBody>
      </p:sp>
      <p:pic>
        <p:nvPicPr>
          <p:cNvPr id="9" name="Picture 1029" descr="BLUE2">
            <a:extLst>
              <a:ext uri="{FF2B5EF4-FFF2-40B4-BE49-F238E27FC236}">
                <a16:creationId xmlns:a16="http://schemas.microsoft.com/office/drawing/2014/main" id="{1C6505B2-FBE6-5444-6A53-B266DD59A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425" y="3081338"/>
            <a:ext cx="150653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34">
            <a:extLst>
              <a:ext uri="{FF2B5EF4-FFF2-40B4-BE49-F238E27FC236}">
                <a16:creationId xmlns:a16="http://schemas.microsoft.com/office/drawing/2014/main" id="{C59A848C-7A65-0715-0BE3-5F5FC07702A0}"/>
              </a:ext>
            </a:extLst>
          </p:cNvPr>
          <p:cNvSpPr txBox="1">
            <a:spLocks noChangeArrowheads="1"/>
          </p:cNvSpPr>
          <p:nvPr/>
        </p:nvSpPr>
        <p:spPr bwMode="auto">
          <a:xfrm>
            <a:off x="7327900" y="2636838"/>
            <a:ext cx="871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CO</a:t>
            </a:r>
            <a:r>
              <a:rPr kumimoji="0" lang="en-US" altLang="en-US" sz="28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34" charset="-128"/>
                <a:cs typeface="+mn-cs"/>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8"/>
                                        </p:tgtEl>
                                        <p:attrNameLst>
                                          <p:attrName>style.visibility</p:attrName>
                                        </p:attrNameLst>
                                      </p:cBhvr>
                                      <p:to>
                                        <p:strVal val="visible"/>
                                      </p:to>
                                    </p:set>
                                    <p:animEffect transition="in" filter="fade">
                                      <p:cBhvr>
                                        <p:cTn id="12" dur="500"/>
                                        <p:tgtEl>
                                          <p:spTgt spid="337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56460"/>
                                        </p:tgtEl>
                                        <p:attrNameLst>
                                          <p:attrName>style.visibility</p:attrName>
                                        </p:attrNameLst>
                                      </p:cBhvr>
                                      <p:to>
                                        <p:strVal val="visible"/>
                                      </p:to>
                                    </p:set>
                                    <p:animEffect transition="in" filter="fade">
                                      <p:cBhvr>
                                        <p:cTn id="15" dur="500"/>
                                        <p:tgtEl>
                                          <p:spTgt spid="12564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9">
                                            <p:txEl>
                                              <p:pRg st="1" end="1"/>
                                            </p:txEl>
                                          </p:spTgt>
                                        </p:tgtEl>
                                        <p:attrNameLst>
                                          <p:attrName>style.visibility</p:attrName>
                                        </p:attrNameLst>
                                      </p:cBhvr>
                                      <p:to>
                                        <p:strVal val="visible"/>
                                      </p:to>
                                    </p:set>
                                    <p:animEffect transition="in" filter="fade">
                                      <p:cBhvr>
                                        <p:cTn id="20" dur="500"/>
                                        <p:tgtEl>
                                          <p:spTgt spid="1945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56461"/>
                                        </p:tgtEl>
                                        <p:attrNameLst>
                                          <p:attrName>style.visibility</p:attrName>
                                        </p:attrNameLst>
                                      </p:cBhvr>
                                      <p:to>
                                        <p:strVal val="visible"/>
                                      </p:to>
                                    </p:set>
                                  </p:childTnLst>
                                </p:cTn>
                              </p:par>
                              <p:par>
                                <p:cTn id="25" presetID="22" presetClass="entr" presetSubtype="2" repeatCount="indefinite" fill="hold" nodeType="withEffect">
                                  <p:stCondLst>
                                    <p:cond delay="0"/>
                                  </p:stCondLst>
                                  <p:childTnLst>
                                    <p:set>
                                      <p:cBhvr>
                                        <p:cTn id="26" dur="1" fill="hold">
                                          <p:stCondLst>
                                            <p:cond delay="0"/>
                                          </p:stCondLst>
                                        </p:cTn>
                                        <p:tgtEl>
                                          <p:spTgt spid="1256455"/>
                                        </p:tgtEl>
                                        <p:attrNameLst>
                                          <p:attrName>style.visibility</p:attrName>
                                        </p:attrNameLst>
                                      </p:cBhvr>
                                      <p:to>
                                        <p:strVal val="visible"/>
                                      </p:to>
                                    </p:set>
                                    <p:animEffect transition="in" filter="wipe(right)">
                                      <p:cBhvr>
                                        <p:cTn id="27" dur="1000"/>
                                        <p:tgtEl>
                                          <p:spTgt spid="1256455"/>
                                        </p:tgtEl>
                                      </p:cBhvr>
                                    </p:animEffect>
                                  </p:childTnLst>
                                  <p:subTnLst>
                                    <p:set>
                                      <p:cBhvr override="childStyle">
                                        <p:cTn dur="1" fill="hold" display="0" masterRel="sameClick" afterEffect="1">
                                          <p:stCondLst>
                                            <p:cond evt="end" delay="0">
                                              <p:tn val="25"/>
                                            </p:cond>
                                          </p:stCondLst>
                                        </p:cTn>
                                        <p:tgtEl>
                                          <p:spTgt spid="1256455"/>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459">
                                            <p:txEl>
                                              <p:pRg st="2" end="2"/>
                                            </p:txEl>
                                          </p:spTgt>
                                        </p:tgtEl>
                                        <p:attrNameLst>
                                          <p:attrName>style.visibility</p:attrName>
                                        </p:attrNameLst>
                                      </p:cBhvr>
                                      <p:to>
                                        <p:strVal val="visible"/>
                                      </p:to>
                                    </p:set>
                                    <p:animEffect transition="in" filter="fade">
                                      <p:cBhvr>
                                        <p:cTn id="32" dur="500"/>
                                        <p:tgtEl>
                                          <p:spTgt spid="1945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repeatCount="indefinite"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1000"/>
                                        <p:tgtEl>
                                          <p:spTgt spid="9"/>
                                        </p:tgtEl>
                                      </p:cBhvr>
                                    </p:animEffect>
                                  </p:childTnLst>
                                </p:cTn>
                              </p:par>
                            </p:childTnLst>
                          </p:cTn>
                        </p:par>
                        <p:par>
                          <p:cTn id="38" fill="hold" nodeType="afterGroup">
                            <p:stCondLst>
                              <p:cond delay="1000"/>
                            </p:stCondLst>
                            <p:childTnLst>
                              <p:par>
                                <p:cTn id="39" presetID="1"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1256460" grpId="0" animBg="1"/>
      <p:bldP spid="1256461"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1206"/>
        <p:cNvGrpSpPr/>
        <p:nvPr/>
      </p:nvGrpSpPr>
      <p:grpSpPr>
        <a:xfrm>
          <a:off x="0" y="0"/>
          <a:ext cx="0" cy="0"/>
          <a:chOff x="0" y="0"/>
          <a:chExt cx="0" cy="0"/>
        </a:xfrm>
      </p:grpSpPr>
      <p:pic>
        <p:nvPicPr>
          <p:cNvPr id="1207" name="Google Shape;1207;p181" descr="22_06_0HumanRespiratory-U.jpg"/>
          <p:cNvPicPr preferRelativeResize="0"/>
          <p:nvPr/>
        </p:nvPicPr>
        <p:blipFill rotWithShape="1">
          <a:blip r:embed="rId3">
            <a:alphaModFix/>
          </a:blip>
          <a:srcRect b="4187"/>
          <a:stretch/>
        </p:blipFill>
        <p:spPr>
          <a:xfrm>
            <a:off x="298704" y="804672"/>
            <a:ext cx="8546592" cy="5028861"/>
          </a:xfrm>
          <a:prstGeom prst="rect">
            <a:avLst/>
          </a:prstGeom>
          <a:noFill/>
          <a:ln>
            <a:noFill/>
          </a:ln>
        </p:spPr>
      </p:pic>
      <p:sp>
        <p:nvSpPr>
          <p:cNvPr id="1208" name="Google Shape;1208;p181"/>
          <p:cNvSpPr txBox="1"/>
          <p:nvPr/>
        </p:nvSpPr>
        <p:spPr>
          <a:xfrm>
            <a:off x="7799963" y="4370016"/>
            <a:ext cx="58866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B0F0"/>
                </a:solidFill>
                <a:latin typeface="Arial"/>
                <a:ea typeface="Arial"/>
                <a:cs typeface="Arial"/>
                <a:sym typeface="Arial"/>
              </a:rPr>
              <a:t>Alveoli</a:t>
            </a:r>
            <a:endParaRPr sz="1400" b="1" dirty="0">
              <a:solidFill>
                <a:srgbClr val="00B0F0"/>
              </a:solidFill>
              <a:latin typeface="Arial"/>
              <a:ea typeface="Arial"/>
              <a:cs typeface="Arial"/>
              <a:sym typeface="Arial"/>
            </a:endParaRPr>
          </a:p>
        </p:txBody>
      </p:sp>
      <p:cxnSp>
        <p:nvCxnSpPr>
          <p:cNvPr id="1209" name="Google Shape;1209;p181"/>
          <p:cNvCxnSpPr>
            <a:cxnSpLocks/>
          </p:cNvCxnSpPr>
          <p:nvPr/>
        </p:nvCxnSpPr>
        <p:spPr>
          <a:xfrm>
            <a:off x="2307499" y="1934166"/>
            <a:ext cx="780085" cy="9436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0" name="Google Shape;1210;p181"/>
          <p:cNvCxnSpPr/>
          <p:nvPr/>
        </p:nvCxnSpPr>
        <p:spPr>
          <a:xfrm rot="10800000" flipH="1">
            <a:off x="2353733" y="2547999"/>
            <a:ext cx="911267" cy="5550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1" name="Google Shape;1211;p181"/>
          <p:cNvCxnSpPr/>
          <p:nvPr/>
        </p:nvCxnSpPr>
        <p:spPr>
          <a:xfrm rot="10800000" flipH="1">
            <a:off x="1862667" y="2590333"/>
            <a:ext cx="1326133" cy="27563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2" name="Google Shape;1212;p181"/>
          <p:cNvCxnSpPr/>
          <p:nvPr/>
        </p:nvCxnSpPr>
        <p:spPr>
          <a:xfrm>
            <a:off x="1062567" y="3170300"/>
            <a:ext cx="2151633"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3" name="Google Shape;1213;p181"/>
          <p:cNvCxnSpPr/>
          <p:nvPr/>
        </p:nvCxnSpPr>
        <p:spPr>
          <a:xfrm rot="10800000" flipH="1">
            <a:off x="3865365" y="2201333"/>
            <a:ext cx="956402" cy="123990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4" name="Google Shape;1214;p181"/>
          <p:cNvCxnSpPr/>
          <p:nvPr/>
        </p:nvCxnSpPr>
        <p:spPr>
          <a:xfrm>
            <a:off x="1248833" y="3462399"/>
            <a:ext cx="1296500"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5" name="Google Shape;1215;p181"/>
          <p:cNvCxnSpPr/>
          <p:nvPr/>
        </p:nvCxnSpPr>
        <p:spPr>
          <a:xfrm>
            <a:off x="1223433" y="3754499"/>
            <a:ext cx="1745234"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6" name="Google Shape;1216;p181"/>
          <p:cNvCxnSpPr/>
          <p:nvPr/>
        </p:nvCxnSpPr>
        <p:spPr>
          <a:xfrm>
            <a:off x="1299633" y="4224399"/>
            <a:ext cx="1220301"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7" name="Google Shape;1217;p181"/>
          <p:cNvCxnSpPr/>
          <p:nvPr/>
        </p:nvCxnSpPr>
        <p:spPr>
          <a:xfrm>
            <a:off x="1312333" y="4787433"/>
            <a:ext cx="1241467"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8" name="Google Shape;1218;p181"/>
          <p:cNvCxnSpPr/>
          <p:nvPr/>
        </p:nvCxnSpPr>
        <p:spPr>
          <a:xfrm>
            <a:off x="3281165" y="4313299"/>
            <a:ext cx="0" cy="881001"/>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19" name="Google Shape;1219;p181"/>
          <p:cNvCxnSpPr/>
          <p:nvPr/>
        </p:nvCxnSpPr>
        <p:spPr>
          <a:xfrm>
            <a:off x="5693833" y="2137366"/>
            <a:ext cx="542967"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20" name="Google Shape;1220;p181"/>
          <p:cNvCxnSpPr/>
          <p:nvPr/>
        </p:nvCxnSpPr>
        <p:spPr>
          <a:xfrm>
            <a:off x="7315200" y="2141600"/>
            <a:ext cx="255100"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21" name="Google Shape;1221;p181"/>
          <p:cNvCxnSpPr/>
          <p:nvPr/>
        </p:nvCxnSpPr>
        <p:spPr>
          <a:xfrm rot="10800000" flipH="1">
            <a:off x="6299200" y="2679233"/>
            <a:ext cx="487933" cy="216367"/>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22" name="Google Shape;1222;p181"/>
          <p:cNvCxnSpPr/>
          <p:nvPr/>
        </p:nvCxnSpPr>
        <p:spPr>
          <a:xfrm>
            <a:off x="7874000" y="3805767"/>
            <a:ext cx="217000" cy="592199"/>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23" name="Google Shape;1223;p181"/>
          <p:cNvCxnSpPr/>
          <p:nvPr/>
        </p:nvCxnSpPr>
        <p:spPr>
          <a:xfrm flipH="1">
            <a:off x="8091000" y="3733800"/>
            <a:ext cx="168233" cy="66416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24" name="Google Shape;1224;p181"/>
          <p:cNvCxnSpPr/>
          <p:nvPr/>
        </p:nvCxnSpPr>
        <p:spPr>
          <a:xfrm>
            <a:off x="6575425" y="4757800"/>
            <a:ext cx="389508"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25" name="Google Shape;1225;p181"/>
          <p:cNvCxnSpPr/>
          <p:nvPr/>
        </p:nvCxnSpPr>
        <p:spPr>
          <a:xfrm>
            <a:off x="6711950" y="4527550"/>
            <a:ext cx="252983" cy="23025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226" name="Google Shape;1226;p181"/>
          <p:cNvSpPr txBox="1"/>
          <p:nvPr/>
        </p:nvSpPr>
        <p:spPr>
          <a:xfrm>
            <a:off x="6995630" y="4640948"/>
            <a:ext cx="1436729"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Blood capillaries</a:t>
            </a:r>
            <a:endParaRPr sz="1400" b="1" dirty="0">
              <a:solidFill>
                <a:srgbClr val="000000"/>
              </a:solidFill>
              <a:latin typeface="Arial"/>
              <a:ea typeface="Arial"/>
              <a:cs typeface="Arial"/>
              <a:sym typeface="Arial"/>
            </a:endParaRPr>
          </a:p>
        </p:txBody>
      </p:sp>
      <p:sp>
        <p:nvSpPr>
          <p:cNvPr id="1227" name="Google Shape;1227;p181"/>
          <p:cNvSpPr txBox="1"/>
          <p:nvPr/>
        </p:nvSpPr>
        <p:spPr>
          <a:xfrm>
            <a:off x="5344629" y="2786748"/>
            <a:ext cx="9376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FF0000"/>
                </a:solidFill>
                <a:latin typeface="Arial"/>
                <a:ea typeface="Arial"/>
                <a:cs typeface="Arial"/>
                <a:sym typeface="Arial"/>
              </a:rPr>
              <a:t>Bronchiole</a:t>
            </a:r>
            <a:endParaRPr sz="1400" b="1" dirty="0">
              <a:solidFill>
                <a:srgbClr val="FF0000"/>
              </a:solidFill>
              <a:latin typeface="Arial"/>
              <a:ea typeface="Arial"/>
              <a:cs typeface="Arial"/>
              <a:sym typeface="Arial"/>
            </a:endParaRPr>
          </a:p>
        </p:txBody>
      </p:sp>
      <p:sp>
        <p:nvSpPr>
          <p:cNvPr id="1228" name="Google Shape;1228;p181"/>
          <p:cNvSpPr txBox="1"/>
          <p:nvPr/>
        </p:nvSpPr>
        <p:spPr>
          <a:xfrm>
            <a:off x="7613697" y="2007817"/>
            <a:ext cx="1128514"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Oxygen-poor</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blood</a:t>
            </a:r>
            <a:endParaRPr sz="1400" b="1" dirty="0">
              <a:solidFill>
                <a:srgbClr val="000000"/>
              </a:solidFill>
              <a:latin typeface="Arial"/>
              <a:ea typeface="Arial"/>
              <a:cs typeface="Arial"/>
              <a:sym typeface="Arial"/>
            </a:endParaRPr>
          </a:p>
        </p:txBody>
      </p:sp>
      <p:sp>
        <p:nvSpPr>
          <p:cNvPr id="1229" name="Google Shape;1229;p181"/>
          <p:cNvSpPr txBox="1"/>
          <p:nvPr/>
        </p:nvSpPr>
        <p:spPr>
          <a:xfrm>
            <a:off x="5353097" y="1796149"/>
            <a:ext cx="718321"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Oxygen-</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rich</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blood</a:t>
            </a:r>
            <a:endParaRPr sz="1400" b="1" dirty="0">
              <a:solidFill>
                <a:srgbClr val="000000"/>
              </a:solidFill>
              <a:latin typeface="Arial"/>
              <a:ea typeface="Arial"/>
              <a:cs typeface="Arial"/>
              <a:sym typeface="Arial"/>
            </a:endParaRPr>
          </a:p>
        </p:txBody>
      </p:sp>
      <p:sp>
        <p:nvSpPr>
          <p:cNvPr id="1230" name="Google Shape;1230;p181"/>
          <p:cNvSpPr txBox="1"/>
          <p:nvPr/>
        </p:nvSpPr>
        <p:spPr>
          <a:xfrm>
            <a:off x="5939532" y="902485"/>
            <a:ext cx="525785"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To the</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heart</a:t>
            </a:r>
            <a:endParaRPr sz="1400" b="1" dirty="0">
              <a:solidFill>
                <a:srgbClr val="000000"/>
              </a:solidFill>
              <a:latin typeface="Arial"/>
              <a:ea typeface="Arial"/>
              <a:cs typeface="Arial"/>
              <a:sym typeface="Arial"/>
            </a:endParaRPr>
          </a:p>
        </p:txBody>
      </p:sp>
      <p:sp>
        <p:nvSpPr>
          <p:cNvPr id="1231" name="Google Shape;1231;p181"/>
          <p:cNvSpPr txBox="1"/>
          <p:nvPr/>
        </p:nvSpPr>
        <p:spPr>
          <a:xfrm>
            <a:off x="6641112" y="931780"/>
            <a:ext cx="709036" cy="64633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0" b="1" dirty="0">
                <a:solidFill>
                  <a:srgbClr val="0070C0"/>
                </a:solidFill>
                <a:latin typeface="Arial"/>
                <a:ea typeface="Arial"/>
                <a:cs typeface="Arial"/>
                <a:sym typeface="Arial"/>
              </a:rPr>
              <a:t>From the</a:t>
            </a:r>
            <a:br>
              <a:rPr lang="en-US" sz="1400" b="1" dirty="0">
                <a:solidFill>
                  <a:srgbClr val="0070C0"/>
                </a:solidFill>
                <a:latin typeface="Arial"/>
                <a:ea typeface="Arial"/>
                <a:cs typeface="Arial"/>
                <a:sym typeface="Arial"/>
              </a:rPr>
            </a:br>
            <a:r>
              <a:rPr lang="en-US" sz="1400" b="1" dirty="0">
                <a:solidFill>
                  <a:srgbClr val="0070C0"/>
                </a:solidFill>
                <a:latin typeface="Arial"/>
                <a:ea typeface="Arial"/>
                <a:cs typeface="Arial"/>
                <a:sym typeface="Arial"/>
              </a:rPr>
              <a:t>heart</a:t>
            </a:r>
            <a:endParaRPr sz="1400" b="1" dirty="0">
              <a:solidFill>
                <a:srgbClr val="0070C0"/>
              </a:solidFill>
              <a:latin typeface="Arial"/>
              <a:ea typeface="Arial"/>
              <a:cs typeface="Arial"/>
              <a:sym typeface="Arial"/>
            </a:endParaRPr>
          </a:p>
        </p:txBody>
      </p:sp>
      <p:sp>
        <p:nvSpPr>
          <p:cNvPr id="1232" name="Google Shape;1232;p181"/>
          <p:cNvSpPr txBox="1"/>
          <p:nvPr/>
        </p:nvSpPr>
        <p:spPr>
          <a:xfrm>
            <a:off x="4447163" y="1973949"/>
            <a:ext cx="757857"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Left lung</a:t>
            </a:r>
            <a:endParaRPr sz="1400" b="1" dirty="0">
              <a:solidFill>
                <a:srgbClr val="000000"/>
              </a:solidFill>
              <a:latin typeface="Arial"/>
              <a:ea typeface="Arial"/>
              <a:cs typeface="Arial"/>
              <a:sym typeface="Arial"/>
            </a:endParaRPr>
          </a:p>
        </p:txBody>
      </p:sp>
      <p:sp>
        <p:nvSpPr>
          <p:cNvPr id="1233" name="Google Shape;1233;p181"/>
          <p:cNvSpPr txBox="1"/>
          <p:nvPr/>
        </p:nvSpPr>
        <p:spPr>
          <a:xfrm>
            <a:off x="1229829" y="1813083"/>
            <a:ext cx="1038032"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Nasal cavity</a:t>
            </a:r>
            <a:endParaRPr sz="1400" b="1" dirty="0">
              <a:solidFill>
                <a:srgbClr val="000000"/>
              </a:solidFill>
              <a:latin typeface="Arial"/>
              <a:ea typeface="Arial"/>
              <a:cs typeface="Arial"/>
              <a:sym typeface="Arial"/>
            </a:endParaRPr>
          </a:p>
        </p:txBody>
      </p:sp>
      <p:sp>
        <p:nvSpPr>
          <p:cNvPr id="1234" name="Google Shape;1234;p181"/>
          <p:cNvSpPr txBox="1"/>
          <p:nvPr/>
        </p:nvSpPr>
        <p:spPr>
          <a:xfrm>
            <a:off x="1238297" y="2219482"/>
            <a:ext cx="708502"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B0F0"/>
                </a:solidFill>
                <a:latin typeface="Arial"/>
                <a:ea typeface="Arial"/>
                <a:cs typeface="Arial"/>
                <a:sym typeface="Arial"/>
              </a:rPr>
              <a:t>Pharynx</a:t>
            </a:r>
            <a:endParaRPr sz="1400" b="1" dirty="0">
              <a:solidFill>
                <a:srgbClr val="00B0F0"/>
              </a:solidFill>
              <a:latin typeface="Arial"/>
              <a:ea typeface="Arial"/>
              <a:cs typeface="Arial"/>
              <a:sym typeface="Arial"/>
            </a:endParaRPr>
          </a:p>
        </p:txBody>
      </p:sp>
      <p:sp>
        <p:nvSpPr>
          <p:cNvPr id="1235" name="Google Shape;1235;p181"/>
          <p:cNvSpPr txBox="1"/>
          <p:nvPr/>
        </p:nvSpPr>
        <p:spPr>
          <a:xfrm>
            <a:off x="1246764" y="2481950"/>
            <a:ext cx="1130735" cy="215444"/>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400" b="1" i="1" dirty="0">
                <a:solidFill>
                  <a:srgbClr val="000000"/>
                </a:solidFill>
                <a:latin typeface="Arial"/>
                <a:ea typeface="Arial"/>
                <a:cs typeface="Arial"/>
                <a:sym typeface="Arial"/>
              </a:rPr>
              <a:t>(</a:t>
            </a:r>
            <a:r>
              <a:rPr lang="en-US" sz="1400" b="1" i="1" dirty="0">
                <a:solidFill>
                  <a:srgbClr val="000000"/>
                </a:solidFill>
                <a:latin typeface="Times New Roman" panose="02020603050405020304" pitchFamily="18" charset="0"/>
                <a:cs typeface="Times New Roman" panose="02020603050405020304" pitchFamily="18" charset="0"/>
                <a:sym typeface="Arial"/>
              </a:rPr>
              <a:t>Esophagus</a:t>
            </a:r>
            <a:r>
              <a:rPr lang="en-US" sz="1400" b="1" i="1" dirty="0">
                <a:solidFill>
                  <a:srgbClr val="000000"/>
                </a:solidFill>
                <a:latin typeface="Arial"/>
                <a:ea typeface="Arial"/>
                <a:cs typeface="Arial"/>
                <a:sym typeface="Arial"/>
              </a:rPr>
              <a:t>)</a:t>
            </a:r>
            <a:endParaRPr sz="1400" b="1" i="1" dirty="0">
              <a:solidFill>
                <a:srgbClr val="000000"/>
              </a:solidFill>
              <a:latin typeface="Arial"/>
              <a:ea typeface="Arial"/>
              <a:cs typeface="Arial"/>
              <a:sym typeface="Arial"/>
            </a:endParaRPr>
          </a:p>
        </p:txBody>
      </p:sp>
      <p:sp>
        <p:nvSpPr>
          <p:cNvPr id="1236" name="Google Shape;1236;p181"/>
          <p:cNvSpPr txBox="1"/>
          <p:nvPr/>
        </p:nvSpPr>
        <p:spPr>
          <a:xfrm>
            <a:off x="1238296" y="2744415"/>
            <a:ext cx="58990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B050"/>
                </a:solidFill>
                <a:latin typeface="Arial"/>
                <a:ea typeface="Arial"/>
                <a:cs typeface="Arial"/>
                <a:sym typeface="Arial"/>
              </a:rPr>
              <a:t>Larynx</a:t>
            </a:r>
            <a:endParaRPr sz="1400" b="1" dirty="0">
              <a:solidFill>
                <a:srgbClr val="00B050"/>
              </a:solidFill>
              <a:latin typeface="Arial"/>
              <a:ea typeface="Arial"/>
              <a:cs typeface="Arial"/>
              <a:sym typeface="Arial"/>
            </a:endParaRPr>
          </a:p>
        </p:txBody>
      </p:sp>
      <p:sp>
        <p:nvSpPr>
          <p:cNvPr id="1237" name="Google Shape;1237;p181"/>
          <p:cNvSpPr txBox="1"/>
          <p:nvPr/>
        </p:nvSpPr>
        <p:spPr>
          <a:xfrm>
            <a:off x="340830" y="3328615"/>
            <a:ext cx="88742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B0F0"/>
                </a:solidFill>
                <a:latin typeface="Arial"/>
                <a:ea typeface="Arial"/>
                <a:cs typeface="Arial"/>
                <a:sym typeface="Arial"/>
              </a:rPr>
              <a:t>Right lung</a:t>
            </a:r>
            <a:endParaRPr sz="1400" b="1" dirty="0">
              <a:solidFill>
                <a:srgbClr val="00B0F0"/>
              </a:solidFill>
              <a:latin typeface="Arial"/>
              <a:ea typeface="Arial"/>
              <a:cs typeface="Arial"/>
              <a:sym typeface="Arial"/>
            </a:endParaRPr>
          </a:p>
        </p:txBody>
      </p:sp>
      <p:sp>
        <p:nvSpPr>
          <p:cNvPr id="1238" name="Google Shape;1238;p181"/>
          <p:cNvSpPr txBox="1"/>
          <p:nvPr/>
        </p:nvSpPr>
        <p:spPr>
          <a:xfrm>
            <a:off x="340831" y="3633416"/>
            <a:ext cx="83789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B050"/>
                </a:solidFill>
                <a:latin typeface="Arial"/>
                <a:ea typeface="Arial"/>
                <a:cs typeface="Arial"/>
                <a:sym typeface="Arial"/>
              </a:rPr>
              <a:t>Bronchus</a:t>
            </a:r>
            <a:endParaRPr sz="1400" b="1" dirty="0">
              <a:solidFill>
                <a:srgbClr val="00B050"/>
              </a:solidFill>
              <a:latin typeface="Arial"/>
              <a:ea typeface="Arial"/>
              <a:cs typeface="Arial"/>
              <a:sym typeface="Arial"/>
            </a:endParaRPr>
          </a:p>
        </p:txBody>
      </p:sp>
      <p:sp>
        <p:nvSpPr>
          <p:cNvPr id="1239" name="Google Shape;1239;p181"/>
          <p:cNvSpPr txBox="1"/>
          <p:nvPr/>
        </p:nvSpPr>
        <p:spPr>
          <a:xfrm>
            <a:off x="340829" y="4090616"/>
            <a:ext cx="9376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Bronchiole</a:t>
            </a:r>
            <a:endParaRPr sz="1400" b="1" dirty="0">
              <a:solidFill>
                <a:srgbClr val="000000"/>
              </a:solidFill>
              <a:latin typeface="Arial"/>
              <a:ea typeface="Arial"/>
              <a:cs typeface="Arial"/>
              <a:sym typeface="Arial"/>
            </a:endParaRPr>
          </a:p>
        </p:txBody>
      </p:sp>
      <p:sp>
        <p:nvSpPr>
          <p:cNvPr id="1240" name="Google Shape;1240;p181"/>
          <p:cNvSpPr txBox="1"/>
          <p:nvPr/>
        </p:nvSpPr>
        <p:spPr>
          <a:xfrm>
            <a:off x="340832" y="4666349"/>
            <a:ext cx="93774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FF0000"/>
                </a:solidFill>
                <a:latin typeface="Arial"/>
                <a:ea typeface="Arial"/>
                <a:cs typeface="Arial"/>
                <a:sym typeface="Arial"/>
              </a:rPr>
              <a:t>Diaphragm</a:t>
            </a:r>
            <a:endParaRPr sz="1400" b="1" dirty="0">
              <a:solidFill>
                <a:srgbClr val="FF0000"/>
              </a:solidFill>
              <a:latin typeface="Arial"/>
              <a:ea typeface="Arial"/>
              <a:cs typeface="Arial"/>
              <a:sym typeface="Arial"/>
            </a:endParaRPr>
          </a:p>
        </p:txBody>
      </p:sp>
      <p:sp>
        <p:nvSpPr>
          <p:cNvPr id="1241" name="Google Shape;1241;p181"/>
          <p:cNvSpPr txBox="1"/>
          <p:nvPr/>
        </p:nvSpPr>
        <p:spPr>
          <a:xfrm>
            <a:off x="2990896" y="5174349"/>
            <a:ext cx="62210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i="1" dirty="0">
                <a:solidFill>
                  <a:srgbClr val="000000"/>
                </a:solidFill>
                <a:latin typeface="Arial"/>
                <a:ea typeface="Arial"/>
                <a:cs typeface="Arial"/>
                <a:sym typeface="Arial"/>
              </a:rPr>
              <a:t>(Heart)</a:t>
            </a:r>
            <a:endParaRPr sz="1400" b="1" i="1" dirty="0">
              <a:solidFill>
                <a:srgbClr val="000000"/>
              </a:solidFill>
              <a:latin typeface="Arial"/>
              <a:ea typeface="Arial"/>
              <a:cs typeface="Arial"/>
              <a:sym typeface="Arial"/>
            </a:endParaRPr>
          </a:p>
        </p:txBody>
      </p:sp>
      <p:sp>
        <p:nvSpPr>
          <p:cNvPr id="1242" name="Google Shape;1242;p181"/>
          <p:cNvSpPr txBox="1"/>
          <p:nvPr/>
        </p:nvSpPr>
        <p:spPr>
          <a:xfrm>
            <a:off x="349297" y="3023825"/>
            <a:ext cx="679673"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Trachea</a:t>
            </a:r>
            <a:endParaRPr sz="1400" b="1" dirty="0">
              <a:solidFill>
                <a:srgbClr val="000000"/>
              </a:solidFill>
              <a:latin typeface="Arial"/>
              <a:ea typeface="Arial"/>
              <a:cs typeface="Arial"/>
              <a:sym typeface="Arial"/>
            </a:endParaRPr>
          </a:p>
        </p:txBody>
      </p:sp>
      <p:sp>
        <p:nvSpPr>
          <p:cNvPr id="1243" name="Google Shape;1243;p181"/>
          <p:cNvSpPr txBox="1"/>
          <p:nvPr/>
        </p:nvSpPr>
        <p:spPr>
          <a:xfrm>
            <a:off x="7948132" y="3311682"/>
            <a:ext cx="33587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FFFF00"/>
                </a:solidFill>
                <a:latin typeface="Arial"/>
                <a:ea typeface="Arial"/>
                <a:cs typeface="Arial"/>
                <a:sym typeface="Arial"/>
              </a:rPr>
              <a:t>CO</a:t>
            </a:r>
            <a:r>
              <a:rPr lang="en-US" sz="1400" b="1" baseline="-25000" dirty="0">
                <a:solidFill>
                  <a:srgbClr val="FFFF00"/>
                </a:solidFill>
                <a:latin typeface="Arial"/>
                <a:ea typeface="Arial"/>
                <a:cs typeface="Arial"/>
                <a:sym typeface="Arial"/>
              </a:rPr>
              <a:t>2</a:t>
            </a:r>
            <a:endParaRPr sz="1400" b="1" baseline="-25000" dirty="0">
              <a:solidFill>
                <a:srgbClr val="FFFF00"/>
              </a:solidFill>
              <a:latin typeface="Arial"/>
              <a:ea typeface="Arial"/>
              <a:cs typeface="Arial"/>
              <a:sym typeface="Arial"/>
            </a:endParaRPr>
          </a:p>
        </p:txBody>
      </p:sp>
      <p:sp>
        <p:nvSpPr>
          <p:cNvPr id="1244" name="Google Shape;1244;p181"/>
          <p:cNvSpPr txBox="1"/>
          <p:nvPr/>
        </p:nvSpPr>
        <p:spPr>
          <a:xfrm>
            <a:off x="7812666" y="3425986"/>
            <a:ext cx="20621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FFFF00"/>
                </a:solidFill>
                <a:latin typeface="Arial"/>
                <a:ea typeface="Arial"/>
                <a:cs typeface="Arial"/>
                <a:sym typeface="Arial"/>
              </a:rPr>
              <a:t>O</a:t>
            </a:r>
            <a:r>
              <a:rPr lang="en-US" sz="1400" b="1" baseline="-25000" dirty="0">
                <a:solidFill>
                  <a:srgbClr val="FFFF00"/>
                </a:solidFill>
                <a:latin typeface="Arial"/>
                <a:ea typeface="Arial"/>
                <a:cs typeface="Arial"/>
                <a:sym typeface="Arial"/>
              </a:rPr>
              <a:t>2</a:t>
            </a:r>
            <a:endParaRPr sz="1400" b="1" baseline="-25000" dirty="0">
              <a:solidFill>
                <a:srgbClr val="FFFF00"/>
              </a:solidFill>
              <a:latin typeface="Arial"/>
              <a:ea typeface="Arial"/>
              <a:cs typeface="Arial"/>
              <a:sym typeface="Arial"/>
            </a:endParaRPr>
          </a:p>
        </p:txBody>
      </p:sp>
      <p:sp>
        <p:nvSpPr>
          <p:cNvPr id="1245" name="Google Shape;1245;p181"/>
          <p:cNvSpPr/>
          <p:nvPr/>
        </p:nvSpPr>
        <p:spPr>
          <a:xfrm>
            <a:off x="1989886" y="2335747"/>
            <a:ext cx="1241310" cy="90019"/>
          </a:xfrm>
          <a:custGeom>
            <a:avLst/>
            <a:gdLst/>
            <a:ahLst/>
            <a:cxnLst/>
            <a:rect l="l" t="t" r="r" b="b"/>
            <a:pathLst>
              <a:path w="1241310" h="90019" extrusionOk="0">
                <a:moveTo>
                  <a:pt x="1241310" y="90019"/>
                </a:moveTo>
                <a:lnTo>
                  <a:pt x="270056" y="0"/>
                </a:lnTo>
                <a:lnTo>
                  <a:pt x="0"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3"/>
                                        </p:tgtEl>
                                        <p:attrNameLst>
                                          <p:attrName>style.visibility</p:attrName>
                                        </p:attrNameLst>
                                      </p:cBhvr>
                                      <p:to>
                                        <p:strVal val="visible"/>
                                      </p:to>
                                    </p:set>
                                    <p:animEffect transition="in" filter="fade">
                                      <p:cBhvr>
                                        <p:cTn id="7" dur="500"/>
                                        <p:tgtEl>
                                          <p:spTgt spid="1233"/>
                                        </p:tgtEl>
                                      </p:cBhvr>
                                    </p:animEffect>
                                  </p:childTnLst>
                                </p:cTn>
                              </p:par>
                              <p:par>
                                <p:cTn id="8" presetID="10" presetClass="entr" presetSubtype="0" fill="hold" nodeType="withEffect">
                                  <p:stCondLst>
                                    <p:cond delay="0"/>
                                  </p:stCondLst>
                                  <p:childTnLst>
                                    <p:set>
                                      <p:cBhvr>
                                        <p:cTn id="9" dur="1" fill="hold">
                                          <p:stCondLst>
                                            <p:cond delay="0"/>
                                          </p:stCondLst>
                                        </p:cTn>
                                        <p:tgtEl>
                                          <p:spTgt spid="1209"/>
                                        </p:tgtEl>
                                        <p:attrNameLst>
                                          <p:attrName>style.visibility</p:attrName>
                                        </p:attrNameLst>
                                      </p:cBhvr>
                                      <p:to>
                                        <p:strVal val="visible"/>
                                      </p:to>
                                    </p:set>
                                    <p:animEffect transition="in" filter="fade">
                                      <p:cBhvr>
                                        <p:cTn id="10" dur="500"/>
                                        <p:tgtEl>
                                          <p:spTgt spid="120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4"/>
                                        </p:tgtEl>
                                        <p:attrNameLst>
                                          <p:attrName>style.visibility</p:attrName>
                                        </p:attrNameLst>
                                      </p:cBhvr>
                                      <p:to>
                                        <p:strVal val="visible"/>
                                      </p:to>
                                    </p:set>
                                    <p:animEffect transition="in" filter="fade">
                                      <p:cBhvr>
                                        <p:cTn id="15" dur="500"/>
                                        <p:tgtEl>
                                          <p:spTgt spid="12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45"/>
                                        </p:tgtEl>
                                        <p:attrNameLst>
                                          <p:attrName>style.visibility</p:attrName>
                                        </p:attrNameLst>
                                      </p:cBhvr>
                                      <p:to>
                                        <p:strVal val="visible"/>
                                      </p:to>
                                    </p:set>
                                    <p:animEffect transition="in" filter="fade">
                                      <p:cBhvr>
                                        <p:cTn id="18" dur="500"/>
                                        <p:tgtEl>
                                          <p:spTgt spid="12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36"/>
                                        </p:tgtEl>
                                        <p:attrNameLst>
                                          <p:attrName>style.visibility</p:attrName>
                                        </p:attrNameLst>
                                      </p:cBhvr>
                                      <p:to>
                                        <p:strVal val="visible"/>
                                      </p:to>
                                    </p:set>
                                    <p:animEffect transition="in" filter="fade">
                                      <p:cBhvr>
                                        <p:cTn id="23" dur="500"/>
                                        <p:tgtEl>
                                          <p:spTgt spid="1236"/>
                                        </p:tgtEl>
                                      </p:cBhvr>
                                    </p:animEffect>
                                  </p:childTnLst>
                                </p:cTn>
                              </p:par>
                              <p:par>
                                <p:cTn id="24" presetID="10" presetClass="entr" presetSubtype="0" fill="hold" nodeType="withEffect">
                                  <p:stCondLst>
                                    <p:cond delay="0"/>
                                  </p:stCondLst>
                                  <p:childTnLst>
                                    <p:set>
                                      <p:cBhvr>
                                        <p:cTn id="25" dur="1" fill="hold">
                                          <p:stCondLst>
                                            <p:cond delay="0"/>
                                          </p:stCondLst>
                                        </p:cTn>
                                        <p:tgtEl>
                                          <p:spTgt spid="1211"/>
                                        </p:tgtEl>
                                        <p:attrNameLst>
                                          <p:attrName>style.visibility</p:attrName>
                                        </p:attrNameLst>
                                      </p:cBhvr>
                                      <p:to>
                                        <p:strVal val="visible"/>
                                      </p:to>
                                    </p:set>
                                    <p:animEffect transition="in" filter="fade">
                                      <p:cBhvr>
                                        <p:cTn id="26" dur="500"/>
                                        <p:tgtEl>
                                          <p:spTgt spid="12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42"/>
                                        </p:tgtEl>
                                        <p:attrNameLst>
                                          <p:attrName>style.visibility</p:attrName>
                                        </p:attrNameLst>
                                      </p:cBhvr>
                                      <p:to>
                                        <p:strVal val="visible"/>
                                      </p:to>
                                    </p:set>
                                    <p:animEffect transition="in" filter="fade">
                                      <p:cBhvr>
                                        <p:cTn id="31" dur="500"/>
                                        <p:tgtEl>
                                          <p:spTgt spid="1242"/>
                                        </p:tgtEl>
                                      </p:cBhvr>
                                    </p:animEffect>
                                  </p:childTnLst>
                                </p:cTn>
                              </p:par>
                              <p:par>
                                <p:cTn id="32" presetID="10" presetClass="entr" presetSubtype="0" fill="hold" nodeType="withEffect">
                                  <p:stCondLst>
                                    <p:cond delay="0"/>
                                  </p:stCondLst>
                                  <p:childTnLst>
                                    <p:set>
                                      <p:cBhvr>
                                        <p:cTn id="33" dur="1" fill="hold">
                                          <p:stCondLst>
                                            <p:cond delay="0"/>
                                          </p:stCondLst>
                                        </p:cTn>
                                        <p:tgtEl>
                                          <p:spTgt spid="1212"/>
                                        </p:tgtEl>
                                        <p:attrNameLst>
                                          <p:attrName>style.visibility</p:attrName>
                                        </p:attrNameLst>
                                      </p:cBhvr>
                                      <p:to>
                                        <p:strVal val="visible"/>
                                      </p:to>
                                    </p:set>
                                    <p:animEffect transition="in" filter="fade">
                                      <p:cBhvr>
                                        <p:cTn id="34" dur="500"/>
                                        <p:tgtEl>
                                          <p:spTgt spid="12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37"/>
                                        </p:tgtEl>
                                        <p:attrNameLst>
                                          <p:attrName>style.visibility</p:attrName>
                                        </p:attrNameLst>
                                      </p:cBhvr>
                                      <p:to>
                                        <p:strVal val="visible"/>
                                      </p:to>
                                    </p:set>
                                    <p:animEffect transition="in" filter="fade">
                                      <p:cBhvr>
                                        <p:cTn id="39" dur="500"/>
                                        <p:tgtEl>
                                          <p:spTgt spid="1237"/>
                                        </p:tgtEl>
                                      </p:cBhvr>
                                    </p:animEffect>
                                  </p:childTnLst>
                                </p:cTn>
                              </p:par>
                              <p:par>
                                <p:cTn id="40" presetID="10" presetClass="entr" presetSubtype="0" fill="hold" nodeType="withEffect">
                                  <p:stCondLst>
                                    <p:cond delay="0"/>
                                  </p:stCondLst>
                                  <p:childTnLst>
                                    <p:set>
                                      <p:cBhvr>
                                        <p:cTn id="41" dur="1" fill="hold">
                                          <p:stCondLst>
                                            <p:cond delay="0"/>
                                          </p:stCondLst>
                                        </p:cTn>
                                        <p:tgtEl>
                                          <p:spTgt spid="1214"/>
                                        </p:tgtEl>
                                        <p:attrNameLst>
                                          <p:attrName>style.visibility</p:attrName>
                                        </p:attrNameLst>
                                      </p:cBhvr>
                                      <p:to>
                                        <p:strVal val="visible"/>
                                      </p:to>
                                    </p:set>
                                    <p:animEffect transition="in" filter="fade">
                                      <p:cBhvr>
                                        <p:cTn id="42" dur="500"/>
                                        <p:tgtEl>
                                          <p:spTgt spid="12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38"/>
                                        </p:tgtEl>
                                        <p:attrNameLst>
                                          <p:attrName>style.visibility</p:attrName>
                                        </p:attrNameLst>
                                      </p:cBhvr>
                                      <p:to>
                                        <p:strVal val="visible"/>
                                      </p:to>
                                    </p:set>
                                    <p:animEffect transition="in" filter="fade">
                                      <p:cBhvr>
                                        <p:cTn id="47" dur="500"/>
                                        <p:tgtEl>
                                          <p:spTgt spid="1238"/>
                                        </p:tgtEl>
                                      </p:cBhvr>
                                    </p:animEffect>
                                  </p:childTnLst>
                                </p:cTn>
                              </p:par>
                              <p:par>
                                <p:cTn id="48" presetID="10" presetClass="entr" presetSubtype="0" fill="hold" nodeType="withEffect">
                                  <p:stCondLst>
                                    <p:cond delay="0"/>
                                  </p:stCondLst>
                                  <p:childTnLst>
                                    <p:set>
                                      <p:cBhvr>
                                        <p:cTn id="49" dur="1" fill="hold">
                                          <p:stCondLst>
                                            <p:cond delay="0"/>
                                          </p:stCondLst>
                                        </p:cTn>
                                        <p:tgtEl>
                                          <p:spTgt spid="1215"/>
                                        </p:tgtEl>
                                        <p:attrNameLst>
                                          <p:attrName>style.visibility</p:attrName>
                                        </p:attrNameLst>
                                      </p:cBhvr>
                                      <p:to>
                                        <p:strVal val="visible"/>
                                      </p:to>
                                    </p:set>
                                    <p:animEffect transition="in" filter="fade">
                                      <p:cBhvr>
                                        <p:cTn id="50" dur="500"/>
                                        <p:tgtEl>
                                          <p:spTgt spid="12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39"/>
                                        </p:tgtEl>
                                        <p:attrNameLst>
                                          <p:attrName>style.visibility</p:attrName>
                                        </p:attrNameLst>
                                      </p:cBhvr>
                                      <p:to>
                                        <p:strVal val="visible"/>
                                      </p:to>
                                    </p:set>
                                    <p:animEffect transition="in" filter="fade">
                                      <p:cBhvr>
                                        <p:cTn id="55" dur="500"/>
                                        <p:tgtEl>
                                          <p:spTgt spid="1239"/>
                                        </p:tgtEl>
                                      </p:cBhvr>
                                    </p:animEffect>
                                  </p:childTnLst>
                                </p:cTn>
                              </p:par>
                              <p:par>
                                <p:cTn id="56" presetID="10" presetClass="entr" presetSubtype="0" fill="hold" nodeType="withEffect">
                                  <p:stCondLst>
                                    <p:cond delay="0"/>
                                  </p:stCondLst>
                                  <p:childTnLst>
                                    <p:set>
                                      <p:cBhvr>
                                        <p:cTn id="57" dur="1" fill="hold">
                                          <p:stCondLst>
                                            <p:cond delay="0"/>
                                          </p:stCondLst>
                                        </p:cTn>
                                        <p:tgtEl>
                                          <p:spTgt spid="1216"/>
                                        </p:tgtEl>
                                        <p:attrNameLst>
                                          <p:attrName>style.visibility</p:attrName>
                                        </p:attrNameLst>
                                      </p:cBhvr>
                                      <p:to>
                                        <p:strVal val="visible"/>
                                      </p:to>
                                    </p:set>
                                    <p:animEffect transition="in" filter="fade">
                                      <p:cBhvr>
                                        <p:cTn id="58" dur="500"/>
                                        <p:tgtEl>
                                          <p:spTgt spid="12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27"/>
                                        </p:tgtEl>
                                        <p:attrNameLst>
                                          <p:attrName>style.visibility</p:attrName>
                                        </p:attrNameLst>
                                      </p:cBhvr>
                                      <p:to>
                                        <p:strVal val="visible"/>
                                      </p:to>
                                    </p:set>
                                    <p:animEffect transition="in" filter="fade">
                                      <p:cBhvr>
                                        <p:cTn id="63" dur="500"/>
                                        <p:tgtEl>
                                          <p:spTgt spid="1227"/>
                                        </p:tgtEl>
                                      </p:cBhvr>
                                    </p:animEffect>
                                  </p:childTnLst>
                                </p:cTn>
                              </p:par>
                              <p:par>
                                <p:cTn id="64" presetID="10" presetClass="entr" presetSubtype="0" fill="hold" nodeType="withEffect">
                                  <p:stCondLst>
                                    <p:cond delay="0"/>
                                  </p:stCondLst>
                                  <p:childTnLst>
                                    <p:set>
                                      <p:cBhvr>
                                        <p:cTn id="65" dur="1" fill="hold">
                                          <p:stCondLst>
                                            <p:cond delay="0"/>
                                          </p:stCondLst>
                                        </p:cTn>
                                        <p:tgtEl>
                                          <p:spTgt spid="1221"/>
                                        </p:tgtEl>
                                        <p:attrNameLst>
                                          <p:attrName>style.visibility</p:attrName>
                                        </p:attrNameLst>
                                      </p:cBhvr>
                                      <p:to>
                                        <p:strVal val="visible"/>
                                      </p:to>
                                    </p:set>
                                    <p:animEffect transition="in" filter="fade">
                                      <p:cBhvr>
                                        <p:cTn id="66" dur="500"/>
                                        <p:tgtEl>
                                          <p:spTgt spid="12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08"/>
                                        </p:tgtEl>
                                        <p:attrNameLst>
                                          <p:attrName>style.visibility</p:attrName>
                                        </p:attrNameLst>
                                      </p:cBhvr>
                                      <p:to>
                                        <p:strVal val="visible"/>
                                      </p:to>
                                    </p:set>
                                    <p:animEffect transition="in" filter="fade">
                                      <p:cBhvr>
                                        <p:cTn id="71" dur="500"/>
                                        <p:tgtEl>
                                          <p:spTgt spid="1208"/>
                                        </p:tgtEl>
                                      </p:cBhvr>
                                    </p:animEffect>
                                  </p:childTnLst>
                                </p:cTn>
                              </p:par>
                              <p:par>
                                <p:cTn id="72" presetID="10" presetClass="entr" presetSubtype="0" fill="hold" nodeType="withEffect">
                                  <p:stCondLst>
                                    <p:cond delay="0"/>
                                  </p:stCondLst>
                                  <p:childTnLst>
                                    <p:set>
                                      <p:cBhvr>
                                        <p:cTn id="73" dur="1" fill="hold">
                                          <p:stCondLst>
                                            <p:cond delay="0"/>
                                          </p:stCondLst>
                                        </p:cTn>
                                        <p:tgtEl>
                                          <p:spTgt spid="1223"/>
                                        </p:tgtEl>
                                        <p:attrNameLst>
                                          <p:attrName>style.visibility</p:attrName>
                                        </p:attrNameLst>
                                      </p:cBhvr>
                                      <p:to>
                                        <p:strVal val="visible"/>
                                      </p:to>
                                    </p:set>
                                    <p:animEffect transition="in" filter="fade">
                                      <p:cBhvr>
                                        <p:cTn id="74" dur="500"/>
                                        <p:tgtEl>
                                          <p:spTgt spid="1223"/>
                                        </p:tgtEl>
                                      </p:cBhvr>
                                    </p:animEffect>
                                  </p:childTnLst>
                                </p:cTn>
                              </p:par>
                              <p:par>
                                <p:cTn id="75" presetID="10" presetClass="entr" presetSubtype="0" fill="hold" nodeType="withEffect">
                                  <p:stCondLst>
                                    <p:cond delay="0"/>
                                  </p:stCondLst>
                                  <p:childTnLst>
                                    <p:set>
                                      <p:cBhvr>
                                        <p:cTn id="76" dur="1" fill="hold">
                                          <p:stCondLst>
                                            <p:cond delay="0"/>
                                          </p:stCondLst>
                                        </p:cTn>
                                        <p:tgtEl>
                                          <p:spTgt spid="1222"/>
                                        </p:tgtEl>
                                        <p:attrNameLst>
                                          <p:attrName>style.visibility</p:attrName>
                                        </p:attrNameLst>
                                      </p:cBhvr>
                                      <p:to>
                                        <p:strVal val="visible"/>
                                      </p:to>
                                    </p:set>
                                    <p:animEffect transition="in" filter="fade">
                                      <p:cBhvr>
                                        <p:cTn id="77" dur="500"/>
                                        <p:tgtEl>
                                          <p:spTgt spid="12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44"/>
                                        </p:tgtEl>
                                        <p:attrNameLst>
                                          <p:attrName>style.visibility</p:attrName>
                                        </p:attrNameLst>
                                      </p:cBhvr>
                                      <p:to>
                                        <p:strVal val="visible"/>
                                      </p:to>
                                    </p:set>
                                    <p:animEffect transition="in" filter="fade">
                                      <p:cBhvr>
                                        <p:cTn id="82" dur="500"/>
                                        <p:tgtEl>
                                          <p:spTgt spid="124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243"/>
                                        </p:tgtEl>
                                        <p:attrNameLst>
                                          <p:attrName>style.visibility</p:attrName>
                                        </p:attrNameLst>
                                      </p:cBhvr>
                                      <p:to>
                                        <p:strVal val="visible"/>
                                      </p:to>
                                    </p:set>
                                    <p:animEffect transition="in" filter="fade">
                                      <p:cBhvr>
                                        <p:cTn id="87" dur="500"/>
                                        <p:tgtEl>
                                          <p:spTgt spid="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 grpId="0"/>
      <p:bldP spid="1227" grpId="0"/>
      <p:bldP spid="1233" grpId="0"/>
      <p:bldP spid="1234" grpId="0"/>
      <p:bldP spid="1236" grpId="0"/>
      <p:bldP spid="1237" grpId="0"/>
      <p:bldP spid="1238" grpId="0"/>
      <p:bldP spid="1239" grpId="0"/>
      <p:bldP spid="1242" grpId="0"/>
      <p:bldP spid="1243" grpId="0"/>
      <p:bldP spid="1244" grpId="0"/>
      <p:bldP spid="124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1250"/>
        <p:cNvGrpSpPr/>
        <p:nvPr/>
      </p:nvGrpSpPr>
      <p:grpSpPr>
        <a:xfrm>
          <a:off x="0" y="0"/>
          <a:ext cx="0" cy="0"/>
          <a:chOff x="0" y="0"/>
          <a:chExt cx="0" cy="0"/>
        </a:xfrm>
      </p:grpSpPr>
      <p:sp>
        <p:nvSpPr>
          <p:cNvPr id="1251" name="Google Shape;1251;p182"/>
          <p:cNvSpPr txBox="1">
            <a:spLocks noGrp="1"/>
          </p:cNvSpPr>
          <p:nvPr>
            <p:ph type="body" idx="1"/>
          </p:nvPr>
        </p:nvSpPr>
        <p:spPr>
          <a:xfrm>
            <a:off x="0" y="1049866"/>
            <a:ext cx="9144000" cy="546968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rgbClr val="FF0000"/>
              </a:buClr>
              <a:buSzPts val="2800"/>
              <a:buChar char="•"/>
            </a:pPr>
            <a:r>
              <a:rPr lang="en-US" b="1" dirty="0">
                <a:solidFill>
                  <a:srgbClr val="FF0000"/>
                </a:solidFill>
              </a:rPr>
              <a:t>Alveoli</a:t>
            </a:r>
            <a:r>
              <a:rPr lang="en-US" dirty="0">
                <a:solidFill>
                  <a:srgbClr val="FF0000"/>
                </a:solidFill>
              </a:rPr>
              <a:t> </a:t>
            </a:r>
            <a:r>
              <a:rPr lang="en-US" dirty="0">
                <a:solidFill>
                  <a:srgbClr val="663300"/>
                </a:solidFill>
              </a:rPr>
              <a:t>walls are only </a:t>
            </a:r>
            <a:r>
              <a:rPr lang="en-US" b="1" dirty="0">
                <a:solidFill>
                  <a:srgbClr val="0000FF"/>
                </a:solidFill>
              </a:rPr>
              <a:t>one cell thick</a:t>
            </a:r>
            <a:r>
              <a:rPr lang="en-US" b="1" dirty="0">
                <a:solidFill>
                  <a:srgbClr val="663300"/>
                </a:solidFill>
              </a:rPr>
              <a:t>.</a:t>
            </a:r>
            <a:endParaRPr dirty="0">
              <a:solidFill>
                <a:srgbClr val="663300"/>
              </a:solidFill>
            </a:endParaRPr>
          </a:p>
          <a:p>
            <a:pPr marL="285750" lvl="0" indent="-285750" algn="l" rtl="0">
              <a:lnSpc>
                <a:spcPct val="100000"/>
              </a:lnSpc>
              <a:spcBef>
                <a:spcPts val="1200"/>
              </a:spcBef>
              <a:spcAft>
                <a:spcPts val="0"/>
              </a:spcAft>
              <a:buClr>
                <a:srgbClr val="663300"/>
              </a:buClr>
              <a:buSzPts val="2800"/>
              <a:buChar char="•"/>
            </a:pPr>
            <a:r>
              <a:rPr lang="en-US" dirty="0">
                <a:solidFill>
                  <a:srgbClr val="663300"/>
                </a:solidFill>
              </a:rPr>
              <a:t>Many tiny </a:t>
            </a:r>
            <a:r>
              <a:rPr lang="en-US" b="1" dirty="0">
                <a:solidFill>
                  <a:srgbClr val="0000FF"/>
                </a:solidFill>
              </a:rPr>
              <a:t>Capillaries</a:t>
            </a:r>
            <a:r>
              <a:rPr lang="en-US" dirty="0">
                <a:solidFill>
                  <a:srgbClr val="663300"/>
                </a:solidFill>
              </a:rPr>
              <a:t> surround the alveoli; their walls are also </a:t>
            </a:r>
            <a:r>
              <a:rPr lang="en-US" b="1" dirty="0">
                <a:solidFill>
                  <a:srgbClr val="0000FF"/>
                </a:solidFill>
              </a:rPr>
              <a:t>one cell thick.</a:t>
            </a:r>
            <a:endParaRPr dirty="0"/>
          </a:p>
          <a:p>
            <a:pPr marL="285750" lvl="0" indent="-285750" algn="l" rtl="0">
              <a:lnSpc>
                <a:spcPct val="100000"/>
              </a:lnSpc>
              <a:spcBef>
                <a:spcPts val="1200"/>
              </a:spcBef>
              <a:spcAft>
                <a:spcPts val="0"/>
              </a:spcAft>
              <a:buClr>
                <a:srgbClr val="663300"/>
              </a:buClr>
              <a:buSzPts val="2800"/>
              <a:buChar char="•"/>
            </a:pPr>
            <a:r>
              <a:rPr lang="en-US" dirty="0">
                <a:solidFill>
                  <a:srgbClr val="663300"/>
                </a:solidFill>
              </a:rPr>
              <a:t>In alveoli,</a:t>
            </a:r>
            <a:endParaRPr dirty="0"/>
          </a:p>
          <a:p>
            <a:pPr marL="685800" lvl="1" indent="-228600" algn="l" rtl="0">
              <a:lnSpc>
                <a:spcPct val="100000"/>
              </a:lnSpc>
              <a:spcBef>
                <a:spcPts val="1200"/>
              </a:spcBef>
              <a:spcAft>
                <a:spcPts val="0"/>
              </a:spcAft>
              <a:buSzPts val="2800"/>
              <a:buChar char="•"/>
            </a:pPr>
            <a:r>
              <a:rPr lang="en-US" sz="2800" dirty="0">
                <a:solidFill>
                  <a:srgbClr val="663300"/>
                </a:solidFill>
              </a:rPr>
              <a:t> </a:t>
            </a:r>
            <a:r>
              <a:rPr lang="en-US" sz="2800" b="1" dirty="0">
                <a:solidFill>
                  <a:srgbClr val="FF0000"/>
                </a:solidFill>
              </a:rPr>
              <a:t>O</a:t>
            </a:r>
            <a:r>
              <a:rPr lang="en-US" sz="2800" b="1" baseline="-25000" dirty="0">
                <a:solidFill>
                  <a:srgbClr val="FF0000"/>
                </a:solidFill>
              </a:rPr>
              <a:t>2</a:t>
            </a:r>
            <a:r>
              <a:rPr lang="en-US" sz="2800" dirty="0">
                <a:solidFill>
                  <a:srgbClr val="663300"/>
                </a:solidFill>
              </a:rPr>
              <a:t> diffuses </a:t>
            </a:r>
            <a:r>
              <a:rPr lang="en-US" sz="2800" b="1" dirty="0">
                <a:solidFill>
                  <a:srgbClr val="663300"/>
                </a:solidFill>
              </a:rPr>
              <a:t>into the </a:t>
            </a:r>
            <a:r>
              <a:rPr lang="en-US" sz="2800" b="1" dirty="0">
                <a:solidFill>
                  <a:srgbClr val="0000FF"/>
                </a:solidFill>
              </a:rPr>
              <a:t>blood. </a:t>
            </a:r>
            <a:endParaRPr sz="2800" dirty="0">
              <a:solidFill>
                <a:srgbClr val="663300"/>
              </a:solidFill>
            </a:endParaRPr>
          </a:p>
          <a:p>
            <a:pPr marL="685800" lvl="1" indent="-228600" algn="l" rtl="0">
              <a:lnSpc>
                <a:spcPct val="100000"/>
              </a:lnSpc>
              <a:spcBef>
                <a:spcPts val="1200"/>
              </a:spcBef>
              <a:spcAft>
                <a:spcPts val="0"/>
              </a:spcAft>
              <a:buSzPts val="2800"/>
              <a:buChar char="•"/>
            </a:pPr>
            <a:r>
              <a:rPr lang="en-US" sz="2800" dirty="0">
                <a:solidFill>
                  <a:srgbClr val="663300"/>
                </a:solidFill>
              </a:rPr>
              <a:t> </a:t>
            </a:r>
            <a:r>
              <a:rPr lang="en-US" sz="2800" b="1" dirty="0">
                <a:solidFill>
                  <a:srgbClr val="FF0000"/>
                </a:solidFill>
              </a:rPr>
              <a:t>CO</a:t>
            </a:r>
            <a:r>
              <a:rPr lang="en-US" sz="2800" b="1" baseline="-25000" dirty="0">
                <a:solidFill>
                  <a:srgbClr val="FF0000"/>
                </a:solidFill>
              </a:rPr>
              <a:t>2</a:t>
            </a:r>
            <a:r>
              <a:rPr lang="en-US" sz="2800" dirty="0">
                <a:solidFill>
                  <a:srgbClr val="663300"/>
                </a:solidFill>
              </a:rPr>
              <a:t> diffuses </a:t>
            </a:r>
            <a:r>
              <a:rPr lang="en-US" sz="2800" b="1" dirty="0">
                <a:solidFill>
                  <a:srgbClr val="663300"/>
                </a:solidFill>
              </a:rPr>
              <a:t>into the </a:t>
            </a:r>
            <a:r>
              <a:rPr lang="en-US" sz="2800" b="1" dirty="0">
                <a:solidFill>
                  <a:srgbClr val="0000FF"/>
                </a:solidFill>
              </a:rPr>
              <a:t>alveoli</a:t>
            </a:r>
            <a:r>
              <a:rPr lang="en-US" sz="2800" dirty="0">
                <a:solidFill>
                  <a:srgbClr val="663300"/>
                </a:solidFill>
              </a:rPr>
              <a:t>.</a:t>
            </a:r>
            <a:endParaRPr dirty="0"/>
          </a:p>
          <a:p>
            <a:pPr marL="342900" lvl="0" indent="-342900" algn="l" rtl="0">
              <a:lnSpc>
                <a:spcPct val="100000"/>
              </a:lnSpc>
              <a:spcBef>
                <a:spcPts val="1800"/>
              </a:spcBef>
              <a:spcAft>
                <a:spcPts val="0"/>
              </a:spcAft>
              <a:buClr>
                <a:srgbClr val="FF0000"/>
              </a:buClr>
              <a:buSzPts val="2800"/>
              <a:buFont typeface="Arial"/>
              <a:buChar char="•"/>
            </a:pPr>
            <a:r>
              <a:rPr lang="en-US" b="1" dirty="0">
                <a:solidFill>
                  <a:srgbClr val="FF0000"/>
                </a:solidFill>
              </a:rPr>
              <a:t>Oxygen</a:t>
            </a:r>
            <a:r>
              <a:rPr lang="en-US" dirty="0">
                <a:solidFill>
                  <a:srgbClr val="CC3300"/>
                </a:solidFill>
              </a:rPr>
              <a:t> </a:t>
            </a:r>
            <a:r>
              <a:rPr lang="en-US" dirty="0">
                <a:solidFill>
                  <a:srgbClr val="663300"/>
                </a:solidFill>
              </a:rPr>
              <a:t>in the air passes through the walls of both the alveoli and the capillaries to </a:t>
            </a:r>
            <a:r>
              <a:rPr lang="en-US" b="1" dirty="0">
                <a:solidFill>
                  <a:srgbClr val="0000FF"/>
                </a:solidFill>
              </a:rPr>
              <a:t>enter the blood.</a:t>
            </a:r>
            <a:endParaRPr dirty="0"/>
          </a:p>
          <a:p>
            <a:pPr marL="342900" lvl="0" indent="-342900" algn="l" rtl="0">
              <a:lnSpc>
                <a:spcPct val="100000"/>
              </a:lnSpc>
              <a:spcBef>
                <a:spcPts val="1800"/>
              </a:spcBef>
              <a:spcAft>
                <a:spcPts val="0"/>
              </a:spcAft>
              <a:buClr>
                <a:srgbClr val="FF0000"/>
              </a:buClr>
              <a:buSzPts val="2800"/>
              <a:buFont typeface="Arial"/>
              <a:buChar char="•"/>
            </a:pPr>
            <a:r>
              <a:rPr lang="en-US" b="1" dirty="0">
                <a:solidFill>
                  <a:srgbClr val="FF0000"/>
                </a:solidFill>
              </a:rPr>
              <a:t>Carbon Dioxide </a:t>
            </a:r>
            <a:r>
              <a:rPr lang="en-US" dirty="0">
                <a:solidFill>
                  <a:srgbClr val="663300"/>
                </a:solidFill>
              </a:rPr>
              <a:t>in the blood can pass just as easily</a:t>
            </a:r>
            <a:r>
              <a:rPr lang="en-US" dirty="0">
                <a:solidFill>
                  <a:srgbClr val="CC3300"/>
                </a:solidFill>
              </a:rPr>
              <a:t> </a:t>
            </a:r>
            <a:r>
              <a:rPr lang="en-US" b="1" dirty="0">
                <a:solidFill>
                  <a:srgbClr val="0000FF"/>
                </a:solidFill>
              </a:rPr>
              <a:t>into the alveoli.</a:t>
            </a:r>
            <a:endParaRPr dirty="0"/>
          </a:p>
          <a:p>
            <a:pPr marL="228600" lvl="0" indent="-50800" algn="l" rtl="0">
              <a:lnSpc>
                <a:spcPct val="100000"/>
              </a:lnSpc>
              <a:spcBef>
                <a:spcPts val="1000"/>
              </a:spcBef>
              <a:spcAft>
                <a:spcPts val="0"/>
              </a:spcAft>
              <a:buSzPts val="2800"/>
              <a:buNone/>
            </a:pPr>
            <a:endParaRPr dirty="0"/>
          </a:p>
        </p:txBody>
      </p:sp>
      <p:sp>
        <p:nvSpPr>
          <p:cNvPr id="1252" name="Google Shape;1252;p182"/>
          <p:cNvSpPr txBox="1">
            <a:spLocks noGrp="1"/>
          </p:cNvSpPr>
          <p:nvPr>
            <p:ph type="title"/>
          </p:nvPr>
        </p:nvSpPr>
        <p:spPr>
          <a:xfrm>
            <a:off x="304799" y="255059"/>
            <a:ext cx="8475133" cy="7016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600"/>
              <a:buFont typeface="Arial"/>
              <a:buNone/>
            </a:pPr>
            <a:r>
              <a:rPr lang="en-US" sz="3600" dirty="0">
                <a:solidFill>
                  <a:srgbClr val="00B050"/>
                </a:solidFill>
              </a:rPr>
              <a:t>Gas Exchange</a:t>
            </a:r>
            <a:endParaRPr sz="36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51">
                                            <p:txEl>
                                              <p:pRg st="0" end="0"/>
                                            </p:txEl>
                                          </p:spTgt>
                                        </p:tgtEl>
                                        <p:attrNameLst>
                                          <p:attrName>style.visibility</p:attrName>
                                        </p:attrNameLst>
                                      </p:cBhvr>
                                      <p:to>
                                        <p:strVal val="visible"/>
                                      </p:to>
                                    </p:set>
                                    <p:animEffect transition="in" filter="wipe(left)">
                                      <p:cBhvr>
                                        <p:cTn id="7" dur="500"/>
                                        <p:tgtEl>
                                          <p:spTgt spid="1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51">
                                            <p:txEl>
                                              <p:pRg st="1" end="1"/>
                                            </p:txEl>
                                          </p:spTgt>
                                        </p:tgtEl>
                                        <p:attrNameLst>
                                          <p:attrName>style.visibility</p:attrName>
                                        </p:attrNameLst>
                                      </p:cBhvr>
                                      <p:to>
                                        <p:strVal val="visible"/>
                                      </p:to>
                                    </p:set>
                                    <p:animEffect transition="in" filter="wipe(left)">
                                      <p:cBhvr>
                                        <p:cTn id="12" dur="500"/>
                                        <p:tgtEl>
                                          <p:spTgt spid="1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51">
                                            <p:txEl>
                                              <p:pRg st="2" end="2"/>
                                            </p:txEl>
                                          </p:spTgt>
                                        </p:tgtEl>
                                        <p:attrNameLst>
                                          <p:attrName>style.visibility</p:attrName>
                                        </p:attrNameLst>
                                      </p:cBhvr>
                                      <p:to>
                                        <p:strVal val="visible"/>
                                      </p:to>
                                    </p:set>
                                    <p:animEffect transition="in" filter="wipe(left)">
                                      <p:cBhvr>
                                        <p:cTn id="17" dur="500"/>
                                        <p:tgtEl>
                                          <p:spTgt spid="1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51">
                                            <p:txEl>
                                              <p:pRg st="3" end="3"/>
                                            </p:txEl>
                                          </p:spTgt>
                                        </p:tgtEl>
                                        <p:attrNameLst>
                                          <p:attrName>style.visibility</p:attrName>
                                        </p:attrNameLst>
                                      </p:cBhvr>
                                      <p:to>
                                        <p:strVal val="visible"/>
                                      </p:to>
                                    </p:set>
                                    <p:animEffect transition="in" filter="wipe(left)">
                                      <p:cBhvr>
                                        <p:cTn id="22" dur="500"/>
                                        <p:tgtEl>
                                          <p:spTgt spid="12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51">
                                            <p:txEl>
                                              <p:pRg st="4" end="4"/>
                                            </p:txEl>
                                          </p:spTgt>
                                        </p:tgtEl>
                                        <p:attrNameLst>
                                          <p:attrName>style.visibility</p:attrName>
                                        </p:attrNameLst>
                                      </p:cBhvr>
                                      <p:to>
                                        <p:strVal val="visible"/>
                                      </p:to>
                                    </p:set>
                                    <p:animEffect transition="in" filter="wipe(left)">
                                      <p:cBhvr>
                                        <p:cTn id="27" dur="500"/>
                                        <p:tgtEl>
                                          <p:spTgt spid="12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51">
                                            <p:txEl>
                                              <p:pRg st="5" end="5"/>
                                            </p:txEl>
                                          </p:spTgt>
                                        </p:tgtEl>
                                        <p:attrNameLst>
                                          <p:attrName>style.visibility</p:attrName>
                                        </p:attrNameLst>
                                      </p:cBhvr>
                                      <p:to>
                                        <p:strVal val="visible"/>
                                      </p:to>
                                    </p:set>
                                    <p:animEffect transition="in" filter="wipe(left)">
                                      <p:cBhvr>
                                        <p:cTn id="32" dur="500"/>
                                        <p:tgtEl>
                                          <p:spTgt spid="12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51">
                                            <p:txEl>
                                              <p:pRg st="6" end="6"/>
                                            </p:txEl>
                                          </p:spTgt>
                                        </p:tgtEl>
                                        <p:attrNameLst>
                                          <p:attrName>style.visibility</p:attrName>
                                        </p:attrNameLst>
                                      </p:cBhvr>
                                      <p:to>
                                        <p:strVal val="visible"/>
                                      </p:to>
                                    </p:set>
                                    <p:animEffect transition="in" filter="wipe(left)">
                                      <p:cBhvr>
                                        <p:cTn id="37" dur="500"/>
                                        <p:tgtEl>
                                          <p:spTgt spid="12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1257"/>
        <p:cNvGrpSpPr/>
        <p:nvPr/>
      </p:nvGrpSpPr>
      <p:grpSpPr>
        <a:xfrm>
          <a:off x="0" y="0"/>
          <a:ext cx="0" cy="0"/>
          <a:chOff x="0" y="0"/>
          <a:chExt cx="0" cy="0"/>
        </a:xfrm>
      </p:grpSpPr>
      <p:pic>
        <p:nvPicPr>
          <p:cNvPr id="1258" name="Google Shape;1258;p183" descr="22_06_2HumanRespiratory-U.jpg"/>
          <p:cNvPicPr preferRelativeResize="0"/>
          <p:nvPr/>
        </p:nvPicPr>
        <p:blipFill rotWithShape="1">
          <a:blip r:embed="rId3">
            <a:alphaModFix/>
          </a:blip>
          <a:srcRect b="2156"/>
          <a:stretch/>
        </p:blipFill>
        <p:spPr>
          <a:xfrm>
            <a:off x="1755648" y="702564"/>
            <a:ext cx="5632704" cy="6155436"/>
          </a:xfrm>
          <a:prstGeom prst="rect">
            <a:avLst/>
          </a:prstGeom>
          <a:noFill/>
          <a:ln>
            <a:noFill/>
          </a:ln>
        </p:spPr>
      </p:pic>
      <p:sp>
        <p:nvSpPr>
          <p:cNvPr id="1259" name="Google Shape;1259;p183"/>
          <p:cNvSpPr txBox="1"/>
          <p:nvPr/>
        </p:nvSpPr>
        <p:spPr>
          <a:xfrm>
            <a:off x="6154359" y="5629010"/>
            <a:ext cx="925045"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00B050"/>
                </a:solidFill>
                <a:latin typeface="Arial"/>
                <a:ea typeface="Arial"/>
                <a:cs typeface="Arial"/>
                <a:sym typeface="Arial"/>
              </a:rPr>
              <a:t>Alveoli</a:t>
            </a:r>
            <a:endParaRPr sz="2200" b="1" dirty="0">
              <a:solidFill>
                <a:srgbClr val="00B050"/>
              </a:solidFill>
              <a:latin typeface="Arial"/>
              <a:ea typeface="Arial"/>
              <a:cs typeface="Arial"/>
              <a:sym typeface="Arial"/>
            </a:endParaRPr>
          </a:p>
        </p:txBody>
      </p:sp>
      <p:cxnSp>
        <p:nvCxnSpPr>
          <p:cNvPr id="1260" name="Google Shape;1260;p183"/>
          <p:cNvCxnSpPr>
            <a:cxnSpLocks/>
          </p:cNvCxnSpPr>
          <p:nvPr/>
        </p:nvCxnSpPr>
        <p:spPr>
          <a:xfrm flipV="1">
            <a:off x="2808920" y="1807166"/>
            <a:ext cx="495830" cy="343069"/>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61" name="Google Shape;1261;p183"/>
          <p:cNvCxnSpPr>
            <a:cxnSpLocks/>
          </p:cNvCxnSpPr>
          <p:nvPr/>
        </p:nvCxnSpPr>
        <p:spPr>
          <a:xfrm flipV="1">
            <a:off x="4916384" y="1968941"/>
            <a:ext cx="488160" cy="9759"/>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62" name="Google Shape;1262;p183"/>
          <p:cNvCxnSpPr/>
          <p:nvPr/>
        </p:nvCxnSpPr>
        <p:spPr>
          <a:xfrm rot="10800000" flipH="1">
            <a:off x="3403600" y="2658067"/>
            <a:ext cx="767333" cy="32220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63" name="Google Shape;1263;p183"/>
          <p:cNvCxnSpPr>
            <a:cxnSpLocks/>
          </p:cNvCxnSpPr>
          <p:nvPr/>
        </p:nvCxnSpPr>
        <p:spPr>
          <a:xfrm>
            <a:off x="5903402" y="4806413"/>
            <a:ext cx="383325" cy="828844"/>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64" name="Google Shape;1264;p183"/>
          <p:cNvCxnSpPr>
            <a:cxnSpLocks/>
          </p:cNvCxnSpPr>
          <p:nvPr/>
        </p:nvCxnSpPr>
        <p:spPr>
          <a:xfrm flipH="1">
            <a:off x="6595675" y="4524309"/>
            <a:ext cx="21206" cy="1110948"/>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65" name="Google Shape;1265;p183"/>
          <p:cNvCxnSpPr>
            <a:cxnSpLocks/>
          </p:cNvCxnSpPr>
          <p:nvPr/>
        </p:nvCxnSpPr>
        <p:spPr>
          <a:xfrm>
            <a:off x="3773849" y="5967564"/>
            <a:ext cx="676485" cy="27751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266" name="Google Shape;1266;p183"/>
          <p:cNvCxnSpPr>
            <a:cxnSpLocks/>
          </p:cNvCxnSpPr>
          <p:nvPr/>
        </p:nvCxnSpPr>
        <p:spPr>
          <a:xfrm>
            <a:off x="4068233" y="5558367"/>
            <a:ext cx="382101" cy="597069"/>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1267" name="Google Shape;1267;p183"/>
          <p:cNvSpPr txBox="1"/>
          <p:nvPr/>
        </p:nvSpPr>
        <p:spPr>
          <a:xfrm>
            <a:off x="4452242" y="6155436"/>
            <a:ext cx="2257717"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000000"/>
                </a:solidFill>
                <a:latin typeface="Arial"/>
                <a:ea typeface="Arial"/>
                <a:cs typeface="Arial"/>
                <a:sym typeface="Arial"/>
              </a:rPr>
              <a:t>Blood capillaries</a:t>
            </a:r>
            <a:endParaRPr sz="2200" b="1" dirty="0">
              <a:solidFill>
                <a:srgbClr val="000000"/>
              </a:solidFill>
              <a:latin typeface="Arial"/>
              <a:ea typeface="Arial"/>
              <a:cs typeface="Arial"/>
              <a:sym typeface="Arial"/>
            </a:endParaRPr>
          </a:p>
        </p:txBody>
      </p:sp>
      <p:sp>
        <p:nvSpPr>
          <p:cNvPr id="1268" name="Google Shape;1268;p183"/>
          <p:cNvSpPr txBox="1"/>
          <p:nvPr/>
        </p:nvSpPr>
        <p:spPr>
          <a:xfrm>
            <a:off x="1915631" y="2820615"/>
            <a:ext cx="1473460"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000000"/>
                </a:solidFill>
                <a:latin typeface="Arial"/>
                <a:ea typeface="Arial"/>
                <a:cs typeface="Arial"/>
                <a:sym typeface="Arial"/>
              </a:rPr>
              <a:t>Bronchiole</a:t>
            </a:r>
            <a:endParaRPr sz="2200" b="1" dirty="0">
              <a:solidFill>
                <a:srgbClr val="000000"/>
              </a:solidFill>
              <a:latin typeface="Arial"/>
              <a:ea typeface="Arial"/>
              <a:cs typeface="Arial"/>
              <a:sym typeface="Arial"/>
            </a:endParaRPr>
          </a:p>
        </p:txBody>
      </p:sp>
      <p:sp>
        <p:nvSpPr>
          <p:cNvPr id="1269" name="Google Shape;1269;p183"/>
          <p:cNvSpPr txBox="1"/>
          <p:nvPr/>
        </p:nvSpPr>
        <p:spPr>
          <a:xfrm>
            <a:off x="5425679" y="1673067"/>
            <a:ext cx="1755589"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00B0F0"/>
                </a:solidFill>
                <a:latin typeface="Arial"/>
                <a:ea typeface="Arial"/>
                <a:cs typeface="Arial"/>
                <a:sym typeface="Arial"/>
              </a:rPr>
              <a:t>Oxygen-poor</a:t>
            </a:r>
            <a:br>
              <a:rPr lang="en-US" sz="2200" b="1" dirty="0">
                <a:solidFill>
                  <a:srgbClr val="00B0F0"/>
                </a:solidFill>
                <a:latin typeface="Arial"/>
                <a:ea typeface="Arial"/>
                <a:cs typeface="Arial"/>
                <a:sym typeface="Arial"/>
              </a:rPr>
            </a:br>
            <a:r>
              <a:rPr lang="en-US" sz="2200" b="1" dirty="0">
                <a:solidFill>
                  <a:srgbClr val="00B0F0"/>
                </a:solidFill>
                <a:latin typeface="Arial"/>
                <a:ea typeface="Arial"/>
                <a:cs typeface="Arial"/>
                <a:sym typeface="Arial"/>
              </a:rPr>
              <a:t>blood</a:t>
            </a:r>
            <a:endParaRPr sz="2200" b="1" dirty="0">
              <a:solidFill>
                <a:srgbClr val="00B0F0"/>
              </a:solidFill>
              <a:latin typeface="Arial"/>
              <a:ea typeface="Arial"/>
              <a:cs typeface="Arial"/>
              <a:sym typeface="Arial"/>
            </a:endParaRPr>
          </a:p>
        </p:txBody>
      </p:sp>
      <p:sp>
        <p:nvSpPr>
          <p:cNvPr id="1270" name="Google Shape;1270;p183"/>
          <p:cNvSpPr txBox="1"/>
          <p:nvPr/>
        </p:nvSpPr>
        <p:spPr>
          <a:xfrm>
            <a:off x="1915631" y="1642404"/>
            <a:ext cx="1128790"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FF0000"/>
                </a:solidFill>
                <a:latin typeface="Arial"/>
                <a:ea typeface="Arial"/>
                <a:cs typeface="Arial"/>
                <a:sym typeface="Arial"/>
              </a:rPr>
              <a:t>Oxygen-</a:t>
            </a:r>
            <a:br>
              <a:rPr lang="en-US" sz="2200" b="1" dirty="0">
                <a:solidFill>
                  <a:srgbClr val="FF0000"/>
                </a:solidFill>
                <a:latin typeface="Arial"/>
                <a:ea typeface="Arial"/>
                <a:cs typeface="Arial"/>
                <a:sym typeface="Arial"/>
              </a:rPr>
            </a:br>
            <a:r>
              <a:rPr lang="en-US" sz="2200" b="1" dirty="0">
                <a:solidFill>
                  <a:srgbClr val="FF0000"/>
                </a:solidFill>
                <a:latin typeface="Arial"/>
                <a:ea typeface="Arial"/>
                <a:cs typeface="Arial"/>
                <a:sym typeface="Arial"/>
              </a:rPr>
              <a:t>rich</a:t>
            </a:r>
            <a:br>
              <a:rPr lang="en-US" sz="2200" b="1" dirty="0">
                <a:solidFill>
                  <a:srgbClr val="FF0000"/>
                </a:solidFill>
                <a:latin typeface="Arial"/>
                <a:ea typeface="Arial"/>
                <a:cs typeface="Arial"/>
                <a:sym typeface="Arial"/>
              </a:rPr>
            </a:br>
            <a:r>
              <a:rPr lang="en-US" sz="2200" b="1" dirty="0">
                <a:solidFill>
                  <a:srgbClr val="FF0000"/>
                </a:solidFill>
                <a:latin typeface="Arial"/>
                <a:ea typeface="Arial"/>
                <a:cs typeface="Arial"/>
                <a:sym typeface="Arial"/>
              </a:rPr>
              <a:t>blood</a:t>
            </a:r>
            <a:endParaRPr sz="2200" b="1" dirty="0">
              <a:solidFill>
                <a:srgbClr val="FF0000"/>
              </a:solidFill>
              <a:latin typeface="Arial"/>
              <a:ea typeface="Arial"/>
              <a:cs typeface="Arial"/>
              <a:sym typeface="Arial"/>
            </a:endParaRPr>
          </a:p>
        </p:txBody>
      </p:sp>
      <p:sp>
        <p:nvSpPr>
          <p:cNvPr id="1271" name="Google Shape;1271;p183"/>
          <p:cNvSpPr txBox="1"/>
          <p:nvPr/>
        </p:nvSpPr>
        <p:spPr>
          <a:xfrm>
            <a:off x="2832670" y="324386"/>
            <a:ext cx="825309"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200" b="1" dirty="0">
                <a:solidFill>
                  <a:srgbClr val="FF0000"/>
                </a:solidFill>
                <a:latin typeface="Arial"/>
                <a:ea typeface="Arial"/>
                <a:cs typeface="Arial"/>
                <a:sym typeface="Arial"/>
              </a:rPr>
              <a:t>To the</a:t>
            </a:r>
            <a:br>
              <a:rPr lang="en-US" sz="2200" b="1" dirty="0">
                <a:solidFill>
                  <a:srgbClr val="FF0000"/>
                </a:solidFill>
                <a:latin typeface="Arial"/>
                <a:ea typeface="Arial"/>
                <a:cs typeface="Arial"/>
                <a:sym typeface="Arial"/>
              </a:rPr>
            </a:br>
            <a:r>
              <a:rPr lang="en-US" sz="2200" b="1" dirty="0">
                <a:solidFill>
                  <a:srgbClr val="FF0000"/>
                </a:solidFill>
                <a:latin typeface="Arial"/>
                <a:ea typeface="Arial"/>
                <a:cs typeface="Arial"/>
                <a:sym typeface="Arial"/>
              </a:rPr>
              <a:t>heart</a:t>
            </a:r>
            <a:endParaRPr sz="2200" b="1" dirty="0">
              <a:solidFill>
                <a:srgbClr val="FF0000"/>
              </a:solidFill>
              <a:latin typeface="Arial"/>
              <a:ea typeface="Arial"/>
              <a:cs typeface="Arial"/>
              <a:sym typeface="Arial"/>
            </a:endParaRPr>
          </a:p>
        </p:txBody>
      </p:sp>
      <p:sp>
        <p:nvSpPr>
          <p:cNvPr id="1272" name="Google Shape;1272;p183"/>
          <p:cNvSpPr txBox="1"/>
          <p:nvPr/>
        </p:nvSpPr>
        <p:spPr>
          <a:xfrm>
            <a:off x="3968551" y="593771"/>
            <a:ext cx="1206898"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200" b="1" dirty="0">
                <a:solidFill>
                  <a:srgbClr val="0070C0"/>
                </a:solidFill>
                <a:latin typeface="Arial"/>
                <a:ea typeface="Arial"/>
                <a:cs typeface="Arial"/>
                <a:sym typeface="Arial"/>
              </a:rPr>
              <a:t>From the</a:t>
            </a:r>
            <a:br>
              <a:rPr lang="en-US" sz="2200" b="1" dirty="0">
                <a:solidFill>
                  <a:srgbClr val="0070C0"/>
                </a:solidFill>
                <a:latin typeface="Arial"/>
                <a:ea typeface="Arial"/>
                <a:cs typeface="Arial"/>
                <a:sym typeface="Arial"/>
              </a:rPr>
            </a:br>
            <a:r>
              <a:rPr lang="en-US" sz="2200" b="1" dirty="0">
                <a:solidFill>
                  <a:srgbClr val="0070C0"/>
                </a:solidFill>
                <a:latin typeface="Arial"/>
                <a:ea typeface="Arial"/>
                <a:cs typeface="Arial"/>
                <a:sym typeface="Arial"/>
              </a:rPr>
              <a:t>heart</a:t>
            </a:r>
            <a:endParaRPr sz="2200" b="1" dirty="0">
              <a:solidFill>
                <a:srgbClr val="0070C0"/>
              </a:solidFill>
              <a:latin typeface="Arial"/>
              <a:ea typeface="Arial"/>
              <a:cs typeface="Arial"/>
              <a:sym typeface="Arial"/>
            </a:endParaRPr>
          </a:p>
        </p:txBody>
      </p:sp>
      <p:sp>
        <p:nvSpPr>
          <p:cNvPr id="1273" name="Google Shape;1273;p183"/>
          <p:cNvSpPr txBox="1"/>
          <p:nvPr/>
        </p:nvSpPr>
        <p:spPr>
          <a:xfrm>
            <a:off x="5992333" y="3641881"/>
            <a:ext cx="527797"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FFFF00"/>
                </a:solidFill>
                <a:latin typeface="Arial"/>
                <a:ea typeface="Arial"/>
                <a:cs typeface="Arial"/>
                <a:sym typeface="Arial"/>
              </a:rPr>
              <a:t>CO</a:t>
            </a:r>
            <a:r>
              <a:rPr lang="en-US" sz="2200" b="1" baseline="-25000" dirty="0">
                <a:solidFill>
                  <a:srgbClr val="FFFF00"/>
                </a:solidFill>
                <a:latin typeface="Arial"/>
                <a:ea typeface="Arial"/>
                <a:cs typeface="Arial"/>
                <a:sym typeface="Arial"/>
              </a:rPr>
              <a:t>2</a:t>
            </a:r>
            <a:endParaRPr sz="2200" b="1" baseline="-25000" dirty="0">
              <a:solidFill>
                <a:srgbClr val="FFFF00"/>
              </a:solidFill>
              <a:latin typeface="Arial"/>
              <a:ea typeface="Arial"/>
              <a:cs typeface="Arial"/>
              <a:sym typeface="Arial"/>
            </a:endParaRPr>
          </a:p>
        </p:txBody>
      </p:sp>
      <p:sp>
        <p:nvSpPr>
          <p:cNvPr id="1274" name="Google Shape;1274;p183"/>
          <p:cNvSpPr txBox="1"/>
          <p:nvPr/>
        </p:nvSpPr>
        <p:spPr>
          <a:xfrm>
            <a:off x="5830306" y="4034510"/>
            <a:ext cx="324053" cy="33855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FFFF00"/>
                </a:solidFill>
                <a:latin typeface="Arial"/>
                <a:ea typeface="Arial"/>
                <a:cs typeface="Arial"/>
                <a:sym typeface="Arial"/>
              </a:rPr>
              <a:t>O</a:t>
            </a:r>
            <a:r>
              <a:rPr lang="en-US" sz="2200" b="1" baseline="-25000" dirty="0">
                <a:solidFill>
                  <a:srgbClr val="FFFF00"/>
                </a:solidFill>
                <a:latin typeface="Arial"/>
                <a:ea typeface="Arial"/>
                <a:cs typeface="Arial"/>
                <a:sym typeface="Arial"/>
              </a:rPr>
              <a:t>2</a:t>
            </a:r>
            <a:endParaRPr sz="2200" b="1" baseline="-25000" dirty="0">
              <a:solidFill>
                <a:srgbClr val="FFFF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9"/>
                                        </p:tgtEl>
                                        <p:attrNameLst>
                                          <p:attrName>style.visibility</p:attrName>
                                        </p:attrNameLst>
                                      </p:cBhvr>
                                      <p:to>
                                        <p:strVal val="visible"/>
                                      </p:to>
                                    </p:set>
                                    <p:animEffect transition="in" filter="fade">
                                      <p:cBhvr>
                                        <p:cTn id="7" dur="500"/>
                                        <p:tgtEl>
                                          <p:spTgt spid="1259"/>
                                        </p:tgtEl>
                                      </p:cBhvr>
                                    </p:animEffect>
                                  </p:childTnLst>
                                </p:cTn>
                              </p:par>
                              <p:par>
                                <p:cTn id="8" presetID="10" presetClass="entr" presetSubtype="0" fill="hold" nodeType="withEffect">
                                  <p:stCondLst>
                                    <p:cond delay="0"/>
                                  </p:stCondLst>
                                  <p:childTnLst>
                                    <p:set>
                                      <p:cBhvr>
                                        <p:cTn id="9" dur="1" fill="hold">
                                          <p:stCondLst>
                                            <p:cond delay="0"/>
                                          </p:stCondLst>
                                        </p:cTn>
                                        <p:tgtEl>
                                          <p:spTgt spid="1263"/>
                                        </p:tgtEl>
                                        <p:attrNameLst>
                                          <p:attrName>style.visibility</p:attrName>
                                        </p:attrNameLst>
                                      </p:cBhvr>
                                      <p:to>
                                        <p:strVal val="visible"/>
                                      </p:to>
                                    </p:set>
                                    <p:animEffect transition="in" filter="fade">
                                      <p:cBhvr>
                                        <p:cTn id="10" dur="500"/>
                                        <p:tgtEl>
                                          <p:spTgt spid="1263"/>
                                        </p:tgtEl>
                                      </p:cBhvr>
                                    </p:animEffect>
                                  </p:childTnLst>
                                </p:cTn>
                              </p:par>
                              <p:par>
                                <p:cTn id="11" presetID="10" presetClass="entr" presetSubtype="0" fill="hold" nodeType="withEffect">
                                  <p:stCondLst>
                                    <p:cond delay="0"/>
                                  </p:stCondLst>
                                  <p:childTnLst>
                                    <p:set>
                                      <p:cBhvr>
                                        <p:cTn id="12" dur="1" fill="hold">
                                          <p:stCondLst>
                                            <p:cond delay="0"/>
                                          </p:stCondLst>
                                        </p:cTn>
                                        <p:tgtEl>
                                          <p:spTgt spid="1264"/>
                                        </p:tgtEl>
                                        <p:attrNameLst>
                                          <p:attrName>style.visibility</p:attrName>
                                        </p:attrNameLst>
                                      </p:cBhvr>
                                      <p:to>
                                        <p:strVal val="visible"/>
                                      </p:to>
                                    </p:set>
                                    <p:animEffect transition="in" filter="fade">
                                      <p:cBhvr>
                                        <p:cTn id="13" dur="500"/>
                                        <p:tgtEl>
                                          <p:spTgt spid="12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74"/>
                                        </p:tgtEl>
                                        <p:attrNameLst>
                                          <p:attrName>style.visibility</p:attrName>
                                        </p:attrNameLst>
                                      </p:cBhvr>
                                      <p:to>
                                        <p:strVal val="visible"/>
                                      </p:to>
                                    </p:set>
                                    <p:animEffect transition="in" filter="fade">
                                      <p:cBhvr>
                                        <p:cTn id="18" dur="500"/>
                                        <p:tgtEl>
                                          <p:spTgt spid="12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73"/>
                                        </p:tgtEl>
                                        <p:attrNameLst>
                                          <p:attrName>style.visibility</p:attrName>
                                        </p:attrNameLst>
                                      </p:cBhvr>
                                      <p:to>
                                        <p:strVal val="visible"/>
                                      </p:to>
                                    </p:set>
                                    <p:animEffect transition="in" filter="fade">
                                      <p:cBhvr>
                                        <p:cTn id="23" dur="5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 grpId="0"/>
      <p:bldP spid="1273" grpId="0"/>
      <p:bldP spid="1274"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1118"/>
        <p:cNvGrpSpPr/>
        <p:nvPr/>
      </p:nvGrpSpPr>
      <p:grpSpPr>
        <a:xfrm>
          <a:off x="0" y="0"/>
          <a:ext cx="0" cy="0"/>
          <a:chOff x="0" y="0"/>
          <a:chExt cx="0" cy="0"/>
        </a:xfrm>
      </p:grpSpPr>
      <p:pic>
        <p:nvPicPr>
          <p:cNvPr id="1119" name="Google Shape;1119;p177" descr="22_01GasExchangePhases-U.jpg"/>
          <p:cNvPicPr preferRelativeResize="0"/>
          <p:nvPr/>
        </p:nvPicPr>
        <p:blipFill rotWithShape="1">
          <a:blip r:embed="rId3">
            <a:alphaModFix/>
          </a:blip>
          <a:srcRect b="6165"/>
          <a:stretch/>
        </p:blipFill>
        <p:spPr>
          <a:xfrm>
            <a:off x="2164080" y="137161"/>
            <a:ext cx="4815840" cy="6177760"/>
          </a:xfrm>
          <a:prstGeom prst="rect">
            <a:avLst/>
          </a:prstGeom>
          <a:noFill/>
          <a:ln>
            <a:noFill/>
          </a:ln>
        </p:spPr>
      </p:pic>
      <p:sp>
        <p:nvSpPr>
          <p:cNvPr id="1120" name="Google Shape;1120;p177"/>
          <p:cNvSpPr txBox="1"/>
          <p:nvPr/>
        </p:nvSpPr>
        <p:spPr>
          <a:xfrm>
            <a:off x="2203493" y="1068015"/>
            <a:ext cx="438672"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Lung</a:t>
            </a:r>
            <a:endParaRPr sz="1400" b="1" dirty="0">
              <a:solidFill>
                <a:srgbClr val="000000"/>
              </a:solidFill>
              <a:latin typeface="Arial"/>
              <a:ea typeface="Arial"/>
              <a:cs typeface="Arial"/>
              <a:sym typeface="Arial"/>
            </a:endParaRPr>
          </a:p>
        </p:txBody>
      </p:sp>
      <p:sp>
        <p:nvSpPr>
          <p:cNvPr id="1121" name="Google Shape;1121;p177"/>
          <p:cNvSpPr/>
          <p:nvPr/>
        </p:nvSpPr>
        <p:spPr>
          <a:xfrm>
            <a:off x="5832718" y="1230871"/>
            <a:ext cx="164633" cy="964316"/>
          </a:xfrm>
          <a:prstGeom prst="rightBrace">
            <a:avLst>
              <a:gd name="adj1" fmla="val 30152"/>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grpSp>
        <p:nvGrpSpPr>
          <p:cNvPr id="1122" name="Google Shape;1122;p177"/>
          <p:cNvGrpSpPr/>
          <p:nvPr/>
        </p:nvGrpSpPr>
        <p:grpSpPr>
          <a:xfrm>
            <a:off x="2662767" y="1204735"/>
            <a:ext cx="2446578" cy="1930400"/>
            <a:chOff x="2662767" y="1204735"/>
            <a:chExt cx="2446578" cy="1930400"/>
          </a:xfrm>
        </p:grpSpPr>
        <p:cxnSp>
          <p:nvCxnSpPr>
            <p:cNvPr id="1123" name="Google Shape;1123;p177"/>
            <p:cNvCxnSpPr/>
            <p:nvPr/>
          </p:nvCxnSpPr>
          <p:spPr>
            <a:xfrm>
              <a:off x="3683000" y="1888452"/>
              <a:ext cx="1426345"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4" name="Google Shape;1124;p177"/>
            <p:cNvCxnSpPr/>
            <p:nvPr/>
          </p:nvCxnSpPr>
          <p:spPr>
            <a:xfrm>
              <a:off x="2662767" y="1204735"/>
              <a:ext cx="951260"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5" name="Google Shape;1125;p177"/>
            <p:cNvCxnSpPr/>
            <p:nvPr/>
          </p:nvCxnSpPr>
          <p:spPr>
            <a:xfrm rot="10800000" flipH="1">
              <a:off x="3865033" y="1888452"/>
              <a:ext cx="1244312" cy="562648"/>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6" name="Google Shape;1126;p177"/>
            <p:cNvCxnSpPr/>
            <p:nvPr/>
          </p:nvCxnSpPr>
          <p:spPr>
            <a:xfrm>
              <a:off x="3778359" y="1357134"/>
              <a:ext cx="1327041"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7" name="Google Shape;1127;p177"/>
            <p:cNvCxnSpPr/>
            <p:nvPr/>
          </p:nvCxnSpPr>
          <p:spPr>
            <a:xfrm>
              <a:off x="2992967" y="3135135"/>
              <a:ext cx="1027460" cy="0"/>
            </a:xfrm>
            <a:prstGeom prst="straightConnector1">
              <a:avLst/>
            </a:prstGeom>
            <a:solidFill>
              <a:schemeClr val="accent1"/>
            </a:solidFill>
            <a:ln w="25400" cap="flat" cmpd="sng">
              <a:solidFill>
                <a:schemeClr val="lt1"/>
              </a:solidFill>
              <a:prstDash val="solid"/>
              <a:round/>
              <a:headEnd type="none" w="sm" len="sm"/>
              <a:tailEnd type="none" w="sm" len="sm"/>
            </a:ln>
          </p:spPr>
        </p:cxnSp>
      </p:grpSp>
      <p:cxnSp>
        <p:nvCxnSpPr>
          <p:cNvPr id="1128" name="Google Shape;1128;p177"/>
          <p:cNvCxnSpPr/>
          <p:nvPr/>
        </p:nvCxnSpPr>
        <p:spPr>
          <a:xfrm>
            <a:off x="4364567" y="5325533"/>
            <a:ext cx="434793" cy="9560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29" name="Google Shape;1129;p177"/>
          <p:cNvCxnSpPr/>
          <p:nvPr/>
        </p:nvCxnSpPr>
        <p:spPr>
          <a:xfrm rot="10800000" flipH="1">
            <a:off x="4191000" y="5421135"/>
            <a:ext cx="608360" cy="17956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30" name="Google Shape;1130;p177"/>
          <p:cNvCxnSpPr/>
          <p:nvPr/>
        </p:nvCxnSpPr>
        <p:spPr>
          <a:xfrm>
            <a:off x="2559159" y="5700535"/>
            <a:ext cx="332208" cy="0"/>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1131" name="Google Shape;1131;p177"/>
          <p:cNvGrpSpPr/>
          <p:nvPr/>
        </p:nvGrpSpPr>
        <p:grpSpPr>
          <a:xfrm>
            <a:off x="4895474" y="374252"/>
            <a:ext cx="200039" cy="200039"/>
            <a:chOff x="4895474" y="374252"/>
            <a:chExt cx="200039" cy="200039"/>
          </a:xfrm>
        </p:grpSpPr>
        <p:sp>
          <p:nvSpPr>
            <p:cNvPr id="1132" name="Google Shape;1132;p177"/>
            <p:cNvSpPr/>
            <p:nvPr/>
          </p:nvSpPr>
          <p:spPr>
            <a:xfrm>
              <a:off x="4895474" y="374252"/>
              <a:ext cx="200039" cy="200039"/>
            </a:xfrm>
            <a:prstGeom prst="ellipse">
              <a:avLst/>
            </a:pr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
          <p:nvSpPr>
            <p:cNvPr id="1133" name="Google Shape;1133;p177"/>
            <p:cNvSpPr txBox="1"/>
            <p:nvPr/>
          </p:nvSpPr>
          <p:spPr>
            <a:xfrm>
              <a:off x="4951123" y="377034"/>
              <a:ext cx="85585"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dirty="0">
                  <a:solidFill>
                    <a:srgbClr val="FFFFFF"/>
                  </a:solidFill>
                  <a:latin typeface="Arial"/>
                  <a:ea typeface="Arial"/>
                  <a:cs typeface="Arial"/>
                  <a:sym typeface="Arial"/>
                </a:rPr>
                <a:t>1</a:t>
              </a:r>
              <a:endParaRPr sz="1200" b="1" dirty="0">
                <a:solidFill>
                  <a:srgbClr val="FFFFFF"/>
                </a:solidFill>
                <a:latin typeface="Arial"/>
                <a:ea typeface="Arial"/>
                <a:cs typeface="Arial"/>
                <a:sym typeface="Arial"/>
              </a:endParaRPr>
            </a:p>
          </p:txBody>
        </p:sp>
      </p:grpSp>
      <p:grpSp>
        <p:nvGrpSpPr>
          <p:cNvPr id="1137" name="Google Shape;1137;p177"/>
          <p:cNvGrpSpPr/>
          <p:nvPr/>
        </p:nvGrpSpPr>
        <p:grpSpPr>
          <a:xfrm>
            <a:off x="7009508" y="1283459"/>
            <a:ext cx="200039" cy="201490"/>
            <a:chOff x="5200274" y="677601"/>
            <a:chExt cx="200039" cy="201490"/>
          </a:xfrm>
        </p:grpSpPr>
        <p:sp>
          <p:nvSpPr>
            <p:cNvPr id="1138" name="Google Shape;1138;p177"/>
            <p:cNvSpPr/>
            <p:nvPr/>
          </p:nvSpPr>
          <p:spPr>
            <a:xfrm>
              <a:off x="5200274" y="679052"/>
              <a:ext cx="200039" cy="200039"/>
            </a:xfrm>
            <a:prstGeom prst="ellipse">
              <a:avLst/>
            </a:pr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
          <p:nvSpPr>
            <p:cNvPr id="1139" name="Google Shape;1139;p177"/>
            <p:cNvSpPr txBox="1"/>
            <p:nvPr/>
          </p:nvSpPr>
          <p:spPr>
            <a:xfrm>
              <a:off x="5207001" y="677601"/>
              <a:ext cx="186266"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dirty="0">
                  <a:solidFill>
                    <a:srgbClr val="FFFFFF"/>
                  </a:solidFill>
                  <a:latin typeface="Arial"/>
                  <a:ea typeface="Arial"/>
                  <a:cs typeface="Arial"/>
                  <a:sym typeface="Arial"/>
                </a:rPr>
                <a:t>2</a:t>
              </a:r>
              <a:endParaRPr sz="1200" b="1" dirty="0">
                <a:solidFill>
                  <a:srgbClr val="FFFFFF"/>
                </a:solidFill>
                <a:latin typeface="Arial"/>
                <a:ea typeface="Arial"/>
                <a:cs typeface="Arial"/>
                <a:sym typeface="Arial"/>
              </a:endParaRPr>
            </a:p>
          </p:txBody>
        </p:sp>
      </p:grpSp>
      <p:sp>
        <p:nvSpPr>
          <p:cNvPr id="1140" name="Google Shape;1140;p177"/>
          <p:cNvSpPr txBox="1"/>
          <p:nvPr/>
        </p:nvSpPr>
        <p:spPr>
          <a:xfrm>
            <a:off x="2203494" y="2998415"/>
            <a:ext cx="758383"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Capillary</a:t>
            </a:r>
            <a:endParaRPr sz="1400" b="1" dirty="0">
              <a:solidFill>
                <a:srgbClr val="000000"/>
              </a:solidFill>
              <a:latin typeface="Arial"/>
              <a:ea typeface="Arial"/>
              <a:cs typeface="Arial"/>
              <a:sym typeface="Arial"/>
            </a:endParaRPr>
          </a:p>
        </p:txBody>
      </p:sp>
      <p:sp>
        <p:nvSpPr>
          <p:cNvPr id="1141" name="Google Shape;1141;p177"/>
          <p:cNvSpPr txBox="1"/>
          <p:nvPr/>
        </p:nvSpPr>
        <p:spPr>
          <a:xfrm>
            <a:off x="4481026" y="187481"/>
            <a:ext cx="20621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42" name="Google Shape;1142;p177"/>
          <p:cNvSpPr txBox="1"/>
          <p:nvPr/>
        </p:nvSpPr>
        <p:spPr>
          <a:xfrm>
            <a:off x="2211960" y="5580748"/>
            <a:ext cx="329267"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Cell</a:t>
            </a:r>
            <a:endParaRPr sz="1400" b="1" dirty="0">
              <a:solidFill>
                <a:srgbClr val="000000"/>
              </a:solidFill>
              <a:latin typeface="Arial"/>
              <a:ea typeface="Arial"/>
              <a:cs typeface="Arial"/>
              <a:sym typeface="Arial"/>
            </a:endParaRPr>
          </a:p>
        </p:txBody>
      </p:sp>
      <p:sp>
        <p:nvSpPr>
          <p:cNvPr id="1143" name="Google Shape;1143;p177"/>
          <p:cNvSpPr txBox="1"/>
          <p:nvPr/>
        </p:nvSpPr>
        <p:spPr>
          <a:xfrm>
            <a:off x="4828160" y="5292882"/>
            <a:ext cx="112851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Mitochondria</a:t>
            </a:r>
            <a:endParaRPr sz="1400" b="1" dirty="0">
              <a:solidFill>
                <a:srgbClr val="000000"/>
              </a:solidFill>
              <a:latin typeface="Arial"/>
              <a:ea typeface="Arial"/>
              <a:cs typeface="Arial"/>
              <a:sym typeface="Arial"/>
            </a:endParaRPr>
          </a:p>
        </p:txBody>
      </p:sp>
      <p:sp>
        <p:nvSpPr>
          <p:cNvPr id="1144" name="Google Shape;1144;p177"/>
          <p:cNvSpPr txBox="1"/>
          <p:nvPr/>
        </p:nvSpPr>
        <p:spPr>
          <a:xfrm>
            <a:off x="5801827" y="4090614"/>
            <a:ext cx="758383"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Capillary</a:t>
            </a:r>
            <a:endParaRPr sz="1400" b="1" dirty="0">
              <a:solidFill>
                <a:srgbClr val="000000"/>
              </a:solidFill>
              <a:latin typeface="Arial"/>
              <a:ea typeface="Arial"/>
              <a:cs typeface="Arial"/>
              <a:sym typeface="Arial"/>
            </a:endParaRPr>
          </a:p>
        </p:txBody>
      </p:sp>
      <p:sp>
        <p:nvSpPr>
          <p:cNvPr id="1146" name="Google Shape;1146;p177"/>
          <p:cNvSpPr txBox="1"/>
          <p:nvPr/>
        </p:nvSpPr>
        <p:spPr>
          <a:xfrm>
            <a:off x="7171711" y="1523445"/>
            <a:ext cx="1606272" cy="2154436"/>
          </a:xfrm>
          <a:prstGeom prst="rect">
            <a:avLst/>
          </a:prstGeom>
          <a:solidFill>
            <a:srgbClr val="FFFF00"/>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dirty="0">
                <a:solidFill>
                  <a:srgbClr val="000000"/>
                </a:solidFill>
                <a:latin typeface="Arial"/>
                <a:ea typeface="Arial"/>
                <a:cs typeface="Arial"/>
                <a:sym typeface="Arial"/>
              </a:rPr>
              <a:t>Transport of gases</a:t>
            </a:r>
            <a:br>
              <a:rPr lang="en-US" sz="2000" b="1" dirty="0">
                <a:solidFill>
                  <a:srgbClr val="000000"/>
                </a:solidFill>
                <a:latin typeface="Arial"/>
                <a:ea typeface="Arial"/>
                <a:cs typeface="Arial"/>
                <a:sym typeface="Arial"/>
              </a:rPr>
            </a:br>
            <a:r>
              <a:rPr lang="en-US" sz="2000" b="1" dirty="0">
                <a:solidFill>
                  <a:srgbClr val="000000"/>
                </a:solidFill>
                <a:latin typeface="Arial"/>
                <a:ea typeface="Arial"/>
                <a:cs typeface="Arial"/>
                <a:sym typeface="Arial"/>
              </a:rPr>
              <a:t>by the circulatory</a:t>
            </a:r>
            <a:br>
              <a:rPr lang="en-US" sz="2000" b="1" dirty="0">
                <a:solidFill>
                  <a:srgbClr val="000000"/>
                </a:solidFill>
                <a:latin typeface="Arial"/>
                <a:ea typeface="Arial"/>
                <a:cs typeface="Arial"/>
                <a:sym typeface="Arial"/>
              </a:rPr>
            </a:br>
            <a:r>
              <a:rPr lang="en-US" sz="2000" b="1" dirty="0">
                <a:solidFill>
                  <a:srgbClr val="000000"/>
                </a:solidFill>
                <a:latin typeface="Arial"/>
                <a:ea typeface="Arial"/>
                <a:cs typeface="Arial"/>
                <a:sym typeface="Arial"/>
              </a:rPr>
              <a:t>system throughout the body.</a:t>
            </a:r>
            <a:endParaRPr sz="2000" b="1" dirty="0">
              <a:solidFill>
                <a:srgbClr val="000000"/>
              </a:solidFill>
              <a:latin typeface="Arial"/>
              <a:ea typeface="Arial"/>
              <a:cs typeface="Arial"/>
              <a:sym typeface="Arial"/>
            </a:endParaRPr>
          </a:p>
        </p:txBody>
      </p:sp>
      <p:sp>
        <p:nvSpPr>
          <p:cNvPr id="1147" name="Google Shape;1147;p177"/>
          <p:cNvSpPr txBox="1"/>
          <p:nvPr/>
        </p:nvSpPr>
        <p:spPr>
          <a:xfrm>
            <a:off x="6043126" y="1559081"/>
            <a:ext cx="947826"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Circulatory</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system</a:t>
            </a:r>
            <a:endParaRPr sz="1400" b="1" dirty="0">
              <a:solidFill>
                <a:srgbClr val="000000"/>
              </a:solidFill>
              <a:latin typeface="Arial"/>
              <a:ea typeface="Arial"/>
              <a:cs typeface="Arial"/>
              <a:sym typeface="Arial"/>
            </a:endParaRPr>
          </a:p>
        </p:txBody>
      </p:sp>
      <p:sp>
        <p:nvSpPr>
          <p:cNvPr id="1148" name="Google Shape;1148;p177"/>
          <p:cNvSpPr txBox="1"/>
          <p:nvPr/>
        </p:nvSpPr>
        <p:spPr>
          <a:xfrm>
            <a:off x="5141427" y="1762280"/>
            <a:ext cx="648978"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Blood</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vessels</a:t>
            </a:r>
            <a:endParaRPr sz="1400" b="1" dirty="0">
              <a:solidFill>
                <a:srgbClr val="000000"/>
              </a:solidFill>
              <a:latin typeface="Arial"/>
              <a:ea typeface="Arial"/>
              <a:cs typeface="Arial"/>
              <a:sym typeface="Arial"/>
            </a:endParaRPr>
          </a:p>
        </p:txBody>
      </p:sp>
      <p:sp>
        <p:nvSpPr>
          <p:cNvPr id="1149" name="Google Shape;1149;p177"/>
          <p:cNvSpPr txBox="1"/>
          <p:nvPr/>
        </p:nvSpPr>
        <p:spPr>
          <a:xfrm>
            <a:off x="5141426" y="1220415"/>
            <a:ext cx="46166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Heart</a:t>
            </a:r>
            <a:endParaRPr sz="1400" b="1" dirty="0">
              <a:solidFill>
                <a:srgbClr val="000000"/>
              </a:solidFill>
              <a:latin typeface="Arial"/>
              <a:ea typeface="Arial"/>
              <a:cs typeface="Arial"/>
              <a:sym typeface="Arial"/>
            </a:endParaRPr>
          </a:p>
        </p:txBody>
      </p:sp>
      <p:sp>
        <p:nvSpPr>
          <p:cNvPr id="1150" name="Google Shape;1150;p177"/>
          <p:cNvSpPr txBox="1"/>
          <p:nvPr/>
        </p:nvSpPr>
        <p:spPr>
          <a:xfrm>
            <a:off x="5158360" y="348348"/>
            <a:ext cx="837895" cy="215444"/>
          </a:xfrm>
          <a:prstGeom prst="rect">
            <a:avLst/>
          </a:prstGeom>
          <a:solidFill>
            <a:srgbClr val="FFFF00"/>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Breathing</a:t>
            </a:r>
            <a:endParaRPr sz="1400" b="1" dirty="0">
              <a:solidFill>
                <a:srgbClr val="000000"/>
              </a:solidFill>
              <a:latin typeface="Arial"/>
              <a:ea typeface="Arial"/>
              <a:cs typeface="Arial"/>
              <a:sym typeface="Arial"/>
            </a:endParaRPr>
          </a:p>
        </p:txBody>
      </p:sp>
      <p:sp>
        <p:nvSpPr>
          <p:cNvPr id="1151" name="Google Shape;1151;p177"/>
          <p:cNvSpPr txBox="1"/>
          <p:nvPr/>
        </p:nvSpPr>
        <p:spPr>
          <a:xfrm>
            <a:off x="4057693" y="4361546"/>
            <a:ext cx="20621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52" name="Google Shape;1152;p177"/>
          <p:cNvSpPr txBox="1"/>
          <p:nvPr/>
        </p:nvSpPr>
        <p:spPr>
          <a:xfrm>
            <a:off x="4557225" y="543080"/>
            <a:ext cx="33587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53" name="Google Shape;1153;p177"/>
          <p:cNvSpPr txBox="1"/>
          <p:nvPr/>
        </p:nvSpPr>
        <p:spPr>
          <a:xfrm>
            <a:off x="4472558" y="4649413"/>
            <a:ext cx="33587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grpSp>
        <p:nvGrpSpPr>
          <p:cNvPr id="1154" name="Google Shape;1154;p177"/>
          <p:cNvGrpSpPr/>
          <p:nvPr/>
        </p:nvGrpSpPr>
        <p:grpSpPr>
          <a:xfrm>
            <a:off x="2662767" y="1204735"/>
            <a:ext cx="2446578" cy="1930400"/>
            <a:chOff x="2662767" y="1204735"/>
            <a:chExt cx="2446578" cy="1930400"/>
          </a:xfrm>
        </p:grpSpPr>
        <p:cxnSp>
          <p:nvCxnSpPr>
            <p:cNvPr id="1155" name="Google Shape;1155;p177"/>
            <p:cNvCxnSpPr/>
            <p:nvPr/>
          </p:nvCxnSpPr>
          <p:spPr>
            <a:xfrm>
              <a:off x="3683000" y="1888452"/>
              <a:ext cx="1426345"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6" name="Google Shape;1156;p177"/>
            <p:cNvCxnSpPr/>
            <p:nvPr/>
          </p:nvCxnSpPr>
          <p:spPr>
            <a:xfrm>
              <a:off x="2662767" y="1204735"/>
              <a:ext cx="951260"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7" name="Google Shape;1157;p177"/>
            <p:cNvCxnSpPr/>
            <p:nvPr/>
          </p:nvCxnSpPr>
          <p:spPr>
            <a:xfrm rot="10800000" flipH="1">
              <a:off x="3865033" y="1888452"/>
              <a:ext cx="1244312" cy="562648"/>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8" name="Google Shape;1158;p177"/>
            <p:cNvCxnSpPr/>
            <p:nvPr/>
          </p:nvCxnSpPr>
          <p:spPr>
            <a:xfrm>
              <a:off x="3778359" y="1357134"/>
              <a:ext cx="1327041"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9" name="Google Shape;1159;p177"/>
            <p:cNvCxnSpPr/>
            <p:nvPr/>
          </p:nvCxnSpPr>
          <p:spPr>
            <a:xfrm>
              <a:off x="2992967" y="3135135"/>
              <a:ext cx="1027460" cy="0"/>
            </a:xfrm>
            <a:prstGeom prst="straightConnector1">
              <a:avLst/>
            </a:prstGeom>
            <a:solidFill>
              <a:schemeClr val="accent1"/>
            </a:solidFill>
            <a:ln w="12700" cap="flat" cmpd="sng">
              <a:solidFill>
                <a:schemeClr val="dk1"/>
              </a:solidFill>
              <a:prstDash val="solid"/>
              <a:round/>
              <a:headEnd type="none" w="sm" len="sm"/>
              <a:tailEnd type="none" w="sm" len="sm"/>
            </a:ln>
          </p:spPr>
        </p:cxnSp>
      </p:grpSp>
    </p:spTree>
    <p:extLst>
      <p:ext uri="{BB962C8B-B14F-4D97-AF65-F5344CB8AC3E}">
        <p14:creationId xmlns:p14="http://schemas.microsoft.com/office/powerpoint/2010/main" val="310556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
                                        </p:tgtEl>
                                        <p:attrNameLst>
                                          <p:attrName>style.visibility</p:attrName>
                                        </p:attrNameLst>
                                      </p:cBhvr>
                                      <p:to>
                                        <p:strVal val="visible"/>
                                      </p:to>
                                    </p:set>
                                    <p:animEffect transition="in" filter="fade">
                                      <p:cBhvr>
                                        <p:cTn id="7" dur="500"/>
                                        <p:tgtEl>
                                          <p:spTgt spid="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1118"/>
        <p:cNvGrpSpPr/>
        <p:nvPr/>
      </p:nvGrpSpPr>
      <p:grpSpPr>
        <a:xfrm>
          <a:off x="0" y="0"/>
          <a:ext cx="0" cy="0"/>
          <a:chOff x="0" y="0"/>
          <a:chExt cx="0" cy="0"/>
        </a:xfrm>
      </p:grpSpPr>
      <p:pic>
        <p:nvPicPr>
          <p:cNvPr id="1119" name="Google Shape;1119;p177" descr="22_01GasExchangePhases-U.jpg"/>
          <p:cNvPicPr preferRelativeResize="0"/>
          <p:nvPr/>
        </p:nvPicPr>
        <p:blipFill rotWithShape="1">
          <a:blip r:embed="rId3">
            <a:alphaModFix/>
          </a:blip>
          <a:srcRect b="6165"/>
          <a:stretch/>
        </p:blipFill>
        <p:spPr>
          <a:xfrm>
            <a:off x="2164080" y="137161"/>
            <a:ext cx="4815840" cy="6177760"/>
          </a:xfrm>
          <a:prstGeom prst="rect">
            <a:avLst/>
          </a:prstGeom>
          <a:noFill/>
          <a:ln>
            <a:noFill/>
          </a:ln>
        </p:spPr>
      </p:pic>
      <p:sp>
        <p:nvSpPr>
          <p:cNvPr id="1120" name="Google Shape;1120;p177"/>
          <p:cNvSpPr txBox="1"/>
          <p:nvPr/>
        </p:nvSpPr>
        <p:spPr>
          <a:xfrm>
            <a:off x="2203493" y="1068015"/>
            <a:ext cx="438672"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Lung</a:t>
            </a:r>
            <a:endParaRPr sz="1400" b="1" dirty="0">
              <a:solidFill>
                <a:srgbClr val="000000"/>
              </a:solidFill>
              <a:latin typeface="Arial"/>
              <a:ea typeface="Arial"/>
              <a:cs typeface="Arial"/>
              <a:sym typeface="Arial"/>
            </a:endParaRPr>
          </a:p>
        </p:txBody>
      </p:sp>
      <p:sp>
        <p:nvSpPr>
          <p:cNvPr id="1121" name="Google Shape;1121;p177"/>
          <p:cNvSpPr/>
          <p:nvPr/>
        </p:nvSpPr>
        <p:spPr>
          <a:xfrm>
            <a:off x="5832718" y="1230871"/>
            <a:ext cx="164633" cy="964316"/>
          </a:xfrm>
          <a:prstGeom prst="rightBrace">
            <a:avLst>
              <a:gd name="adj1" fmla="val 30152"/>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grpSp>
        <p:nvGrpSpPr>
          <p:cNvPr id="1122" name="Google Shape;1122;p177"/>
          <p:cNvGrpSpPr/>
          <p:nvPr/>
        </p:nvGrpSpPr>
        <p:grpSpPr>
          <a:xfrm>
            <a:off x="2662767" y="1204735"/>
            <a:ext cx="2446578" cy="1930400"/>
            <a:chOff x="2662767" y="1204735"/>
            <a:chExt cx="2446578" cy="1930400"/>
          </a:xfrm>
        </p:grpSpPr>
        <p:cxnSp>
          <p:nvCxnSpPr>
            <p:cNvPr id="1123" name="Google Shape;1123;p177"/>
            <p:cNvCxnSpPr/>
            <p:nvPr/>
          </p:nvCxnSpPr>
          <p:spPr>
            <a:xfrm>
              <a:off x="3683000" y="1888452"/>
              <a:ext cx="1426345"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4" name="Google Shape;1124;p177"/>
            <p:cNvCxnSpPr/>
            <p:nvPr/>
          </p:nvCxnSpPr>
          <p:spPr>
            <a:xfrm>
              <a:off x="2662767" y="1204735"/>
              <a:ext cx="951260"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5" name="Google Shape;1125;p177"/>
            <p:cNvCxnSpPr/>
            <p:nvPr/>
          </p:nvCxnSpPr>
          <p:spPr>
            <a:xfrm rot="10800000" flipH="1">
              <a:off x="3865033" y="1888452"/>
              <a:ext cx="1244312" cy="562648"/>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6" name="Google Shape;1126;p177"/>
            <p:cNvCxnSpPr/>
            <p:nvPr/>
          </p:nvCxnSpPr>
          <p:spPr>
            <a:xfrm>
              <a:off x="3778359" y="1357134"/>
              <a:ext cx="1327041" cy="0"/>
            </a:xfrm>
            <a:prstGeom prst="straightConnector1">
              <a:avLst/>
            </a:prstGeom>
            <a:solidFill>
              <a:schemeClr val="accent1"/>
            </a:solidFill>
            <a:ln w="25400" cap="flat" cmpd="sng">
              <a:solidFill>
                <a:schemeClr val="lt1"/>
              </a:solidFill>
              <a:prstDash val="solid"/>
              <a:round/>
              <a:headEnd type="none" w="sm" len="sm"/>
              <a:tailEnd type="none" w="sm" len="sm"/>
            </a:ln>
          </p:spPr>
        </p:cxnSp>
        <p:cxnSp>
          <p:nvCxnSpPr>
            <p:cNvPr id="1127" name="Google Shape;1127;p177"/>
            <p:cNvCxnSpPr/>
            <p:nvPr/>
          </p:nvCxnSpPr>
          <p:spPr>
            <a:xfrm>
              <a:off x="2992967" y="3135135"/>
              <a:ext cx="1027460" cy="0"/>
            </a:xfrm>
            <a:prstGeom prst="straightConnector1">
              <a:avLst/>
            </a:prstGeom>
            <a:solidFill>
              <a:schemeClr val="accent1"/>
            </a:solidFill>
            <a:ln w="25400" cap="flat" cmpd="sng">
              <a:solidFill>
                <a:schemeClr val="lt1"/>
              </a:solidFill>
              <a:prstDash val="solid"/>
              <a:round/>
              <a:headEnd type="none" w="sm" len="sm"/>
              <a:tailEnd type="none" w="sm" len="sm"/>
            </a:ln>
          </p:spPr>
        </p:cxnSp>
      </p:grpSp>
      <p:cxnSp>
        <p:nvCxnSpPr>
          <p:cNvPr id="1128" name="Google Shape;1128;p177"/>
          <p:cNvCxnSpPr/>
          <p:nvPr/>
        </p:nvCxnSpPr>
        <p:spPr>
          <a:xfrm>
            <a:off x="4364567" y="5325533"/>
            <a:ext cx="434793" cy="95602"/>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29" name="Google Shape;1129;p177"/>
          <p:cNvCxnSpPr/>
          <p:nvPr/>
        </p:nvCxnSpPr>
        <p:spPr>
          <a:xfrm rot="10800000" flipH="1">
            <a:off x="4191000" y="5421135"/>
            <a:ext cx="608360" cy="179565"/>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30" name="Google Shape;1130;p177"/>
          <p:cNvCxnSpPr/>
          <p:nvPr/>
        </p:nvCxnSpPr>
        <p:spPr>
          <a:xfrm>
            <a:off x="2559159" y="5700535"/>
            <a:ext cx="332208" cy="0"/>
          </a:xfrm>
          <a:prstGeom prst="straightConnector1">
            <a:avLst/>
          </a:prstGeom>
          <a:solidFill>
            <a:schemeClr val="accent1"/>
          </a:solidFill>
          <a:ln w="12700" cap="flat" cmpd="sng">
            <a:solidFill>
              <a:schemeClr val="dk1"/>
            </a:solidFill>
            <a:prstDash val="solid"/>
            <a:round/>
            <a:headEnd type="none" w="sm" len="sm"/>
            <a:tailEnd type="none" w="sm" len="sm"/>
          </a:ln>
        </p:spPr>
      </p:cxnSp>
      <p:grpSp>
        <p:nvGrpSpPr>
          <p:cNvPr id="1131" name="Google Shape;1131;p177"/>
          <p:cNvGrpSpPr/>
          <p:nvPr/>
        </p:nvGrpSpPr>
        <p:grpSpPr>
          <a:xfrm>
            <a:off x="4895474" y="374252"/>
            <a:ext cx="200039" cy="200039"/>
            <a:chOff x="4895474" y="374252"/>
            <a:chExt cx="200039" cy="200039"/>
          </a:xfrm>
        </p:grpSpPr>
        <p:sp>
          <p:nvSpPr>
            <p:cNvPr id="1132" name="Google Shape;1132;p177"/>
            <p:cNvSpPr/>
            <p:nvPr/>
          </p:nvSpPr>
          <p:spPr>
            <a:xfrm>
              <a:off x="4895474" y="374252"/>
              <a:ext cx="200039" cy="200039"/>
            </a:xfrm>
            <a:prstGeom prst="ellipse">
              <a:avLst/>
            </a:pr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
          <p:nvSpPr>
            <p:cNvPr id="1133" name="Google Shape;1133;p177"/>
            <p:cNvSpPr txBox="1"/>
            <p:nvPr/>
          </p:nvSpPr>
          <p:spPr>
            <a:xfrm>
              <a:off x="4951123" y="377034"/>
              <a:ext cx="85585"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dirty="0">
                  <a:solidFill>
                    <a:srgbClr val="FFFFFF"/>
                  </a:solidFill>
                  <a:latin typeface="Arial"/>
                  <a:ea typeface="Arial"/>
                  <a:cs typeface="Arial"/>
                  <a:sym typeface="Arial"/>
                </a:rPr>
                <a:t>1</a:t>
              </a:r>
              <a:endParaRPr sz="1200" b="1" dirty="0">
                <a:solidFill>
                  <a:srgbClr val="FFFFFF"/>
                </a:solidFill>
                <a:latin typeface="Arial"/>
                <a:ea typeface="Arial"/>
                <a:cs typeface="Arial"/>
                <a:sym typeface="Arial"/>
              </a:endParaRPr>
            </a:p>
          </p:txBody>
        </p:sp>
      </p:grpSp>
      <p:grpSp>
        <p:nvGrpSpPr>
          <p:cNvPr id="1134" name="Google Shape;1134;p177"/>
          <p:cNvGrpSpPr/>
          <p:nvPr/>
        </p:nvGrpSpPr>
        <p:grpSpPr>
          <a:xfrm>
            <a:off x="4874307" y="3111768"/>
            <a:ext cx="200039" cy="201490"/>
            <a:chOff x="5200274" y="677601"/>
            <a:chExt cx="200039" cy="201490"/>
          </a:xfrm>
        </p:grpSpPr>
        <p:sp>
          <p:nvSpPr>
            <p:cNvPr id="1135" name="Google Shape;1135;p177"/>
            <p:cNvSpPr/>
            <p:nvPr/>
          </p:nvSpPr>
          <p:spPr>
            <a:xfrm>
              <a:off x="5200274" y="679052"/>
              <a:ext cx="200039" cy="200039"/>
            </a:xfrm>
            <a:prstGeom prst="ellipse">
              <a:avLst/>
            </a:pr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
          <p:nvSpPr>
            <p:cNvPr id="1136" name="Google Shape;1136;p177"/>
            <p:cNvSpPr txBox="1"/>
            <p:nvPr/>
          </p:nvSpPr>
          <p:spPr>
            <a:xfrm>
              <a:off x="5207001" y="677601"/>
              <a:ext cx="186266"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dirty="0">
                  <a:solidFill>
                    <a:srgbClr val="FFFFFF"/>
                  </a:solidFill>
                  <a:latin typeface="Arial"/>
                  <a:ea typeface="Arial"/>
                  <a:cs typeface="Arial"/>
                  <a:sym typeface="Arial"/>
                </a:rPr>
                <a:t>3</a:t>
              </a:r>
              <a:endParaRPr sz="1200" b="1" dirty="0">
                <a:solidFill>
                  <a:srgbClr val="FFFFFF"/>
                </a:solidFill>
                <a:latin typeface="Arial"/>
                <a:ea typeface="Arial"/>
                <a:cs typeface="Arial"/>
                <a:sym typeface="Arial"/>
              </a:endParaRPr>
            </a:p>
          </p:txBody>
        </p:sp>
      </p:grpSp>
      <p:grpSp>
        <p:nvGrpSpPr>
          <p:cNvPr id="1137" name="Google Shape;1137;p177"/>
          <p:cNvGrpSpPr/>
          <p:nvPr/>
        </p:nvGrpSpPr>
        <p:grpSpPr>
          <a:xfrm>
            <a:off x="7009508" y="1283459"/>
            <a:ext cx="200039" cy="201490"/>
            <a:chOff x="5200274" y="677601"/>
            <a:chExt cx="200039" cy="201490"/>
          </a:xfrm>
        </p:grpSpPr>
        <p:sp>
          <p:nvSpPr>
            <p:cNvPr id="1138" name="Google Shape;1138;p177"/>
            <p:cNvSpPr/>
            <p:nvPr/>
          </p:nvSpPr>
          <p:spPr>
            <a:xfrm>
              <a:off x="5200274" y="679052"/>
              <a:ext cx="200039" cy="200039"/>
            </a:xfrm>
            <a:prstGeom prst="ellipse">
              <a:avLst/>
            </a:pr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rgbClr val="000000"/>
                </a:solidFill>
                <a:latin typeface="Times"/>
                <a:ea typeface="Times"/>
                <a:cs typeface="Times"/>
                <a:sym typeface="Times"/>
              </a:endParaRPr>
            </a:p>
          </p:txBody>
        </p:sp>
        <p:sp>
          <p:nvSpPr>
            <p:cNvPr id="1139" name="Google Shape;1139;p177"/>
            <p:cNvSpPr txBox="1"/>
            <p:nvPr/>
          </p:nvSpPr>
          <p:spPr>
            <a:xfrm>
              <a:off x="5207001" y="677601"/>
              <a:ext cx="186266"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b="1" dirty="0">
                  <a:solidFill>
                    <a:srgbClr val="FFFFFF"/>
                  </a:solidFill>
                  <a:latin typeface="Arial"/>
                  <a:ea typeface="Arial"/>
                  <a:cs typeface="Arial"/>
                  <a:sym typeface="Arial"/>
                </a:rPr>
                <a:t>2</a:t>
              </a:r>
              <a:endParaRPr sz="1200" b="1" dirty="0">
                <a:solidFill>
                  <a:srgbClr val="FFFFFF"/>
                </a:solidFill>
                <a:latin typeface="Arial"/>
                <a:ea typeface="Arial"/>
                <a:cs typeface="Arial"/>
                <a:sym typeface="Arial"/>
              </a:endParaRPr>
            </a:p>
          </p:txBody>
        </p:sp>
      </p:grpSp>
      <p:sp>
        <p:nvSpPr>
          <p:cNvPr id="1140" name="Google Shape;1140;p177"/>
          <p:cNvSpPr txBox="1"/>
          <p:nvPr/>
        </p:nvSpPr>
        <p:spPr>
          <a:xfrm>
            <a:off x="2203494" y="2998415"/>
            <a:ext cx="758383"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Capillary</a:t>
            </a:r>
            <a:endParaRPr sz="1400" b="1" dirty="0">
              <a:solidFill>
                <a:srgbClr val="000000"/>
              </a:solidFill>
              <a:latin typeface="Arial"/>
              <a:ea typeface="Arial"/>
              <a:cs typeface="Arial"/>
              <a:sym typeface="Arial"/>
            </a:endParaRPr>
          </a:p>
        </p:txBody>
      </p:sp>
      <p:sp>
        <p:nvSpPr>
          <p:cNvPr id="1141" name="Google Shape;1141;p177"/>
          <p:cNvSpPr txBox="1"/>
          <p:nvPr/>
        </p:nvSpPr>
        <p:spPr>
          <a:xfrm>
            <a:off x="4481026" y="187481"/>
            <a:ext cx="20621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42" name="Google Shape;1142;p177"/>
          <p:cNvSpPr txBox="1"/>
          <p:nvPr/>
        </p:nvSpPr>
        <p:spPr>
          <a:xfrm>
            <a:off x="2211960" y="5580748"/>
            <a:ext cx="329267"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Cell</a:t>
            </a:r>
            <a:endParaRPr sz="1400" b="1" dirty="0">
              <a:solidFill>
                <a:srgbClr val="000000"/>
              </a:solidFill>
              <a:latin typeface="Arial"/>
              <a:ea typeface="Arial"/>
              <a:cs typeface="Arial"/>
              <a:sym typeface="Arial"/>
            </a:endParaRPr>
          </a:p>
        </p:txBody>
      </p:sp>
      <p:sp>
        <p:nvSpPr>
          <p:cNvPr id="1143" name="Google Shape;1143;p177"/>
          <p:cNvSpPr txBox="1"/>
          <p:nvPr/>
        </p:nvSpPr>
        <p:spPr>
          <a:xfrm>
            <a:off x="4828160" y="5292882"/>
            <a:ext cx="112851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Mitochondria</a:t>
            </a:r>
            <a:endParaRPr sz="1400" b="1" dirty="0">
              <a:solidFill>
                <a:srgbClr val="000000"/>
              </a:solidFill>
              <a:latin typeface="Arial"/>
              <a:ea typeface="Arial"/>
              <a:cs typeface="Arial"/>
              <a:sym typeface="Arial"/>
            </a:endParaRPr>
          </a:p>
        </p:txBody>
      </p:sp>
      <p:sp>
        <p:nvSpPr>
          <p:cNvPr id="1144" name="Google Shape;1144;p177"/>
          <p:cNvSpPr txBox="1"/>
          <p:nvPr/>
        </p:nvSpPr>
        <p:spPr>
          <a:xfrm>
            <a:off x="5801827" y="4090614"/>
            <a:ext cx="758383"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Capillary</a:t>
            </a:r>
            <a:endParaRPr sz="1400" b="1" dirty="0">
              <a:solidFill>
                <a:srgbClr val="000000"/>
              </a:solidFill>
              <a:latin typeface="Arial"/>
              <a:ea typeface="Arial"/>
              <a:cs typeface="Arial"/>
              <a:sym typeface="Arial"/>
            </a:endParaRPr>
          </a:p>
        </p:txBody>
      </p:sp>
      <p:sp>
        <p:nvSpPr>
          <p:cNvPr id="1145" name="Google Shape;1145;p177"/>
          <p:cNvSpPr txBox="1"/>
          <p:nvPr/>
        </p:nvSpPr>
        <p:spPr>
          <a:xfrm>
            <a:off x="5148996" y="2644744"/>
            <a:ext cx="3021227" cy="738664"/>
          </a:xfrm>
          <a:prstGeom prst="rect">
            <a:avLst/>
          </a:prstGeom>
          <a:solidFill>
            <a:srgbClr val="FFFF00"/>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dirty="0">
                <a:solidFill>
                  <a:srgbClr val="000000"/>
                </a:solidFill>
                <a:latin typeface="Arial"/>
                <a:ea typeface="Arial"/>
                <a:cs typeface="Arial"/>
                <a:sym typeface="Arial"/>
              </a:rPr>
              <a:t>Exchange of gases with body cells.</a:t>
            </a:r>
            <a:endParaRPr sz="2400" b="1" dirty="0">
              <a:solidFill>
                <a:srgbClr val="000000"/>
              </a:solidFill>
              <a:latin typeface="Arial"/>
              <a:ea typeface="Arial"/>
              <a:cs typeface="Arial"/>
              <a:sym typeface="Arial"/>
            </a:endParaRPr>
          </a:p>
        </p:txBody>
      </p:sp>
      <p:sp>
        <p:nvSpPr>
          <p:cNvPr id="1146" name="Google Shape;1146;p177"/>
          <p:cNvSpPr txBox="1"/>
          <p:nvPr/>
        </p:nvSpPr>
        <p:spPr>
          <a:xfrm>
            <a:off x="7171711" y="1523445"/>
            <a:ext cx="1606272" cy="646331"/>
          </a:xfrm>
          <a:prstGeom prst="rect">
            <a:avLst/>
          </a:prstGeom>
          <a:solidFill>
            <a:srgbClr val="FFFF00"/>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Transport of gases</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by the circulatory</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system</a:t>
            </a:r>
            <a:endParaRPr sz="1400" b="1" dirty="0">
              <a:solidFill>
                <a:srgbClr val="000000"/>
              </a:solidFill>
              <a:latin typeface="Arial"/>
              <a:ea typeface="Arial"/>
              <a:cs typeface="Arial"/>
              <a:sym typeface="Arial"/>
            </a:endParaRPr>
          </a:p>
        </p:txBody>
      </p:sp>
      <p:sp>
        <p:nvSpPr>
          <p:cNvPr id="1147" name="Google Shape;1147;p177"/>
          <p:cNvSpPr txBox="1"/>
          <p:nvPr/>
        </p:nvSpPr>
        <p:spPr>
          <a:xfrm>
            <a:off x="6043126" y="1559081"/>
            <a:ext cx="947826"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Circulatory</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system</a:t>
            </a:r>
            <a:endParaRPr sz="1400" b="1" dirty="0">
              <a:solidFill>
                <a:srgbClr val="000000"/>
              </a:solidFill>
              <a:latin typeface="Arial"/>
              <a:ea typeface="Arial"/>
              <a:cs typeface="Arial"/>
              <a:sym typeface="Arial"/>
            </a:endParaRPr>
          </a:p>
        </p:txBody>
      </p:sp>
      <p:sp>
        <p:nvSpPr>
          <p:cNvPr id="1148" name="Google Shape;1148;p177"/>
          <p:cNvSpPr txBox="1"/>
          <p:nvPr/>
        </p:nvSpPr>
        <p:spPr>
          <a:xfrm>
            <a:off x="5141427" y="1762280"/>
            <a:ext cx="648978"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Blood</a:t>
            </a:r>
            <a:br>
              <a:rPr lang="en-US" sz="1400" b="1" dirty="0">
                <a:solidFill>
                  <a:srgbClr val="000000"/>
                </a:solidFill>
                <a:latin typeface="Arial"/>
                <a:ea typeface="Arial"/>
                <a:cs typeface="Arial"/>
                <a:sym typeface="Arial"/>
              </a:rPr>
            </a:br>
            <a:r>
              <a:rPr lang="en-US" sz="1400" b="1" dirty="0">
                <a:solidFill>
                  <a:srgbClr val="000000"/>
                </a:solidFill>
                <a:latin typeface="Arial"/>
                <a:ea typeface="Arial"/>
                <a:cs typeface="Arial"/>
                <a:sym typeface="Arial"/>
              </a:rPr>
              <a:t>vessels</a:t>
            </a:r>
            <a:endParaRPr sz="1400" b="1" dirty="0">
              <a:solidFill>
                <a:srgbClr val="000000"/>
              </a:solidFill>
              <a:latin typeface="Arial"/>
              <a:ea typeface="Arial"/>
              <a:cs typeface="Arial"/>
              <a:sym typeface="Arial"/>
            </a:endParaRPr>
          </a:p>
        </p:txBody>
      </p:sp>
      <p:sp>
        <p:nvSpPr>
          <p:cNvPr id="1149" name="Google Shape;1149;p177"/>
          <p:cNvSpPr txBox="1"/>
          <p:nvPr/>
        </p:nvSpPr>
        <p:spPr>
          <a:xfrm>
            <a:off x="5141426" y="1220415"/>
            <a:ext cx="46166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Heart</a:t>
            </a:r>
            <a:endParaRPr sz="1400" b="1" dirty="0">
              <a:solidFill>
                <a:srgbClr val="000000"/>
              </a:solidFill>
              <a:latin typeface="Arial"/>
              <a:ea typeface="Arial"/>
              <a:cs typeface="Arial"/>
              <a:sym typeface="Arial"/>
            </a:endParaRPr>
          </a:p>
        </p:txBody>
      </p:sp>
      <p:sp>
        <p:nvSpPr>
          <p:cNvPr id="1150" name="Google Shape;1150;p177"/>
          <p:cNvSpPr txBox="1"/>
          <p:nvPr/>
        </p:nvSpPr>
        <p:spPr>
          <a:xfrm>
            <a:off x="5158360" y="348348"/>
            <a:ext cx="837895" cy="215444"/>
          </a:xfrm>
          <a:prstGeom prst="rect">
            <a:avLst/>
          </a:prstGeom>
          <a:solidFill>
            <a:srgbClr val="FFFF00"/>
          </a:solid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Breathing</a:t>
            </a:r>
            <a:endParaRPr sz="1400" b="1" dirty="0">
              <a:solidFill>
                <a:srgbClr val="000000"/>
              </a:solidFill>
              <a:latin typeface="Arial"/>
              <a:ea typeface="Arial"/>
              <a:cs typeface="Arial"/>
              <a:sym typeface="Arial"/>
            </a:endParaRPr>
          </a:p>
        </p:txBody>
      </p:sp>
      <p:sp>
        <p:nvSpPr>
          <p:cNvPr id="1151" name="Google Shape;1151;p177"/>
          <p:cNvSpPr txBox="1"/>
          <p:nvPr/>
        </p:nvSpPr>
        <p:spPr>
          <a:xfrm>
            <a:off x="4057693" y="4361546"/>
            <a:ext cx="206215"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52" name="Google Shape;1152;p177"/>
          <p:cNvSpPr txBox="1"/>
          <p:nvPr/>
        </p:nvSpPr>
        <p:spPr>
          <a:xfrm>
            <a:off x="4557225" y="543080"/>
            <a:ext cx="33587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sp>
        <p:nvSpPr>
          <p:cNvPr id="1153" name="Google Shape;1153;p177"/>
          <p:cNvSpPr txBox="1"/>
          <p:nvPr/>
        </p:nvSpPr>
        <p:spPr>
          <a:xfrm>
            <a:off x="4472558" y="4649413"/>
            <a:ext cx="33587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1" dirty="0">
                <a:solidFill>
                  <a:srgbClr val="000000"/>
                </a:solidFill>
                <a:latin typeface="Arial"/>
                <a:ea typeface="Arial"/>
                <a:cs typeface="Arial"/>
                <a:sym typeface="Arial"/>
              </a:rPr>
              <a:t>CO</a:t>
            </a:r>
            <a:r>
              <a:rPr lang="en-US" sz="1400" b="1" baseline="-25000" dirty="0">
                <a:solidFill>
                  <a:srgbClr val="000000"/>
                </a:solidFill>
                <a:latin typeface="Arial"/>
                <a:ea typeface="Arial"/>
                <a:cs typeface="Arial"/>
                <a:sym typeface="Arial"/>
              </a:rPr>
              <a:t>2</a:t>
            </a:r>
            <a:endParaRPr sz="1400" b="1" baseline="-25000" dirty="0">
              <a:solidFill>
                <a:srgbClr val="000000"/>
              </a:solidFill>
              <a:latin typeface="Arial"/>
              <a:ea typeface="Arial"/>
              <a:cs typeface="Arial"/>
              <a:sym typeface="Arial"/>
            </a:endParaRPr>
          </a:p>
        </p:txBody>
      </p:sp>
      <p:grpSp>
        <p:nvGrpSpPr>
          <p:cNvPr id="1154" name="Google Shape;1154;p177"/>
          <p:cNvGrpSpPr/>
          <p:nvPr/>
        </p:nvGrpSpPr>
        <p:grpSpPr>
          <a:xfrm>
            <a:off x="2662767" y="1204735"/>
            <a:ext cx="2446578" cy="1930400"/>
            <a:chOff x="2662767" y="1204735"/>
            <a:chExt cx="2446578" cy="1930400"/>
          </a:xfrm>
        </p:grpSpPr>
        <p:cxnSp>
          <p:nvCxnSpPr>
            <p:cNvPr id="1155" name="Google Shape;1155;p177"/>
            <p:cNvCxnSpPr/>
            <p:nvPr/>
          </p:nvCxnSpPr>
          <p:spPr>
            <a:xfrm>
              <a:off x="3683000" y="1888452"/>
              <a:ext cx="1426345"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6" name="Google Shape;1156;p177"/>
            <p:cNvCxnSpPr/>
            <p:nvPr/>
          </p:nvCxnSpPr>
          <p:spPr>
            <a:xfrm>
              <a:off x="2662767" y="1204735"/>
              <a:ext cx="951260"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7" name="Google Shape;1157;p177"/>
            <p:cNvCxnSpPr/>
            <p:nvPr/>
          </p:nvCxnSpPr>
          <p:spPr>
            <a:xfrm rot="10800000" flipH="1">
              <a:off x="3865033" y="1888452"/>
              <a:ext cx="1244312" cy="562648"/>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8" name="Google Shape;1158;p177"/>
            <p:cNvCxnSpPr/>
            <p:nvPr/>
          </p:nvCxnSpPr>
          <p:spPr>
            <a:xfrm>
              <a:off x="3778359" y="1357134"/>
              <a:ext cx="1327041" cy="0"/>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1159" name="Google Shape;1159;p177"/>
            <p:cNvCxnSpPr/>
            <p:nvPr/>
          </p:nvCxnSpPr>
          <p:spPr>
            <a:xfrm>
              <a:off x="2992967" y="3135135"/>
              <a:ext cx="1027460" cy="0"/>
            </a:xfrm>
            <a:prstGeom prst="straightConnector1">
              <a:avLst/>
            </a:prstGeom>
            <a:solidFill>
              <a:schemeClr val="accent1"/>
            </a:solidFill>
            <a:ln w="12700" cap="flat" cmpd="sng">
              <a:solidFill>
                <a:schemeClr val="dk1"/>
              </a:solidFill>
              <a:prstDash val="solid"/>
              <a:round/>
              <a:headEnd type="none" w="sm" len="sm"/>
              <a:tailEnd type="none" w="sm" len="sm"/>
            </a:ln>
          </p:spPr>
        </p:cxnSp>
      </p:grpSp>
      <p:pic>
        <p:nvPicPr>
          <p:cNvPr id="9218" name="Picture 2" descr="Cellular respiration review (article) | Khan Academy">
            <a:extLst>
              <a:ext uri="{FF2B5EF4-FFF2-40B4-BE49-F238E27FC236}">
                <a16:creationId xmlns:a16="http://schemas.microsoft.com/office/drawing/2014/main" id="{786F1EAD-126D-C10D-79FD-7825182412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685" b="35901"/>
          <a:stretch/>
        </p:blipFill>
        <p:spPr bwMode="auto">
          <a:xfrm>
            <a:off x="2087347" y="5976329"/>
            <a:ext cx="6979920" cy="83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9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756"/>
        <p:cNvGrpSpPr/>
        <p:nvPr/>
      </p:nvGrpSpPr>
      <p:grpSpPr>
        <a:xfrm>
          <a:off x="0" y="0"/>
          <a:ext cx="0" cy="0"/>
          <a:chOff x="0" y="0"/>
          <a:chExt cx="0" cy="0"/>
        </a:xfrm>
      </p:grpSpPr>
      <p:pic>
        <p:nvPicPr>
          <p:cNvPr id="757" name="Google Shape;757;p107" descr="28_01aNervousSysOrg-U.jpg"/>
          <p:cNvPicPr preferRelativeResize="0"/>
          <p:nvPr/>
        </p:nvPicPr>
        <p:blipFill rotWithShape="1">
          <a:blip r:embed="rId3">
            <a:alphaModFix/>
          </a:blip>
          <a:srcRect b="4748"/>
          <a:stretch/>
        </p:blipFill>
        <p:spPr>
          <a:xfrm>
            <a:off x="1264920" y="957072"/>
            <a:ext cx="6614160" cy="4709082"/>
          </a:xfrm>
          <a:prstGeom prst="rect">
            <a:avLst/>
          </a:prstGeom>
          <a:noFill/>
          <a:ln>
            <a:noFill/>
          </a:ln>
        </p:spPr>
      </p:pic>
      <p:sp>
        <p:nvSpPr>
          <p:cNvPr id="758" name="Google Shape;758;p107"/>
          <p:cNvSpPr txBox="1"/>
          <p:nvPr/>
        </p:nvSpPr>
        <p:spPr>
          <a:xfrm>
            <a:off x="3458126" y="1389750"/>
            <a:ext cx="1539071" cy="2769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Sensory input</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9" name="Google Shape;759;p107"/>
          <p:cNvSpPr txBox="1"/>
          <p:nvPr/>
        </p:nvSpPr>
        <p:spPr>
          <a:xfrm>
            <a:off x="3509420" y="3686200"/>
            <a:ext cx="1423467" cy="2769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C000"/>
                </a:solidFill>
                <a:effectLst/>
                <a:uLnTx/>
                <a:uFillTx/>
                <a:latin typeface="Arial"/>
                <a:ea typeface="Arial"/>
                <a:cs typeface="Arial"/>
                <a:sym typeface="Arial"/>
              </a:rPr>
              <a:t>Motor output</a:t>
            </a:r>
            <a:endParaRPr kumimoji="0" sz="1800" b="1" i="0" u="none" strike="noStrike" kern="0" cap="none" spc="0" normalizeH="0" baseline="0" noProof="0" dirty="0">
              <a:ln>
                <a:noFill/>
              </a:ln>
              <a:solidFill>
                <a:srgbClr val="FFC000"/>
              </a:solidFill>
              <a:effectLst/>
              <a:uLnTx/>
              <a:uFillTx/>
              <a:latin typeface="Arial"/>
              <a:ea typeface="Arial"/>
              <a:cs typeface="Arial"/>
              <a:sym typeface="Arial"/>
            </a:endParaRPr>
          </a:p>
        </p:txBody>
      </p:sp>
      <p:sp>
        <p:nvSpPr>
          <p:cNvPr id="760" name="Google Shape;760;p107"/>
          <p:cNvSpPr txBox="1"/>
          <p:nvPr/>
        </p:nvSpPr>
        <p:spPr>
          <a:xfrm>
            <a:off x="6030979" y="1941749"/>
            <a:ext cx="1192597" cy="2769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Integration</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1" name="Google Shape;761;p107"/>
          <p:cNvSpPr txBox="1"/>
          <p:nvPr/>
        </p:nvSpPr>
        <p:spPr>
          <a:xfrm>
            <a:off x="576243" y="644448"/>
            <a:ext cx="2537931" cy="36933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Sensory receptor</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62" name="Google Shape;762;p107"/>
          <p:cNvSpPr txBox="1"/>
          <p:nvPr/>
        </p:nvSpPr>
        <p:spPr>
          <a:xfrm>
            <a:off x="1081190" y="4794126"/>
            <a:ext cx="1951767" cy="36933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Arial"/>
                <a:cs typeface="Arial"/>
                <a:sym typeface="Arial"/>
              </a:rPr>
              <a:t>Effector cells</a:t>
            </a:r>
            <a:endParaRPr kumimoji="0" sz="2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a:ea typeface="Arial"/>
              <a:cs typeface="Arial"/>
              <a:sym typeface="Arial"/>
            </a:endParaRPr>
          </a:p>
        </p:txBody>
      </p:sp>
      <p:sp>
        <p:nvSpPr>
          <p:cNvPr id="763" name="Google Shape;763;p107"/>
          <p:cNvSpPr txBox="1"/>
          <p:nvPr/>
        </p:nvSpPr>
        <p:spPr>
          <a:xfrm>
            <a:off x="3078480" y="5171576"/>
            <a:ext cx="2259204"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a:cs typeface="Arial"/>
                <a:sym typeface="Arial"/>
              </a:rPr>
              <a:t>Peripheral nervous</a:t>
            </a:r>
            <a:endParaRPr kumimoji="0" sz="1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a:cs typeface="Arial"/>
                <a:sym typeface="Arial"/>
              </a:rPr>
              <a:t>system (PNS)</a:t>
            </a:r>
            <a:endParaRPr kumimoji="0" sz="1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a:cs typeface="Arial"/>
              <a:sym typeface="Arial"/>
            </a:endParaRPr>
          </a:p>
        </p:txBody>
      </p:sp>
      <p:sp>
        <p:nvSpPr>
          <p:cNvPr id="764" name="Google Shape;764;p107"/>
          <p:cNvSpPr txBox="1"/>
          <p:nvPr/>
        </p:nvSpPr>
        <p:spPr>
          <a:xfrm>
            <a:off x="5376787" y="4538175"/>
            <a:ext cx="2360059" cy="2769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Brain and spinal cord</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5" name="Google Shape;765;p107"/>
          <p:cNvSpPr txBox="1"/>
          <p:nvPr/>
        </p:nvSpPr>
        <p:spPr>
          <a:xfrm>
            <a:off x="5569801" y="5171576"/>
            <a:ext cx="1986559"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Central nervous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system (CNS)</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6" name="Google Shape;766;p107"/>
          <p:cNvSpPr/>
          <p:nvPr/>
        </p:nvSpPr>
        <p:spPr>
          <a:xfrm rot="5400000">
            <a:off x="6467601" y="3882144"/>
            <a:ext cx="236286" cy="2244469"/>
          </a:xfrm>
          <a:prstGeom prst="rightBrace">
            <a:avLst>
              <a:gd name="adj1" fmla="val 37745"/>
              <a:gd name="adj2" fmla="val 50333"/>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767" name="Google Shape;767;p107"/>
          <p:cNvSpPr/>
          <p:nvPr/>
        </p:nvSpPr>
        <p:spPr>
          <a:xfrm rot="5400000">
            <a:off x="4076653" y="4191971"/>
            <a:ext cx="236286" cy="1643529"/>
          </a:xfrm>
          <a:prstGeom prst="rightBrace">
            <a:avLst>
              <a:gd name="adj1" fmla="val 37745"/>
              <a:gd name="adj2" fmla="val 52151"/>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fade">
                                      <p:cBhvr>
                                        <p:cTn id="7" dur="5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8"/>
                                        </p:tgtEl>
                                        <p:attrNameLst>
                                          <p:attrName>style.visibility</p:attrName>
                                        </p:attrNameLst>
                                      </p:cBhvr>
                                      <p:to>
                                        <p:strVal val="visible"/>
                                      </p:to>
                                    </p:set>
                                    <p:animEffect transition="in" filter="fade">
                                      <p:cBhvr>
                                        <p:cTn id="12" dur="500"/>
                                        <p:tgtEl>
                                          <p:spTgt spid="7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0"/>
                                        </p:tgtEl>
                                        <p:attrNameLst>
                                          <p:attrName>style.visibility</p:attrName>
                                        </p:attrNameLst>
                                      </p:cBhvr>
                                      <p:to>
                                        <p:strVal val="visible"/>
                                      </p:to>
                                    </p:set>
                                    <p:animEffect transition="in" filter="fade">
                                      <p:cBhvr>
                                        <p:cTn id="17" dur="500"/>
                                        <p:tgtEl>
                                          <p:spTgt spid="7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4"/>
                                        </p:tgtEl>
                                        <p:attrNameLst>
                                          <p:attrName>style.visibility</p:attrName>
                                        </p:attrNameLst>
                                      </p:cBhvr>
                                      <p:to>
                                        <p:strVal val="visible"/>
                                      </p:to>
                                    </p:set>
                                    <p:animEffect transition="in" filter="fade">
                                      <p:cBhvr>
                                        <p:cTn id="22" dur="500"/>
                                        <p:tgtEl>
                                          <p:spTgt spid="7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5"/>
                                        </p:tgtEl>
                                        <p:attrNameLst>
                                          <p:attrName>style.visibility</p:attrName>
                                        </p:attrNameLst>
                                      </p:cBhvr>
                                      <p:to>
                                        <p:strVal val="visible"/>
                                      </p:to>
                                    </p:set>
                                    <p:animEffect transition="in" filter="fade">
                                      <p:cBhvr>
                                        <p:cTn id="27" dur="500"/>
                                        <p:tgtEl>
                                          <p:spTgt spid="76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66"/>
                                        </p:tgtEl>
                                        <p:attrNameLst>
                                          <p:attrName>style.visibility</p:attrName>
                                        </p:attrNameLst>
                                      </p:cBhvr>
                                      <p:to>
                                        <p:strVal val="visible"/>
                                      </p:to>
                                    </p:set>
                                    <p:animEffect transition="in" filter="fade">
                                      <p:cBhvr>
                                        <p:cTn id="30" dur="500"/>
                                        <p:tgtEl>
                                          <p:spTgt spid="7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59"/>
                                        </p:tgtEl>
                                        <p:attrNameLst>
                                          <p:attrName>style.visibility</p:attrName>
                                        </p:attrNameLst>
                                      </p:cBhvr>
                                      <p:to>
                                        <p:strVal val="visible"/>
                                      </p:to>
                                    </p:set>
                                    <p:animEffect transition="in" filter="fade">
                                      <p:cBhvr>
                                        <p:cTn id="35" dur="500"/>
                                        <p:tgtEl>
                                          <p:spTgt spid="7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62"/>
                                        </p:tgtEl>
                                        <p:attrNameLst>
                                          <p:attrName>style.visibility</p:attrName>
                                        </p:attrNameLst>
                                      </p:cBhvr>
                                      <p:to>
                                        <p:strVal val="visible"/>
                                      </p:to>
                                    </p:set>
                                    <p:animEffect transition="in" filter="fade">
                                      <p:cBhvr>
                                        <p:cTn id="40" dur="500"/>
                                        <p:tgtEl>
                                          <p:spTgt spid="7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63"/>
                                        </p:tgtEl>
                                        <p:attrNameLst>
                                          <p:attrName>style.visibility</p:attrName>
                                        </p:attrNameLst>
                                      </p:cBhvr>
                                      <p:to>
                                        <p:strVal val="visible"/>
                                      </p:to>
                                    </p:set>
                                    <p:animEffect transition="in" filter="fade">
                                      <p:cBhvr>
                                        <p:cTn id="45" dur="500"/>
                                        <p:tgtEl>
                                          <p:spTgt spid="76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67"/>
                                        </p:tgtEl>
                                        <p:attrNameLst>
                                          <p:attrName>style.visibility</p:attrName>
                                        </p:attrNameLst>
                                      </p:cBhvr>
                                      <p:to>
                                        <p:strVal val="visible"/>
                                      </p:to>
                                    </p:set>
                                    <p:animEffect transition="in" filter="fade">
                                      <p:cBhvr>
                                        <p:cTn id="48" dur="500"/>
                                        <p:tgtEl>
                                          <p:spTgt spid="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0"/>
      <p:bldP spid="759" grpId="0"/>
      <p:bldP spid="760" grpId="0"/>
      <p:bldP spid="761" grpId="0"/>
      <p:bldP spid="762" grpId="0"/>
      <p:bldP spid="763" grpId="0"/>
      <p:bldP spid="764" grpId="0"/>
      <p:bldP spid="765" grpId="0"/>
      <p:bldP spid="766" grpId="0" animBg="1"/>
      <p:bldP spid="76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789"/>
        <p:cNvGrpSpPr/>
        <p:nvPr/>
      </p:nvGrpSpPr>
      <p:grpSpPr>
        <a:xfrm>
          <a:off x="0" y="0"/>
          <a:ext cx="0" cy="0"/>
          <a:chOff x="0" y="0"/>
          <a:chExt cx="0" cy="0"/>
        </a:xfrm>
      </p:grpSpPr>
      <p:pic>
        <p:nvPicPr>
          <p:cNvPr id="790" name="Google Shape;790;p110" descr="28_02_0MotorNeuronStruc-U.jpg"/>
          <p:cNvPicPr preferRelativeResize="0"/>
          <p:nvPr/>
        </p:nvPicPr>
        <p:blipFill rotWithShape="1">
          <a:blip r:embed="rId3">
            <a:alphaModFix/>
          </a:blip>
          <a:srcRect b="4767"/>
          <a:stretch/>
        </p:blipFill>
        <p:spPr>
          <a:xfrm>
            <a:off x="298704" y="1246632"/>
            <a:ext cx="8546592" cy="4156641"/>
          </a:xfrm>
          <a:prstGeom prst="rect">
            <a:avLst/>
          </a:prstGeom>
          <a:noFill/>
          <a:ln>
            <a:noFill/>
          </a:ln>
        </p:spPr>
      </p:pic>
      <p:cxnSp>
        <p:nvCxnSpPr>
          <p:cNvPr id="791" name="Google Shape;791;p110"/>
          <p:cNvCxnSpPr/>
          <p:nvPr/>
        </p:nvCxnSpPr>
        <p:spPr>
          <a:xfrm rot="10800000" flipH="1">
            <a:off x="1061582" y="3289940"/>
            <a:ext cx="473460" cy="72796"/>
          </a:xfrm>
          <a:prstGeom prst="straightConnector1">
            <a:avLst/>
          </a:prstGeom>
          <a:solidFill>
            <a:schemeClr val="accent1"/>
          </a:solidFill>
          <a:ln w="12700" cap="flat" cmpd="sng">
            <a:solidFill>
              <a:schemeClr val="dk1"/>
            </a:solidFill>
            <a:prstDash val="solid"/>
            <a:round/>
            <a:headEnd type="none" w="sm" len="sm"/>
            <a:tailEnd type="none" w="sm" len="sm"/>
          </a:ln>
        </p:spPr>
      </p:cxnSp>
      <p:cxnSp>
        <p:nvCxnSpPr>
          <p:cNvPr id="793" name="Google Shape;793;p110"/>
          <p:cNvCxnSpPr/>
          <p:nvPr/>
        </p:nvCxnSpPr>
        <p:spPr>
          <a:xfrm>
            <a:off x="1580043" y="3679933"/>
            <a:ext cx="0" cy="1079980"/>
          </a:xfrm>
          <a:prstGeom prst="straightConnector1">
            <a:avLst/>
          </a:prstGeom>
          <a:solidFill>
            <a:schemeClr val="accent1"/>
          </a:solidFill>
          <a:ln w="12700" cap="flat" cmpd="sng">
            <a:solidFill>
              <a:schemeClr val="dk1"/>
            </a:solidFill>
            <a:prstDash val="solid"/>
            <a:round/>
            <a:headEnd type="none" w="sm" len="sm"/>
            <a:tailEnd type="none" w="sm" len="sm"/>
          </a:ln>
        </p:spPr>
      </p:cxnSp>
      <p:sp>
        <p:nvSpPr>
          <p:cNvPr id="804" name="Google Shape;804;p110"/>
          <p:cNvSpPr txBox="1"/>
          <p:nvPr/>
        </p:nvSpPr>
        <p:spPr>
          <a:xfrm>
            <a:off x="340718" y="3231177"/>
            <a:ext cx="69842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Nucleus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5" name="Google Shape;805;p110"/>
          <p:cNvSpPr txBox="1"/>
          <p:nvPr/>
        </p:nvSpPr>
        <p:spPr>
          <a:xfrm>
            <a:off x="1041160" y="4725178"/>
            <a:ext cx="808001" cy="2154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Cell body</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9" name="Google Shape;829;p110"/>
          <p:cNvSpPr txBox="1"/>
          <p:nvPr/>
        </p:nvSpPr>
        <p:spPr>
          <a:xfrm>
            <a:off x="4362055" y="1796535"/>
            <a:ext cx="827852" cy="21544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1428"/>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Cell body</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783;p109">
            <a:extLst>
              <a:ext uri="{FF2B5EF4-FFF2-40B4-BE49-F238E27FC236}">
                <a16:creationId xmlns:a16="http://schemas.microsoft.com/office/drawing/2014/main" id="{A070D2A6-BC99-0960-7BFF-5CC028113987}"/>
              </a:ext>
            </a:extLst>
          </p:cNvPr>
          <p:cNvSpPr txBox="1">
            <a:spLocks/>
          </p:cNvSpPr>
          <p:nvPr/>
        </p:nvSpPr>
        <p:spPr>
          <a:xfrm>
            <a:off x="914400" y="0"/>
            <a:ext cx="7696200" cy="762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9pPr>
          </a:lstStyle>
          <a:p>
            <a:r>
              <a:rPr lang="en-US" sz="4000" b="1">
                <a:solidFill>
                  <a:srgbClr val="002060"/>
                </a:solidFill>
              </a:rPr>
              <a:t>Neurons</a:t>
            </a:r>
            <a:endParaRPr lang="en-US" dirty="0"/>
          </a:p>
        </p:txBody>
      </p:sp>
      <p:sp>
        <p:nvSpPr>
          <p:cNvPr id="3" name="Google Shape;784;p109">
            <a:extLst>
              <a:ext uri="{FF2B5EF4-FFF2-40B4-BE49-F238E27FC236}">
                <a16:creationId xmlns:a16="http://schemas.microsoft.com/office/drawing/2014/main" id="{304D0CD3-59A9-52E0-19D0-B6F4EF827ABF}"/>
              </a:ext>
            </a:extLst>
          </p:cNvPr>
          <p:cNvSpPr txBox="1">
            <a:spLocks/>
          </p:cNvSpPr>
          <p:nvPr/>
        </p:nvSpPr>
        <p:spPr>
          <a:xfrm>
            <a:off x="914400" y="5953176"/>
            <a:ext cx="8229600" cy="9048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lnSpc>
                <a:spcPct val="100000"/>
              </a:lnSpc>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lnSpc>
                <a:spcPct val="100000"/>
              </a:lnSpc>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344488" lvl="1" indent="-228600" algn="l">
              <a:spcBef>
                <a:spcPts val="0"/>
              </a:spcBef>
              <a:buClr>
                <a:srgbClr val="FF0000"/>
              </a:buClr>
              <a:buSzPts val="2100"/>
            </a:pPr>
            <a:r>
              <a:rPr lang="en-US" b="1" u="sng" dirty="0">
                <a:solidFill>
                  <a:srgbClr val="FF0000"/>
                </a:solidFill>
              </a:rPr>
              <a:t>CELL BODY</a:t>
            </a:r>
            <a:r>
              <a:rPr lang="en-US" sz="2100" b="1" dirty="0">
                <a:solidFill>
                  <a:srgbClr val="FF0000"/>
                </a:solidFill>
              </a:rPr>
              <a:t>: </a:t>
            </a:r>
            <a:r>
              <a:rPr lang="en-US" sz="2100" dirty="0">
                <a:solidFill>
                  <a:srgbClr val="002060"/>
                </a:solidFill>
              </a:rPr>
              <a:t>contains the </a:t>
            </a:r>
            <a:r>
              <a:rPr lang="en-US" sz="2100" b="1" dirty="0">
                <a:solidFill>
                  <a:srgbClr val="0000FF"/>
                </a:solidFill>
              </a:rPr>
              <a:t>nucleus</a:t>
            </a:r>
            <a:r>
              <a:rPr lang="en-US" sz="2100" dirty="0">
                <a:solidFill>
                  <a:srgbClr val="002060"/>
                </a:solidFill>
              </a:rPr>
              <a:t> and other </a:t>
            </a:r>
            <a:r>
              <a:rPr lang="en-US" sz="2100" b="1" dirty="0">
                <a:solidFill>
                  <a:srgbClr val="0000FF"/>
                </a:solidFill>
              </a:rPr>
              <a:t>cell organelles</a:t>
            </a:r>
            <a:r>
              <a:rPr lang="en-US" sz="2100" b="1" dirty="0"/>
              <a:t>.</a:t>
            </a:r>
            <a:endParaRPr lang="en-US" sz="1500" b="1" dirty="0">
              <a:solidFill>
                <a:srgbClr val="FF0000"/>
              </a:solidFill>
            </a:endParaRPr>
          </a:p>
          <a:p>
            <a:pPr marL="742950" lvl="1" indent="-158750" algn="l">
              <a:spcBef>
                <a:spcPts val="400"/>
              </a:spcBef>
              <a:buSzPts val="2000"/>
              <a:buFont typeface="Comic Sans MS"/>
              <a:buNone/>
            </a:pPr>
            <a:endParaRPr lang="en-US"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500"/>
                                        <p:tgtEl>
                                          <p:spTgt spid="7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9"/>
                                        </p:tgtEl>
                                        <p:attrNameLst>
                                          <p:attrName>style.visibility</p:attrName>
                                        </p:attrNameLst>
                                      </p:cBhvr>
                                      <p:to>
                                        <p:strVal val="visible"/>
                                      </p:to>
                                    </p:set>
                                    <p:animEffect transition="in" filter="fade">
                                      <p:cBhvr>
                                        <p:cTn id="17" dur="500"/>
                                        <p:tgtEl>
                                          <p:spTgt spid="8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05"/>
                                        </p:tgtEl>
                                        <p:attrNameLst>
                                          <p:attrName>style.visibility</p:attrName>
                                        </p:attrNameLst>
                                      </p:cBhvr>
                                      <p:to>
                                        <p:strVal val="visible"/>
                                      </p:to>
                                    </p:set>
                                    <p:animEffect transition="in" filter="fade">
                                      <p:cBhvr>
                                        <p:cTn id="20" dur="500"/>
                                        <p:tgtEl>
                                          <p:spTgt spid="805"/>
                                        </p:tgtEl>
                                      </p:cBhvr>
                                    </p:animEffect>
                                  </p:childTnLst>
                                </p:cTn>
                              </p:par>
                              <p:par>
                                <p:cTn id="21" presetID="10" presetClass="entr" presetSubtype="0" fill="hold" nodeType="withEffect">
                                  <p:stCondLst>
                                    <p:cond delay="0"/>
                                  </p:stCondLst>
                                  <p:childTnLst>
                                    <p:set>
                                      <p:cBhvr>
                                        <p:cTn id="22" dur="1" fill="hold">
                                          <p:stCondLst>
                                            <p:cond delay="0"/>
                                          </p:stCondLst>
                                        </p:cTn>
                                        <p:tgtEl>
                                          <p:spTgt spid="793"/>
                                        </p:tgtEl>
                                        <p:attrNameLst>
                                          <p:attrName>style.visibility</p:attrName>
                                        </p:attrNameLst>
                                      </p:cBhvr>
                                      <p:to>
                                        <p:strVal val="visible"/>
                                      </p:to>
                                    </p:set>
                                    <p:animEffect transition="in" filter="fade">
                                      <p:cBhvr>
                                        <p:cTn id="23" dur="500"/>
                                        <p:tgtEl>
                                          <p:spTgt spid="79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04"/>
                                        </p:tgtEl>
                                        <p:attrNameLst>
                                          <p:attrName>style.visibility</p:attrName>
                                        </p:attrNameLst>
                                      </p:cBhvr>
                                      <p:to>
                                        <p:strVal val="visible"/>
                                      </p:to>
                                    </p:set>
                                    <p:animEffect transition="in" filter="fade">
                                      <p:cBhvr>
                                        <p:cTn id="28" dur="500"/>
                                        <p:tgtEl>
                                          <p:spTgt spid="804"/>
                                        </p:tgtEl>
                                      </p:cBhvr>
                                    </p:animEffect>
                                  </p:childTnLst>
                                </p:cTn>
                              </p:par>
                              <p:par>
                                <p:cTn id="29" presetID="10" presetClass="entr" presetSubtype="0" fill="hold" nodeType="withEffect">
                                  <p:stCondLst>
                                    <p:cond delay="0"/>
                                  </p:stCondLst>
                                  <p:childTnLst>
                                    <p:set>
                                      <p:cBhvr>
                                        <p:cTn id="30" dur="1" fill="hold">
                                          <p:stCondLst>
                                            <p:cond delay="0"/>
                                          </p:stCondLst>
                                        </p:cTn>
                                        <p:tgtEl>
                                          <p:spTgt spid="791"/>
                                        </p:tgtEl>
                                        <p:attrNameLst>
                                          <p:attrName>style.visibility</p:attrName>
                                        </p:attrNameLst>
                                      </p:cBhvr>
                                      <p:to>
                                        <p:strVal val="visible"/>
                                      </p:to>
                                    </p:set>
                                    <p:animEffect transition="in" filter="fade">
                                      <p:cBhvr>
                                        <p:cTn id="31"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0"/>
      <p:bldP spid="805" grpId="0"/>
      <p:bldP spid="829" grpId="0"/>
      <p:bldP spid="3" grpId="0"/>
    </p:bldLst>
  </p:timing>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autumn_leaves">
  <a:themeElements>
    <a:clrScheme name="autumn_le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Notebook">
  <a:themeElements>
    <a:clrScheme name="Noteboo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silly_mime">
  <a:themeElements>
    <a:clrScheme name="silly_m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lly_mi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illy_m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lly_m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lly_m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lly_m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lly_m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lly_m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lly_m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lly_m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lly_m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lly_m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lly_m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lly_m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F_HealthBeat">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1_Default Design 2">
      <a:dk1>
        <a:srgbClr val="000000"/>
      </a:dk1>
      <a:lt1>
        <a:srgbClr val="FF6666"/>
      </a:lt1>
      <a:dk2>
        <a:srgbClr val="000000"/>
      </a:dk2>
      <a:lt2>
        <a:srgbClr val="CCCCCC"/>
      </a:lt2>
      <a:accent1>
        <a:srgbClr val="8C3800"/>
      </a:accent1>
      <a:accent2>
        <a:srgbClr val="73174C"/>
      </a:accent2>
      <a:accent3>
        <a:srgbClr val="FFB8B8"/>
      </a:accent3>
      <a:accent4>
        <a:srgbClr val="000000"/>
      </a:accent4>
      <a:accent5>
        <a:srgbClr val="C5AEAA"/>
      </a:accent5>
      <a:accent6>
        <a:srgbClr val="681444"/>
      </a:accent6>
      <a:hlink>
        <a:srgbClr val="730000"/>
      </a:hlink>
      <a:folHlink>
        <a:srgbClr val="3C10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TotalTime>
  <Words>4603</Words>
  <Application>Microsoft Office PowerPoint</Application>
  <PresentationFormat>On-screen Show (4:3)</PresentationFormat>
  <Paragraphs>1074</Paragraphs>
  <Slides>77</Slides>
  <Notes>76</Notes>
  <HiddenSlides>0</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77</vt:i4>
      </vt:variant>
    </vt:vector>
  </HeadingPairs>
  <TitlesOfParts>
    <vt:vector size="109" baseType="lpstr">
      <vt:lpstr>Arial</vt:lpstr>
      <vt:lpstr>Arial Black</vt:lpstr>
      <vt:lpstr>Arial Unicode MS</vt:lpstr>
      <vt:lpstr>Calibri</vt:lpstr>
      <vt:lpstr>Comic Sans MS</vt:lpstr>
      <vt:lpstr>Constantia</vt:lpstr>
      <vt:lpstr>Noto Sans Symbols</vt:lpstr>
      <vt:lpstr>Tahoma</vt:lpstr>
      <vt:lpstr>Times</vt:lpstr>
      <vt:lpstr>Times New Roman</vt:lpstr>
      <vt:lpstr>Wingdings</vt:lpstr>
      <vt:lpstr>3_Default Design</vt:lpstr>
      <vt:lpstr>Office Theme</vt:lpstr>
      <vt:lpstr>1_Office Theme</vt:lpstr>
      <vt:lpstr>Blank</vt:lpstr>
      <vt:lpstr>2_Office Theme</vt:lpstr>
      <vt:lpstr>AF_HealthBeat</vt:lpstr>
      <vt:lpstr>1_Blank</vt:lpstr>
      <vt:lpstr>1_Default Design</vt:lpstr>
      <vt:lpstr>3_Office Theme</vt:lpstr>
      <vt:lpstr>3_Blank</vt:lpstr>
      <vt:lpstr>4_Office Theme</vt:lpstr>
      <vt:lpstr>autumn_leaves</vt:lpstr>
      <vt:lpstr>Notebook</vt:lpstr>
      <vt:lpstr>5_Office Theme</vt:lpstr>
      <vt:lpstr>4_Blank</vt:lpstr>
      <vt:lpstr>7_Office Theme</vt:lpstr>
      <vt:lpstr>8_Office Theme</vt:lpstr>
      <vt:lpstr>Ripple</vt:lpstr>
      <vt:lpstr>silly_mime</vt:lpstr>
      <vt:lpstr>VIDEO TEMPLATES</vt:lpstr>
      <vt:lpstr>6_Office Theme</vt:lpstr>
      <vt:lpstr>Go to the “Slide Show” shade above</vt:lpstr>
      <vt:lpstr>Human Anatomy &amp; Physiology Nerves, Circulation, Respiration  Chapter 32</vt:lpstr>
      <vt:lpstr>PowerPoint Presentation</vt:lpstr>
      <vt:lpstr>PowerPoint Presentation</vt:lpstr>
      <vt:lpstr>  Lesson Objectives</vt:lpstr>
      <vt:lpstr>The Nervous System</vt:lpstr>
      <vt:lpstr>The Nervous System</vt:lpstr>
      <vt:lpstr>PowerPoint Presentation</vt:lpstr>
      <vt:lpstr>PowerPoint Presentation</vt:lpstr>
      <vt:lpstr>PowerPoint Presentation</vt:lpstr>
      <vt:lpstr>PowerPoint Presentation</vt:lpstr>
      <vt:lpstr>PowerPoint Presentation</vt:lpstr>
      <vt:lpstr>SYNAPSE</vt:lpstr>
      <vt:lpstr>Neurons communicate at Synapses</vt:lpstr>
      <vt:lpstr>Nerve function depends on charge differences across neuron membranes.</vt:lpstr>
      <vt:lpstr>PowerPoint Presentation</vt:lpstr>
      <vt:lpstr>Nerve function depends on charge differences across neuron membranes.</vt:lpstr>
      <vt:lpstr>PowerPoint Presentation</vt:lpstr>
      <vt:lpstr>PowerPoint Presentation</vt:lpstr>
      <vt:lpstr>PowerPoint Presentation</vt:lpstr>
      <vt:lpstr>Action Potentials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Circulatory System facilitates exchange with all Body Tissues.</vt:lpstr>
      <vt:lpstr>The Circulatory System facilitates exchange with all Body Tissues. </vt:lpstr>
      <vt:lpstr>The Circulatory System facilitates exchange with all Body Tissues. </vt:lpstr>
      <vt:lpstr>The Circulatory System facilitates exchange with all Body Tissues. </vt:lpstr>
      <vt:lpstr>The Circulatory System facilitates exchange with all Body Tissues. </vt:lpstr>
      <vt:lpstr>The Circulatory System facilitates exchange with all Body Tissues. </vt:lpstr>
      <vt:lpstr>Circulatory System</vt:lpstr>
      <vt:lpstr>HEART</vt:lpstr>
      <vt:lpstr>HEART</vt:lpstr>
      <vt:lpstr>Heart</vt:lpstr>
      <vt:lpstr>Heart</vt:lpstr>
      <vt:lpstr>Heart</vt:lpstr>
      <vt:lpstr>Blood Flow</vt:lpstr>
      <vt:lpstr>Blood Flow</vt:lpstr>
      <vt:lpstr>Blood Flow</vt:lpstr>
      <vt:lpstr>Blood Flow</vt:lpstr>
      <vt:lpstr>PowerPoint Presentation</vt:lpstr>
      <vt:lpstr>PowerPoint Presentation</vt:lpstr>
      <vt:lpstr>Heart</vt:lpstr>
      <vt:lpstr>Nourishing the Heart</vt:lpstr>
      <vt:lpstr>Blood Pressure</vt:lpstr>
      <vt:lpstr>Heart Attacks</vt:lpstr>
      <vt:lpstr>PowerPoint Presentation</vt:lpstr>
      <vt:lpstr>THE BLOOD</vt:lpstr>
      <vt:lpstr>BLOOD CELL FUNCTIONS</vt:lpstr>
      <vt:lpstr>PowerPoint Presentation</vt:lpstr>
      <vt:lpstr>PowerPoint Presentation</vt:lpstr>
      <vt:lpstr>Respiratory System</vt:lpstr>
      <vt:lpstr>PowerPoint Presentation</vt:lpstr>
      <vt:lpstr>Breathing</vt:lpstr>
      <vt:lpstr>INHALING</vt:lpstr>
      <vt:lpstr>EXHALING</vt:lpstr>
      <vt:lpstr>Pathway In</vt:lpstr>
      <vt:lpstr>Pathway to the Lungs</vt:lpstr>
      <vt:lpstr>The Human Respiratory System</vt:lpstr>
      <vt:lpstr>The Human Respiratory System</vt:lpstr>
      <vt:lpstr>The Human Respiratory System</vt:lpstr>
      <vt:lpstr>The Human Respiratory System</vt:lpstr>
      <vt:lpstr>The Human Respiratory System</vt:lpstr>
      <vt:lpstr>The Human Respiratory System</vt:lpstr>
      <vt:lpstr>Alveoli: Gas Exchange</vt:lpstr>
      <vt:lpstr>PowerPoint Presentation</vt:lpstr>
      <vt:lpstr>Gas Exchange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32:  Human Anatomy and Physiology III</dc:title>
  <dc:creator>Craig Riesen</dc:creator>
  <cp:lastModifiedBy>Craig Riesen</cp:lastModifiedBy>
  <cp:revision>43</cp:revision>
  <dcterms:modified xsi:type="dcterms:W3CDTF">2023-04-27T18:40:57Z</dcterms:modified>
</cp:coreProperties>
</file>