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73" r:id="rId3"/>
    <p:sldMasterId id="2147483865" r:id="rId4"/>
    <p:sldMasterId id="2147483877" r:id="rId5"/>
    <p:sldMasterId id="2147483890" r:id="rId6"/>
  </p:sldMasterIdLst>
  <p:notesMasterIdLst>
    <p:notesMasterId r:id="rId81"/>
  </p:notesMasterIdLst>
  <p:sldIdLst>
    <p:sldId id="1139" r:id="rId7"/>
    <p:sldId id="259" r:id="rId8"/>
    <p:sldId id="1115" r:id="rId9"/>
    <p:sldId id="1124" r:id="rId10"/>
    <p:sldId id="1122" r:id="rId11"/>
    <p:sldId id="1121" r:id="rId12"/>
    <p:sldId id="1123" r:id="rId13"/>
    <p:sldId id="977" r:id="rId14"/>
    <p:sldId id="1076" r:id="rId15"/>
    <p:sldId id="980" r:id="rId16"/>
    <p:sldId id="1125" r:id="rId17"/>
    <p:sldId id="1116" r:id="rId18"/>
    <p:sldId id="986" r:id="rId19"/>
    <p:sldId id="1083" r:id="rId20"/>
    <p:sldId id="1086" r:id="rId21"/>
    <p:sldId id="1087" r:id="rId22"/>
    <p:sldId id="1085" r:id="rId23"/>
    <p:sldId id="1126" r:id="rId24"/>
    <p:sldId id="1127" r:id="rId25"/>
    <p:sldId id="1128" r:id="rId26"/>
    <p:sldId id="1129" r:id="rId27"/>
    <p:sldId id="1130" r:id="rId28"/>
    <p:sldId id="1131" r:id="rId29"/>
    <p:sldId id="1132" r:id="rId30"/>
    <p:sldId id="1090" r:id="rId31"/>
    <p:sldId id="1133" r:id="rId32"/>
    <p:sldId id="1134" r:id="rId33"/>
    <p:sldId id="1135" r:id="rId34"/>
    <p:sldId id="1072" r:id="rId35"/>
    <p:sldId id="1136" r:id="rId36"/>
    <p:sldId id="1058" r:id="rId37"/>
    <p:sldId id="1137" r:id="rId38"/>
    <p:sldId id="1073" r:id="rId39"/>
    <p:sldId id="1108" r:id="rId40"/>
    <p:sldId id="1117" r:id="rId41"/>
    <p:sldId id="1119" r:id="rId42"/>
    <p:sldId id="1109" r:id="rId43"/>
    <p:sldId id="1110" r:id="rId44"/>
    <p:sldId id="1094" r:id="rId45"/>
    <p:sldId id="1138" r:id="rId46"/>
    <p:sldId id="1025" r:id="rId47"/>
    <p:sldId id="1080" r:id="rId48"/>
    <p:sldId id="1081" r:id="rId49"/>
    <p:sldId id="1106" r:id="rId50"/>
    <p:sldId id="1026" r:id="rId51"/>
    <p:sldId id="1029" r:id="rId52"/>
    <p:sldId id="1030" r:id="rId53"/>
    <p:sldId id="1031" r:id="rId54"/>
    <p:sldId id="1000" r:id="rId55"/>
    <p:sldId id="1002" r:id="rId56"/>
    <p:sldId id="1013" r:id="rId57"/>
    <p:sldId id="1015" r:id="rId58"/>
    <p:sldId id="1019" r:id="rId59"/>
    <p:sldId id="1100" r:id="rId60"/>
    <p:sldId id="1111" r:id="rId61"/>
    <p:sldId id="999" r:id="rId62"/>
    <p:sldId id="1063" r:id="rId63"/>
    <p:sldId id="1069" r:id="rId64"/>
    <p:sldId id="1064" r:id="rId65"/>
    <p:sldId id="1065" r:id="rId66"/>
    <p:sldId id="1095" r:id="rId67"/>
    <p:sldId id="1050" r:id="rId68"/>
    <p:sldId id="1118" r:id="rId69"/>
    <p:sldId id="1101" r:id="rId70"/>
    <p:sldId id="1053" r:id="rId71"/>
    <p:sldId id="1054" r:id="rId72"/>
    <p:sldId id="1102" r:id="rId73"/>
    <p:sldId id="1091" r:id="rId74"/>
    <p:sldId id="1120" r:id="rId75"/>
    <p:sldId id="1103" r:id="rId76"/>
    <p:sldId id="1104" r:id="rId77"/>
    <p:sldId id="1112" r:id="rId78"/>
    <p:sldId id="1113" r:id="rId79"/>
    <p:sldId id="1114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C8C"/>
    <a:srgbClr val="FFB732"/>
    <a:srgbClr val="FDEED9"/>
    <a:srgbClr val="EA6F1E"/>
    <a:srgbClr val="59C798"/>
    <a:srgbClr val="FFFFFF"/>
    <a:srgbClr val="A3B53D"/>
    <a:srgbClr val="D13426"/>
    <a:srgbClr val="87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7" autoAdjust="0"/>
    <p:restoredTop sz="96187" autoAdjust="0"/>
  </p:normalViewPr>
  <p:slideViewPr>
    <p:cSldViewPr>
      <p:cViewPr varScale="1">
        <p:scale>
          <a:sx n="79" d="100"/>
          <a:sy n="79" d="100"/>
        </p:scale>
        <p:origin x="103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presProps" Target="presProps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MS PGothic" pitchFamily="34" charset="-128"/>
              </a:defRPr>
            </a:lvl1pPr>
          </a:lstStyle>
          <a:p>
            <a:pPr>
              <a:defRPr/>
            </a:pPr>
            <a:fld id="{1BC44D47-A961-4EA4-AB1E-7C321E5A34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71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71E0E962-CF0D-4F99-8FE8-9985F45E7DB9}" type="slidenum">
              <a:rPr lang="en-US" altLang="en-US" sz="1200" b="0" smtClean="0"/>
              <a:pPr/>
              <a:t>2</a:t>
            </a:fld>
            <a:endParaRPr lang="en-US" altLang="en-US" sz="12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00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C8F68-4F22-4BF0-A8DD-388FCE12E4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59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4BE0CB-887A-4D52-845E-98558EF7CB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1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D24BE0CB-887A-4D52-845E-98558EF7CB1C}" type="slidenum">
              <a:rPr lang="en-US" altLang="en-US" sz="1200" b="0" smtClean="0">
                <a:solidFill>
                  <a:srgbClr val="000000"/>
                </a:solidFill>
              </a:rPr>
              <a:pPr/>
              <a:t>25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4BE0CB-887A-4D52-845E-98558EF7CB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86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4BE0CB-887A-4D52-845E-98558EF7CB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02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4BE0CB-887A-4D52-845E-98558EF7CB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10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71E0E962-CF0D-4F99-8FE8-9985F45E7DB9}" type="slidenum">
              <a:rPr lang="en-US" altLang="en-US" sz="1200" b="0" smtClean="0"/>
              <a:pPr/>
              <a:t>36</a:t>
            </a:fld>
            <a:endParaRPr lang="en-US" altLang="en-US" sz="12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7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5CC2C9C4-6260-4A4A-BFA7-11B9764309E3}" type="slidenum">
              <a:rPr lang="en-US" altLang="en-US" sz="1200" b="0" smtClean="0"/>
              <a:pPr/>
              <a:t>39</a:t>
            </a:fld>
            <a:endParaRPr lang="en-US" altLang="en-US" sz="1200" b="0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6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5CC2C9C4-6260-4A4A-BFA7-11B9764309E3}" type="slidenum">
              <a:rPr lang="en-US" altLang="en-US" sz="1200" b="0" smtClean="0"/>
              <a:pPr/>
              <a:t>41</a:t>
            </a:fld>
            <a:endParaRPr lang="en-US" altLang="en-US" sz="1200" b="0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6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917BC382-8984-4161-A497-F4FFA1D3A58D}" type="slidenum">
              <a:rPr lang="en-US" altLang="en-US" sz="1200" b="0" smtClean="0"/>
              <a:pPr/>
              <a:t>42</a:t>
            </a:fld>
            <a:endParaRPr lang="en-US" altLang="en-US" sz="12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4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71E0E962-CF0D-4F99-8FE8-9985F45E7DB9}" type="slidenum">
              <a:rPr lang="en-US" altLang="en-US" sz="1200" b="0" smtClean="0"/>
              <a:pPr/>
              <a:t>3</a:t>
            </a:fld>
            <a:endParaRPr lang="en-US" altLang="en-US" sz="12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41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C1652D01-8A8D-475C-ADC2-570C9C81A813}" type="slidenum">
              <a:rPr lang="en-US" altLang="en-US" sz="1200" b="0" smtClean="0">
                <a:solidFill>
                  <a:prstClr val="black"/>
                </a:solidFill>
              </a:rPr>
              <a:pPr/>
              <a:t>44</a:t>
            </a:fld>
            <a:endParaRPr lang="en-US" altLang="en-US" sz="1200" b="0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58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C1652D01-8A8D-475C-ADC2-570C9C81A813}" type="slidenum">
              <a:rPr lang="en-US" altLang="en-US" sz="1200" b="0" smtClean="0"/>
              <a:pPr/>
              <a:t>45</a:t>
            </a:fld>
            <a:endParaRPr lang="en-US" altLang="en-US" sz="1200" b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58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4FF58742-6E82-44E7-965D-C53FFF1FF3ED}" type="slidenum">
              <a:rPr lang="en-US" altLang="en-US" sz="1200" b="0" smtClean="0"/>
              <a:pPr/>
              <a:t>49</a:t>
            </a:fld>
            <a:endParaRPr lang="en-US" altLang="en-US" sz="1200" b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40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D24BE0CB-887A-4D52-845E-98558EF7CB1C}" type="slidenum">
              <a:rPr lang="en-US" altLang="en-US" sz="1200" b="0" smtClean="0"/>
              <a:pPr/>
              <a:t>50</a:t>
            </a:fld>
            <a:endParaRPr lang="en-US" altLang="en-US" sz="12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81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D975B79B-968F-41FB-ABCE-5630EAE26181}" type="slidenum">
              <a:rPr lang="en-US" altLang="en-US" sz="1200" b="0" smtClean="0"/>
              <a:pPr/>
              <a:t>51</a:t>
            </a:fld>
            <a:endParaRPr lang="en-US" altLang="en-US" sz="1200" b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98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A9B0D9F7-ACC5-4405-98BD-470F6F2161E5}" type="slidenum">
              <a:rPr lang="en-US" altLang="en-US" sz="1200" b="0" smtClean="0"/>
              <a:pPr/>
              <a:t>52</a:t>
            </a:fld>
            <a:endParaRPr lang="en-US" altLang="en-US" sz="1200" b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3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54D8D969-FB26-4C53-8C56-E1DB17CBEF09}" type="slidenum">
              <a:rPr lang="en-US" altLang="en-US" sz="1200" b="0" smtClean="0"/>
              <a:pPr/>
              <a:t>53</a:t>
            </a:fld>
            <a:endParaRPr lang="en-US" altLang="en-US" sz="1200" b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61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03DF969F-A82B-48BA-80F2-36172E28D24A}" type="slidenum">
              <a:rPr lang="en-US" altLang="en-US" sz="1200" b="0" smtClean="0"/>
              <a:pPr/>
              <a:t>56</a:t>
            </a:fld>
            <a:endParaRPr lang="en-US" altLang="en-US" sz="1200" b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65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89F76D07-35C2-437D-BFFB-61EC2E814FC1}" type="slidenum">
              <a:rPr lang="en-US" altLang="en-US" sz="1200" b="0" smtClean="0">
                <a:solidFill>
                  <a:srgbClr val="000000"/>
                </a:solidFill>
              </a:rPr>
              <a:pPr/>
              <a:t>58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918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C7EBE774-DB45-487C-AFED-1F425A433D7E}" type="slidenum">
              <a:rPr lang="en-US" altLang="en-US" sz="1200" b="0" smtClean="0"/>
              <a:pPr/>
              <a:t>62</a:t>
            </a:fld>
            <a:endParaRPr lang="en-US" altLang="en-US" sz="1200" b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0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5EE43A92-F82F-473F-9B7B-5DAAD7F5AB27}" type="slidenum">
              <a:rPr lang="en-US" altLang="en-US" sz="1200" b="0" smtClean="0"/>
              <a:pPr/>
              <a:t>8</a:t>
            </a:fld>
            <a:endParaRPr lang="en-US" altLang="en-US" sz="1200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44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71E0E962-CF0D-4F99-8FE8-9985F45E7DB9}" type="slidenum">
              <a:rPr lang="en-US" altLang="en-US" sz="1200" b="0" smtClean="0"/>
              <a:pPr/>
              <a:t>63</a:t>
            </a:fld>
            <a:endParaRPr lang="en-US" altLang="en-US" sz="12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15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E29FB814-AE5D-4ED8-AB5A-658C8EA3A330}" type="slidenum">
              <a:rPr lang="en-US" altLang="en-US" sz="1200" b="0" smtClean="0"/>
              <a:pPr/>
              <a:t>65</a:t>
            </a:fld>
            <a:endParaRPr lang="en-US" altLang="en-US" sz="1200" b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72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D7BCA2DE-33B3-453A-844E-53A8A26F6CCD}" type="slidenum">
              <a:rPr lang="en-US" altLang="en-US" sz="1200" b="0" smtClean="0"/>
              <a:pPr/>
              <a:t>66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49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EEB6890A-D2F6-447D-B368-5B3F44F8A20C}" type="slidenum">
              <a:rPr lang="en-US" altLang="en-US" sz="1200" b="0" smtClean="0">
                <a:solidFill>
                  <a:srgbClr val="000000"/>
                </a:solidFill>
              </a:rPr>
              <a:pPr/>
              <a:t>68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65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EEB6890A-D2F6-447D-B368-5B3F44F8A20C}" type="slidenum">
              <a:rPr lang="en-US" altLang="en-US" sz="1200" b="0" smtClean="0">
                <a:solidFill>
                  <a:srgbClr val="000000"/>
                </a:solidFill>
              </a:rPr>
              <a:pPr/>
              <a:t>69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66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BBE017B7-DEB0-4405-A5D6-763C8535B3F5}" type="slidenum">
              <a:rPr lang="en-US" altLang="en-US" sz="1200" b="0" smtClean="0">
                <a:solidFill>
                  <a:srgbClr val="000000"/>
                </a:solidFill>
              </a:rPr>
              <a:pPr/>
              <a:t>70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0957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Text Box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79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EEB6890A-D2F6-447D-B368-5B3F44F8A20C}" type="slidenum">
              <a:rPr lang="en-US" altLang="en-US" sz="1200" b="0" smtClean="0">
                <a:solidFill>
                  <a:srgbClr val="000000"/>
                </a:solidFill>
              </a:rPr>
              <a:pPr/>
              <a:t>71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651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EEB6890A-D2F6-447D-B368-5B3F44F8A20C}" type="slidenum">
              <a:rPr lang="en-US" altLang="en-US" sz="1200" b="0" smtClean="0">
                <a:solidFill>
                  <a:srgbClr val="000000"/>
                </a:solidFill>
              </a:rPr>
              <a:pPr/>
              <a:t>72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65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EEB6890A-D2F6-447D-B368-5B3F44F8A20C}" type="slidenum">
              <a:rPr lang="en-US" altLang="en-US" sz="1200" b="0" smtClean="0">
                <a:solidFill>
                  <a:srgbClr val="000000"/>
                </a:solidFill>
              </a:rPr>
              <a:pPr/>
              <a:t>73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65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EEB6890A-D2F6-447D-B368-5B3F44F8A20C}" type="slidenum">
              <a:rPr lang="en-US" altLang="en-US" sz="1200" b="0" smtClean="0">
                <a:solidFill>
                  <a:srgbClr val="000000"/>
                </a:solidFill>
              </a:rPr>
              <a:pPr/>
              <a:t>74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65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5EE43A92-F82F-473F-9B7B-5DAAD7F5AB27}" type="slidenum">
              <a:rPr lang="en-US" altLang="en-US" sz="1200" b="0" smtClean="0">
                <a:solidFill>
                  <a:prstClr val="black"/>
                </a:solidFill>
              </a:rPr>
              <a:pPr/>
              <a:t>9</a:t>
            </a:fld>
            <a:endParaRPr lang="en-US" alt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4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ACA8C761-9F62-4447-8F82-2EDAD72B61AC}" type="slidenum">
              <a:rPr lang="en-US" altLang="en-US" sz="1200" b="0" smtClean="0"/>
              <a:pPr/>
              <a:t>10</a:t>
            </a:fld>
            <a:endParaRPr lang="en-US" altLang="en-US" sz="12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05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A8C761-9F62-4447-8F82-2EDAD72B61A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0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ACA8C761-9F62-4447-8F82-2EDAD72B61AC}" type="slidenum">
              <a:rPr lang="en-US" altLang="en-US" sz="1200" b="0" smtClean="0"/>
              <a:pPr/>
              <a:t>12</a:t>
            </a:fld>
            <a:endParaRPr lang="en-US" altLang="en-US" sz="12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6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fld id="{15235E82-3A4C-40B8-9C46-1D0BCFE18337}" type="slidenum">
              <a:rPr lang="en-US" altLang="en-US" sz="1200" b="0" smtClean="0"/>
              <a:pPr/>
              <a:t>13</a:t>
            </a:fld>
            <a:endParaRPr lang="en-US" altLang="en-US" sz="12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44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C8F68-4F22-4BF0-A8DD-388FCE12E4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6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97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284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21145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1912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0185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98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79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8589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5705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08413" cy="502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3810000" cy="502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194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897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5438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12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591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444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6109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876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2112963" cy="6621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191250" cy="6621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54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818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5497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9986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08413" cy="502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3810000" cy="502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0638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49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35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4132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88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7694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6647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2908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2112963" cy="6621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191250" cy="6621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21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13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85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15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88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0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9892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4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67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6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27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90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8307-7EC8-404C-9D8A-DAD093F01A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DA0-75C0-4DA5-A7F4-236922B162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79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056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7998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103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48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3530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751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7882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327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753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866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8009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21145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1912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4628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527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553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90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1128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862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08413" cy="502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3810000" cy="502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68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8570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6564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9729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666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8923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2919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2112963" cy="6621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191250" cy="6621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defTabSz="914400">
              <a:buSzTx/>
              <a:defRPr sz="2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z="1200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8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89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943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721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ChemPPointcro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147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FE7F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600" y="0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553200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  <p:pic>
        <p:nvPicPr>
          <p:cNvPr id="1031" name="Picture 10" descr="PEA_RGB_bluebg-smal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6607175"/>
            <a:ext cx="8064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304800" y="76200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5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58B9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>
                <a:solidFill>
                  <a:srgbClr val="5D88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 W3" pitchFamily="-80" charset="-128"/>
              </a:rPr>
              <a:t>2.1 Properties of Matter </a:t>
            </a:r>
            <a:r>
              <a:rPr lang="en-US" altLang="en-US">
                <a:solidFill>
                  <a:srgbClr val="5D88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itchFamily="34" charset="-128"/>
              </a:rPr>
              <a:t>&gt;</a:t>
            </a:r>
          </a:p>
        </p:txBody>
      </p:sp>
      <p:sp>
        <p:nvSpPr>
          <p:cNvPr id="1033" name="Text Box 13"/>
          <p:cNvSpPr txBox="1">
            <a:spLocks noChangeArrowheads="1"/>
          </p:cNvSpPr>
          <p:nvPr userDrawn="1"/>
        </p:nvSpPr>
        <p:spPr bwMode="auto">
          <a:xfrm>
            <a:off x="0" y="6400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2400" b="0"/>
          </a:p>
        </p:txBody>
      </p:sp>
      <p:sp>
        <p:nvSpPr>
          <p:cNvPr id="1034" name="Text Box 14"/>
          <p:cNvSpPr txBox="1">
            <a:spLocks noChangeArrowheads="1"/>
          </p:cNvSpPr>
          <p:nvPr userDrawn="1"/>
        </p:nvSpPr>
        <p:spPr bwMode="auto">
          <a:xfrm>
            <a:off x="76200" y="652145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708B2174-779A-4E69-9551-81C49D2F7999}" type="slidenum">
              <a:rPr lang="en-US" altLang="en-US" sz="1600" b="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16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pitchFamily="-8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1pPr>
      <a:lvl2pPr marL="568325" indent="-346075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2pPr>
      <a:lvl3pPr marL="1023938" indent="-341313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3pPr>
      <a:lvl4pPr marL="1600200" indent="-228600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1475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FE7F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0"/>
            <a:ext cx="62468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0813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514600" y="6553200"/>
            <a:ext cx="57134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57200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 sz="2400"/>
              <a:t>.</a:t>
            </a: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6607175"/>
            <a:ext cx="8064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04800" y="762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spcBef>
                <a:spcPts val="1500"/>
              </a:spcBef>
              <a:buSzPct val="100000"/>
              <a:defRPr/>
            </a:pPr>
            <a:r>
              <a:rPr lang="en-US" altLang="en-US" sz="2800">
                <a:solidFill>
                  <a:srgbClr val="5D88A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2.2 Mixtures &gt;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6200" y="652145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spcBef>
                <a:spcPts val="1000"/>
              </a:spcBef>
              <a:buSzPct val="100000"/>
              <a:defRPr/>
            </a:pPr>
            <a:fld id="{372C23FE-C239-459B-ABD4-B933E9CC0F8C}" type="slidenum">
              <a:rPr lang="en-US" altLang="en-US" sz="1600" b="0"/>
              <a:pPr defTabSz="457200">
                <a:spcBef>
                  <a:spcPts val="1000"/>
                </a:spcBef>
                <a:buSzPct val="100000"/>
                <a:defRPr/>
              </a:pPr>
              <a:t>‹#›</a:t>
            </a:fld>
            <a:endParaRPr lang="en-US" altLang="en-US" sz="16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pitchFamily="-80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1pPr>
      <a:lvl2pPr marL="568325" indent="-346075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Char char="•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2pPr>
      <a:lvl3pPr marL="1023938" indent="-341313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3pPr>
      <a:lvl4pPr marL="1600200" indent="-2286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4pPr>
      <a:lvl5pPr marL="2057400" indent="-2286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1475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FE7F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0"/>
            <a:ext cx="62468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0813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514600" y="6553200"/>
            <a:ext cx="57134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57200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 sz="2400"/>
              <a:t>.</a:t>
            </a: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6607175"/>
            <a:ext cx="8064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04800" y="762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spcBef>
                <a:spcPts val="1500"/>
              </a:spcBef>
              <a:buSzPct val="100000"/>
              <a:defRPr/>
            </a:pPr>
            <a:r>
              <a:rPr lang="en-US" altLang="en-US" sz="2800">
                <a:solidFill>
                  <a:srgbClr val="5D88A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2.2 Mixtures &gt;</a:t>
            </a:r>
          </a:p>
        </p:txBody>
      </p:sp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6200" y="652145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spcBef>
                <a:spcPts val="1000"/>
              </a:spcBef>
              <a:buSzPct val="100000"/>
              <a:defRPr/>
            </a:pPr>
            <a:fld id="{399583C6-17E3-400F-9C99-1B23493B7540}" type="slidenum">
              <a:rPr lang="en-US" altLang="en-US" sz="1600" b="0"/>
              <a:pPr defTabSz="457200">
                <a:spcBef>
                  <a:spcPts val="1000"/>
                </a:spcBef>
                <a:buSzPct val="100000"/>
                <a:defRPr/>
              </a:pPr>
              <a:t>‹#›</a:t>
            </a:fld>
            <a:endParaRPr lang="en-US" altLang="en-US" sz="16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pitchFamily="-80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1pPr>
      <a:lvl2pPr marL="568325" indent="-346075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Char char="•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2pPr>
      <a:lvl3pPr marL="1023938" indent="-341313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3pPr>
      <a:lvl4pPr marL="1600200" indent="-2286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4pPr>
      <a:lvl5pPr marL="2057400" indent="-2286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F818307-7EC8-404C-9D8A-DAD093F01A9F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9/3/2024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535EDA0-75C0-4DA5-A7F4-236922B16282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964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ChemPPointcro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147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FE7F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600" y="0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553200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  <p:pic>
        <p:nvPicPr>
          <p:cNvPr id="1031" name="Picture 10" descr="PEA_RGB_bluebg-smal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6607175"/>
            <a:ext cx="8064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304800" y="76200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5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58B9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>
                <a:solidFill>
                  <a:srgbClr val="5D88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 W3" pitchFamily="-80" charset="-128"/>
              </a:rPr>
              <a:t>2.1 Properties of Matter </a:t>
            </a:r>
            <a:r>
              <a:rPr lang="en-US" altLang="en-US">
                <a:solidFill>
                  <a:srgbClr val="5D88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itchFamily="34" charset="-128"/>
              </a:rPr>
              <a:t>&gt;</a:t>
            </a:r>
          </a:p>
        </p:txBody>
      </p:sp>
      <p:sp>
        <p:nvSpPr>
          <p:cNvPr id="1033" name="Text Box 13"/>
          <p:cNvSpPr txBox="1">
            <a:spLocks noChangeArrowheads="1"/>
          </p:cNvSpPr>
          <p:nvPr userDrawn="1"/>
        </p:nvSpPr>
        <p:spPr bwMode="auto">
          <a:xfrm>
            <a:off x="0" y="6400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2400" b="0"/>
          </a:p>
        </p:txBody>
      </p:sp>
      <p:sp>
        <p:nvSpPr>
          <p:cNvPr id="1034" name="Text Box 14"/>
          <p:cNvSpPr txBox="1">
            <a:spLocks noChangeArrowheads="1"/>
          </p:cNvSpPr>
          <p:nvPr userDrawn="1"/>
        </p:nvSpPr>
        <p:spPr bwMode="auto">
          <a:xfrm>
            <a:off x="76200" y="652145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708B2174-779A-4E69-9551-81C49D2F7999}" type="slidenum">
              <a:rPr lang="en-US" altLang="en-US" sz="1600" b="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1600" b="0"/>
          </a:p>
        </p:txBody>
      </p:sp>
    </p:spTree>
    <p:extLst>
      <p:ext uri="{BB962C8B-B14F-4D97-AF65-F5344CB8AC3E}">
        <p14:creationId xmlns:p14="http://schemas.microsoft.com/office/powerpoint/2010/main" val="256988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pitchFamily="-8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1pPr>
      <a:lvl2pPr marL="568325" indent="-346075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2pPr>
      <a:lvl3pPr marL="1023938" indent="-341313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3pPr>
      <a:lvl4pPr marL="1600200" indent="-228600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ＭＳ Ｐゴシック" pitchFamily="-8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1475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FE7F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0"/>
            <a:ext cx="62468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0813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514600" y="6553200"/>
            <a:ext cx="57134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57200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 sz="2400"/>
              <a:t>.</a:t>
            </a: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6607175"/>
            <a:ext cx="8064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04800" y="762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spcBef>
                <a:spcPts val="1500"/>
              </a:spcBef>
              <a:buSzPct val="100000"/>
              <a:defRPr/>
            </a:pPr>
            <a:r>
              <a:rPr lang="en-US" altLang="en-US" sz="2800">
                <a:solidFill>
                  <a:srgbClr val="5D88A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2.2 Mixtures &gt;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457200"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6200" y="652145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spcBef>
                <a:spcPts val="1000"/>
              </a:spcBef>
              <a:buSzPct val="100000"/>
              <a:defRPr/>
            </a:pPr>
            <a:fld id="{372C23FE-C239-459B-ABD4-B933E9CC0F8C}" type="slidenum">
              <a:rPr lang="en-US" altLang="en-US" sz="1600" b="0"/>
              <a:pPr defTabSz="457200">
                <a:spcBef>
                  <a:spcPts val="1000"/>
                </a:spcBef>
                <a:buSzPct val="100000"/>
                <a:defRPr/>
              </a:pPr>
              <a:t>‹#›</a:t>
            </a:fld>
            <a:endParaRPr lang="en-US" altLang="en-US" sz="1600" b="0"/>
          </a:p>
        </p:txBody>
      </p:sp>
    </p:spTree>
    <p:extLst>
      <p:ext uri="{BB962C8B-B14F-4D97-AF65-F5344CB8AC3E}">
        <p14:creationId xmlns:p14="http://schemas.microsoft.com/office/powerpoint/2010/main" val="231984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pitchFamily="-80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ＭＳ Ｐゴシック" pitchFamily="-80" charset="-128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D13426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1pPr>
      <a:lvl2pPr marL="568325" indent="-346075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Char char="•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2pPr>
      <a:lvl3pPr marL="1023938" indent="-341313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3pPr>
      <a:lvl4pPr marL="1600200" indent="-2286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4pPr>
      <a:lvl5pPr marL="2057400" indent="-2286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ＭＳ Ｐゴシック" pitchFamily="-8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screencast-o-matic.com/watch/cF6eq8YlM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eencast-o-matic.com/watch/cF6XFbY0I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1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1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somup.com/cqjhonebqd" TargetMode="Externa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screencast-o-matic.com/watch/cFQi2qqpdz" TargetMode="Externa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screencast-o-matic.com/watch/cFfnDFDGtZ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gif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gif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screencast-o-matic.com/watch/cFQiI3qpGD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screencast-o-matic.com/watch/cFQilLqp5O" TargetMode="External"/><Relationship Id="rId5" Type="http://schemas.openxmlformats.org/officeDocument/2006/relationships/hyperlink" Target="https://screencast-o-matic.com/watch/cFQiooqpMR" TargetMode="Externa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creencast-o-matic.com/watch/cF660bY3h9" TargetMode="External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CE6C-D079-A32A-ED4F-DAD298E36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392237"/>
          </a:xfrm>
        </p:spPr>
        <p:txBody>
          <a:bodyPr/>
          <a:lstStyle/>
          <a:p>
            <a:r>
              <a:rPr lang="en-US" sz="5400" dirty="0"/>
              <a:t>Click on “Slide Show”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3ACDD3-0B62-B182-CDBA-AA7ADC3B7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Click “Play from Beginning”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1D75A-CD55-3E90-E9BB-EC4B1E932A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Copyright © Pearson Education, Inc., or its affiliates. All Rights Reserved.</a:t>
            </a:r>
          </a:p>
          <a:p>
            <a:pPr>
              <a:defRPr/>
            </a:pP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76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33400" y="728475"/>
            <a:ext cx="7924800" cy="13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lvl="1" indent="0" eaLnBrk="1" hangingPunct="1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3600" dirty="0">
                <a:solidFill>
                  <a:srgbClr val="7030A0"/>
                </a:solidFill>
              </a:rPr>
              <a:t>Intensive</a:t>
            </a:r>
            <a:r>
              <a:rPr lang="en-US" altLang="en-US" sz="3600" dirty="0">
                <a:solidFill>
                  <a:srgbClr val="92D050"/>
                </a:solidFill>
              </a:rPr>
              <a:t> Properties </a:t>
            </a:r>
            <a:r>
              <a:rPr lang="en-US" altLang="en-US" dirty="0">
                <a:solidFill>
                  <a:srgbClr val="658B92"/>
                </a:solidFill>
              </a:rPr>
              <a:t>- </a:t>
            </a:r>
            <a:r>
              <a:rPr lang="en-US" altLang="en-US" sz="2400" b="0" dirty="0"/>
              <a:t>help </a:t>
            </a:r>
            <a:r>
              <a:rPr lang="en-US" altLang="en-US" sz="2400" b="0" dirty="0">
                <a:solidFill>
                  <a:srgbClr val="00B0F0"/>
                </a:solidFill>
              </a:rPr>
              <a:t>IDENTIFY</a:t>
            </a:r>
            <a:r>
              <a:rPr lang="en-US" altLang="en-US" sz="2400" b="0" dirty="0"/>
              <a:t> a substance; NOT based on the </a:t>
            </a:r>
            <a:r>
              <a:rPr lang="en-US" altLang="en-US" sz="2400" b="0" i="1" dirty="0"/>
              <a:t>amount</a:t>
            </a:r>
            <a:r>
              <a:rPr lang="en-US" altLang="en-US" sz="2400" b="0" dirty="0"/>
              <a:t> of matter.</a:t>
            </a:r>
            <a:endParaRPr lang="en-US" altLang="en-US" b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dirty="0">
              <a:solidFill>
                <a:srgbClr val="658B92"/>
              </a:solidFill>
            </a:endParaRPr>
          </a:p>
        </p:txBody>
      </p:sp>
      <p:sp>
        <p:nvSpPr>
          <p:cNvPr id="1197061" name="Rectangle 5"/>
          <p:cNvSpPr>
            <a:spLocks noGrp="1" noChangeArrowheads="1"/>
          </p:cNvSpPr>
          <p:nvPr>
            <p:ph type="title"/>
          </p:nvPr>
        </p:nvSpPr>
        <p:spPr>
          <a:xfrm>
            <a:off x="5638800" y="0"/>
            <a:ext cx="3505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Describing Matter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/>
          <a:stretch/>
        </p:blipFill>
        <p:spPr bwMode="auto">
          <a:xfrm>
            <a:off x="647700" y="1752600"/>
            <a:ext cx="7848600" cy="477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78616" y="2590800"/>
            <a:ext cx="7817683" cy="39398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ea typeface="MS PGothic" panose="020B0600070205080204" pitchFamily="34" charset="-128"/>
              </a:rPr>
              <a:t>Give some examples … intensive properties can be too general to identify a substance unless it is used in a particular way.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33400" y="728475"/>
            <a:ext cx="7924800" cy="13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Intensive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Properties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58B92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help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IDENTIFY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a substance; NOT based on the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amount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of matter.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58B92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197061" name="Rectangle 5"/>
          <p:cNvSpPr>
            <a:spLocks noGrp="1" noChangeArrowheads="1"/>
          </p:cNvSpPr>
          <p:nvPr>
            <p:ph type="title"/>
          </p:nvPr>
        </p:nvSpPr>
        <p:spPr>
          <a:xfrm>
            <a:off x="5638800" y="0"/>
            <a:ext cx="3505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Describing Matter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1830A-E81D-4AD4-A649-BD4D0D6F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38400"/>
            <a:ext cx="4891610" cy="33422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00FB50-E052-4539-9901-030D9D8B8BD5}"/>
              </a:ext>
            </a:extLst>
          </p:cNvPr>
          <p:cNvGrpSpPr/>
          <p:nvPr/>
        </p:nvGrpSpPr>
        <p:grpSpPr>
          <a:xfrm>
            <a:off x="5029200" y="1600200"/>
            <a:ext cx="3733800" cy="4778046"/>
            <a:chOff x="5257800" y="1600200"/>
            <a:chExt cx="3505200" cy="477804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0" t="14771"/>
            <a:stretch/>
          </p:blipFill>
          <p:spPr bwMode="auto">
            <a:xfrm>
              <a:off x="5257800" y="1600200"/>
              <a:ext cx="3505200" cy="4778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77030D-CBEA-47ED-9BB0-890704A61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648200" y="5029200"/>
              <a:ext cx="16002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10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33400" y="728475"/>
            <a:ext cx="7924800" cy="13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lvl="1" indent="0" eaLnBrk="1" hangingPunct="1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2400" b="0" dirty="0"/>
              <a:t>Some</a:t>
            </a:r>
            <a:r>
              <a:rPr lang="en-US" altLang="en-US" sz="3600" b="0" dirty="0"/>
              <a:t> </a:t>
            </a:r>
            <a:r>
              <a:rPr lang="en-US" altLang="en-US" sz="3600" dirty="0">
                <a:solidFill>
                  <a:srgbClr val="7030A0"/>
                </a:solidFill>
              </a:rPr>
              <a:t>Intensive</a:t>
            </a:r>
            <a:r>
              <a:rPr lang="en-US" altLang="en-US" sz="3600" dirty="0">
                <a:solidFill>
                  <a:srgbClr val="92D050"/>
                </a:solidFill>
              </a:rPr>
              <a:t> Properties </a:t>
            </a:r>
            <a:r>
              <a:rPr lang="en-US" altLang="en-US" dirty="0">
                <a:solidFill>
                  <a:srgbClr val="658B92"/>
                </a:solidFill>
              </a:rPr>
              <a:t>– </a:t>
            </a:r>
            <a:r>
              <a:rPr lang="en-US" altLang="en-US" sz="2400" b="0" dirty="0"/>
              <a:t>may be “general”, depending on what is being compared.</a:t>
            </a:r>
            <a:endParaRPr lang="en-US" altLang="en-US" b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dirty="0">
              <a:solidFill>
                <a:srgbClr val="658B92"/>
              </a:solidFill>
            </a:endParaRPr>
          </a:p>
        </p:txBody>
      </p:sp>
      <p:sp>
        <p:nvSpPr>
          <p:cNvPr id="1197061" name="Rectangle 5"/>
          <p:cNvSpPr>
            <a:spLocks noGrp="1" noChangeArrowheads="1"/>
          </p:cNvSpPr>
          <p:nvPr>
            <p:ph type="title"/>
          </p:nvPr>
        </p:nvSpPr>
        <p:spPr>
          <a:xfrm>
            <a:off x="5638800" y="0"/>
            <a:ext cx="3505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Describing Matter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 r="41262"/>
          <a:stretch/>
        </p:blipFill>
        <p:spPr bwMode="auto">
          <a:xfrm>
            <a:off x="647700" y="1752600"/>
            <a:ext cx="4610100" cy="477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BCA5B28-CEED-4E4A-B4DA-50B9AD85C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206" y="1866233"/>
            <a:ext cx="3505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1pPr>
            <a:lvl2pPr marL="568325" indent="-346075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2pPr>
            <a:lvl3pPr marL="1023938" indent="-341313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0" dirty="0"/>
              <a:t>e.g. color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Color</a:t>
            </a:r>
            <a:r>
              <a:rPr lang="en-US" altLang="en-US" sz="2400" b="0" dirty="0"/>
              <a:t> is intensive when dealing with a traffic signal. However, it is general when no other parameters are given.</a:t>
            </a:r>
          </a:p>
          <a:p>
            <a:r>
              <a:rPr lang="en-US" altLang="en-US" sz="2400" b="1" dirty="0">
                <a:solidFill>
                  <a:srgbClr val="00B0F0"/>
                </a:solidFill>
              </a:rPr>
              <a:t>“I see something blue” does not help us identify that substance unless all the other items are non-blue.</a:t>
            </a:r>
            <a:r>
              <a:rPr lang="en-US" altLang="en-US" sz="2400" b="0" dirty="0"/>
              <a:t> </a:t>
            </a:r>
            <a:endParaRPr lang="en-US" altLang="en-US" sz="2400" b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9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9769" name="Group 42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021682"/>
              </p:ext>
            </p:extLst>
          </p:nvPr>
        </p:nvGraphicFramePr>
        <p:xfrm>
          <a:off x="228600" y="1295400"/>
          <a:ext cx="8763000" cy="5060147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 gridSpan="5"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Physical Properties of Some Substances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-80" charset="-128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58B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Substance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State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Color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Melting point (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°C)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80" charset="-128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Boiling point (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°C)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Neon 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0.2 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Gas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Colorless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249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246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Oxygen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0.13 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Gas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Colorless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218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183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Chlorine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0.1 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Gas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Greenish-yellow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101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             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34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Ethanol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80 ml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Liquid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Colorless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117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  78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Mercury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10 ml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Liquid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Silvery-white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             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39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357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Bromine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25 ml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Liquid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Reddish-brown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  <a:cs typeface="Arial" charset="0"/>
                        </a:rPr>
                        <a:t>               –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  59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Water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2 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Liquid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Colorless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    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100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Sulfur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100 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Solid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Yellow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115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445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Sodium chloride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Solid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White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             801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1413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Gold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 kg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Solid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Yellow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1064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2856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Copper 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6 m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Solid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Reddish-yellow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1084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1pPr>
                      <a:lvl2pPr indent="-23495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2pPr>
                      <a:lvl3pPr indent="-231775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8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2562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58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2853" name="Text Box 426"/>
          <p:cNvSpPr txBox="1">
            <a:spLocks noChangeArrowheads="1"/>
          </p:cNvSpPr>
          <p:nvPr/>
        </p:nvSpPr>
        <p:spPr bwMode="auto">
          <a:xfrm>
            <a:off x="457200" y="762000"/>
            <a:ext cx="8382000" cy="46166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algn="ctr"/>
            <a:r>
              <a:rPr lang="en-US" altLang="en-US" sz="2400" b="0" dirty="0">
                <a:solidFill>
                  <a:srgbClr val="FFC000"/>
                </a:solidFill>
              </a:rPr>
              <a:t>Which physical properties are </a:t>
            </a:r>
            <a:r>
              <a:rPr lang="en-US" altLang="en-US" sz="2400" dirty="0">
                <a:solidFill>
                  <a:srgbClr val="FF0000"/>
                </a:solidFill>
              </a:rPr>
              <a:t>extensive</a:t>
            </a:r>
            <a:r>
              <a:rPr lang="en-US" altLang="en-US" sz="2400" b="0" dirty="0">
                <a:solidFill>
                  <a:srgbClr val="FFC000"/>
                </a:solidFill>
              </a:rPr>
              <a:t> versus </a:t>
            </a:r>
            <a:r>
              <a:rPr lang="en-US" altLang="en-US" sz="2400" dirty="0">
                <a:solidFill>
                  <a:srgbClr val="7030A0"/>
                </a:solidFill>
              </a:rPr>
              <a:t>intensive</a:t>
            </a:r>
            <a:r>
              <a:rPr lang="en-US" altLang="en-US" sz="2400" b="0" dirty="0">
                <a:solidFill>
                  <a:srgbClr val="FFC000"/>
                </a:solidFill>
              </a:rPr>
              <a:t>?</a:t>
            </a:r>
            <a:endParaRPr lang="en-US" altLang="en-US" b="0" dirty="0">
              <a:solidFill>
                <a:srgbClr val="FFC000"/>
              </a:solidFill>
            </a:endParaRPr>
          </a:p>
        </p:txBody>
      </p:sp>
      <p:pic>
        <p:nvPicPr>
          <p:cNvPr id="4" name="Picture 3" descr="quick_check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841058" cy="68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9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9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76200"/>
            <a:ext cx="2133600" cy="1295400"/>
          </a:xfrm>
        </p:spPr>
        <p:txBody>
          <a:bodyPr/>
          <a:lstStyle/>
          <a:p>
            <a:r>
              <a:rPr lang="en-US" dirty="0"/>
              <a:t>Electrical Conductivity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B0F0"/>
                </a:solidFill>
              </a:rPr>
              <a:t>Distinguishing / identifying </a:t>
            </a:r>
            <a:r>
              <a:rPr lang="en-US" dirty="0">
                <a:solidFill>
                  <a:srgbClr val="C00000"/>
                </a:solidFill>
              </a:rPr>
              <a:t>table salt, sugar, and hydrochloric acid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457200">
              <a:spcBef>
                <a:spcPts val="600"/>
              </a:spcBef>
            </a:pPr>
            <a:r>
              <a:rPr lang="en-US" u="sng" dirty="0"/>
              <a:t>https://screencast-o-matic.com/watch/cF6eq5YlsI </a:t>
            </a:r>
            <a:r>
              <a:rPr lang="en-US" dirty="0"/>
              <a:t>  </a:t>
            </a:r>
            <a:r>
              <a:rPr lang="en-US" dirty="0">
                <a:solidFill>
                  <a:srgbClr val="C00000"/>
                </a:solidFill>
              </a:rPr>
              <a:t>(1:13 min.)</a:t>
            </a:r>
          </a:p>
          <a:p>
            <a:pPr marL="228600">
              <a:spcBef>
                <a:spcPts val="600"/>
              </a:spcBef>
            </a:pPr>
            <a:endParaRPr lang="en-US" dirty="0">
              <a:solidFill>
                <a:srgbClr val="C00000"/>
              </a:solidFill>
            </a:endParaRPr>
          </a:p>
          <a:p>
            <a:pPr marL="457200">
              <a:spcBef>
                <a:spcPts val="600"/>
              </a:spcBef>
            </a:pPr>
            <a:r>
              <a:rPr lang="en-US" u="sng" dirty="0">
                <a:hlinkClick r:id="rId2"/>
              </a:rPr>
              <a:t>https://screencast-o-matic.com/watch/cF6eq8YlMI</a:t>
            </a:r>
            <a:r>
              <a:rPr lang="en-US" dirty="0">
                <a:solidFill>
                  <a:srgbClr val="C00000"/>
                </a:solidFill>
              </a:rPr>
              <a:t> (1:31 min.)</a:t>
            </a:r>
          </a:p>
        </p:txBody>
      </p:sp>
      <p:pic>
        <p:nvPicPr>
          <p:cNvPr id="5" name="Picture 4" descr="think_about_it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49" y="152400"/>
            <a:ext cx="140970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7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191000"/>
          </a:xfrm>
        </p:spPr>
        <p:txBody>
          <a:bodyPr/>
          <a:lstStyle/>
          <a:p>
            <a:r>
              <a:rPr lang="en-US" dirty="0"/>
              <a:t>Define the types of physical properties (</a:t>
            </a:r>
            <a:r>
              <a:rPr lang="en-US" dirty="0">
                <a:solidFill>
                  <a:srgbClr val="FF0000"/>
                </a:solidFill>
              </a:rPr>
              <a:t>extensive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intensive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general</a:t>
            </a:r>
            <a:r>
              <a:rPr lang="en-US" dirty="0"/>
              <a:t>) and then label the following:</a:t>
            </a:r>
          </a:p>
          <a:p>
            <a:endParaRPr lang="en-US" sz="1000" dirty="0"/>
          </a:p>
          <a:p>
            <a:pPr>
              <a:tabLst>
                <a:tab pos="2460625" algn="l"/>
                <a:tab pos="4692650" algn="l"/>
                <a:tab pos="6911975" algn="l"/>
              </a:tabLst>
            </a:pPr>
            <a:r>
              <a:rPr lang="en-US" sz="2400" dirty="0"/>
              <a:t>boiling point 	color 	 conductivity 	 density </a:t>
            </a:r>
          </a:p>
          <a:p>
            <a:pPr>
              <a:tabLst>
                <a:tab pos="2460625" algn="l"/>
                <a:tab pos="4692650" algn="l"/>
                <a:tab pos="6911975" algn="l"/>
              </a:tabLst>
            </a:pPr>
            <a:r>
              <a:rPr lang="en-US" sz="2400" dirty="0"/>
              <a:t>ductility 	 hardness 	 length 	 malleability </a:t>
            </a:r>
          </a:p>
          <a:p>
            <a:pPr>
              <a:tabLst>
                <a:tab pos="2460625" algn="l"/>
                <a:tab pos="4692650" algn="l"/>
                <a:tab pos="6911975" algn="l"/>
              </a:tabLst>
            </a:pPr>
            <a:r>
              <a:rPr lang="en-US" sz="2400" dirty="0"/>
              <a:t>mass	melting point	odor	 solubility</a:t>
            </a:r>
          </a:p>
          <a:p>
            <a:pPr>
              <a:tabLst>
                <a:tab pos="2460625" algn="l"/>
                <a:tab pos="4692650" algn="l"/>
                <a:tab pos="6911975" algn="l"/>
              </a:tabLst>
            </a:pPr>
            <a:r>
              <a:rPr lang="en-US" sz="2400" dirty="0"/>
              <a:t>state of matter 	taste	volume 	weight </a:t>
            </a:r>
          </a:p>
        </p:txBody>
      </p:sp>
      <p:pic>
        <p:nvPicPr>
          <p:cNvPr id="5" name="Picture 4" descr="quick_chec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89924"/>
            <a:ext cx="1374458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9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3886200" cy="609600"/>
          </a:xfrm>
        </p:spPr>
        <p:txBody>
          <a:bodyPr/>
          <a:lstStyle/>
          <a:p>
            <a:r>
              <a:rPr lang="en-US" dirty="0"/>
              <a:t>Graphic Organizer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4191000"/>
          </a:xfrm>
        </p:spPr>
        <p:txBody>
          <a:bodyPr/>
          <a:lstStyle/>
          <a:p>
            <a:pPr>
              <a:tabLst>
                <a:tab pos="2286000" algn="l"/>
                <a:tab pos="4464050" algn="l"/>
                <a:tab pos="6683375" algn="l"/>
              </a:tabLst>
            </a:pPr>
            <a:r>
              <a:rPr lang="en-US" sz="2400" dirty="0"/>
              <a:t>			</a:t>
            </a:r>
          </a:p>
          <a:p>
            <a:pPr>
              <a:tabLst>
                <a:tab pos="2286000" algn="l"/>
                <a:tab pos="4464050" algn="l"/>
                <a:tab pos="6683375" algn="l"/>
              </a:tabLst>
            </a:pPr>
            <a:r>
              <a:rPr lang="en-US" sz="2400" dirty="0"/>
              <a:t>			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24324"/>
              </p:ext>
            </p:extLst>
          </p:nvPr>
        </p:nvGraphicFramePr>
        <p:xfrm>
          <a:off x="685800" y="1524000"/>
          <a:ext cx="78486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Extensive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(amount)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Intensive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(identification)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General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(both, unknown)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Intensive and/or General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length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boiling point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ductility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density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hardness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conductivity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volume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melting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malleability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taste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solubility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of matter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06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143000"/>
            <a:ext cx="7467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/>
              <a:t>If you had to separate all matter into a few categories, what would they be?</a:t>
            </a:r>
          </a:p>
          <a:p>
            <a:endParaRPr lang="en-US" sz="2000" b="0" dirty="0"/>
          </a:p>
          <a:p>
            <a:r>
              <a:rPr lang="en-US" sz="3600" b="0" dirty="0">
                <a:solidFill>
                  <a:srgbClr val="FFC000"/>
                </a:solidFill>
              </a:rPr>
              <a:t>List 2-4 categories in the chat box.</a:t>
            </a:r>
          </a:p>
          <a:p>
            <a:endParaRPr lang="en-US" sz="2000" b="0" dirty="0">
              <a:solidFill>
                <a:srgbClr val="FFC000"/>
              </a:solidFill>
            </a:endParaRPr>
          </a:p>
          <a:p>
            <a:r>
              <a:rPr lang="en-US" sz="3600" b="0" dirty="0">
                <a:solidFill>
                  <a:srgbClr val="92D050"/>
                </a:solidFill>
              </a:rPr>
              <a:t>Consider coffee, aluminum cans, a mud puddle, cars, a diamond, water, oxygen, etc.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10200" y="76200"/>
            <a:ext cx="37338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b="0" dirty="0"/>
              <a:t>Classifying Matter</a:t>
            </a:r>
          </a:p>
        </p:txBody>
      </p:sp>
      <p:pic>
        <p:nvPicPr>
          <p:cNvPr id="7" name="Picture 6" descr="lesson_question-0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922" y="714375"/>
            <a:ext cx="1280478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F486CB-00C9-4C25-A9CF-D5CF8997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956859" cy="2895600"/>
          </a:xfrm>
          <a:prstGeom prst="rect">
            <a:avLst/>
          </a:prstGeom>
        </p:spPr>
      </p:pic>
      <p:pic>
        <p:nvPicPr>
          <p:cNvPr id="6" name="Picture 5" descr="lesson_question-01.eps">
            <a:extLst>
              <a:ext uri="{FF2B5EF4-FFF2-40B4-BE49-F238E27FC236}">
                <a16:creationId xmlns:a16="http://schemas.microsoft.com/office/drawing/2014/main" id="{A3BA3ED7-FC5F-40B3-B089-14E944A6B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38600"/>
            <a:ext cx="1173638" cy="951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B2CB5-C395-4B5C-A43F-138D7AC9C960}"/>
              </a:ext>
            </a:extLst>
          </p:cNvPr>
          <p:cNvSpPr txBox="1"/>
          <p:nvPr/>
        </p:nvSpPr>
        <p:spPr>
          <a:xfrm>
            <a:off x="990600" y="40386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All matter consists of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pure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substances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mixtures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610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991570"/>
            <a:ext cx="7340769" cy="251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86400" y="76200"/>
            <a:ext cx="36576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 pitchFamily="-80" charset="-128"/>
                <a:cs typeface="+mj-cs"/>
              </a:rPr>
              <a:t>Classifying Matter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4645967"/>
            <a:ext cx="16002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80" charset="-128"/>
                <a:cs typeface="Times New Roman" panose="02020603050405020304" pitchFamily="18" charset="0"/>
              </a:rPr>
              <a:t>Elements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1909" y="4675111"/>
            <a:ext cx="177949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80" charset="-128"/>
                <a:cs typeface="Times New Roman" panose="02020603050405020304" pitchFamily="18" charset="0"/>
              </a:rPr>
              <a:t>Compounds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12916" y="4675111"/>
            <a:ext cx="1600200" cy="461665"/>
          </a:xfrm>
          <a:prstGeom prst="rect">
            <a:avLst/>
          </a:prstGeom>
          <a:solidFill>
            <a:srgbClr val="B54C8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80" charset="-128"/>
                <a:cs typeface="Times New Roman" panose="02020603050405020304" pitchFamily="18" charset="0"/>
              </a:rPr>
              <a:t>Solutions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5023" y="4682072"/>
            <a:ext cx="2209800" cy="461665"/>
          </a:xfrm>
          <a:prstGeom prst="rect">
            <a:avLst/>
          </a:prstGeom>
          <a:solidFill>
            <a:srgbClr val="B54C8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80" charset="-128"/>
                <a:cs typeface="Times New Roman" panose="02020603050405020304" pitchFamily="18" charset="0"/>
              </a:rPr>
              <a:t>Heterogeneous</a:t>
            </a:r>
          </a:p>
        </p:txBody>
      </p:sp>
      <p:cxnSp>
        <p:nvCxnSpPr>
          <p:cNvPr id="10" name="Straight Connector 9"/>
          <p:cNvCxnSpPr>
            <a:endCxn id="2" idx="0"/>
          </p:cNvCxnSpPr>
          <p:nvPr/>
        </p:nvCxnSpPr>
        <p:spPr bwMode="auto">
          <a:xfrm flipH="1">
            <a:off x="1143000" y="3429000"/>
            <a:ext cx="800100" cy="12169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endCxn id="7" idx="0"/>
          </p:cNvCxnSpPr>
          <p:nvPr/>
        </p:nvCxnSpPr>
        <p:spPr bwMode="auto">
          <a:xfrm>
            <a:off x="2286000" y="3429000"/>
            <a:ext cx="1325656" cy="12461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813016" y="3429000"/>
            <a:ext cx="968784" cy="12169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endCxn id="9" idx="0"/>
          </p:cNvCxnSpPr>
          <p:nvPr/>
        </p:nvCxnSpPr>
        <p:spPr bwMode="auto">
          <a:xfrm>
            <a:off x="7035695" y="3429000"/>
            <a:ext cx="944228" cy="1253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1767D57-F6B1-43DB-8180-CBA5F15C8CD0}"/>
              </a:ext>
            </a:extLst>
          </p:cNvPr>
          <p:cNvSpPr/>
          <p:nvPr/>
        </p:nvSpPr>
        <p:spPr>
          <a:xfrm>
            <a:off x="986581" y="5771372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  <a:hlinkClick r:id="rId3"/>
              </a:rPr>
              <a:t>https://screencast-o-matic.com/watch/cF6XFbY0Im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 (1:52) </a:t>
            </a:r>
          </a:p>
        </p:txBody>
      </p:sp>
    </p:spTree>
    <p:extLst>
      <p:ext uri="{BB962C8B-B14F-4D97-AF65-F5344CB8AC3E}">
        <p14:creationId xmlns:p14="http://schemas.microsoft.com/office/powerpoint/2010/main" val="21927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6" descr="0132525763_R039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6EF"/>
              </a:clrFrom>
              <a:clrTo>
                <a:srgbClr val="FFF6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53"/>
          <a:stretch>
            <a:fillRect/>
          </a:stretch>
        </p:blipFill>
        <p:spPr bwMode="auto">
          <a:xfrm>
            <a:off x="381000" y="1924050"/>
            <a:ext cx="43434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AutoShape 6"/>
          <p:cNvSpPr>
            <a:spLocks noChangeArrowheads="1"/>
          </p:cNvSpPr>
          <p:nvPr/>
        </p:nvSpPr>
        <p:spPr bwMode="auto">
          <a:xfrm>
            <a:off x="4648200" y="1981200"/>
            <a:ext cx="4038600" cy="36576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82575" indent="-282575">
              <a:spcBef>
                <a:spcPct val="5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0" dirty="0">
                <a:solidFill>
                  <a:srgbClr val="FFB732"/>
                </a:solidFill>
                <a:ea typeface="ヒラギノ角ゴ Pro W3" pitchFamily="-80" charset="-128"/>
              </a:rPr>
              <a:t>Chapter 2</a:t>
            </a:r>
            <a:endParaRPr lang="en-US" altLang="en-US" b="0" dirty="0">
              <a:solidFill>
                <a:schemeClr val="bg1"/>
              </a:solidFill>
              <a:ea typeface="ヒラギノ角ゴ Pro W3" pitchFamily="-80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2400" b="0" dirty="0">
                <a:solidFill>
                  <a:schemeClr val="bg1"/>
                </a:solidFill>
              </a:rPr>
              <a:t>Matter and Change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solidFill>
                <a:srgbClr val="FFB732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</a:rPr>
              <a:t>Properties of Matter</a:t>
            </a:r>
            <a:endParaRPr lang="en-US" altLang="en-US" sz="1800" dirty="0">
              <a:solidFill>
                <a:srgbClr val="FFB732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</a:rPr>
              <a:t>Mixtures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</a:rPr>
              <a:t>Elements and Compounds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</a:rPr>
              <a:t>Chemical Reactions (</a:t>
            </a:r>
            <a:r>
              <a:rPr lang="en-US" altLang="en-US" sz="2000" b="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en-US" altLang="en-US" sz="2000" b="0" dirty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 sz="1800" b="0" dirty="0">
              <a:solidFill>
                <a:schemeClr val="bg1"/>
              </a:solidFill>
            </a:endParaRPr>
          </a:p>
        </p:txBody>
      </p:sp>
      <p:pic>
        <p:nvPicPr>
          <p:cNvPr id="26629" name="Picture 17" descr="CHEM12_cust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71739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8" descr="CHEM12_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7952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9379" y="457200"/>
            <a:ext cx="8305800" cy="26894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</a:rPr>
              <a:t>Elements</a:t>
            </a:r>
            <a:r>
              <a:rPr lang="en-US" sz="2400" dirty="0"/>
              <a:t> 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B0F0"/>
                </a:solidFill>
              </a:rPr>
              <a:t>Homogeneous (“same kind”) matter </a:t>
            </a:r>
            <a:r>
              <a:rPr lang="en-US" altLang="en-US" sz="2400" dirty="0"/>
              <a:t>that cannot be broken down by ordinary chemical means.</a:t>
            </a: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7030A0"/>
                </a:solidFill>
              </a:rPr>
              <a:t>An element has a fixed composition because it contains only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type of atom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0" y="76200"/>
            <a:ext cx="38100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 pitchFamily="-80" charset="-128"/>
                <a:cs typeface="+mj-cs"/>
              </a:rPr>
              <a:t>Pure Substances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2FCE1-BAB5-464E-B918-50D75524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21" y="1905292"/>
            <a:ext cx="7391400" cy="1806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CFB176-89CD-4FC1-A046-0D6F8F20D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4420013"/>
            <a:ext cx="4419600" cy="236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0" y="76200"/>
            <a:ext cx="38100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 pitchFamily="-80" charset="-128"/>
                <a:cs typeface="+mj-cs"/>
              </a:rPr>
              <a:t>Pure Substances</a:t>
            </a:r>
          </a:p>
        </p:txBody>
      </p:sp>
      <p:pic>
        <p:nvPicPr>
          <p:cNvPr id="6" name="Picture 5" descr="0132525763_A350_C2L3_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" y="2195157"/>
            <a:ext cx="8389938" cy="23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4631" y="439366"/>
            <a:ext cx="86947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1pPr>
            <a:lvl2pPr marL="568325" indent="-346075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2pPr>
            <a:lvl3pPr marL="1023938" indent="-341313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Compounds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Homogeneous matter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made up of two or more elements and/or compounds that are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chemically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combined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in 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fixed proportion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EE1D6-5112-4ED0-9F5E-71EDC714A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9366"/>
            <a:ext cx="3895385" cy="25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7284" y="228600"/>
            <a:ext cx="793671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Which are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elements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versus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ompounds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?</a:t>
            </a:r>
            <a:endParaRPr kumimoji="0" lang="en-US" alt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silver, copper, baking soda, gold, water, salt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2652" y="1275984"/>
            <a:ext cx="1931035" cy="24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7411" y="1447799"/>
            <a:ext cx="1673431" cy="223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0" y="1565499"/>
            <a:ext cx="1974203" cy="1994696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3411" y="4247969"/>
            <a:ext cx="1442508" cy="250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quick_check-01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" y="152400"/>
            <a:ext cx="1033780" cy="83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9A76F-08F7-4DEE-BE9E-B6B4DDDAD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5341" y="2448925"/>
            <a:ext cx="1160129" cy="980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DF71F-7A46-4CC2-ABAD-9ACAC6E12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447" y="3350555"/>
            <a:ext cx="969272" cy="65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7CC77B-B6EC-4543-9B01-01D57DDDC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86" y="3777144"/>
            <a:ext cx="3577627" cy="2409422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30" y="4234074"/>
            <a:ext cx="2698301" cy="21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8149" y="3953099"/>
            <a:ext cx="1574001" cy="269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8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7284" y="228600"/>
            <a:ext cx="793671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Which are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elements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versus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ompounds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?</a:t>
            </a:r>
            <a:endParaRPr kumimoji="0" lang="en-US" alt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silver, copper, baking soda, gold, water, salt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2652" y="1275984"/>
            <a:ext cx="1931035" cy="24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7411" y="1447799"/>
            <a:ext cx="1673431" cy="223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0" y="1565499"/>
            <a:ext cx="1974203" cy="1994696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3411" y="4247969"/>
            <a:ext cx="1442508" cy="250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quick_check-01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" y="152400"/>
            <a:ext cx="1033780" cy="83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9A76F-08F7-4DEE-BE9E-B6B4DDDAD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5341" y="2448925"/>
            <a:ext cx="1160129" cy="980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DF71F-7A46-4CC2-ABAD-9ACAC6E12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447" y="3350555"/>
            <a:ext cx="969272" cy="65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7CC77B-B6EC-4543-9B01-01D57DDDC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86" y="3777144"/>
            <a:ext cx="3577627" cy="2409422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30" y="4234074"/>
            <a:ext cx="2698301" cy="21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8149" y="3953099"/>
            <a:ext cx="1574001" cy="269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395081-536F-4B5F-986E-356219C39C3E}"/>
              </a:ext>
            </a:extLst>
          </p:cNvPr>
          <p:cNvSpPr txBox="1"/>
          <p:nvPr/>
        </p:nvSpPr>
        <p:spPr>
          <a:xfrm>
            <a:off x="4642684" y="3119451"/>
            <a:ext cx="1126341" cy="307777"/>
          </a:xfrm>
          <a:prstGeom prst="rect">
            <a:avLst/>
          </a:prstGeom>
          <a:solidFill>
            <a:srgbClr val="59C79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compound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AAD37B-D6B1-453C-AA7B-F476A0904739}"/>
              </a:ext>
            </a:extLst>
          </p:cNvPr>
          <p:cNvSpPr txBox="1"/>
          <p:nvPr/>
        </p:nvSpPr>
        <p:spPr>
          <a:xfrm>
            <a:off x="1451978" y="5497346"/>
            <a:ext cx="1126341" cy="307777"/>
          </a:xfrm>
          <a:prstGeom prst="rect">
            <a:avLst/>
          </a:prstGeom>
          <a:solidFill>
            <a:srgbClr val="59C79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compound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9B936-0BE9-4AD5-932C-86FB3B965FC8}"/>
              </a:ext>
            </a:extLst>
          </p:cNvPr>
          <p:cNvSpPr txBox="1"/>
          <p:nvPr/>
        </p:nvSpPr>
        <p:spPr>
          <a:xfrm>
            <a:off x="7581494" y="5835665"/>
            <a:ext cx="1126341" cy="307777"/>
          </a:xfrm>
          <a:prstGeom prst="rect">
            <a:avLst/>
          </a:prstGeom>
          <a:solidFill>
            <a:srgbClr val="59C79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compound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AE2E01-AC2D-F1D2-35B9-97D13E821083}"/>
              </a:ext>
            </a:extLst>
          </p:cNvPr>
          <p:cNvSpPr txBox="1"/>
          <p:nvPr/>
        </p:nvSpPr>
        <p:spPr>
          <a:xfrm>
            <a:off x="2091447" y="1543603"/>
            <a:ext cx="1126341" cy="307777"/>
          </a:xfrm>
          <a:prstGeom prst="rect">
            <a:avLst/>
          </a:prstGeom>
          <a:solidFill>
            <a:srgbClr val="59C79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element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1679C-6676-8B5E-B22E-8ABF111E1A16}"/>
              </a:ext>
            </a:extLst>
          </p:cNvPr>
          <p:cNvSpPr txBox="1"/>
          <p:nvPr/>
        </p:nvSpPr>
        <p:spPr>
          <a:xfrm>
            <a:off x="5171584" y="4358948"/>
            <a:ext cx="1126341" cy="307777"/>
          </a:xfrm>
          <a:prstGeom prst="rect">
            <a:avLst/>
          </a:prstGeom>
          <a:solidFill>
            <a:srgbClr val="59C79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element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97D25-5E8E-41EF-F2D8-19D09497EA78}"/>
              </a:ext>
            </a:extLst>
          </p:cNvPr>
          <p:cNvSpPr txBox="1"/>
          <p:nvPr/>
        </p:nvSpPr>
        <p:spPr>
          <a:xfrm>
            <a:off x="6631867" y="1500344"/>
            <a:ext cx="1126341" cy="307777"/>
          </a:xfrm>
          <a:prstGeom prst="rect">
            <a:avLst/>
          </a:prstGeom>
          <a:solidFill>
            <a:srgbClr val="59C79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element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728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1447800" cy="323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713362"/>
            <a:ext cx="8763000" cy="35538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3600" dirty="0"/>
              <a:t>Mixtures do NOT have uniform composition or properties.</a:t>
            </a:r>
          </a:p>
          <a:p>
            <a:pPr>
              <a:spcBef>
                <a:spcPts val="0"/>
              </a:spcBef>
            </a:pPr>
            <a:endParaRPr lang="en-US" altLang="en-US" sz="1200" dirty="0"/>
          </a:p>
          <a:p>
            <a:pPr>
              <a:spcBef>
                <a:spcPts val="1200"/>
              </a:spcBef>
              <a:tabLst>
                <a:tab pos="3603625" algn="l"/>
              </a:tabLst>
            </a:pPr>
            <a:r>
              <a:rPr lang="en-US" sz="3600" dirty="0">
                <a:solidFill>
                  <a:srgbClr val="7030A0"/>
                </a:solidFill>
              </a:rPr>
              <a:t>Each substance (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atom/element/compound</a:t>
            </a:r>
            <a:r>
              <a:rPr lang="en-US" sz="3600" dirty="0">
                <a:solidFill>
                  <a:srgbClr val="7030A0"/>
                </a:solidFill>
              </a:rPr>
              <a:t>) in a mixture retains its own properties. </a:t>
            </a: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rgbClr val="7030A0"/>
                </a:solidFill>
              </a:rPr>
              <a:t>	</a:t>
            </a:r>
            <a:r>
              <a:rPr lang="en-US" sz="3600" dirty="0">
                <a:solidFill>
                  <a:srgbClr val="C00000"/>
                </a:solidFill>
              </a:rPr>
              <a:t>E.g. oil &amp; vinegar </a:t>
            </a:r>
            <a:r>
              <a:rPr 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242116" name="Rectangle 4"/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962400" cy="6858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</a:rPr>
              <a:t>Mixtures</a:t>
            </a:r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59BFB-B558-49B0-8E17-1A402DF361F2}"/>
              </a:ext>
            </a:extLst>
          </p:cNvPr>
          <p:cNvSpPr txBox="1"/>
          <p:nvPr/>
        </p:nvSpPr>
        <p:spPr>
          <a:xfrm>
            <a:off x="6543877" y="5616554"/>
            <a:ext cx="2342745" cy="523220"/>
          </a:xfrm>
          <a:prstGeom prst="rect">
            <a:avLst/>
          </a:prstGeom>
          <a:solidFill>
            <a:srgbClr val="59C79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Clear boundary between the oil and water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99D0AF4-BAEF-4A8F-B120-5AC0A32E593A}"/>
              </a:ext>
            </a:extLst>
          </p:cNvPr>
          <p:cNvSpPr/>
          <p:nvPr/>
        </p:nvSpPr>
        <p:spPr bwMode="auto">
          <a:xfrm>
            <a:off x="3512902" y="5875506"/>
            <a:ext cx="1447800" cy="2286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1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005179"/>
            <a:ext cx="8763000" cy="1661821"/>
          </a:xfrm>
        </p:spPr>
        <p:txBody>
          <a:bodyPr/>
          <a:lstStyle/>
          <a:p>
            <a:r>
              <a:rPr lang="en-US" sz="3200" dirty="0">
                <a:solidFill>
                  <a:srgbClr val="7030A0"/>
                </a:solidFill>
              </a:rPr>
              <a:t>Substances are classified by “</a:t>
            </a:r>
            <a:r>
              <a:rPr lang="en-US" sz="3200" dirty="0">
                <a:solidFill>
                  <a:srgbClr val="FF0000"/>
                </a:solidFill>
              </a:rPr>
              <a:t>Phases</a:t>
            </a:r>
            <a:r>
              <a:rPr lang="en-US" sz="3200" dirty="0">
                <a:solidFill>
                  <a:srgbClr val="7030A0"/>
                </a:solidFill>
              </a:rPr>
              <a:t>”. </a:t>
            </a:r>
            <a:r>
              <a:rPr lang="en-US" sz="3200" dirty="0">
                <a:solidFill>
                  <a:srgbClr val="00B0F0"/>
                </a:solidFill>
              </a:rPr>
              <a:t>Pure substances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have only 1 Phase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>
                <a:solidFill>
                  <a:srgbClr val="FFC000"/>
                </a:solidFill>
              </a:rPr>
              <a:t>mixtures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have more than 1 phase. </a:t>
            </a:r>
          </a:p>
          <a:p>
            <a:endParaRPr lang="en-US" sz="12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altLang="en-US" sz="1200" dirty="0"/>
          </a:p>
        </p:txBody>
      </p:sp>
      <p:sp>
        <p:nvSpPr>
          <p:cNvPr id="1242116" name="Rectangle 4"/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962400" cy="685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Mixtures</a:t>
            </a:r>
            <a:endParaRPr lang="en-US" sz="7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A258FA-2F33-4CED-88C9-557B2996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70" y="2235994"/>
            <a:ext cx="4276781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F6D00A-0EEA-4397-A19D-208317C19E25}"/>
              </a:ext>
            </a:extLst>
          </p:cNvPr>
          <p:cNvSpPr/>
          <p:nvPr/>
        </p:nvSpPr>
        <p:spPr>
          <a:xfrm>
            <a:off x="102140" y="285217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US" sz="3200" dirty="0"/>
              <a:t>The term </a:t>
            </a:r>
            <a:r>
              <a:rPr lang="en-US" altLang="en-US" sz="3200" dirty="0">
                <a:solidFill>
                  <a:srgbClr val="FF0000"/>
                </a:solidFill>
              </a:rPr>
              <a:t>phase </a:t>
            </a:r>
            <a:r>
              <a:rPr lang="en-US" altLang="en-US" sz="3200" dirty="0"/>
              <a:t>is used to describe any part of a sample with uniform composition and properties; 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called a “boundary”</a:t>
            </a:r>
            <a:r>
              <a:rPr lang="en-US" alt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90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4572000"/>
            <a:ext cx="8763000" cy="1752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ea typeface="Times New Roman" panose="02020603050405020304" pitchFamily="18" charset="0"/>
                <a:cs typeface="Minion-Regular" charset="0"/>
              </a:rPr>
              <a:t>Mixtures can be classified by how well the parts of the mixture are distributed throughout the mixture (</a:t>
            </a:r>
            <a:r>
              <a:rPr lang="en-US" alt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Minion-Regular" charset="0"/>
              </a:rPr>
              <a:t>even or uneven</a:t>
            </a:r>
            <a:r>
              <a:rPr lang="en-US" altLang="en-US" sz="3600" dirty="0">
                <a:solidFill>
                  <a:srgbClr val="FF0000"/>
                </a:solidFill>
                <a:ea typeface="Times New Roman" panose="02020603050405020304" pitchFamily="18" charset="0"/>
                <a:cs typeface="Minion-Regular" charset="0"/>
              </a:rPr>
              <a:t>).</a:t>
            </a:r>
            <a:endParaRPr lang="en-US" altLang="en-US" sz="3600" b="1" dirty="0">
              <a:solidFill>
                <a:srgbClr val="FF0000"/>
              </a:solidFill>
              <a:ea typeface="Times New Roman" panose="02020603050405020304" pitchFamily="18" charset="0"/>
              <a:cs typeface="StoneSans-Bold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3263D-07A2-4152-AA0D-AD1C90912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29" y="98771"/>
            <a:ext cx="6166271" cy="447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3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658"/>
            <a:ext cx="25139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854" y="229433"/>
            <a:ext cx="6553200" cy="475247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Homogeneous Mixtures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Minion-Regular" charset="0"/>
              </a:rPr>
              <a:t>The substances are so evenly distributed that it is difficult to distinguish one substance in the mixture from another. </a:t>
            </a:r>
            <a:r>
              <a:rPr lang="en-US" alt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Minion-Regular" charset="0"/>
              </a:rPr>
              <a:t>Only one boundary or phase.</a:t>
            </a: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Called </a:t>
            </a:r>
            <a:r>
              <a:rPr lang="en-US" sz="4000" b="1" dirty="0">
                <a:solidFill>
                  <a:srgbClr val="00B0F0"/>
                </a:solidFill>
              </a:rPr>
              <a:t>Solutions</a:t>
            </a:r>
            <a:endParaRPr lang="en-US" sz="24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E.g. 	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r>
              <a:rPr lang="en-US" sz="2400" dirty="0"/>
              <a:t>, apple juice, tea, alloys (steel, brass), soda pop, Gatorade.</a:t>
            </a:r>
          </a:p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</a:rPr>
              <a:t>Solutions</a:t>
            </a:r>
            <a:r>
              <a:rPr lang="en-US" sz="2400" dirty="0">
                <a:solidFill>
                  <a:srgbClr val="92D050"/>
                </a:solidFill>
              </a:rPr>
              <a:t> can be any state of matter (s, l, or g). </a:t>
            </a:r>
            <a:endParaRPr lang="en-US" altLang="en-US" sz="2400" dirty="0"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4648200"/>
            <a:ext cx="2531505" cy="2208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1B3526-0F0C-4548-B7D6-4BF62ACE2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036" y="4114800"/>
            <a:ext cx="1272650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934450" cy="46482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B0F0"/>
                </a:solidFill>
              </a:rPr>
              <a:t>Solutions</a:t>
            </a:r>
            <a:endParaRPr lang="en-US" sz="2400" dirty="0"/>
          </a:p>
          <a:p>
            <a:pPr marL="342900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Substances dissolve and form a </a:t>
            </a:r>
            <a:r>
              <a:rPr lang="en-US" sz="2400" b="1" dirty="0">
                <a:solidFill>
                  <a:srgbClr val="FF0000"/>
                </a:solidFill>
              </a:rPr>
              <a:t>homo</a:t>
            </a:r>
            <a:r>
              <a:rPr lang="en-US" sz="2400" dirty="0"/>
              <a:t>geneous mixture.</a:t>
            </a:r>
          </a:p>
          <a:p>
            <a:pPr marL="342900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 are too small to settle out.</a:t>
            </a:r>
          </a:p>
          <a:p>
            <a:pPr marL="342900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Do Not separate into layers over time.</a:t>
            </a:r>
          </a:p>
          <a:p>
            <a:pPr marL="342900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Cannot be filtered out.</a:t>
            </a:r>
          </a:p>
          <a:p>
            <a:pPr marL="342900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B54C8C"/>
                </a:solidFill>
              </a:rPr>
              <a:t>NO Tyndall Effect </a:t>
            </a:r>
            <a:r>
              <a:rPr lang="en-US" sz="2400" dirty="0">
                <a:solidFill>
                  <a:srgbClr val="B54C8C"/>
                </a:solidFill>
                <a:sym typeface="Wingdings" panose="05000000000000000000" pitchFamily="2" charset="2"/>
              </a:rPr>
              <a:t> light passes through a transparent solution undetected.</a:t>
            </a:r>
            <a:endParaRPr lang="en-US" sz="2400" dirty="0">
              <a:solidFill>
                <a:srgbClr val="B54C8C"/>
              </a:solidFill>
            </a:endParaRPr>
          </a:p>
          <a:p>
            <a:pPr marL="685800" indent="-685800">
              <a:defRPr/>
            </a:pPr>
            <a:endParaRPr lang="en-US" altLang="en-US" sz="2400" dirty="0">
              <a:ea typeface="+mn-ea"/>
            </a:endParaRPr>
          </a:p>
        </p:txBody>
      </p:sp>
      <p:sp>
        <p:nvSpPr>
          <p:cNvPr id="1242116" name="Rectangle 4"/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733800" cy="6096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Homogeneous Mixtures</a:t>
            </a:r>
            <a:endParaRPr lang="en-US" sz="700" dirty="0"/>
          </a:p>
        </p:txBody>
      </p:sp>
      <p:pic>
        <p:nvPicPr>
          <p:cNvPr id="6" name="Picture 5" descr="tyndall3">
            <a:extLst>
              <a:ext uri="{FF2B5EF4-FFF2-40B4-BE49-F238E27FC236}">
                <a16:creationId xmlns:a16="http://schemas.microsoft.com/office/drawing/2014/main" id="{B52A9F82-738C-4AD3-B853-DF8607AF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b="23700"/>
          <a:stretch>
            <a:fillRect/>
          </a:stretch>
        </p:blipFill>
        <p:spPr bwMode="auto">
          <a:xfrm>
            <a:off x="3581400" y="3876472"/>
            <a:ext cx="420248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9EFF3-1863-46EE-A51E-5B9483336BC2}"/>
              </a:ext>
            </a:extLst>
          </p:cNvPr>
          <p:cNvSpPr txBox="1"/>
          <p:nvPr/>
        </p:nvSpPr>
        <p:spPr>
          <a:xfrm>
            <a:off x="5029200" y="6427783"/>
            <a:ext cx="112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84574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74737"/>
            <a:ext cx="7770813" cy="364966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92D050"/>
                </a:solidFill>
                <a:latin typeface="+mj-lt"/>
              </a:rPr>
              <a:t>Heterogeneous mixture </a:t>
            </a:r>
            <a:r>
              <a:rPr lang="en-US" sz="2400" dirty="0">
                <a:latin typeface="+mj-lt"/>
              </a:rPr>
              <a:t> </a:t>
            </a:r>
          </a:p>
          <a:p>
            <a:pPr eaLnBrk="1" hangingPunct="1"/>
            <a:r>
              <a:rPr lang="en-US" altLang="en-US" sz="2400" b="1" i="1" dirty="0">
                <a:solidFill>
                  <a:srgbClr val="0070C0"/>
                </a:solidFill>
              </a:rPr>
              <a:t>Appears to have more than one phase</a:t>
            </a:r>
          </a:p>
          <a:p>
            <a:pPr eaLnBrk="1" hangingPunct="1">
              <a:buFontTx/>
              <a:buNone/>
            </a:pPr>
            <a:endParaRPr lang="en-US" altLang="en-US" sz="800" dirty="0"/>
          </a:p>
          <a:p>
            <a:pPr eaLnBrk="1" hangingPunct="1"/>
            <a:r>
              <a:rPr lang="en-US" altLang="en-US" sz="2400" dirty="0"/>
              <a:t>Having parts with different characteristics </a:t>
            </a:r>
            <a:r>
              <a:rPr lang="en-US" altLang="en-US" sz="2400" dirty="0">
                <a:sym typeface="Wingdings" pitchFamily="2" charset="2"/>
              </a:rPr>
              <a:t></a:t>
            </a:r>
            <a:r>
              <a:rPr lang="en-US" altLang="en-US" sz="2400" dirty="0"/>
              <a:t> separated by definite boundaries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E.g.  smoke, trail mix, protoplasm,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        concrete, salsa, Italian salad dressing.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92" y="2895600"/>
            <a:ext cx="2121592" cy="20362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776943" y="0"/>
            <a:ext cx="518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Heterogeneous Mixtures</a:t>
            </a:r>
            <a:endParaRPr lang="en-US" sz="700" b="0" dirty="0"/>
          </a:p>
        </p:txBody>
      </p:sp>
      <p:pic>
        <p:nvPicPr>
          <p:cNvPr id="10" name="Picture 4" descr="DCP_07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90" y="4360498"/>
            <a:ext cx="3124201" cy="236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17" descr="CHEM12_cust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71739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FF143-5CCB-4ECD-AD4D-A3B4E4C70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7" y="1219200"/>
            <a:ext cx="8603726" cy="5281164"/>
          </a:xfrm>
          <a:prstGeom prst="rect">
            <a:avLst/>
          </a:prstGeom>
        </p:spPr>
      </p:pic>
      <p:pic>
        <p:nvPicPr>
          <p:cNvPr id="26630" name="Picture 18" descr="CHEM12_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7952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492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6583416" cy="364966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92D050"/>
                </a:solidFill>
                <a:latin typeface="+mj-lt"/>
              </a:rPr>
              <a:t>Heterogeneous Mixtures</a:t>
            </a:r>
            <a:r>
              <a:rPr lang="en-US" sz="2400" dirty="0">
                <a:latin typeface="+mj-lt"/>
              </a:rPr>
              <a:t> </a:t>
            </a:r>
          </a:p>
          <a:p>
            <a:pPr eaLnBrk="1" hangingPunct="1"/>
            <a:r>
              <a:rPr lang="en-US" altLang="en-US" sz="2400" b="1" i="1" dirty="0">
                <a:solidFill>
                  <a:srgbClr val="0070C0"/>
                </a:solidFill>
              </a:rPr>
              <a:t>“Different Kind”</a:t>
            </a:r>
          </a:p>
          <a:p>
            <a:pPr eaLnBrk="1" hangingPunct="1">
              <a:buFontTx/>
              <a:buNone/>
            </a:pPr>
            <a:endParaRPr lang="en-US" altLang="en-US" sz="800" dirty="0"/>
          </a:p>
          <a:p>
            <a:pPr marL="0" indent="0" eaLnBrk="1" hangingPunct="1">
              <a:buFontTx/>
              <a:buNone/>
            </a:pPr>
            <a:r>
              <a:rPr lang="fr-FR" altLang="en-US" sz="3200" dirty="0">
                <a:solidFill>
                  <a:srgbClr val="7030A0"/>
                </a:solidFill>
                <a:ea typeface="Times New Roman" panose="02020603050405020304" pitchFamily="18" charset="0"/>
                <a:cs typeface="Minion-Regular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http://somup.com/cqjhonebqd</a:t>
            </a:r>
            <a:r>
              <a:rPr lang="fr-FR" altLang="en-US" sz="3200" dirty="0">
                <a:solidFill>
                  <a:srgbClr val="7030A0"/>
                </a:solidFill>
                <a:ea typeface="Times New Roman" panose="02020603050405020304" pitchFamily="18" charset="0"/>
                <a:cs typeface="Minion-Regular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fr-FR" altLang="en-US" sz="2400" dirty="0">
                <a:ea typeface="Times New Roman" panose="02020603050405020304" pitchFamily="18" charset="0"/>
                <a:cs typeface="Minion-Regular" charset="0"/>
              </a:rPr>
              <a:t>Dancing Raisins (1:06)</a:t>
            </a:r>
          </a:p>
          <a:p>
            <a:pPr marL="0" indent="0" eaLnBrk="1" hangingPunct="1">
              <a:buFontTx/>
              <a:buNone/>
            </a:pPr>
            <a:endParaRPr lang="fr-FR" sz="2400" dirty="0">
              <a:solidFill>
                <a:srgbClr val="FF0000"/>
              </a:solidFill>
              <a:latin typeface="+mj-lt"/>
            </a:endParaRPr>
          </a:p>
          <a:p>
            <a:pPr marL="0" indent="0" eaLnBrk="1" hangingPunct="1">
              <a:buFontTx/>
              <a:buNone/>
            </a:pPr>
            <a:r>
              <a:rPr lang="fr-FR" sz="2400" dirty="0" err="1">
                <a:solidFill>
                  <a:srgbClr val="FF0000"/>
                </a:solidFill>
                <a:latin typeface="+mj-lt"/>
              </a:rPr>
              <a:t>Identify</a:t>
            </a:r>
            <a:r>
              <a:rPr lang="fr-FR" sz="2400" dirty="0">
                <a:solidFill>
                  <a:srgbClr val="FF0000"/>
                </a:solidFill>
                <a:latin typeface="+mj-lt"/>
              </a:rPr>
              <a:t> components of the mixture.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12C4C-C293-404B-8A20-416DD5E05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85" y="990600"/>
            <a:ext cx="3048000" cy="51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1711" y="152400"/>
            <a:ext cx="6747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Distinguish between </a:t>
            </a:r>
            <a:r>
              <a:rPr lang="en-US" sz="3200" b="0" dirty="0">
                <a:solidFill>
                  <a:srgbClr val="FF0000"/>
                </a:solidFill>
              </a:rPr>
              <a:t>Homogeneous</a:t>
            </a:r>
            <a:r>
              <a:rPr lang="en-US" sz="32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0" dirty="0">
                <a:solidFill>
                  <a:schemeClr val="bg1"/>
                </a:solidFill>
              </a:rPr>
              <a:t>&amp;</a:t>
            </a:r>
            <a:r>
              <a:rPr lang="en-US" sz="32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0" dirty="0">
                <a:solidFill>
                  <a:srgbClr val="00B050"/>
                </a:solidFill>
              </a:rPr>
              <a:t>Heterogeneous</a:t>
            </a:r>
            <a:r>
              <a:rPr lang="en-US" sz="32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0" dirty="0">
                <a:solidFill>
                  <a:srgbClr val="FFFF00"/>
                </a:solidFill>
              </a:rPr>
              <a:t>Mixtures</a:t>
            </a:r>
            <a:r>
              <a:rPr lang="en-US" sz="3200" b="0" dirty="0">
                <a:solidFill>
                  <a:schemeClr val="bg1"/>
                </a:solidFill>
              </a:rPr>
              <a:t>:</a:t>
            </a:r>
            <a:endParaRPr lang="en-US" sz="3600" dirty="0">
              <a:solidFill>
                <a:srgbClr val="B83D68">
                  <a:lumMod val="40000"/>
                  <a:lumOff val="60000"/>
                </a:srgbClr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5" y="1598950"/>
            <a:ext cx="2151805" cy="21804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1" y="1532008"/>
            <a:ext cx="2407722" cy="2088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78260"/>
            <a:ext cx="1905000" cy="21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3118" y="1574068"/>
            <a:ext cx="2309380" cy="238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4" y="4220370"/>
            <a:ext cx="2252189" cy="225218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00" y="4549352"/>
            <a:ext cx="2118756" cy="2057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86733" y="5809206"/>
            <a:ext cx="1219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5341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Stainless Steel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15120" y="2819400"/>
            <a:ext cx="172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Gasoline</a:t>
            </a:r>
          </a:p>
          <a:p>
            <a:pPr algn="ctr"/>
            <a:r>
              <a:rPr lang="en-US" sz="2400" dirty="0"/>
              <a:t>in the can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1612" y="2576093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Wood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5512" y="529503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82328" y="272508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Granite</a:t>
            </a:r>
          </a:p>
        </p:txBody>
      </p:sp>
      <p:pic>
        <p:nvPicPr>
          <p:cNvPr id="26" name="Picture 25" descr="quick_check-01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76200"/>
            <a:ext cx="131572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9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1711" y="152400"/>
            <a:ext cx="6747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Distinguish between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Homogeneous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&amp;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Heterogeneous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Mixtures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83D68">
                  <a:lumMod val="40000"/>
                  <a:lumOff val="60000"/>
                </a:srgbClr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-80" charset="-128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5" y="1598950"/>
            <a:ext cx="2151805" cy="21804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1" y="1532008"/>
            <a:ext cx="2407722" cy="2088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78260"/>
            <a:ext cx="1905000" cy="21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3118" y="1574068"/>
            <a:ext cx="2309380" cy="238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4" y="4220370"/>
            <a:ext cx="2252189" cy="225218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00" y="4549352"/>
            <a:ext cx="2118756" cy="2057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86733" y="5809206"/>
            <a:ext cx="1219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AIR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5341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Stainless Steel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15120" y="2819400"/>
            <a:ext cx="172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Gasoline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in the can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1612" y="2576093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Wood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5512" y="529503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Soil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82328" y="272508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Granite</a:t>
            </a:r>
          </a:p>
        </p:txBody>
      </p:sp>
      <p:pic>
        <p:nvPicPr>
          <p:cNvPr id="26" name="Picture 25" descr="quick_check-01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76200"/>
            <a:ext cx="1315720" cy="106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09CBAE-4990-4E7D-97C4-4574F0526222}"/>
              </a:ext>
            </a:extLst>
          </p:cNvPr>
          <p:cNvSpPr txBox="1"/>
          <p:nvPr/>
        </p:nvSpPr>
        <p:spPr>
          <a:xfrm>
            <a:off x="3900529" y="6512673"/>
            <a:ext cx="163234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Homogeneous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D7C975-8E29-42E1-B0D9-95039ABE1AB0}"/>
              </a:ext>
            </a:extLst>
          </p:cNvPr>
          <p:cNvSpPr txBox="1"/>
          <p:nvPr/>
        </p:nvSpPr>
        <p:spPr>
          <a:xfrm>
            <a:off x="4121311" y="3608883"/>
            <a:ext cx="163234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Homogeneous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4690BC-252F-40C0-A754-69533AAAC60F}"/>
              </a:ext>
            </a:extLst>
          </p:cNvPr>
          <p:cNvSpPr txBox="1"/>
          <p:nvPr/>
        </p:nvSpPr>
        <p:spPr>
          <a:xfrm>
            <a:off x="1168940" y="6550223"/>
            <a:ext cx="163234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Homogeneous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CFE212-0E9E-4267-91EE-7696B8D8C89B}"/>
              </a:ext>
            </a:extLst>
          </p:cNvPr>
          <p:cNvSpPr txBox="1"/>
          <p:nvPr/>
        </p:nvSpPr>
        <p:spPr>
          <a:xfrm>
            <a:off x="6875598" y="6509795"/>
            <a:ext cx="163234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Heterogeneous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2B6E35-34E0-4983-9497-F406D297A7DA}"/>
              </a:ext>
            </a:extLst>
          </p:cNvPr>
          <p:cNvSpPr txBox="1"/>
          <p:nvPr/>
        </p:nvSpPr>
        <p:spPr>
          <a:xfrm>
            <a:off x="1036610" y="1338518"/>
            <a:ext cx="163234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Heterogeneous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227474-EEF0-4E70-8AEB-78CD920A151E}"/>
              </a:ext>
            </a:extLst>
          </p:cNvPr>
          <p:cNvSpPr txBox="1"/>
          <p:nvPr/>
        </p:nvSpPr>
        <p:spPr>
          <a:xfrm>
            <a:off x="6940153" y="3605952"/>
            <a:ext cx="163234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Heterogeneous</a:t>
            </a:r>
          </a:p>
        </p:txBody>
      </p:sp>
    </p:spTree>
    <p:extLst>
      <p:ext uri="{BB962C8B-B14F-4D97-AF65-F5344CB8AC3E}">
        <p14:creationId xmlns:p14="http://schemas.microsoft.com/office/powerpoint/2010/main" val="110952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8397"/>
            <a:ext cx="24384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/>
          <a:stretch/>
        </p:blipFill>
        <p:spPr>
          <a:xfrm>
            <a:off x="876300" y="573042"/>
            <a:ext cx="7391400" cy="610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8680" y="4876799"/>
            <a:ext cx="7406640" cy="1938992"/>
          </a:xfrm>
          <a:prstGeom prst="rect">
            <a:avLst/>
          </a:prstGeom>
          <a:solidFill>
            <a:srgbClr val="B54C8C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Place the 8 items in the proper category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7" y="5350201"/>
            <a:ext cx="902485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6300" y="3680334"/>
            <a:ext cx="7406640" cy="1938992"/>
          </a:xfrm>
          <a:prstGeom prst="rect">
            <a:avLst/>
          </a:prstGeom>
          <a:solidFill>
            <a:srgbClr val="B54C8C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Name and define classes of Matter.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8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8397"/>
            <a:ext cx="24384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/>
          <a:stretch/>
        </p:blipFill>
        <p:spPr>
          <a:xfrm>
            <a:off x="876300" y="573042"/>
            <a:ext cx="7391400" cy="6109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E5291-7244-4ACD-AE1E-AD7F2FC67E72}"/>
              </a:ext>
            </a:extLst>
          </p:cNvPr>
          <p:cNvSpPr txBox="1"/>
          <p:nvPr/>
        </p:nvSpPr>
        <p:spPr>
          <a:xfrm>
            <a:off x="868680" y="4876799"/>
            <a:ext cx="7406640" cy="1938992"/>
          </a:xfrm>
          <a:prstGeom prst="rect">
            <a:avLst/>
          </a:prstGeom>
          <a:solidFill>
            <a:srgbClr val="B54C8C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Place the 8 items in the proper category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02485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34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8397"/>
            <a:ext cx="24384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/>
          <a:stretch/>
        </p:blipFill>
        <p:spPr>
          <a:xfrm>
            <a:off x="876300" y="573042"/>
            <a:ext cx="7391400" cy="61096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4572000"/>
            <a:ext cx="902485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104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17" descr="CHEM12_cust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71739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8" descr="CHEM12_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7952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745A0C-4F56-49BF-A2A1-0E21EC053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65288"/>
            <a:ext cx="8229600" cy="4657724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Classifying Matter</a:t>
            </a:r>
          </a:p>
          <a:p>
            <a:pPr marL="457200" indent="-28257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Pure Substances (Elements and Compounds)</a:t>
            </a:r>
          </a:p>
          <a:p>
            <a:pPr marL="457200" indent="-28257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Mixtures (Solutions, Heterogeneous)</a:t>
            </a:r>
          </a:p>
          <a:p>
            <a:pPr marL="0" indent="0">
              <a:spcBef>
                <a:spcPts val="1000"/>
              </a:spcBef>
              <a:buNone/>
            </a:pPr>
            <a:endParaRPr lang="en-US" dirty="0"/>
          </a:p>
          <a:p>
            <a:pPr marL="0" indent="0">
              <a:spcBef>
                <a:spcPts val="1000"/>
              </a:spcBef>
              <a:buNone/>
            </a:pPr>
            <a:r>
              <a:rPr lang="en-US" dirty="0"/>
              <a:t>Demonstrations (6:10)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https://screencast-o-matic.com/watch/cFQi2qqpdz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78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0"/>
            <a:ext cx="5408613" cy="685800"/>
          </a:xfrm>
        </p:spPr>
        <p:txBody>
          <a:bodyPr/>
          <a:lstStyle/>
          <a:p>
            <a:r>
              <a:rPr lang="en-US" dirty="0"/>
              <a:t>Critical Thinking /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41" y="604115"/>
            <a:ext cx="8520659" cy="5796685"/>
          </a:xfrm>
        </p:spPr>
        <p:txBody>
          <a:bodyPr/>
          <a:lstStyle/>
          <a:p>
            <a:pPr lvl="0"/>
            <a:r>
              <a:rPr lang="en-US" dirty="0"/>
              <a:t>How does a “</a:t>
            </a:r>
            <a:r>
              <a:rPr lang="en-US" dirty="0">
                <a:solidFill>
                  <a:srgbClr val="FF0000"/>
                </a:solidFill>
              </a:rPr>
              <a:t>phase</a:t>
            </a:r>
            <a:r>
              <a:rPr lang="en-US" dirty="0"/>
              <a:t>” differ from a “</a:t>
            </a:r>
            <a:r>
              <a:rPr lang="en-US" dirty="0">
                <a:solidFill>
                  <a:srgbClr val="00B0F0"/>
                </a:solidFill>
              </a:rPr>
              <a:t>state</a:t>
            </a:r>
            <a:r>
              <a:rPr lang="en-US" dirty="0"/>
              <a:t>”?</a:t>
            </a:r>
          </a:p>
          <a:p>
            <a:endParaRPr 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/>
          </a:p>
          <a:p>
            <a:r>
              <a:rPr lang="en-US" dirty="0"/>
              <a:t>Odor, color, and taste … do they indicate a </a:t>
            </a:r>
            <a:r>
              <a:rPr lang="en-US" dirty="0">
                <a:solidFill>
                  <a:srgbClr val="FF0000"/>
                </a:solidFill>
              </a:rPr>
              <a:t>physical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chemical</a:t>
            </a:r>
            <a:r>
              <a:rPr lang="en-US" dirty="0"/>
              <a:t> change? </a:t>
            </a:r>
          </a:p>
          <a:p>
            <a:pPr lvl="0"/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/>
          </a:p>
          <a:p>
            <a:r>
              <a:rPr lang="en-US" dirty="0"/>
              <a:t>Why is a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always a </a:t>
            </a:r>
            <a:r>
              <a:rPr lang="en-US" dirty="0">
                <a:solidFill>
                  <a:srgbClr val="C00000"/>
                </a:solidFill>
              </a:rPr>
              <a:t>mixture</a:t>
            </a:r>
            <a:r>
              <a:rPr lang="en-US" dirty="0"/>
              <a:t>, but not every </a:t>
            </a:r>
            <a:r>
              <a:rPr lang="en-US" dirty="0">
                <a:solidFill>
                  <a:srgbClr val="C00000"/>
                </a:solidFill>
              </a:rPr>
              <a:t>mixture</a:t>
            </a:r>
            <a:r>
              <a:rPr lang="en-US" dirty="0"/>
              <a:t> is a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?</a:t>
            </a:r>
          </a:p>
          <a:p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78397"/>
            <a:ext cx="24384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 descr="think_about_it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03612"/>
            <a:ext cx="889416" cy="7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6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0"/>
            <a:ext cx="5408613" cy="685800"/>
          </a:xfrm>
        </p:spPr>
        <p:txBody>
          <a:bodyPr/>
          <a:lstStyle/>
          <a:p>
            <a:r>
              <a:rPr lang="en-US" dirty="0"/>
              <a:t>Critical Thinking /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41" y="604115"/>
            <a:ext cx="8520659" cy="5796685"/>
          </a:xfrm>
        </p:spPr>
        <p:txBody>
          <a:bodyPr/>
          <a:lstStyle/>
          <a:p>
            <a:pPr lvl="0"/>
            <a:r>
              <a:rPr lang="en-US" dirty="0"/>
              <a:t>How does a “</a:t>
            </a:r>
            <a:r>
              <a:rPr lang="en-US" dirty="0">
                <a:solidFill>
                  <a:srgbClr val="FF0000"/>
                </a:solidFill>
              </a:rPr>
              <a:t>phase</a:t>
            </a:r>
            <a:r>
              <a:rPr lang="en-US" dirty="0"/>
              <a:t>” differ from a “</a:t>
            </a:r>
            <a:r>
              <a:rPr lang="en-US" dirty="0">
                <a:solidFill>
                  <a:srgbClr val="00B0F0"/>
                </a:solidFill>
              </a:rPr>
              <a:t>state</a:t>
            </a:r>
            <a:r>
              <a:rPr lang="en-US" dirty="0"/>
              <a:t>”?</a:t>
            </a:r>
          </a:p>
          <a:p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phase is a boundary that distinguishes composition  …  a state of matter is solid, liquid,  gas, and plasma</a:t>
            </a:r>
          </a:p>
          <a:p>
            <a:endParaRPr lang="en-US" sz="1000" dirty="0"/>
          </a:p>
          <a:p>
            <a:r>
              <a:rPr lang="en-US" dirty="0"/>
              <a:t>Odor, color, and taste … do they indicate a </a:t>
            </a:r>
            <a:r>
              <a:rPr lang="en-US" dirty="0">
                <a:solidFill>
                  <a:srgbClr val="FF0000"/>
                </a:solidFill>
              </a:rPr>
              <a:t>physical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chemical</a:t>
            </a:r>
            <a:r>
              <a:rPr lang="en-US" dirty="0"/>
              <a:t> change? </a:t>
            </a:r>
          </a:p>
          <a:p>
            <a:pPr lvl="0"/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Odor, color, and taste can all indicate either change. Smelling a cup of coffee is physical, whereas smelling the exhaust of a car is chemical. Shade indicates a physical color change, but a blue flame is chemical. Tasting chocolate is a physical change, but having an acid burn ones tongue is chemical.</a:t>
            </a: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/>
          </a:p>
          <a:p>
            <a:r>
              <a:rPr lang="en-US" dirty="0"/>
              <a:t>Why is a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always a </a:t>
            </a:r>
            <a:r>
              <a:rPr lang="en-US" dirty="0">
                <a:solidFill>
                  <a:srgbClr val="C00000"/>
                </a:solidFill>
              </a:rPr>
              <a:t>mixture</a:t>
            </a:r>
            <a:r>
              <a:rPr lang="en-US" dirty="0"/>
              <a:t>, but not every </a:t>
            </a:r>
            <a:r>
              <a:rPr lang="en-US" dirty="0">
                <a:solidFill>
                  <a:srgbClr val="C00000"/>
                </a:solidFill>
              </a:rPr>
              <a:t>mixture</a:t>
            </a:r>
            <a:r>
              <a:rPr lang="en-US" dirty="0"/>
              <a:t> is a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?</a:t>
            </a:r>
          </a:p>
          <a:p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solution is a homogeneous mixture (looks like one thing) … heterogeneous matter (non-uniform, suspension, colloids) are all mixtures</a:t>
            </a: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78397"/>
            <a:ext cx="24384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 descr="think_about_it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03612"/>
            <a:ext cx="889416" cy="7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4267200" y="0"/>
            <a:ext cx="4876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Separating Mixtures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23850" y="938212"/>
            <a:ext cx="8658225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400" b="0" dirty="0"/>
              <a:t>Most of the things around us are mixtures.</a:t>
            </a:r>
            <a:r>
              <a:rPr lang="en-US" sz="3600" b="0" dirty="0"/>
              <a:t> </a:t>
            </a:r>
          </a:p>
          <a:p>
            <a:pPr>
              <a:spcBef>
                <a:spcPts val="0"/>
              </a:spcBef>
            </a:pPr>
            <a:endParaRPr lang="en-US" sz="2400" b="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B050"/>
                </a:solidFill>
              </a:rPr>
              <a:t>To understand, analyze, and evaluate substances for the myriads of reasons (</a:t>
            </a:r>
            <a:r>
              <a:rPr lang="en-US" sz="2400" b="0" dirty="0">
                <a:solidFill>
                  <a:srgbClr val="0070C0"/>
                </a:solidFill>
              </a:rPr>
              <a:t>medicine, cleanliness, organization, functionality, etc</a:t>
            </a:r>
            <a:r>
              <a:rPr lang="en-US" sz="2400" b="0" dirty="0">
                <a:solidFill>
                  <a:srgbClr val="00B050"/>
                </a:solidFill>
              </a:rPr>
              <a:t>.), we need to separate mixtures into their pure components. </a:t>
            </a:r>
          </a:p>
          <a:p>
            <a:pPr>
              <a:spcBef>
                <a:spcPts val="0"/>
              </a:spcBef>
            </a:pPr>
            <a:endParaRPr lang="en-US" sz="1200" b="0" dirty="0">
              <a:solidFill>
                <a:srgbClr val="00B050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0000"/>
                </a:solidFill>
              </a:rPr>
              <a:t>Pick a mixture that comes to mind and give TWO reasons why you would want to separate it. </a:t>
            </a:r>
            <a:r>
              <a:rPr lang="en-US" sz="2400" b="0" dirty="0">
                <a:solidFill>
                  <a:srgbClr val="7030A0"/>
                </a:solidFill>
              </a:rPr>
              <a:t>[e.g. organize room or refrigerator]</a:t>
            </a:r>
          </a:p>
          <a:p>
            <a:pPr>
              <a:spcBef>
                <a:spcPts val="0"/>
              </a:spcBef>
            </a:pPr>
            <a:endParaRPr lang="en-US" sz="2400" b="0" dirty="0"/>
          </a:p>
          <a:p>
            <a:pPr>
              <a:spcBef>
                <a:spcPts val="0"/>
              </a:spcBef>
            </a:pPr>
            <a:r>
              <a:rPr lang="en-US" altLang="en-US" sz="2400" dirty="0">
                <a:solidFill>
                  <a:srgbClr val="00B0F0"/>
                </a:solidFill>
              </a:rPr>
              <a:t>Differences in physical properties are used to separate components of mixtures.</a:t>
            </a:r>
            <a:endParaRPr lang="en-US" altLang="en-US" sz="800" dirty="0">
              <a:solidFill>
                <a:srgbClr val="00B0F0"/>
              </a:solidFill>
            </a:endParaRPr>
          </a:p>
        </p:txBody>
      </p:sp>
      <p:pic>
        <p:nvPicPr>
          <p:cNvPr id="7" name="Picture 6" descr="lesson_question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30" y="76200"/>
            <a:ext cx="1157129" cy="9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83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251"/>
            <a:ext cx="8305800" cy="4876800"/>
          </a:xfrm>
        </p:spPr>
        <p:txBody>
          <a:bodyPr/>
          <a:lstStyle/>
          <a:p>
            <a:pPr marL="228600"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Find an item near you in the room.</a:t>
            </a:r>
          </a:p>
          <a:p>
            <a:pPr marL="4572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Describe that item with a phrase or sentence (</a:t>
            </a:r>
            <a:r>
              <a:rPr lang="en-US" i="1" dirty="0">
                <a:solidFill>
                  <a:srgbClr val="92D050"/>
                </a:solidFill>
              </a:rPr>
              <a:t>without saying what it is</a:t>
            </a:r>
            <a:r>
              <a:rPr lang="en-US" dirty="0">
                <a:solidFill>
                  <a:srgbClr val="92D050"/>
                </a:solidFill>
              </a:rPr>
              <a:t>) so that someone else could find it if in the room using your description.</a:t>
            </a:r>
          </a:p>
          <a:p>
            <a:pPr marL="4572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Write the description in the chat box.</a:t>
            </a:r>
          </a:p>
          <a:p>
            <a:pPr marL="4572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What was the basis of your description?</a:t>
            </a:r>
          </a:p>
        </p:txBody>
      </p:sp>
      <p:pic>
        <p:nvPicPr>
          <p:cNvPr id="7" name="Picture 6" descr="think_about_it-01.eps">
            <a:extLst>
              <a:ext uri="{FF2B5EF4-FFF2-40B4-BE49-F238E27FC236}">
                <a16:creationId xmlns:a16="http://schemas.microsoft.com/office/drawing/2014/main" id="{A1A28CEC-D8A2-49BD-B1BC-5E77313FF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43251"/>
            <a:ext cx="1033781" cy="838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EC8213-407E-45E5-8B6C-DEC63C2B2041}"/>
              </a:ext>
            </a:extLst>
          </p:cNvPr>
          <p:cNvGrpSpPr/>
          <p:nvPr/>
        </p:nvGrpSpPr>
        <p:grpSpPr>
          <a:xfrm>
            <a:off x="2076233" y="3514072"/>
            <a:ext cx="4991533" cy="3200677"/>
            <a:chOff x="2076233" y="3514072"/>
            <a:chExt cx="4991533" cy="32006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13CBD7-10B4-46DA-AC92-F6F42594F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233" y="3514072"/>
              <a:ext cx="4991533" cy="32006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E98264-B548-44F5-B1F6-9FB85208D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6233" y="3581400"/>
              <a:ext cx="289566" cy="343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F486CB-00C9-4C25-A9CF-D5CF8997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956859" cy="2895600"/>
          </a:xfrm>
          <a:prstGeom prst="rect">
            <a:avLst/>
          </a:prstGeom>
        </p:spPr>
      </p:pic>
      <p:pic>
        <p:nvPicPr>
          <p:cNvPr id="6" name="Picture 5" descr="lesson_question-01.eps">
            <a:extLst>
              <a:ext uri="{FF2B5EF4-FFF2-40B4-BE49-F238E27FC236}">
                <a16:creationId xmlns:a16="http://schemas.microsoft.com/office/drawing/2014/main" id="{A3BA3ED7-FC5F-40B3-B089-14E944A6B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38600"/>
            <a:ext cx="1173638" cy="951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B2CB5-C395-4B5C-A43F-138D7AC9C960}"/>
              </a:ext>
            </a:extLst>
          </p:cNvPr>
          <p:cNvSpPr txBox="1"/>
          <p:nvPr/>
        </p:nvSpPr>
        <p:spPr>
          <a:xfrm>
            <a:off x="990600" y="40386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We can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separate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mixtures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80" charset="-128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1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2897188" y="0"/>
            <a:ext cx="6246812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Separating </a:t>
            </a:r>
            <a:r>
              <a:rPr lang="en-US" altLang="en-US" b="1" dirty="0" err="1">
                <a:solidFill>
                  <a:srgbClr val="92D050"/>
                </a:solidFill>
              </a:rPr>
              <a:t>HETEROgeneous</a:t>
            </a:r>
            <a:r>
              <a:rPr lang="en-US" altLang="en-US" dirty="0">
                <a:solidFill>
                  <a:srgbClr val="92D050"/>
                </a:solidFill>
              </a:rPr>
              <a:t> </a:t>
            </a:r>
            <a:r>
              <a:rPr lang="en-US" altLang="en-US" dirty="0"/>
              <a:t>Mixtures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23850" y="938212"/>
            <a:ext cx="86582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Filtration</a:t>
            </a: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2400" b="0" dirty="0"/>
              <a:t>is a process that separates elements of a </a:t>
            </a:r>
            <a:r>
              <a:rPr lang="en-US" altLang="en-US" sz="2400" b="0" u="sng" dirty="0">
                <a:solidFill>
                  <a:srgbClr val="92D050"/>
                </a:solidFill>
              </a:rPr>
              <a:t>heterogeneous mixture</a:t>
            </a:r>
            <a:r>
              <a:rPr lang="en-US" altLang="en-US" sz="2400" b="0" dirty="0">
                <a:solidFill>
                  <a:srgbClr val="92D050"/>
                </a:solidFill>
              </a:rPr>
              <a:t> </a:t>
            </a:r>
            <a:r>
              <a:rPr lang="en-US" altLang="en-US" sz="2400" b="0" dirty="0"/>
              <a:t>based on </a:t>
            </a:r>
            <a:r>
              <a:rPr lang="en-US" altLang="en-US" sz="2400" b="0" dirty="0">
                <a:solidFill>
                  <a:srgbClr val="7030A0"/>
                </a:solidFill>
              </a:rPr>
              <a:t>particle size</a:t>
            </a:r>
            <a:r>
              <a:rPr lang="en-US" altLang="en-US" sz="2400" b="0" dirty="0"/>
              <a:t>. </a:t>
            </a:r>
          </a:p>
          <a:p>
            <a:pPr>
              <a:spcBef>
                <a:spcPts val="0"/>
              </a:spcBef>
            </a:pPr>
            <a:r>
              <a:rPr lang="en-US" altLang="en-US" sz="2400" b="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Solutions cannot be filtered out.</a:t>
            </a:r>
          </a:p>
        </p:txBody>
      </p:sp>
      <p:pic>
        <p:nvPicPr>
          <p:cNvPr id="4506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2" b="9663"/>
          <a:stretch>
            <a:fillRect/>
          </a:stretch>
        </p:blipFill>
        <p:spPr bwMode="auto">
          <a:xfrm>
            <a:off x="3921125" y="3911600"/>
            <a:ext cx="179387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71" y="2698962"/>
            <a:ext cx="30384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98962"/>
            <a:ext cx="3421063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897188" y="0"/>
            <a:ext cx="6246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b="0" dirty="0"/>
              <a:t>Separating </a:t>
            </a:r>
            <a:r>
              <a:rPr lang="en-US" altLang="en-US" dirty="0">
                <a:solidFill>
                  <a:srgbClr val="92D050"/>
                </a:solidFill>
              </a:rPr>
              <a:t>Heterogeneous</a:t>
            </a:r>
            <a:r>
              <a:rPr lang="en-US" altLang="en-US" b="0" dirty="0"/>
              <a:t> Mixtures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327212" y="685800"/>
            <a:ext cx="8305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 dirty="0">
                <a:solidFill>
                  <a:srgbClr val="FF0000"/>
                </a:solidFill>
              </a:rPr>
              <a:t>Magnetism</a:t>
            </a:r>
            <a:r>
              <a:rPr lang="en-US" altLang="en-US" sz="2400" b="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altLang="en-US" sz="2400" b="0" dirty="0"/>
              <a:t>separates mixtures based on the presence of magnetic physical properties.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magnetic substance’s molecules take on a specific alignment (domains), creating magnetic fields with force.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strongest magnets are alloys of iron and boron (neodymium) &amp; samarium-cobalt. </a:t>
            </a:r>
          </a:p>
          <a:p>
            <a:pPr>
              <a:spcBef>
                <a:spcPct val="50000"/>
              </a:spcBef>
            </a:pPr>
            <a:endParaRPr lang="en-US" altLang="en-US" sz="2400" b="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01156"/>
            <a:ext cx="4311650" cy="3578225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71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9" y="3505200"/>
            <a:ext cx="35242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19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533400" y="859913"/>
            <a:ext cx="8077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Centrifugation</a:t>
            </a:r>
            <a:r>
              <a:rPr lang="en-US" altLang="en-US" sz="2400" b="0" dirty="0"/>
              <a:t> separates elements of a mixture based on different </a:t>
            </a:r>
            <a:r>
              <a:rPr lang="en-US" altLang="en-US" sz="2400" b="0" dirty="0">
                <a:solidFill>
                  <a:srgbClr val="92D050"/>
                </a:solidFill>
              </a:rPr>
              <a:t>densities</a:t>
            </a:r>
            <a:r>
              <a:rPr lang="en-US" altLang="en-US" sz="2400" b="0" dirty="0"/>
              <a:t>. </a:t>
            </a:r>
            <a:r>
              <a:rPr lang="en-US" altLang="en-US" sz="2400" b="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hematocrit (Red blood cell separation) &amp; protein analysis</a:t>
            </a:r>
          </a:p>
          <a:p>
            <a:pPr>
              <a:spcBef>
                <a:spcPct val="0"/>
              </a:spcBef>
            </a:pPr>
            <a:endParaRPr lang="en-US" altLang="en-US" b="0" dirty="0"/>
          </a:p>
        </p:txBody>
      </p:sp>
      <p:pic>
        <p:nvPicPr>
          <p:cNvPr id="481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7775"/>
            <a:ext cx="38354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2617788"/>
            <a:ext cx="368141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95600" y="0"/>
            <a:ext cx="62468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b="0" dirty="0"/>
              <a:t>Separating </a:t>
            </a:r>
            <a:r>
              <a:rPr lang="en-US" altLang="en-US" dirty="0">
                <a:solidFill>
                  <a:srgbClr val="92D050"/>
                </a:solidFill>
              </a:rPr>
              <a:t>Heterogeneous</a:t>
            </a:r>
            <a:r>
              <a:rPr lang="en-US" altLang="en-US" b="0" dirty="0"/>
              <a:t> Mixtures</a:t>
            </a:r>
          </a:p>
        </p:txBody>
      </p:sp>
    </p:spTree>
    <p:extLst>
      <p:ext uri="{BB962C8B-B14F-4D97-AF65-F5344CB8AC3E}">
        <p14:creationId xmlns:p14="http://schemas.microsoft.com/office/powerpoint/2010/main" val="66171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897188" y="0"/>
            <a:ext cx="6246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b="0" dirty="0"/>
              <a:t>Separating </a:t>
            </a:r>
            <a:r>
              <a:rPr lang="en-US" altLang="en-US" sz="3200" dirty="0" err="1">
                <a:solidFill>
                  <a:srgbClr val="00B0F0"/>
                </a:solidFill>
              </a:rPr>
              <a:t>HOMOgeneous</a:t>
            </a:r>
            <a:r>
              <a:rPr lang="en-US" altLang="en-US" b="0" dirty="0"/>
              <a:t> Mixtures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228600" y="956101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Distillation</a:t>
            </a:r>
            <a:r>
              <a:rPr lang="en-US" altLang="en-US" sz="2400" b="0" dirty="0"/>
              <a:t> Video Demonstration  (2:32)</a:t>
            </a:r>
          </a:p>
        </p:txBody>
      </p:sp>
      <p:pic>
        <p:nvPicPr>
          <p:cNvPr id="46086" name="Picture 5" descr="distilla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9FB"/>
              </a:clrFrom>
              <a:clrTo>
                <a:srgbClr val="F1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5476875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0329" y="2286000"/>
            <a:ext cx="3106271" cy="3477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bg2">
                <a:alpha val="0"/>
              </a:schemeClr>
            </a:outerShdw>
          </a:effectLst>
        </p:spPr>
        <p:txBody>
          <a:bodyPr wrap="square"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400" u="sng" dirty="0">
                <a:solidFill>
                  <a:schemeClr val="tx1"/>
                </a:solidFill>
                <a:hlinkClick r:id="rId4"/>
              </a:rPr>
              <a:t>https://screencast-o-matic.com/watch/cFfnDFDGtZ</a:t>
            </a:r>
            <a:r>
              <a:rPr lang="en-US" sz="4400" u="sng" dirty="0">
                <a:solidFill>
                  <a:schemeClr val="tx1"/>
                </a:solidFill>
              </a:rPr>
              <a:t> </a:t>
            </a:r>
            <a:endParaRPr lang="en-US" altLang="en-US" sz="44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75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897188" y="0"/>
            <a:ext cx="6246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b="0" dirty="0"/>
              <a:t>Separating </a:t>
            </a:r>
            <a:r>
              <a:rPr lang="en-US" altLang="en-US" dirty="0" err="1">
                <a:solidFill>
                  <a:srgbClr val="00B0F0"/>
                </a:solidFill>
              </a:rPr>
              <a:t>HOMOgeneous</a:t>
            </a:r>
            <a:r>
              <a:rPr lang="en-US" altLang="en-US" b="0" dirty="0"/>
              <a:t> Mixtures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228600" y="956101"/>
            <a:ext cx="8610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Distillation</a:t>
            </a:r>
            <a:r>
              <a:rPr lang="en-US" altLang="en-US" sz="2400" b="0" dirty="0"/>
              <a:t>, separates </a:t>
            </a:r>
            <a:r>
              <a:rPr lang="en-US" altLang="en-US" sz="2400" dirty="0">
                <a:solidFill>
                  <a:srgbClr val="92D050"/>
                </a:solidFill>
              </a:rPr>
              <a:t>impurities in </a:t>
            </a:r>
            <a:r>
              <a:rPr lang="en-US" altLang="en-US" sz="2400" u="sng" dirty="0">
                <a:solidFill>
                  <a:srgbClr val="92D050"/>
                </a:solidFill>
              </a:rPr>
              <a:t>liquid</a:t>
            </a:r>
            <a:r>
              <a:rPr lang="en-US" altLang="en-US" sz="2400" dirty="0">
                <a:solidFill>
                  <a:srgbClr val="92D050"/>
                </a:solidFill>
              </a:rPr>
              <a:t> (</a:t>
            </a:r>
            <a:r>
              <a:rPr lang="en-US" altLang="en-US" sz="2400" dirty="0">
                <a:solidFill>
                  <a:srgbClr val="7030A0"/>
                </a:solidFill>
              </a:rPr>
              <a:t>solutions</a:t>
            </a:r>
            <a:r>
              <a:rPr lang="en-US" altLang="en-US" sz="2400" dirty="0">
                <a:solidFill>
                  <a:srgbClr val="92D050"/>
                </a:solidFill>
              </a:rPr>
              <a:t>) </a:t>
            </a:r>
            <a:r>
              <a:rPr lang="en-US" altLang="en-US" sz="2400" b="0" dirty="0">
                <a:solidFill>
                  <a:schemeClr val="tx1"/>
                </a:solidFill>
              </a:rPr>
              <a:t>based on varying </a:t>
            </a:r>
            <a:r>
              <a:rPr lang="en-US" altLang="en-US" sz="2400" b="0" dirty="0">
                <a:solidFill>
                  <a:srgbClr val="00B0F0"/>
                </a:solidFill>
              </a:rPr>
              <a:t>boiling points</a:t>
            </a:r>
            <a:r>
              <a:rPr lang="en-US" altLang="en-US" sz="2400" b="0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(</a:t>
            </a:r>
            <a:r>
              <a:rPr lang="en-US" alt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intensive physical property</a:t>
            </a:r>
            <a:r>
              <a:rPr lang="en-US" altLang="en-US" sz="2400" dirty="0">
                <a:solidFill>
                  <a:schemeClr val="tx1"/>
                </a:solidFill>
              </a:rPr>
              <a:t>). </a:t>
            </a:r>
            <a:r>
              <a:rPr lang="en-US" altLang="en-US" sz="2400" dirty="0">
                <a:solidFill>
                  <a:srgbClr val="92D050"/>
                </a:solidFill>
              </a:rPr>
              <a:t> </a:t>
            </a:r>
            <a:endParaRPr lang="en-US" altLang="en-US" sz="2400" b="0" dirty="0"/>
          </a:p>
        </p:txBody>
      </p:sp>
      <p:pic>
        <p:nvPicPr>
          <p:cNvPr id="46086" name="Picture 5" descr="distilla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9FB"/>
              </a:clrFrom>
              <a:clrTo>
                <a:srgbClr val="F1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5476875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0329" y="2286000"/>
            <a:ext cx="3487271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400" b="0" dirty="0">
                <a:solidFill>
                  <a:srgbClr val="00B0F0"/>
                </a:solidFill>
              </a:rPr>
              <a:t>A mixture is boiled to produce vaporization &amp; then condensed to liquid again.</a:t>
            </a:r>
          </a:p>
          <a:p>
            <a:pPr>
              <a:spcBef>
                <a:spcPts val="0"/>
              </a:spcBef>
            </a:pPr>
            <a:endParaRPr lang="en-US" altLang="en-US" sz="1600" b="0" dirty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en-US" sz="2400" b="0" dirty="0">
                <a:solidFill>
                  <a:srgbClr val="FF0000"/>
                </a:solidFill>
              </a:rPr>
              <a:t>e.g. </a:t>
            </a:r>
            <a:r>
              <a:rPr lang="en-US" altLang="en-US" sz="2400" b="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alcohol boils ~80 ºC while water boils ~100 ºC … so alcohol decants first.</a:t>
            </a:r>
          </a:p>
          <a:p>
            <a:pPr>
              <a:spcBef>
                <a:spcPts val="0"/>
              </a:spcBef>
            </a:pPr>
            <a:endParaRPr lang="en-US" altLang="en-US" sz="1600" b="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en-US" sz="2400" b="0" dirty="0">
                <a:solidFill>
                  <a:srgbClr val="FF0000"/>
                </a:solidFill>
              </a:rPr>
              <a:t>e.g. </a:t>
            </a:r>
            <a:r>
              <a:rPr lang="en-US" altLang="en-US" sz="24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“purified” or distilled water (bottled)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546847" y="685800"/>
            <a:ext cx="8077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Evaporation</a:t>
            </a:r>
            <a:r>
              <a:rPr lang="en-US" altLang="en-US" dirty="0">
                <a:solidFill>
                  <a:srgbClr val="658B92"/>
                </a:solidFill>
              </a:rPr>
              <a:t> </a:t>
            </a:r>
            <a:r>
              <a:rPr lang="en-US" altLang="en-US" sz="2400" b="0" u="sng" dirty="0">
                <a:solidFill>
                  <a:schemeClr val="tx1"/>
                </a:solidFill>
              </a:rPr>
              <a:t>purifies</a:t>
            </a:r>
            <a:r>
              <a:rPr lang="en-US" altLang="en-US" sz="2400" b="0" dirty="0">
                <a:solidFill>
                  <a:schemeClr val="tx1"/>
                </a:solidFill>
              </a:rPr>
              <a:t> </a:t>
            </a:r>
            <a:r>
              <a:rPr lang="en-US" altLang="en-US" sz="2400" b="0" dirty="0"/>
              <a:t>dissolved </a:t>
            </a:r>
            <a:r>
              <a:rPr lang="en-US" altLang="en-US" sz="2400" u="sng" dirty="0">
                <a:solidFill>
                  <a:srgbClr val="92D050"/>
                </a:solidFill>
              </a:rPr>
              <a:t>solids</a:t>
            </a:r>
            <a:r>
              <a:rPr lang="en-US" altLang="en-US" sz="2400" b="0" dirty="0">
                <a:solidFill>
                  <a:srgbClr val="92D050"/>
                </a:solidFill>
              </a:rPr>
              <a:t> </a:t>
            </a:r>
            <a:r>
              <a:rPr lang="en-US" altLang="en-US" sz="2400" b="0" dirty="0"/>
              <a:t>from the liquid they are dissolved in;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called crystallization</a:t>
            </a:r>
            <a:r>
              <a:rPr lang="en-US" altLang="en-US" sz="2400" b="0" dirty="0"/>
              <a:t>.</a:t>
            </a:r>
          </a:p>
          <a:p>
            <a:pPr>
              <a:spcBef>
                <a:spcPct val="0"/>
              </a:spcBef>
            </a:pPr>
            <a:endParaRPr lang="en-US" altLang="en-US" b="0" dirty="0"/>
          </a:p>
        </p:txBody>
      </p:sp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306638"/>
            <a:ext cx="581660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22550"/>
            <a:ext cx="26701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97188" y="0"/>
            <a:ext cx="6246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b="0" dirty="0"/>
              <a:t>Separating </a:t>
            </a:r>
            <a:r>
              <a:rPr lang="en-US" altLang="en-US" dirty="0">
                <a:solidFill>
                  <a:srgbClr val="00B0F0"/>
                </a:solidFill>
              </a:rPr>
              <a:t>Homogeneous</a:t>
            </a:r>
            <a:r>
              <a:rPr lang="en-US" altLang="en-US" b="0" dirty="0"/>
              <a:t> Mixtures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215153" y="692244"/>
            <a:ext cx="8839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Chromatography</a:t>
            </a:r>
            <a:r>
              <a:rPr lang="en-US" altLang="en-US" dirty="0">
                <a:solidFill>
                  <a:srgbClr val="658B92"/>
                </a:solidFill>
              </a:rPr>
              <a:t> </a:t>
            </a:r>
            <a:r>
              <a:rPr lang="en-US" altLang="en-US" sz="2400" b="0" dirty="0">
                <a:solidFill>
                  <a:schemeClr val="tx1"/>
                </a:solidFill>
              </a:rPr>
              <a:t>s</a:t>
            </a:r>
            <a:r>
              <a:rPr lang="en-US" altLang="en-US" sz="2400" b="0" dirty="0"/>
              <a:t>eparates components of a mixture based on their differential migration due to </a:t>
            </a:r>
            <a:r>
              <a:rPr lang="en-US" altLang="en-US" sz="2400" b="0" dirty="0">
                <a:solidFill>
                  <a:srgbClr val="92D050"/>
                </a:solidFill>
              </a:rPr>
              <a:t>density</a:t>
            </a:r>
            <a:r>
              <a:rPr lang="en-US" altLang="en-US" sz="2400" b="0" dirty="0"/>
              <a:t>. </a:t>
            </a:r>
            <a:r>
              <a:rPr lang="en-US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 of chemical analysis worldwide is currently done with chromatography.</a:t>
            </a:r>
            <a:endParaRPr lang="en-US" altLang="en-US" sz="2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4286250" cy="4157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2209800"/>
            <a:ext cx="3419475" cy="4157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97188" y="0"/>
            <a:ext cx="6246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b="0" dirty="0"/>
              <a:t>Separating </a:t>
            </a:r>
            <a:r>
              <a:rPr lang="en-US" altLang="en-US" dirty="0">
                <a:solidFill>
                  <a:srgbClr val="00B0F0"/>
                </a:solidFill>
              </a:rPr>
              <a:t>Homogeneous</a:t>
            </a:r>
            <a:r>
              <a:rPr lang="en-US" altLang="en-US" b="0" dirty="0"/>
              <a:t> Mixtures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242047" y="838200"/>
            <a:ext cx="838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Electrophoresis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>
                <a:latin typeface="+mj-lt"/>
                <a:cs typeface="Times New Roman" panose="02020603050405020304" pitchFamily="18" charset="0"/>
              </a:rPr>
              <a:t>Separates components of a mixture based on the </a:t>
            </a:r>
            <a:r>
              <a:rPr lang="en-US" altLang="en-US" sz="24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differential movement of charged particles</a:t>
            </a:r>
            <a:r>
              <a:rPr lang="en-US" altLang="en-US" sz="2400" b="0" dirty="0">
                <a:latin typeface="+mj-lt"/>
                <a:cs typeface="Times New Roman" panose="02020603050405020304" pitchFamily="18" charset="0"/>
              </a:rPr>
              <a:t> in a liquid or gel under the influence of an electric field. </a:t>
            </a:r>
            <a:r>
              <a:rPr lang="en-US" altLang="en-US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for </a:t>
            </a:r>
            <a:r>
              <a:rPr lang="en-US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and DNA analysis and </a:t>
            </a:r>
            <a:r>
              <a:rPr lang="en-US" altLang="en-US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forensics.</a:t>
            </a:r>
          </a:p>
          <a:p>
            <a:pPr>
              <a:spcBef>
                <a:spcPct val="0"/>
              </a:spcBef>
            </a:pPr>
            <a:endParaRPr lang="en-US" altLang="en-US" b="0" dirty="0"/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971800"/>
            <a:ext cx="54022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3581400"/>
            <a:ext cx="3581400" cy="161448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97188" y="0"/>
            <a:ext cx="6246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b="0" dirty="0"/>
              <a:t>Separating </a:t>
            </a:r>
            <a:r>
              <a:rPr lang="en-US" altLang="en-US" dirty="0">
                <a:solidFill>
                  <a:srgbClr val="00B0F0"/>
                </a:solidFill>
              </a:rPr>
              <a:t>Homogeneous</a:t>
            </a:r>
            <a:r>
              <a:rPr lang="en-US" altLang="en-US" b="0" dirty="0"/>
              <a:t> Mixtures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618504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7030A0"/>
                </a:solidFill>
              </a:rPr>
              <a:t>Separating Mixtures is based on </a:t>
            </a:r>
            <a:r>
              <a:rPr lang="en-US" altLang="en-US" sz="3600" b="1" dirty="0">
                <a:solidFill>
                  <a:srgbClr val="FF0000"/>
                </a:solidFill>
              </a:rPr>
              <a:t>Physical Change</a:t>
            </a:r>
            <a:endParaRPr lang="en-US" altLang="en-US" b="1" dirty="0">
              <a:solidFill>
                <a:srgbClr val="4597A0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0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Any change that occurs without altering the chemical composition of a substance</a:t>
            </a:r>
          </a:p>
          <a:p>
            <a:pPr>
              <a:spcBef>
                <a:spcPct val="0"/>
              </a:spcBef>
            </a:pPr>
            <a:endParaRPr lang="en-US" sz="20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</a:rPr>
              <a:t>NO new substance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is formed and the physical &amp; chemical properties of the constituents remains.</a:t>
            </a:r>
          </a:p>
          <a:p>
            <a:pPr>
              <a:spcBef>
                <a:spcPct val="0"/>
              </a:spcBef>
            </a:pPr>
            <a:endParaRPr lang="en-US" altLang="en-US" sz="5400" dirty="0"/>
          </a:p>
          <a:p>
            <a:pPr marL="685800" indent="-685800">
              <a:spcBef>
                <a:spcPct val="0"/>
              </a:spcBef>
            </a:pPr>
            <a:r>
              <a:rPr lang="en-US" altLang="en-US" sz="2400" dirty="0">
                <a:solidFill>
                  <a:srgbClr val="00B050"/>
                </a:solidFill>
              </a:rPr>
              <a:t>e.g. 	</a:t>
            </a:r>
            <a:r>
              <a:rPr lang="en-US" alt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element gallium can melt in a person’s hand (</a:t>
            </a:r>
            <a:r>
              <a:rPr lang="en-US" alt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melting point of gallium metal is 30˚C</a:t>
            </a:r>
            <a:r>
              <a:rPr lang="en-US" alt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380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a typeface="+mj-ea"/>
              </a:rPr>
              <a:t>Physical Changes</a:t>
            </a:r>
          </a:p>
        </p:txBody>
      </p:sp>
      <p:pic>
        <p:nvPicPr>
          <p:cNvPr id="389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40" y="1219200"/>
            <a:ext cx="27892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38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38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38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38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8A6C8-A2E9-4048-BA2A-95CB460AF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33800"/>
            <a:ext cx="7772400" cy="1676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Consider what the “item” or “object” you chose is composed of?</a:t>
            </a:r>
          </a:p>
          <a:p>
            <a:r>
              <a:rPr lang="en-US" dirty="0"/>
              <a:t>Does the question above apply?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486CB-00C9-4C25-A9CF-D5CF8997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956859" cy="2895600"/>
          </a:xfrm>
          <a:prstGeom prst="rect">
            <a:avLst/>
          </a:prstGeom>
        </p:spPr>
      </p:pic>
      <p:pic>
        <p:nvPicPr>
          <p:cNvPr id="6" name="Picture 5" descr="lesson_question-01.eps">
            <a:extLst>
              <a:ext uri="{FF2B5EF4-FFF2-40B4-BE49-F238E27FC236}">
                <a16:creationId xmlns:a16="http://schemas.microsoft.com/office/drawing/2014/main" id="{A3BA3ED7-FC5F-40B3-B089-14E944A6B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38600"/>
            <a:ext cx="1173638" cy="9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4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4876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Physical changes involve a </a:t>
            </a:r>
            <a:r>
              <a:rPr lang="en-US" altLang="en-US" sz="2400" dirty="0">
                <a:solidFill>
                  <a:srgbClr val="7030A0"/>
                </a:solidFill>
              </a:rPr>
              <a:t>change in outward appearance and arrangement</a:t>
            </a:r>
            <a:r>
              <a:rPr lang="en-US" altLang="en-US" sz="2400" dirty="0">
                <a:solidFill>
                  <a:srgbClr val="FF0000"/>
                </a:solidFill>
              </a:rPr>
              <a:t>, but NOT in chemical identity.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</a:rPr>
              <a:t>Physical changes can be reversible (</a:t>
            </a:r>
            <a:r>
              <a:rPr lang="en-US" alt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putting a puzzle together</a:t>
            </a:r>
            <a:r>
              <a:rPr lang="en-US" altLang="en-US" sz="2400" dirty="0">
                <a:solidFill>
                  <a:srgbClr val="00B050"/>
                </a:solidFill>
              </a:rPr>
              <a:t>) or irreversible (</a:t>
            </a:r>
            <a:r>
              <a:rPr lang="en-US" alt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breaking a glass</a:t>
            </a:r>
            <a:r>
              <a:rPr lang="en-US" altLang="en-US" sz="2400" dirty="0">
                <a:solidFill>
                  <a:srgbClr val="00B050"/>
                </a:solidFill>
              </a:rPr>
              <a:t>).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dirty="0"/>
              <a:t>Physical changes often involve a reversible change from one state to another: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		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Solid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↔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Liquid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↔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Gas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421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a typeface="+mj-ea"/>
              </a:rPr>
              <a:t>Physical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States of Matter</a:t>
            </a:r>
          </a:p>
        </p:txBody>
      </p:sp>
      <p:pic>
        <p:nvPicPr>
          <p:cNvPr id="1265671" name="Picture 7" descr="0132525763_A04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0" r="67455" b="24634"/>
          <a:stretch>
            <a:fillRect/>
          </a:stretch>
        </p:blipFill>
        <p:spPr bwMode="auto">
          <a:xfrm>
            <a:off x="1676400" y="4545143"/>
            <a:ext cx="1704975" cy="16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819149"/>
            <a:ext cx="7086600" cy="344057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ahoma"/>
              </a:rPr>
              <a:t>Solids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a. 	Definite shape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b. 	Definite volume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c. 	Tightly packed molecules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d. 	Greater density than liquids or gases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e. 	Usually least compressible of phases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f. 	Molecules move slowest of all the phases</a:t>
            </a:r>
          </a:p>
        </p:txBody>
      </p:sp>
      <p:pic>
        <p:nvPicPr>
          <p:cNvPr id="10" name="Picture 7" descr="sol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08504"/>
            <a:ext cx="39624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5670" name="Picture 6" descr="0132525763_R04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29000"/>
            <a:ext cx="2417763" cy="294322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4" descr="0132525763_R042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74738"/>
            <a:ext cx="243840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0132525763_A04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34" r="34000" b="24634"/>
          <a:stretch>
            <a:fillRect/>
          </a:stretch>
        </p:blipFill>
        <p:spPr bwMode="auto">
          <a:xfrm>
            <a:off x="7535863" y="45720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a typeface="+mj-ea"/>
              </a:rPr>
              <a:t>States of Matter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4800" y="1074738"/>
            <a:ext cx="6019800" cy="486886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174625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ahoma"/>
              </a:rPr>
              <a:t>Liquids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a. 	NO definite shape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b. 	Definite volume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c. 	Less tightly packed molecules that take the shape  of the container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d. 	Lesser density than solids, but greater than gases  (usually d ∞ 1/T)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e. 	Relatively non-compressible except for extreme temperatures and pressures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f. 	Molecules move slower than gases, faster than solids</a:t>
            </a:r>
          </a:p>
        </p:txBody>
      </p:sp>
      <p:pic>
        <p:nvPicPr>
          <p:cNvPr id="10" name="Picture 7" descr="liq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29" y="1029914"/>
            <a:ext cx="39624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810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States of Matter</a:t>
            </a:r>
          </a:p>
        </p:txBody>
      </p:sp>
      <p:pic>
        <p:nvPicPr>
          <p:cNvPr id="36870" name="Picture 5" descr="0132525763_R042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62" y="1143000"/>
            <a:ext cx="18923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0132525763_A04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9" t="22684" b="24634"/>
          <a:stretch>
            <a:fillRect/>
          </a:stretch>
        </p:blipFill>
        <p:spPr bwMode="auto">
          <a:xfrm>
            <a:off x="7196324" y="4495800"/>
            <a:ext cx="1628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200" y="1668462"/>
            <a:ext cx="7010400" cy="404653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ahoma"/>
              </a:rPr>
              <a:t>Gases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a. 	NO definite shape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b. 	NO definite volume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c. 	Take the SHAPE and VOLUME of the container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d. 	Least density of all phase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e.	Compressible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f. 	Molecules move fastest of all the phases</a:t>
            </a:r>
          </a:p>
          <a:p>
            <a:pPr marL="1263650" marR="0" lvl="4" indent="-3492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CCFF"/>
              </a:buClr>
              <a:buSzPct val="65000"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g. 	Must consider variables of pressure and</a:t>
            </a:r>
            <a:r>
              <a:rPr kumimoji="0" lang="en-US" altLang="en-US" sz="2000" b="0" i="1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alt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temperature</a:t>
            </a:r>
          </a:p>
        </p:txBody>
      </p:sp>
      <p:pic>
        <p:nvPicPr>
          <p:cNvPr id="9" name="Picture 7" descr="gas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62" y="381000"/>
            <a:ext cx="39624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334000" y="0"/>
            <a:ext cx="3810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b="0">
                <a:ea typeface="+mj-ea"/>
              </a:rPr>
              <a:t>States of Matter</a:t>
            </a:r>
            <a:endParaRPr lang="en-US" altLang="en-US" b="0" dirty="0">
              <a:ea typeface="+mj-ea"/>
            </a:endParaRPr>
          </a:p>
        </p:txBody>
      </p:sp>
      <p:pic>
        <p:nvPicPr>
          <p:cNvPr id="6" name="Picture 11" descr="s l 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6663"/>
            <a:ext cx="85344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533400" y="3810000"/>
            <a:ext cx="2590800" cy="186194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ea typeface="MS PGothic" panose="020B0600070205080204" pitchFamily="34" charset="-128"/>
              </a:rPr>
              <a:t>Identify each state of matter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28544" y="3853057"/>
            <a:ext cx="2590800" cy="186194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Specifically describe their shape and volume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76600" y="3853057"/>
            <a:ext cx="2590800" cy="186194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1" dirty="0">
                <a:latin typeface="Arial" panose="020B0604020202020204" pitchFamily="34" charset="0"/>
                <a:ea typeface="MS PGothic" panose="020B0600070205080204" pitchFamily="34" charset="-128"/>
              </a:rPr>
              <a:t>Give a brief description of each state of matter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0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334000" y="0"/>
            <a:ext cx="3810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b="0">
                <a:ea typeface="+mj-ea"/>
              </a:rPr>
              <a:t>States of Matter</a:t>
            </a:r>
            <a:endParaRPr lang="en-US" altLang="en-US" b="0" dirty="0">
              <a:ea typeface="+mj-ea"/>
            </a:endParaRPr>
          </a:p>
        </p:txBody>
      </p:sp>
      <p:pic>
        <p:nvPicPr>
          <p:cNvPr id="6" name="Picture 11" descr="s l 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6663"/>
            <a:ext cx="85344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674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153400" cy="5021263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</a:rPr>
              <a:t>Gas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/>
              <a:t>Versus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>
                <a:solidFill>
                  <a:srgbClr val="00B050"/>
                </a:solidFill>
              </a:rPr>
              <a:t>Vapor</a:t>
            </a:r>
          </a:p>
          <a:p>
            <a:pPr>
              <a:spcBef>
                <a:spcPts val="0"/>
              </a:spcBef>
            </a:pPr>
            <a:endParaRPr lang="en-US" altLang="en-US" sz="1200" dirty="0"/>
          </a:p>
          <a:p>
            <a:pPr>
              <a:spcBef>
                <a:spcPts val="0"/>
              </a:spcBef>
            </a:pPr>
            <a:r>
              <a:rPr lang="en-US" altLang="en-US" sz="2400" dirty="0"/>
              <a:t>A </a:t>
            </a:r>
            <a:r>
              <a:rPr lang="en-US" altLang="en-US" sz="3600" b="1" i="1" dirty="0">
                <a:solidFill>
                  <a:srgbClr val="FF0000"/>
                </a:solidFill>
              </a:rPr>
              <a:t>gas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/>
              <a:t>is a substance,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oxygen (O</a:t>
            </a:r>
            <a:r>
              <a:rPr lang="en-US" alt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/>
              <a:t>, that exists in the gaseous state at room temperature.</a:t>
            </a:r>
          </a:p>
          <a:p>
            <a:pPr>
              <a:spcBef>
                <a:spcPts val="0"/>
              </a:spcBef>
            </a:pPr>
            <a:endParaRPr lang="en-US" altLang="en-US" sz="1200" b="1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en-US" sz="3600" b="1" dirty="0">
                <a:solidFill>
                  <a:srgbClr val="00B050"/>
                </a:solidFill>
              </a:rPr>
              <a:t>Vapor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en-US" altLang="en-US" sz="2400" dirty="0"/>
              <a:t>describes the gaseous state of a substance that is generally a </a:t>
            </a:r>
            <a:r>
              <a:rPr lang="en-US" altLang="en-US" sz="2400" dirty="0">
                <a:solidFill>
                  <a:srgbClr val="0070C0"/>
                </a:solidFill>
              </a:rPr>
              <a:t>liquid</a:t>
            </a:r>
            <a:r>
              <a:rPr lang="en-US" altLang="en-US" sz="2400" dirty="0"/>
              <a:t> or </a:t>
            </a:r>
            <a:r>
              <a:rPr lang="en-US" altLang="en-US" sz="2400" dirty="0">
                <a:solidFill>
                  <a:srgbClr val="FF0000"/>
                </a:solidFill>
              </a:rPr>
              <a:t>solid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FFC000"/>
                </a:solidFill>
              </a:rPr>
              <a:t>at room temperature</a:t>
            </a:r>
            <a:r>
              <a:rPr lang="en-US" altLang="en-US" sz="2400" dirty="0"/>
              <a:t>,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in water vapor</a:t>
            </a:r>
            <a:r>
              <a:rPr lang="en-US" altLang="en-US" sz="2400" dirty="0"/>
              <a:t>.</a:t>
            </a:r>
          </a:p>
          <a:p>
            <a:pPr>
              <a:spcBef>
                <a:spcPts val="0"/>
              </a:spcBef>
            </a:pPr>
            <a:endParaRPr lang="en-US" altLang="en-US" sz="2400" b="1" dirty="0">
              <a:solidFill>
                <a:srgbClr val="658B92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en-US" sz="3600" b="1" dirty="0">
                <a:solidFill>
                  <a:srgbClr val="00B0F0"/>
                </a:solidFill>
              </a:rPr>
              <a:t>Plasma</a:t>
            </a:r>
            <a:r>
              <a:rPr lang="en-US" altLang="en-US" sz="2400" dirty="0">
                <a:solidFill>
                  <a:srgbClr val="00B0F0"/>
                </a:solidFill>
              </a:rPr>
              <a:t> </a:t>
            </a:r>
            <a:r>
              <a:rPr lang="en-US" altLang="en-US" sz="2400" dirty="0"/>
              <a:t>is a high temperature physical state of matter in which atoms </a:t>
            </a:r>
            <a:r>
              <a:rPr lang="en-US" altLang="en-US" sz="2400" b="1" dirty="0">
                <a:solidFill>
                  <a:srgbClr val="00B0F0"/>
                </a:solidFill>
              </a:rPr>
              <a:t>lose most of their electrons</a:t>
            </a:r>
            <a:r>
              <a:rPr lang="en-US" altLang="en-US" sz="2400" dirty="0"/>
              <a:t>.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is found in fluorescent bulbs.</a:t>
            </a:r>
            <a:endParaRPr lang="en-US" altLang="en-US" sz="2400" i="1" dirty="0">
              <a:solidFill>
                <a:srgbClr val="658B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u="sng" dirty="0"/>
          </a:p>
        </p:txBody>
      </p:sp>
      <p:sp>
        <p:nvSpPr>
          <p:cNvPr id="12359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States 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33400"/>
            <a:ext cx="8077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 dirty="0">
                <a:solidFill>
                  <a:prstClr val="white"/>
                </a:solidFill>
                <a:latin typeface="Calibri"/>
                <a:ea typeface="+mn-ea"/>
              </a:rPr>
              <a:t>Physical changes that occur in matter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b="0" dirty="0">
              <a:solidFill>
                <a:prstClr val="white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4" y="1469578"/>
            <a:ext cx="2286000" cy="224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81" y="1679052"/>
            <a:ext cx="2838450" cy="182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3862" y="1478543"/>
            <a:ext cx="2496088" cy="209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4" y="4313986"/>
            <a:ext cx="2395537" cy="219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57" y="4422139"/>
            <a:ext cx="2971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78765"/>
            <a:ext cx="2005012" cy="196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4800600" y="85725"/>
            <a:ext cx="4198938" cy="484188"/>
          </a:xfrm>
          <a:noFill/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Chemical Changes</a:t>
            </a:r>
          </a:p>
        </p:txBody>
      </p:sp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228600" y="685800"/>
            <a:ext cx="866457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800" b="0" dirty="0">
              <a:solidFill>
                <a:schemeClr val="tx1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Chemical changes</a:t>
            </a:r>
            <a:endParaRPr lang="en-US" sz="2300" b="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endParaRPr lang="en-US" altLang="en-US" sz="16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alter the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composition </a:t>
            </a:r>
            <a:r>
              <a:rPr lang="en-US" altLang="en-US" sz="2400" dirty="0"/>
              <a:t>of a substance</a:t>
            </a:r>
          </a:p>
          <a:p>
            <a:pPr>
              <a:spcBef>
                <a:spcPct val="0"/>
              </a:spcBef>
            </a:pPr>
            <a:endParaRPr lang="en-US" sz="16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produce </a:t>
            </a:r>
            <a:r>
              <a:rPr lang="en-US" sz="2400" u="sng" dirty="0">
                <a:solidFill>
                  <a:srgbClr val="7030A0"/>
                </a:solidFill>
              </a:rPr>
              <a:t>NEW</a:t>
            </a:r>
            <a:r>
              <a:rPr lang="en-US" sz="2400" dirty="0">
                <a:solidFill>
                  <a:srgbClr val="FF0000"/>
                </a:solidFill>
              </a:rPr>
              <a:t> substances</a:t>
            </a:r>
            <a:r>
              <a:rPr lang="en-US" sz="2400" dirty="0"/>
              <a:t> with physical &amp; chemical properties DIFFERENT from the constituents.</a:t>
            </a:r>
          </a:p>
          <a:p>
            <a:pPr>
              <a:spcBef>
                <a:spcPct val="0"/>
              </a:spcBef>
            </a:pPr>
            <a:endParaRPr lang="en-US" sz="800" dirty="0"/>
          </a:p>
          <a:p>
            <a:pPr algn="ctr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alt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 (Na) explodes in air</a:t>
            </a:r>
            <a:r>
              <a:rPr lang="en-US" alt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Chlorine gas (Cl</a:t>
            </a:r>
            <a:r>
              <a:rPr lang="en-US" altLang="en-US" sz="24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is lethal</a:t>
            </a:r>
          </a:p>
          <a:p>
            <a:pPr algn="ctr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table salt (</a:t>
            </a:r>
            <a:r>
              <a:rPr lang="en-US" alt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tastes great!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49430"/>
            <a:ext cx="3048000" cy="249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255290"/>
            <a:ext cx="2057400" cy="2338886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Changes</a:t>
            </a:r>
          </a:p>
        </p:txBody>
      </p:sp>
    </p:spTree>
    <p:extLst>
      <p:ext uri="{BB962C8B-B14F-4D97-AF65-F5344CB8AC3E}">
        <p14:creationId xmlns:p14="http://schemas.microsoft.com/office/powerpoint/2010/main" val="1898309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7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7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87507"/>
            <a:ext cx="2590800" cy="25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60613"/>
            <a:ext cx="2755330" cy="257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00" y="1460613"/>
            <a:ext cx="2880977" cy="216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2389"/>
            <a:ext cx="3339774" cy="222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59" y="4157661"/>
            <a:ext cx="2168041" cy="247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25" y="4115038"/>
            <a:ext cx="2608741" cy="245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412" y="533400"/>
            <a:ext cx="8077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 dirty="0">
                <a:solidFill>
                  <a:prstClr val="white"/>
                </a:solidFill>
                <a:latin typeface="Calibri"/>
                <a:ea typeface="+mn-ea"/>
              </a:rPr>
              <a:t>Chemical changes that occur in matter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b="0" dirty="0">
              <a:solidFill>
                <a:prstClr val="white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5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ED701-36BA-4F1D-98EA-A2E06649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228600"/>
            <a:ext cx="9142413" cy="647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AA590-16E1-4C97-BC27-6963697A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13634"/>
            <a:ext cx="1856808" cy="19633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80CC51-D476-4C2A-82DC-3F7DD0F8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60506"/>
            <a:ext cx="8915400" cy="601494"/>
          </a:xfrm>
          <a:solidFill>
            <a:srgbClr val="FFFF00"/>
          </a:solidFill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All substances possess either physical or chemical properties.</a:t>
            </a:r>
          </a:p>
        </p:txBody>
      </p:sp>
    </p:spTree>
    <p:extLst>
      <p:ext uri="{BB962C8B-B14F-4D97-AF65-F5344CB8AC3E}">
        <p14:creationId xmlns:p14="http://schemas.microsoft.com/office/powerpoint/2010/main" val="20121290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33142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prstClr val="white"/>
                </a:solidFill>
                <a:latin typeface="Calibri"/>
                <a:ea typeface="+mn-ea"/>
              </a:rPr>
              <a:t>Distinguish Physical &amp; Chemical Changes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2781"/>
            <a:ext cx="3229384" cy="237718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18615"/>
            <a:ext cx="2377185" cy="237718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6935" y="4648200"/>
            <a:ext cx="8786329" cy="195438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en-US" sz="1600" b="0" dirty="0"/>
              <a:t>cutting hair 		   </a:t>
            </a:r>
            <a:r>
              <a:rPr lang="en-US" sz="1600" b="0" dirty="0"/>
              <a:t>burning of coal 		          </a:t>
            </a:r>
            <a:r>
              <a:rPr lang="en-US" altLang="en-US" sz="1600" b="0" dirty="0"/>
              <a:t>filing nails		</a:t>
            </a:r>
            <a:r>
              <a:rPr lang="en-US" sz="1600" b="0" dirty="0"/>
              <a:t> </a:t>
            </a:r>
          </a:p>
          <a:p>
            <a:pPr lvl="0">
              <a:spcBef>
                <a:spcPts val="600"/>
              </a:spcBef>
            </a:pPr>
            <a:r>
              <a:rPr lang="en-US" sz="1600" b="0" dirty="0"/>
              <a:t>A bonfire		</a:t>
            </a:r>
            <a:r>
              <a:rPr lang="en-US" altLang="en-US" sz="1600" b="0" dirty="0"/>
              <a:t>	   pealing or cracking an egg 	</a:t>
            </a:r>
            <a:r>
              <a:rPr lang="en-US" sz="1600" b="0" dirty="0"/>
              <a:t>          making a cake </a:t>
            </a:r>
          </a:p>
          <a:p>
            <a:pPr lvl="0">
              <a:spcBef>
                <a:spcPts val="600"/>
              </a:spcBef>
            </a:pPr>
            <a:r>
              <a:rPr lang="en-US" sz="1600" b="0" dirty="0"/>
              <a:t>washing your car	 	   a color change in a reaction 	          dissolving sugar in water</a:t>
            </a:r>
          </a:p>
          <a:p>
            <a:pPr>
              <a:spcBef>
                <a:spcPts val="600"/>
              </a:spcBef>
            </a:pPr>
            <a:r>
              <a:rPr lang="en-US" sz="1600" b="0" dirty="0"/>
              <a:t>popping a balloon with a pin	   exploding a hydrogen filled container</a:t>
            </a:r>
          </a:p>
          <a:p>
            <a:pPr>
              <a:spcBef>
                <a:spcPts val="600"/>
              </a:spcBef>
            </a:pPr>
            <a:r>
              <a:rPr lang="en-US" sz="1600" b="0" dirty="0"/>
              <a:t>tearing a piece of paper	   kicking a football 40 yards	          exploding TNT</a:t>
            </a:r>
          </a:p>
          <a:p>
            <a:pPr lvl="0">
              <a:spcBef>
                <a:spcPts val="600"/>
              </a:spcBef>
            </a:pPr>
            <a:r>
              <a:rPr lang="en-US" sz="1600" b="0" dirty="0"/>
              <a:t>excavating of soil		   tarnishing of silverware	          burning of coal for heat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1" y="247776"/>
            <a:ext cx="902485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566952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rgbClr val="FFFF00"/>
                </a:solidFill>
                <a:latin typeface="Calibri"/>
              </a:rPr>
              <a:t>2HCl + CaCO</a:t>
            </a:r>
            <a:r>
              <a:rPr lang="en-US" sz="2400" b="0" baseline="-25000" dirty="0">
                <a:solidFill>
                  <a:srgbClr val="FFFF00"/>
                </a:solidFill>
                <a:latin typeface="Calibri"/>
              </a:rPr>
              <a:t>3</a:t>
            </a:r>
            <a:r>
              <a:rPr lang="en-US" sz="2400" b="0" dirty="0">
                <a:solidFill>
                  <a:srgbClr val="FFFF00"/>
                </a:solidFill>
                <a:latin typeface="Calibri"/>
              </a:rPr>
              <a:t>  </a:t>
            </a:r>
            <a:r>
              <a:rPr lang="en-US" sz="2400" b="0" dirty="0">
                <a:solidFill>
                  <a:srgbClr val="FFFF00"/>
                </a:solidFill>
                <a:latin typeface="Calibri"/>
                <a:cs typeface="Calibri"/>
              </a:rPr>
              <a:t>→</a:t>
            </a:r>
            <a:r>
              <a:rPr lang="en-US" sz="2400" b="0" dirty="0">
                <a:solidFill>
                  <a:srgbClr val="FFFF00"/>
                </a:solidFill>
                <a:latin typeface="Calibri"/>
              </a:rPr>
              <a:t> CaCl</a:t>
            </a:r>
            <a:r>
              <a:rPr lang="en-US" sz="2400" b="0" baseline="-25000" dirty="0">
                <a:solidFill>
                  <a:srgbClr val="FFFF00"/>
                </a:solidFill>
                <a:latin typeface="Calibri"/>
              </a:rPr>
              <a:t>2</a:t>
            </a:r>
            <a:r>
              <a:rPr lang="en-US" sz="2400" b="0" dirty="0">
                <a:solidFill>
                  <a:srgbClr val="FFFF00"/>
                </a:solidFill>
                <a:latin typeface="Calibri"/>
              </a:rPr>
              <a:t> + CO</a:t>
            </a:r>
            <a:r>
              <a:rPr lang="en-US" sz="2400" b="0" baseline="-25000" dirty="0">
                <a:solidFill>
                  <a:srgbClr val="FFFF00"/>
                </a:solidFill>
                <a:latin typeface="Calibri"/>
              </a:rPr>
              <a:t>2</a:t>
            </a:r>
            <a:r>
              <a:rPr lang="en-US" sz="2400" b="0" dirty="0">
                <a:solidFill>
                  <a:srgbClr val="FFFF00"/>
                </a:solidFill>
                <a:latin typeface="Calibri"/>
              </a:rPr>
              <a:t> + H</a:t>
            </a:r>
            <a:r>
              <a:rPr lang="en-US" sz="2400" b="0" baseline="-25000" dirty="0">
                <a:solidFill>
                  <a:srgbClr val="FFFF00"/>
                </a:solidFill>
                <a:latin typeface="Calibri"/>
              </a:rPr>
              <a:t>2</a:t>
            </a:r>
            <a:r>
              <a:rPr lang="en-US" sz="2400" b="0" dirty="0">
                <a:solidFill>
                  <a:srgbClr val="FFFF00"/>
                </a:solidFill>
                <a:latin typeface="Calibri"/>
              </a:rPr>
              <a:t>O</a:t>
            </a:r>
            <a:r>
              <a:rPr lang="en-US" sz="2400" b="0" dirty="0">
                <a:solidFill>
                  <a:prstClr val="white"/>
                </a:solidFill>
                <a:latin typeface="Calibri"/>
              </a:rPr>
              <a:t>	             H</a:t>
            </a:r>
            <a:r>
              <a:rPr lang="en-US" sz="2400" b="0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2400" b="0" dirty="0">
                <a:solidFill>
                  <a:prstClr val="white"/>
                </a:solidFill>
                <a:latin typeface="Calibri"/>
              </a:rPr>
              <a:t>O (l)  </a:t>
            </a:r>
            <a:r>
              <a:rPr lang="en-US" sz="2400" b="0" dirty="0">
                <a:solidFill>
                  <a:prstClr val="white"/>
                </a:solidFill>
                <a:latin typeface="Calibri"/>
                <a:cs typeface="Calibri"/>
              </a:rPr>
              <a:t>↔</a:t>
            </a:r>
            <a:r>
              <a:rPr lang="en-US" sz="2400" b="0" dirty="0">
                <a:solidFill>
                  <a:prstClr val="white"/>
                </a:solidFill>
                <a:latin typeface="Calibri"/>
              </a:rPr>
              <a:t>  H</a:t>
            </a:r>
            <a:r>
              <a:rPr lang="en-US" sz="2400" b="0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2400" b="0" dirty="0">
                <a:solidFill>
                  <a:prstClr val="white"/>
                </a:solidFill>
                <a:latin typeface="Calibri"/>
              </a:rPr>
              <a:t>O (s)</a:t>
            </a:r>
          </a:p>
        </p:txBody>
      </p:sp>
    </p:spTree>
    <p:extLst>
      <p:ext uri="{BB962C8B-B14F-4D97-AF65-F5344CB8AC3E}">
        <p14:creationId xmlns:p14="http://schemas.microsoft.com/office/powerpoint/2010/main" val="38130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7776"/>
            <a:ext cx="2895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2188"/>
            <a:ext cx="8229600" cy="5713412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7200" dirty="0"/>
              <a:t>2HCl + CaCO</a:t>
            </a:r>
            <a:r>
              <a:rPr lang="en-US" sz="7200" baseline="-25000" dirty="0"/>
              <a:t>3</a:t>
            </a:r>
            <a:r>
              <a:rPr lang="en-US" sz="7200" dirty="0"/>
              <a:t>  </a:t>
            </a:r>
            <a:r>
              <a:rPr lang="en-US" sz="7200" dirty="0">
                <a:cs typeface="Calibri"/>
              </a:rPr>
              <a:t>→</a:t>
            </a:r>
            <a:r>
              <a:rPr lang="en-US" sz="7200" dirty="0"/>
              <a:t> CaCl</a:t>
            </a:r>
            <a:r>
              <a:rPr lang="en-US" sz="7200" baseline="-25000" dirty="0"/>
              <a:t>2</a:t>
            </a:r>
            <a:r>
              <a:rPr lang="en-US" sz="7200" dirty="0"/>
              <a:t> + CO</a:t>
            </a:r>
            <a:r>
              <a:rPr lang="en-US" sz="7200" baseline="-25000" dirty="0"/>
              <a:t>2</a:t>
            </a:r>
            <a:r>
              <a:rPr lang="en-US" sz="7200" dirty="0"/>
              <a:t> + H</a:t>
            </a:r>
            <a:r>
              <a:rPr lang="en-US" sz="7200" baseline="-25000" dirty="0"/>
              <a:t>2</a:t>
            </a:r>
            <a:r>
              <a:rPr lang="en-US" sz="7200" dirty="0"/>
              <a:t>O  … </a:t>
            </a:r>
            <a:r>
              <a:rPr lang="en-US" sz="7200" b="1" dirty="0"/>
              <a:t>is a chemical reaction (chemical change)</a:t>
            </a:r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Ice melting …. </a:t>
            </a:r>
            <a:r>
              <a:rPr lang="en-US" sz="7200" b="1" dirty="0"/>
              <a:t>Is a physical change (changes state) </a:t>
            </a:r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Washing your car	</a:t>
            </a:r>
            <a:r>
              <a:rPr lang="en-US" sz="7200" b="1" dirty="0"/>
              <a:t>physical … dirt is rinsed off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Dissolving sugar in water … </a:t>
            </a:r>
            <a:r>
              <a:rPr lang="en-US" sz="7200" b="1" dirty="0"/>
              <a:t>physical … sugar &amp; water still exist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A bon</a:t>
            </a:r>
            <a:r>
              <a:rPr lang="en-US" sz="7200" u="sng" dirty="0"/>
              <a:t>fire</a:t>
            </a:r>
            <a:r>
              <a:rPr lang="en-US" sz="7200" dirty="0"/>
              <a:t> … </a:t>
            </a:r>
            <a:r>
              <a:rPr lang="en-US" sz="7200" b="1" dirty="0"/>
              <a:t>chemical … combustion always produces a new substance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A color change in a </a:t>
            </a:r>
            <a:r>
              <a:rPr lang="en-US" sz="7200" u="sng" dirty="0"/>
              <a:t>reaction</a:t>
            </a:r>
            <a:r>
              <a:rPr lang="en-US" sz="7200" dirty="0"/>
              <a:t> of elements or compounds …  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general color change can be physical (you turn red when embarrassed), but the word “reaction” indicates a chemical change that produces a new substance is produced</a:t>
            </a:r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Popping a balloon with a pin	</a:t>
            </a:r>
            <a:r>
              <a:rPr lang="en-US" sz="7200" b="1" dirty="0"/>
              <a:t>physical … still a balloon and pin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u="sng" dirty="0"/>
              <a:t>Exploding</a:t>
            </a:r>
            <a:r>
              <a:rPr lang="en-US" sz="7200" dirty="0"/>
              <a:t> a hydrogen filled container … </a:t>
            </a:r>
            <a:r>
              <a:rPr lang="en-US" sz="7200" b="1" dirty="0"/>
              <a:t>chemical … combustion always produces a new substance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Making a cake … </a:t>
            </a:r>
            <a:r>
              <a:rPr lang="en-US" sz="7200" b="1" dirty="0"/>
              <a:t>physical when mixing ingredients … baking includes both physical (increase in size) and chemical changes (heat produces chemical reactions)</a:t>
            </a:r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u="sng" dirty="0"/>
              <a:t>Burning</a:t>
            </a:r>
            <a:r>
              <a:rPr lang="en-US" sz="7200" dirty="0"/>
              <a:t> of coal … </a:t>
            </a:r>
            <a:r>
              <a:rPr lang="en-US" sz="7200" b="1" dirty="0"/>
              <a:t>chemical … combustion … new substance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Tearing a piece of paper … </a:t>
            </a:r>
            <a:r>
              <a:rPr lang="en-US" sz="7200" b="1" dirty="0"/>
              <a:t>physical … no new substance, just smaller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Kicking a football 40 yards … </a:t>
            </a:r>
            <a:r>
              <a:rPr lang="en-US" sz="7200" b="1" dirty="0"/>
              <a:t>physical … no new substance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Tarnishing of silverware … </a:t>
            </a:r>
            <a:r>
              <a:rPr lang="en-US" sz="7200" b="1" dirty="0"/>
              <a:t>chemical … similar to rust … new substance</a:t>
            </a:r>
            <a:endParaRPr lang="en-US" sz="7200" dirty="0"/>
          </a:p>
          <a:p>
            <a:pPr marL="0" indent="0">
              <a:spcBef>
                <a:spcPts val="1000"/>
              </a:spcBef>
              <a:buNone/>
              <a:tabLst>
                <a:tab pos="1371600" algn="l"/>
              </a:tabLst>
            </a:pPr>
            <a:r>
              <a:rPr lang="en-US" sz="7200" dirty="0"/>
              <a:t>Excavating soil	… </a:t>
            </a:r>
            <a:r>
              <a:rPr lang="en-US" sz="7200" b="1" dirty="0"/>
              <a:t>physical … no new substance … just digging up the soil</a:t>
            </a:r>
            <a:endParaRPr lang="en-US" sz="7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1" y="0"/>
            <a:ext cx="902485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9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4"/>
          <a:stretch/>
        </p:blipFill>
        <p:spPr bwMode="auto">
          <a:xfrm>
            <a:off x="6477000" y="4267200"/>
            <a:ext cx="2377490" cy="233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4038600" y="0"/>
            <a:ext cx="5105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Recognizing Chemical Changes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35017" y="685800"/>
            <a:ext cx="82296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</a:rPr>
              <a:t>How can we distinguish </a:t>
            </a:r>
            <a:r>
              <a:rPr lang="en-US" altLang="en-US" sz="2400" b="0" dirty="0">
                <a:solidFill>
                  <a:srgbClr val="00B050"/>
                </a:solidFill>
              </a:rPr>
              <a:t>chemical</a:t>
            </a:r>
            <a:r>
              <a:rPr lang="en-US" altLang="en-US" sz="2400" b="0" dirty="0">
                <a:solidFill>
                  <a:srgbClr val="FF0000"/>
                </a:solidFill>
              </a:rPr>
              <a:t> change from </a:t>
            </a:r>
            <a:r>
              <a:rPr lang="en-US" altLang="en-US" sz="2400" b="0" dirty="0">
                <a:solidFill>
                  <a:srgbClr val="7030A0"/>
                </a:solidFill>
              </a:rPr>
              <a:t>physical</a:t>
            </a:r>
            <a:r>
              <a:rPr lang="en-US" altLang="en-US" sz="2400" b="0" dirty="0">
                <a:solidFill>
                  <a:schemeClr val="tx1"/>
                </a:solidFill>
              </a:rPr>
              <a:t>?</a:t>
            </a: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endParaRPr lang="en-US" altLang="en-US" sz="1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3600" b="0" dirty="0">
                <a:solidFill>
                  <a:schemeClr val="tx1"/>
                </a:solidFill>
              </a:rPr>
              <a:t>Similarities</a:t>
            </a:r>
            <a:r>
              <a:rPr lang="en-US" altLang="en-US" sz="2400" b="0" dirty="0">
                <a:solidFill>
                  <a:schemeClr val="tx1"/>
                </a:solidFill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</a:rPr>
              <a:t>of both physical &amp; chemical changes</a:t>
            </a:r>
            <a:r>
              <a:rPr lang="en-US" altLang="en-US" sz="2400" b="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0070C0"/>
                </a:solidFill>
              </a:rPr>
              <a:t>Energy transfer </a:t>
            </a:r>
            <a:r>
              <a:rPr lang="en-US" altLang="en-US" sz="2000" b="0" dirty="0">
                <a:solidFill>
                  <a:srgbClr val="0070C0"/>
                </a:solidFill>
              </a:rPr>
              <a:t>(e.g. absorbed or released)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0000"/>
                </a:solidFill>
              </a:rPr>
              <a:t>Often a state of matter change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tx1"/>
                </a:solidFill>
              </a:rPr>
              <a:t>Gas formation* </a:t>
            </a:r>
            <a:r>
              <a:rPr lang="en-US" altLang="en-US" sz="2000" b="0" dirty="0">
                <a:solidFill>
                  <a:srgbClr val="7030A0"/>
                </a:solidFill>
              </a:rPr>
              <a:t>(bubbles form when you boil water or open a carbonated drink [physical], </a:t>
            </a:r>
            <a:r>
              <a:rPr lang="en-US" altLang="en-US" sz="2000" b="0" dirty="0">
                <a:solidFill>
                  <a:srgbClr val="00B050"/>
                </a:solidFill>
              </a:rPr>
              <a:t>but </a:t>
            </a:r>
            <a:r>
              <a:rPr lang="en-US" altLang="en-US" sz="2000" u="sng" dirty="0">
                <a:solidFill>
                  <a:srgbClr val="00B050"/>
                </a:solidFill>
              </a:rPr>
              <a:t>bubbles</a:t>
            </a:r>
            <a:r>
              <a:rPr lang="en-US" altLang="en-US" sz="2000" dirty="0">
                <a:solidFill>
                  <a:srgbClr val="00B050"/>
                </a:solidFill>
              </a:rPr>
              <a:t>*</a:t>
            </a:r>
            <a:r>
              <a:rPr lang="en-US" altLang="en-US" sz="2000" b="0" dirty="0">
                <a:solidFill>
                  <a:srgbClr val="00B050"/>
                </a:solidFill>
              </a:rPr>
              <a:t> also form when an acid reacts with metal [chemical]</a:t>
            </a:r>
            <a:r>
              <a:rPr lang="en-US" altLang="en-US" sz="2000" b="0" dirty="0">
                <a:solidFill>
                  <a:srgbClr val="7030A0"/>
                </a:solidFill>
              </a:rPr>
              <a:t>. 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</a:rPr>
              <a:t>Precipitate*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</a:rPr>
              <a:t>(</a:t>
            </a:r>
            <a:r>
              <a:rPr lang="en-US" alt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solid forms in a liquid</a:t>
            </a:r>
            <a:r>
              <a:rPr lang="en-US" altLang="en-US" sz="2000" b="0" dirty="0">
                <a:solidFill>
                  <a:schemeClr val="tx1"/>
                </a:solidFill>
              </a:rPr>
              <a:t>) </a:t>
            </a:r>
            <a:r>
              <a:rPr lang="en-US" altLang="en-US" sz="2000" b="0" dirty="0">
                <a:solidFill>
                  <a:srgbClr val="7030A0"/>
                </a:solidFill>
              </a:rPr>
              <a:t>rain [physical]</a:t>
            </a:r>
            <a:r>
              <a:rPr lang="en-US" altLang="en-US" sz="2000" b="0" dirty="0">
                <a:solidFill>
                  <a:schemeClr val="tx1"/>
                </a:solidFill>
              </a:rPr>
              <a:t>; </a:t>
            </a:r>
            <a:r>
              <a:rPr lang="en-US" altLang="en-US" sz="2000" b="0" dirty="0">
                <a:solidFill>
                  <a:srgbClr val="00B050"/>
                </a:solidFill>
              </a:rPr>
              <a:t>solutions chemically react to form to a </a:t>
            </a:r>
            <a:r>
              <a:rPr lang="en-US" altLang="en-US" sz="2000" u="sng" dirty="0">
                <a:solidFill>
                  <a:srgbClr val="00B050"/>
                </a:solidFill>
              </a:rPr>
              <a:t>precipitate</a:t>
            </a:r>
            <a:r>
              <a:rPr lang="en-US" altLang="en-US" sz="2000" dirty="0">
                <a:solidFill>
                  <a:srgbClr val="00B050"/>
                </a:solidFill>
              </a:rPr>
              <a:t>*</a:t>
            </a:r>
            <a:r>
              <a:rPr lang="en-US" altLang="en-US" sz="2000" b="0" dirty="0">
                <a:solidFill>
                  <a:srgbClr val="00B050"/>
                </a:solidFill>
              </a:rPr>
              <a:t> [chemical]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7030A0"/>
                </a:solidFill>
              </a:rPr>
              <a:t>Color change or odor</a:t>
            </a:r>
            <a:endParaRPr lang="en-US" altLang="en-US" sz="2400" b="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</a:rPr>
              <a:t>CHEMICAL CHANGES</a:t>
            </a:r>
            <a:r>
              <a:rPr lang="en-US" altLang="en-US" sz="2400" b="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NEW </a:t>
            </a:r>
            <a:r>
              <a:rPr lang="en-US" altLang="en-US" sz="2400" b="0" dirty="0">
                <a:solidFill>
                  <a:srgbClr val="FF0000"/>
                </a:solidFill>
              </a:rPr>
              <a:t>chemical substances form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0000"/>
                </a:solidFill>
              </a:rPr>
              <a:t>a chemical </a:t>
            </a:r>
            <a:r>
              <a:rPr lang="en-US" altLang="en-US" sz="2400" dirty="0">
                <a:solidFill>
                  <a:srgbClr val="002060"/>
                </a:solidFill>
              </a:rPr>
              <a:t>“REACTION”</a:t>
            </a:r>
            <a:r>
              <a:rPr lang="en-US" altLang="en-US" sz="2400" b="0" dirty="0">
                <a:solidFill>
                  <a:srgbClr val="FF0000"/>
                </a:solidFill>
              </a:rPr>
              <a:t> occurred 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tx1"/>
                </a:solidFill>
              </a:rPr>
              <a:t>Combustion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3528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pic>
        <p:nvPicPr>
          <p:cNvPr id="6" name="Picture 5" descr="lesson_question-01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10" y="1371600"/>
            <a:ext cx="1145380" cy="928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2229" y="4343400"/>
            <a:ext cx="1965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*</a:t>
            </a:r>
            <a:r>
              <a:rPr lang="en-US" sz="20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common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0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0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0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06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06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06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17" descr="CHEM12_cust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71739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8" descr="CHEM12_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7952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745A0C-4F56-49BF-A2A1-0E21EC053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027612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dirty="0"/>
              <a:t>Physical Versus Chemical Properties (2:36)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dirty="0">
                <a:hlinkClick r:id="rId5"/>
              </a:rPr>
              <a:t>https://screencast-o-matic.com/watch/cFQiooqpMR</a:t>
            </a:r>
            <a:endParaRPr lang="en-US" dirty="0"/>
          </a:p>
          <a:p>
            <a:pPr marL="0" indent="0">
              <a:spcBef>
                <a:spcPts val="1000"/>
              </a:spcBef>
              <a:buNone/>
            </a:pPr>
            <a:endParaRPr lang="en-US" dirty="0"/>
          </a:p>
          <a:p>
            <a:pPr marL="0" indent="0">
              <a:spcBef>
                <a:spcPts val="1000"/>
              </a:spcBef>
              <a:buNone/>
            </a:pPr>
            <a:r>
              <a:rPr lang="en-US" dirty="0"/>
              <a:t>Demonstrations Part 1 (5:01)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dirty="0">
                <a:hlinkClick r:id="rId6"/>
              </a:rPr>
              <a:t>https://screencast-o-matic.com/watch/cFQilLqp5O</a:t>
            </a:r>
            <a:r>
              <a:rPr lang="en-US" dirty="0"/>
              <a:t> </a:t>
            </a:r>
          </a:p>
          <a:p>
            <a:pPr marL="0" indent="0">
              <a:spcBef>
                <a:spcPts val="1000"/>
              </a:spcBef>
              <a:buNone/>
            </a:pPr>
            <a:endParaRPr lang="en-US" dirty="0"/>
          </a:p>
          <a:p>
            <a:pPr marL="0" indent="0">
              <a:spcBef>
                <a:spcPts val="1000"/>
              </a:spcBef>
              <a:buNone/>
            </a:pPr>
            <a:r>
              <a:rPr lang="en-US" dirty="0"/>
              <a:t>Demonstrations Part 2 (5:04)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dirty="0">
                <a:hlinkClick r:id="rId7"/>
              </a:rPr>
              <a:t>https://screencast-o-matic.com/watch/cFQiI3qpGD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663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/>
        </p:blipFill>
        <p:spPr>
          <a:xfrm>
            <a:off x="176403" y="685800"/>
            <a:ext cx="8791194" cy="33737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1" y="4111754"/>
            <a:ext cx="8662796" cy="213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b="0" kern="0" dirty="0" err="1">
                <a:latin typeface="Arial"/>
                <a:ea typeface="+mn-ea"/>
              </a:rPr>
              <a:t>HCl</a:t>
            </a:r>
            <a:r>
              <a:rPr lang="en-US" b="0" kern="0" dirty="0">
                <a:latin typeface="Arial"/>
                <a:ea typeface="+mn-ea"/>
              </a:rPr>
              <a:t>  +  Na</a:t>
            </a:r>
            <a:r>
              <a:rPr lang="en-US" b="0" kern="0" baseline="-25000" dirty="0">
                <a:latin typeface="Arial"/>
                <a:ea typeface="+mn-ea"/>
              </a:rPr>
              <a:t>2</a:t>
            </a:r>
            <a:r>
              <a:rPr lang="en-US" b="0" kern="0" dirty="0">
                <a:latin typeface="Arial"/>
                <a:ea typeface="+mn-ea"/>
              </a:rPr>
              <a:t>CO</a:t>
            </a:r>
            <a:r>
              <a:rPr lang="en-US" b="0" kern="0" baseline="-25000" dirty="0">
                <a:latin typeface="Arial"/>
                <a:ea typeface="+mn-ea"/>
              </a:rPr>
              <a:t>3</a:t>
            </a:r>
            <a:r>
              <a:rPr lang="en-US" b="0" kern="0" dirty="0">
                <a:latin typeface="Arial"/>
                <a:ea typeface="+mn-ea"/>
              </a:rPr>
              <a:t>  </a:t>
            </a:r>
            <a:r>
              <a:rPr lang="en-US" b="0" kern="0" dirty="0">
                <a:latin typeface="Calibri"/>
                <a:ea typeface="+mn-ea"/>
                <a:cs typeface="Calibri"/>
              </a:rPr>
              <a:t>→   </a:t>
            </a:r>
            <a:r>
              <a:rPr lang="en-US" b="0" kern="0" dirty="0" err="1">
                <a:latin typeface="Arial"/>
                <a:ea typeface="+mn-ea"/>
              </a:rPr>
              <a:t>NaCl</a:t>
            </a:r>
            <a:r>
              <a:rPr lang="en-US" b="0" kern="0" dirty="0">
                <a:latin typeface="Arial"/>
                <a:ea typeface="+mn-ea"/>
              </a:rPr>
              <a:t>  +  H</a:t>
            </a:r>
            <a:r>
              <a:rPr lang="en-US" b="0" kern="0" baseline="-25000" dirty="0">
                <a:latin typeface="Arial"/>
                <a:ea typeface="+mn-ea"/>
              </a:rPr>
              <a:t>2</a:t>
            </a:r>
            <a:r>
              <a:rPr lang="en-US" b="0" kern="0" dirty="0">
                <a:latin typeface="Arial"/>
                <a:ea typeface="+mn-ea"/>
              </a:rPr>
              <a:t>O  +  </a:t>
            </a:r>
            <a:r>
              <a:rPr lang="en-US" kern="0" dirty="0">
                <a:solidFill>
                  <a:srgbClr val="FF0000"/>
                </a:solidFill>
                <a:latin typeface="Arial"/>
                <a:ea typeface="+mn-ea"/>
              </a:rPr>
              <a:t>CO</a:t>
            </a:r>
            <a:r>
              <a:rPr lang="en-US" kern="0" baseline="-25000" dirty="0">
                <a:solidFill>
                  <a:srgbClr val="FF0000"/>
                </a:solidFill>
                <a:latin typeface="Arial"/>
                <a:ea typeface="+mn-ea"/>
              </a:rPr>
              <a:t>2 (g)</a:t>
            </a:r>
          </a:p>
          <a:p>
            <a:pPr lvl="0" algn="ctr" eaLnBrk="1" hangingPunct="1">
              <a:spcBef>
                <a:spcPct val="20000"/>
              </a:spcBef>
            </a:pPr>
            <a:endParaRPr lang="en-US" sz="800" b="0" kern="0" baseline="-25000" dirty="0">
              <a:solidFill>
                <a:srgbClr val="BBE0E3">
                  <a:lumMod val="50000"/>
                </a:srgbClr>
              </a:solidFill>
              <a:latin typeface="Arial"/>
              <a:ea typeface="+mn-ea"/>
            </a:endParaRP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</a:rPr>
              <a:t>A chemical reaction takes place &amp; yields </a:t>
            </a:r>
            <a:r>
              <a:rPr lang="en-US" sz="2400" b="0" kern="0" dirty="0">
                <a:solidFill>
                  <a:srgbClr val="BBE0E3">
                    <a:lumMod val="50000"/>
                  </a:srgbClr>
                </a:solidFill>
                <a:latin typeface="Arial"/>
              </a:rPr>
              <a:t>CO</a:t>
            </a:r>
            <a:r>
              <a:rPr lang="en-US" sz="2400" b="0" kern="0" baseline="-25000" dirty="0">
                <a:solidFill>
                  <a:srgbClr val="BBE0E3">
                    <a:lumMod val="50000"/>
                  </a:srgbClr>
                </a:solidFill>
                <a:latin typeface="Arial"/>
              </a:rPr>
              <a:t>2</a:t>
            </a:r>
            <a:r>
              <a:rPr lang="en-US" sz="2400" b="0" kern="0" dirty="0">
                <a:solidFill>
                  <a:srgbClr val="BBE0E3">
                    <a:lumMod val="50000"/>
                  </a:srgbClr>
                </a:solidFill>
                <a:latin typeface="Arial"/>
              </a:rPr>
              <a:t> </a:t>
            </a:r>
            <a:r>
              <a:rPr lang="en-US" sz="2400" b="0" kern="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</a:rPr>
              <a:t>gas.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00B050"/>
                </a:solidFill>
                <a:latin typeface="Arial"/>
                <a:ea typeface="+mn-ea"/>
              </a:rPr>
              <a:t>This is a “closed” system, so nothing escapes. </a:t>
            </a:r>
          </a:p>
          <a:p>
            <a:pPr lvl="0" eaLnBrk="1" hangingPunct="1">
              <a:spcBef>
                <a:spcPct val="20000"/>
              </a:spcBef>
            </a:pPr>
            <a:r>
              <a:rPr lang="en-US" sz="3400" b="0" kern="0" dirty="0">
                <a:solidFill>
                  <a:srgbClr val="FF0000"/>
                </a:solidFill>
                <a:latin typeface="Arial"/>
                <a:ea typeface="+mn-ea"/>
              </a:rPr>
              <a:t>What happens to mass from start to finish?</a:t>
            </a:r>
            <a:endParaRPr lang="en-US" sz="3400" b="0" kern="0" baseline="-25000" dirty="0">
              <a:solidFill>
                <a:srgbClr val="FF0000"/>
              </a:solidFill>
              <a:latin typeface="Arial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18223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C00000"/>
                </a:solidFill>
              </a:rPr>
              <a:t>Law of Mass Conservation</a:t>
            </a: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76200"/>
            <a:ext cx="3657600" cy="484188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80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-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b="0" dirty="0">
                <a:ea typeface="+mn-ea"/>
              </a:rPr>
              <a:t>4 Chemical Reactions</a:t>
            </a:r>
          </a:p>
        </p:txBody>
      </p:sp>
      <p:pic>
        <p:nvPicPr>
          <p:cNvPr id="7" name="Picture 6" descr="lesson_question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74" y="4959212"/>
            <a:ext cx="736516" cy="5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9"/>
          <p:cNvSpPr txBox="1">
            <a:spLocks noChangeArrowheads="1"/>
          </p:cNvSpPr>
          <p:nvPr/>
        </p:nvSpPr>
        <p:spPr bwMode="auto">
          <a:xfrm>
            <a:off x="152400" y="990600"/>
            <a:ext cx="8686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3200" b="0" dirty="0">
                <a:solidFill>
                  <a:schemeClr val="tx1"/>
                </a:solidFill>
              </a:rPr>
              <a:t>Chemical changes are based on </a:t>
            </a:r>
            <a:r>
              <a:rPr lang="en-US" altLang="en-US" sz="3200" b="0" dirty="0">
                <a:solidFill>
                  <a:srgbClr val="FF0000"/>
                </a:solidFill>
              </a:rPr>
              <a:t>chemical reactions </a:t>
            </a:r>
            <a:r>
              <a:rPr lang="en-US" altLang="en-US" sz="3200" b="0" dirty="0">
                <a:solidFill>
                  <a:schemeClr val="tx1"/>
                </a:solidFill>
              </a:rPr>
              <a:t>that involve “reactants” ↔ “products”.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3200" b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sz="3200" b="0" dirty="0">
                <a:solidFill>
                  <a:srgbClr val="FF0000"/>
                </a:solidFill>
              </a:rPr>
              <a:t>During any chemical reaction [</a:t>
            </a:r>
            <a:r>
              <a:rPr lang="en-US" altLang="en-US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a chemical change</a:t>
            </a:r>
            <a:r>
              <a:rPr lang="en-US" altLang="en-US" sz="3200" b="0" dirty="0">
                <a:solidFill>
                  <a:srgbClr val="FF0000"/>
                </a:solidFill>
              </a:rPr>
              <a:t>], the </a:t>
            </a:r>
            <a:r>
              <a:rPr lang="en-US" altLang="en-US" sz="3200" b="0" dirty="0">
                <a:solidFill>
                  <a:srgbClr val="7030A0"/>
                </a:solidFill>
              </a:rPr>
              <a:t>mass</a:t>
            </a:r>
            <a:r>
              <a:rPr lang="en-US" altLang="en-US" sz="3200" b="0" dirty="0">
                <a:solidFill>
                  <a:srgbClr val="FF0000"/>
                </a:solidFill>
              </a:rPr>
              <a:t> of the </a:t>
            </a:r>
            <a:r>
              <a:rPr lang="en-US" altLang="en-US" sz="3200" b="0" dirty="0">
                <a:solidFill>
                  <a:srgbClr val="7030A0"/>
                </a:solidFill>
              </a:rPr>
              <a:t>products</a:t>
            </a:r>
            <a:r>
              <a:rPr lang="en-US" altLang="en-US" sz="3200" b="0" dirty="0">
                <a:solidFill>
                  <a:srgbClr val="FF0000"/>
                </a:solidFill>
              </a:rPr>
              <a:t> is always equal to the </a:t>
            </a:r>
            <a:r>
              <a:rPr lang="en-US" altLang="en-US" sz="3200" b="0" dirty="0">
                <a:solidFill>
                  <a:srgbClr val="7030A0"/>
                </a:solidFill>
              </a:rPr>
              <a:t>mass</a:t>
            </a:r>
            <a:r>
              <a:rPr lang="en-US" altLang="en-US" sz="3200" b="0" dirty="0">
                <a:solidFill>
                  <a:srgbClr val="FF0000"/>
                </a:solidFill>
              </a:rPr>
              <a:t> of the </a:t>
            </a:r>
            <a:r>
              <a:rPr lang="en-US" altLang="en-US" sz="3200" b="0" dirty="0">
                <a:solidFill>
                  <a:srgbClr val="7030A0"/>
                </a:solidFill>
              </a:rPr>
              <a:t>reactants</a:t>
            </a:r>
            <a:r>
              <a:rPr lang="en-US" altLang="en-US" sz="3200" b="0" dirty="0">
                <a:solidFill>
                  <a:srgbClr val="FF0000"/>
                </a:solidFill>
              </a:rPr>
              <a:t>.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3200" b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sz="3200" b="0" dirty="0">
                <a:solidFill>
                  <a:srgbClr val="92D050"/>
                </a:solidFill>
              </a:rPr>
              <a:t>Consider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>
                <a:solidFill>
                  <a:schemeClr val="tx1"/>
                </a:solidFill>
              </a:rPr>
              <a:t>when wood burns: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1200" b="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ClrTx/>
              <a:buSzTx/>
            </a:pPr>
            <a:r>
              <a:rPr lang="en-US" altLang="en-US" sz="3400" b="0" dirty="0">
                <a:solidFill>
                  <a:schemeClr val="tx1"/>
                </a:solidFill>
              </a:rPr>
              <a:t>Wood</a:t>
            </a:r>
            <a:r>
              <a:rPr lang="en-US" altLang="en-US" sz="3400" b="0" baseline="-25000" dirty="0">
                <a:solidFill>
                  <a:schemeClr val="tx1"/>
                </a:solidFill>
              </a:rPr>
              <a:t> (s)</a:t>
            </a:r>
            <a:r>
              <a:rPr lang="en-US" altLang="en-US" sz="3400" b="0" dirty="0">
                <a:solidFill>
                  <a:schemeClr val="tx1"/>
                </a:solidFill>
              </a:rPr>
              <a:t> + O</a:t>
            </a:r>
            <a:r>
              <a:rPr lang="en-US" altLang="en-US" sz="3400" b="0" baseline="-25000" dirty="0">
                <a:solidFill>
                  <a:schemeClr val="tx1"/>
                </a:solidFill>
              </a:rPr>
              <a:t>2 (g)</a:t>
            </a:r>
            <a:r>
              <a:rPr lang="en-US" altLang="en-US" sz="3400" b="0" dirty="0">
                <a:solidFill>
                  <a:schemeClr val="tx1"/>
                </a:solidFill>
              </a:rPr>
              <a:t>  </a:t>
            </a:r>
            <a:r>
              <a:rPr lang="en-US" altLang="en-US" sz="3400" b="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3400" b="0" dirty="0">
                <a:solidFill>
                  <a:schemeClr val="tx1"/>
                </a:solidFill>
                <a:cs typeface="Tahoma" pitchFamily="34" charset="0"/>
              </a:rPr>
              <a:t> Ash  +  C</a:t>
            </a:r>
            <a:r>
              <a:rPr lang="en-US" altLang="en-US" sz="3400" b="0" dirty="0">
                <a:solidFill>
                  <a:schemeClr val="tx1"/>
                </a:solidFill>
              </a:rPr>
              <a:t>O</a:t>
            </a:r>
            <a:r>
              <a:rPr lang="en-US" altLang="en-US" sz="3400" b="0" baseline="-25000" dirty="0">
                <a:solidFill>
                  <a:schemeClr val="tx1"/>
                </a:solidFill>
              </a:rPr>
              <a:t>2 (g)</a:t>
            </a:r>
            <a:r>
              <a:rPr lang="en-US" altLang="en-US" sz="3400" b="0" dirty="0">
                <a:solidFill>
                  <a:schemeClr val="tx1"/>
                </a:solidFill>
              </a:rPr>
              <a:t> + H</a:t>
            </a:r>
            <a:r>
              <a:rPr lang="en-US" altLang="en-US" sz="3400" b="0" baseline="-25000" dirty="0">
                <a:solidFill>
                  <a:schemeClr val="tx1"/>
                </a:solidFill>
              </a:rPr>
              <a:t>2</a:t>
            </a:r>
            <a:r>
              <a:rPr lang="en-US" altLang="en-US" sz="3400" b="0" dirty="0">
                <a:solidFill>
                  <a:schemeClr val="tx1"/>
                </a:solidFill>
              </a:rPr>
              <a:t>O </a:t>
            </a:r>
            <a:r>
              <a:rPr lang="en-US" altLang="en-US" sz="3400" b="0" baseline="-25000" dirty="0">
                <a:solidFill>
                  <a:schemeClr val="tx1"/>
                </a:solidFill>
              </a:rPr>
              <a:t>(g)</a:t>
            </a:r>
            <a:endParaRPr lang="en-US" altLang="en-US" sz="3400" b="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ClrTx/>
              <a:buSzTx/>
            </a:pPr>
            <a:endParaRPr lang="en-US" altLang="en-US" sz="1000" b="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ClrTx/>
              <a:buSzTx/>
            </a:pPr>
            <a:r>
              <a:rPr lang="en-US" altLang="en-US" sz="2400" b="0" dirty="0">
                <a:solidFill>
                  <a:srgbClr val="7030A0"/>
                </a:solidFill>
              </a:rPr>
              <a:t>reactants</a:t>
            </a:r>
            <a:r>
              <a:rPr lang="en-US" altLang="en-US" sz="2400" b="0" dirty="0">
                <a:solidFill>
                  <a:schemeClr val="tx1"/>
                </a:solidFill>
              </a:rPr>
              <a:t>                                 </a:t>
            </a:r>
            <a:r>
              <a:rPr lang="en-US" altLang="en-US" sz="2400" b="0" dirty="0">
                <a:solidFill>
                  <a:srgbClr val="7030A0"/>
                </a:solidFill>
              </a:rPr>
              <a:t>products</a:t>
            </a:r>
            <a:endParaRPr lang="en-US" altLang="en-US" sz="2400" b="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ClrTx/>
              <a:buSzTx/>
            </a:pPr>
            <a:endParaRPr lang="en-US" altLang="en-US" sz="2400" b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00600" y="0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Conservation of Mass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7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7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7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4800600" y="0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defRPr sz="24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Conservation of Mass</a:t>
            </a:r>
          </a:p>
        </p:txBody>
      </p:sp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152400" y="672059"/>
            <a:ext cx="883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  <a:buClrTx/>
              <a:buSzTx/>
            </a:pPr>
            <a:r>
              <a:rPr lang="en-US" altLang="en-US" b="0" dirty="0">
                <a:solidFill>
                  <a:srgbClr val="FF0000"/>
                </a:solidFill>
              </a:rPr>
              <a:t>Careful measurement shows 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b="0" dirty="0">
                <a:solidFill>
                  <a:srgbClr val="00B050"/>
                </a:solidFill>
              </a:rPr>
              <a:t>the TOTAL mass of the reactants </a:t>
            </a:r>
            <a:r>
              <a:rPr lang="en-US" altLang="en-US" b="0" dirty="0">
                <a:solidFill>
                  <a:srgbClr val="FF0000"/>
                </a:solidFill>
              </a:rPr>
              <a:t>[</a:t>
            </a:r>
            <a:r>
              <a:rPr lang="en-US" altLang="en-US" b="0" dirty="0">
                <a:solidFill>
                  <a:schemeClr val="tx1"/>
                </a:solidFill>
              </a:rPr>
              <a:t>wood + O</a:t>
            </a:r>
            <a:r>
              <a:rPr lang="en-US" altLang="en-US" b="0" baseline="-25000" dirty="0">
                <a:solidFill>
                  <a:schemeClr val="tx1"/>
                </a:solidFill>
              </a:rPr>
              <a:t>2 (g)</a:t>
            </a:r>
            <a:r>
              <a:rPr lang="en-US" altLang="en-US" b="0" dirty="0">
                <a:solidFill>
                  <a:srgbClr val="FF0000"/>
                </a:solidFill>
              </a:rPr>
              <a:t>] 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b="0" dirty="0">
                <a:solidFill>
                  <a:srgbClr val="FF0000"/>
                </a:solidFill>
              </a:rPr>
              <a:t>equals </a:t>
            </a:r>
            <a:r>
              <a:rPr lang="en-US" altLang="en-US" b="0" dirty="0">
                <a:solidFill>
                  <a:srgbClr val="7030A0"/>
                </a:solidFill>
              </a:rPr>
              <a:t>the TOTAL mass of the products </a:t>
            </a:r>
            <a:r>
              <a:rPr lang="en-US" altLang="en-US" b="0" dirty="0">
                <a:solidFill>
                  <a:srgbClr val="FF0000"/>
                </a:solidFill>
              </a:rPr>
              <a:t>[</a:t>
            </a:r>
            <a:r>
              <a:rPr lang="en-US" altLang="en-US" b="0" dirty="0">
                <a:solidFill>
                  <a:schemeClr val="tx1"/>
                </a:solidFill>
              </a:rPr>
              <a:t>Ash +</a:t>
            </a:r>
            <a:r>
              <a:rPr lang="en-US" altLang="en-US" b="0" dirty="0">
                <a:solidFill>
                  <a:srgbClr val="FF0000"/>
                </a:solidFill>
              </a:rPr>
              <a:t> </a:t>
            </a:r>
            <a:r>
              <a:rPr lang="en-US" altLang="en-US" b="0" dirty="0">
                <a:solidFill>
                  <a:schemeClr val="tx1"/>
                </a:solidFill>
                <a:cs typeface="Tahoma" pitchFamily="34" charset="0"/>
              </a:rPr>
              <a:t>C</a:t>
            </a:r>
            <a:r>
              <a:rPr lang="en-US" altLang="en-US" b="0" dirty="0">
                <a:solidFill>
                  <a:schemeClr val="tx1"/>
                </a:solidFill>
              </a:rPr>
              <a:t>O</a:t>
            </a:r>
            <a:r>
              <a:rPr lang="en-US" altLang="en-US" b="0" baseline="-25000" dirty="0">
                <a:solidFill>
                  <a:schemeClr val="tx1"/>
                </a:solidFill>
              </a:rPr>
              <a:t>2 (g)</a:t>
            </a:r>
            <a:r>
              <a:rPr lang="en-US" altLang="en-US" b="0" dirty="0">
                <a:solidFill>
                  <a:schemeClr val="tx1"/>
                </a:solidFill>
              </a:rPr>
              <a:t> + H</a:t>
            </a:r>
            <a:r>
              <a:rPr lang="en-US" altLang="en-US" b="0" baseline="-25000" dirty="0">
                <a:solidFill>
                  <a:schemeClr val="tx1"/>
                </a:solidFill>
              </a:rPr>
              <a:t>2</a:t>
            </a:r>
            <a:r>
              <a:rPr lang="en-US" altLang="en-US" b="0" dirty="0">
                <a:solidFill>
                  <a:schemeClr val="tx1"/>
                </a:solidFill>
              </a:rPr>
              <a:t>O </a:t>
            </a:r>
            <a:r>
              <a:rPr lang="en-US" altLang="en-US" b="0" baseline="-25000" dirty="0">
                <a:solidFill>
                  <a:schemeClr val="tx1"/>
                </a:solidFill>
              </a:rPr>
              <a:t>(g)</a:t>
            </a:r>
            <a:r>
              <a:rPr lang="en-US" altLang="en-US" b="0" dirty="0">
                <a:solidFill>
                  <a:srgbClr val="FF0000"/>
                </a:solidFill>
              </a:rPr>
              <a:t>].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5800" y="2789364"/>
            <a:ext cx="2464258" cy="3581400"/>
            <a:chOff x="1583" y="0"/>
            <a:chExt cx="2464258" cy="3581400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1583" y="0"/>
              <a:ext cx="2464258" cy="35814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33339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33339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33339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583" y="1432560"/>
              <a:ext cx="2464258" cy="14325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In combustion: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solidFill>
                    <a:srgbClr val="FFFF00"/>
                  </a:solidFill>
                  <a:latin typeface="Arial"/>
                  <a:ea typeface="+mn-ea"/>
                  <a:cs typeface="+mn-cs"/>
                </a:rPr>
                <a:t>The mass of the wood</a:t>
              </a:r>
              <a:endParaRPr lang="en-US" sz="20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25118" y="2753138"/>
            <a:ext cx="2618482" cy="3581400"/>
            <a:chOff x="3241" y="0"/>
            <a:chExt cx="3712964" cy="3581400"/>
          </a:xfrm>
          <a:scene3d>
            <a:camera prst="orthographicFront"/>
            <a:lightRig rig="flat" dir="t"/>
          </a:scene3d>
        </p:grpSpPr>
        <p:sp>
          <p:nvSpPr>
            <p:cNvPr id="14" name="Rounded Rectangle 13"/>
            <p:cNvSpPr/>
            <p:nvPr/>
          </p:nvSpPr>
          <p:spPr>
            <a:xfrm>
              <a:off x="3241" y="0"/>
              <a:ext cx="3712964" cy="35814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333399">
                    <a:hueOff val="-7200000"/>
                    <a:satOff val="-25001"/>
                    <a:lumOff val="30001"/>
                    <a:alphaOff val="0"/>
                    <a:shade val="51000"/>
                    <a:satMod val="130000"/>
                  </a:srgbClr>
                </a:gs>
                <a:gs pos="80000">
                  <a:srgbClr val="333399">
                    <a:hueOff val="-7200000"/>
                    <a:satOff val="-25001"/>
                    <a:lumOff val="30001"/>
                    <a:alphaOff val="0"/>
                    <a:shade val="93000"/>
                    <a:satMod val="130000"/>
                  </a:srgbClr>
                </a:gs>
                <a:gs pos="100000">
                  <a:srgbClr val="333399">
                    <a:hueOff val="-7200000"/>
                    <a:satOff val="-25001"/>
                    <a:lumOff val="30001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241" y="1432560"/>
              <a:ext cx="3712964" cy="14325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…..plus the mass of the oxygen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72200" y="2743200"/>
            <a:ext cx="2400300" cy="3581400"/>
            <a:chOff x="0" y="0"/>
            <a:chExt cx="7543800" cy="3581400"/>
          </a:xfrm>
          <a:scene3d>
            <a:camera prst="orthographicFront"/>
            <a:lightRig rig="flat" dir="t"/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7543800" cy="35814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333399">
                    <a:hueOff val="-14400000"/>
                    <a:satOff val="-50003"/>
                    <a:lumOff val="60001"/>
                    <a:alphaOff val="0"/>
                    <a:shade val="51000"/>
                    <a:satMod val="130000"/>
                  </a:srgbClr>
                </a:gs>
                <a:gs pos="80000">
                  <a:srgbClr val="333399">
                    <a:hueOff val="-14400000"/>
                    <a:satOff val="-50003"/>
                    <a:lumOff val="60001"/>
                    <a:alphaOff val="0"/>
                    <a:shade val="93000"/>
                    <a:satMod val="130000"/>
                  </a:srgbClr>
                </a:gs>
                <a:gs pos="100000">
                  <a:srgbClr val="333399">
                    <a:hueOff val="-14400000"/>
                    <a:satOff val="-50003"/>
                    <a:lumOff val="60001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0" y="1432560"/>
              <a:ext cx="7543800" cy="14325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solidFill>
                    <a:srgbClr val="333399"/>
                  </a:solidFill>
                  <a:latin typeface="Arial"/>
                  <a:ea typeface="+mn-ea"/>
                  <a:cs typeface="+mn-cs"/>
                </a:rPr>
                <a:t>will equal the mass of the CO</a:t>
              </a:r>
              <a:r>
                <a:rPr lang="en-US" sz="2000" kern="1200" baseline="-25000" dirty="0">
                  <a:solidFill>
                    <a:srgbClr val="333399"/>
                  </a:solidFill>
                  <a:latin typeface="Arial"/>
                  <a:ea typeface="+mn-ea"/>
                  <a:cs typeface="+mn-cs"/>
                </a:rPr>
                <a:t>2</a:t>
              </a:r>
              <a:r>
                <a:rPr lang="en-US" sz="2000" kern="1200" baseline="0" dirty="0">
                  <a:solidFill>
                    <a:srgbClr val="333399"/>
                  </a:solidFill>
                  <a:latin typeface="Arial"/>
                  <a:ea typeface="+mn-ea"/>
                  <a:cs typeface="+mn-cs"/>
                </a:rPr>
                <a:t> + water + ash. </a:t>
              </a:r>
              <a:endParaRPr lang="en-US" sz="2000" kern="1200" dirty="0">
                <a:solidFill>
                  <a:srgbClr val="333399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Plus 19"/>
          <p:cNvSpPr/>
          <p:nvPr/>
        </p:nvSpPr>
        <p:spPr>
          <a:xfrm>
            <a:off x="2693311" y="3763878"/>
            <a:ext cx="1040489" cy="805815"/>
          </a:xfrm>
          <a:prstGeom prst="mathPl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ight Arrow 20"/>
          <p:cNvSpPr/>
          <p:nvPr/>
        </p:nvSpPr>
        <p:spPr bwMode="auto">
          <a:xfrm>
            <a:off x="5486400" y="4038600"/>
            <a:ext cx="914400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21626" y="3117066"/>
            <a:ext cx="1192606" cy="1192606"/>
          </a:xfrm>
          <a:prstGeom prst="ellipse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/>
        </p:nvSpPr>
        <p:spPr>
          <a:xfrm>
            <a:off x="3975697" y="3074594"/>
            <a:ext cx="1192606" cy="1192606"/>
          </a:xfrm>
          <a:prstGeom prst="ellipse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rgbClr val="333399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Oval 23"/>
          <p:cNvSpPr/>
          <p:nvPr/>
        </p:nvSpPr>
        <p:spPr>
          <a:xfrm>
            <a:off x="6776047" y="3117066"/>
            <a:ext cx="1192606" cy="1192606"/>
          </a:xfrm>
          <a:prstGeom prst="ellipse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rgbClr val="333399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52400"/>
            <a:ext cx="8229600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accent1">
                    <a:lumMod val="50000"/>
                  </a:schemeClr>
                </a:solidFill>
              </a:rPr>
              <a:t>Law of Mass Conservation </a:t>
            </a:r>
            <a:r>
              <a:rPr lang="en-US" sz="2000" b="0" i="1" dirty="0">
                <a:solidFill>
                  <a:schemeClr val="accent1">
                    <a:lumMod val="75000"/>
                  </a:schemeClr>
                </a:solidFill>
              </a:rPr>
              <a:t>Antoine Lavoisier 1787</a:t>
            </a:r>
          </a:p>
          <a:p>
            <a:endParaRPr lang="en-US" sz="1200" b="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0" dirty="0">
                <a:solidFill>
                  <a:schemeClr val="accent1">
                    <a:lumMod val="75000"/>
                  </a:schemeClr>
                </a:solidFill>
              </a:rPr>
              <a:t>Matter cannot be created or destroyed; </a:t>
            </a:r>
          </a:p>
          <a:p>
            <a:pPr algn="ctr"/>
            <a:r>
              <a:rPr lang="en-US" sz="2400" b="0" dirty="0">
                <a:solidFill>
                  <a:schemeClr val="accent1">
                    <a:lumMod val="75000"/>
                  </a:schemeClr>
                </a:solidFill>
              </a:rPr>
              <a:t>it can only change form (</a:t>
            </a:r>
            <a:r>
              <a:rPr lang="en-US" sz="2400" b="0" dirty="0">
                <a:solidFill>
                  <a:srgbClr val="FF0000"/>
                </a:solidFill>
              </a:rPr>
              <a:t>transformation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</a:rPr>
              <a:t>).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2057400"/>
            <a:ext cx="8610600" cy="4038600"/>
          </a:xfrm>
        </p:spPr>
        <p:txBody>
          <a:bodyPr/>
          <a:lstStyle/>
          <a:p>
            <a:r>
              <a:rPr lang="en-US" dirty="0"/>
              <a:t>Mass also remains constant for Physical Changes.</a:t>
            </a:r>
          </a:p>
          <a:p>
            <a:pPr algn="ctr"/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10 g or ice melt to form 10 g of liquid water</a:t>
            </a:r>
          </a:p>
          <a:p>
            <a:endParaRPr lang="en-US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of Mass Conservation 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 that in any 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 (reaction), 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conserved.</a:t>
            </a:r>
          </a:p>
        </p:txBody>
      </p:sp>
    </p:spTree>
    <p:extLst>
      <p:ext uri="{BB962C8B-B14F-4D97-AF65-F5344CB8AC3E}">
        <p14:creationId xmlns:p14="http://schemas.microsoft.com/office/powerpoint/2010/main" val="22907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562600" y="152400"/>
            <a:ext cx="3444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Fixed Proportions</a:t>
            </a: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381000" y="762000"/>
            <a:ext cx="84582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dirty="0">
                <a:solidFill>
                  <a:schemeClr val="tx1"/>
                </a:solidFill>
              </a:rPr>
              <a:t>The mass of any </a:t>
            </a:r>
            <a:r>
              <a:rPr lang="en-US" altLang="en-US" sz="2300" dirty="0">
                <a:solidFill>
                  <a:schemeClr val="accent5">
                    <a:lumMod val="75000"/>
                  </a:schemeClr>
                </a:solidFill>
              </a:rPr>
              <a:t>element</a:t>
            </a:r>
            <a:r>
              <a:rPr lang="en-US" altLang="en-US" sz="2300" b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300" b="0" dirty="0">
                <a:solidFill>
                  <a:schemeClr val="tx1"/>
                </a:solidFill>
              </a:rPr>
              <a:t>is given on the Periodic table and never changes in chemistry.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8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dirty="0">
                <a:solidFill>
                  <a:schemeClr val="tx1"/>
                </a:solidFill>
              </a:rPr>
              <a:t>The mass of a </a:t>
            </a:r>
            <a:r>
              <a:rPr lang="en-US" altLang="en-US" sz="2300" dirty="0">
                <a:solidFill>
                  <a:srgbClr val="FF0000"/>
                </a:solidFill>
              </a:rPr>
              <a:t>compound</a:t>
            </a:r>
            <a:r>
              <a:rPr lang="en-US" altLang="en-US" sz="2300" b="0" dirty="0">
                <a:solidFill>
                  <a:schemeClr val="tx1"/>
                </a:solidFill>
              </a:rPr>
              <a:t>, however, is based on a</a:t>
            </a:r>
            <a:r>
              <a:rPr lang="en-US" altLang="en-US" sz="2300" b="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2300" i="1" dirty="0">
                <a:solidFill>
                  <a:srgbClr val="FF0000"/>
                </a:solidFill>
              </a:rPr>
              <a:t>fixed proportion </a:t>
            </a:r>
            <a:r>
              <a:rPr lang="en-US" altLang="en-US" sz="2300" b="0" dirty="0">
                <a:solidFill>
                  <a:schemeClr val="tx1"/>
                </a:solidFill>
              </a:rPr>
              <a:t>of the </a:t>
            </a:r>
            <a:r>
              <a:rPr lang="en-US" altLang="en-US" sz="2300" b="0" dirty="0">
                <a:solidFill>
                  <a:srgbClr val="00B050"/>
                </a:solidFill>
              </a:rPr>
              <a:t>elements </a:t>
            </a:r>
            <a:r>
              <a:rPr lang="en-US" altLang="en-US" sz="2300" b="0" dirty="0">
                <a:solidFill>
                  <a:schemeClr val="tx1"/>
                </a:solidFill>
              </a:rPr>
              <a:t>that are chemically combined in the chemical reaction that formed that compound.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24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dirty="0">
                <a:solidFill>
                  <a:srgbClr val="7030A0"/>
                </a:solidFill>
              </a:rPr>
              <a:t>For any compound, the </a:t>
            </a:r>
            <a:r>
              <a:rPr lang="en-US" altLang="en-US" sz="2300" dirty="0">
                <a:solidFill>
                  <a:srgbClr val="92D050"/>
                </a:solidFill>
              </a:rPr>
              <a:t>RATIO </a:t>
            </a:r>
            <a:r>
              <a:rPr lang="en-US" altLang="en-US" sz="2300" b="0" dirty="0">
                <a:solidFill>
                  <a:srgbClr val="7030A0"/>
                </a:solidFill>
              </a:rPr>
              <a:t>of elements </a:t>
            </a:r>
            <a:r>
              <a:rPr lang="en-US" altLang="en-US" sz="2300" dirty="0">
                <a:solidFill>
                  <a:srgbClr val="92D050"/>
                </a:solidFill>
              </a:rPr>
              <a:t>BY MASS </a:t>
            </a:r>
            <a:r>
              <a:rPr lang="en-US" altLang="en-US" sz="2300" b="0" dirty="0">
                <a:solidFill>
                  <a:srgbClr val="7030A0"/>
                </a:solidFill>
              </a:rPr>
              <a:t>in that compound NEVER changes.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800" b="0" dirty="0">
              <a:solidFill>
                <a:schemeClr val="tx1"/>
              </a:solidFill>
            </a:endParaRPr>
          </a:p>
          <a:p>
            <a:pPr marL="685800" indent="-68580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dirty="0">
                <a:solidFill>
                  <a:srgbClr val="FF0000"/>
                </a:solidFill>
              </a:rPr>
              <a:t>E.g. 	</a:t>
            </a:r>
            <a:r>
              <a:rPr lang="en-US" altLang="en-US" sz="2300" b="0" i="1" dirty="0">
                <a:solidFill>
                  <a:schemeClr val="tx1"/>
                </a:solidFill>
              </a:rPr>
              <a:t>CO</a:t>
            </a:r>
            <a:r>
              <a:rPr lang="en-US" altLang="en-US" sz="2300" b="0" i="1" baseline="-25000" dirty="0">
                <a:solidFill>
                  <a:schemeClr val="tx1"/>
                </a:solidFill>
              </a:rPr>
              <a:t>2 </a:t>
            </a:r>
            <a:r>
              <a:rPr lang="en-US" altLang="en-US" sz="2300" b="0" i="1" dirty="0">
                <a:solidFill>
                  <a:schemeClr val="tx1"/>
                </a:solidFill>
              </a:rPr>
              <a:t> contains the elements carbon, C, and oxygen, O, in a fixed proportion of 1:2.  </a:t>
            </a:r>
            <a:r>
              <a:rPr lang="en-US" altLang="en-US" sz="2000" b="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[The subscript for Carbon is 1]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12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dirty="0">
                <a:solidFill>
                  <a:srgbClr val="00B050"/>
                </a:solidFill>
              </a:rPr>
              <a:t>Use the periodic table to find the </a:t>
            </a:r>
            <a:r>
              <a:rPr lang="en-US" altLang="en-US" sz="2300" b="0" u="sng" dirty="0">
                <a:solidFill>
                  <a:srgbClr val="00B050"/>
                </a:solidFill>
              </a:rPr>
              <a:t>masses</a:t>
            </a:r>
            <a:r>
              <a:rPr lang="en-US" altLang="en-US" sz="2300" b="0" dirty="0">
                <a:solidFill>
                  <a:srgbClr val="00B050"/>
                </a:solidFill>
              </a:rPr>
              <a:t> of the elements: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i="1" dirty="0">
                <a:solidFill>
                  <a:schemeClr val="tx1"/>
                </a:solidFill>
              </a:rPr>
              <a:t> C</a:t>
            </a:r>
            <a:r>
              <a:rPr lang="en-US" altLang="en-US" sz="2300" b="0" i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300" b="0" dirty="0">
                <a:solidFill>
                  <a:schemeClr val="tx1"/>
                </a:solidFill>
              </a:rPr>
              <a:t>?     	 	O </a:t>
            </a:r>
            <a:r>
              <a:rPr lang="en-US" altLang="en-US" sz="2300" b="0" dirty="0">
                <a:solidFill>
                  <a:schemeClr val="tx1"/>
                </a:solidFill>
                <a:sym typeface="Wingdings" panose="05000000000000000000" pitchFamily="2" charset="2"/>
              </a:rPr>
              <a:t> ?</a:t>
            </a:r>
            <a:endParaRPr lang="en-US" altLang="en-US" sz="2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2380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562600" y="152400"/>
            <a:ext cx="3444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Fixed Proportions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TextBox 1"/>
              <p:cNvSpPr txBox="1">
                <a:spLocks noChangeArrowheads="1"/>
              </p:cNvSpPr>
              <p:nvPr/>
            </p:nvSpPr>
            <p:spPr bwMode="auto">
              <a:xfrm>
                <a:off x="381000" y="762000"/>
                <a:ext cx="8458200" cy="5611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Char char="•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2pPr>
                <a:lvl3pPr marL="11430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3pPr>
                <a:lvl4pPr marL="16002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4pPr>
                <a:lvl5pPr marL="20574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The mass of any </a:t>
                </a:r>
                <a:r>
                  <a:rPr lang="en-US" altLang="en-US" sz="2300" dirty="0">
                    <a:solidFill>
                      <a:schemeClr val="accent5">
                        <a:lumMod val="75000"/>
                      </a:schemeClr>
                    </a:solidFill>
                  </a:rPr>
                  <a:t>element</a:t>
                </a:r>
                <a:r>
                  <a:rPr lang="en-US" altLang="en-US" sz="2300" b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is given on the Periodic table and never changes in chemistry.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en-US" sz="800" b="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The mass of a </a:t>
                </a:r>
                <a:r>
                  <a:rPr lang="en-US" altLang="en-US" sz="2300" dirty="0">
                    <a:solidFill>
                      <a:srgbClr val="FF0000"/>
                    </a:solidFill>
                  </a:rPr>
                  <a:t>compound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, however, is based on a</a:t>
                </a:r>
                <a:r>
                  <a:rPr lang="en-US" altLang="en-US" sz="2300" b="0" i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en-US" sz="2300" i="1" dirty="0">
                    <a:solidFill>
                      <a:srgbClr val="FF0000"/>
                    </a:solidFill>
                  </a:rPr>
                  <a:t>fixed proportion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of the </a:t>
                </a:r>
                <a:r>
                  <a:rPr lang="en-US" altLang="en-US" sz="2300" b="0" dirty="0">
                    <a:solidFill>
                      <a:srgbClr val="00B050"/>
                    </a:solidFill>
                  </a:rPr>
                  <a:t>elements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that are chemically combined in the chemical reaction that formed that compound.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en-US" sz="2400" b="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rgbClr val="7030A0"/>
                    </a:solidFill>
                  </a:rPr>
                  <a:t>For any compound, the </a:t>
                </a:r>
                <a:r>
                  <a:rPr lang="en-US" altLang="en-US" sz="2300" dirty="0">
                    <a:solidFill>
                      <a:srgbClr val="92D050"/>
                    </a:solidFill>
                  </a:rPr>
                  <a:t>RATIO </a:t>
                </a:r>
                <a:r>
                  <a:rPr lang="en-US" altLang="en-US" sz="2300" b="0" dirty="0">
                    <a:solidFill>
                      <a:srgbClr val="7030A0"/>
                    </a:solidFill>
                  </a:rPr>
                  <a:t>of elements </a:t>
                </a:r>
                <a:r>
                  <a:rPr lang="en-US" altLang="en-US" sz="2300" dirty="0">
                    <a:solidFill>
                      <a:srgbClr val="92D050"/>
                    </a:solidFill>
                  </a:rPr>
                  <a:t>BY MASS </a:t>
                </a:r>
                <a:r>
                  <a:rPr lang="en-US" altLang="en-US" sz="2300" b="0" dirty="0">
                    <a:solidFill>
                      <a:srgbClr val="7030A0"/>
                    </a:solidFill>
                  </a:rPr>
                  <a:t>in that compound NEVER changes.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en-US" sz="800" b="0" dirty="0">
                  <a:solidFill>
                    <a:schemeClr val="tx1"/>
                  </a:solidFill>
                </a:endParaRPr>
              </a:p>
              <a:p>
                <a:pPr marL="685800" indent="-68580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rgbClr val="FF0000"/>
                    </a:solidFill>
                  </a:rPr>
                  <a:t>E.g. 	</a:t>
                </a:r>
                <a:r>
                  <a:rPr lang="en-US" altLang="en-US" sz="2300" b="0" i="1" dirty="0">
                    <a:solidFill>
                      <a:schemeClr val="tx1"/>
                    </a:solidFill>
                  </a:rPr>
                  <a:t>CO</a:t>
                </a:r>
                <a:r>
                  <a:rPr lang="en-US" altLang="en-US" sz="2300" b="0" i="1" baseline="-25000" dirty="0">
                    <a:solidFill>
                      <a:schemeClr val="tx1"/>
                    </a:solidFill>
                  </a:rPr>
                  <a:t>2 </a:t>
                </a:r>
                <a:r>
                  <a:rPr lang="en-US" altLang="en-US" sz="2300" b="0" i="1" dirty="0">
                    <a:solidFill>
                      <a:schemeClr val="tx1"/>
                    </a:solidFill>
                  </a:rPr>
                  <a:t> contains the elements carbon, C, and oxygen, O, in a fixed proportion of 1:2.  </a:t>
                </a:r>
                <a:r>
                  <a:rPr lang="en-US" altLang="en-US" sz="20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[The subscript for Carbon is 1]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en-US" sz="1200" b="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rgbClr val="00B050"/>
                    </a:solidFill>
                  </a:rPr>
                  <a:t>Use the periodic table to find the </a:t>
                </a:r>
                <a:r>
                  <a:rPr lang="en-US" altLang="en-US" sz="2300" b="0" u="sng" dirty="0">
                    <a:solidFill>
                      <a:srgbClr val="00B050"/>
                    </a:solidFill>
                  </a:rPr>
                  <a:t>masses</a:t>
                </a:r>
                <a:r>
                  <a:rPr lang="en-US" altLang="en-US" sz="2300" b="0" dirty="0">
                    <a:solidFill>
                      <a:srgbClr val="00B050"/>
                    </a:solidFill>
                  </a:rPr>
                  <a:t> of the elements: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i="1" dirty="0">
                    <a:solidFill>
                      <a:schemeClr val="tx1"/>
                    </a:solidFill>
                  </a:rPr>
                  <a:t> C</a:t>
                </a:r>
                <a:r>
                  <a:rPr lang="en-US" altLang="en-US" sz="2300" b="0" i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12.0 	O </a:t>
                </a:r>
                <a:r>
                  <a:rPr lang="en-US" altLang="en-US" sz="2300" b="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16.0 x 2 = 32.0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     Total Mass = 44.0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en-US" sz="800" b="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rgbClr val="0070C0"/>
                    </a:solidFill>
                  </a:rPr>
                  <a:t>CO</a:t>
                </a:r>
                <a:r>
                  <a:rPr lang="en-US" altLang="en-US" sz="2300" b="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US" altLang="en-US" sz="2300" b="0" dirty="0">
                    <a:solidFill>
                      <a:srgbClr val="0070C0"/>
                    </a:solidFill>
                  </a:rPr>
                  <a:t> is always in the ratio of: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12.0  </m:t>
                        </m:r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32.0  </m:t>
                        </m:r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𝑂</m:t>
                        </m:r>
                      </m:den>
                    </m:f>
                  </m:oMath>
                </a14:m>
                <a:r>
                  <a:rPr lang="en-US" altLang="en-US" sz="3200" b="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en-US" sz="2300" b="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en-US" altLang="en-US" sz="2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3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en-US" altLang="en-US" sz="2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en-US" sz="23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251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762000"/>
                <a:ext cx="8458200" cy="5611729"/>
              </a:xfrm>
              <a:prstGeom prst="rect">
                <a:avLst/>
              </a:prstGeom>
              <a:blipFill rotWithShape="1">
                <a:blip r:embed="rId3"/>
                <a:stretch>
                  <a:fillRect l="-1081" t="-760" r="-1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955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r>
              <a:rPr lang="en-US" dirty="0"/>
              <a:t>We use physical and chemical properties to identify, distinguish, choose certain materials over another, and to separate items or objects.</a:t>
            </a:r>
            <a:endParaRPr lang="en-US" dirty="0">
              <a:solidFill>
                <a:srgbClr val="C00000"/>
              </a:solidFill>
            </a:endParaRPr>
          </a:p>
          <a:p>
            <a:pPr marL="228600">
              <a:spcBef>
                <a:spcPts val="600"/>
              </a:spcBef>
            </a:pPr>
            <a:endParaRPr lang="en-US" sz="800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Properties can be “extensive”, “intensive” or general.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Watch the video </a:t>
            </a:r>
            <a:r>
              <a:rPr lang="en-US" dirty="0">
                <a:solidFill>
                  <a:srgbClr val="C00000"/>
                </a:solidFill>
              </a:rPr>
              <a:t>(1:53 min.)</a:t>
            </a:r>
          </a:p>
          <a:p>
            <a:pPr marL="511175">
              <a:spcBef>
                <a:spcPts val="600"/>
              </a:spcBef>
            </a:pPr>
            <a:r>
              <a:rPr lang="en-US" u="sng" dirty="0">
                <a:hlinkClick r:id="rId2"/>
              </a:rPr>
              <a:t>https://screencast-o-matic.com/watch/cF660bY3h9</a:t>
            </a:r>
            <a:r>
              <a:rPr lang="en-US" u="sng" dirty="0"/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6786B3-0090-4D63-92ED-0C679891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Classifying Matter</a:t>
            </a:r>
          </a:p>
        </p:txBody>
      </p:sp>
    </p:spTree>
    <p:extLst>
      <p:ext uri="{BB962C8B-B14F-4D97-AF65-F5344CB8AC3E}">
        <p14:creationId xmlns:p14="http://schemas.microsoft.com/office/powerpoint/2010/main" val="30685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5410200" y="152400"/>
            <a:ext cx="3730624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Periodic Table</a:t>
            </a:r>
          </a:p>
        </p:txBody>
      </p:sp>
      <p:pic>
        <p:nvPicPr>
          <p:cNvPr id="5" name="Picture 2" descr="C:\Users\Adele\Pictures\Periodic 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4" y="762000"/>
            <a:ext cx="87074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2731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791200" y="152400"/>
            <a:ext cx="3216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Fixed Proportions</a:t>
            </a: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152400" y="1143000"/>
            <a:ext cx="885507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dirty="0">
                <a:solidFill>
                  <a:schemeClr val="tx1"/>
                </a:solidFill>
              </a:rPr>
              <a:t>What if we have 44.0 g of </a:t>
            </a:r>
            <a:r>
              <a:rPr lang="en-US" altLang="en-US" sz="2300" b="0" i="1" dirty="0">
                <a:solidFill>
                  <a:schemeClr val="tx1"/>
                </a:solidFill>
              </a:rPr>
              <a:t>CO</a:t>
            </a:r>
            <a:r>
              <a:rPr lang="en-US" altLang="en-US" sz="2300" b="0" i="1" baseline="-25000" dirty="0">
                <a:solidFill>
                  <a:schemeClr val="tx1"/>
                </a:solidFill>
              </a:rPr>
              <a:t>2 </a:t>
            </a:r>
            <a:r>
              <a:rPr lang="en-US" altLang="en-US" sz="2300" b="0" i="1" dirty="0">
                <a:solidFill>
                  <a:schemeClr val="tx1"/>
                </a:solidFill>
              </a:rPr>
              <a:t> (1 mole). </a:t>
            </a:r>
            <a:r>
              <a:rPr lang="en-US" altLang="en-US" sz="2300" b="0" dirty="0">
                <a:solidFill>
                  <a:schemeClr val="tx1"/>
                </a:solidFill>
              </a:rPr>
              <a:t>How many grams of each element are in 308.0 g of CO</a:t>
            </a:r>
            <a:r>
              <a:rPr lang="en-US" altLang="en-US" sz="2300" b="0" baseline="-25000" dirty="0">
                <a:solidFill>
                  <a:schemeClr val="tx1"/>
                </a:solidFill>
              </a:rPr>
              <a:t>2</a:t>
            </a:r>
            <a:r>
              <a:rPr lang="en-US" altLang="en-US" sz="2300" b="0" dirty="0">
                <a:solidFill>
                  <a:schemeClr val="tx1"/>
                </a:solidFill>
              </a:rPr>
              <a:t>? 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300" b="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3600" b="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300" b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3033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791200" y="152400"/>
            <a:ext cx="3216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Fixed Proportions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TextBox 1"/>
              <p:cNvSpPr txBox="1">
                <a:spLocks noChangeArrowheads="1"/>
              </p:cNvSpPr>
              <p:nvPr/>
            </p:nvSpPr>
            <p:spPr bwMode="auto">
              <a:xfrm>
                <a:off x="152400" y="1143000"/>
                <a:ext cx="8855075" cy="5373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Char char="•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2pPr>
                <a:lvl3pPr marL="11430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3pPr>
                <a:lvl4pPr marL="16002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4pPr>
                <a:lvl5pPr marL="20574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charset="0"/>
                    <a:ea typeface="ＭＳ Ｐゴシック" pitchFamily="-80" charset="-128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What if we have 44.0 g of </a:t>
                </a:r>
                <a:r>
                  <a:rPr lang="en-US" altLang="en-US" sz="2300" b="0" i="1" dirty="0">
                    <a:solidFill>
                      <a:schemeClr val="tx1"/>
                    </a:solidFill>
                  </a:rPr>
                  <a:t>CO</a:t>
                </a:r>
                <a:r>
                  <a:rPr lang="en-US" altLang="en-US" sz="2300" b="0" i="1" baseline="-25000" dirty="0">
                    <a:solidFill>
                      <a:schemeClr val="tx1"/>
                    </a:solidFill>
                  </a:rPr>
                  <a:t>2 </a:t>
                </a:r>
                <a:r>
                  <a:rPr lang="en-US" altLang="en-US" sz="2300" b="0" i="1" dirty="0">
                    <a:solidFill>
                      <a:schemeClr val="tx1"/>
                    </a:solidFill>
                  </a:rPr>
                  <a:t> (1 mole).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How many grams of each element are in 308.0 g of CO</a:t>
                </a:r>
                <a:r>
                  <a:rPr lang="en-US" altLang="en-US" sz="2300" b="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? 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note the fixed proportion of C to O from the formula = </a:t>
                </a:r>
                <a:r>
                  <a:rPr lang="en-US" altLang="en-US" sz="2300" b="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1:2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en-US" sz="800" b="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the Periodic Table, we record the mass of each element [</a:t>
                </a:r>
                <a:r>
                  <a:rPr lang="en-US" altLang="en-US" sz="1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1 mole</a:t>
                </a:r>
                <a:r>
                  <a:rPr lang="en-US" altLang="en-US" sz="23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]: 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i="1" dirty="0">
                    <a:solidFill>
                      <a:schemeClr val="tx1"/>
                    </a:solidFill>
                  </a:rPr>
                  <a:t>   C</a:t>
                </a:r>
                <a:r>
                  <a:rPr lang="en-US" altLang="en-US" sz="2300" b="0" i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12.0 g	    O </a:t>
                </a:r>
                <a:r>
                  <a:rPr lang="en-US" altLang="en-US" sz="2300" b="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16.0 x 2 = 32.0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 g        Total Mass = 44.0 g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en-US" sz="1200" b="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en-US" sz="23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use ratios to determine the actual grams of each element in 308.0 g: 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914400" algn="l"/>
                  </a:tabLst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3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3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308</m:t>
                        </m:r>
                        <m: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.0 </m:t>
                        </m:r>
                        <m:r>
                          <m:rPr>
                            <m:sty m:val="p"/>
                          </m:rP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g</m:t>
                        </m:r>
                        <m: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</m:num>
                      <m:den>
                        <m: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44.0 </m:t>
                        </m:r>
                        <m:r>
                          <m:rPr>
                            <m:sty m:val="p"/>
                          </m:rP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g</m:t>
                        </m:r>
                        <m: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en-US" sz="23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CO</m:t>
                        </m:r>
                        <m:r>
                          <a:rPr lang="en-US" altLang="en-US" sz="2300" b="0" baseline="-2500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300" b="0" dirty="0">
                    <a:solidFill>
                      <a:schemeClr val="tx1"/>
                    </a:solidFill>
                  </a:rPr>
                  <a:t>   =  7 </a:t>
                </a:r>
                <a:r>
                  <a:rPr lang="en-US" altLang="en-US" sz="1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[moles]</a:t>
                </a:r>
                <a:endParaRPr lang="en-US" altLang="en-US" sz="1600" b="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50000"/>
                  </a:spcBef>
                  <a:buClrTx/>
                  <a:buSzTx/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	7 </a:t>
                </a:r>
                <a:r>
                  <a:rPr lang="en-US" altLang="en-US" sz="1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[moles]</a:t>
                </a:r>
                <a:r>
                  <a:rPr lang="en-US" altLang="en-US" sz="1600" b="0" dirty="0">
                    <a:solidFill>
                      <a:schemeClr val="tx1"/>
                    </a:solidFill>
                  </a:rPr>
                  <a:t>   </a:t>
                </a:r>
                <a:r>
                  <a:rPr lang="en-US" altLang="en-US" sz="2400" b="0" dirty="0">
                    <a:solidFill>
                      <a:schemeClr val="tx1"/>
                    </a:solidFill>
                  </a:rPr>
                  <a:t>x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   12.0 g </a:t>
                </a:r>
                <a:r>
                  <a:rPr lang="en-US" altLang="en-US" sz="1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[C]</a:t>
                </a:r>
                <a:r>
                  <a:rPr lang="en-US" altLang="en-US" sz="24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=  84.0 g C</a:t>
                </a:r>
              </a:p>
              <a:p>
                <a:pPr>
                  <a:spcBef>
                    <a:spcPct val="50000"/>
                  </a:spcBef>
                  <a:buClrTx/>
                  <a:buSzTx/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	7 </a:t>
                </a:r>
                <a:r>
                  <a:rPr lang="en-US" altLang="en-US" sz="1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[moles]</a:t>
                </a:r>
                <a:r>
                  <a:rPr lang="en-US" altLang="en-US" sz="1600" b="0" dirty="0">
                    <a:solidFill>
                      <a:schemeClr val="tx1"/>
                    </a:solidFill>
                  </a:rPr>
                  <a:t>   </a:t>
                </a:r>
                <a:r>
                  <a:rPr lang="en-US" altLang="en-US" sz="2400" b="0" dirty="0">
                    <a:solidFill>
                      <a:schemeClr val="tx1"/>
                    </a:solidFill>
                  </a:rPr>
                  <a:t>x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   32.0 g </a:t>
                </a:r>
                <a:r>
                  <a:rPr lang="en-US" altLang="en-US" sz="1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[O]</a:t>
                </a:r>
                <a:r>
                  <a:rPr lang="en-US" altLang="en-US" sz="24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=  224.0 g O</a:t>
                </a:r>
              </a:p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300" b="0" dirty="0">
                    <a:solidFill>
                      <a:schemeClr val="tx1"/>
                    </a:solidFill>
                  </a:rPr>
                  <a:t>	224.0 g </a:t>
                </a:r>
                <a:r>
                  <a:rPr lang="en-US" altLang="en-US" sz="24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[C]</a:t>
                </a:r>
                <a:r>
                  <a:rPr lang="en-US" altLang="en-US" sz="3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+ 84.0 g </a:t>
                </a:r>
                <a:r>
                  <a:rPr lang="en-US" altLang="en-US" sz="24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[O]</a:t>
                </a:r>
                <a:r>
                  <a:rPr lang="en-US" altLang="en-US" sz="3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300" b="0" dirty="0">
                    <a:solidFill>
                      <a:schemeClr val="tx1"/>
                    </a:solidFill>
                  </a:rPr>
                  <a:t>=  308.0 g </a:t>
                </a:r>
                <a:r>
                  <a:rPr lang="en-US" altLang="en-US" sz="24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[total mass of CO</a:t>
                </a:r>
                <a:r>
                  <a:rPr lang="en-US" altLang="en-US" sz="2400" b="0" i="1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4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en-US" sz="3600" b="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23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251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1143000"/>
                <a:ext cx="8855075" cy="5373522"/>
              </a:xfrm>
              <a:prstGeom prst="rect">
                <a:avLst/>
              </a:prstGeom>
              <a:blipFill rotWithShape="1">
                <a:blip r:embed="rId3"/>
                <a:stretch>
                  <a:fillRect l="-964" t="-795" r="-895" b="-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48887"/>
            <a:ext cx="685800" cy="64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661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943600" y="152400"/>
            <a:ext cx="3063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Fixed Proportions</a:t>
            </a: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228599" y="990600"/>
            <a:ext cx="8778875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</a:rPr>
              <a:t>Suppose you have a 30.1 g sample of a compound of carbon and hydrogen that decomposes to yield 24.0 g C and 6.1 g H.</a:t>
            </a: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endParaRPr lang="en-US" altLang="en-US" sz="1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</a:rPr>
              <a:t>You have another compound of carbon and hydrogen with a mass of 67.7 g that decomposes to yield 54.0 g C and 13.7 g H. </a:t>
            </a:r>
            <a:r>
              <a:rPr lang="en-US" altLang="en-US" sz="2000" dirty="0">
                <a:solidFill>
                  <a:srgbClr val="FF0000"/>
                </a:solidFill>
              </a:rPr>
              <a:t>Is this the same substance as the first sample?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1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sz="2000" b="0" dirty="0">
                <a:solidFill>
                  <a:schemeClr val="tx1"/>
                </a:solidFill>
              </a:rPr>
              <a:t>What if a third compound of carbon and hydrogen has a mass of 80.0 g and decomposes to yield 60.0 g C and 20.0 g H. </a:t>
            </a:r>
            <a:r>
              <a:rPr lang="en-US" altLang="en-US" sz="2000" dirty="0">
                <a:solidFill>
                  <a:srgbClr val="FF0000"/>
                </a:solidFill>
              </a:rPr>
              <a:t>Is this the same substance as the first sample?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500" b="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2938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943600" y="152400"/>
            <a:ext cx="3063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Fixed Proportions</a:t>
            </a: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228599" y="990600"/>
            <a:ext cx="8778875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</a:rPr>
              <a:t>Suppose you have a 30.1 g sample of a compound of carbon and hydrogen that decomposes to yield 24.0 g C and 6.1 g H.</a:t>
            </a: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endParaRPr lang="en-US" altLang="en-US" sz="1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</a:rPr>
              <a:t>You have another compound of carbon and hydrogen with a mass of 67.7 g that decomposes to yield 54.0 g C and 13.7 g H. </a:t>
            </a:r>
            <a:r>
              <a:rPr lang="en-US" altLang="en-US" sz="2000" dirty="0">
                <a:solidFill>
                  <a:srgbClr val="FF0000"/>
                </a:solidFill>
              </a:rPr>
              <a:t>Is this the same substance as the first sample?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1000" b="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ClrTx/>
              <a:buSzTx/>
            </a:pPr>
            <a:r>
              <a:rPr lang="en-US" altLang="en-US" sz="2000" b="0" dirty="0">
                <a:solidFill>
                  <a:srgbClr val="0000FF"/>
                </a:solidFill>
              </a:rPr>
              <a:t>Ratio of C to H in 30.1 g sample:  </a:t>
            </a:r>
            <a:r>
              <a:rPr lang="en-US" altLang="en-US" sz="2000" b="0" dirty="0">
                <a:solidFill>
                  <a:srgbClr val="00B050"/>
                </a:solidFill>
              </a:rPr>
              <a:t>24.0 g / 6.1 g </a:t>
            </a:r>
            <a:r>
              <a:rPr lang="en-US" altLang="en-US" sz="2000" b="0" dirty="0">
                <a:solidFill>
                  <a:srgbClr val="0000FF"/>
                </a:solidFill>
              </a:rPr>
              <a:t>= </a:t>
            </a:r>
            <a:r>
              <a:rPr lang="en-US" altLang="en-US" sz="2000" b="0" dirty="0">
                <a:solidFill>
                  <a:schemeClr val="tx1"/>
                </a:solidFill>
              </a:rPr>
              <a:t>3.9</a:t>
            </a:r>
          </a:p>
          <a:p>
            <a:pPr algn="ctr">
              <a:spcBef>
                <a:spcPts val="0"/>
              </a:spcBef>
              <a:buClrTx/>
              <a:buSzTx/>
            </a:pPr>
            <a:endParaRPr lang="en-US" altLang="en-US" sz="400" b="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ClrTx/>
              <a:buSzTx/>
            </a:pPr>
            <a:r>
              <a:rPr lang="en-US" altLang="en-US" sz="2000" b="0" dirty="0">
                <a:solidFill>
                  <a:srgbClr val="0000FF"/>
                </a:solidFill>
              </a:rPr>
              <a:t>Ratio of C to H in 67.7 g sample:  </a:t>
            </a:r>
            <a:r>
              <a:rPr lang="en-US" altLang="en-US" sz="2000" b="0" dirty="0">
                <a:solidFill>
                  <a:schemeClr val="tx1"/>
                </a:solidFill>
              </a:rPr>
              <a:t>54.0 g / 13.7 g </a:t>
            </a:r>
            <a:r>
              <a:rPr lang="en-US" altLang="en-US" sz="2000" b="0" dirty="0">
                <a:solidFill>
                  <a:srgbClr val="0000FF"/>
                </a:solidFill>
              </a:rPr>
              <a:t>= </a:t>
            </a:r>
            <a:r>
              <a:rPr lang="en-US" altLang="en-US" sz="2000" b="0" dirty="0">
                <a:solidFill>
                  <a:srgbClr val="00B050"/>
                </a:solidFill>
              </a:rPr>
              <a:t>3.94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400" b="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ratios for both samples are almost identical, so one could say they both are the </a:t>
            </a:r>
            <a:r>
              <a:rPr lang="en-US" altLang="en-US" sz="2000" b="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compound</a:t>
            </a:r>
            <a:r>
              <a:rPr lang="en-US" altLang="en-US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sz="2000" b="0" dirty="0">
                <a:solidFill>
                  <a:schemeClr val="tx1"/>
                </a:solidFill>
              </a:rPr>
              <a:t>What if a third compound of carbon and hydrogen has a mass of </a:t>
            </a:r>
            <a:r>
              <a:rPr lang="en-US" altLang="en-US" sz="2000" b="0">
                <a:solidFill>
                  <a:schemeClr val="tx1"/>
                </a:solidFill>
              </a:rPr>
              <a:t>80.0 g and </a:t>
            </a:r>
            <a:r>
              <a:rPr lang="en-US" altLang="en-US" sz="2000" b="0" dirty="0">
                <a:solidFill>
                  <a:schemeClr val="tx1"/>
                </a:solidFill>
              </a:rPr>
              <a:t>decomposes to yield 60.0 g C and 20.0 g H. </a:t>
            </a:r>
            <a:r>
              <a:rPr lang="en-US" altLang="en-US" sz="2000" dirty="0">
                <a:solidFill>
                  <a:srgbClr val="FF0000"/>
                </a:solidFill>
              </a:rPr>
              <a:t>Is this the same substance as the first sample?</a:t>
            </a:r>
          </a:p>
          <a:p>
            <a:pPr>
              <a:spcBef>
                <a:spcPts val="0"/>
              </a:spcBef>
              <a:buClrTx/>
              <a:buSzTx/>
            </a:pPr>
            <a:endParaRPr lang="en-US" altLang="en-US" sz="500" b="0" dirty="0">
              <a:solidFill>
                <a:srgbClr val="0000FF"/>
              </a:solidFill>
            </a:endParaRPr>
          </a:p>
          <a:p>
            <a:pPr algn="ctr">
              <a:spcBef>
                <a:spcPts val="0"/>
              </a:spcBef>
              <a:buClrTx/>
              <a:buSzTx/>
            </a:pPr>
            <a:r>
              <a:rPr lang="en-US" altLang="en-US" sz="2000" b="0" dirty="0">
                <a:solidFill>
                  <a:srgbClr val="0000FF"/>
                </a:solidFill>
              </a:rPr>
              <a:t>Ratio of C to H in 80.0 g sample: </a:t>
            </a:r>
            <a:r>
              <a:rPr lang="en-US" altLang="en-US" sz="2000" b="0" dirty="0">
                <a:solidFill>
                  <a:srgbClr val="00B050"/>
                </a:solidFill>
              </a:rPr>
              <a:t>60.0 g / 20.0 </a:t>
            </a:r>
            <a:r>
              <a:rPr lang="en-US" altLang="en-US" sz="2000" b="0" dirty="0">
                <a:solidFill>
                  <a:srgbClr val="0000FF"/>
                </a:solidFill>
              </a:rPr>
              <a:t>= </a:t>
            </a:r>
            <a:r>
              <a:rPr lang="en-US" altLang="en-US" sz="2000" b="0" dirty="0">
                <a:solidFill>
                  <a:schemeClr val="tx1"/>
                </a:solidFill>
              </a:rPr>
              <a:t>3.00</a:t>
            </a:r>
          </a:p>
          <a:p>
            <a:pPr algn="ctr">
              <a:spcBef>
                <a:spcPts val="0"/>
              </a:spcBef>
              <a:buClrTx/>
              <a:buSzTx/>
            </a:pPr>
            <a:endParaRPr lang="en-US" altLang="en-US" sz="4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en-US" altLang="en-US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ratio, this compound is a </a:t>
            </a:r>
            <a:r>
              <a:rPr lang="en-US" altLang="en-US" sz="2000" b="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substance</a:t>
            </a:r>
            <a:r>
              <a:rPr lang="en-US" altLang="en-US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the first two.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5800" y="76200"/>
            <a:ext cx="3657600" cy="484188"/>
          </a:xfrm>
          <a:solidFill>
            <a:srgbClr val="FFC000"/>
          </a:solidFill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4 Chemical </a:t>
            </a:r>
            <a:r>
              <a:rPr lang="en-US" altLang="en-US" sz="2400" dirty="0">
                <a:solidFill>
                  <a:srgbClr val="D134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400" dirty="0">
              <a:solidFill>
                <a:srgbClr val="D1342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5110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181225"/>
            <a:ext cx="8382000" cy="22860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2400" dirty="0"/>
              <a:t>An extensive property depends on the </a:t>
            </a:r>
            <a:r>
              <a:rPr lang="en-US" altLang="en-US" sz="2400" b="1" dirty="0">
                <a:solidFill>
                  <a:srgbClr val="FFC000"/>
                </a:solidFill>
              </a:rPr>
              <a:t>amount of matter </a:t>
            </a:r>
            <a:r>
              <a:rPr lang="en-US" altLang="en-US" sz="2400" dirty="0"/>
              <a:t>in a sample.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en-US" sz="800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2400" dirty="0"/>
              <a:t>e.g. The </a:t>
            </a:r>
            <a:r>
              <a:rPr lang="en-US" altLang="en-US" sz="2400" b="1" dirty="0">
                <a:solidFill>
                  <a:srgbClr val="00B0F0"/>
                </a:solidFill>
              </a:rPr>
              <a:t>mass</a:t>
            </a:r>
            <a:r>
              <a:rPr lang="en-US" altLang="en-US" sz="2400" dirty="0">
                <a:solidFill>
                  <a:srgbClr val="00B0F0"/>
                </a:solidFill>
              </a:rPr>
              <a:t> </a:t>
            </a:r>
            <a:r>
              <a:rPr lang="en-US" altLang="en-US" sz="2400" dirty="0"/>
              <a:t>of an object, a measure of the amount of </a:t>
            </a:r>
            <a:r>
              <a:rPr lang="en-US" altLang="en-US" sz="2400" dirty="0">
                <a:solidFill>
                  <a:srgbClr val="FF0000"/>
                </a:solidFill>
              </a:rPr>
              <a:t>matter</a:t>
            </a:r>
            <a:r>
              <a:rPr lang="en-US" altLang="en-US" sz="2400" dirty="0"/>
              <a:t> the object contains, is an extensive property.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0" y="1617382"/>
            <a:ext cx="48768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Extensive Properties</a:t>
            </a:r>
          </a:p>
        </p:txBody>
      </p:sp>
      <p:sp>
        <p:nvSpPr>
          <p:cNvPr id="1190917" name="Rectangle 5"/>
          <p:cNvSpPr>
            <a:spLocks noGrp="1" noChangeArrowheads="1"/>
          </p:cNvSpPr>
          <p:nvPr>
            <p:ph type="title"/>
          </p:nvPr>
        </p:nvSpPr>
        <p:spPr>
          <a:xfrm>
            <a:off x="5867400" y="0"/>
            <a:ext cx="3276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Describing Matter</a:t>
            </a:r>
          </a:p>
        </p:txBody>
      </p:sp>
      <p:sp>
        <p:nvSpPr>
          <p:cNvPr id="1190918" name="Text Box 6"/>
          <p:cNvSpPr txBox="1">
            <a:spLocks noChangeArrowheads="1"/>
          </p:cNvSpPr>
          <p:nvPr/>
        </p:nvSpPr>
        <p:spPr bwMode="auto">
          <a:xfrm>
            <a:off x="3200400" y="4467225"/>
            <a:ext cx="29718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619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US" altLang="en-US" b="0" i="1" dirty="0">
                <a:solidFill>
                  <a:schemeClr val="accent5">
                    <a:lumMod val="50000"/>
                  </a:schemeClr>
                </a:solidFill>
              </a:rPr>
              <a:t>The mass of a basketball is greater than the mass of a golf ball.</a:t>
            </a:r>
          </a:p>
        </p:txBody>
      </p:sp>
      <p:pic>
        <p:nvPicPr>
          <p:cNvPr id="27655" name="Picture 7" descr="basketb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9FB"/>
              </a:clrFrom>
              <a:clrTo>
                <a:srgbClr val="F1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962400"/>
            <a:ext cx="26289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go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87838"/>
            <a:ext cx="259080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779463"/>
            <a:ext cx="8382000" cy="83026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rgbClr val="00B0F0"/>
                </a:solidFill>
                <a:latin typeface="Arial" panose="020B0604020202020204" pitchFamily="34" charset="0"/>
                <a:ea typeface="MS PGothic" pitchFamily="34" charset="-128"/>
              </a:rPr>
              <a:t>Properties</a:t>
            </a:r>
            <a:r>
              <a:rPr lang="en-US" altLang="en-US" sz="2400" b="0" dirty="0">
                <a:solidFill>
                  <a:srgbClr val="00B0F0"/>
                </a:solidFill>
                <a:latin typeface="Arial" panose="020B0604020202020204" pitchFamily="34" charset="0"/>
                <a:ea typeface="MS PGothic" pitchFamily="34" charset="-128"/>
              </a:rPr>
              <a:t> </a:t>
            </a:r>
            <a:r>
              <a:rPr lang="en-US" altLang="en-US" sz="2400" b="0" dirty="0">
                <a:latin typeface="Arial" panose="020B0604020202020204" pitchFamily="34" charset="0"/>
                <a:ea typeface="MS PGothic" pitchFamily="34" charset="-128"/>
              </a:rPr>
              <a:t>are used to describe matter &amp; can be classified as 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</a:rPr>
              <a:t>extensive</a:t>
            </a:r>
            <a:r>
              <a:rPr lang="en-US" altLang="en-US" sz="2400" b="0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</a:rPr>
              <a:t> </a:t>
            </a:r>
            <a:r>
              <a:rPr lang="en-US" altLang="en-US" sz="2400" b="0" dirty="0">
                <a:latin typeface="Arial" panose="020B0604020202020204" pitchFamily="34" charset="0"/>
                <a:ea typeface="MS PGothic" pitchFamily="34" charset="-128"/>
              </a:rPr>
              <a:t>or </a:t>
            </a:r>
            <a:r>
              <a:rPr lang="en-US" alt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MS PGothic" pitchFamily="34" charset="-128"/>
              </a:rPr>
              <a:t>intensive</a:t>
            </a:r>
            <a:r>
              <a:rPr lang="en-US" altLang="en-US" sz="2400" b="0" dirty="0">
                <a:latin typeface="Arial" panose="020B0604020202020204" pitchFamily="34" charset="0"/>
                <a:ea typeface="MS PGothic" pitchFamily="34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9075" y="1828800"/>
            <a:ext cx="5334000" cy="4648200"/>
          </a:xfrm>
        </p:spPr>
        <p:txBody>
          <a:bodyPr/>
          <a:lstStyle/>
          <a:p>
            <a:r>
              <a:rPr lang="en-US" altLang="en-US" sz="2400" dirty="0"/>
              <a:t>The </a:t>
            </a:r>
            <a:r>
              <a:rPr lang="en-US" altLang="en-US" sz="2400" b="1" dirty="0">
                <a:solidFill>
                  <a:srgbClr val="00B0F0"/>
                </a:solidFill>
              </a:rPr>
              <a:t>volume</a:t>
            </a:r>
            <a:r>
              <a:rPr lang="en-US" altLang="en-US" sz="2400" dirty="0">
                <a:solidFill>
                  <a:srgbClr val="00B0F0"/>
                </a:solidFill>
              </a:rPr>
              <a:t> </a:t>
            </a:r>
            <a:r>
              <a:rPr lang="en-US" altLang="en-US" sz="2400" dirty="0"/>
              <a:t>of an object, a measure of the </a:t>
            </a:r>
            <a:r>
              <a:rPr lang="en-US" altLang="en-US" sz="2400" dirty="0">
                <a:solidFill>
                  <a:srgbClr val="FF0000"/>
                </a:solidFill>
              </a:rPr>
              <a:t>space</a:t>
            </a:r>
            <a:r>
              <a:rPr lang="en-US" altLang="en-US" sz="2400" dirty="0"/>
              <a:t> occupied by the object, is an extensive property. </a:t>
            </a:r>
          </a:p>
          <a:p>
            <a:r>
              <a:rPr lang="en-US" altLang="en-US" sz="2400" dirty="0"/>
              <a:t>The volume of a basketball is greater than the volume of a golf ball.</a:t>
            </a:r>
          </a:p>
          <a:p>
            <a:endParaRPr lang="en-US" altLang="en-US" sz="1200" dirty="0"/>
          </a:p>
          <a:p>
            <a:r>
              <a:rPr lang="en-US" altLang="en-US" sz="2400" b="1" dirty="0">
                <a:solidFill>
                  <a:srgbClr val="00B0F0"/>
                </a:solidFill>
              </a:rPr>
              <a:t>Weight</a:t>
            </a:r>
            <a:r>
              <a:rPr lang="en-US" altLang="en-US" sz="2400" dirty="0"/>
              <a:t> is also an extensive property; (mass x gravity).</a:t>
            </a:r>
          </a:p>
          <a:p>
            <a:r>
              <a:rPr lang="en-US" altLang="en-US" sz="2400" b="1" dirty="0">
                <a:solidFill>
                  <a:srgbClr val="00B0F0"/>
                </a:solidFill>
              </a:rPr>
              <a:t>Length</a:t>
            </a:r>
            <a:r>
              <a:rPr lang="en-US" altLang="en-US" sz="2400" dirty="0"/>
              <a:t> can be an extensive property when describing how much wire or rope one needs. </a:t>
            </a:r>
            <a:r>
              <a:rPr lang="en-US" altLang="en-US" sz="2400" dirty="0">
                <a:solidFill>
                  <a:srgbClr val="92D050"/>
                </a:solidFill>
              </a:rPr>
              <a:t>E.g. 2 m of rope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09600" y="1196975"/>
            <a:ext cx="48768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spcBef>
                <a:spcPct val="5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Extensive Properties</a:t>
            </a:r>
          </a:p>
        </p:txBody>
      </p:sp>
      <p:sp>
        <p:nvSpPr>
          <p:cNvPr id="1190917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3657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+mj-ea"/>
              </a:rPr>
              <a:t>Describing Matter</a:t>
            </a:r>
          </a:p>
        </p:txBody>
      </p:sp>
      <p:pic>
        <p:nvPicPr>
          <p:cNvPr id="27655" name="Picture 7" descr="basketb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9FB"/>
              </a:clrFrom>
              <a:clrTo>
                <a:srgbClr val="F1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6289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go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259080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7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14752</TotalTime>
  <Words>3901</Words>
  <Application>Microsoft Office PowerPoint</Application>
  <PresentationFormat>On-screen Show (4:3)</PresentationFormat>
  <Paragraphs>585</Paragraphs>
  <Slides>74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74</vt:i4>
      </vt:variant>
    </vt:vector>
  </HeadingPairs>
  <TitlesOfParts>
    <vt:vector size="88" baseType="lpstr">
      <vt:lpstr>MS PGothic</vt:lpstr>
      <vt:lpstr>Arial</vt:lpstr>
      <vt:lpstr>Calibri</vt:lpstr>
      <vt:lpstr>Cambria Math</vt:lpstr>
      <vt:lpstr>Tahoma</vt:lpstr>
      <vt:lpstr>Times New Roman</vt:lpstr>
      <vt:lpstr>Wingdings</vt:lpstr>
      <vt:lpstr>ヒラギノ角ゴ Pro W3</vt:lpstr>
      <vt:lpstr>Blank Presentation</vt:lpstr>
      <vt:lpstr>Default Design</vt:lpstr>
      <vt:lpstr>1_Default Design</vt:lpstr>
      <vt:lpstr>1_Office Theme</vt:lpstr>
      <vt:lpstr>1_Blank Presentation</vt:lpstr>
      <vt:lpstr>2_Default Design</vt:lpstr>
      <vt:lpstr>Click on “Slide Show”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Classifying Matter</vt:lpstr>
      <vt:lpstr>Describing Matter</vt:lpstr>
      <vt:lpstr>Describing Matter</vt:lpstr>
      <vt:lpstr>Describing Matter</vt:lpstr>
      <vt:lpstr>Describing Matter</vt:lpstr>
      <vt:lpstr>Describing Matter</vt:lpstr>
      <vt:lpstr>PowerPoint Presentation</vt:lpstr>
      <vt:lpstr>Electrical Conductivity</vt:lpstr>
      <vt:lpstr>PowerPoint Presentation</vt:lpstr>
      <vt:lpstr>Graphic Organizer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Mixtures</vt:lpstr>
      <vt:lpstr>Mixtures</vt:lpstr>
      <vt:lpstr>PowerPoint Presentation</vt:lpstr>
      <vt:lpstr>PowerPoint Presentation</vt:lpstr>
      <vt:lpstr>Homogeneous Mixtures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Thinking / Review</vt:lpstr>
      <vt:lpstr>Critical Thinking / Review</vt:lpstr>
      <vt:lpstr>Separating Mixtures</vt:lpstr>
      <vt:lpstr>PowerPoint Presentation</vt:lpstr>
      <vt:lpstr>Separating HETEROgeneous Mixtures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Changes</vt:lpstr>
      <vt:lpstr>Physical Changes</vt:lpstr>
      <vt:lpstr>States of Matter</vt:lpstr>
      <vt:lpstr>States of Matter</vt:lpstr>
      <vt:lpstr>States of Matter</vt:lpstr>
      <vt:lpstr>PowerPoint Presentation</vt:lpstr>
      <vt:lpstr>PowerPoint Presentation</vt:lpstr>
      <vt:lpstr>States of Matter</vt:lpstr>
      <vt:lpstr>PowerPoint Presentation</vt:lpstr>
      <vt:lpstr>Chemical Changes</vt:lpstr>
      <vt:lpstr>PowerPoint Presentation</vt:lpstr>
      <vt:lpstr>PowerPoint Presentation</vt:lpstr>
      <vt:lpstr>Answers</vt:lpstr>
      <vt:lpstr>4 Chemical Reactions</vt:lpstr>
      <vt:lpstr>PowerPoint Presentation</vt:lpstr>
      <vt:lpstr>PowerPoint Presentation</vt:lpstr>
      <vt:lpstr>4 Chemical Reactions</vt:lpstr>
      <vt:lpstr>4 Chemical Reactions</vt:lpstr>
      <vt:lpstr>PowerPoint Presentation</vt:lpstr>
      <vt:lpstr>4 Chemical Reactions</vt:lpstr>
      <vt:lpstr>4 Chemical Reactions</vt:lpstr>
      <vt:lpstr>4 Chemical Reactions</vt:lpstr>
      <vt:lpstr>4 Chemical Reactions</vt:lpstr>
      <vt:lpstr>4 Chemical Reactions</vt:lpstr>
      <vt:lpstr>4 Chemical Reactions</vt:lpstr>
      <vt:lpstr>4 Chemical Reactions</vt:lpstr>
    </vt:vector>
  </TitlesOfParts>
  <Company>Pearson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Munson</dc:creator>
  <cp:lastModifiedBy>Craig Riesen</cp:lastModifiedBy>
  <cp:revision>464</cp:revision>
  <dcterms:created xsi:type="dcterms:W3CDTF">2009-07-10T02:57:27Z</dcterms:created>
  <dcterms:modified xsi:type="dcterms:W3CDTF">2024-09-03T14:02:57Z</dcterms:modified>
</cp:coreProperties>
</file>