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5.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4" r:id="rId3"/>
    <p:sldMasterId id="2147483680" r:id="rId4"/>
    <p:sldMasterId id="2147483688" r:id="rId5"/>
    <p:sldMasterId id="2147483701" r:id="rId6"/>
    <p:sldMasterId id="2147483709" r:id="rId7"/>
    <p:sldMasterId id="2147483722" r:id="rId8"/>
    <p:sldMasterId id="2147483735" r:id="rId9"/>
    <p:sldMasterId id="2147483748" r:id="rId10"/>
    <p:sldMasterId id="2147483753" r:id="rId11"/>
    <p:sldMasterId id="2147483761" r:id="rId12"/>
    <p:sldMasterId id="2147483795" r:id="rId13"/>
    <p:sldMasterId id="2147483808" r:id="rId14"/>
    <p:sldMasterId id="2147483821" r:id="rId15"/>
    <p:sldMasterId id="2147483834" r:id="rId16"/>
  </p:sldMasterIdLst>
  <p:notesMasterIdLst>
    <p:notesMasterId r:id="rId77"/>
  </p:notesMasterIdLst>
  <p:sldIdLst>
    <p:sldId id="1139" r:id="rId17"/>
    <p:sldId id="259" r:id="rId18"/>
    <p:sldId id="412" r:id="rId19"/>
    <p:sldId id="374" r:id="rId20"/>
    <p:sldId id="403" r:id="rId21"/>
    <p:sldId id="379" r:id="rId22"/>
    <p:sldId id="415" r:id="rId23"/>
    <p:sldId id="335" r:id="rId24"/>
    <p:sldId id="304" r:id="rId25"/>
    <p:sldId id="410" r:id="rId26"/>
    <p:sldId id="385" r:id="rId27"/>
    <p:sldId id="306" r:id="rId28"/>
    <p:sldId id="312" r:id="rId29"/>
    <p:sldId id="416" r:id="rId30"/>
    <p:sldId id="316" r:id="rId31"/>
    <p:sldId id="318" r:id="rId32"/>
    <p:sldId id="414" r:id="rId33"/>
    <p:sldId id="387" r:id="rId34"/>
    <p:sldId id="386" r:id="rId35"/>
    <p:sldId id="413" r:id="rId36"/>
    <p:sldId id="381" r:id="rId37"/>
    <p:sldId id="321" r:id="rId38"/>
    <p:sldId id="417" r:id="rId39"/>
    <p:sldId id="326" r:id="rId40"/>
    <p:sldId id="344" r:id="rId41"/>
    <p:sldId id="328" r:id="rId42"/>
    <p:sldId id="330" r:id="rId43"/>
    <p:sldId id="383" r:id="rId44"/>
    <p:sldId id="384" r:id="rId45"/>
    <p:sldId id="380" r:id="rId46"/>
    <p:sldId id="348" r:id="rId47"/>
    <p:sldId id="404" r:id="rId48"/>
    <p:sldId id="418" r:id="rId49"/>
    <p:sldId id="389" r:id="rId50"/>
    <p:sldId id="350" r:id="rId51"/>
    <p:sldId id="390" r:id="rId52"/>
    <p:sldId id="351" r:id="rId53"/>
    <p:sldId id="393" r:id="rId54"/>
    <p:sldId id="394" r:id="rId55"/>
    <p:sldId id="411" r:id="rId56"/>
    <p:sldId id="352" r:id="rId57"/>
    <p:sldId id="406" r:id="rId58"/>
    <p:sldId id="395" r:id="rId59"/>
    <p:sldId id="399" r:id="rId60"/>
    <p:sldId id="400" r:id="rId61"/>
    <p:sldId id="354" r:id="rId62"/>
    <p:sldId id="396" r:id="rId63"/>
    <p:sldId id="397" r:id="rId64"/>
    <p:sldId id="398" r:id="rId65"/>
    <p:sldId id="392" r:id="rId66"/>
    <p:sldId id="401" r:id="rId67"/>
    <p:sldId id="371" r:id="rId68"/>
    <p:sldId id="364" r:id="rId69"/>
    <p:sldId id="365" r:id="rId70"/>
    <p:sldId id="402" r:id="rId71"/>
    <p:sldId id="368" r:id="rId72"/>
    <p:sldId id="388" r:id="rId73"/>
    <p:sldId id="407" r:id="rId74"/>
    <p:sldId id="408" r:id="rId75"/>
    <p:sldId id="409" r:id="rId76"/>
  </p:sldIdLst>
  <p:sldSz cx="9144000" cy="6858000" type="screen4x3"/>
  <p:notesSz cx="6858000" cy="9144000"/>
  <p:defaultTextStyle>
    <a:defPPr>
      <a:defRPr lang="en-US"/>
    </a:defPPr>
    <a:lvl1pPr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1pPr>
    <a:lvl2pPr marL="455624"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2pPr>
    <a:lvl3pPr marL="911262"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3pPr>
    <a:lvl4pPr marL="1366896"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4pPr>
    <a:lvl5pPr marL="1822528"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5pPr>
    <a:lvl6pPr marL="2278152" algn="l" defTabSz="911262"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6pPr>
    <a:lvl7pPr marL="2733784" algn="l" defTabSz="911262"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7pPr>
    <a:lvl8pPr marL="3189411" algn="l" defTabSz="911262"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8pPr>
    <a:lvl9pPr marL="3645043" algn="l" defTabSz="911262"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Porter" initials="KAP" lastIdx="1" clrIdx="0"/>
  <p:cmAuthor id="1" name="Lokhandwala" initials="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FFFFFF"/>
    <a:srgbClr val="A3B53D"/>
    <a:srgbClr val="FFB732"/>
    <a:srgbClr val="D13426"/>
    <a:srgbClr val="EA6F1E"/>
    <a:srgbClr val="A3573F"/>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autoAdjust="0"/>
  </p:normalViewPr>
  <p:slideViewPr>
    <p:cSldViewPr>
      <p:cViewPr varScale="1">
        <p:scale>
          <a:sx n="83" d="100"/>
          <a:sy n="83" d="100"/>
        </p:scale>
        <p:origin x="1402"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55FC3D7-C9A2-46B6-951D-DF6CE5B78E91}" type="slidenum">
              <a:rPr lang="en-US" altLang="en-US"/>
              <a:pPr/>
              <a:t>‹#›</a:t>
            </a:fld>
            <a:endParaRPr lang="en-US" altLang="en-US" dirty="0"/>
          </a:p>
        </p:txBody>
      </p:sp>
    </p:spTree>
    <p:extLst>
      <p:ext uri="{BB962C8B-B14F-4D97-AF65-F5344CB8AC3E}">
        <p14:creationId xmlns:p14="http://schemas.microsoft.com/office/powerpoint/2010/main" val="4818719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5624"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1262"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6896"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252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78152" algn="l" defTabSz="911262" rtl="0" eaLnBrk="1" latinLnBrk="0" hangingPunct="1">
      <a:defRPr sz="1300" kern="1200">
        <a:solidFill>
          <a:schemeClr val="tx1"/>
        </a:solidFill>
        <a:latin typeface="+mn-lt"/>
        <a:ea typeface="+mn-ea"/>
        <a:cs typeface="+mn-cs"/>
      </a:defRPr>
    </a:lvl6pPr>
    <a:lvl7pPr marL="2733784" algn="l" defTabSz="911262" rtl="0" eaLnBrk="1" latinLnBrk="0" hangingPunct="1">
      <a:defRPr sz="1300" kern="1200">
        <a:solidFill>
          <a:schemeClr val="tx1"/>
        </a:solidFill>
        <a:latin typeface="+mn-lt"/>
        <a:ea typeface="+mn-ea"/>
        <a:cs typeface="+mn-cs"/>
      </a:defRPr>
    </a:lvl7pPr>
    <a:lvl8pPr marL="3189411" algn="l" defTabSz="911262" rtl="0" eaLnBrk="1" latinLnBrk="0" hangingPunct="1">
      <a:defRPr sz="1300" kern="1200">
        <a:solidFill>
          <a:schemeClr val="tx1"/>
        </a:solidFill>
        <a:latin typeface="+mn-lt"/>
        <a:ea typeface="+mn-ea"/>
        <a:cs typeface="+mn-cs"/>
      </a:defRPr>
    </a:lvl8pPr>
    <a:lvl9pPr marL="3645043" algn="l" defTabSz="91126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F2F34-3882-4DD5-8865-78022FB4848F}" type="slidenum">
              <a:rPr lang="en-US" altLang="en-US"/>
              <a:pPr/>
              <a:t>2</a:t>
            </a:fld>
            <a:endParaRPr lang="en-US" altLang="en-US" dirty="0"/>
          </a:p>
        </p:txBody>
      </p:sp>
      <p:sp>
        <p:nvSpPr>
          <p:cNvPr id="158722" name="Rectangle 2"/>
          <p:cNvSpPr>
            <a:spLocks noGrp="1" noRot="1" noChangeAspect="1" noChangeArrowheads="1" noTextEdit="1"/>
          </p:cNvSpPr>
          <p:nvPr>
            <p:ph type="sldImg"/>
          </p:nvPr>
        </p:nvSpPr>
        <p:spPr>
          <a:xfrm>
            <a:off x="1143000" y="685800"/>
            <a:ext cx="4572000" cy="3429000"/>
          </a:xfrm>
          <a:ln/>
        </p:spPr>
      </p:sp>
      <p:sp>
        <p:nvSpPr>
          <p:cNvPr id="158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0240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74555-2BCE-4287-AD31-6FCFDA888721}" type="slidenum">
              <a:rPr lang="en-US" altLang="en-US"/>
              <a:pPr/>
              <a:t>12</a:t>
            </a:fld>
            <a:endParaRPr lang="en-US" altLang="en-US" dirty="0"/>
          </a:p>
        </p:txBody>
      </p:sp>
      <p:sp>
        <p:nvSpPr>
          <p:cNvPr id="159746" name="Rectangle 2"/>
          <p:cNvSpPr>
            <a:spLocks noGrp="1" noRot="1" noChangeAspect="1" noChangeArrowheads="1" noTextEdit="1"/>
          </p:cNvSpPr>
          <p:nvPr>
            <p:ph type="sldImg"/>
          </p:nvPr>
        </p:nvSpPr>
        <p:spPr>
          <a:xfrm>
            <a:off x="1143000" y="685800"/>
            <a:ext cx="4572000" cy="3429000"/>
          </a:xfrm>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8909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4F036-89E8-4422-9394-55E3037C2827}" type="slidenum">
              <a:rPr lang="en-US" altLang="en-US"/>
              <a:pPr/>
              <a:t>13</a:t>
            </a:fld>
            <a:endParaRPr lang="en-US" altLang="en-US" dirty="0"/>
          </a:p>
        </p:txBody>
      </p:sp>
      <p:sp>
        <p:nvSpPr>
          <p:cNvPr id="105474" name="Rectangle 2"/>
          <p:cNvSpPr>
            <a:spLocks noGrp="1" noRot="1" noChangeAspect="1" noChangeArrowheads="1" noTextEdit="1"/>
          </p:cNvSpPr>
          <p:nvPr>
            <p:ph type="sldImg"/>
          </p:nvPr>
        </p:nvSpPr>
        <p:spPr>
          <a:xfrm>
            <a:off x="1143000" y="685800"/>
            <a:ext cx="4572000" cy="3429000"/>
          </a:xfrm>
          <a:ln/>
        </p:spPr>
      </p:sp>
      <p:sp>
        <p:nvSpPr>
          <p:cNvPr id="105475"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235981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4F036-89E8-4422-9394-55E3037C2827}" type="slidenum">
              <a:rPr lang="en-US" altLang="en-US"/>
              <a:pPr/>
              <a:t>14</a:t>
            </a:fld>
            <a:endParaRPr lang="en-US" altLang="en-US" dirty="0"/>
          </a:p>
        </p:txBody>
      </p:sp>
      <p:sp>
        <p:nvSpPr>
          <p:cNvPr id="105474" name="Rectangle 2"/>
          <p:cNvSpPr>
            <a:spLocks noGrp="1" noRot="1" noChangeAspect="1" noChangeArrowheads="1" noTextEdit="1"/>
          </p:cNvSpPr>
          <p:nvPr>
            <p:ph type="sldImg"/>
          </p:nvPr>
        </p:nvSpPr>
        <p:spPr>
          <a:xfrm>
            <a:off x="1143000" y="685800"/>
            <a:ext cx="4572000" cy="3429000"/>
          </a:xfrm>
          <a:ln/>
        </p:spPr>
      </p:sp>
      <p:sp>
        <p:nvSpPr>
          <p:cNvPr id="105475"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37997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5E76A-849C-4144-8B86-9FA7AC041EE0}" type="slidenum">
              <a:rPr lang="en-US" altLang="en-US"/>
              <a:pPr/>
              <a:t>15</a:t>
            </a:fld>
            <a:endParaRPr lang="en-US" alt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35629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CDB58-DC2A-4419-B14D-D936157265E9}" type="slidenum">
              <a:rPr lang="en-US" altLang="en-US"/>
              <a:pPr/>
              <a:t>16</a:t>
            </a:fld>
            <a:endParaRPr lang="en-US" altLang="en-US" dirty="0"/>
          </a:p>
        </p:txBody>
      </p:sp>
      <p:sp>
        <p:nvSpPr>
          <p:cNvPr id="162818" name="Rectangle 2"/>
          <p:cNvSpPr>
            <a:spLocks noGrp="1" noRot="1" noChangeAspect="1" noChangeArrowheads="1" noTextEdit="1"/>
          </p:cNvSpPr>
          <p:nvPr>
            <p:ph type="sldImg"/>
          </p:nvPr>
        </p:nvSpPr>
        <p:spPr>
          <a:xfrm>
            <a:off x="1143000" y="685800"/>
            <a:ext cx="4572000" cy="3429000"/>
          </a:xfrm>
          <a:ln/>
        </p:spPr>
      </p:sp>
      <p:sp>
        <p:nvSpPr>
          <p:cNvPr id="1628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7305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76243-54A9-4F5F-AC04-FFC8B0BE628B}" type="slidenum">
              <a:rPr lang="en-US" altLang="en-US"/>
              <a:pPr/>
              <a:t>22</a:t>
            </a:fld>
            <a:endParaRPr lang="en-US" altLang="en-US" dirty="0"/>
          </a:p>
        </p:txBody>
      </p:sp>
      <p:sp>
        <p:nvSpPr>
          <p:cNvPr id="122882" name="Rectangle 2"/>
          <p:cNvSpPr>
            <a:spLocks noGrp="1" noRot="1" noChangeAspect="1" noChangeArrowheads="1" noTextEdit="1"/>
          </p:cNvSpPr>
          <p:nvPr>
            <p:ph type="sldImg"/>
          </p:nvPr>
        </p:nvSpPr>
        <p:spPr>
          <a:xfrm>
            <a:off x="1143000" y="685800"/>
            <a:ext cx="4572000" cy="3429000"/>
          </a:xfrm>
          <a:ln/>
        </p:spPr>
      </p:sp>
      <p:sp>
        <p:nvSpPr>
          <p:cNvPr id="122883"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566138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84F53-C960-4553-B9C7-F5A087435DE4}" type="slidenum">
              <a:rPr lang="en-US" altLang="en-US"/>
              <a:pPr/>
              <a:t>23</a:t>
            </a:fld>
            <a:endParaRPr lang="en-US" altLang="en-US" dirty="0"/>
          </a:p>
        </p:txBody>
      </p:sp>
      <p:sp>
        <p:nvSpPr>
          <p:cNvPr id="168962" name="Rectangle 2"/>
          <p:cNvSpPr>
            <a:spLocks noGrp="1" noRot="1" noChangeAspect="1" noChangeArrowheads="1" noTextEdit="1"/>
          </p:cNvSpPr>
          <p:nvPr>
            <p:ph type="sldImg"/>
          </p:nvPr>
        </p:nvSpPr>
        <p:spPr>
          <a:xfrm>
            <a:off x="1143000" y="685800"/>
            <a:ext cx="4572000" cy="3429000"/>
          </a:xfrm>
          <a:ln/>
        </p:spPr>
      </p:sp>
      <p:sp>
        <p:nvSpPr>
          <p:cNvPr id="168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50503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84F53-C960-4553-B9C7-F5A087435DE4}" type="slidenum">
              <a:rPr lang="en-US" altLang="en-US"/>
              <a:pPr/>
              <a:t>24</a:t>
            </a:fld>
            <a:endParaRPr lang="en-US" altLang="en-US" dirty="0"/>
          </a:p>
        </p:txBody>
      </p:sp>
      <p:sp>
        <p:nvSpPr>
          <p:cNvPr id="168962" name="Rectangle 2"/>
          <p:cNvSpPr>
            <a:spLocks noGrp="1" noRot="1" noChangeAspect="1" noChangeArrowheads="1" noTextEdit="1"/>
          </p:cNvSpPr>
          <p:nvPr>
            <p:ph type="sldImg"/>
          </p:nvPr>
        </p:nvSpPr>
        <p:spPr>
          <a:xfrm>
            <a:off x="1143000" y="685800"/>
            <a:ext cx="4572000" cy="3429000"/>
          </a:xfrm>
          <a:ln/>
        </p:spPr>
      </p:sp>
      <p:sp>
        <p:nvSpPr>
          <p:cNvPr id="168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55459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ACC8E-3D3F-4245-A75C-4BE587B3EA70}" type="slidenum">
              <a:rPr lang="en-US" altLang="en-US"/>
              <a:pPr/>
              <a:t>25</a:t>
            </a:fld>
            <a:endParaRPr lang="en-US" altLang="en-US" dirty="0"/>
          </a:p>
        </p:txBody>
      </p:sp>
      <p:sp>
        <p:nvSpPr>
          <p:cNvPr id="171010" name="Rectangle 2"/>
          <p:cNvSpPr>
            <a:spLocks noGrp="1" noRot="1" noChangeAspect="1" noChangeArrowheads="1" noTextEdit="1"/>
          </p:cNvSpPr>
          <p:nvPr>
            <p:ph type="sldImg"/>
          </p:nvPr>
        </p:nvSpPr>
        <p:spPr>
          <a:xfrm>
            <a:off x="1143000" y="685800"/>
            <a:ext cx="4572000" cy="3429000"/>
          </a:xfrm>
          <a:ln/>
        </p:spPr>
      </p:sp>
      <p:sp>
        <p:nvSpPr>
          <p:cNvPr id="1710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22649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8D0B6-B2B4-4F82-9536-9015D511A6E4}" type="slidenum">
              <a:rPr lang="en-US" altLang="en-US"/>
              <a:pPr/>
              <a:t>26</a:t>
            </a:fld>
            <a:endParaRPr lang="en-US" altLang="en-US" dirty="0"/>
          </a:p>
        </p:txBody>
      </p:sp>
      <p:sp>
        <p:nvSpPr>
          <p:cNvPr id="131074" name="Rectangle 2"/>
          <p:cNvSpPr>
            <a:spLocks noGrp="1" noRot="1" noChangeAspect="1" noChangeArrowheads="1" noTextEdit="1"/>
          </p:cNvSpPr>
          <p:nvPr>
            <p:ph type="sldImg"/>
          </p:nvPr>
        </p:nvSpPr>
        <p:spPr>
          <a:xfrm>
            <a:off x="1143000" y="685800"/>
            <a:ext cx="4572000" cy="3429000"/>
          </a:xfrm>
          <a:ln/>
        </p:spPr>
      </p:sp>
      <p:sp>
        <p:nvSpPr>
          <p:cNvPr id="131075"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17003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F2F34-3882-4DD5-8865-78022FB4848F}" type="slidenum">
              <a:rPr lang="en-US" altLang="en-US"/>
              <a:pPr/>
              <a:t>3</a:t>
            </a:fld>
            <a:endParaRPr lang="en-US" altLang="en-US" dirty="0"/>
          </a:p>
        </p:txBody>
      </p:sp>
      <p:sp>
        <p:nvSpPr>
          <p:cNvPr id="158722" name="Rectangle 2"/>
          <p:cNvSpPr>
            <a:spLocks noGrp="1" noRot="1" noChangeAspect="1" noChangeArrowheads="1" noTextEdit="1"/>
          </p:cNvSpPr>
          <p:nvPr>
            <p:ph type="sldImg"/>
          </p:nvPr>
        </p:nvSpPr>
        <p:spPr>
          <a:xfrm>
            <a:off x="1143000" y="685800"/>
            <a:ext cx="4572000" cy="3429000"/>
          </a:xfrm>
          <a:ln/>
        </p:spPr>
      </p:sp>
      <p:sp>
        <p:nvSpPr>
          <p:cNvPr id="158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9418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D737B-CAB7-4755-86B9-BF5234A1DA6E}" type="slidenum">
              <a:rPr lang="en-US" altLang="en-US"/>
              <a:pPr/>
              <a:t>27</a:t>
            </a:fld>
            <a:endParaRPr lang="en-US" altLang="en-US" dirty="0"/>
          </a:p>
        </p:txBody>
      </p:sp>
      <p:sp>
        <p:nvSpPr>
          <p:cNvPr id="134146" name="Rectangle 2"/>
          <p:cNvSpPr>
            <a:spLocks noGrp="1" noRot="1" noChangeAspect="1" noChangeArrowheads="1" noTextEdit="1"/>
          </p:cNvSpPr>
          <p:nvPr>
            <p:ph type="sldImg"/>
          </p:nvPr>
        </p:nvSpPr>
        <p:spPr>
          <a:xfrm>
            <a:off x="1143000" y="685800"/>
            <a:ext cx="4572000" cy="3429000"/>
          </a:xfrm>
          <a:ln/>
        </p:spPr>
      </p:sp>
      <p:sp>
        <p:nvSpPr>
          <p:cNvPr id="134147"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589760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1AD63-9AD3-4745-8108-90B2F83C84CD}" type="slidenum">
              <a:rPr lang="en-US" altLang="en-US">
                <a:solidFill>
                  <a:prstClr val="black"/>
                </a:solidFill>
              </a:rPr>
              <a:pPr/>
              <a:t>28</a:t>
            </a:fld>
            <a:endParaRPr lang="en-US" altLang="en-US" dirty="0">
              <a:solidFill>
                <a:prstClr val="black"/>
              </a:solidFill>
            </a:endParaRPr>
          </a:p>
        </p:txBody>
      </p:sp>
      <p:sp>
        <p:nvSpPr>
          <p:cNvPr id="173058" name="Rectangle 2"/>
          <p:cNvSpPr>
            <a:spLocks noGrp="1" noRot="1" noChangeAspect="1" noChangeArrowheads="1" noTextEdit="1"/>
          </p:cNvSpPr>
          <p:nvPr>
            <p:ph type="sldImg"/>
          </p:nvPr>
        </p:nvSpPr>
        <p:spPr>
          <a:xfrm>
            <a:off x="1143000" y="685800"/>
            <a:ext cx="4572000" cy="3429000"/>
          </a:xfrm>
          <a:ln/>
        </p:spPr>
      </p:sp>
      <p:sp>
        <p:nvSpPr>
          <p:cNvPr id="173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2112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1AD63-9AD3-4745-8108-90B2F83C84CD}" type="slidenum">
              <a:rPr lang="en-US" altLang="en-US">
                <a:solidFill>
                  <a:prstClr val="black"/>
                </a:solidFill>
              </a:rPr>
              <a:pPr/>
              <a:t>29</a:t>
            </a:fld>
            <a:endParaRPr lang="en-US" altLang="en-US" dirty="0">
              <a:solidFill>
                <a:prstClr val="black"/>
              </a:solidFill>
            </a:endParaRPr>
          </a:p>
        </p:txBody>
      </p:sp>
      <p:sp>
        <p:nvSpPr>
          <p:cNvPr id="173058" name="Rectangle 2"/>
          <p:cNvSpPr>
            <a:spLocks noGrp="1" noRot="1" noChangeAspect="1" noChangeArrowheads="1" noTextEdit="1"/>
          </p:cNvSpPr>
          <p:nvPr>
            <p:ph type="sldImg"/>
          </p:nvPr>
        </p:nvSpPr>
        <p:spPr>
          <a:xfrm>
            <a:off x="1143000" y="685800"/>
            <a:ext cx="4572000" cy="3429000"/>
          </a:xfrm>
          <a:ln/>
        </p:spPr>
      </p:sp>
      <p:sp>
        <p:nvSpPr>
          <p:cNvPr id="173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21120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dirty="0"/>
              <a:t>Timing ≈ 0.5 min</a:t>
            </a:r>
          </a:p>
          <a:p>
            <a:endParaRPr lang="en-US" sz="1050" b="1" dirty="0"/>
          </a:p>
          <a:p>
            <a:pPr marL="171450" marR="0" indent="-171450" algn="l" defTabSz="914400" rtl="0" eaLnBrk="1" fontAlgn="base" latinLnBrk="0" hangingPunct="1">
              <a:lnSpc>
                <a:spcPct val="100000"/>
              </a:lnSpc>
              <a:spcBef>
                <a:spcPts val="571"/>
              </a:spcBef>
              <a:spcAft>
                <a:spcPct val="0"/>
              </a:spcAft>
              <a:buClrTx/>
              <a:buSzTx/>
              <a:buFont typeface="Arial"/>
              <a:buChar char="•"/>
              <a:tabLst/>
              <a:defRPr/>
            </a:pPr>
            <a:r>
              <a:rPr lang="en-US" sz="1050" b="1" baseline="0" dirty="0"/>
              <a:t>Recap:</a:t>
            </a:r>
            <a:r>
              <a:rPr lang="en-US" sz="1050" baseline="0" dirty="0"/>
              <a:t> You know that metals tend to form positive ions and nonmetals tend to form negative ions.</a:t>
            </a:r>
          </a:p>
          <a:p>
            <a:pPr marL="171450" indent="-171450">
              <a:buFont typeface="Arial"/>
              <a:buChar char="•"/>
            </a:pPr>
            <a:r>
              <a:rPr lang="en-US" sz="1050" b="1" dirty="0"/>
              <a:t>Connect:</a:t>
            </a:r>
            <a:r>
              <a:rPr lang="en-US" sz="1050" dirty="0"/>
              <a:t> Aluminum</a:t>
            </a:r>
            <a:r>
              <a:rPr lang="en-US" sz="1050" baseline="0" dirty="0"/>
              <a:t> and oxygen form an ionic compound when they combine. </a:t>
            </a:r>
            <a:r>
              <a:rPr lang="en-US" sz="1050" dirty="0"/>
              <a:t>The</a:t>
            </a:r>
            <a:r>
              <a:rPr lang="en-US" sz="1050" baseline="0" dirty="0"/>
              <a:t> way atoms form ionic compounds is different from the way they form covalent compounds, and the resulting  structures are different. </a:t>
            </a:r>
          </a:p>
          <a:p>
            <a:pPr marL="171450" indent="-171450">
              <a:buFont typeface="Arial"/>
              <a:buChar char="•"/>
            </a:pPr>
            <a:r>
              <a:rPr lang="en-US" sz="1050" b="1" baseline="0" dirty="0"/>
              <a:t>Preview:</a:t>
            </a:r>
            <a:r>
              <a:rPr lang="en-US" sz="1050" baseline="0" dirty="0"/>
              <a:t> Next, you learn how these ions form when atoms combine to form ionic compounds. </a:t>
            </a:r>
          </a:p>
          <a:p>
            <a:pPr marL="171450" indent="-171450">
              <a:buFont typeface="Arial"/>
              <a:buChar char="•"/>
            </a:pPr>
            <a:endParaRPr lang="en-US" sz="1050" baseline="0" dirty="0"/>
          </a:p>
          <a:p>
            <a:pPr marL="0" indent="0">
              <a:buFont typeface="Arial"/>
              <a:buNone/>
            </a:pPr>
            <a:r>
              <a:rPr lang="en-US" sz="1050" b="1" u="sng" dirty="0"/>
              <a:t>SOURCES:</a:t>
            </a:r>
            <a:endParaRPr lang="en-US" sz="1050" baseline="0" dirty="0"/>
          </a:p>
          <a:p>
            <a:pPr marL="0" indent="0">
              <a:buFont typeface="Arial"/>
              <a:buNone/>
            </a:pPr>
            <a:r>
              <a:rPr lang="en-US" sz="1050" dirty="0"/>
              <a:t>http://commons.wikimedia.org/wiki/File:Corundum-3D-balls.png, public domain</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67429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AB685-4EA3-472E-BD39-8B4CC6CC787F}" type="slidenum">
              <a:rPr lang="en-US" altLang="en-US"/>
              <a:pPr/>
              <a:t>31</a:t>
            </a:fld>
            <a:endParaRPr lang="en-US" altLang="en-US" dirty="0"/>
          </a:p>
        </p:txBody>
      </p:sp>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11964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AB685-4EA3-472E-BD39-8B4CC6CC787F}" type="slidenum">
              <a:rPr lang="en-US" altLang="en-US"/>
              <a:pPr/>
              <a:t>32</a:t>
            </a:fld>
            <a:endParaRPr lang="en-US" altLang="en-US" dirty="0"/>
          </a:p>
        </p:txBody>
      </p:sp>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871032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6pPr>
            <a:lvl7pPr marL="29718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7pPr>
            <a:lvl8pPr marL="34290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8pPr>
            <a:lvl9pPr marL="38862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9pPr>
          </a:lstStyle>
          <a:p>
            <a:fld id="{412F02D4-D08D-E74E-BD9A-F2323ACF305C}" type="slidenum">
              <a:rPr lang="en-US" sz="1200" smtClean="0">
                <a:solidFill>
                  <a:prstClr val="black"/>
                </a:solidFill>
              </a:rPr>
              <a:pPr/>
              <a:t>33</a:t>
            </a:fld>
            <a:endParaRPr lang="en-US" sz="1200" dirty="0">
              <a:solidFill>
                <a:prstClr val="black"/>
              </a:solidFill>
            </a:endParaRPr>
          </a:p>
        </p:txBody>
      </p:sp>
      <p:sp>
        <p:nvSpPr>
          <p:cNvPr id="53252" name="Rectangle 3"/>
          <p:cNvSpPr>
            <a:spLocks noGrp="1" noChangeArrowheads="1"/>
          </p:cNvSpPr>
          <p:nvPr>
            <p:ph type="body" idx="1"/>
          </p:nvPr>
        </p:nvSpPr>
        <p:spPr/>
        <p:txBody>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a:buFont typeface="Arial" pitchFamily="34" charset="0"/>
              <a:buChar char="•"/>
            </a:pPr>
            <a:r>
              <a:rPr lang="en-US" dirty="0">
                <a:solidFill>
                  <a:schemeClr val="tx1"/>
                </a:solidFill>
              </a:rPr>
              <a:t> An</a:t>
            </a:r>
            <a:r>
              <a:rPr lang="en-US" b="1" dirty="0">
                <a:solidFill>
                  <a:schemeClr val="accent3"/>
                </a:solidFill>
              </a:rPr>
              <a:t> ionic bond </a:t>
            </a:r>
            <a:r>
              <a:rPr lang="en-US" dirty="0"/>
              <a:t>is an electrostatic attraction that holds two oppositely charged ions together. </a:t>
            </a:r>
          </a:p>
          <a:p>
            <a:pPr marL="0" marR="0" indent="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 Explain how ionic bonds form between metal</a:t>
            </a:r>
            <a:r>
              <a:rPr lang="en-US" baseline="0" dirty="0"/>
              <a:t> and nonmetal atoms because of the large difference in electronegativity. Use sodium and chlorine as an example. [Animate image on left]</a:t>
            </a:r>
          </a:p>
          <a:p>
            <a:pPr marL="0" marR="0" indent="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 One or more electrons are transferred from a less electronegative atom (the</a:t>
            </a:r>
            <a:r>
              <a:rPr lang="en-US" baseline="0" dirty="0"/>
              <a:t> </a:t>
            </a:r>
            <a:r>
              <a:rPr lang="en-US" dirty="0"/>
              <a:t>metal, in this</a:t>
            </a:r>
            <a:r>
              <a:rPr lang="en-US" baseline="0" dirty="0"/>
              <a:t> case, sodium</a:t>
            </a:r>
            <a:r>
              <a:rPr lang="en-US" dirty="0"/>
              <a:t>) to a more electronegative atom (the nonmetal, in this case, chlorine).</a:t>
            </a:r>
            <a:r>
              <a:rPr lang="en-US" baseline="0" dirty="0"/>
              <a:t> [Animate middle image]</a:t>
            </a:r>
            <a:endParaRPr lang="en-US" dirty="0"/>
          </a:p>
          <a:p>
            <a:pPr marL="0" marR="0" indent="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 As a result, the metal forms a positive cation and nonmetal forms</a:t>
            </a:r>
            <a:r>
              <a:rPr lang="en-US" baseline="0" dirty="0"/>
              <a:t> a negative </a:t>
            </a:r>
            <a:r>
              <a:rPr lang="en-US" dirty="0"/>
              <a:t>anion. [Point out that] The</a:t>
            </a:r>
            <a:r>
              <a:rPr lang="en-US" baseline="0" dirty="0"/>
              <a:t> ions formed are stable because they have a complete valence or outer shell containing eight electrons. [Animate right image]</a:t>
            </a:r>
          </a:p>
          <a:p>
            <a:pPr marL="0" marR="0" indent="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 Explain that the electrostatic attraction between the positive (Na+) and negative (Cl-) ions forms an ionic bond.</a:t>
            </a:r>
            <a:endParaRPr lang="en-US" dirty="0"/>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dirty="0"/>
              <a:t>http://commons.wikimedia.org/wiki/File:Electron_shell_011_Sodium.svg</a:t>
            </a:r>
          </a:p>
          <a:p>
            <a:r>
              <a:rPr lang="en-US" dirty="0"/>
              <a:t>http://commons.wikimedia.org/wiki/File:Electron_shell_017_Chlorine.svg</a:t>
            </a:r>
          </a:p>
        </p:txBody>
      </p:sp>
      <p:sp>
        <p:nvSpPr>
          <p:cNvPr id="4" name="Slide Image Placeholder 3"/>
          <p:cNvSpPr>
            <a:spLocks noGrp="1" noRot="1" noChangeAspect="1"/>
          </p:cNvSpPr>
          <p:nvPr>
            <p:ph type="sldImg"/>
          </p:nvPr>
        </p:nvSpPr>
        <p:spPr>
          <a:xfrm>
            <a:off x="1198563" y="611188"/>
            <a:ext cx="4460875" cy="3346450"/>
          </a:xfrm>
        </p:spPr>
      </p:sp>
    </p:spTree>
    <p:extLst>
      <p:ext uri="{BB962C8B-B14F-4D97-AF65-F5344CB8AC3E}">
        <p14:creationId xmlns:p14="http://schemas.microsoft.com/office/powerpoint/2010/main" val="3319697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07C41-EB51-49D7-92BF-27DC5BBB69E7}" type="slidenum">
              <a:rPr lang="en-US" altLang="en-US"/>
              <a:pPr/>
              <a:t>35</a:t>
            </a:fld>
            <a:endParaRPr lang="en-US" altLang="en-US" dirty="0"/>
          </a:p>
        </p:txBody>
      </p:sp>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69421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09728" lvl="1" indent="-109728">
              <a:lnSpc>
                <a:spcPct val="112000"/>
              </a:lnSpc>
              <a:buFont typeface="Arial" pitchFamily="34" charset="0"/>
              <a:buChar char="•"/>
            </a:pPr>
            <a:r>
              <a:rPr lang="en-US" sz="1050" b="1" kern="1200" baseline="0" dirty="0">
                <a:solidFill>
                  <a:schemeClr val="tx1"/>
                </a:solidFill>
                <a:effectLst/>
                <a:latin typeface="Book Antiqua"/>
                <a:ea typeface="+mn-ea"/>
              </a:rPr>
              <a:t>Entry Audio</a:t>
            </a:r>
            <a:r>
              <a:rPr lang="en-US" sz="1050" b="0" kern="1200" baseline="0" dirty="0">
                <a:solidFill>
                  <a:schemeClr val="tx1"/>
                </a:solidFill>
                <a:effectLst/>
                <a:latin typeface="Book Antiqua"/>
                <a:ea typeface="+mn-ea"/>
              </a:rPr>
              <a:t>: Ionic compounds form crystals and the chemical formula for an ionic compound is called a formula unit.</a:t>
            </a:r>
          </a:p>
          <a:p>
            <a:pPr marL="109728" lvl="1" indent="-109728">
              <a:lnSpc>
                <a:spcPct val="112000"/>
              </a:lnSpc>
              <a:buFont typeface="Arial" pitchFamily="34" charset="0"/>
              <a:buChar char="•"/>
            </a:pPr>
            <a:r>
              <a:rPr lang="en-US" sz="1050" b="0" kern="1200" baseline="0" dirty="0">
                <a:solidFill>
                  <a:schemeClr val="tx1"/>
                </a:solidFill>
                <a:effectLst/>
                <a:latin typeface="Book Antiqua"/>
                <a:ea typeface="+mn-ea"/>
              </a:rPr>
              <a:t>A </a:t>
            </a:r>
            <a:r>
              <a:rPr lang="en-US" sz="1000" b="1" kern="1200" baseline="0" dirty="0">
                <a:solidFill>
                  <a:schemeClr val="accent3"/>
                </a:solidFill>
                <a:effectLst/>
                <a:latin typeface="Book Antiqua"/>
                <a:ea typeface="+mn-ea"/>
              </a:rPr>
              <a:t>f</a:t>
            </a:r>
            <a:r>
              <a:rPr lang="en-US" sz="1000" b="1" dirty="0">
                <a:solidFill>
                  <a:schemeClr val="accent3"/>
                </a:solidFill>
              </a:rPr>
              <a:t>ormula unit</a:t>
            </a:r>
            <a:r>
              <a:rPr lang="en-US" sz="1000" b="1" baseline="0" dirty="0">
                <a:solidFill>
                  <a:schemeClr val="accent3"/>
                </a:solidFill>
              </a:rPr>
              <a:t> </a:t>
            </a:r>
            <a:r>
              <a:rPr lang="en-US" sz="1000" b="0" baseline="0" dirty="0">
                <a:solidFill>
                  <a:schemeClr val="accent3"/>
                </a:solidFill>
              </a:rPr>
              <a:t>is </a:t>
            </a:r>
            <a:r>
              <a:rPr lang="en-US" sz="1000" dirty="0"/>
              <a:t>the smallest repeating unit of an ionic compound. [Animate textbox</a:t>
            </a:r>
            <a:r>
              <a:rPr lang="en-US" sz="1000" baseline="0" dirty="0"/>
              <a:t> on right]</a:t>
            </a:r>
          </a:p>
          <a:p>
            <a:pPr marL="109728" lvl="1" indent="-109728">
              <a:lnSpc>
                <a:spcPct val="112000"/>
              </a:lnSpc>
              <a:buFont typeface="Arial" pitchFamily="34" charset="0"/>
              <a:buChar char="•"/>
            </a:pPr>
            <a:r>
              <a:rPr lang="en-US" sz="1000" baseline="0" dirty="0"/>
              <a:t>Describe examples of formula units given in textbox and what they represent.</a:t>
            </a:r>
          </a:p>
          <a:p>
            <a:pPr marL="109728" lvl="1" indent="-109728">
              <a:lnSpc>
                <a:spcPct val="112000"/>
              </a:lnSpc>
              <a:buFont typeface="Arial" pitchFamily="34" charset="0"/>
              <a:buChar char="•"/>
            </a:pPr>
            <a:r>
              <a:rPr lang="en-US" sz="1000" dirty="0"/>
              <a:t>Explain that ionically bonded compounds do not form molecules,</a:t>
            </a:r>
            <a:r>
              <a:rPr lang="en-US" sz="1000" baseline="0" dirty="0"/>
              <a:t> which are discrete units.</a:t>
            </a:r>
            <a:r>
              <a:rPr lang="en-US" sz="1000" dirty="0"/>
              <a:t> They form crystals. They are called ionic compounds</a:t>
            </a:r>
            <a:r>
              <a:rPr lang="en-US" sz="1000" baseline="0" dirty="0"/>
              <a:t> because they are made of ions and because they contain two or more different elements.</a:t>
            </a:r>
            <a:r>
              <a:rPr lang="en-US" sz="1000" dirty="0"/>
              <a:t> [Animate blue box at bottom.]</a:t>
            </a:r>
          </a:p>
          <a:p>
            <a:pPr marL="109728" lvl="1" indent="-109728">
              <a:lnSpc>
                <a:spcPct val="112000"/>
              </a:lnSpc>
              <a:buFont typeface="Arial" pitchFamily="34" charset="0"/>
              <a:buChar char="•"/>
            </a:pPr>
            <a:r>
              <a:rPr lang="en-US" sz="1000" b="0" dirty="0">
                <a:solidFill>
                  <a:schemeClr val="accent3"/>
                </a:solidFill>
              </a:rPr>
              <a:t>A</a:t>
            </a:r>
            <a:r>
              <a:rPr lang="en-US" sz="1000" b="0" baseline="0" dirty="0">
                <a:solidFill>
                  <a:schemeClr val="accent3"/>
                </a:solidFill>
              </a:rPr>
              <a:t> </a:t>
            </a:r>
            <a:r>
              <a:rPr lang="en-US" sz="1000" b="1" baseline="0" dirty="0">
                <a:solidFill>
                  <a:schemeClr val="accent3"/>
                </a:solidFill>
              </a:rPr>
              <a:t>c</a:t>
            </a:r>
            <a:r>
              <a:rPr lang="en-US" sz="1000" b="1" dirty="0">
                <a:solidFill>
                  <a:schemeClr val="accent3"/>
                </a:solidFill>
              </a:rPr>
              <a:t>rystal </a:t>
            </a:r>
            <a:r>
              <a:rPr lang="en-US" sz="1000" b="0" dirty="0">
                <a:solidFill>
                  <a:schemeClr val="accent3"/>
                </a:solidFill>
              </a:rPr>
              <a:t>is </a:t>
            </a:r>
            <a:r>
              <a:rPr lang="en-US" sz="1000" dirty="0"/>
              <a:t>a solid in which the particles are arranged in a regular, repeating pattern. [Animate</a:t>
            </a:r>
            <a:r>
              <a:rPr lang="en-US" sz="1000" baseline="0" dirty="0"/>
              <a:t> second image on right.]</a:t>
            </a:r>
          </a:p>
          <a:p>
            <a:pPr marL="109728" lvl="1" indent="-109728">
              <a:lnSpc>
                <a:spcPct val="112000"/>
              </a:lnSpc>
              <a:buFont typeface="Arial" pitchFamily="34" charset="0"/>
              <a:buChar char="•"/>
            </a:pPr>
            <a:r>
              <a:rPr lang="en-US" sz="1000" baseline="0" dirty="0"/>
              <a:t>Explain that a huge number of ions come together to form a crystal. Ions in a given compound, like sodium chloride, are always arranged in the same pattern. However, ions in other compounds may be arranged in different ways. Point out that the negative and positive charges are balanced, as the formula shows. </a:t>
            </a:r>
          </a:p>
          <a:p>
            <a:pPr marL="109728" lvl="1" indent="-109728">
              <a:lnSpc>
                <a:spcPct val="112000"/>
              </a:lnSpc>
              <a:buFont typeface="Arial" pitchFamily="34" charset="0"/>
              <a:buChar char="•"/>
            </a:pPr>
            <a:r>
              <a:rPr lang="en-US" sz="1000" baseline="0" dirty="0"/>
              <a:t>Explain that the formula unit gives the ratio of elements in a crystal. [Animate third image.] [Use pen tool to compare the number of sodium ions to the number of chloride ions.]</a:t>
            </a:r>
            <a:endParaRPr lang="en-US" sz="1000" dirty="0"/>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dirty="0"/>
              <a:t>http://commons.wikimedia.org/wiki/File:Sodium-chloride-3D-ionic.png</a:t>
            </a:r>
          </a:p>
          <a:p>
            <a:r>
              <a:rPr lang="en-US" dirty="0"/>
              <a:t>http://commons.wikimedia.org/wiki/File:Nacl-structure.jpg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82436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E74D4-9A34-4732-BCEB-B02131685232}" type="slidenum">
              <a:rPr lang="en-US" altLang="en-US"/>
              <a:pPr/>
              <a:t>37</a:t>
            </a:fld>
            <a:endParaRPr lang="en-US" altLang="en-US" dirty="0"/>
          </a:p>
        </p:txBody>
      </p:sp>
      <p:sp>
        <p:nvSpPr>
          <p:cNvPr id="86018" name="Rectangle 2"/>
          <p:cNvSpPr>
            <a:spLocks noGrp="1" noRot="1" noChangeAspect="1" noChangeArrowheads="1" noTextEdit="1"/>
          </p:cNvSpPr>
          <p:nvPr>
            <p:ph type="sldImg"/>
          </p:nvPr>
        </p:nvSpPr>
        <p:spPr>
          <a:xfrm>
            <a:off x="1143000" y="685800"/>
            <a:ext cx="4572000" cy="3429000"/>
          </a:xfrm>
          <a:ln/>
        </p:spPr>
      </p:sp>
      <p:sp>
        <p:nvSpPr>
          <p:cNvPr id="86019"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218218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#frame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Anchor Video</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dirty="0">
              <a:latin typeface="Arial" pitchFamily="34" charset="0"/>
              <a:cs typeface="Arial" pitchFamily="34" charset="0"/>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Timing ≈ </a:t>
            </a:r>
            <a:r>
              <a:rPr lang="en-US" b="1" i="0" u="none" baseline="0" dirty="0">
                <a:solidFill>
                  <a:srgbClr val="663366"/>
                </a:solidFill>
                <a:latin typeface="Arial"/>
              </a:rPr>
              <a:t>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i="0" u="none" baseline="0" dirty="0">
              <a:solidFill>
                <a:srgbClr val="663366"/>
              </a:solidFill>
              <a:latin typeface="Arial"/>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1" i="0" u="none" baseline="0" dirty="0">
                <a:solidFill>
                  <a:srgbClr val="663366"/>
                </a:solidFill>
                <a:latin typeface="Arial"/>
              </a:rPr>
              <a:t>Recap:</a:t>
            </a:r>
            <a:r>
              <a:rPr lang="en-US" b="0" i="0" u="none" baseline="0" dirty="0">
                <a:solidFill>
                  <a:srgbClr val="663366"/>
                </a:solidFill>
                <a:latin typeface="Arial"/>
              </a:rPr>
              <a:t> You've now learned about the three main types of bonds: ionic bonds, covalent bonds, and metallic bonds.</a:t>
            </a:r>
          </a:p>
          <a:p>
            <a:r>
              <a:rPr lang="en-US" b="1" i="0" u="none" baseline="0" dirty="0">
                <a:solidFill>
                  <a:srgbClr val="663366"/>
                </a:solidFill>
                <a:latin typeface="Arial"/>
              </a:rPr>
              <a:t>Connect:</a:t>
            </a:r>
            <a:r>
              <a:rPr lang="en-US" b="0" i="0" u="none" baseline="0" dirty="0">
                <a:solidFill>
                  <a:srgbClr val="663366"/>
                </a:solidFill>
                <a:latin typeface="Arial"/>
              </a:rPr>
              <a:t> Each type of bond forms in a different way, and different types of atoms tend to form specific kinds of bonds.</a:t>
            </a:r>
            <a:endParaRPr lang="en-US" sz="1050"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Preview:</a:t>
            </a:r>
            <a:r>
              <a:rPr lang="en-US" b="0" baseline="0" dirty="0"/>
              <a:t> Next, we will learn about how ionic and covalent bonds form.</a:t>
            </a:r>
            <a:endParaRPr lang="en-US" b="1" dirty="0"/>
          </a:p>
          <a:p>
            <a:pPr marL="0" marR="0" indent="0" algn="l" defTabSz="914400" rtl="0" eaLnBrk="1" fontAlgn="base" latinLnBrk="0" hangingPunct="1">
              <a:lnSpc>
                <a:spcPct val="100000"/>
              </a:lnSpc>
              <a:spcBef>
                <a:spcPts val="571"/>
              </a:spcBef>
              <a:spcAft>
                <a:spcPct val="0"/>
              </a:spcAft>
              <a:buClrTx/>
              <a:buSzTx/>
              <a:buFontTx/>
              <a:buNone/>
              <a:tabLst/>
              <a:defRPr/>
            </a:pP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u="sng" dirty="0"/>
              <a:t>SOURCES: </a:t>
            </a:r>
            <a:r>
              <a:rPr lang="en-US" b="0" i="1" dirty="0">
                <a:solidFill>
                  <a:srgbClr val="000000"/>
                </a:solidFill>
                <a:latin typeface="Arial"/>
              </a:rPr>
              <a:t> </a:t>
            </a:r>
          </a:p>
          <a:p>
            <a:pPr marL="0" marR="0" indent="0" algn="l" defTabSz="914400" rtl="0" eaLnBrk="1" fontAlgn="base" latinLnBrk="0" hangingPunct="1">
              <a:lnSpc>
                <a:spcPct val="100000"/>
              </a:lnSpc>
              <a:spcBef>
                <a:spcPts val="571"/>
              </a:spcBef>
              <a:spcAft>
                <a:spcPct val="0"/>
              </a:spcAft>
              <a:buClrTx/>
              <a:buSzTx/>
              <a:buFontTx/>
              <a:buNone/>
              <a:tabLst/>
              <a:defRPr/>
            </a:pPr>
            <a:r>
              <a:rPr lang="en-US" b="0" i="1" dirty="0">
                <a:solidFill>
                  <a:srgbClr val="000000"/>
                </a:solidFill>
                <a:latin typeface="Arial"/>
              </a:rPr>
              <a:t>”</a:t>
            </a:r>
            <a:r>
              <a:rPr lang="en-US" b="0" dirty="0"/>
              <a:t>Sodium-chloride-3D,” Ben Mills. 2010</a:t>
            </a:r>
            <a:r>
              <a:rPr lang="en-US" b="0" baseline="0" dirty="0"/>
              <a:t> </a:t>
            </a:r>
            <a:r>
              <a:rPr lang="en-US" b="0" dirty="0"/>
              <a:t>as PD, Digital Image. http://commons.wikimedia.org/wiki/File:Sodium-chloride-3D-ionic.png </a:t>
            </a:r>
            <a:r>
              <a:rPr lang="en-US" b="0" i="0" u="none" baseline="0" dirty="0">
                <a:solidFill>
                  <a:srgbClr val="663366"/>
                </a:solidFill>
                <a:latin typeface="Arial"/>
              </a:rPr>
              <a:t>(accessed August 3, 2012).</a:t>
            </a:r>
            <a:endParaRPr lang="en-US" sz="1050" kern="1200" dirty="0">
              <a:solidFill>
                <a:schemeClr val="tx1"/>
              </a:solidFill>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dirty="0">
                <a:effectLst/>
              </a:rPr>
              <a:t>“Diamond crystal structure consists of a face centered cubic lattice, each edge measures 3.6 Å.,”</a:t>
            </a:r>
            <a:r>
              <a:rPr lang="en-US" b="1" dirty="0"/>
              <a:t> </a:t>
            </a:r>
            <a:r>
              <a:rPr lang="en-US" b="0" dirty="0"/>
              <a:t>Yassine Mrabet.</a:t>
            </a:r>
            <a:r>
              <a:rPr lang="en-US" b="0" baseline="0" dirty="0"/>
              <a:t> 2009 as PD, Digital Image. http://commons.wikimedia.org/wiki/File:Carbon_lattice_diamond.png </a:t>
            </a:r>
            <a:r>
              <a:rPr lang="en-US" b="0" i="0" u="none" baseline="0" dirty="0">
                <a:solidFill>
                  <a:srgbClr val="663366"/>
                </a:solidFill>
                <a:latin typeface="Arial"/>
              </a:rPr>
              <a:t>(accessed August 3, 2012).</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E74D4-9A34-4732-BCEB-B02131685232}" type="slidenum">
              <a:rPr lang="en-US" altLang="en-US">
                <a:solidFill>
                  <a:prstClr val="black"/>
                </a:solidFill>
              </a:rPr>
              <a:pPr/>
              <a:t>38</a:t>
            </a:fld>
            <a:endParaRPr lang="en-US" altLang="en-US" dirty="0">
              <a:solidFill>
                <a:prstClr val="black"/>
              </a:solidFill>
            </a:endParaRPr>
          </a:p>
        </p:txBody>
      </p:sp>
      <p:sp>
        <p:nvSpPr>
          <p:cNvPr id="86018" name="Rectangle 2"/>
          <p:cNvSpPr>
            <a:spLocks noGrp="1" noRot="1" noChangeAspect="1" noChangeArrowheads="1" noTextEdit="1"/>
          </p:cNvSpPr>
          <p:nvPr>
            <p:ph type="sldImg"/>
          </p:nvPr>
        </p:nvSpPr>
        <p:spPr>
          <a:xfrm>
            <a:off x="1143000" y="685800"/>
            <a:ext cx="4572000" cy="3429000"/>
          </a:xfrm>
          <a:ln/>
        </p:spPr>
      </p:sp>
      <p:sp>
        <p:nvSpPr>
          <p:cNvPr id="86019"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2182185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E74D4-9A34-4732-BCEB-B02131685232}" type="slidenum">
              <a:rPr lang="en-US" altLang="en-US">
                <a:solidFill>
                  <a:prstClr val="black"/>
                </a:solidFill>
              </a:rPr>
              <a:pPr/>
              <a:t>39</a:t>
            </a:fld>
            <a:endParaRPr lang="en-US" altLang="en-US" dirty="0">
              <a:solidFill>
                <a:prstClr val="black"/>
              </a:solidFill>
            </a:endParaRPr>
          </a:p>
        </p:txBody>
      </p:sp>
      <p:sp>
        <p:nvSpPr>
          <p:cNvPr id="86018" name="Rectangle 2"/>
          <p:cNvSpPr>
            <a:spLocks noGrp="1" noRot="1" noChangeAspect="1" noChangeArrowheads="1" noTextEdit="1"/>
          </p:cNvSpPr>
          <p:nvPr>
            <p:ph type="sldImg"/>
          </p:nvPr>
        </p:nvSpPr>
        <p:spPr>
          <a:xfrm>
            <a:off x="1143000" y="685800"/>
            <a:ext cx="4572000" cy="3429000"/>
          </a:xfrm>
          <a:ln/>
        </p:spPr>
      </p:sp>
      <p:sp>
        <p:nvSpPr>
          <p:cNvPr id="86019"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2182185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4782C-ACC8-4C5D-BE68-579346E287B2}" type="slidenum">
              <a:rPr lang="en-US" altLang="en-US"/>
              <a:pPr/>
              <a:t>40</a:t>
            </a:fld>
            <a:endParaRPr lang="en-US" altLang="en-US" dirty="0"/>
          </a:p>
        </p:txBody>
      </p:sp>
      <p:sp>
        <p:nvSpPr>
          <p:cNvPr id="91138" name="Rectangle 2"/>
          <p:cNvSpPr>
            <a:spLocks noGrp="1" noRot="1" noChangeAspect="1" noChangeArrowheads="1" noTextEdit="1"/>
          </p:cNvSpPr>
          <p:nvPr>
            <p:ph type="sldImg"/>
          </p:nvPr>
        </p:nvSpPr>
        <p:spPr>
          <a:xfrm>
            <a:off x="1143000" y="685800"/>
            <a:ext cx="4572000" cy="3429000"/>
          </a:xfrm>
          <a:ln/>
        </p:spPr>
      </p:sp>
      <p:sp>
        <p:nvSpPr>
          <p:cNvPr id="91139"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8850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752D0-E183-4EFC-A81A-B2C8D3B948EA}" type="slidenum">
              <a:rPr lang="en-US" altLang="en-US"/>
              <a:pPr/>
              <a:t>41</a:t>
            </a:fld>
            <a:endParaRPr lang="en-US" altLang="en-US" dirty="0"/>
          </a:p>
        </p:txBody>
      </p:sp>
      <p:sp>
        <p:nvSpPr>
          <p:cNvPr id="129026" name="Rectangle 2"/>
          <p:cNvSpPr>
            <a:spLocks noGrp="1" noRot="1" noChangeAspect="1" noChangeArrowheads="1" noTextEdit="1"/>
          </p:cNvSpPr>
          <p:nvPr>
            <p:ph type="sldImg"/>
          </p:nvPr>
        </p:nvSpPr>
        <p:spPr>
          <a:xfrm>
            <a:off x="1143000" y="685800"/>
            <a:ext cx="4572000" cy="3429000"/>
          </a:xfrm>
          <a:ln/>
        </p:spPr>
      </p:sp>
      <p:sp>
        <p:nvSpPr>
          <p:cNvPr id="1290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56108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752D0-E183-4EFC-A81A-B2C8D3B948EA}" type="slidenum">
              <a:rPr lang="en-US" altLang="en-US"/>
              <a:pPr/>
              <a:t>42</a:t>
            </a:fld>
            <a:endParaRPr lang="en-US" altLang="en-US" dirty="0"/>
          </a:p>
        </p:txBody>
      </p:sp>
      <p:sp>
        <p:nvSpPr>
          <p:cNvPr id="129026" name="Rectangle 2"/>
          <p:cNvSpPr>
            <a:spLocks noGrp="1" noRot="1" noChangeAspect="1" noChangeArrowheads="1" noTextEdit="1"/>
          </p:cNvSpPr>
          <p:nvPr>
            <p:ph type="sldImg"/>
          </p:nvPr>
        </p:nvSpPr>
        <p:spPr>
          <a:xfrm>
            <a:off x="1143000" y="685800"/>
            <a:ext cx="4572000" cy="3429000"/>
          </a:xfrm>
          <a:ln/>
        </p:spPr>
      </p:sp>
      <p:sp>
        <p:nvSpPr>
          <p:cNvPr id="1290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6568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E22C4-1AF2-448A-8D81-66593B1F30E8}" type="slidenum">
              <a:rPr lang="en-US" altLang="en-US">
                <a:solidFill>
                  <a:prstClr val="black"/>
                </a:solidFill>
              </a:rPr>
              <a:pPr/>
              <a:t>44</a:t>
            </a:fld>
            <a:endParaRPr lang="en-US" altLang="en-US" dirty="0">
              <a:solidFill>
                <a:prstClr val="black"/>
              </a:solidFill>
            </a:endParaRPr>
          </a:p>
        </p:txBody>
      </p:sp>
      <p:sp>
        <p:nvSpPr>
          <p:cNvPr id="131074" name="Rectangle 2"/>
          <p:cNvSpPr>
            <a:spLocks noGrp="1" noRot="1" noChangeAspect="1" noChangeArrowheads="1" noTextEdit="1"/>
          </p:cNvSpPr>
          <p:nvPr>
            <p:ph type="sldImg"/>
          </p:nvPr>
        </p:nvSpPr>
        <p:spPr>
          <a:xfrm>
            <a:off x="1143000" y="685800"/>
            <a:ext cx="4572000" cy="3429000"/>
          </a:xfrm>
          <a:ln/>
        </p:spPr>
      </p:sp>
      <p:sp>
        <p:nvSpPr>
          <p:cNvPr id="131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71918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E22C4-1AF2-448A-8D81-66593B1F30E8}" type="slidenum">
              <a:rPr lang="en-US" altLang="en-US">
                <a:solidFill>
                  <a:prstClr val="black"/>
                </a:solidFill>
              </a:rPr>
              <a:pPr/>
              <a:t>45</a:t>
            </a:fld>
            <a:endParaRPr lang="en-US" altLang="en-US" dirty="0">
              <a:solidFill>
                <a:prstClr val="black"/>
              </a:solidFill>
            </a:endParaRPr>
          </a:p>
        </p:txBody>
      </p:sp>
      <p:sp>
        <p:nvSpPr>
          <p:cNvPr id="131074" name="Rectangle 2"/>
          <p:cNvSpPr>
            <a:spLocks noGrp="1" noRot="1" noChangeAspect="1" noChangeArrowheads="1" noTextEdit="1"/>
          </p:cNvSpPr>
          <p:nvPr>
            <p:ph type="sldImg"/>
          </p:nvPr>
        </p:nvSpPr>
        <p:spPr>
          <a:xfrm>
            <a:off x="1143000" y="685800"/>
            <a:ext cx="4572000" cy="3429000"/>
          </a:xfrm>
          <a:ln/>
        </p:spPr>
      </p:sp>
      <p:sp>
        <p:nvSpPr>
          <p:cNvPr id="131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71918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E22C4-1AF2-448A-8D81-66593B1F30E8}" type="slidenum">
              <a:rPr lang="en-US" altLang="en-US"/>
              <a:pPr/>
              <a:t>46</a:t>
            </a:fld>
            <a:endParaRPr lang="en-US" altLang="en-US" dirty="0"/>
          </a:p>
        </p:txBody>
      </p:sp>
      <p:sp>
        <p:nvSpPr>
          <p:cNvPr id="131074" name="Rectangle 2"/>
          <p:cNvSpPr>
            <a:spLocks noGrp="1" noRot="1" noChangeAspect="1" noChangeArrowheads="1" noTextEdit="1"/>
          </p:cNvSpPr>
          <p:nvPr>
            <p:ph type="sldImg"/>
          </p:nvPr>
        </p:nvSpPr>
        <p:spPr>
          <a:xfrm>
            <a:off x="1143000" y="685800"/>
            <a:ext cx="4572000" cy="3429000"/>
          </a:xfrm>
          <a:ln/>
        </p:spPr>
      </p:sp>
      <p:sp>
        <p:nvSpPr>
          <p:cNvPr id="131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71918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E22C4-1AF2-448A-8D81-66593B1F30E8}" type="slidenum">
              <a:rPr lang="en-US" altLang="en-US">
                <a:solidFill>
                  <a:prstClr val="black"/>
                </a:solidFill>
              </a:rPr>
              <a:pPr/>
              <a:t>47</a:t>
            </a:fld>
            <a:endParaRPr lang="en-US" altLang="en-US" dirty="0">
              <a:solidFill>
                <a:prstClr val="black"/>
              </a:solidFill>
            </a:endParaRPr>
          </a:p>
        </p:txBody>
      </p:sp>
      <p:sp>
        <p:nvSpPr>
          <p:cNvPr id="131074" name="Rectangle 2"/>
          <p:cNvSpPr>
            <a:spLocks noGrp="1" noRot="1" noChangeAspect="1" noChangeArrowheads="1" noTextEdit="1"/>
          </p:cNvSpPr>
          <p:nvPr>
            <p:ph type="sldImg"/>
          </p:nvPr>
        </p:nvSpPr>
        <p:spPr>
          <a:xfrm>
            <a:off x="1143000" y="685800"/>
            <a:ext cx="4572000" cy="3429000"/>
          </a:xfrm>
          <a:ln/>
        </p:spPr>
      </p:sp>
      <p:sp>
        <p:nvSpPr>
          <p:cNvPr id="131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71918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E22C4-1AF2-448A-8D81-66593B1F30E8}" type="slidenum">
              <a:rPr lang="en-US" altLang="en-US">
                <a:solidFill>
                  <a:prstClr val="black"/>
                </a:solidFill>
              </a:rPr>
              <a:pPr/>
              <a:t>48</a:t>
            </a:fld>
            <a:endParaRPr lang="en-US" altLang="en-US" dirty="0">
              <a:solidFill>
                <a:prstClr val="black"/>
              </a:solidFill>
            </a:endParaRPr>
          </a:p>
        </p:txBody>
      </p:sp>
      <p:sp>
        <p:nvSpPr>
          <p:cNvPr id="131074" name="Rectangle 2"/>
          <p:cNvSpPr>
            <a:spLocks noGrp="1" noRot="1" noChangeAspect="1" noChangeArrowheads="1" noTextEdit="1"/>
          </p:cNvSpPr>
          <p:nvPr>
            <p:ph type="sldImg"/>
          </p:nvPr>
        </p:nvSpPr>
        <p:spPr>
          <a:xfrm>
            <a:off x="1143000" y="685800"/>
            <a:ext cx="4572000" cy="3429000"/>
          </a:xfrm>
          <a:ln/>
        </p:spPr>
      </p:sp>
      <p:sp>
        <p:nvSpPr>
          <p:cNvPr id="131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7191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#frame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Anchor Video</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dirty="0">
              <a:latin typeface="Arial" pitchFamily="34" charset="0"/>
              <a:cs typeface="Arial" pitchFamily="34" charset="0"/>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Timing ≈ </a:t>
            </a:r>
            <a:r>
              <a:rPr lang="en-US" b="1" i="0" u="none" baseline="0" dirty="0">
                <a:solidFill>
                  <a:srgbClr val="663366"/>
                </a:solidFill>
                <a:latin typeface="Arial"/>
              </a:rPr>
              <a:t>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i="0" u="none" baseline="0" dirty="0">
              <a:solidFill>
                <a:srgbClr val="663366"/>
              </a:solidFill>
              <a:latin typeface="Arial"/>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1" i="0" u="none" baseline="0" dirty="0">
                <a:solidFill>
                  <a:srgbClr val="663366"/>
                </a:solidFill>
                <a:latin typeface="Arial"/>
              </a:rPr>
              <a:t>Recap:</a:t>
            </a:r>
            <a:r>
              <a:rPr lang="en-US" b="0" i="0" u="none" baseline="0" dirty="0">
                <a:solidFill>
                  <a:srgbClr val="663366"/>
                </a:solidFill>
                <a:latin typeface="Arial"/>
              </a:rPr>
              <a:t> You've now learned about the three main types of bonds: ionic bonds, covalent bonds, and metallic bonds.</a:t>
            </a:r>
          </a:p>
          <a:p>
            <a:r>
              <a:rPr lang="en-US" b="1" i="0" u="none" baseline="0" dirty="0">
                <a:solidFill>
                  <a:srgbClr val="663366"/>
                </a:solidFill>
                <a:latin typeface="Arial"/>
              </a:rPr>
              <a:t>Connect:</a:t>
            </a:r>
            <a:r>
              <a:rPr lang="en-US" b="0" i="0" u="none" baseline="0" dirty="0">
                <a:solidFill>
                  <a:srgbClr val="663366"/>
                </a:solidFill>
                <a:latin typeface="Arial"/>
              </a:rPr>
              <a:t> Each type of bond forms in a different way, and different types of atoms tend to form specific kinds of bonds.</a:t>
            </a:r>
            <a:endParaRPr lang="en-US" sz="1050"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Preview:</a:t>
            </a:r>
            <a:r>
              <a:rPr lang="en-US" b="0" baseline="0" dirty="0"/>
              <a:t> Next, we will learn about how ionic and covalent bonds form.</a:t>
            </a:r>
            <a:endParaRPr lang="en-US" b="1" dirty="0"/>
          </a:p>
          <a:p>
            <a:pPr marL="0" marR="0" indent="0" algn="l" defTabSz="914400" rtl="0" eaLnBrk="1" fontAlgn="base" latinLnBrk="0" hangingPunct="1">
              <a:lnSpc>
                <a:spcPct val="100000"/>
              </a:lnSpc>
              <a:spcBef>
                <a:spcPts val="571"/>
              </a:spcBef>
              <a:spcAft>
                <a:spcPct val="0"/>
              </a:spcAft>
              <a:buClrTx/>
              <a:buSzTx/>
              <a:buFontTx/>
              <a:buNone/>
              <a:tabLst/>
              <a:defRPr/>
            </a:pP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u="sng" dirty="0"/>
              <a:t>SOURCES: </a:t>
            </a:r>
            <a:r>
              <a:rPr lang="en-US" b="0" i="1" dirty="0">
                <a:solidFill>
                  <a:srgbClr val="000000"/>
                </a:solidFill>
                <a:latin typeface="Arial"/>
              </a:rPr>
              <a:t> </a:t>
            </a:r>
          </a:p>
          <a:p>
            <a:pPr marL="0" marR="0" indent="0" algn="l" defTabSz="914400" rtl="0" eaLnBrk="1" fontAlgn="base" latinLnBrk="0" hangingPunct="1">
              <a:lnSpc>
                <a:spcPct val="100000"/>
              </a:lnSpc>
              <a:spcBef>
                <a:spcPts val="571"/>
              </a:spcBef>
              <a:spcAft>
                <a:spcPct val="0"/>
              </a:spcAft>
              <a:buClrTx/>
              <a:buSzTx/>
              <a:buFontTx/>
              <a:buNone/>
              <a:tabLst/>
              <a:defRPr/>
            </a:pPr>
            <a:r>
              <a:rPr lang="en-US" b="0" i="1" dirty="0">
                <a:solidFill>
                  <a:srgbClr val="000000"/>
                </a:solidFill>
                <a:latin typeface="Arial"/>
              </a:rPr>
              <a:t>”</a:t>
            </a:r>
            <a:r>
              <a:rPr lang="en-US" b="0" dirty="0"/>
              <a:t>Sodium-chloride-3D,” Ben Mills. 2010</a:t>
            </a:r>
            <a:r>
              <a:rPr lang="en-US" b="0" baseline="0" dirty="0"/>
              <a:t> </a:t>
            </a:r>
            <a:r>
              <a:rPr lang="en-US" b="0" dirty="0"/>
              <a:t>as PD, Digital Image. http://commons.wikimedia.org/wiki/File:Sodium-chloride-3D-ionic.png </a:t>
            </a:r>
            <a:r>
              <a:rPr lang="en-US" b="0" i="0" u="none" baseline="0" dirty="0">
                <a:solidFill>
                  <a:srgbClr val="663366"/>
                </a:solidFill>
                <a:latin typeface="Arial"/>
              </a:rPr>
              <a:t>(accessed August 3, 2012).</a:t>
            </a:r>
            <a:endParaRPr lang="en-US" sz="1050" kern="1200" dirty="0">
              <a:solidFill>
                <a:schemeClr val="tx1"/>
              </a:solidFill>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dirty="0">
                <a:effectLst/>
              </a:rPr>
              <a:t>“Diamond crystal structure consists of a face centered cubic lattice, each edge measures 3.6 Å.,”</a:t>
            </a:r>
            <a:r>
              <a:rPr lang="en-US" b="1" dirty="0"/>
              <a:t> </a:t>
            </a:r>
            <a:r>
              <a:rPr lang="en-US" b="0" dirty="0"/>
              <a:t>Yassine Mrabet.</a:t>
            </a:r>
            <a:r>
              <a:rPr lang="en-US" b="0" baseline="0" dirty="0"/>
              <a:t> 2009 as PD, Digital Image. http://commons.wikimedia.org/wiki/File:Carbon_lattice_diamond.png </a:t>
            </a:r>
            <a:r>
              <a:rPr lang="en-US" b="0" i="0" u="none" baseline="0" dirty="0">
                <a:solidFill>
                  <a:srgbClr val="663366"/>
                </a:solidFill>
                <a:latin typeface="Arial"/>
              </a:rPr>
              <a:t>(accessed August 3, 2012).</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349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E22C4-1AF2-448A-8D81-66593B1F30E8}" type="slidenum">
              <a:rPr lang="en-US" altLang="en-US">
                <a:solidFill>
                  <a:prstClr val="black"/>
                </a:solidFill>
              </a:rPr>
              <a:pPr/>
              <a:t>49</a:t>
            </a:fld>
            <a:endParaRPr lang="en-US" altLang="en-US" dirty="0">
              <a:solidFill>
                <a:prstClr val="black"/>
              </a:solidFill>
            </a:endParaRPr>
          </a:p>
        </p:txBody>
      </p:sp>
      <p:sp>
        <p:nvSpPr>
          <p:cNvPr id="131074" name="Rectangle 2"/>
          <p:cNvSpPr>
            <a:spLocks noGrp="1" noRot="1" noChangeAspect="1" noChangeArrowheads="1" noTextEdit="1"/>
          </p:cNvSpPr>
          <p:nvPr>
            <p:ph type="sldImg"/>
          </p:nvPr>
        </p:nvSpPr>
        <p:spPr>
          <a:xfrm>
            <a:off x="1143000" y="685800"/>
            <a:ext cx="4572000" cy="3429000"/>
          </a:xfrm>
          <a:ln/>
        </p:spPr>
      </p:sp>
      <p:sp>
        <p:nvSpPr>
          <p:cNvPr id="131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71918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37B34-6348-427F-89F2-D7EE25570A9F}" type="slidenum">
              <a:rPr lang="en-US" altLang="en-US">
                <a:solidFill>
                  <a:prstClr val="black"/>
                </a:solidFill>
              </a:rPr>
              <a:pPr/>
              <a:t>50</a:t>
            </a:fld>
            <a:endParaRPr lang="en-US" altLang="en-US" dirty="0">
              <a:solidFill>
                <a:prstClr val="black"/>
              </a:solidFill>
            </a:endParaRPr>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085289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37B34-6348-427F-89F2-D7EE25570A9F}" type="slidenum">
              <a:rPr lang="en-US" altLang="en-US">
                <a:solidFill>
                  <a:prstClr val="black"/>
                </a:solidFill>
              </a:rPr>
              <a:pPr/>
              <a:t>51</a:t>
            </a:fld>
            <a:endParaRPr lang="en-US" altLang="en-US" dirty="0">
              <a:solidFill>
                <a:prstClr val="black"/>
              </a:solidFill>
            </a:endParaRPr>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085289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b="1" baseline="0" dirty="0"/>
              <a:t> </a:t>
            </a:r>
            <a:r>
              <a:rPr lang="en-US" b="0" baseline="0" dirty="0"/>
              <a:t>Review what you know about ionic compounds. Select the compounds that are ionic. </a:t>
            </a:r>
            <a:endParaRPr lang="en-US" dirty="0"/>
          </a:p>
          <a:p>
            <a:r>
              <a:rPr lang="en-US" b="1" dirty="0"/>
              <a:t>Hint:</a:t>
            </a:r>
            <a:r>
              <a:rPr lang="en-US" dirty="0"/>
              <a:t> The difference</a:t>
            </a:r>
            <a:r>
              <a:rPr lang="en-US" baseline="0" dirty="0"/>
              <a:t> in electronegativity between atoms determines the type of bond that forms between them.</a:t>
            </a:r>
            <a:endParaRPr lang="en-US" dirty="0"/>
          </a:p>
          <a:p>
            <a:r>
              <a:rPr lang="en-US" b="1" dirty="0"/>
              <a:t>Exit: </a:t>
            </a:r>
            <a:r>
              <a:rPr lang="en-US" dirty="0"/>
              <a:t>The differences in electronegativit</a:t>
            </a:r>
            <a:r>
              <a:rPr lang="en-US" baseline="0" dirty="0"/>
              <a:t>y between calcium and chloride and between magnesium and oxygen are greater than 1.7, so they form ionic compounds. Compounds containing polyatomic ions, such as carbonate, form ionic compounds with other ions. </a:t>
            </a:r>
            <a:endParaRPr lang="en-US" dirty="0"/>
          </a:p>
          <a:p>
            <a:endParaRPr lang="en-US" dirty="0"/>
          </a:p>
          <a:p>
            <a:r>
              <a:rPr lang="en-US" b="1" u="sng" dirty="0"/>
              <a:t>SOURCES:</a:t>
            </a:r>
            <a:endParaRPr lang="en-US" dirty="0"/>
          </a:p>
          <a:p>
            <a:r>
              <a:rPr lang="en-US" dirty="0"/>
              <a:t>http://www.webelements.com/periodicity/electronegativity_pauling/</a:t>
            </a:r>
          </a:p>
          <a:p>
            <a:r>
              <a:rPr lang="en-US" dirty="0"/>
              <a:t>http://acswebcontent.acs.org/games/pt.html</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b="1" baseline="0" dirty="0"/>
              <a:t> </a:t>
            </a:r>
            <a:r>
              <a:rPr lang="en-US" b="0" baseline="0" dirty="0"/>
              <a:t>Review what you know about ionic compounds. Select the compounds that are ionic. </a:t>
            </a:r>
            <a:endParaRPr lang="en-US" dirty="0"/>
          </a:p>
          <a:p>
            <a:r>
              <a:rPr lang="en-US" b="1" dirty="0"/>
              <a:t>Hint:</a:t>
            </a:r>
            <a:r>
              <a:rPr lang="en-US" dirty="0"/>
              <a:t> The difference</a:t>
            </a:r>
            <a:r>
              <a:rPr lang="en-US" baseline="0" dirty="0"/>
              <a:t> in electronegativity between atoms determines the type of bond that forms between them.</a:t>
            </a:r>
            <a:endParaRPr lang="en-US" dirty="0"/>
          </a:p>
          <a:p>
            <a:r>
              <a:rPr lang="en-US" b="1" dirty="0"/>
              <a:t>Exit: </a:t>
            </a:r>
            <a:r>
              <a:rPr lang="en-US" dirty="0"/>
              <a:t>The differences in electronegativit</a:t>
            </a:r>
            <a:r>
              <a:rPr lang="en-US" baseline="0" dirty="0"/>
              <a:t>y between calcium and chloride and between magnesium and oxygen are greater than 1.7, so they form ionic compounds. Compounds containing polyatomic ions, such as carbonate, form ionic compounds with other ions. </a:t>
            </a:r>
            <a:endParaRPr lang="en-US" dirty="0"/>
          </a:p>
          <a:p>
            <a:endParaRPr lang="en-US" dirty="0"/>
          </a:p>
          <a:p>
            <a:r>
              <a:rPr lang="en-US" b="1" u="sng" dirty="0"/>
              <a:t>SOURCES:</a:t>
            </a:r>
            <a:endParaRPr lang="en-US" dirty="0"/>
          </a:p>
          <a:p>
            <a:r>
              <a:rPr lang="en-US" dirty="0"/>
              <a:t>http://www.webelements.com/periodicity/electronegativity_pauling/</a:t>
            </a:r>
          </a:p>
          <a:p>
            <a:r>
              <a:rPr lang="en-US" dirty="0"/>
              <a:t>http://acswebcontent.acs.org/games/pt.html</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a:t>
            </a:r>
            <a:r>
              <a:rPr lang="en-US" b="1" baseline="0" dirty="0"/>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Even if you do not</a:t>
            </a:r>
            <a:r>
              <a:rPr lang="en-US" baseline="0" dirty="0"/>
              <a:t> know the electronegativity of elements, you </a:t>
            </a:r>
            <a:r>
              <a:rPr lang="en-US" dirty="0"/>
              <a:t>can use the periodic table to</a:t>
            </a:r>
            <a:r>
              <a:rPr lang="en-US" baseline="0" dirty="0"/>
              <a:t> predict the charge of the ions formed by atoms and whether two elements form an ionic compound. Start by predicting the charge of the ions formed by the given elements. </a:t>
            </a:r>
            <a:endParaRPr lang="en-US" dirty="0"/>
          </a:p>
          <a:p>
            <a:r>
              <a:rPr lang="en-US" b="1" dirty="0"/>
              <a:t>Hint1:</a:t>
            </a:r>
            <a:r>
              <a:rPr lang="en-US" dirty="0"/>
              <a:t> Atoms</a:t>
            </a:r>
            <a:r>
              <a:rPr lang="en-US" baseline="0" dirty="0"/>
              <a:t> of metals form positive ions; atoms of nonmetals tend to form negative ions. </a:t>
            </a:r>
          </a:p>
          <a:p>
            <a:r>
              <a:rPr lang="en-US" b="1" baseline="0" dirty="0"/>
              <a:t>Hint2</a:t>
            </a:r>
            <a:r>
              <a:rPr lang="en-US" baseline="0" dirty="0"/>
              <a:t>: When metals join with nonmetals to form compounds, the bond is most likely ionic.</a:t>
            </a:r>
            <a:endParaRPr lang="en-US" dirty="0"/>
          </a:p>
          <a:p>
            <a:r>
              <a:rPr lang="en-US" b="1" dirty="0"/>
              <a:t>Exit: </a:t>
            </a:r>
            <a:r>
              <a:rPr lang="en-US" b="0" dirty="0"/>
              <a:t>The</a:t>
            </a:r>
            <a:r>
              <a:rPr lang="en-US" b="0" baseline="0" dirty="0"/>
              <a:t> type of ion formed by the atoms of an element depends on the number of valence electrons that atom has. Metals tend to lose electrons to form positive ions and nonmetals tend to gain electrons to form negative ions so that the resulting ions have full valance levels. Ionic compounds form between the positive and negative ions.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a:t>
            </a:r>
            <a:r>
              <a:rPr lang="en-US" b="1" baseline="0" dirty="0"/>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Even if you do not</a:t>
            </a:r>
            <a:r>
              <a:rPr lang="en-US" baseline="0" dirty="0"/>
              <a:t> know the electronegativity of elements, you </a:t>
            </a:r>
            <a:r>
              <a:rPr lang="en-US" dirty="0"/>
              <a:t>can use the periodic table to</a:t>
            </a:r>
            <a:r>
              <a:rPr lang="en-US" baseline="0" dirty="0"/>
              <a:t> predict the charge of the ions formed by atoms and whether two elements form an ionic compound. Start by predicting the charge of the ions formed by the given elements. </a:t>
            </a:r>
            <a:endParaRPr lang="en-US" dirty="0"/>
          </a:p>
          <a:p>
            <a:r>
              <a:rPr lang="en-US" b="1" dirty="0"/>
              <a:t>Hint1:</a:t>
            </a:r>
            <a:r>
              <a:rPr lang="en-US" dirty="0"/>
              <a:t> Atoms</a:t>
            </a:r>
            <a:r>
              <a:rPr lang="en-US" baseline="0" dirty="0"/>
              <a:t> of metals form positive ions; atoms of nonmetals tend to form negative ions. </a:t>
            </a:r>
          </a:p>
          <a:p>
            <a:r>
              <a:rPr lang="en-US" b="1" baseline="0" dirty="0"/>
              <a:t>Hint2</a:t>
            </a:r>
            <a:r>
              <a:rPr lang="en-US" baseline="0" dirty="0"/>
              <a:t>: When metals join with nonmetals to form compounds, the bond is most likely ionic.</a:t>
            </a:r>
            <a:endParaRPr lang="en-US" dirty="0"/>
          </a:p>
          <a:p>
            <a:r>
              <a:rPr lang="en-US" b="1" dirty="0"/>
              <a:t>Exit: </a:t>
            </a:r>
            <a:r>
              <a:rPr lang="en-US" b="0" dirty="0"/>
              <a:t>The</a:t>
            </a:r>
            <a:r>
              <a:rPr lang="en-US" b="0" baseline="0" dirty="0"/>
              <a:t> type of ion formed by the atoms of an element depends on the number of valence electrons that atom has. Metals tend to lose electrons to form positive ions and nonmetals tend to gain electrons to form negative ions so that the resulting ions have full valance levels. Ionic compounds form between the positive and negative ions.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Ionic bonds form between ions. Check</a:t>
            </a:r>
            <a:r>
              <a:rPr lang="en-US" baseline="0" dirty="0"/>
              <a:t> all the boxes that describe how and why they form. </a:t>
            </a:r>
            <a:endParaRPr lang="en-US" dirty="0"/>
          </a:p>
          <a:p>
            <a:r>
              <a:rPr lang="en-US" b="1" dirty="0"/>
              <a:t>Exit: </a:t>
            </a:r>
            <a:r>
              <a:rPr lang="en-US" dirty="0"/>
              <a:t>Ionic bonds form</a:t>
            </a:r>
            <a:r>
              <a:rPr lang="en-US" baseline="0" dirty="0"/>
              <a:t> because of the electrostatic attraction between positive ions and negative ions. Metals are less electronegative and form cations when they transfer electrons to more electronegative nonmetals, which form anions.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Ionic bonds form between ions. Check</a:t>
            </a:r>
            <a:r>
              <a:rPr lang="en-US" baseline="0" dirty="0"/>
              <a:t> all the boxes that describe how and why they form. </a:t>
            </a:r>
            <a:endParaRPr lang="en-US" dirty="0"/>
          </a:p>
          <a:p>
            <a:r>
              <a:rPr lang="en-US" b="1" dirty="0"/>
              <a:t>Exit: </a:t>
            </a:r>
            <a:r>
              <a:rPr lang="en-US" dirty="0"/>
              <a:t>Ionic bonds form</a:t>
            </a:r>
            <a:r>
              <a:rPr lang="en-US" baseline="0" dirty="0"/>
              <a:t> because of the electrostatic attraction between positive ions and negative ions. Metals are less electronegative and form cations when they transfer electrons to more electronegative nonmetals, which form anions.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57</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baseline="0" dirty="0"/>
              <a:t>Entry Audio</a:t>
            </a:r>
            <a:r>
              <a:rPr lang="en-US" baseline="0" dirty="0"/>
              <a:t>: What causes atoms to bond in the first place?</a:t>
            </a:r>
          </a:p>
          <a:p>
            <a:r>
              <a:rPr lang="en-US" baseline="0" dirty="0"/>
              <a:t>[teacher goes through points on the slide with narrative] There are two main conditions that atoms want to attain: 1) electrical neutrality and 2) a full or complete valence (outer shell of electrons).</a:t>
            </a:r>
          </a:p>
          <a:p>
            <a:r>
              <a:rPr lang="en-US" baseline="0" dirty="0"/>
              <a:t>All atoms are electrically neutral before they bond. However, they are not stable because all but the inert/noble gases do not have complete valence shells. Metals want to lose electrons to complete their valence, while non-metals wants to gain electrons to complete their valence. Once a metals loses its outer electrons and becomes a cation, and a non-metal gains electrons to become an anion, an electrostatic attraction forms. This means that the positive charge bonds with the negative charge, forming a neutral compound.</a:t>
            </a:r>
          </a:p>
          <a:p>
            <a:r>
              <a:rPr lang="en-US" baseline="0" dirty="0"/>
              <a:t>Atoms have incomplete valence before they bond (except the inert/noble gases). This makes them unstable because they want a complete outer shell of 8 electrons. We call this the octet rule because most atoms want to have 8 electrons in their valence.</a:t>
            </a:r>
          </a:p>
          <a:p>
            <a:r>
              <a:rPr lang="en-US" b="1" dirty="0"/>
              <a:t>Exit Audio</a:t>
            </a:r>
            <a:r>
              <a:rPr lang="en-US" dirty="0"/>
              <a:t>: It is the electrostatic attraction of a positive</a:t>
            </a:r>
            <a:r>
              <a:rPr lang="en-US" baseline="0" dirty="0"/>
              <a:t> ion to a negative ion that causes ionic bonds.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4187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baseline="0" dirty="0"/>
              <a:t>Entry Audio</a:t>
            </a:r>
            <a:r>
              <a:rPr lang="en-US" baseline="0" dirty="0"/>
              <a:t>: What causes atoms to bond in the first place?</a:t>
            </a:r>
          </a:p>
          <a:p>
            <a:r>
              <a:rPr lang="en-US" baseline="0" dirty="0"/>
              <a:t>[teacher goes through points on the slide with narrative] There are two main conditions that atoms want to attain: 1) electrical neutrality and 2) a full or complete valence (outer shell of electrons).</a:t>
            </a:r>
          </a:p>
          <a:p>
            <a:r>
              <a:rPr lang="en-US" baseline="0" dirty="0"/>
              <a:t>All atoms are electrically neutral before they bond. However, they are not stable because all but the inert/noble gases do not have complete valence shells. Metals want to lose electrons to complete their valence, while non-metals wants to gain electrons to complete their valence. Once a metals loses its outer electrons and becomes a cation, and a non-metal gains electrons to become an anion, an electrostatic attraction forms. This means that the positive charge bonds with the negative charge, forming a neutral compound.</a:t>
            </a:r>
          </a:p>
          <a:p>
            <a:r>
              <a:rPr lang="en-US" baseline="0" dirty="0"/>
              <a:t>Atoms have incomplete valence before they bond (except the inert/noble gases). This makes them unstable because they want a complete outer shell of 8 electrons. We call this the octet rule because most atoms want to have 8 electrons in their valence.</a:t>
            </a:r>
          </a:p>
          <a:p>
            <a:r>
              <a:rPr lang="en-US" b="1" dirty="0"/>
              <a:t>Exit Audio</a:t>
            </a:r>
            <a:r>
              <a:rPr lang="en-US" dirty="0"/>
              <a:t>: It is the electrostatic attraction of a positive</a:t>
            </a:r>
            <a:r>
              <a:rPr lang="en-US" baseline="0" dirty="0"/>
              <a:t> ion to a negative ion that causes ionic bonds.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4003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10FA4-8E48-4001-ADFC-0AB208408F45}" type="slidenum">
              <a:rPr lang="en-US" altLang="en-US"/>
              <a:pPr/>
              <a:t>8</a:t>
            </a:fld>
            <a:endParaRPr lang="en-US" altLang="en-US" dirty="0"/>
          </a:p>
        </p:txBody>
      </p:sp>
      <p:sp>
        <p:nvSpPr>
          <p:cNvPr id="142338" name="Rectangle 2"/>
          <p:cNvSpPr>
            <a:spLocks noGrp="1" noRot="1" noChangeAspect="1" noChangeArrowheads="1" noTextEdit="1"/>
          </p:cNvSpPr>
          <p:nvPr>
            <p:ph type="sldImg"/>
          </p:nvPr>
        </p:nvSpPr>
        <p:spPr>
          <a:xfrm>
            <a:off x="1143000" y="685800"/>
            <a:ext cx="4572000" cy="3429000"/>
          </a:xfrm>
          <a:ln/>
        </p:spPr>
      </p:sp>
      <p:sp>
        <p:nvSpPr>
          <p:cNvPr id="142339"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71978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4782C-ACC8-4C5D-BE68-579346E287B2}" type="slidenum">
              <a:rPr lang="en-US" altLang="en-US"/>
              <a:pPr/>
              <a:t>9</a:t>
            </a:fld>
            <a:endParaRPr lang="en-US" altLang="en-US" dirty="0"/>
          </a:p>
        </p:txBody>
      </p:sp>
      <p:sp>
        <p:nvSpPr>
          <p:cNvPr id="91138" name="Rectangle 2"/>
          <p:cNvSpPr>
            <a:spLocks noGrp="1" noRot="1" noChangeAspect="1" noChangeArrowheads="1" noTextEdit="1"/>
          </p:cNvSpPr>
          <p:nvPr>
            <p:ph type="sldImg"/>
          </p:nvPr>
        </p:nvSpPr>
        <p:spPr>
          <a:xfrm>
            <a:off x="1143000" y="685800"/>
            <a:ext cx="4572000" cy="3429000"/>
          </a:xfrm>
          <a:ln/>
        </p:spPr>
      </p:sp>
      <p:sp>
        <p:nvSpPr>
          <p:cNvPr id="91139"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398301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4782C-ACC8-4C5D-BE68-579346E287B2}" type="slidenum">
              <a:rPr lang="en-US" altLang="en-US"/>
              <a:pPr/>
              <a:t>10</a:t>
            </a:fld>
            <a:endParaRPr lang="en-US" altLang="en-US" dirty="0"/>
          </a:p>
        </p:txBody>
      </p:sp>
      <p:sp>
        <p:nvSpPr>
          <p:cNvPr id="91138" name="Rectangle 2"/>
          <p:cNvSpPr>
            <a:spLocks noGrp="1" noRot="1" noChangeAspect="1" noChangeArrowheads="1" noTextEdit="1"/>
          </p:cNvSpPr>
          <p:nvPr>
            <p:ph type="sldImg"/>
          </p:nvPr>
        </p:nvSpPr>
        <p:spPr>
          <a:xfrm>
            <a:off x="1143000" y="685800"/>
            <a:ext cx="4572000" cy="3429000"/>
          </a:xfrm>
          <a:ln/>
        </p:spPr>
      </p:sp>
      <p:sp>
        <p:nvSpPr>
          <p:cNvPr id="91139" name="Rectangle 3"/>
          <p:cNvSpPr>
            <a:spLocks noGrp="1" noChangeArrowheads="1"/>
          </p:cNvSpPr>
          <p:nvPr>
            <p:ph type="body" idx="1"/>
          </p:nvPr>
        </p:nvSpPr>
        <p:spPr>
          <a:xfrm>
            <a:off x="685800" y="4343400"/>
            <a:ext cx="5486400" cy="4114800"/>
          </a:xfrm>
        </p:spPr>
        <p:txBody>
          <a:bodyPr/>
          <a:lstStyle/>
          <a:p>
            <a:endParaRPr lang="en-US" altLang="en-US" dirty="0"/>
          </a:p>
        </p:txBody>
      </p:sp>
    </p:spTree>
    <p:extLst>
      <p:ext uri="{BB962C8B-B14F-4D97-AF65-F5344CB8AC3E}">
        <p14:creationId xmlns:p14="http://schemas.microsoft.com/office/powerpoint/2010/main" val="269338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133150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38496369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314877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4405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065691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91367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19288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38864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51060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929351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466728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0639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41183323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981" rIns="344981" bIns="191656"/>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0"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889105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0"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7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89443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8" y="528624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416293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622150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424802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8"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5" y="213124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77939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2768" indent="-13627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312" tIns="45583" rIns="383312" bIns="45583"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Ionic Bonding</a:t>
            </a:r>
          </a:p>
        </p:txBody>
      </p:sp>
    </p:spTree>
    <p:extLst>
      <p:ext uri="{BB962C8B-B14F-4D97-AF65-F5344CB8AC3E}">
        <p14:creationId xmlns:p14="http://schemas.microsoft.com/office/powerpoint/2010/main" val="23502976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291" indent="-1141291">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4"/>
            <a:ext cx="3002330" cy="1485903"/>
          </a:xfrm>
          <a:prstGeom prst="rect">
            <a:avLst/>
          </a:prstGeom>
          <a:solidFill>
            <a:schemeClr val="accent4"/>
          </a:solidFill>
          <a:ln>
            <a:noFill/>
          </a:ln>
          <a:effectLst/>
        </p:spPr>
        <p:txBody>
          <a:bodyPr vert="horz" wrap="square" lIns="574968" tIns="95838" rIns="574968" bIns="95838" numCol="1" rtlCol="0" anchor="t" anchorCtr="0" compatLnSpc="1">
            <a:prstTxWarp prst="textNoShape">
              <a:avLst/>
            </a:prstTxWarp>
          </a:bodyPr>
          <a:lstStyle/>
          <a:p>
            <a:pPr defTabSz="1916575"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7196095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5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867028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837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9" y="0"/>
            <a:ext cx="7010400"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19242948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275565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109715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20343651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28573725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33353831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2911880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4439826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34739644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23114171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endParaRPr lang="en-US"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299977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618244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12933390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35061086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9" y="0"/>
            <a:ext cx="7010400"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40582135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9255181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11035041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40298196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34261530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39496926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9976346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1118343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582" rIns="344582" bIns="19143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761287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3553492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endParaRPr lang="en-US"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18476714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20993613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37317107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9" y="0"/>
            <a:ext cx="7010400"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dirty="0">
                <a:solidFill>
                  <a:srgbClr val="000000"/>
                </a:solidFill>
              </a:rPr>
              <a:t>Chapter 7A Ionic Bonding</a:t>
            </a:r>
          </a:p>
        </p:txBody>
      </p:sp>
    </p:spTree>
    <p:extLst>
      <p:ext uri="{BB962C8B-B14F-4D97-AF65-F5344CB8AC3E}">
        <p14:creationId xmlns:p14="http://schemas.microsoft.com/office/powerpoint/2010/main" val="6301351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1431494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2463655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123785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751871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370334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3682509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3185597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969669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170057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802290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553670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2982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8" y="528625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58201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83734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6758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4" y="213125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1374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685216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203" indent="-136120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871" tIns="45531" rIns="382871" bIns="45531"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Chapter 7A Ionic Bonding</a:t>
            </a:r>
          </a:p>
        </p:txBody>
      </p:sp>
    </p:spTree>
    <p:extLst>
      <p:ext uri="{BB962C8B-B14F-4D97-AF65-F5344CB8AC3E}">
        <p14:creationId xmlns:p14="http://schemas.microsoft.com/office/powerpoint/2010/main" val="49703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982" indent="-113998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6"/>
            <a:ext cx="3002330" cy="1485903"/>
          </a:xfrm>
          <a:prstGeom prst="rect">
            <a:avLst/>
          </a:prstGeom>
          <a:solidFill>
            <a:schemeClr val="accent4"/>
          </a:solidFill>
          <a:ln>
            <a:noFill/>
          </a:ln>
          <a:effectLst/>
        </p:spPr>
        <p:txBody>
          <a:bodyPr vert="horz" wrap="square" lIns="574308" tIns="95725" rIns="574308" bIns="95725" numCol="1" rtlCol="0" anchor="t" anchorCtr="0" compatLnSpc="1">
            <a:prstTxWarp prst="textNoShape">
              <a:avLst/>
            </a:prstTxWarp>
          </a:bodyPr>
          <a:lstStyle/>
          <a:p>
            <a:pPr defTabSz="191437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526726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6324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67656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57310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93" anchor="ctr" anchorCtr="0"/>
          <a:lstStyle>
            <a:lvl1pPr marL="1073517" indent="-1073517"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582" tIns="45524" rIns="344582" bIns="45524"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Ionic Bonding</a:t>
            </a:r>
          </a:p>
        </p:txBody>
      </p:sp>
    </p:spTree>
    <p:extLst>
      <p:ext uri="{BB962C8B-B14F-4D97-AF65-F5344CB8AC3E}">
        <p14:creationId xmlns:p14="http://schemas.microsoft.com/office/powerpoint/2010/main" val="1526989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9982" indent="-113998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6"/>
            <a:ext cx="3002330" cy="1485903"/>
          </a:xfrm>
          <a:prstGeom prst="rect">
            <a:avLst/>
          </a:prstGeom>
          <a:solidFill>
            <a:schemeClr val="accent4"/>
          </a:solidFill>
          <a:ln>
            <a:noFill/>
          </a:ln>
          <a:effectLst/>
        </p:spPr>
        <p:txBody>
          <a:bodyPr vert="horz" wrap="square" lIns="574308" tIns="95725" rIns="574308" bIns="95725" numCol="1" rtlCol="0" anchor="t" anchorCtr="0" compatLnSpc="1">
            <a:prstTxWarp prst="textNoShape">
              <a:avLst/>
            </a:prstTxWarp>
          </a:bodyPr>
          <a:lstStyle/>
          <a:p>
            <a:pPr defTabSz="191437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4582"/>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452380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982" indent="-113998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6"/>
            <a:ext cx="3002330" cy="1485903"/>
          </a:xfrm>
          <a:prstGeom prst="rect">
            <a:avLst/>
          </a:prstGeom>
          <a:solidFill>
            <a:schemeClr val="accent4"/>
          </a:solidFill>
          <a:ln>
            <a:noFill/>
          </a:ln>
          <a:effectLst/>
        </p:spPr>
        <p:txBody>
          <a:bodyPr vert="horz" wrap="square" lIns="574308" tIns="95725" rIns="574308" bIns="95725" numCol="1" rtlCol="0" anchor="t" anchorCtr="0" compatLnSpc="1">
            <a:prstTxWarp prst="textNoShape">
              <a:avLst/>
            </a:prstTxWarp>
          </a:bodyPr>
          <a:lstStyle/>
          <a:p>
            <a:pPr defTabSz="191437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468177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982" indent="-113998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6"/>
            <a:ext cx="3002330" cy="1485903"/>
          </a:xfrm>
          <a:prstGeom prst="rect">
            <a:avLst/>
          </a:prstGeom>
          <a:solidFill>
            <a:schemeClr val="accent4"/>
          </a:solidFill>
          <a:ln>
            <a:noFill/>
          </a:ln>
          <a:effectLst/>
        </p:spPr>
        <p:txBody>
          <a:bodyPr vert="horz" wrap="square" lIns="574308" tIns="95725" rIns="574308" bIns="95725" numCol="1" rtlCol="0" anchor="t" anchorCtr="0" compatLnSpc="1">
            <a:prstTxWarp prst="textNoShape">
              <a:avLst/>
            </a:prstTxWarp>
          </a:bodyPr>
          <a:lstStyle/>
          <a:p>
            <a:pPr defTabSz="191437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728518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8" y="5265438"/>
            <a:ext cx="2419020"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8"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4215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3587322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772930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51253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890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79942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9276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86031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48991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4208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582" rIns="344582" bIns="19143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4205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9753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4040470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8" y="528625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35274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85000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12662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4" y="213125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4320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203" indent="-136120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871" tIns="45531" rIns="382871" bIns="45531"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Ionic Bonding</a:t>
            </a:r>
          </a:p>
        </p:txBody>
      </p:sp>
    </p:spTree>
    <p:extLst>
      <p:ext uri="{BB962C8B-B14F-4D97-AF65-F5344CB8AC3E}">
        <p14:creationId xmlns:p14="http://schemas.microsoft.com/office/powerpoint/2010/main" val="3279048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982" indent="-113998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6"/>
            <a:ext cx="3002330" cy="1485903"/>
          </a:xfrm>
          <a:prstGeom prst="rect">
            <a:avLst/>
          </a:prstGeom>
          <a:solidFill>
            <a:schemeClr val="accent4"/>
          </a:solidFill>
          <a:ln>
            <a:noFill/>
          </a:ln>
          <a:effectLst/>
        </p:spPr>
        <p:txBody>
          <a:bodyPr vert="horz" wrap="square" lIns="574308" tIns="95725" rIns="574308" bIns="95725" numCol="1" rtlCol="0" anchor="t" anchorCtr="0" compatLnSpc="1">
            <a:prstTxWarp prst="textNoShape">
              <a:avLst/>
            </a:prstTxWarp>
          </a:bodyPr>
          <a:lstStyle/>
          <a:p>
            <a:pPr defTabSz="191437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138779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65908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73998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02846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2301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2850765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02372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7242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2" y="223526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89019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4" y="528625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57858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67915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63027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08079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582" rIns="344582" bIns="19143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3241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566601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8" y="528625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40105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69318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690616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015863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4" y="213125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96357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203" indent="-136120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871" tIns="45531" rIns="382871" bIns="45531"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Chapter 7A Ionic Bonding</a:t>
            </a:r>
          </a:p>
        </p:txBody>
      </p:sp>
    </p:spTree>
    <p:extLst>
      <p:ext uri="{BB962C8B-B14F-4D97-AF65-F5344CB8AC3E}">
        <p14:creationId xmlns:p14="http://schemas.microsoft.com/office/powerpoint/2010/main" val="916152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982" indent="-113998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6"/>
            <a:ext cx="3002330" cy="1485903"/>
          </a:xfrm>
          <a:prstGeom prst="rect">
            <a:avLst/>
          </a:prstGeom>
          <a:solidFill>
            <a:schemeClr val="accent4"/>
          </a:solidFill>
          <a:ln>
            <a:noFill/>
          </a:ln>
          <a:effectLst/>
        </p:spPr>
        <p:txBody>
          <a:bodyPr vert="horz" wrap="square" lIns="574308" tIns="95725" rIns="574308" bIns="95725" numCol="1" rtlCol="0" anchor="t" anchorCtr="0" compatLnSpc="1">
            <a:prstTxWarp prst="textNoShape">
              <a:avLst/>
            </a:prstTxWarp>
          </a:bodyPr>
          <a:lstStyle/>
          <a:p>
            <a:pPr defTabSz="191437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8927329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0431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97480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750763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99735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981" rIns="344981" bIns="191656"/>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0"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675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4094488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0"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7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256081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8" y="528624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92148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59198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11483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8"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5" y="213124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3826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2768" indent="-13627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312" tIns="45583" rIns="383312" bIns="45583"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Ionic Bonding</a:t>
            </a:r>
          </a:p>
        </p:txBody>
      </p:sp>
    </p:spTree>
    <p:extLst>
      <p:ext uri="{BB962C8B-B14F-4D97-AF65-F5344CB8AC3E}">
        <p14:creationId xmlns:p14="http://schemas.microsoft.com/office/powerpoint/2010/main" val="1768588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291" indent="-1141291">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4"/>
            <a:ext cx="3002330" cy="1485903"/>
          </a:xfrm>
          <a:prstGeom prst="rect">
            <a:avLst/>
          </a:prstGeom>
          <a:solidFill>
            <a:schemeClr val="accent4"/>
          </a:solidFill>
          <a:ln>
            <a:noFill/>
          </a:ln>
          <a:effectLst/>
        </p:spPr>
        <p:txBody>
          <a:bodyPr vert="horz" wrap="square" lIns="574968" tIns="95838" rIns="574968" bIns="95838" numCol="1" rtlCol="0" anchor="t" anchorCtr="0" compatLnSpc="1">
            <a:prstTxWarp prst="textNoShape">
              <a:avLst/>
            </a:prstTxWarp>
          </a:bodyPr>
          <a:lstStyle/>
          <a:p>
            <a:pPr defTabSz="1916575"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054085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190368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862127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1598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6253042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98" rIns="345298" bIns="19183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758738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657177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1" y="528623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13677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91891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279974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7" y="213123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43026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020" indent="-13640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665" tIns="45625" rIns="383665" bIns="4562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Ionic Bonding</a:t>
            </a:r>
          </a:p>
        </p:txBody>
      </p:sp>
    </p:spTree>
    <p:extLst>
      <p:ext uri="{BB962C8B-B14F-4D97-AF65-F5344CB8AC3E}">
        <p14:creationId xmlns:p14="http://schemas.microsoft.com/office/powerpoint/2010/main" val="7848534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339" indent="-114233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4"/>
            <a:ext cx="3002330" cy="1485903"/>
          </a:xfrm>
          <a:prstGeom prst="rect">
            <a:avLst/>
          </a:prstGeom>
          <a:solidFill>
            <a:schemeClr val="accent4"/>
          </a:solidFill>
          <a:ln>
            <a:noFill/>
          </a:ln>
          <a:effectLst/>
        </p:spPr>
        <p:txBody>
          <a:bodyPr vert="horz" wrap="square" lIns="575497" tIns="95923" rIns="575497" bIns="95923" numCol="1" rtlCol="0" anchor="t" anchorCtr="0" compatLnSpc="1">
            <a:prstTxWarp prst="textNoShape">
              <a:avLst/>
            </a:prstTxWarp>
          </a:bodyPr>
          <a:lstStyle/>
          <a:p>
            <a:pPr defTabSz="1918331"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0163532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9" y="223524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575211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1" y="528623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0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9098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endParaRPr lang="en-US"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t>Chapter 7A Ionic Bonding</a:t>
            </a:r>
          </a:p>
        </p:txBody>
      </p:sp>
    </p:spTree>
    <p:extLst>
      <p:ext uri="{BB962C8B-B14F-4D97-AF65-F5344CB8AC3E}">
        <p14:creationId xmlns:p14="http://schemas.microsoft.com/office/powerpoint/2010/main" val="10055879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86912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77" anchor="ctr" anchorCtr="0"/>
          <a:lstStyle>
            <a:lvl1pPr marL="1075979" indent="-1075979"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5378" tIns="45629" rIns="345378" bIns="45629"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Types of Chemical Bonds</a:t>
            </a:r>
          </a:p>
        </p:txBody>
      </p:sp>
    </p:spTree>
    <p:extLst>
      <p:ext uri="{BB962C8B-B14F-4D97-AF65-F5344CB8AC3E}">
        <p14:creationId xmlns:p14="http://schemas.microsoft.com/office/powerpoint/2010/main" val="4168482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5378"/>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7" name="Rectangle 6"/>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Tree>
    <p:extLst>
      <p:ext uri="{BB962C8B-B14F-4D97-AF65-F5344CB8AC3E}">
        <p14:creationId xmlns:p14="http://schemas.microsoft.com/office/powerpoint/2010/main" val="2776939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10" name="Rectangle 9"/>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Tree>
    <p:extLst>
      <p:ext uri="{BB962C8B-B14F-4D97-AF65-F5344CB8AC3E}">
        <p14:creationId xmlns:p14="http://schemas.microsoft.com/office/powerpoint/2010/main" val="19904853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9" name="Rectangle 8"/>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Tree>
    <p:extLst>
      <p:ext uri="{BB962C8B-B14F-4D97-AF65-F5344CB8AC3E}">
        <p14:creationId xmlns:p14="http://schemas.microsoft.com/office/powerpoint/2010/main" val="33098651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555029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737236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80695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5" y="223524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97982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7" y="528623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483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media/image3.jpeg"/><Relationship Id="rId5" Type="http://schemas.openxmlformats.org/officeDocument/2006/relationships/theme" Target="../theme/theme10.xml"/><Relationship Id="rId4"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9"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3.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4.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2.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3.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9.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 y="3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dirty="0"/>
          </a:p>
        </p:txBody>
      </p:sp>
      <p:sp>
        <p:nvSpPr>
          <p:cNvPr id="1026" name="Rectangle 2"/>
          <p:cNvSpPr>
            <a:spLocks noGrp="1" noChangeArrowheads="1"/>
          </p:cNvSpPr>
          <p:nvPr>
            <p:ph type="title"/>
          </p:nvPr>
        </p:nvSpPr>
        <p:spPr bwMode="auto">
          <a:xfrm>
            <a:off x="1904999" y="0"/>
            <a:ext cx="7010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a:defRPr sz="800"/>
            </a:lvl1pPr>
          </a:lstStyle>
          <a:p>
            <a:r>
              <a:rPr lang="en-US" altLang="en-US" dirty="0"/>
              <a:t>Chapter 7A Ionic Bonding</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7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13"/>
            <a:ext cx="3581399" cy="507512"/>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pPr>
            <a:r>
              <a:rPr lang="en-US" altLang="en-US" b="1" dirty="0">
                <a:solidFill>
                  <a:srgbClr val="5D88A2"/>
                </a:solidFill>
                <a:effectLst>
                  <a:outerShdw blurRad="38100" dist="38100" dir="2700000" algn="tl">
                    <a:srgbClr val="C0C0C0"/>
                  </a:outerShdw>
                </a:effectLst>
                <a:ea typeface="ヒラギノ角ゴ Pro W3" pitchFamily="28" charset="-128"/>
              </a:rPr>
              <a:t>7.1 Ions &gt;</a:t>
            </a:r>
          </a:p>
        </p:txBody>
      </p:sp>
      <p:sp>
        <p:nvSpPr>
          <p:cNvPr id="1037" name="Text Box 13"/>
          <p:cNvSpPr txBox="1">
            <a:spLocks noChangeArrowheads="1"/>
          </p:cNvSpPr>
          <p:nvPr userDrawn="1"/>
        </p:nvSpPr>
        <p:spPr bwMode="auto">
          <a:xfrm>
            <a:off x="0" y="6400806"/>
            <a:ext cx="1371600" cy="44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p>
        </p:txBody>
      </p:sp>
      <p:sp>
        <p:nvSpPr>
          <p:cNvPr id="1038" name="Text Box 14"/>
          <p:cNvSpPr txBox="1">
            <a:spLocks noChangeArrowheads="1"/>
          </p:cNvSpPr>
          <p:nvPr userDrawn="1"/>
        </p:nvSpPr>
        <p:spPr bwMode="auto">
          <a:xfrm>
            <a:off x="76200" y="6521470"/>
            <a:ext cx="1524000" cy="35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09E66B5B-B552-43FE-B3F9-B3EBFFCEAAA9}" type="slidenum">
              <a:rPr lang="en-US" altLang="en-US" sz="1700"/>
              <a:pPr>
                <a:spcBef>
                  <a:spcPct val="50000"/>
                </a:spcBef>
              </a:pPr>
              <a:t>‹#›</a:t>
            </a:fld>
            <a:endParaRPr lang="en-US" altLang="en-US" sz="17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727" indent="-341727" algn="l" rtl="0" fontAlgn="base">
        <a:spcBef>
          <a:spcPct val="20000"/>
        </a:spcBef>
        <a:spcAft>
          <a:spcPct val="0"/>
        </a:spcAft>
        <a:defRPr sz="3200" b="1" kern="1200">
          <a:solidFill>
            <a:schemeClr val="tx1"/>
          </a:solidFill>
          <a:latin typeface="+mn-lt"/>
          <a:ea typeface="+mn-ea"/>
          <a:cs typeface="+mn-cs"/>
        </a:defRPr>
      </a:lvl1pPr>
      <a:lvl2pPr marL="740398" indent="-284772" algn="l" rtl="0" fontAlgn="base">
        <a:spcBef>
          <a:spcPct val="20000"/>
        </a:spcBef>
        <a:spcAft>
          <a:spcPct val="0"/>
        </a:spcAft>
        <a:defRPr sz="3200" kern="1200">
          <a:solidFill>
            <a:schemeClr val="tx1"/>
          </a:solidFill>
          <a:latin typeface="+mn-lt"/>
          <a:ea typeface="+mn-ea"/>
          <a:cs typeface="+mn-cs"/>
        </a:defRPr>
      </a:lvl2pPr>
      <a:lvl3pPr marL="1139073" indent="-227813" algn="l" rtl="0" fontAlgn="base">
        <a:spcBef>
          <a:spcPct val="20000"/>
        </a:spcBef>
        <a:spcAft>
          <a:spcPct val="0"/>
        </a:spcAft>
        <a:buChar char="•"/>
        <a:defRPr sz="2700" kern="1200">
          <a:solidFill>
            <a:schemeClr val="tx1"/>
          </a:solidFill>
          <a:latin typeface="+mn-lt"/>
          <a:ea typeface="+mn-ea"/>
          <a:cs typeface="+mn-cs"/>
        </a:defRPr>
      </a:lvl3pPr>
      <a:lvl4pPr marL="1594709" indent="-227813" algn="l" rtl="0" fontAlgn="base">
        <a:spcBef>
          <a:spcPct val="20000"/>
        </a:spcBef>
        <a:spcAft>
          <a:spcPct val="0"/>
        </a:spcAft>
        <a:defRPr sz="2700" kern="1200">
          <a:solidFill>
            <a:schemeClr val="tx1"/>
          </a:solidFill>
          <a:latin typeface="+mn-lt"/>
          <a:ea typeface="+mn-ea"/>
          <a:cs typeface="+mn-cs"/>
        </a:defRPr>
      </a:lvl4pPr>
      <a:lvl5pPr marL="2050339" indent="-227813" algn="l" rtl="0" fontAlgn="base">
        <a:spcBef>
          <a:spcPct val="20000"/>
        </a:spcBef>
        <a:spcAft>
          <a:spcPct val="0"/>
        </a:spcAft>
        <a:defRPr sz="2300" kern="1200">
          <a:solidFill>
            <a:schemeClr val="tx1"/>
          </a:solidFill>
          <a:latin typeface="+mn-lt"/>
          <a:ea typeface="+mn-ea"/>
          <a:cs typeface="+mn-cs"/>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6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877" rIns="0" bIns="4563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
        <p:nvSpPr>
          <p:cNvPr id="7" name="Rectangle 6"/>
          <p:cNvSpPr/>
          <p:nvPr userDrawn="1"/>
        </p:nvSpPr>
        <p:spPr bwMode="auto">
          <a:xfrm>
            <a:off x="6141908" y="0"/>
            <a:ext cx="3002330" cy="4000500"/>
          </a:xfrm>
          <a:prstGeom prst="rect">
            <a:avLst/>
          </a:prstGeom>
          <a:solidFill>
            <a:schemeClr val="accent4">
              <a:lumMod val="40000"/>
              <a:lumOff val="60000"/>
            </a:schemeClr>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Tree>
    <p:extLst>
      <p:ext uri="{BB962C8B-B14F-4D97-AF65-F5344CB8AC3E}">
        <p14:creationId xmlns:p14="http://schemas.microsoft.com/office/powerpoint/2010/main" val="124220942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9209"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Tree>
    <p:extLst>
      <p:ext uri="{BB962C8B-B14F-4D97-AF65-F5344CB8AC3E}">
        <p14:creationId xmlns:p14="http://schemas.microsoft.com/office/powerpoint/2010/main" val="70193164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Lst>
  <p:hf sldNum="0"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819" indent="-22823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697" indent="-22664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972"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Tree>
    <p:extLst>
      <p:ext uri="{BB962C8B-B14F-4D97-AF65-F5344CB8AC3E}">
        <p14:creationId xmlns:p14="http://schemas.microsoft.com/office/powerpoint/2010/main" val="366487405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2"/>
            <a:ext cx="495842" cy="1078405"/>
          </a:xfrm>
          <a:prstGeom prst="rect">
            <a:avLst/>
          </a:prstGeom>
          <a:noFill/>
        </p:spPr>
        <p:txBody>
          <a:bodyPr wrap="square" lIns="191656" tIns="95838" rIns="191656" bIns="95838"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251952549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241" indent="-236241"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012" indent="-36601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 y="3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dirty="0">
              <a:solidFill>
                <a:srgbClr val="000000"/>
              </a:solidFill>
            </a:endParaRPr>
          </a:p>
        </p:txBody>
      </p:sp>
      <p:sp>
        <p:nvSpPr>
          <p:cNvPr id="1026" name="Rectangle 2"/>
          <p:cNvSpPr>
            <a:spLocks noGrp="1" noChangeArrowheads="1"/>
          </p:cNvSpPr>
          <p:nvPr>
            <p:ph type="title"/>
          </p:nvPr>
        </p:nvSpPr>
        <p:spPr bwMode="auto">
          <a:xfrm>
            <a:off x="1904999" y="0"/>
            <a:ext cx="7010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a:defRPr sz="800"/>
            </a:lvl1pPr>
          </a:lstStyle>
          <a:p>
            <a:r>
              <a:rPr lang="en-US" altLang="en-US" dirty="0">
                <a:solidFill>
                  <a:srgbClr val="000000"/>
                </a:solidFill>
              </a:rPr>
              <a:t>Chapter 7A Ionic Bonding</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7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13"/>
            <a:ext cx="3581399" cy="507512"/>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pPr>
            <a:r>
              <a:rPr lang="en-US" altLang="en-US" b="1" dirty="0">
                <a:solidFill>
                  <a:srgbClr val="5D88A2"/>
                </a:solidFill>
                <a:effectLst>
                  <a:outerShdw blurRad="38100" dist="38100" dir="2700000" algn="tl">
                    <a:srgbClr val="C0C0C0"/>
                  </a:outerShdw>
                </a:effectLst>
                <a:ea typeface="ヒラギノ角ゴ Pro W3" pitchFamily="28" charset="-128"/>
              </a:rPr>
              <a:t>7.1 Ions &gt;</a:t>
            </a:r>
          </a:p>
        </p:txBody>
      </p:sp>
      <p:sp>
        <p:nvSpPr>
          <p:cNvPr id="1037" name="Text Box 13"/>
          <p:cNvSpPr txBox="1">
            <a:spLocks noChangeArrowheads="1"/>
          </p:cNvSpPr>
          <p:nvPr userDrawn="1"/>
        </p:nvSpPr>
        <p:spPr bwMode="auto">
          <a:xfrm>
            <a:off x="0" y="6400806"/>
            <a:ext cx="1371600" cy="44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0"/>
            <a:ext cx="1524000" cy="35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09E66B5B-B552-43FE-B3F9-B3EBFFCEAAA9}" type="slidenum">
              <a:rPr lang="en-US" altLang="en-US" sz="1700">
                <a:solidFill>
                  <a:srgbClr val="000000"/>
                </a:solidFill>
              </a:rPr>
              <a:pPr>
                <a:spcBef>
                  <a:spcPct val="50000"/>
                </a:spcBef>
              </a:pPr>
              <a:t>‹#›</a:t>
            </a:fld>
            <a:endParaRPr lang="en-US" altLang="en-US" sz="1700" dirty="0">
              <a:solidFill>
                <a:srgbClr val="000000"/>
              </a:solidFill>
            </a:endParaRPr>
          </a:p>
        </p:txBody>
      </p:sp>
    </p:spTree>
    <p:extLst>
      <p:ext uri="{BB962C8B-B14F-4D97-AF65-F5344CB8AC3E}">
        <p14:creationId xmlns:p14="http://schemas.microsoft.com/office/powerpoint/2010/main" val="85083517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727" indent="-341727" algn="l" rtl="0" fontAlgn="base">
        <a:spcBef>
          <a:spcPct val="20000"/>
        </a:spcBef>
        <a:spcAft>
          <a:spcPct val="0"/>
        </a:spcAft>
        <a:defRPr sz="3200" b="1" kern="1200">
          <a:solidFill>
            <a:schemeClr val="tx1"/>
          </a:solidFill>
          <a:latin typeface="+mn-lt"/>
          <a:ea typeface="+mn-ea"/>
          <a:cs typeface="+mn-cs"/>
        </a:defRPr>
      </a:lvl1pPr>
      <a:lvl2pPr marL="740398" indent="-284772" algn="l" rtl="0" fontAlgn="base">
        <a:spcBef>
          <a:spcPct val="20000"/>
        </a:spcBef>
        <a:spcAft>
          <a:spcPct val="0"/>
        </a:spcAft>
        <a:defRPr sz="3200" kern="1200">
          <a:solidFill>
            <a:schemeClr val="tx1"/>
          </a:solidFill>
          <a:latin typeface="+mn-lt"/>
          <a:ea typeface="+mn-ea"/>
          <a:cs typeface="+mn-cs"/>
        </a:defRPr>
      </a:lvl2pPr>
      <a:lvl3pPr marL="1139073" indent="-227813" algn="l" rtl="0" fontAlgn="base">
        <a:spcBef>
          <a:spcPct val="20000"/>
        </a:spcBef>
        <a:spcAft>
          <a:spcPct val="0"/>
        </a:spcAft>
        <a:buChar char="•"/>
        <a:defRPr sz="2700" kern="1200">
          <a:solidFill>
            <a:schemeClr val="tx1"/>
          </a:solidFill>
          <a:latin typeface="+mn-lt"/>
          <a:ea typeface="+mn-ea"/>
          <a:cs typeface="+mn-cs"/>
        </a:defRPr>
      </a:lvl3pPr>
      <a:lvl4pPr marL="1594709" indent="-227813" algn="l" rtl="0" fontAlgn="base">
        <a:spcBef>
          <a:spcPct val="20000"/>
        </a:spcBef>
        <a:spcAft>
          <a:spcPct val="0"/>
        </a:spcAft>
        <a:defRPr sz="2700" kern="1200">
          <a:solidFill>
            <a:schemeClr val="tx1"/>
          </a:solidFill>
          <a:latin typeface="+mn-lt"/>
          <a:ea typeface="+mn-ea"/>
          <a:cs typeface="+mn-cs"/>
        </a:defRPr>
      </a:lvl4pPr>
      <a:lvl5pPr marL="2050339" indent="-227813" algn="l" rtl="0" fontAlgn="base">
        <a:spcBef>
          <a:spcPct val="20000"/>
        </a:spcBef>
        <a:spcAft>
          <a:spcPct val="0"/>
        </a:spcAft>
        <a:defRPr sz="2300" kern="1200">
          <a:solidFill>
            <a:schemeClr val="tx1"/>
          </a:solidFill>
          <a:latin typeface="+mn-lt"/>
          <a:ea typeface="+mn-ea"/>
          <a:cs typeface="+mn-cs"/>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 y="3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dirty="0">
              <a:solidFill>
                <a:srgbClr val="000000"/>
              </a:solidFill>
            </a:endParaRPr>
          </a:p>
        </p:txBody>
      </p:sp>
      <p:sp>
        <p:nvSpPr>
          <p:cNvPr id="1026" name="Rectangle 2"/>
          <p:cNvSpPr>
            <a:spLocks noGrp="1" noChangeArrowheads="1"/>
          </p:cNvSpPr>
          <p:nvPr>
            <p:ph type="title"/>
          </p:nvPr>
        </p:nvSpPr>
        <p:spPr bwMode="auto">
          <a:xfrm>
            <a:off x="1904999" y="0"/>
            <a:ext cx="7010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a:defRPr sz="800"/>
            </a:lvl1pPr>
          </a:lstStyle>
          <a:p>
            <a:r>
              <a:rPr lang="en-US" altLang="en-US" dirty="0">
                <a:solidFill>
                  <a:srgbClr val="000000"/>
                </a:solidFill>
              </a:rPr>
              <a:t>Chapter 7A Ionic Bonding</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7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13"/>
            <a:ext cx="3581399" cy="507512"/>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pPr>
            <a:r>
              <a:rPr lang="en-US" altLang="en-US" b="1" dirty="0">
                <a:solidFill>
                  <a:srgbClr val="5D88A2"/>
                </a:solidFill>
                <a:effectLst>
                  <a:outerShdw blurRad="38100" dist="38100" dir="2700000" algn="tl">
                    <a:srgbClr val="C0C0C0"/>
                  </a:outerShdw>
                </a:effectLst>
                <a:ea typeface="ヒラギノ角ゴ Pro W3" pitchFamily="28" charset="-128"/>
              </a:rPr>
              <a:t>7.1 Ions &gt;</a:t>
            </a:r>
          </a:p>
        </p:txBody>
      </p:sp>
      <p:sp>
        <p:nvSpPr>
          <p:cNvPr id="1037" name="Text Box 13"/>
          <p:cNvSpPr txBox="1">
            <a:spLocks noChangeArrowheads="1"/>
          </p:cNvSpPr>
          <p:nvPr userDrawn="1"/>
        </p:nvSpPr>
        <p:spPr bwMode="auto">
          <a:xfrm>
            <a:off x="0" y="6400806"/>
            <a:ext cx="1371600" cy="44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0"/>
            <a:ext cx="1524000" cy="35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09E66B5B-B552-43FE-B3F9-B3EBFFCEAAA9}" type="slidenum">
              <a:rPr lang="en-US" altLang="en-US" sz="1700">
                <a:solidFill>
                  <a:srgbClr val="000000"/>
                </a:solidFill>
              </a:rPr>
              <a:pPr>
                <a:spcBef>
                  <a:spcPct val="50000"/>
                </a:spcBef>
              </a:pPr>
              <a:t>‹#›</a:t>
            </a:fld>
            <a:endParaRPr lang="en-US" altLang="en-US" sz="1700" dirty="0">
              <a:solidFill>
                <a:srgbClr val="000000"/>
              </a:solidFill>
            </a:endParaRPr>
          </a:p>
        </p:txBody>
      </p:sp>
    </p:spTree>
    <p:extLst>
      <p:ext uri="{BB962C8B-B14F-4D97-AF65-F5344CB8AC3E}">
        <p14:creationId xmlns:p14="http://schemas.microsoft.com/office/powerpoint/2010/main" val="248280803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727" indent="-341727" algn="l" rtl="0" fontAlgn="base">
        <a:spcBef>
          <a:spcPct val="20000"/>
        </a:spcBef>
        <a:spcAft>
          <a:spcPct val="0"/>
        </a:spcAft>
        <a:defRPr sz="3200" b="1" kern="1200">
          <a:solidFill>
            <a:schemeClr val="tx1"/>
          </a:solidFill>
          <a:latin typeface="+mn-lt"/>
          <a:ea typeface="+mn-ea"/>
          <a:cs typeface="+mn-cs"/>
        </a:defRPr>
      </a:lvl1pPr>
      <a:lvl2pPr marL="740398" indent="-284772" algn="l" rtl="0" fontAlgn="base">
        <a:spcBef>
          <a:spcPct val="20000"/>
        </a:spcBef>
        <a:spcAft>
          <a:spcPct val="0"/>
        </a:spcAft>
        <a:defRPr sz="3200" kern="1200">
          <a:solidFill>
            <a:schemeClr val="tx1"/>
          </a:solidFill>
          <a:latin typeface="+mn-lt"/>
          <a:ea typeface="+mn-ea"/>
          <a:cs typeface="+mn-cs"/>
        </a:defRPr>
      </a:lvl2pPr>
      <a:lvl3pPr marL="1139073" indent="-227813" algn="l" rtl="0" fontAlgn="base">
        <a:spcBef>
          <a:spcPct val="20000"/>
        </a:spcBef>
        <a:spcAft>
          <a:spcPct val="0"/>
        </a:spcAft>
        <a:buChar char="•"/>
        <a:defRPr sz="2700" kern="1200">
          <a:solidFill>
            <a:schemeClr val="tx1"/>
          </a:solidFill>
          <a:latin typeface="+mn-lt"/>
          <a:ea typeface="+mn-ea"/>
          <a:cs typeface="+mn-cs"/>
        </a:defRPr>
      </a:lvl3pPr>
      <a:lvl4pPr marL="1594709" indent="-227813" algn="l" rtl="0" fontAlgn="base">
        <a:spcBef>
          <a:spcPct val="20000"/>
        </a:spcBef>
        <a:spcAft>
          <a:spcPct val="0"/>
        </a:spcAft>
        <a:defRPr sz="2700" kern="1200">
          <a:solidFill>
            <a:schemeClr val="tx1"/>
          </a:solidFill>
          <a:latin typeface="+mn-lt"/>
          <a:ea typeface="+mn-ea"/>
          <a:cs typeface="+mn-cs"/>
        </a:defRPr>
      </a:lvl4pPr>
      <a:lvl5pPr marL="2050339" indent="-227813" algn="l" rtl="0" fontAlgn="base">
        <a:spcBef>
          <a:spcPct val="20000"/>
        </a:spcBef>
        <a:spcAft>
          <a:spcPct val="0"/>
        </a:spcAft>
        <a:defRPr sz="2300" kern="1200">
          <a:solidFill>
            <a:schemeClr val="tx1"/>
          </a:solidFill>
          <a:latin typeface="+mn-lt"/>
          <a:ea typeface="+mn-ea"/>
          <a:cs typeface="+mn-cs"/>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125595299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3"/>
            <a:ext cx="495842" cy="1078177"/>
          </a:xfrm>
          <a:prstGeom prst="rect">
            <a:avLst/>
          </a:prstGeom>
          <a:noFill/>
        </p:spPr>
        <p:txBody>
          <a:bodyPr wrap="square" lIns="191435" tIns="95725" rIns="191435" bIns="9572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4027385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94"/>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435" rIns="0" bIns="455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9830311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sldNum="0"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241" indent="-227655"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2970" indent="-226069"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692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sldNum="0"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241" indent="-22765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970" indent="-226069"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3"/>
            <a:ext cx="495842" cy="1078177"/>
          </a:xfrm>
          <a:prstGeom prst="rect">
            <a:avLst/>
          </a:prstGeom>
          <a:noFill/>
        </p:spPr>
        <p:txBody>
          <a:bodyPr wrap="square" lIns="191435" tIns="95725" rIns="191435" bIns="9572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16634657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592" tIns="134058" rIns="325592" bIns="13405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227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sldNum="0" hdr="0" dt="0"/>
  <p:txStyles>
    <p:titleStyle>
      <a:lvl1pPr marL="1140505" indent="-114050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519" algn="l" rtl="0" eaLnBrk="1" fontAlgn="base" hangingPunct="1">
        <a:spcBef>
          <a:spcPct val="0"/>
        </a:spcBef>
        <a:spcAft>
          <a:spcPct val="0"/>
        </a:spcAft>
        <a:defRPr sz="3200" b="1">
          <a:solidFill>
            <a:srgbClr val="2877C4"/>
          </a:solidFill>
          <a:latin typeface="Arial" charset="0"/>
        </a:defRPr>
      </a:lvl6pPr>
      <a:lvl7pPr marL="911054" algn="l" rtl="0" eaLnBrk="1" fontAlgn="base" hangingPunct="1">
        <a:spcBef>
          <a:spcPct val="0"/>
        </a:spcBef>
        <a:spcAft>
          <a:spcPct val="0"/>
        </a:spcAft>
        <a:defRPr sz="3200" b="1">
          <a:solidFill>
            <a:srgbClr val="2877C4"/>
          </a:solidFill>
          <a:latin typeface="Arial" charset="0"/>
        </a:defRPr>
      </a:lvl7pPr>
      <a:lvl8pPr marL="1366583" algn="l" rtl="0" eaLnBrk="1" fontAlgn="base" hangingPunct="1">
        <a:spcBef>
          <a:spcPct val="0"/>
        </a:spcBef>
        <a:spcAft>
          <a:spcPct val="0"/>
        </a:spcAft>
        <a:defRPr sz="3200" b="1">
          <a:solidFill>
            <a:srgbClr val="2877C4"/>
          </a:solidFill>
          <a:latin typeface="Arial" charset="0"/>
        </a:defRPr>
      </a:lvl8pPr>
      <a:lvl9pPr marL="18221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346" indent="-22776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283" indent="-22617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364" indent="-23408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284" indent="-226172" algn="l" rtl="0" eaLnBrk="1" fontAlgn="base" hangingPunct="1">
        <a:lnSpc>
          <a:spcPct val="115000"/>
        </a:lnSpc>
        <a:spcBef>
          <a:spcPct val="20000"/>
        </a:spcBef>
        <a:spcAft>
          <a:spcPct val="0"/>
        </a:spcAft>
        <a:buChar char="»"/>
        <a:defRPr sz="2100">
          <a:solidFill>
            <a:srgbClr val="000000"/>
          </a:solidFill>
          <a:latin typeface="+mn-lt"/>
        </a:defRPr>
      </a:lvl5pPr>
      <a:lvl6pPr marL="2503809" indent="-226172" algn="l" rtl="0" eaLnBrk="1" fontAlgn="base" hangingPunct="1">
        <a:lnSpc>
          <a:spcPct val="115000"/>
        </a:lnSpc>
        <a:spcBef>
          <a:spcPct val="20000"/>
        </a:spcBef>
        <a:spcAft>
          <a:spcPct val="0"/>
        </a:spcAft>
        <a:buChar char="»"/>
        <a:defRPr sz="2100">
          <a:solidFill>
            <a:srgbClr val="000000"/>
          </a:solidFill>
          <a:latin typeface="+mn-lt"/>
        </a:defRPr>
      </a:lvl6pPr>
      <a:lvl7pPr marL="2959334" indent="-226172" algn="l" rtl="0" eaLnBrk="1" fontAlgn="base" hangingPunct="1">
        <a:lnSpc>
          <a:spcPct val="115000"/>
        </a:lnSpc>
        <a:spcBef>
          <a:spcPct val="20000"/>
        </a:spcBef>
        <a:spcAft>
          <a:spcPct val="0"/>
        </a:spcAft>
        <a:buChar char="»"/>
        <a:defRPr sz="2100">
          <a:solidFill>
            <a:srgbClr val="000000"/>
          </a:solidFill>
          <a:latin typeface="+mn-lt"/>
        </a:defRPr>
      </a:lvl7pPr>
      <a:lvl8pPr marL="3414861" indent="-226172" algn="l" rtl="0" eaLnBrk="1" fontAlgn="base" hangingPunct="1">
        <a:lnSpc>
          <a:spcPct val="115000"/>
        </a:lnSpc>
        <a:spcBef>
          <a:spcPct val="20000"/>
        </a:spcBef>
        <a:spcAft>
          <a:spcPct val="0"/>
        </a:spcAft>
        <a:buChar char="»"/>
        <a:defRPr sz="2100">
          <a:solidFill>
            <a:srgbClr val="000000"/>
          </a:solidFill>
          <a:latin typeface="+mn-lt"/>
        </a:defRPr>
      </a:lvl8pPr>
      <a:lvl9pPr marL="3870384" indent="-22617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3"/>
            <a:ext cx="495842" cy="1078177"/>
          </a:xfrm>
          <a:prstGeom prst="rect">
            <a:avLst/>
          </a:prstGeom>
          <a:noFill/>
        </p:spPr>
        <p:txBody>
          <a:bodyPr wrap="square" lIns="191435" tIns="95725" rIns="191435" bIns="9572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28977776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2"/>
            <a:ext cx="495842" cy="1078405"/>
          </a:xfrm>
          <a:prstGeom prst="rect">
            <a:avLst/>
          </a:prstGeom>
          <a:noFill/>
        </p:spPr>
        <p:txBody>
          <a:bodyPr wrap="square" lIns="191656" tIns="95838" rIns="191656" bIns="95838"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3613161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3" r:id="rId10"/>
    <p:sldLayoutId id="2147483734" r:id="rId11"/>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241" indent="-236241"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012" indent="-36601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4"/>
            <a:ext cx="495842" cy="1078577"/>
          </a:xfrm>
          <a:prstGeom prst="rect">
            <a:avLst/>
          </a:prstGeom>
          <a:noFill/>
        </p:spPr>
        <p:txBody>
          <a:bodyPr wrap="square" lIns="191832" tIns="95923" rIns="191832" bIns="95923"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166484095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460" indent="-23646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348" indent="-36634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0.xml.rels><?xml version="1.0" encoding="UTF-8" standalone="yes"?>
<Relationships xmlns="http://schemas.openxmlformats.org/package/2006/relationships"><Relationship Id="rId3" Type="http://schemas.openxmlformats.org/officeDocument/2006/relationships/hyperlink" Target="https://screencast-o-matic.com/watch/cFQ3qbqSJ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creencast-o-matic.com/watch/cFQ3lKqS4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s://screencast-o-matic.com/watch/cFQZ21Ycv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screencast-o-matic.com/watch/cFQTlGYV8n" TargetMode="External"/><Relationship Id="rId4" Type="http://schemas.openxmlformats.org/officeDocument/2006/relationships/hyperlink" Target="https://screencast-o-matic.com/watch/cFQqo9q8GK"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4.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dirty="0"/>
              <a:t>Lewis Structures (Electron Dot Diagrams)</a:t>
            </a:r>
          </a:p>
        </p:txBody>
      </p:sp>
      <p:sp>
        <p:nvSpPr>
          <p:cNvPr id="90118" name="Text Box 6"/>
          <p:cNvSpPr txBox="1">
            <a:spLocks noChangeArrowheads="1"/>
          </p:cNvSpPr>
          <p:nvPr/>
        </p:nvSpPr>
        <p:spPr bwMode="auto">
          <a:xfrm>
            <a:off x="533428" y="685811"/>
            <a:ext cx="8229601" cy="627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marL="5191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3600" b="1" dirty="0">
                <a:solidFill>
                  <a:srgbClr val="00B050"/>
                </a:solidFill>
              </a:rPr>
              <a:t>Electron Dot Diagrams</a:t>
            </a:r>
          </a:p>
          <a:p>
            <a:pPr marL="0" indent="0">
              <a:spcBef>
                <a:spcPct val="50000"/>
              </a:spcBef>
            </a:pPr>
            <a:endParaRPr lang="en-US" altLang="en-US" sz="800" b="1" dirty="0">
              <a:solidFill>
                <a:srgbClr val="FF0000"/>
              </a:solidFill>
            </a:endParaRPr>
          </a:p>
          <a:p>
            <a:pPr marL="0" indent="0">
              <a:spcBef>
                <a:spcPct val="50000"/>
              </a:spcBef>
            </a:pPr>
            <a:r>
              <a:rPr lang="en-US" altLang="en-US" sz="3600" b="1" dirty="0">
                <a:solidFill>
                  <a:srgbClr val="FF0000"/>
                </a:solidFill>
              </a:rPr>
              <a:t>Ctr notes (6:59)</a:t>
            </a:r>
          </a:p>
          <a:p>
            <a:pPr marL="0" indent="0">
              <a:spcBef>
                <a:spcPct val="50000"/>
              </a:spcBef>
            </a:pPr>
            <a:r>
              <a:rPr lang="en-US" altLang="en-US" sz="3600" b="1" dirty="0">
                <a:solidFill>
                  <a:srgbClr val="FF0000"/>
                </a:solidFill>
                <a:hlinkClick r:id="rId3"/>
              </a:rPr>
              <a:t>https://screencast-o-matic.com/watch/cFQ3qbqSJ4</a:t>
            </a:r>
            <a:r>
              <a:rPr lang="en-US" altLang="en-US" sz="3600" b="1" dirty="0">
                <a:solidFill>
                  <a:srgbClr val="FF0000"/>
                </a:solidFill>
              </a:rPr>
              <a:t> </a:t>
            </a:r>
          </a:p>
          <a:p>
            <a:pPr marL="0" indent="0">
              <a:spcBef>
                <a:spcPct val="50000"/>
              </a:spcBef>
            </a:pPr>
            <a:endParaRPr lang="en-US" altLang="en-US" sz="800" b="1" dirty="0">
              <a:solidFill>
                <a:srgbClr val="FF0000"/>
              </a:solidFill>
            </a:endParaRPr>
          </a:p>
          <a:p>
            <a:pPr marL="0" indent="0">
              <a:spcBef>
                <a:spcPct val="50000"/>
              </a:spcBef>
            </a:pPr>
            <a:r>
              <a:rPr lang="en-US" altLang="en-US" sz="3600" b="1" dirty="0">
                <a:solidFill>
                  <a:srgbClr val="FF0000"/>
                </a:solidFill>
              </a:rPr>
              <a:t>Lewis Structures (5 steps) (4:57)</a:t>
            </a:r>
          </a:p>
          <a:p>
            <a:pPr marL="0" indent="0">
              <a:spcBef>
                <a:spcPct val="50000"/>
              </a:spcBef>
            </a:pPr>
            <a:r>
              <a:rPr lang="en-US" altLang="en-US" sz="3600" b="1" dirty="0">
                <a:solidFill>
                  <a:srgbClr val="FF0000"/>
                </a:solidFill>
                <a:hlinkClick r:id="rId4"/>
              </a:rPr>
              <a:t>https://screencast-o-matic.com/watch/cFQ3lKqS4e</a:t>
            </a:r>
            <a:r>
              <a:rPr lang="en-US" altLang="en-US" sz="3600" b="1" dirty="0">
                <a:solidFill>
                  <a:srgbClr val="FF0000"/>
                </a:solidFill>
              </a:rPr>
              <a:t> </a:t>
            </a:r>
          </a:p>
          <a:p>
            <a:pPr marL="0" indent="0">
              <a:spcBef>
                <a:spcPct val="50000"/>
              </a:spcBef>
            </a:pPr>
            <a:endParaRPr lang="en-US" altLang="en-US" sz="3600" b="1" dirty="0">
              <a:solidFill>
                <a:srgbClr val="FF0000"/>
              </a:solidFill>
            </a:endParaRPr>
          </a:p>
        </p:txBody>
      </p:sp>
      <p:sp>
        <p:nvSpPr>
          <p:cNvPr id="2" name="Footer Placeholder 1"/>
          <p:cNvSpPr>
            <a:spLocks noGrp="1"/>
          </p:cNvSpPr>
          <p:nvPr>
            <p:ph type="ftr" sz="quarter" idx="10"/>
          </p:nvPr>
        </p:nvSpPr>
        <p:spPr/>
        <p:txBody>
          <a:bodyPr/>
          <a:lstStyle/>
          <a:p>
            <a:r>
              <a:rPr lang="en-US" altLang="en-US" dirty="0"/>
              <a:t>Chapter 7A Ionic Bonding</a:t>
            </a:r>
          </a:p>
        </p:txBody>
      </p:sp>
    </p:spTree>
    <p:extLst>
      <p:ext uri="{BB962C8B-B14F-4D97-AF65-F5344CB8AC3E}">
        <p14:creationId xmlns:p14="http://schemas.microsoft.com/office/powerpoint/2010/main" val="273886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01722"/>
            <a:ext cx="8991600" cy="6156278"/>
          </a:xfrm>
        </p:spPr>
        <p:txBody>
          <a:bodyPr/>
          <a:lstStyle/>
          <a:p>
            <a:pPr marL="0" indent="0"/>
            <a:r>
              <a:rPr lang="en-US" dirty="0">
                <a:solidFill>
                  <a:srgbClr val="FF0000"/>
                </a:solidFill>
              </a:rPr>
              <a:t>Give the nuclear symbol and e- dot diagrams:</a:t>
            </a:r>
          </a:p>
          <a:p>
            <a:pPr marL="0" indent="0">
              <a:tabLst>
                <a:tab pos="4572000" algn="l"/>
              </a:tabLst>
            </a:pPr>
            <a:endParaRPr lang="en-US" sz="800" dirty="0"/>
          </a:p>
          <a:p>
            <a:pPr marL="0" indent="0">
              <a:tabLst>
                <a:tab pos="4572000" algn="l"/>
              </a:tabLst>
            </a:pPr>
            <a:r>
              <a:rPr lang="en-US" dirty="0"/>
              <a:t>Lithium	Magnesium</a:t>
            </a:r>
          </a:p>
          <a:p>
            <a:pPr marL="0" indent="0">
              <a:tabLst>
                <a:tab pos="4572000" algn="l"/>
              </a:tabLst>
            </a:pPr>
            <a:endParaRPr lang="en-US" sz="3600" dirty="0"/>
          </a:p>
          <a:p>
            <a:pPr marL="0" indent="0">
              <a:tabLst>
                <a:tab pos="4572000" algn="l"/>
              </a:tabLst>
            </a:pPr>
            <a:r>
              <a:rPr lang="en-US" dirty="0"/>
              <a:t>Gallium	Silicon</a:t>
            </a:r>
          </a:p>
          <a:p>
            <a:pPr marL="0" indent="0">
              <a:tabLst>
                <a:tab pos="4572000" algn="l"/>
              </a:tabLst>
            </a:pPr>
            <a:endParaRPr lang="en-US" sz="3600" dirty="0"/>
          </a:p>
          <a:p>
            <a:pPr marL="0" indent="0">
              <a:tabLst>
                <a:tab pos="4572000" algn="l"/>
              </a:tabLst>
            </a:pPr>
            <a:r>
              <a:rPr lang="en-US" dirty="0"/>
              <a:t>Phosphorus	Oxygen</a:t>
            </a:r>
          </a:p>
          <a:p>
            <a:pPr marL="0" indent="0">
              <a:tabLst>
                <a:tab pos="4572000" algn="l"/>
              </a:tabLst>
            </a:pPr>
            <a:endParaRPr lang="en-US" sz="3600" dirty="0"/>
          </a:p>
          <a:p>
            <a:pPr marL="0" indent="0">
              <a:tabLst>
                <a:tab pos="4572000" algn="l"/>
              </a:tabLst>
            </a:pPr>
            <a:r>
              <a:rPr lang="en-US" dirty="0"/>
              <a:t>Fluorine	Argon</a:t>
            </a:r>
          </a:p>
          <a:p>
            <a:pPr marL="0" indent="0"/>
            <a:endParaRPr lang="en-US" dirty="0"/>
          </a:p>
          <a:p>
            <a:pPr marL="0" indent="0"/>
            <a:endParaRPr lang="en-US" dirty="0"/>
          </a:p>
        </p:txBody>
      </p:sp>
      <p:sp>
        <p:nvSpPr>
          <p:cNvPr id="4" name="Footer Placeholder 3"/>
          <p:cNvSpPr>
            <a:spLocks noGrp="1"/>
          </p:cNvSpPr>
          <p:nvPr>
            <p:ph type="ftr" sz="quarter" idx="10"/>
          </p:nvPr>
        </p:nvSpPr>
        <p:spPr/>
        <p:txBody>
          <a:bodyPr/>
          <a:lstStyle/>
          <a:p>
            <a:r>
              <a:rPr lang="en-US" altLang="en-US" dirty="0"/>
              <a:t>Chapter 7A Ionic Bonding</a:t>
            </a:r>
          </a:p>
        </p:txBody>
      </p:sp>
      <p:sp>
        <p:nvSpPr>
          <p:cNvPr id="5" name="Rectangle 2"/>
          <p:cNvSpPr txBox="1">
            <a:spLocks noChangeArrowheads="1"/>
          </p:cNvSpPr>
          <p:nvPr/>
        </p:nvSpPr>
        <p:spPr bwMode="auto">
          <a:xfrm>
            <a:off x="1905000" y="0"/>
            <a:ext cx="7010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dirty="0"/>
              <a:t>Lewis Structures (Electron Dot Diagrams)</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0"/>
            <a:ext cx="838200" cy="838200"/>
          </a:xfrm>
          <a:prstGeom prst="rect">
            <a:avLst/>
          </a:prstGeom>
          <a:noFill/>
          <a:ln>
            <a:noFill/>
          </a:ln>
          <a:effectLst/>
        </p:spPr>
      </p:pic>
    </p:spTree>
    <p:extLst>
      <p:ext uri="{BB962C8B-B14F-4D97-AF65-F5344CB8AC3E}">
        <p14:creationId xmlns:p14="http://schemas.microsoft.com/office/powerpoint/2010/main" val="395812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4625E5-E652-421C-868F-73FADF5D8DDD}"/>
              </a:ext>
            </a:extLst>
          </p:cNvPr>
          <p:cNvPicPr>
            <a:picLocks noChangeAspect="1"/>
          </p:cNvPicPr>
          <p:nvPr/>
        </p:nvPicPr>
        <p:blipFill>
          <a:blip r:embed="rId3"/>
          <a:stretch>
            <a:fillRect/>
          </a:stretch>
        </p:blipFill>
        <p:spPr>
          <a:xfrm>
            <a:off x="2007393" y="2312277"/>
            <a:ext cx="5976937" cy="1818136"/>
          </a:xfrm>
          <a:prstGeom prst="rect">
            <a:avLst/>
          </a:prstGeom>
        </p:spPr>
      </p:pic>
      <p:sp>
        <p:nvSpPr>
          <p:cNvPr id="94211" name="Rectangle 3"/>
          <p:cNvSpPr>
            <a:spLocks noGrp="1" noChangeArrowheads="1"/>
          </p:cNvSpPr>
          <p:nvPr>
            <p:ph type="body" sz="half" idx="1"/>
          </p:nvPr>
        </p:nvSpPr>
        <p:spPr>
          <a:xfrm>
            <a:off x="685800" y="4600295"/>
            <a:ext cx="8153400" cy="1981200"/>
          </a:xfrm>
        </p:spPr>
        <p:txBody>
          <a:bodyPr/>
          <a:lstStyle/>
          <a:p>
            <a:pPr marL="0" indent="0"/>
            <a:r>
              <a:rPr lang="en-US" altLang="en-US" b="0" dirty="0">
                <a:solidFill>
                  <a:srgbClr val="FF0000"/>
                </a:solidFill>
              </a:rPr>
              <a:t>Notice that all the electrons within a given </a:t>
            </a:r>
            <a:r>
              <a:rPr lang="en-US" altLang="en-US" b="0" dirty="0">
                <a:solidFill>
                  <a:srgbClr val="0070C0"/>
                </a:solidFill>
              </a:rPr>
              <a:t>“A” group </a:t>
            </a:r>
            <a:r>
              <a:rPr lang="en-US" altLang="en-US" b="0" dirty="0">
                <a:solidFill>
                  <a:srgbClr val="FF0000"/>
                </a:solidFill>
              </a:rPr>
              <a:t>(</a:t>
            </a:r>
            <a:r>
              <a:rPr lang="en-US" altLang="en-US" b="0" i="1" dirty="0">
                <a:solidFill>
                  <a:srgbClr val="FF0000"/>
                </a:solidFill>
                <a:latin typeface="Times New Roman" panose="02020603050405020304" pitchFamily="18" charset="0"/>
                <a:cs typeface="Times New Roman" panose="02020603050405020304" pitchFamily="18" charset="0"/>
              </a:rPr>
              <a:t>with the exception of helium</a:t>
            </a:r>
            <a:r>
              <a:rPr lang="en-US" altLang="en-US" b="0" dirty="0">
                <a:solidFill>
                  <a:srgbClr val="FF0000"/>
                </a:solidFill>
              </a:rPr>
              <a:t>) have the same number of electron dots in their structures.</a:t>
            </a:r>
          </a:p>
          <a:p>
            <a:pPr marL="0" indent="0"/>
            <a:endParaRPr lang="en-US" altLang="en-US" sz="2300" b="0" dirty="0"/>
          </a:p>
        </p:txBody>
      </p:sp>
      <p:graphicFrame>
        <p:nvGraphicFramePr>
          <p:cNvPr id="94485" name="Group 277"/>
          <p:cNvGraphicFramePr>
            <a:graphicFrameLocks noGrp="1"/>
          </p:cNvGraphicFramePr>
          <p:nvPr>
            <p:ph sz="half" idx="2"/>
            <p:extLst>
              <p:ext uri="{D42A27DB-BD31-4B8C-83A1-F6EECF244321}">
                <p14:modId xmlns:p14="http://schemas.microsoft.com/office/powerpoint/2010/main" val="3790620418"/>
              </p:ext>
            </p:extLst>
          </p:nvPr>
        </p:nvGraphicFramePr>
        <p:xfrm>
          <a:off x="1066802" y="1106347"/>
          <a:ext cx="7010396" cy="2994025"/>
        </p:xfrm>
        <a:graphic>
          <a:graphicData uri="http://schemas.openxmlformats.org/drawingml/2006/table">
            <a:tbl>
              <a:tblPr/>
              <a:tblGrid>
                <a:gridCol w="914401">
                  <a:extLst>
                    <a:ext uri="{9D8B030D-6E8A-4147-A177-3AD203B41FA5}">
                      <a16:colId xmlns:a16="http://schemas.microsoft.com/office/drawing/2014/main" val="20000"/>
                    </a:ext>
                  </a:extLst>
                </a:gridCol>
                <a:gridCol w="769938">
                  <a:extLst>
                    <a:ext uri="{9D8B030D-6E8A-4147-A177-3AD203B41FA5}">
                      <a16:colId xmlns:a16="http://schemas.microsoft.com/office/drawing/2014/main" val="20001"/>
                    </a:ext>
                  </a:extLst>
                </a:gridCol>
                <a:gridCol w="754063">
                  <a:extLst>
                    <a:ext uri="{9D8B030D-6E8A-4147-A177-3AD203B41FA5}">
                      <a16:colId xmlns:a16="http://schemas.microsoft.com/office/drawing/2014/main" val="20002"/>
                    </a:ext>
                  </a:extLst>
                </a:gridCol>
                <a:gridCol w="761999">
                  <a:extLst>
                    <a:ext uri="{9D8B030D-6E8A-4147-A177-3AD203B41FA5}">
                      <a16:colId xmlns:a16="http://schemas.microsoft.com/office/drawing/2014/main" val="20003"/>
                    </a:ext>
                  </a:extLst>
                </a:gridCol>
                <a:gridCol w="761999">
                  <a:extLst>
                    <a:ext uri="{9D8B030D-6E8A-4147-A177-3AD203B41FA5}">
                      <a16:colId xmlns:a16="http://schemas.microsoft.com/office/drawing/2014/main" val="20004"/>
                    </a:ext>
                  </a:extLst>
                </a:gridCol>
                <a:gridCol w="761999">
                  <a:extLst>
                    <a:ext uri="{9D8B030D-6E8A-4147-A177-3AD203B41FA5}">
                      <a16:colId xmlns:a16="http://schemas.microsoft.com/office/drawing/2014/main" val="20005"/>
                    </a:ext>
                  </a:extLst>
                </a:gridCol>
                <a:gridCol w="761999">
                  <a:extLst>
                    <a:ext uri="{9D8B030D-6E8A-4147-A177-3AD203B41FA5}">
                      <a16:colId xmlns:a16="http://schemas.microsoft.com/office/drawing/2014/main" val="20006"/>
                    </a:ext>
                  </a:extLst>
                </a:gridCol>
                <a:gridCol w="761999">
                  <a:extLst>
                    <a:ext uri="{9D8B030D-6E8A-4147-A177-3AD203B41FA5}">
                      <a16:colId xmlns:a16="http://schemas.microsoft.com/office/drawing/2014/main" val="20007"/>
                    </a:ext>
                  </a:extLst>
                </a:gridCol>
                <a:gridCol w="761999">
                  <a:extLst>
                    <a:ext uri="{9D8B030D-6E8A-4147-A177-3AD203B41FA5}">
                      <a16:colId xmlns:a16="http://schemas.microsoft.com/office/drawing/2014/main" val="20008"/>
                    </a:ext>
                  </a:extLst>
                </a:gridCol>
              </a:tblGrid>
              <a:tr h="381000">
                <a:tc gridSpan="9">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Electron Dot Structures of Some Group A Elements</a:t>
                      </a:r>
                    </a:p>
                  </a:txBody>
                  <a:tcPr anchor="ctr" anchorCtr="1"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rowSpan="2">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Period</a:t>
                      </a:r>
                    </a:p>
                  </a:txBody>
                  <a:tcPr anchor="b"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8">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Group</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4A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5A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6A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7A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8A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425">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4</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1914525" y="102088"/>
            <a:ext cx="6162675" cy="507512"/>
          </a:xfrm>
          <a:prstGeom prst="rect">
            <a:avLst/>
          </a:prstGeom>
          <a:noFill/>
        </p:spPr>
        <p:txBody>
          <a:bodyPr wrap="square" lIns="91124" tIns="45562" rIns="91124" bIns="45562" rtlCol="0">
            <a:spAutoFit/>
          </a:bodyPr>
          <a:lstStyle/>
          <a:p>
            <a:r>
              <a:rPr lang="en-US" b="1" dirty="0">
                <a:solidFill>
                  <a:schemeClr val="accent1">
                    <a:lumMod val="50000"/>
                  </a:schemeClr>
                </a:solidFill>
              </a:rPr>
              <a:t>Lewis (Electron dot) Structures</a:t>
            </a:r>
          </a:p>
        </p:txBody>
      </p:sp>
      <p:sp>
        <p:nvSpPr>
          <p:cNvPr id="3" name="Footer Placeholder 2"/>
          <p:cNvSpPr>
            <a:spLocks noGrp="1"/>
          </p:cNvSpPr>
          <p:nvPr>
            <p:ph type="ftr" sz="quarter" idx="10"/>
          </p:nvPr>
        </p:nvSpPr>
        <p:spPr/>
        <p:txBody>
          <a:bodyPr/>
          <a:lstStyle/>
          <a:p>
            <a:r>
              <a:rPr lang="en-US" altLang="en-US" dirty="0"/>
              <a:t>Chapter 7A Ionic Bonding</a:t>
            </a:r>
          </a:p>
        </p:txBody>
      </p:sp>
      <p:pic>
        <p:nvPicPr>
          <p:cNvPr id="33" name="Picture 3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502" y="0"/>
            <a:ext cx="952498" cy="1143000"/>
          </a:xfrm>
          <a:prstGeom prst="rect">
            <a:avLst/>
          </a:prstGeom>
          <a:noFill/>
          <a:ln>
            <a:noFill/>
          </a:ln>
          <a:effectLst/>
        </p:spPr>
      </p:pic>
      <p:sp>
        <p:nvSpPr>
          <p:cNvPr id="4" name="TextBox 3"/>
          <p:cNvSpPr txBox="1"/>
          <p:nvPr/>
        </p:nvSpPr>
        <p:spPr>
          <a:xfrm>
            <a:off x="6553198" y="2278360"/>
            <a:ext cx="800097" cy="461665"/>
          </a:xfrm>
          <a:prstGeom prst="rect">
            <a:avLst/>
          </a:prstGeom>
          <a:noFill/>
        </p:spPr>
        <p:txBody>
          <a:bodyPr wrap="square" rtlCol="0">
            <a:spAutoFit/>
          </a:bodyPr>
          <a:lstStyle/>
          <a:p>
            <a:r>
              <a:rPr lang="en-US" sz="2400" b="1" baseline="-25000" dirty="0">
                <a:solidFill>
                  <a:srgbClr val="00B050"/>
                </a:solidFill>
              </a:rPr>
              <a:t>9</a:t>
            </a:r>
            <a:r>
              <a:rPr lang="en-US" sz="2400" b="1" dirty="0">
                <a:solidFill>
                  <a:srgbClr val="00B050"/>
                </a:solidFill>
              </a:rPr>
              <a:t>F</a:t>
            </a:r>
            <a:r>
              <a:rPr lang="en-US" sz="2400" b="1" baseline="30000" dirty="0">
                <a:solidFill>
                  <a:srgbClr val="00B050"/>
                </a:solidFill>
              </a:rPr>
              <a:t>19</a:t>
            </a:r>
            <a:endParaRPr lang="en-US" sz="2400" b="1" dirty="0">
              <a:solidFill>
                <a:srgbClr val="00B050"/>
              </a:solidFill>
            </a:endParaRPr>
          </a:p>
        </p:txBody>
      </p:sp>
      <p:sp>
        <p:nvSpPr>
          <p:cNvPr id="35" name="TextBox 34"/>
          <p:cNvSpPr txBox="1"/>
          <p:nvPr/>
        </p:nvSpPr>
        <p:spPr>
          <a:xfrm>
            <a:off x="8118765" y="3138785"/>
            <a:ext cx="1025231" cy="461665"/>
          </a:xfrm>
          <a:prstGeom prst="rect">
            <a:avLst/>
          </a:prstGeom>
          <a:noFill/>
        </p:spPr>
        <p:txBody>
          <a:bodyPr wrap="square" rtlCol="0">
            <a:spAutoFit/>
          </a:bodyPr>
          <a:lstStyle/>
          <a:p>
            <a:r>
              <a:rPr lang="en-US" sz="2400" b="1" baseline="-25000" dirty="0">
                <a:solidFill>
                  <a:srgbClr val="FF0000"/>
                </a:solidFill>
              </a:rPr>
              <a:t>18</a:t>
            </a:r>
            <a:r>
              <a:rPr lang="en-US" sz="2400" b="1" dirty="0">
                <a:solidFill>
                  <a:srgbClr val="FF0000"/>
                </a:solidFill>
              </a:rPr>
              <a:t>Ar</a:t>
            </a:r>
            <a:r>
              <a:rPr lang="en-US" sz="2400" b="1" baseline="30000" dirty="0">
                <a:solidFill>
                  <a:srgbClr val="FF0000"/>
                </a:solidFill>
              </a:rPr>
              <a:t>40</a:t>
            </a:r>
            <a:endParaRPr lang="en-US" sz="2400" b="1" dirty="0">
              <a:solidFill>
                <a:srgbClr val="FF0000"/>
              </a:solidFill>
            </a:endParaRPr>
          </a:p>
        </p:txBody>
      </p:sp>
      <p:sp>
        <p:nvSpPr>
          <p:cNvPr id="36" name="TextBox 35"/>
          <p:cNvSpPr txBox="1"/>
          <p:nvPr/>
        </p:nvSpPr>
        <p:spPr>
          <a:xfrm>
            <a:off x="5791200" y="2286000"/>
            <a:ext cx="800097" cy="461665"/>
          </a:xfrm>
          <a:prstGeom prst="rect">
            <a:avLst/>
          </a:prstGeom>
          <a:noFill/>
        </p:spPr>
        <p:txBody>
          <a:bodyPr wrap="square" rtlCol="0">
            <a:spAutoFit/>
          </a:bodyPr>
          <a:lstStyle/>
          <a:p>
            <a:r>
              <a:rPr lang="en-US" sz="2400" b="1" baseline="-25000" dirty="0">
                <a:solidFill>
                  <a:srgbClr val="FF0000"/>
                </a:solidFill>
              </a:rPr>
              <a:t>8</a:t>
            </a:r>
            <a:r>
              <a:rPr lang="en-US" sz="2400" b="1" dirty="0">
                <a:solidFill>
                  <a:srgbClr val="FF0000"/>
                </a:solidFill>
              </a:rPr>
              <a:t>O</a:t>
            </a:r>
            <a:r>
              <a:rPr lang="en-US" sz="2400" b="1" baseline="30000" dirty="0">
                <a:solidFill>
                  <a:srgbClr val="FF0000"/>
                </a:solidFill>
              </a:rPr>
              <a:t>16</a:t>
            </a:r>
            <a:endParaRPr lang="en-US" sz="2400" b="1" dirty="0">
              <a:solidFill>
                <a:srgbClr val="FF0000"/>
              </a:solidFill>
            </a:endParaRPr>
          </a:p>
        </p:txBody>
      </p:sp>
      <p:sp>
        <p:nvSpPr>
          <p:cNvPr id="37" name="TextBox 36"/>
          <p:cNvSpPr txBox="1"/>
          <p:nvPr/>
        </p:nvSpPr>
        <p:spPr>
          <a:xfrm>
            <a:off x="381000" y="2703792"/>
            <a:ext cx="800101" cy="461665"/>
          </a:xfrm>
          <a:prstGeom prst="rect">
            <a:avLst/>
          </a:prstGeom>
          <a:noFill/>
        </p:spPr>
        <p:txBody>
          <a:bodyPr wrap="square" rtlCol="0">
            <a:spAutoFit/>
          </a:bodyPr>
          <a:lstStyle/>
          <a:p>
            <a:r>
              <a:rPr lang="en-US" sz="2400" b="1" baseline="-25000" dirty="0">
                <a:solidFill>
                  <a:srgbClr val="FF0000"/>
                </a:solidFill>
              </a:rPr>
              <a:t>3</a:t>
            </a:r>
            <a:r>
              <a:rPr lang="en-US" sz="2400" b="1" dirty="0">
                <a:solidFill>
                  <a:srgbClr val="FF0000"/>
                </a:solidFill>
              </a:rPr>
              <a:t>Li</a:t>
            </a:r>
            <a:r>
              <a:rPr lang="en-US" sz="2400" b="1" baseline="30000" dirty="0">
                <a:solidFill>
                  <a:srgbClr val="FF0000"/>
                </a:solidFill>
              </a:rPr>
              <a:t>7</a:t>
            </a:r>
            <a:endParaRPr lang="en-US" sz="2400" b="1" dirty="0">
              <a:solidFill>
                <a:srgbClr val="FF0000"/>
              </a:solidFill>
            </a:endParaRPr>
          </a:p>
        </p:txBody>
      </p:sp>
      <p:sp>
        <p:nvSpPr>
          <p:cNvPr id="38" name="TextBox 37">
            <a:extLst>
              <a:ext uri="{FF2B5EF4-FFF2-40B4-BE49-F238E27FC236}">
                <a16:creationId xmlns:a16="http://schemas.microsoft.com/office/drawing/2014/main" id="{37524E07-19D7-4A8D-AE35-A541163E9659}"/>
              </a:ext>
            </a:extLst>
          </p:cNvPr>
          <p:cNvSpPr txBox="1"/>
          <p:nvPr/>
        </p:nvSpPr>
        <p:spPr>
          <a:xfrm>
            <a:off x="2615627" y="2278360"/>
            <a:ext cx="1123947" cy="461665"/>
          </a:xfrm>
          <a:prstGeom prst="rect">
            <a:avLst/>
          </a:prstGeom>
          <a:solidFill>
            <a:schemeClr val="bg1"/>
          </a:solidFill>
        </p:spPr>
        <p:txBody>
          <a:bodyPr wrap="square" rtlCol="0">
            <a:spAutoFit/>
          </a:bodyPr>
          <a:lstStyle/>
          <a:p>
            <a:r>
              <a:rPr lang="en-US" sz="2400" b="1" baseline="-25000" dirty="0">
                <a:solidFill>
                  <a:srgbClr val="FF0000"/>
                </a:solidFill>
              </a:rPr>
              <a:t>12</a:t>
            </a:r>
            <a:r>
              <a:rPr lang="en-US" sz="2400" b="1" dirty="0">
                <a:solidFill>
                  <a:srgbClr val="FF0000"/>
                </a:solidFill>
              </a:rPr>
              <a:t>Mg</a:t>
            </a:r>
            <a:r>
              <a:rPr lang="en-US" sz="2400" b="1" baseline="30000" dirty="0">
                <a:solidFill>
                  <a:srgbClr val="FF0000"/>
                </a:solidFill>
              </a:rPr>
              <a:t>24</a:t>
            </a:r>
            <a:endParaRPr lang="en-US" sz="2400" b="1" dirty="0">
              <a:solidFill>
                <a:srgbClr val="FF0000"/>
              </a:solidFill>
            </a:endParaRPr>
          </a:p>
        </p:txBody>
      </p:sp>
      <p:sp>
        <p:nvSpPr>
          <p:cNvPr id="40" name="TextBox 39">
            <a:extLst>
              <a:ext uri="{FF2B5EF4-FFF2-40B4-BE49-F238E27FC236}">
                <a16:creationId xmlns:a16="http://schemas.microsoft.com/office/drawing/2014/main" id="{D9A82DD7-A853-4494-89D8-DF05B973C741}"/>
              </a:ext>
            </a:extLst>
          </p:cNvPr>
          <p:cNvSpPr txBox="1"/>
          <p:nvPr/>
        </p:nvSpPr>
        <p:spPr>
          <a:xfrm>
            <a:off x="4953000" y="2266798"/>
            <a:ext cx="945716" cy="461665"/>
          </a:xfrm>
          <a:prstGeom prst="rect">
            <a:avLst/>
          </a:prstGeom>
          <a:noFill/>
        </p:spPr>
        <p:txBody>
          <a:bodyPr wrap="square" rtlCol="0">
            <a:spAutoFit/>
          </a:bodyPr>
          <a:lstStyle/>
          <a:p>
            <a:r>
              <a:rPr lang="en-US" sz="2400" b="1" baseline="-25000" dirty="0">
                <a:solidFill>
                  <a:srgbClr val="00B050"/>
                </a:solidFill>
              </a:rPr>
              <a:t>15</a:t>
            </a:r>
            <a:r>
              <a:rPr lang="en-US" sz="2400" b="1" dirty="0">
                <a:solidFill>
                  <a:srgbClr val="00B050"/>
                </a:solidFill>
              </a:rPr>
              <a:t>P</a:t>
            </a:r>
            <a:r>
              <a:rPr lang="en-US" sz="2400" b="1" baseline="30000" dirty="0">
                <a:solidFill>
                  <a:srgbClr val="00B050"/>
                </a:solidFill>
              </a:rPr>
              <a:t>31</a:t>
            </a:r>
            <a:endParaRPr lang="en-US" sz="2400" b="1" dirty="0">
              <a:solidFill>
                <a:srgbClr val="00B050"/>
              </a:solidFill>
            </a:endParaRPr>
          </a:p>
        </p:txBody>
      </p:sp>
      <p:sp>
        <p:nvSpPr>
          <p:cNvPr id="41" name="TextBox 40">
            <a:extLst>
              <a:ext uri="{FF2B5EF4-FFF2-40B4-BE49-F238E27FC236}">
                <a16:creationId xmlns:a16="http://schemas.microsoft.com/office/drawing/2014/main" id="{F59FAD81-49DE-4ACB-8977-328FF763A772}"/>
              </a:ext>
            </a:extLst>
          </p:cNvPr>
          <p:cNvSpPr txBox="1"/>
          <p:nvPr/>
        </p:nvSpPr>
        <p:spPr>
          <a:xfrm>
            <a:off x="3177600" y="4156227"/>
            <a:ext cx="1123947" cy="461665"/>
          </a:xfrm>
          <a:prstGeom prst="rect">
            <a:avLst/>
          </a:prstGeom>
          <a:solidFill>
            <a:schemeClr val="bg1"/>
          </a:solidFill>
        </p:spPr>
        <p:txBody>
          <a:bodyPr wrap="square" rtlCol="0">
            <a:spAutoFit/>
          </a:bodyPr>
          <a:lstStyle/>
          <a:p>
            <a:r>
              <a:rPr lang="en-US" sz="2400" b="1" baseline="-25000" dirty="0">
                <a:solidFill>
                  <a:srgbClr val="00B050"/>
                </a:solidFill>
              </a:rPr>
              <a:t>31</a:t>
            </a:r>
            <a:r>
              <a:rPr lang="en-US" sz="2400" b="1" dirty="0">
                <a:solidFill>
                  <a:srgbClr val="00B050"/>
                </a:solidFill>
              </a:rPr>
              <a:t>Ga</a:t>
            </a:r>
            <a:r>
              <a:rPr lang="en-US" sz="2400" b="1" baseline="30000" dirty="0">
                <a:solidFill>
                  <a:srgbClr val="00B050"/>
                </a:solidFill>
              </a:rPr>
              <a:t>70</a:t>
            </a:r>
            <a:endParaRPr lang="en-US" sz="2400" b="1" dirty="0">
              <a:solidFill>
                <a:srgbClr val="00B050"/>
              </a:solidFill>
            </a:endParaRPr>
          </a:p>
        </p:txBody>
      </p:sp>
      <p:sp>
        <p:nvSpPr>
          <p:cNvPr id="42" name="TextBox 41">
            <a:extLst>
              <a:ext uri="{FF2B5EF4-FFF2-40B4-BE49-F238E27FC236}">
                <a16:creationId xmlns:a16="http://schemas.microsoft.com/office/drawing/2014/main" id="{1FF2447B-D2B7-4524-8CBF-190DEAB2A343}"/>
              </a:ext>
            </a:extLst>
          </p:cNvPr>
          <p:cNvSpPr txBox="1"/>
          <p:nvPr/>
        </p:nvSpPr>
        <p:spPr>
          <a:xfrm>
            <a:off x="4160980" y="2233910"/>
            <a:ext cx="945715" cy="461665"/>
          </a:xfrm>
          <a:prstGeom prst="rect">
            <a:avLst/>
          </a:prstGeom>
          <a:noFill/>
        </p:spPr>
        <p:txBody>
          <a:bodyPr wrap="square" rtlCol="0">
            <a:spAutoFit/>
          </a:bodyPr>
          <a:lstStyle/>
          <a:p>
            <a:r>
              <a:rPr lang="en-US" sz="2400" b="1" baseline="-25000" dirty="0">
                <a:solidFill>
                  <a:srgbClr val="FF0000"/>
                </a:solidFill>
              </a:rPr>
              <a:t>14</a:t>
            </a:r>
            <a:r>
              <a:rPr lang="en-US" sz="2400" b="1" dirty="0">
                <a:solidFill>
                  <a:srgbClr val="FF0000"/>
                </a:solidFill>
              </a:rPr>
              <a:t>Si</a:t>
            </a:r>
            <a:r>
              <a:rPr lang="en-US" sz="2400" b="1" baseline="30000" dirty="0">
                <a:solidFill>
                  <a:srgbClr val="FF0000"/>
                </a:solidFill>
              </a:rPr>
              <a:t>28</a:t>
            </a:r>
            <a:endParaRPr lang="en-US" sz="2400" b="1" dirty="0">
              <a:solidFill>
                <a:srgbClr val="FF0000"/>
              </a:solidFill>
            </a:endParaRPr>
          </a:p>
        </p:txBody>
      </p:sp>
      <p:sp>
        <p:nvSpPr>
          <p:cNvPr id="43" name="TextBox 42">
            <a:extLst>
              <a:ext uri="{FF2B5EF4-FFF2-40B4-BE49-F238E27FC236}">
                <a16:creationId xmlns:a16="http://schemas.microsoft.com/office/drawing/2014/main" id="{F87625A6-073D-450D-B3B4-9A50E5FE1990}"/>
              </a:ext>
            </a:extLst>
          </p:cNvPr>
          <p:cNvSpPr txBox="1"/>
          <p:nvPr/>
        </p:nvSpPr>
        <p:spPr>
          <a:xfrm>
            <a:off x="2100261" y="1885890"/>
            <a:ext cx="5976937" cy="400110"/>
          </a:xfrm>
          <a:prstGeom prst="rect">
            <a:avLst/>
          </a:prstGeom>
          <a:solidFill>
            <a:schemeClr val="bg1"/>
          </a:solid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I</a:t>
            </a:r>
            <a:r>
              <a:rPr lang="en-US" sz="2000" dirty="0">
                <a:solidFill>
                  <a:srgbClr val="FF0000"/>
                </a:solidFill>
              </a:rPr>
              <a:t>A      </a:t>
            </a:r>
            <a:r>
              <a:rPr lang="en-US" sz="2000" dirty="0">
                <a:solidFill>
                  <a:srgbClr val="FF0000"/>
                </a:solidFill>
                <a:latin typeface="Times New Roman" panose="02020603050405020304" pitchFamily="18" charset="0"/>
                <a:cs typeface="Times New Roman" panose="02020603050405020304" pitchFamily="18" charset="0"/>
              </a:rPr>
              <a:t>II</a:t>
            </a:r>
            <a:r>
              <a:rPr lang="en-US" sz="2000" dirty="0">
                <a:solidFill>
                  <a:srgbClr val="FF0000"/>
                </a:solidFill>
              </a:rPr>
              <a:t>A      </a:t>
            </a:r>
            <a:r>
              <a:rPr lang="en-US" sz="2000" dirty="0">
                <a:solidFill>
                  <a:srgbClr val="FF0000"/>
                </a:solidFill>
                <a:latin typeface="Times New Roman" panose="02020603050405020304" pitchFamily="18" charset="0"/>
                <a:cs typeface="Times New Roman" panose="02020603050405020304" pitchFamily="18" charset="0"/>
              </a:rPr>
              <a:t>III</a:t>
            </a:r>
            <a:r>
              <a:rPr lang="en-US" sz="2000" dirty="0">
                <a:solidFill>
                  <a:srgbClr val="FF0000"/>
                </a:solidFill>
              </a:rPr>
              <a:t>A      </a:t>
            </a:r>
            <a:r>
              <a:rPr lang="en-US" sz="2000" dirty="0">
                <a:solidFill>
                  <a:srgbClr val="FF0000"/>
                </a:solidFill>
                <a:latin typeface="Times New Roman" panose="02020603050405020304" pitchFamily="18" charset="0"/>
                <a:cs typeface="Times New Roman" panose="02020603050405020304" pitchFamily="18" charset="0"/>
              </a:rPr>
              <a:t>I</a:t>
            </a:r>
            <a:r>
              <a:rPr lang="en-US" sz="2000" dirty="0">
                <a:solidFill>
                  <a:srgbClr val="FF0000"/>
                </a:solidFill>
              </a:rPr>
              <a:t>VA     VA      V</a:t>
            </a:r>
            <a:r>
              <a:rPr lang="en-US" sz="2000" dirty="0">
                <a:solidFill>
                  <a:srgbClr val="FF0000"/>
                </a:solidFill>
                <a:latin typeface="Times New Roman" panose="02020603050405020304" pitchFamily="18" charset="0"/>
                <a:cs typeface="Times New Roman" panose="02020603050405020304" pitchFamily="18" charset="0"/>
              </a:rPr>
              <a:t>I</a:t>
            </a:r>
            <a:r>
              <a:rPr lang="en-US" sz="2000" dirty="0">
                <a:solidFill>
                  <a:srgbClr val="FF0000"/>
                </a:solidFill>
              </a:rPr>
              <a:t>A     V</a:t>
            </a:r>
            <a:r>
              <a:rPr lang="en-US" sz="2000" dirty="0">
                <a:solidFill>
                  <a:srgbClr val="FF0000"/>
                </a:solidFill>
                <a:latin typeface="Times New Roman" panose="02020603050405020304" pitchFamily="18" charset="0"/>
                <a:cs typeface="Times New Roman" panose="02020603050405020304" pitchFamily="18" charset="0"/>
              </a:rPr>
              <a:t>II</a:t>
            </a:r>
            <a:r>
              <a:rPr lang="en-US" sz="2000" dirty="0">
                <a:solidFill>
                  <a:srgbClr val="FF0000"/>
                </a:solidFill>
              </a:rPr>
              <a:t>A   V</a:t>
            </a:r>
            <a:r>
              <a:rPr lang="en-US" sz="2000" dirty="0">
                <a:solidFill>
                  <a:srgbClr val="FF0000"/>
                </a:solidFill>
                <a:latin typeface="Times New Roman" panose="02020603050405020304" pitchFamily="18" charset="0"/>
                <a:cs typeface="Times New Roman" panose="02020603050405020304" pitchFamily="18" charset="0"/>
              </a:rPr>
              <a:t>III</a:t>
            </a:r>
            <a:r>
              <a:rPr lang="en-US" sz="2000" dirty="0">
                <a:solidFill>
                  <a:srgbClr val="FF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dirty="0"/>
              <a:t>Formation of Cations</a:t>
            </a:r>
          </a:p>
        </p:txBody>
      </p:sp>
      <p:sp>
        <p:nvSpPr>
          <p:cNvPr id="104455" name="Text Box 7"/>
          <p:cNvSpPr txBox="1">
            <a:spLocks noChangeArrowheads="1"/>
          </p:cNvSpPr>
          <p:nvPr/>
        </p:nvSpPr>
        <p:spPr bwMode="auto">
          <a:xfrm>
            <a:off x="190500" y="608067"/>
            <a:ext cx="8763000" cy="424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solidFill>
                  <a:schemeClr val="accent1">
                    <a:lumMod val="50000"/>
                  </a:schemeClr>
                </a:solidFill>
              </a:rPr>
              <a:t>Formation of </a:t>
            </a:r>
            <a:r>
              <a:rPr lang="en-US" altLang="en-US" sz="4000" b="1" dirty="0">
                <a:solidFill>
                  <a:srgbClr val="B54C8C"/>
                </a:solidFill>
                <a:effectLst>
                  <a:outerShdw blurRad="38100" dist="38100" dir="2700000" algn="tl">
                    <a:srgbClr val="000000">
                      <a:alpha val="43137"/>
                    </a:srgbClr>
                  </a:outerShdw>
                </a:effectLst>
              </a:rPr>
              <a:t>Cations</a:t>
            </a:r>
            <a:endParaRPr lang="en-US" altLang="en-US" sz="3600" b="1" dirty="0">
              <a:solidFill>
                <a:srgbClr val="B54C8C"/>
              </a:solidFill>
              <a:effectLst>
                <a:outerShdw blurRad="38100" dist="38100" dir="2700000" algn="tl">
                  <a:srgbClr val="000000">
                    <a:alpha val="43137"/>
                  </a:srgbClr>
                </a:outerShdw>
              </a:effectLst>
            </a:endParaRPr>
          </a:p>
          <a:p>
            <a:pPr marL="0" indent="0">
              <a:spcBef>
                <a:spcPct val="50000"/>
              </a:spcBef>
            </a:pPr>
            <a:r>
              <a:rPr lang="en-US" altLang="en-US" sz="2800" dirty="0"/>
              <a:t>A </a:t>
            </a:r>
            <a:r>
              <a:rPr lang="en-US" altLang="en-US" sz="2800" b="1" dirty="0">
                <a:solidFill>
                  <a:srgbClr val="00B0F0"/>
                </a:solidFill>
              </a:rPr>
              <a:t>neutral</a:t>
            </a:r>
            <a:r>
              <a:rPr lang="en-US" altLang="en-US" sz="2800" dirty="0"/>
              <a:t> atom (</a:t>
            </a:r>
            <a:r>
              <a:rPr lang="en-US" altLang="en-US" sz="2800" i="1" dirty="0">
                <a:latin typeface="Times New Roman" panose="02020603050405020304" pitchFamily="18" charset="0"/>
                <a:cs typeface="Times New Roman" panose="02020603050405020304" pitchFamily="18" charset="0"/>
              </a:rPr>
              <a:t>unbonded</a:t>
            </a:r>
            <a:r>
              <a:rPr lang="en-US" altLang="en-US" sz="2800" dirty="0"/>
              <a:t>) is </a:t>
            </a:r>
            <a:r>
              <a:rPr lang="en-US" altLang="en-US" sz="2800" dirty="0">
                <a:solidFill>
                  <a:srgbClr val="00B050"/>
                </a:solidFill>
              </a:rPr>
              <a:t>electrically neutral </a:t>
            </a:r>
            <a:r>
              <a:rPr lang="en-US" altLang="en-US" sz="2800" dirty="0"/>
              <a:t>because it has </a:t>
            </a:r>
            <a:r>
              <a:rPr lang="en-US" altLang="en-US" sz="2800" b="1" dirty="0">
                <a:solidFill>
                  <a:srgbClr val="00B0F0"/>
                </a:solidFill>
              </a:rPr>
              <a:t>equal numbers of protons and electrons</a:t>
            </a:r>
            <a:r>
              <a:rPr lang="en-US" altLang="en-US" sz="2800" dirty="0"/>
              <a:t>.</a:t>
            </a:r>
          </a:p>
          <a:p>
            <a:pPr marL="0" indent="0">
              <a:spcBef>
                <a:spcPct val="50000"/>
              </a:spcBef>
            </a:pPr>
            <a:r>
              <a:rPr lang="en-US" altLang="en-US" sz="2800" dirty="0"/>
              <a:t>An </a:t>
            </a:r>
            <a:r>
              <a:rPr lang="en-US" altLang="en-US" sz="3200" b="1" dirty="0">
                <a:solidFill>
                  <a:srgbClr val="0070C0"/>
                </a:solidFill>
                <a:effectLst>
                  <a:outerShdw blurRad="38100" dist="38100" dir="2700000" algn="tl">
                    <a:srgbClr val="000000">
                      <a:alpha val="43137"/>
                    </a:srgbClr>
                  </a:outerShdw>
                </a:effectLst>
              </a:rPr>
              <a:t>ion</a:t>
            </a:r>
            <a:r>
              <a:rPr lang="en-US" altLang="en-US" sz="2800" dirty="0"/>
              <a:t> forms when an atom or group of atoms loses or gains electrons. </a:t>
            </a:r>
            <a:r>
              <a:rPr lang="en-US" altLang="en-US" sz="2800" dirty="0">
                <a:solidFill>
                  <a:srgbClr val="00B050"/>
                </a:solidFill>
              </a:rPr>
              <a:t>A positively charged ion, or cation, is produced when an atom loses one or more valence electrons. </a:t>
            </a:r>
          </a:p>
        </p:txBody>
      </p:sp>
      <p:sp>
        <p:nvSpPr>
          <p:cNvPr id="2" name="Footer Placeholder 1"/>
          <p:cNvSpPr>
            <a:spLocks noGrp="1"/>
          </p:cNvSpPr>
          <p:nvPr>
            <p:ph type="ftr" sz="quarter" idx="10"/>
          </p:nvPr>
        </p:nvSpPr>
        <p:spPr/>
        <p:txBody>
          <a:bodyPr/>
          <a:lstStyle/>
          <a:p>
            <a:r>
              <a:rPr lang="en-US" altLang="en-US" dirty="0"/>
              <a:t>Chapter 7A Ionic Bonding</a:t>
            </a:r>
          </a:p>
        </p:txBody>
      </p:sp>
      <p:pic>
        <p:nvPicPr>
          <p:cNvPr id="6" name="Picture 5">
            <a:extLst>
              <a:ext uri="{FF2B5EF4-FFF2-40B4-BE49-F238E27FC236}">
                <a16:creationId xmlns:a16="http://schemas.microsoft.com/office/drawing/2014/main" id="{18B6167F-47F4-4C1D-85CD-6B2D2045C86F}"/>
              </a:ext>
            </a:extLst>
          </p:cNvPr>
          <p:cNvPicPr>
            <a:picLocks noChangeAspect="1"/>
          </p:cNvPicPr>
          <p:nvPr/>
        </p:nvPicPr>
        <p:blipFill>
          <a:blip r:embed="rId3">
            <a:extLst>
              <a:ext uri="{28A0092B-C50C-407E-A947-70E740481C1C}">
                <a14:useLocalDpi xmlns:a14="http://schemas.microsoft.com/office/drawing/2010/main" val="0"/>
              </a:ext>
            </a:extLst>
          </a:blip>
          <a:srcRect r="46108"/>
          <a:stretch/>
        </p:blipFill>
        <p:spPr>
          <a:xfrm>
            <a:off x="2133600" y="4388329"/>
            <a:ext cx="3558541" cy="2458126"/>
          </a:xfrm>
          <a:prstGeom prst="rect">
            <a:avLst/>
          </a:prstGeom>
        </p:spPr>
      </p:pic>
      <p:pic>
        <p:nvPicPr>
          <p:cNvPr id="3" name="Picture 2">
            <a:extLst>
              <a:ext uri="{FF2B5EF4-FFF2-40B4-BE49-F238E27FC236}">
                <a16:creationId xmlns:a16="http://schemas.microsoft.com/office/drawing/2014/main" id="{A729CFFB-477F-9AA9-E35A-E0D5DB9153FF}"/>
              </a:ext>
            </a:extLst>
          </p:cNvPr>
          <p:cNvPicPr>
            <a:picLocks noChangeAspect="1"/>
          </p:cNvPicPr>
          <p:nvPr/>
        </p:nvPicPr>
        <p:blipFill>
          <a:blip r:embed="rId3">
            <a:extLst>
              <a:ext uri="{28A0092B-C50C-407E-A947-70E740481C1C}">
                <a14:useLocalDpi xmlns:a14="http://schemas.microsoft.com/office/drawing/2010/main" val="0"/>
              </a:ext>
            </a:extLst>
          </a:blip>
          <a:srcRect l="56462"/>
          <a:stretch/>
        </p:blipFill>
        <p:spPr>
          <a:xfrm>
            <a:off x="5867400" y="4399874"/>
            <a:ext cx="2874818" cy="2458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5">
                                            <p:txEl>
                                              <p:pRg st="0" end="0"/>
                                            </p:txEl>
                                          </p:spTgt>
                                        </p:tgtEl>
                                        <p:attrNameLst>
                                          <p:attrName>style.visibility</p:attrName>
                                        </p:attrNameLst>
                                      </p:cBhvr>
                                      <p:to>
                                        <p:strVal val="visible"/>
                                      </p:to>
                                    </p:set>
                                    <p:animEffect transition="in" filter="fade">
                                      <p:cBhvr>
                                        <p:cTn id="7" dur="500"/>
                                        <p:tgtEl>
                                          <p:spTgt spid="1044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5">
                                            <p:txEl>
                                              <p:pRg st="1" end="1"/>
                                            </p:txEl>
                                          </p:spTgt>
                                        </p:tgtEl>
                                        <p:attrNameLst>
                                          <p:attrName>style.visibility</p:attrName>
                                        </p:attrNameLst>
                                      </p:cBhvr>
                                      <p:to>
                                        <p:strVal val="visible"/>
                                      </p:to>
                                    </p:set>
                                    <p:animEffect transition="in" filter="fade">
                                      <p:cBhvr>
                                        <p:cTn id="12" dur="500"/>
                                        <p:tgtEl>
                                          <p:spTgt spid="1044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455">
                                            <p:txEl>
                                              <p:pRg st="2" end="2"/>
                                            </p:txEl>
                                          </p:spTgt>
                                        </p:tgtEl>
                                        <p:attrNameLst>
                                          <p:attrName>style.visibility</p:attrName>
                                        </p:attrNameLst>
                                      </p:cBhvr>
                                      <p:to>
                                        <p:strVal val="visible"/>
                                      </p:to>
                                    </p:set>
                                    <p:animEffect transition="in" filter="fade">
                                      <p:cBhvr>
                                        <p:cTn id="17" dur="500"/>
                                        <p:tgtEl>
                                          <p:spTgt spid="1044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dirty="0"/>
              <a:t>Formation of Cations</a:t>
            </a:r>
          </a:p>
        </p:txBody>
      </p:sp>
      <p:sp>
        <p:nvSpPr>
          <p:cNvPr id="104455" name="Text Box 7"/>
          <p:cNvSpPr txBox="1">
            <a:spLocks noChangeArrowheads="1"/>
          </p:cNvSpPr>
          <p:nvPr/>
        </p:nvSpPr>
        <p:spPr bwMode="auto">
          <a:xfrm>
            <a:off x="190500" y="608067"/>
            <a:ext cx="8763000" cy="498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solidFill>
                  <a:schemeClr val="accent1">
                    <a:lumMod val="50000"/>
                  </a:schemeClr>
                </a:solidFill>
              </a:rPr>
              <a:t>Formation of </a:t>
            </a:r>
            <a:r>
              <a:rPr lang="en-US" altLang="en-US" sz="4000" b="1" dirty="0">
                <a:solidFill>
                  <a:srgbClr val="B54C8C"/>
                </a:solidFill>
                <a:effectLst>
                  <a:outerShdw blurRad="38100" dist="38100" dir="2700000" algn="tl">
                    <a:srgbClr val="000000">
                      <a:alpha val="43137"/>
                    </a:srgbClr>
                  </a:outerShdw>
                </a:effectLst>
              </a:rPr>
              <a:t>Cations</a:t>
            </a:r>
            <a:endParaRPr lang="en-US" altLang="en-US" sz="3600" b="1" dirty="0">
              <a:solidFill>
                <a:srgbClr val="B54C8C"/>
              </a:solidFill>
              <a:effectLst>
                <a:outerShdw blurRad="38100" dist="38100" dir="2700000" algn="tl">
                  <a:srgbClr val="000000">
                    <a:alpha val="43137"/>
                  </a:srgbClr>
                </a:outerShdw>
              </a:effectLst>
            </a:endParaRPr>
          </a:p>
          <a:p>
            <a:pPr marL="0" indent="0">
              <a:spcBef>
                <a:spcPct val="50000"/>
              </a:spcBef>
            </a:pPr>
            <a:r>
              <a:rPr lang="en-US" altLang="en-US" sz="2800" b="1" dirty="0">
                <a:solidFill>
                  <a:srgbClr val="00B0F0"/>
                </a:solidFill>
                <a:effectLst>
                  <a:outerShdw blurRad="38100" dist="38100" dir="2700000" algn="tl">
                    <a:srgbClr val="000000">
                      <a:alpha val="43137"/>
                    </a:srgbClr>
                  </a:outerShdw>
                </a:effectLst>
              </a:rPr>
              <a:t>Metals </a:t>
            </a:r>
            <a:r>
              <a:rPr lang="en-US" altLang="en-US" sz="2800" dirty="0"/>
              <a:t>tend to </a:t>
            </a:r>
            <a:r>
              <a:rPr lang="en-US" altLang="en-US" sz="2800" b="1" dirty="0">
                <a:solidFill>
                  <a:srgbClr val="00B0F0"/>
                </a:solidFill>
                <a:effectLst>
                  <a:outerShdw blurRad="38100" dist="38100" dir="2700000" algn="tl">
                    <a:srgbClr val="000000">
                      <a:alpha val="43137"/>
                    </a:srgbClr>
                  </a:outerShdw>
                </a:effectLst>
              </a:rPr>
              <a:t>lose their valence electrons </a:t>
            </a:r>
            <a:r>
              <a:rPr lang="en-US" altLang="en-US" sz="2800" dirty="0"/>
              <a:t>(</a:t>
            </a:r>
            <a:r>
              <a:rPr lang="en-US" altLang="en-US" sz="2800" b="1" dirty="0">
                <a:solidFill>
                  <a:srgbClr val="0070C0"/>
                </a:solidFill>
              </a:rPr>
              <a:t>Low Ionization Energy</a:t>
            </a:r>
            <a:r>
              <a:rPr lang="en-US" altLang="en-US" sz="2800" dirty="0"/>
              <a:t>), leaving a </a:t>
            </a:r>
            <a:r>
              <a:rPr lang="en-US" altLang="en-US" sz="3200" b="1" dirty="0">
                <a:solidFill>
                  <a:srgbClr val="FF0000"/>
                </a:solidFill>
                <a:effectLst>
                  <a:outerShdw blurRad="38100" dist="38100" dir="2700000" algn="tl">
                    <a:srgbClr val="000000">
                      <a:alpha val="43137"/>
                    </a:srgbClr>
                  </a:outerShdw>
                </a:effectLst>
              </a:rPr>
              <a:t>complete octet or valence</a:t>
            </a:r>
            <a:r>
              <a:rPr lang="en-US" altLang="en-US" sz="3200" b="1" dirty="0">
                <a:effectLst>
                  <a:outerShdw blurRad="38100" dist="38100" dir="2700000" algn="tl">
                    <a:srgbClr val="000000">
                      <a:alpha val="43137"/>
                    </a:srgbClr>
                  </a:outerShdw>
                </a:effectLst>
              </a:rPr>
              <a:t> </a:t>
            </a:r>
            <a:r>
              <a:rPr lang="en-US" altLang="en-US" sz="2800" dirty="0"/>
              <a:t>in the next-lowest energy level. </a:t>
            </a:r>
          </a:p>
          <a:p>
            <a:pPr marL="342900" indent="-342900">
              <a:spcBef>
                <a:spcPts val="2400"/>
              </a:spcBef>
              <a:buFont typeface="Arial" panose="020B0604020202020204" pitchFamily="34" charset="0"/>
              <a:buChar char="•"/>
            </a:pPr>
            <a:r>
              <a:rPr lang="en-US" altLang="en-US" sz="2800" dirty="0"/>
              <a:t>A sodium atom (Na) forms a sodium cation (Na</a:t>
            </a:r>
            <a:r>
              <a:rPr lang="en-US" altLang="en-US" sz="2800" baseline="30000" dirty="0"/>
              <a:t>+</a:t>
            </a:r>
            <a:r>
              <a:rPr lang="en-US" altLang="en-US" sz="2800" dirty="0"/>
              <a:t>).</a:t>
            </a:r>
          </a:p>
          <a:p>
            <a:pPr marL="914400" indent="0">
              <a:spcBef>
                <a:spcPts val="1200"/>
              </a:spcBef>
            </a:pPr>
            <a:r>
              <a:rPr lang="en-US" altLang="en-US" sz="2800" dirty="0">
                <a:solidFill>
                  <a:srgbClr val="0070C0"/>
                </a:solidFill>
              </a:rPr>
              <a:t>+11 p  </a:t>
            </a:r>
            <a:r>
              <a:rPr lang="en-US" altLang="en-US" sz="2800" dirty="0">
                <a:solidFill>
                  <a:srgbClr val="00B050"/>
                </a:solidFill>
              </a:rPr>
              <a:t>11 e-</a:t>
            </a:r>
            <a:r>
              <a:rPr lang="en-US" altLang="en-US" sz="2800" dirty="0"/>
              <a:t>	</a:t>
            </a:r>
            <a:r>
              <a:rPr lang="en-US" altLang="en-US" sz="2800" dirty="0">
                <a:sym typeface="Wingdings" panose="05000000000000000000" pitchFamily="2" charset="2"/>
              </a:rPr>
              <a:t>	</a:t>
            </a:r>
            <a:r>
              <a:rPr lang="en-US" altLang="en-US" sz="2800" dirty="0">
                <a:solidFill>
                  <a:srgbClr val="0070C0"/>
                </a:solidFill>
                <a:sym typeface="Wingdings" panose="05000000000000000000" pitchFamily="2" charset="2"/>
              </a:rPr>
              <a:t>+11 p  </a:t>
            </a:r>
            <a:r>
              <a:rPr lang="en-US" altLang="en-US" sz="2800" dirty="0">
                <a:solidFill>
                  <a:srgbClr val="00B050"/>
                </a:solidFill>
                <a:sym typeface="Wingdings" panose="05000000000000000000" pitchFamily="2" charset="2"/>
              </a:rPr>
              <a:t>10 e-  </a:t>
            </a:r>
            <a:r>
              <a:rPr lang="en-US" altLang="en-US" sz="2800" dirty="0">
                <a:sym typeface="Wingdings" panose="05000000000000000000" pitchFamily="2" charset="2"/>
              </a:rPr>
              <a:t>= </a:t>
            </a:r>
            <a:r>
              <a:rPr lang="en-US" altLang="en-US" sz="2800" dirty="0">
                <a:solidFill>
                  <a:srgbClr val="FF0000"/>
                </a:solidFill>
                <a:sym typeface="Wingdings" panose="05000000000000000000" pitchFamily="2" charset="2"/>
              </a:rPr>
              <a:t>+1 cation</a:t>
            </a:r>
            <a:endParaRPr lang="en-US" altLang="en-US" sz="2800" dirty="0">
              <a:solidFill>
                <a:srgbClr val="FF0000"/>
              </a:solidFill>
            </a:endParaRPr>
          </a:p>
          <a:p>
            <a:pPr marL="342900" indent="-342900">
              <a:spcBef>
                <a:spcPts val="2400"/>
              </a:spcBef>
              <a:buFont typeface="Arial" panose="020B0604020202020204" pitchFamily="34" charset="0"/>
              <a:buChar char="•"/>
            </a:pPr>
            <a:r>
              <a:rPr lang="en-US" altLang="en-US" sz="2800" dirty="0"/>
              <a:t>A calcium atom (Ca) forms a calcium cation (Ca</a:t>
            </a:r>
            <a:r>
              <a:rPr lang="en-US" altLang="en-US" sz="2800" baseline="30000" dirty="0"/>
              <a:t>2+</a:t>
            </a:r>
            <a:r>
              <a:rPr lang="en-US" altLang="en-US" sz="2800" dirty="0"/>
              <a:t>).</a:t>
            </a:r>
          </a:p>
          <a:p>
            <a:pPr marL="0" indent="0">
              <a:spcBef>
                <a:spcPts val="1200"/>
              </a:spcBef>
            </a:pPr>
            <a:r>
              <a:rPr lang="en-US" altLang="en-US" sz="2800" dirty="0"/>
              <a:t>	</a:t>
            </a:r>
            <a:r>
              <a:rPr lang="en-US" altLang="en-US" sz="2800" dirty="0">
                <a:solidFill>
                  <a:srgbClr val="0070C0"/>
                </a:solidFill>
              </a:rPr>
              <a:t>+20 p  </a:t>
            </a:r>
            <a:r>
              <a:rPr lang="en-US" altLang="en-US" sz="2800" dirty="0">
                <a:solidFill>
                  <a:srgbClr val="00B050"/>
                </a:solidFill>
              </a:rPr>
              <a:t>20 e-</a:t>
            </a:r>
            <a:r>
              <a:rPr lang="en-US" altLang="en-US" sz="2800" dirty="0"/>
              <a:t>	</a:t>
            </a:r>
            <a:r>
              <a:rPr lang="en-US" altLang="en-US" sz="2800" dirty="0">
                <a:sym typeface="Wingdings" panose="05000000000000000000" pitchFamily="2" charset="2"/>
              </a:rPr>
              <a:t>	</a:t>
            </a:r>
            <a:r>
              <a:rPr lang="en-US" altLang="en-US" sz="2800" dirty="0">
                <a:solidFill>
                  <a:srgbClr val="0070C0"/>
                </a:solidFill>
                <a:sym typeface="Wingdings" panose="05000000000000000000" pitchFamily="2" charset="2"/>
              </a:rPr>
              <a:t>+20 p  </a:t>
            </a:r>
            <a:r>
              <a:rPr lang="en-US" altLang="en-US" sz="2800" dirty="0">
                <a:solidFill>
                  <a:srgbClr val="00B050"/>
                </a:solidFill>
                <a:sym typeface="Wingdings" panose="05000000000000000000" pitchFamily="2" charset="2"/>
              </a:rPr>
              <a:t>18 e-  </a:t>
            </a:r>
            <a:r>
              <a:rPr lang="en-US" altLang="en-US" sz="2800" dirty="0">
                <a:sym typeface="Wingdings" panose="05000000000000000000" pitchFamily="2" charset="2"/>
              </a:rPr>
              <a:t>= </a:t>
            </a:r>
            <a:r>
              <a:rPr lang="en-US" altLang="en-US" sz="2800" dirty="0">
                <a:solidFill>
                  <a:srgbClr val="FF0000"/>
                </a:solidFill>
                <a:sym typeface="Wingdings" panose="05000000000000000000" pitchFamily="2" charset="2"/>
              </a:rPr>
              <a:t>+2 cation</a:t>
            </a:r>
            <a:endParaRPr lang="en-US" altLang="en-US" dirty="0">
              <a:solidFill>
                <a:srgbClr val="FF0000"/>
              </a:solidFill>
            </a:endParaRPr>
          </a:p>
        </p:txBody>
      </p:sp>
      <p:sp>
        <p:nvSpPr>
          <p:cNvPr id="2" name="Footer Placeholder 1"/>
          <p:cNvSpPr>
            <a:spLocks noGrp="1"/>
          </p:cNvSpPr>
          <p:nvPr>
            <p:ph type="ftr" sz="quarter" idx="10"/>
          </p:nvPr>
        </p:nvSpPr>
        <p:spPr/>
        <p:txBody>
          <a:bodyPr/>
          <a:lstStyle/>
          <a:p>
            <a:r>
              <a:rPr lang="en-US" altLang="en-US" dirty="0"/>
              <a:t>Chapter 7A Ionic Bonding</a:t>
            </a:r>
          </a:p>
        </p:txBody>
      </p:sp>
    </p:spTree>
    <p:extLst>
      <p:ext uri="{BB962C8B-B14F-4D97-AF65-F5344CB8AC3E}">
        <p14:creationId xmlns:p14="http://schemas.microsoft.com/office/powerpoint/2010/main" val="36057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5">
                                            <p:txEl>
                                              <p:pRg st="1" end="1"/>
                                            </p:txEl>
                                          </p:spTgt>
                                        </p:tgtEl>
                                        <p:attrNameLst>
                                          <p:attrName>style.visibility</p:attrName>
                                        </p:attrNameLst>
                                      </p:cBhvr>
                                      <p:to>
                                        <p:strVal val="visible"/>
                                      </p:to>
                                    </p:set>
                                    <p:animEffect transition="in" filter="fade">
                                      <p:cBhvr>
                                        <p:cTn id="7" dur="500"/>
                                        <p:tgtEl>
                                          <p:spTgt spid="1044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5">
                                            <p:txEl>
                                              <p:pRg st="2" end="2"/>
                                            </p:txEl>
                                          </p:spTgt>
                                        </p:tgtEl>
                                        <p:attrNameLst>
                                          <p:attrName>style.visibility</p:attrName>
                                        </p:attrNameLst>
                                      </p:cBhvr>
                                      <p:to>
                                        <p:strVal val="visible"/>
                                      </p:to>
                                    </p:set>
                                    <p:animEffect transition="in" filter="fade">
                                      <p:cBhvr>
                                        <p:cTn id="12" dur="500"/>
                                        <p:tgtEl>
                                          <p:spTgt spid="1044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455">
                                            <p:txEl>
                                              <p:pRg st="3" end="3"/>
                                            </p:txEl>
                                          </p:spTgt>
                                        </p:tgtEl>
                                        <p:attrNameLst>
                                          <p:attrName>style.visibility</p:attrName>
                                        </p:attrNameLst>
                                      </p:cBhvr>
                                      <p:to>
                                        <p:strVal val="visible"/>
                                      </p:to>
                                    </p:set>
                                    <p:animEffect transition="in" filter="fade">
                                      <p:cBhvr>
                                        <p:cTn id="17" dur="500"/>
                                        <p:tgtEl>
                                          <p:spTgt spid="1044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455">
                                            <p:txEl>
                                              <p:pRg st="4" end="4"/>
                                            </p:txEl>
                                          </p:spTgt>
                                        </p:tgtEl>
                                        <p:attrNameLst>
                                          <p:attrName>style.visibility</p:attrName>
                                        </p:attrNameLst>
                                      </p:cBhvr>
                                      <p:to>
                                        <p:strVal val="visible"/>
                                      </p:to>
                                    </p:set>
                                    <p:animEffect transition="in" filter="fade">
                                      <p:cBhvr>
                                        <p:cTn id="22" dur="500"/>
                                        <p:tgtEl>
                                          <p:spTgt spid="1044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455">
                                            <p:txEl>
                                              <p:pRg st="5" end="5"/>
                                            </p:txEl>
                                          </p:spTgt>
                                        </p:tgtEl>
                                        <p:attrNameLst>
                                          <p:attrName>style.visibility</p:attrName>
                                        </p:attrNameLst>
                                      </p:cBhvr>
                                      <p:to>
                                        <p:strVal val="visible"/>
                                      </p:to>
                                    </p:set>
                                    <p:animEffect transition="in" filter="fade">
                                      <p:cBhvr>
                                        <p:cTn id="27" dur="500"/>
                                        <p:tgtEl>
                                          <p:spTgt spid="1044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5715000" y="152400"/>
            <a:ext cx="3314700" cy="50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ct val="50000"/>
              </a:spcBef>
            </a:pPr>
            <a:r>
              <a:rPr lang="en-US" altLang="en-US" b="1" dirty="0">
                <a:solidFill>
                  <a:srgbClr val="658B92"/>
                </a:solidFill>
              </a:rPr>
              <a:t>Group IA Cations</a:t>
            </a:r>
          </a:p>
        </p:txBody>
      </p:sp>
      <p:sp>
        <p:nvSpPr>
          <p:cNvPr id="112645" name="Text Box 5"/>
          <p:cNvSpPr txBox="1">
            <a:spLocks noChangeArrowheads="1"/>
          </p:cNvSpPr>
          <p:nvPr/>
        </p:nvSpPr>
        <p:spPr bwMode="auto">
          <a:xfrm>
            <a:off x="609629" y="5638905"/>
            <a:ext cx="8001000" cy="79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p>
            <a:pPr>
              <a:spcBef>
                <a:spcPct val="50000"/>
              </a:spcBef>
            </a:pPr>
            <a:r>
              <a:rPr lang="en-US" altLang="en-US" sz="2300" i="1" dirty="0">
                <a:latin typeface="Times New Roman" panose="02020603050405020304" pitchFamily="18" charset="0"/>
                <a:cs typeface="Times New Roman" panose="02020603050405020304" pitchFamily="18" charset="0"/>
              </a:rPr>
              <a:t>Both the sodium ion and the neon atom have eight electrons in their valence shells (highest occupied energy levels).</a:t>
            </a:r>
          </a:p>
        </p:txBody>
      </p:sp>
      <p:pic>
        <p:nvPicPr>
          <p:cNvPr id="112652" name="Picture 12" descr="page 196"/>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97" t="4465" r="62764" b="13392"/>
          <a:stretch/>
        </p:blipFill>
        <p:spPr bwMode="auto">
          <a:xfrm>
            <a:off x="754038" y="731755"/>
            <a:ext cx="2514601" cy="3383045"/>
          </a:xfrm>
          <a:prstGeom prst="rect">
            <a:avLst/>
          </a:prstGeom>
          <a:noFill/>
          <a:extLst>
            <a:ext uri="{909E8E84-426E-40DD-AFC4-6F175D3DCCD1}">
              <a14:hiddenFill xmlns:a14="http://schemas.microsoft.com/office/drawing/2010/main">
                <a:solidFill>
                  <a:srgbClr val="FFFFFF"/>
                </a:solidFill>
              </a14:hiddenFill>
            </a:ext>
          </a:extLst>
        </p:spPr>
      </p:pic>
      <p:sp>
        <p:nvSpPr>
          <p:cNvPr id="112654" name="Rectangle 14"/>
          <p:cNvSpPr>
            <a:spLocks noGrp="1" noChangeArrowheads="1"/>
          </p:cNvSpPr>
          <p:nvPr>
            <p:ph type="title"/>
          </p:nvPr>
        </p:nvSpPr>
        <p:spPr>
          <a:noFill/>
          <a:ln/>
        </p:spPr>
        <p:txBody>
          <a:bodyPr/>
          <a:lstStyle/>
          <a:p>
            <a:r>
              <a:rPr lang="en-US" altLang="en-US" dirty="0"/>
              <a:t>Formation of Cations</a:t>
            </a:r>
          </a:p>
        </p:txBody>
      </p:sp>
      <p:sp>
        <p:nvSpPr>
          <p:cNvPr id="2" name="Footer Placeholder 1"/>
          <p:cNvSpPr>
            <a:spLocks noGrp="1"/>
          </p:cNvSpPr>
          <p:nvPr>
            <p:ph type="ftr" sz="quarter" idx="10"/>
          </p:nvPr>
        </p:nvSpPr>
        <p:spPr/>
        <p:txBody>
          <a:bodyPr/>
          <a:lstStyle/>
          <a:p>
            <a:r>
              <a:rPr lang="en-US" altLang="en-US" dirty="0"/>
              <a:t>Chapter 7A Ionic Bonding</a:t>
            </a:r>
          </a:p>
        </p:txBody>
      </p:sp>
      <p:pic>
        <p:nvPicPr>
          <p:cNvPr id="7" name="Picture 6"/>
          <p:cNvPicPr>
            <a:picLocks noChangeAspect="1"/>
          </p:cNvPicPr>
          <p:nvPr/>
        </p:nvPicPr>
        <p:blipFill rotWithShape="1">
          <a:blip r:embed="rId4"/>
          <a:srcRect b="53121"/>
          <a:stretch/>
        </p:blipFill>
        <p:spPr>
          <a:xfrm>
            <a:off x="760523" y="4305205"/>
            <a:ext cx="6948956" cy="571595"/>
          </a:xfrm>
          <a:prstGeom prst="rect">
            <a:avLst/>
          </a:prstGeom>
        </p:spPr>
      </p:pic>
      <p:sp>
        <p:nvSpPr>
          <p:cNvPr id="3" name="Left Brace 2"/>
          <p:cNvSpPr/>
          <p:nvPr/>
        </p:nvSpPr>
        <p:spPr bwMode="auto">
          <a:xfrm rot="16200000">
            <a:off x="6609539" y="4470670"/>
            <a:ext cx="381000" cy="12192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
        <p:nvSpPr>
          <p:cNvPr id="4" name="TextBox 3"/>
          <p:cNvSpPr txBox="1"/>
          <p:nvPr/>
        </p:nvSpPr>
        <p:spPr>
          <a:xfrm>
            <a:off x="6100960" y="5181600"/>
            <a:ext cx="1519040" cy="507831"/>
          </a:xfrm>
          <a:prstGeom prst="rect">
            <a:avLst/>
          </a:prstGeom>
          <a:noFill/>
        </p:spPr>
        <p:txBody>
          <a:bodyPr wrap="square" rtlCol="0">
            <a:spAutoFit/>
          </a:bodyPr>
          <a:lstStyle/>
          <a:p>
            <a:pPr algn="ctr"/>
            <a:r>
              <a:rPr lang="en-US" dirty="0">
                <a:solidFill>
                  <a:srgbClr val="FF0000"/>
                </a:solidFill>
              </a:rPr>
              <a:t>octet</a:t>
            </a:r>
          </a:p>
        </p:txBody>
      </p:sp>
      <p:pic>
        <p:nvPicPr>
          <p:cNvPr id="5" name="Picture 12" descr="page 196">
            <a:extLst>
              <a:ext uri="{FF2B5EF4-FFF2-40B4-BE49-F238E27FC236}">
                <a16:creationId xmlns:a16="http://schemas.microsoft.com/office/drawing/2014/main" id="{E266997D-C48B-A787-99B1-9D69AB5E2E4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333" t="4465" r="32128" b="13392"/>
          <a:stretch/>
        </p:blipFill>
        <p:spPr bwMode="auto">
          <a:xfrm>
            <a:off x="3429001" y="838200"/>
            <a:ext cx="2514600" cy="3383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page 196">
            <a:extLst>
              <a:ext uri="{FF2B5EF4-FFF2-40B4-BE49-F238E27FC236}">
                <a16:creationId xmlns:a16="http://schemas.microsoft.com/office/drawing/2014/main" id="{3344BFBF-5A3D-146E-21C7-8FD50BF0E95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2499" t="4465" b="13392"/>
          <a:stretch/>
        </p:blipFill>
        <p:spPr bwMode="auto">
          <a:xfrm>
            <a:off x="5791200" y="838200"/>
            <a:ext cx="2264449" cy="3383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fade">
                                      <p:cBhvr>
                                        <p:cTn id="7" dur="500"/>
                                        <p:tgtEl>
                                          <p:spTgt spid="1126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2645"/>
                                        </p:tgtEl>
                                        <p:attrNameLst>
                                          <p:attrName>style.visibility</p:attrName>
                                        </p:attrNameLst>
                                      </p:cBhvr>
                                      <p:to>
                                        <p:strVal val="visible"/>
                                      </p:to>
                                    </p:set>
                                    <p:animEffect transition="in" filter="fade">
                                      <p:cBhvr>
                                        <p:cTn id="36" dur="500"/>
                                        <p:tgtEl>
                                          <p:spTgt spid="11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t>Formation of Cations</a:t>
            </a:r>
          </a:p>
        </p:txBody>
      </p:sp>
      <p:sp>
        <p:nvSpPr>
          <p:cNvPr id="116739" name="Rectangle 3"/>
          <p:cNvSpPr>
            <a:spLocks noGrp="1" noChangeArrowheads="1"/>
          </p:cNvSpPr>
          <p:nvPr>
            <p:ph type="body" idx="1"/>
          </p:nvPr>
        </p:nvSpPr>
        <p:spPr>
          <a:xfrm>
            <a:off x="381001" y="762000"/>
            <a:ext cx="5257799" cy="5702300"/>
          </a:xfrm>
        </p:spPr>
        <p:txBody>
          <a:bodyPr/>
          <a:lstStyle/>
          <a:p>
            <a:pPr marL="0" indent="0">
              <a:spcBef>
                <a:spcPts val="0"/>
              </a:spcBef>
            </a:pPr>
            <a:r>
              <a:rPr lang="en-US" altLang="en-US" sz="2300" b="0" dirty="0">
                <a:solidFill>
                  <a:srgbClr val="00B050"/>
                </a:solidFill>
              </a:rPr>
              <a:t>Remember that metals have a LOW Ionization Energy (I.E.), meaning they easily give up electrons when bonding.</a:t>
            </a:r>
          </a:p>
          <a:p>
            <a:pPr marL="0" indent="0">
              <a:spcBef>
                <a:spcPct val="50000"/>
              </a:spcBef>
            </a:pPr>
            <a:endParaRPr lang="en-US" altLang="en-US" sz="1400" dirty="0"/>
          </a:p>
          <a:p>
            <a:pPr marL="0" indent="0">
              <a:spcBef>
                <a:spcPct val="50000"/>
              </a:spcBef>
            </a:pPr>
            <a:r>
              <a:rPr lang="en-US" altLang="en-US" sz="2400" dirty="0"/>
              <a:t>Group 1A elements ALWAYS form 1+ cations.</a:t>
            </a:r>
          </a:p>
          <a:p>
            <a:pPr marL="0" indent="0">
              <a:spcBef>
                <a:spcPct val="50000"/>
              </a:spcBef>
            </a:pPr>
            <a:endParaRPr lang="en-US" altLang="en-US" sz="1200" dirty="0">
              <a:solidFill>
                <a:srgbClr val="0070C0"/>
              </a:solidFill>
            </a:endParaRPr>
          </a:p>
          <a:p>
            <a:pPr marL="0" indent="0">
              <a:spcBef>
                <a:spcPct val="50000"/>
              </a:spcBef>
            </a:pPr>
            <a:r>
              <a:rPr lang="en-US" altLang="en-US" sz="2400" dirty="0">
                <a:solidFill>
                  <a:srgbClr val="0070C0"/>
                </a:solidFill>
              </a:rPr>
              <a:t>Group 2A elements ALWAYS form 2+ cations.</a:t>
            </a:r>
          </a:p>
          <a:p>
            <a:pPr marL="0" indent="0">
              <a:spcBef>
                <a:spcPct val="50000"/>
              </a:spcBef>
            </a:pPr>
            <a:endParaRPr lang="en-US" altLang="en-US" sz="1200" dirty="0">
              <a:solidFill>
                <a:srgbClr val="0070C0"/>
              </a:solidFill>
            </a:endParaRPr>
          </a:p>
          <a:p>
            <a:pPr marL="0" indent="0">
              <a:spcBef>
                <a:spcPct val="50000"/>
              </a:spcBef>
            </a:pPr>
            <a:r>
              <a:rPr lang="en-US" altLang="en-US" sz="2400" dirty="0">
                <a:solidFill>
                  <a:srgbClr val="FF0000"/>
                </a:solidFill>
              </a:rPr>
              <a:t>Group 3A elements usually form +3 cations.</a:t>
            </a:r>
          </a:p>
        </p:txBody>
      </p:sp>
      <p:pic>
        <p:nvPicPr>
          <p:cNvPr id="116742" name="Picture 6" descr="0132525763_A191a"/>
          <p:cNvPicPr>
            <a:picLocks noChangeAspect="1" noChangeArrowheads="1"/>
          </p:cNvPicPr>
          <p:nvPr/>
        </p:nvPicPr>
        <p:blipFill rotWithShape="1">
          <a:blip r:embed="rId3">
            <a:extLst>
              <a:ext uri="{28A0092B-C50C-407E-A947-70E740481C1C}">
                <a14:useLocalDpi xmlns:a14="http://schemas.microsoft.com/office/drawing/2010/main" val="0"/>
              </a:ext>
            </a:extLst>
          </a:blip>
          <a:srcRect t="15541" b="14961"/>
          <a:stretch/>
        </p:blipFill>
        <p:spPr bwMode="auto">
          <a:xfrm>
            <a:off x="5124590" y="1295400"/>
            <a:ext cx="3719382" cy="51689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t>Chapter 7A Ionic Bonding</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371600"/>
            <a:ext cx="71628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V="1">
            <a:off x="7696200" y="49530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5562600" y="4953000"/>
            <a:ext cx="11430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V="1">
            <a:off x="5257800" y="4648200"/>
            <a:ext cx="533400" cy="4333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3D3E5283-5392-485F-BC68-8E8F400D5A06}"/>
              </a:ext>
            </a:extLst>
          </p:cNvPr>
          <p:cNvSpPr txBox="1"/>
          <p:nvPr/>
        </p:nvSpPr>
        <p:spPr>
          <a:xfrm>
            <a:off x="5715000" y="772180"/>
            <a:ext cx="7620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I</a:t>
            </a:r>
            <a:r>
              <a:rPr lang="en-US" dirty="0">
                <a:solidFill>
                  <a:srgbClr val="FF0000"/>
                </a:solidFill>
              </a:rPr>
              <a:t>A</a:t>
            </a:r>
          </a:p>
        </p:txBody>
      </p:sp>
      <p:sp>
        <p:nvSpPr>
          <p:cNvPr id="3" name="TextBox 2">
            <a:extLst>
              <a:ext uri="{FF2B5EF4-FFF2-40B4-BE49-F238E27FC236}">
                <a16:creationId xmlns:a16="http://schemas.microsoft.com/office/drawing/2014/main" id="{EAD1A9BE-CE56-4E99-89F6-09137F6E2469}"/>
              </a:ext>
            </a:extLst>
          </p:cNvPr>
          <p:cNvSpPr txBox="1"/>
          <p:nvPr/>
        </p:nvSpPr>
        <p:spPr>
          <a:xfrm>
            <a:off x="6400800" y="772180"/>
            <a:ext cx="685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II</a:t>
            </a:r>
            <a:r>
              <a:rPr lang="en-US" dirty="0">
                <a:solidFill>
                  <a:srgbClr val="FF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500"/>
                                        <p:tgtEl>
                                          <p:spTgt spid="11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739">
                                            <p:txEl>
                                              <p:pRg st="2" end="2"/>
                                            </p:txEl>
                                          </p:spTgt>
                                        </p:tgtEl>
                                        <p:attrNameLst>
                                          <p:attrName>style.visibility</p:attrName>
                                        </p:attrNameLst>
                                      </p:cBhvr>
                                      <p:to>
                                        <p:strVal val="visible"/>
                                      </p:to>
                                    </p:set>
                                    <p:animEffect transition="in" filter="fade">
                                      <p:cBhvr>
                                        <p:cTn id="12" dur="500"/>
                                        <p:tgtEl>
                                          <p:spTgt spid="1167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fade">
                                      <p:cBhvr>
                                        <p:cTn id="27" dur="500"/>
                                        <p:tgtEl>
                                          <p:spTgt spid="1167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6739">
                                            <p:txEl>
                                              <p:pRg st="6" end="6"/>
                                            </p:txEl>
                                          </p:spTgt>
                                        </p:tgtEl>
                                        <p:attrNameLst>
                                          <p:attrName>style.visibility</p:attrName>
                                        </p:attrNameLst>
                                      </p:cBhvr>
                                      <p:to>
                                        <p:strVal val="visible"/>
                                      </p:to>
                                    </p:set>
                                    <p:animEffect transition="in" filter="fade">
                                      <p:cBhvr>
                                        <p:cTn id="42" dur="500"/>
                                        <p:tgtEl>
                                          <p:spTgt spid="1167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Making Cations</a:t>
            </a:r>
          </a:p>
        </p:txBody>
      </p:sp>
      <p:sp>
        <p:nvSpPr>
          <p:cNvPr id="3" name="Content Placeholder 2"/>
          <p:cNvSpPr>
            <a:spLocks noGrp="1"/>
          </p:cNvSpPr>
          <p:nvPr>
            <p:ph idx="1"/>
          </p:nvPr>
        </p:nvSpPr>
        <p:spPr>
          <a:xfrm>
            <a:off x="228600" y="628014"/>
            <a:ext cx="8153399" cy="6229985"/>
          </a:xfrm>
        </p:spPr>
        <p:txBody>
          <a:bodyPr/>
          <a:lstStyle/>
          <a:p>
            <a:pPr>
              <a:spcBef>
                <a:spcPts val="0"/>
              </a:spcBef>
            </a:pPr>
            <a:r>
              <a:rPr lang="en-US" dirty="0">
                <a:solidFill>
                  <a:srgbClr val="FF0000"/>
                </a:solidFill>
                <a:latin typeface="Times New Roman" panose="02020603050405020304" pitchFamily="18" charset="0"/>
                <a:cs typeface="Times New Roman" panose="02020603050405020304" pitchFamily="18" charset="0"/>
              </a:rPr>
              <a:t>Give the nuclear symbol, </a:t>
            </a:r>
            <a:r>
              <a:rPr lang="en-US" i="1" dirty="0">
                <a:solidFill>
                  <a:srgbClr val="FF0000"/>
                </a:solidFill>
                <a:latin typeface="Times New Roman" panose="02020603050405020304" pitchFamily="18" charset="0"/>
                <a:cs typeface="Times New Roman" panose="02020603050405020304" pitchFamily="18" charset="0"/>
              </a:rPr>
              <a:t>p+, e-, charge, valence </a:t>
            </a:r>
            <a:r>
              <a:rPr lang="en-US" dirty="0">
                <a:solidFill>
                  <a:srgbClr val="FF0000"/>
                </a:solidFill>
                <a:latin typeface="Times New Roman" panose="02020603050405020304" pitchFamily="18" charset="0"/>
                <a:cs typeface="Times New Roman" panose="02020603050405020304" pitchFamily="18" charset="0"/>
              </a:rPr>
              <a:t>of each element BEFORE bonding.</a:t>
            </a:r>
          </a:p>
          <a:p>
            <a:pPr>
              <a:spcBef>
                <a:spcPts val="0"/>
              </a:spcBef>
            </a:pPr>
            <a:endParaRPr lang="en-US" sz="1600" dirty="0">
              <a:solidFill>
                <a:srgbClr val="FF0000"/>
              </a:solidFill>
              <a:latin typeface="Times New Roman" panose="02020603050405020304" pitchFamily="18" charset="0"/>
              <a:cs typeface="Times New Roman" panose="02020603050405020304" pitchFamily="18" charset="0"/>
            </a:endParaRPr>
          </a:p>
          <a:p>
            <a:pPr>
              <a:spcBef>
                <a:spcPts val="0"/>
              </a:spcBef>
              <a:tabLst>
                <a:tab pos="4518025" algn="l"/>
              </a:tabLst>
            </a:pPr>
            <a:r>
              <a:rPr lang="en-US" dirty="0">
                <a:solidFill>
                  <a:srgbClr val="0070C0"/>
                </a:solidFill>
                <a:latin typeface="Times New Roman" panose="02020603050405020304" pitchFamily="18" charset="0"/>
                <a:cs typeface="Times New Roman" panose="02020603050405020304" pitchFamily="18" charset="0"/>
              </a:rPr>
              <a:t>Aluminum	Magnesium</a:t>
            </a: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sz="1600"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r>
              <a:rPr lang="en-US" dirty="0">
                <a:solidFill>
                  <a:srgbClr val="0070C0"/>
                </a:solidFill>
                <a:latin typeface="Times New Roman" panose="02020603050405020304" pitchFamily="18" charset="0"/>
                <a:cs typeface="Times New Roman" panose="02020603050405020304" pitchFamily="18" charset="0"/>
              </a:rPr>
              <a:t>Potassium	Boron</a:t>
            </a: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altLang="en-US"/>
              <a:t>Chapter 7A Ionic Bonding</a:t>
            </a:r>
            <a:endParaRPr lang="en-US" alt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0"/>
            <a:ext cx="1143000" cy="1256030"/>
          </a:xfrm>
          <a:prstGeom prst="rect">
            <a:avLst/>
          </a:prstGeom>
          <a:noFill/>
          <a:ln>
            <a:noFill/>
          </a:ln>
          <a:effectLst/>
        </p:spPr>
      </p:pic>
    </p:spTree>
    <p:extLst>
      <p:ext uri="{BB962C8B-B14F-4D97-AF65-F5344CB8AC3E}">
        <p14:creationId xmlns:p14="http://schemas.microsoft.com/office/powerpoint/2010/main" val="26510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Making Cations</a:t>
            </a:r>
          </a:p>
        </p:txBody>
      </p:sp>
      <p:sp>
        <p:nvSpPr>
          <p:cNvPr id="3" name="Content Placeholder 2"/>
          <p:cNvSpPr>
            <a:spLocks noGrp="1"/>
          </p:cNvSpPr>
          <p:nvPr>
            <p:ph idx="1"/>
          </p:nvPr>
        </p:nvSpPr>
        <p:spPr>
          <a:xfrm>
            <a:off x="228600" y="628015"/>
            <a:ext cx="8229600" cy="5848986"/>
          </a:xfrm>
        </p:spPr>
        <p:txBody>
          <a:bodyPr/>
          <a:lstStyle/>
          <a:p>
            <a:pPr>
              <a:spcBef>
                <a:spcPts val="0"/>
              </a:spcBef>
            </a:pPr>
            <a:r>
              <a:rPr lang="en-US" dirty="0">
                <a:solidFill>
                  <a:srgbClr val="FF0000"/>
                </a:solidFill>
                <a:latin typeface="Times New Roman" panose="02020603050405020304" pitchFamily="18" charset="0"/>
                <a:cs typeface="Times New Roman" panose="02020603050405020304" pitchFamily="18" charset="0"/>
              </a:rPr>
              <a:t>Give the nuclear symbol, </a:t>
            </a:r>
            <a:r>
              <a:rPr lang="en-US" i="1" dirty="0">
                <a:solidFill>
                  <a:srgbClr val="FF0000"/>
                </a:solidFill>
                <a:latin typeface="Times New Roman" panose="02020603050405020304" pitchFamily="18" charset="0"/>
                <a:cs typeface="Times New Roman" panose="02020603050405020304" pitchFamily="18" charset="0"/>
              </a:rPr>
              <a:t>p+, e-, charge, valence </a:t>
            </a:r>
            <a:r>
              <a:rPr lang="en-US" dirty="0">
                <a:solidFill>
                  <a:srgbClr val="FF0000"/>
                </a:solidFill>
                <a:latin typeface="Times New Roman" panose="02020603050405020304" pitchFamily="18" charset="0"/>
                <a:cs typeface="Times New Roman" panose="02020603050405020304" pitchFamily="18" charset="0"/>
              </a:rPr>
              <a:t>of each element BEFORE bonding.</a:t>
            </a:r>
          </a:p>
          <a:p>
            <a:pPr>
              <a:spcBef>
                <a:spcPts val="0"/>
              </a:spcBef>
            </a:pPr>
            <a:endParaRPr lang="en-US" sz="1600" dirty="0">
              <a:solidFill>
                <a:srgbClr val="FF0000"/>
              </a:solidFill>
              <a:latin typeface="Times New Roman" panose="02020603050405020304" pitchFamily="18" charset="0"/>
              <a:cs typeface="Times New Roman" panose="02020603050405020304" pitchFamily="18" charset="0"/>
            </a:endParaRPr>
          </a:p>
          <a:p>
            <a:pPr>
              <a:spcBef>
                <a:spcPts val="0"/>
              </a:spcBef>
              <a:tabLst>
                <a:tab pos="4518025" algn="l"/>
              </a:tabLst>
            </a:pPr>
            <a:r>
              <a:rPr lang="en-US" dirty="0">
                <a:solidFill>
                  <a:srgbClr val="0070C0"/>
                </a:solidFill>
                <a:latin typeface="Times New Roman" panose="02020603050405020304" pitchFamily="18" charset="0"/>
                <a:cs typeface="Times New Roman" panose="02020603050405020304" pitchFamily="18" charset="0"/>
              </a:rPr>
              <a:t>Aluminum	Magnesium</a:t>
            </a:r>
          </a:p>
          <a:p>
            <a:pPr>
              <a:spcBef>
                <a:spcPts val="0"/>
              </a:spcBef>
              <a:tabLst>
                <a:tab pos="4518025" algn="l"/>
              </a:tabLst>
            </a:pPr>
            <a:r>
              <a:rPr lang="en-US" baseline="-25000" dirty="0">
                <a:solidFill>
                  <a:srgbClr val="00B050"/>
                </a:solidFill>
                <a:latin typeface="Times New Roman" panose="02020603050405020304" pitchFamily="18" charset="0"/>
                <a:cs typeface="Times New Roman" panose="02020603050405020304" pitchFamily="18" charset="0"/>
              </a:rPr>
              <a:t>13</a:t>
            </a:r>
            <a:r>
              <a:rPr lang="en-US" dirty="0">
                <a:solidFill>
                  <a:srgbClr val="00B050"/>
                </a:solidFill>
                <a:latin typeface="Times New Roman" panose="02020603050405020304" pitchFamily="18" charset="0"/>
                <a:cs typeface="Times New Roman" panose="02020603050405020304" pitchFamily="18" charset="0"/>
              </a:rPr>
              <a:t>Al</a:t>
            </a:r>
            <a:r>
              <a:rPr lang="en-US" baseline="30000" dirty="0">
                <a:solidFill>
                  <a:srgbClr val="00B050"/>
                </a:solidFill>
                <a:latin typeface="Times New Roman" panose="02020603050405020304" pitchFamily="18" charset="0"/>
                <a:cs typeface="Times New Roman" panose="02020603050405020304" pitchFamily="18" charset="0"/>
              </a:rPr>
              <a:t>27	</a:t>
            </a:r>
            <a:r>
              <a:rPr lang="en-US" baseline="-25000" dirty="0">
                <a:solidFill>
                  <a:srgbClr val="00B050"/>
                </a:solidFill>
                <a:latin typeface="Times New Roman" panose="02020603050405020304" pitchFamily="18" charset="0"/>
                <a:cs typeface="Times New Roman" panose="02020603050405020304" pitchFamily="18" charset="0"/>
              </a:rPr>
              <a:t>12</a:t>
            </a:r>
            <a:r>
              <a:rPr lang="en-US" dirty="0">
                <a:solidFill>
                  <a:srgbClr val="00B050"/>
                </a:solidFill>
                <a:latin typeface="Times New Roman" panose="02020603050405020304" pitchFamily="18" charset="0"/>
                <a:cs typeface="Times New Roman" panose="02020603050405020304" pitchFamily="18" charset="0"/>
              </a:rPr>
              <a:t>Mg</a:t>
            </a:r>
            <a:r>
              <a:rPr lang="en-US" baseline="30000" dirty="0">
                <a:solidFill>
                  <a:srgbClr val="00B050"/>
                </a:solidFill>
                <a:latin typeface="Times New Roman" panose="02020603050405020304" pitchFamily="18" charset="0"/>
                <a:cs typeface="Times New Roman" panose="02020603050405020304" pitchFamily="18" charset="0"/>
              </a:rPr>
              <a:t>24</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13p 13e- = 0	12p + 12e- = 0 </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[Ne]3</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3p</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1	</a:t>
            </a:r>
            <a:r>
              <a:rPr lang="en-US" dirty="0">
                <a:solidFill>
                  <a:srgbClr val="00B050"/>
                </a:solidFill>
                <a:latin typeface="Times New Roman" panose="02020603050405020304" pitchFamily="18" charset="0"/>
                <a:cs typeface="Times New Roman" panose="02020603050405020304" pitchFamily="18" charset="0"/>
              </a:rPr>
              <a:t>[Ne]3</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a:t>
            </a:r>
            <a:endParaRPr lang="en-US" baseline="30000"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sz="1600" dirty="0">
              <a:solidFill>
                <a:srgbClr val="0070C0"/>
              </a:solidFill>
              <a:latin typeface="Times New Roman" panose="02020603050405020304" pitchFamily="18" charset="0"/>
              <a:cs typeface="Times New Roman" panose="02020603050405020304" pitchFamily="18" charset="0"/>
            </a:endParaRPr>
          </a:p>
          <a:p>
            <a:pPr>
              <a:spcBef>
                <a:spcPts val="0"/>
              </a:spcBef>
              <a:tabLst>
                <a:tab pos="4518025" algn="l"/>
              </a:tabLst>
            </a:pPr>
            <a:r>
              <a:rPr lang="en-US" dirty="0">
                <a:solidFill>
                  <a:srgbClr val="0070C0"/>
                </a:solidFill>
                <a:latin typeface="Times New Roman" panose="02020603050405020304" pitchFamily="18" charset="0"/>
                <a:cs typeface="Times New Roman" panose="02020603050405020304" pitchFamily="18" charset="0"/>
              </a:rPr>
              <a:t>Potassium	Boron</a:t>
            </a:r>
          </a:p>
          <a:p>
            <a:pPr>
              <a:spcBef>
                <a:spcPts val="0"/>
              </a:spcBef>
              <a:tabLst>
                <a:tab pos="4518025" algn="l"/>
              </a:tabLst>
            </a:pPr>
            <a:r>
              <a:rPr lang="en-US" baseline="-25000" dirty="0">
                <a:solidFill>
                  <a:srgbClr val="00B050"/>
                </a:solidFill>
                <a:latin typeface="Times New Roman" panose="02020603050405020304" pitchFamily="18" charset="0"/>
                <a:cs typeface="Times New Roman" panose="02020603050405020304" pitchFamily="18" charset="0"/>
              </a:rPr>
              <a:t>19</a:t>
            </a:r>
            <a:r>
              <a:rPr lang="en-US" dirty="0">
                <a:solidFill>
                  <a:srgbClr val="00B050"/>
                </a:solidFill>
                <a:latin typeface="Times New Roman" panose="02020603050405020304" pitchFamily="18" charset="0"/>
                <a:cs typeface="Times New Roman" panose="02020603050405020304" pitchFamily="18" charset="0"/>
              </a:rPr>
              <a:t>K</a:t>
            </a:r>
            <a:r>
              <a:rPr lang="en-US" baseline="30000" dirty="0">
                <a:solidFill>
                  <a:srgbClr val="00B050"/>
                </a:solidFill>
                <a:latin typeface="Times New Roman" panose="02020603050405020304" pitchFamily="18" charset="0"/>
                <a:cs typeface="Times New Roman" panose="02020603050405020304" pitchFamily="18" charset="0"/>
              </a:rPr>
              <a:t>39	</a:t>
            </a:r>
            <a:r>
              <a:rPr lang="en-US" baseline="-25000" dirty="0">
                <a:solidFill>
                  <a:srgbClr val="00B050"/>
                </a:solidFill>
                <a:latin typeface="Times New Roman" panose="02020603050405020304" pitchFamily="18" charset="0"/>
                <a:cs typeface="Times New Roman" panose="02020603050405020304" pitchFamily="18" charset="0"/>
              </a:rPr>
              <a:t>5</a:t>
            </a:r>
            <a:r>
              <a:rPr lang="en-US" dirty="0">
                <a:solidFill>
                  <a:srgbClr val="00B050"/>
                </a:solidFill>
                <a:latin typeface="Times New Roman" panose="02020603050405020304" pitchFamily="18" charset="0"/>
                <a:cs typeface="Times New Roman" panose="02020603050405020304" pitchFamily="18" charset="0"/>
              </a:rPr>
              <a:t>B</a:t>
            </a:r>
            <a:r>
              <a:rPr lang="en-US" baseline="30000" dirty="0">
                <a:solidFill>
                  <a:srgbClr val="00B050"/>
                </a:solidFill>
                <a:latin typeface="Times New Roman" panose="02020603050405020304" pitchFamily="18" charset="0"/>
                <a:cs typeface="Times New Roman" panose="02020603050405020304" pitchFamily="18" charset="0"/>
              </a:rPr>
              <a:t>11</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19p + 19e- = 0	5 p + 5e- = 0</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a:t>
            </a:r>
            <a:r>
              <a:rPr lang="en-US" dirty="0" err="1">
                <a:solidFill>
                  <a:srgbClr val="00B050"/>
                </a:solidFill>
                <a:latin typeface="Times New Roman" panose="02020603050405020304" pitchFamily="18" charset="0"/>
                <a:cs typeface="Times New Roman" panose="02020603050405020304" pitchFamily="18" charset="0"/>
              </a:rPr>
              <a:t>Ar</a:t>
            </a:r>
            <a:r>
              <a:rPr lang="en-US" dirty="0">
                <a:solidFill>
                  <a:srgbClr val="00B050"/>
                </a:solidFill>
                <a:latin typeface="Times New Roman" panose="02020603050405020304" pitchFamily="18" charset="0"/>
                <a:cs typeface="Times New Roman" panose="02020603050405020304" pitchFamily="18" charset="0"/>
              </a:rPr>
              <a:t>]4</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1	</a:t>
            </a:r>
            <a:r>
              <a:rPr lang="en-US" dirty="0">
                <a:solidFill>
                  <a:srgbClr val="00B050"/>
                </a:solidFill>
                <a:latin typeface="Times New Roman" panose="02020603050405020304" pitchFamily="18" charset="0"/>
                <a:cs typeface="Times New Roman" panose="02020603050405020304" pitchFamily="18" charset="0"/>
              </a:rPr>
              <a:t>[He]2</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a:t>
            </a:r>
            <a:r>
              <a:rPr lang="en-US" dirty="0">
                <a:solidFill>
                  <a:srgbClr val="00B050"/>
                </a:solidFill>
                <a:latin typeface="Times New Roman" panose="02020603050405020304" pitchFamily="18" charset="0"/>
                <a:cs typeface="Times New Roman" panose="02020603050405020304" pitchFamily="18" charset="0"/>
              </a:rPr>
              <a:t>2</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p</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1</a:t>
            </a: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altLang="en-US">
                <a:solidFill>
                  <a:srgbClr val="000000"/>
                </a:solidFill>
              </a:rPr>
              <a:t>Chapter 7A Ionic Bonding</a:t>
            </a:r>
            <a:endParaRPr lang="en-US" altLang="en-US" dirty="0">
              <a:solidFill>
                <a:srgbClr val="00000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0"/>
            <a:ext cx="1143000" cy="1256030"/>
          </a:xfrm>
          <a:prstGeom prst="rect">
            <a:avLst/>
          </a:prstGeom>
          <a:noFill/>
          <a:ln>
            <a:noFill/>
          </a:ln>
          <a:effectLst/>
        </p:spPr>
      </p:pic>
    </p:spTree>
    <p:extLst>
      <p:ext uri="{BB962C8B-B14F-4D97-AF65-F5344CB8AC3E}">
        <p14:creationId xmlns:p14="http://schemas.microsoft.com/office/powerpoint/2010/main" val="22712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Making Cations</a:t>
            </a:r>
          </a:p>
        </p:txBody>
      </p:sp>
      <p:sp>
        <p:nvSpPr>
          <p:cNvPr id="3" name="Content Placeholder 2"/>
          <p:cNvSpPr>
            <a:spLocks noGrp="1"/>
          </p:cNvSpPr>
          <p:nvPr>
            <p:ph idx="1"/>
          </p:nvPr>
        </p:nvSpPr>
        <p:spPr>
          <a:xfrm>
            <a:off x="228600" y="628014"/>
            <a:ext cx="8153399" cy="6229985"/>
          </a:xfrm>
        </p:spPr>
        <p:txBody>
          <a:bodyPr/>
          <a:lstStyle/>
          <a:p>
            <a:pPr>
              <a:spcBef>
                <a:spcPts val="0"/>
              </a:spcBef>
            </a:pPr>
            <a:r>
              <a:rPr lang="en-US" dirty="0">
                <a:solidFill>
                  <a:srgbClr val="FF0000"/>
                </a:solidFill>
                <a:latin typeface="Times New Roman" panose="02020603050405020304" pitchFamily="18" charset="0"/>
                <a:cs typeface="Times New Roman" panose="02020603050405020304" pitchFamily="18" charset="0"/>
              </a:rPr>
              <a:t>Give the cation of each element AFTER bonding (</a:t>
            </a:r>
            <a:r>
              <a:rPr lang="en-US" i="1" dirty="0">
                <a:solidFill>
                  <a:srgbClr val="FF0000"/>
                </a:solidFill>
                <a:latin typeface="Times New Roman" panose="02020603050405020304" pitchFamily="18" charset="0"/>
                <a:cs typeface="Times New Roman" panose="02020603050405020304" pitchFamily="18" charset="0"/>
              </a:rPr>
              <a:t>include p+, e-, charge, valence</a:t>
            </a:r>
            <a:r>
              <a:rPr lang="en-US" dirty="0">
                <a:solidFill>
                  <a:srgbClr val="FF0000"/>
                </a:solidFill>
                <a:latin typeface="Times New Roman" panose="02020603050405020304" pitchFamily="18" charset="0"/>
                <a:cs typeface="Times New Roman" panose="02020603050405020304" pitchFamily="18" charset="0"/>
              </a:rPr>
              <a:t>)</a:t>
            </a:r>
          </a:p>
          <a:p>
            <a:pPr>
              <a:spcBef>
                <a:spcPts val="0"/>
              </a:spcBef>
            </a:pPr>
            <a:endParaRPr lang="en-US" sz="1600" dirty="0">
              <a:solidFill>
                <a:srgbClr val="FF0000"/>
              </a:solidFill>
              <a:latin typeface="Times New Roman" panose="02020603050405020304" pitchFamily="18" charset="0"/>
              <a:cs typeface="Times New Roman" panose="02020603050405020304" pitchFamily="18" charset="0"/>
            </a:endParaRPr>
          </a:p>
          <a:p>
            <a:pPr>
              <a:spcBef>
                <a:spcPts val="0"/>
              </a:spcBef>
              <a:tabLst>
                <a:tab pos="4518025" algn="l"/>
              </a:tabLst>
            </a:pPr>
            <a:r>
              <a:rPr lang="en-US" dirty="0">
                <a:solidFill>
                  <a:srgbClr val="0070C0"/>
                </a:solidFill>
                <a:latin typeface="Times New Roman" panose="02020603050405020304" pitchFamily="18" charset="0"/>
                <a:cs typeface="Times New Roman" panose="02020603050405020304" pitchFamily="18" charset="0"/>
              </a:rPr>
              <a:t>Aluminum	Magnesium</a:t>
            </a: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sz="1600"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r>
              <a:rPr lang="en-US" dirty="0">
                <a:solidFill>
                  <a:srgbClr val="0070C0"/>
                </a:solidFill>
                <a:latin typeface="Times New Roman" panose="02020603050405020304" pitchFamily="18" charset="0"/>
                <a:cs typeface="Times New Roman" panose="02020603050405020304" pitchFamily="18" charset="0"/>
              </a:rPr>
              <a:t>Potassium	Boron</a:t>
            </a:r>
          </a:p>
          <a:p>
            <a:pPr>
              <a:spcBef>
                <a:spcPts val="0"/>
              </a:spcBef>
              <a:tabLst>
                <a:tab pos="4518025" algn="l"/>
              </a:tabLst>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altLang="en-US"/>
              <a:t>Chapter 7A Ionic Bonding</a:t>
            </a:r>
            <a:endParaRPr lang="en-US" alt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0"/>
            <a:ext cx="1143000" cy="1256030"/>
          </a:xfrm>
          <a:prstGeom prst="rect">
            <a:avLst/>
          </a:prstGeom>
          <a:noFill/>
          <a:ln>
            <a:noFill/>
          </a:ln>
          <a:effectLst/>
        </p:spPr>
      </p:pic>
    </p:spTree>
    <p:extLst>
      <p:ext uri="{BB962C8B-B14F-4D97-AF65-F5344CB8AC3E}">
        <p14:creationId xmlns:p14="http://schemas.microsoft.com/office/powerpoint/2010/main" val="1013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descr="0132525763_R186d"/>
          <p:cNvPicPr>
            <a:picLocks noChangeAspect="1" noChangeArrowheads="1"/>
          </p:cNvPicPr>
          <p:nvPr/>
        </p:nvPicPr>
        <p:blipFill>
          <a:blip r:embed="rId3">
            <a:extLst>
              <a:ext uri="{28A0092B-C50C-407E-A947-70E740481C1C}">
                <a14:useLocalDpi xmlns:a14="http://schemas.microsoft.com/office/drawing/2010/main" val="0"/>
              </a:ext>
            </a:extLst>
          </a:blip>
          <a:srcRect l="6982" t="233" r="5237" b="233"/>
          <a:stretch>
            <a:fillRect/>
          </a:stretch>
        </p:blipFill>
        <p:spPr bwMode="auto">
          <a:xfrm>
            <a:off x="381003" y="1989174"/>
            <a:ext cx="4330700" cy="3662363"/>
          </a:xfrm>
          <a:prstGeom prst="rect">
            <a:avLst/>
          </a:prstGeom>
          <a:noFill/>
          <a:extLst>
            <a:ext uri="{909E8E84-426E-40DD-AFC4-6F175D3DCCD1}">
              <a14:hiddenFill xmlns:a14="http://schemas.microsoft.com/office/drawing/2010/main">
                <a:solidFill>
                  <a:srgbClr val="FFFFFF"/>
                </a:solidFill>
              </a14:hiddenFill>
            </a:ext>
          </a:extLst>
        </p:spPr>
      </p:pic>
      <p:sp>
        <p:nvSpPr>
          <p:cNvPr id="5134" name="AutoShape 14"/>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124" tIns="45562" rIns="91124" bIns="45562"/>
          <a:lstStyle/>
          <a:p>
            <a:r>
              <a:rPr lang="en-US" altLang="en-US" dirty="0">
                <a:solidFill>
                  <a:srgbClr val="FFB732"/>
                </a:solidFill>
                <a:ea typeface="ヒラギノ角ゴ Pro W3" pitchFamily="28" charset="-128"/>
              </a:rPr>
              <a:t>Chapter 7A</a:t>
            </a:r>
            <a:endParaRPr lang="en-US" altLang="en-US" sz="2300" dirty="0">
              <a:solidFill>
                <a:schemeClr val="bg1"/>
              </a:solidFill>
              <a:ea typeface="ヒラギノ角ゴ Pro W3" pitchFamily="28" charset="-128"/>
            </a:endParaRPr>
          </a:p>
          <a:p>
            <a:r>
              <a:rPr lang="en-US" altLang="en-US" sz="2300" dirty="0">
                <a:solidFill>
                  <a:srgbClr val="FFFF00"/>
                </a:solidFill>
                <a:ea typeface="ヒラギノ角ゴ Pro W3" pitchFamily="28" charset="-128"/>
              </a:rPr>
              <a:t>Ionic</a:t>
            </a:r>
            <a:r>
              <a:rPr lang="en-US" altLang="en-US" sz="2300" dirty="0">
                <a:solidFill>
                  <a:schemeClr val="bg1"/>
                </a:solidFill>
                <a:ea typeface="ヒラギノ角ゴ Pro W3" pitchFamily="28" charset="-128"/>
              </a:rPr>
              <a:t> and Metallic </a:t>
            </a:r>
            <a:r>
              <a:rPr lang="en-US" altLang="en-US" sz="2300" dirty="0">
                <a:solidFill>
                  <a:srgbClr val="FFFF00"/>
                </a:solidFill>
                <a:ea typeface="ヒラギノ角ゴ Pro W3" pitchFamily="28" charset="-128"/>
              </a:rPr>
              <a:t>Bonding</a:t>
            </a:r>
          </a:p>
          <a:p>
            <a:endParaRPr lang="en-US" altLang="en-US" sz="800" dirty="0">
              <a:solidFill>
                <a:schemeClr val="bg1"/>
              </a:solidFill>
              <a:ea typeface="ヒラギノ角ゴ Pro W3" pitchFamily="28" charset="-128"/>
            </a:endParaRPr>
          </a:p>
          <a:p>
            <a:pPr>
              <a:spcBef>
                <a:spcPts val="1200"/>
              </a:spcBef>
            </a:pPr>
            <a:r>
              <a:rPr lang="en-US" altLang="en-US" sz="2100" dirty="0">
                <a:solidFill>
                  <a:srgbClr val="FFFF00"/>
                </a:solidFill>
                <a:ea typeface="ヒラギノ角ゴ Pro W3" pitchFamily="28" charset="-128"/>
              </a:rPr>
              <a:t>Ions</a:t>
            </a:r>
          </a:p>
          <a:p>
            <a:pPr>
              <a:spcBef>
                <a:spcPts val="1200"/>
              </a:spcBef>
            </a:pPr>
            <a:r>
              <a:rPr lang="en-US" altLang="en-US" sz="2100" dirty="0">
                <a:solidFill>
                  <a:srgbClr val="FFFF00"/>
                </a:solidFill>
                <a:ea typeface="ヒラギノ角ゴ Pro W3" pitchFamily="28" charset="-128"/>
              </a:rPr>
              <a:t>Ionic Bonds </a:t>
            </a:r>
            <a:r>
              <a:rPr lang="en-US" altLang="en-US" sz="2100" dirty="0">
                <a:solidFill>
                  <a:schemeClr val="bg1"/>
                </a:solidFill>
                <a:ea typeface="ヒラギノ角ゴ Pro W3" pitchFamily="28" charset="-128"/>
              </a:rPr>
              <a:t>&amp; </a:t>
            </a:r>
          </a:p>
          <a:p>
            <a:pPr>
              <a:spcBef>
                <a:spcPts val="1200"/>
              </a:spcBef>
              <a:tabLst>
                <a:tab pos="287338" algn="l"/>
              </a:tabLst>
            </a:pPr>
            <a:r>
              <a:rPr lang="en-US" altLang="en-US" sz="2100" dirty="0">
                <a:solidFill>
                  <a:schemeClr val="bg1"/>
                </a:solidFill>
                <a:ea typeface="ヒラギノ角ゴ Pro W3" pitchFamily="28" charset="-128"/>
              </a:rPr>
              <a:t>	</a:t>
            </a:r>
            <a:r>
              <a:rPr lang="en-US" altLang="en-US" sz="2100" dirty="0">
                <a:solidFill>
                  <a:srgbClr val="FFFF00"/>
                </a:solidFill>
                <a:ea typeface="ヒラギノ角ゴ Pro W3" pitchFamily="28" charset="-128"/>
              </a:rPr>
              <a:t>Forming Ionic Compounds</a:t>
            </a:r>
          </a:p>
          <a:p>
            <a:pPr>
              <a:spcBef>
                <a:spcPts val="1200"/>
              </a:spcBef>
            </a:pPr>
            <a:r>
              <a:rPr lang="en-US" altLang="en-US" sz="2100" dirty="0">
                <a:solidFill>
                  <a:schemeClr val="bg1"/>
                </a:solidFill>
                <a:ea typeface="ヒラギノ角ゴ Pro W3" pitchFamily="28" charset="-128"/>
              </a:rPr>
              <a:t>Properties of Ionic Compounds</a:t>
            </a:r>
          </a:p>
          <a:p>
            <a:pPr>
              <a:spcBef>
                <a:spcPts val="1200"/>
              </a:spcBef>
            </a:pPr>
            <a:r>
              <a:rPr lang="en-US" altLang="en-US" sz="2100" dirty="0">
                <a:solidFill>
                  <a:schemeClr val="bg1"/>
                </a:solidFill>
                <a:ea typeface="ヒラギノ角ゴ Pro W3" pitchFamily="28" charset="-128"/>
              </a:rPr>
              <a:t>Bonding in Metals</a:t>
            </a:r>
          </a:p>
          <a:p>
            <a:endParaRPr lang="en-US" altLang="en-US" sz="2100" dirty="0">
              <a:solidFill>
                <a:srgbClr val="B7BD5B"/>
              </a:solidFill>
              <a:ea typeface="ヒラギノ角ゴ Pro W3" pitchFamily="28" charset="-128"/>
            </a:endParaRPr>
          </a:p>
          <a:p>
            <a:endParaRPr lang="en-US" altLang="en-US" sz="2100" b="1" dirty="0">
              <a:solidFill>
                <a:srgbClr val="B7BD5B"/>
              </a:solidFill>
              <a:ea typeface="ヒラギノ角ゴ Pro W3" pitchFamily="28" charset="-128"/>
            </a:endParaRPr>
          </a:p>
        </p:txBody>
      </p:sp>
      <p:pic>
        <p:nvPicPr>
          <p:cNvPr id="5136" name="Picture 16"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6"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28" y="3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t>Chapter 7A Ionic Bonding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Making Cations</a:t>
            </a:r>
          </a:p>
        </p:txBody>
      </p:sp>
      <p:sp>
        <p:nvSpPr>
          <p:cNvPr id="3" name="Content Placeholder 2"/>
          <p:cNvSpPr>
            <a:spLocks noGrp="1"/>
          </p:cNvSpPr>
          <p:nvPr>
            <p:ph idx="1"/>
          </p:nvPr>
        </p:nvSpPr>
        <p:spPr>
          <a:xfrm>
            <a:off x="228600" y="628014"/>
            <a:ext cx="8458200" cy="6229985"/>
          </a:xfrm>
        </p:spPr>
        <p:txBody>
          <a:bodyPr/>
          <a:lstStyle/>
          <a:p>
            <a:pPr>
              <a:spcBef>
                <a:spcPts val="0"/>
              </a:spcBef>
            </a:pPr>
            <a:r>
              <a:rPr lang="en-US" dirty="0">
                <a:solidFill>
                  <a:srgbClr val="FF0000"/>
                </a:solidFill>
                <a:latin typeface="Times New Roman" panose="02020603050405020304" pitchFamily="18" charset="0"/>
                <a:cs typeface="Times New Roman" panose="02020603050405020304" pitchFamily="18" charset="0"/>
              </a:rPr>
              <a:t>Give the cation of each element AFTER bonding (</a:t>
            </a:r>
            <a:r>
              <a:rPr lang="en-US" i="1" dirty="0">
                <a:solidFill>
                  <a:srgbClr val="FF0000"/>
                </a:solidFill>
                <a:latin typeface="Times New Roman" panose="02020603050405020304" pitchFamily="18" charset="0"/>
                <a:cs typeface="Times New Roman" panose="02020603050405020304" pitchFamily="18" charset="0"/>
              </a:rPr>
              <a:t>include p+, e-, charge, valence</a:t>
            </a:r>
            <a:r>
              <a:rPr lang="en-US" dirty="0">
                <a:solidFill>
                  <a:srgbClr val="FF0000"/>
                </a:solidFill>
                <a:latin typeface="Times New Roman" panose="02020603050405020304" pitchFamily="18" charset="0"/>
                <a:cs typeface="Times New Roman" panose="02020603050405020304" pitchFamily="18" charset="0"/>
              </a:rPr>
              <a:t>)</a:t>
            </a:r>
          </a:p>
          <a:p>
            <a:pPr>
              <a:spcBef>
                <a:spcPts val="0"/>
              </a:spcBef>
            </a:pPr>
            <a:endParaRPr lang="en-US" sz="1600" dirty="0">
              <a:solidFill>
                <a:srgbClr val="FF0000"/>
              </a:solidFill>
              <a:latin typeface="Times New Roman" panose="02020603050405020304" pitchFamily="18" charset="0"/>
              <a:cs typeface="Times New Roman" panose="02020603050405020304" pitchFamily="18" charset="0"/>
            </a:endParaRPr>
          </a:p>
          <a:p>
            <a:pPr>
              <a:spcBef>
                <a:spcPts val="0"/>
              </a:spcBef>
              <a:tabLst>
                <a:tab pos="4518025" algn="l"/>
              </a:tabLst>
            </a:pPr>
            <a:r>
              <a:rPr lang="en-US" dirty="0">
                <a:solidFill>
                  <a:srgbClr val="0070C0"/>
                </a:solidFill>
                <a:latin typeface="Times New Roman" panose="02020603050405020304" pitchFamily="18" charset="0"/>
                <a:cs typeface="Times New Roman" panose="02020603050405020304" pitchFamily="18" charset="0"/>
              </a:rPr>
              <a:t>Aluminum	Magnesium</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Al</a:t>
            </a:r>
            <a:r>
              <a:rPr lang="en-US" baseline="30000" dirty="0">
                <a:solidFill>
                  <a:srgbClr val="00B050"/>
                </a:solidFill>
                <a:latin typeface="Times New Roman" panose="02020603050405020304" pitchFamily="18" charset="0"/>
                <a:cs typeface="Times New Roman" panose="02020603050405020304" pitchFamily="18" charset="0"/>
              </a:rPr>
              <a:t>+3	</a:t>
            </a:r>
            <a:r>
              <a:rPr lang="en-US" dirty="0">
                <a:solidFill>
                  <a:srgbClr val="00B050"/>
                </a:solidFill>
                <a:latin typeface="Times New Roman" panose="02020603050405020304" pitchFamily="18" charset="0"/>
                <a:cs typeface="Times New Roman" panose="02020603050405020304" pitchFamily="18" charset="0"/>
              </a:rPr>
              <a:t>Mg</a:t>
            </a:r>
            <a:r>
              <a:rPr lang="en-US" baseline="30000" dirty="0">
                <a:solidFill>
                  <a:srgbClr val="00B050"/>
                </a:solidFill>
                <a:latin typeface="Times New Roman" panose="02020603050405020304" pitchFamily="18" charset="0"/>
                <a:cs typeface="Times New Roman" panose="02020603050405020304" pitchFamily="18" charset="0"/>
              </a:rPr>
              <a:t>+2</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13p 10e-	12p 10e-</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[Ne] </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2s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2p</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6	</a:t>
            </a:r>
            <a:r>
              <a:rPr lang="en-US" dirty="0">
                <a:solidFill>
                  <a:srgbClr val="00B050"/>
                </a:solidFill>
                <a:latin typeface="Times New Roman" panose="02020603050405020304" pitchFamily="18" charset="0"/>
                <a:cs typeface="Times New Roman" panose="02020603050405020304" pitchFamily="18" charset="0"/>
              </a:rPr>
              <a:t>[Ne] </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2s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2p</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6</a:t>
            </a:r>
            <a:endParaRPr lang="en-US" baseline="30000"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sz="1600" dirty="0">
              <a:solidFill>
                <a:srgbClr val="0070C0"/>
              </a:solidFill>
              <a:latin typeface="Times New Roman" panose="02020603050405020304" pitchFamily="18" charset="0"/>
              <a:cs typeface="Times New Roman" panose="02020603050405020304" pitchFamily="18" charset="0"/>
            </a:endParaRPr>
          </a:p>
          <a:p>
            <a:pPr>
              <a:spcBef>
                <a:spcPts val="0"/>
              </a:spcBef>
              <a:tabLst>
                <a:tab pos="4518025" algn="l"/>
              </a:tabLst>
            </a:pPr>
            <a:r>
              <a:rPr lang="en-US" dirty="0">
                <a:solidFill>
                  <a:srgbClr val="0070C0"/>
                </a:solidFill>
                <a:latin typeface="Times New Roman" panose="02020603050405020304" pitchFamily="18" charset="0"/>
                <a:cs typeface="Times New Roman" panose="02020603050405020304" pitchFamily="18" charset="0"/>
              </a:rPr>
              <a:t>Potassium	Boron</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K</a:t>
            </a:r>
            <a:r>
              <a:rPr lang="en-US" baseline="30000" dirty="0">
                <a:solidFill>
                  <a:srgbClr val="00B050"/>
                </a:solidFill>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B</a:t>
            </a:r>
            <a:r>
              <a:rPr lang="en-US" baseline="30000" dirty="0">
                <a:solidFill>
                  <a:srgbClr val="00B050"/>
                </a:solidFill>
                <a:latin typeface="Times New Roman" panose="02020603050405020304" pitchFamily="18" charset="0"/>
                <a:cs typeface="Times New Roman" panose="02020603050405020304" pitchFamily="18" charset="0"/>
              </a:rPr>
              <a:t>+3</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19p 18e-	5 p 2e-</a:t>
            </a:r>
          </a:p>
          <a:p>
            <a:pPr>
              <a:spcBef>
                <a:spcPts val="0"/>
              </a:spcBef>
              <a:tabLst>
                <a:tab pos="4518025" algn="l"/>
              </a:tabLst>
            </a:pPr>
            <a:r>
              <a:rPr lang="en-US" dirty="0">
                <a:solidFill>
                  <a:srgbClr val="00B050"/>
                </a:solidFill>
                <a:latin typeface="Times New Roman" panose="02020603050405020304" pitchFamily="18" charset="0"/>
                <a:cs typeface="Times New Roman" panose="02020603050405020304" pitchFamily="18" charset="0"/>
              </a:rPr>
              <a:t>[</a:t>
            </a:r>
            <a:r>
              <a:rPr lang="en-US" dirty="0" err="1">
                <a:solidFill>
                  <a:srgbClr val="00B050"/>
                </a:solidFill>
                <a:latin typeface="Times New Roman" panose="02020603050405020304" pitchFamily="18" charset="0"/>
                <a:cs typeface="Times New Roman" panose="02020603050405020304" pitchFamily="18" charset="0"/>
              </a:rPr>
              <a:t>Ar</a:t>
            </a:r>
            <a:r>
              <a:rPr lang="en-US" dirty="0">
                <a:solidFill>
                  <a:srgbClr val="00B050"/>
                </a:solidFill>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3s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3p</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6	</a:t>
            </a:r>
            <a:r>
              <a:rPr lang="en-US" dirty="0">
                <a:solidFill>
                  <a:srgbClr val="00B050"/>
                </a:solidFill>
                <a:latin typeface="Times New Roman" panose="02020603050405020304" pitchFamily="18" charset="0"/>
                <a:cs typeface="Times New Roman" panose="02020603050405020304" pitchFamily="18" charset="0"/>
              </a:rPr>
              <a:t>[He] </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1s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2</a:t>
            </a:r>
            <a:endParaRPr lang="en-US" baseline="30000" dirty="0">
              <a:solidFill>
                <a:srgbClr val="00B050"/>
              </a:solidFill>
              <a:latin typeface="Times New Roman" panose="02020603050405020304" pitchFamily="18" charset="0"/>
              <a:cs typeface="Times New Roman" panose="02020603050405020304" pitchFamily="18" charset="0"/>
            </a:endParaRPr>
          </a:p>
          <a:p>
            <a:pPr>
              <a:spcBef>
                <a:spcPts val="0"/>
              </a:spcBef>
              <a:tabLst>
                <a:tab pos="4518025" algn="l"/>
              </a:tabLst>
            </a:pPr>
            <a:endParaRPr lang="en-US" baseline="30000" dirty="0">
              <a:solidFill>
                <a:srgbClr val="00B05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altLang="en-US">
                <a:solidFill>
                  <a:srgbClr val="000000"/>
                </a:solidFill>
              </a:rPr>
              <a:t>Chapter 7A Ionic Bonding</a:t>
            </a:r>
            <a:endParaRPr lang="en-US" altLang="en-US" dirty="0">
              <a:solidFill>
                <a:srgbClr val="00000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0"/>
            <a:ext cx="1143000" cy="1256030"/>
          </a:xfrm>
          <a:prstGeom prst="rect">
            <a:avLst/>
          </a:prstGeom>
          <a:noFill/>
          <a:ln>
            <a:noFill/>
          </a:ln>
          <a:effectLst/>
        </p:spPr>
      </p:pic>
    </p:spTree>
    <p:extLst>
      <p:ext uri="{BB962C8B-B14F-4D97-AF65-F5344CB8AC3E}">
        <p14:creationId xmlns:p14="http://schemas.microsoft.com/office/powerpoint/2010/main" val="175858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en-US" dirty="0">
                <a:solidFill>
                  <a:srgbClr val="000000"/>
                </a:solidFill>
              </a:rPr>
              <a:t>Chapter 7A Ionic Bonding</a:t>
            </a:r>
          </a:p>
        </p:txBody>
      </p:sp>
      <p:pic>
        <p:nvPicPr>
          <p:cNvPr id="2050" name="Picture 2" descr="positive 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37"/>
            <a:ext cx="9156182" cy="68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ECB598E-AFB6-87F1-87FE-5D4483EA716C}"/>
              </a:ext>
            </a:extLst>
          </p:cNvPr>
          <p:cNvSpPr/>
          <p:nvPr/>
        </p:nvSpPr>
        <p:spPr bwMode="auto">
          <a:xfrm>
            <a:off x="3886200" y="914400"/>
            <a:ext cx="26670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Rectangle 5">
            <a:extLst>
              <a:ext uri="{FF2B5EF4-FFF2-40B4-BE49-F238E27FC236}">
                <a16:creationId xmlns:a16="http://schemas.microsoft.com/office/drawing/2014/main" id="{7A2CA335-01A8-8E7D-573E-1DE7074F32F3}"/>
              </a:ext>
            </a:extLst>
          </p:cNvPr>
          <p:cNvSpPr/>
          <p:nvPr/>
        </p:nvSpPr>
        <p:spPr bwMode="auto">
          <a:xfrm>
            <a:off x="3733800" y="1828800"/>
            <a:ext cx="2362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0650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219365" y="651581"/>
            <a:ext cx="8763000" cy="198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ct val="50000"/>
              </a:spcBef>
            </a:pPr>
            <a:r>
              <a:rPr lang="en-US" altLang="en-US" sz="3600" b="1" dirty="0">
                <a:solidFill>
                  <a:srgbClr val="FF0000"/>
                </a:solidFill>
              </a:rPr>
              <a:t>Transition Metal Cations</a:t>
            </a:r>
          </a:p>
          <a:p>
            <a:pPr>
              <a:spcBef>
                <a:spcPts val="600"/>
              </a:spcBef>
            </a:pPr>
            <a:r>
              <a:rPr lang="en-US" altLang="en-US" sz="2300" dirty="0"/>
              <a:t>The charges of transition metal cations vary due to the “</a:t>
            </a:r>
            <a:r>
              <a:rPr lang="en-US" altLang="en-US" sz="3600" b="1" dirty="0">
                <a:solidFill>
                  <a:srgbClr val="FF0000"/>
                </a:solidFill>
                <a:effectLst>
                  <a:outerShdw blurRad="38100" dist="38100" dir="2700000" algn="tl">
                    <a:srgbClr val="000000">
                      <a:alpha val="43137"/>
                    </a:srgbClr>
                  </a:outerShdw>
                </a:effectLst>
              </a:rPr>
              <a:t>d</a:t>
            </a:r>
            <a:r>
              <a:rPr lang="en-US" altLang="en-US" sz="2300" dirty="0"/>
              <a:t>” sublevel. E.g. </a:t>
            </a:r>
            <a:r>
              <a:rPr lang="en-US" altLang="en-US" sz="2300" dirty="0">
                <a:solidFill>
                  <a:srgbClr val="00B050"/>
                </a:solidFill>
              </a:rPr>
              <a:t>A copper atom loses its lone 4</a:t>
            </a:r>
            <a:r>
              <a:rPr lang="en-US" altLang="en-US" sz="2300" i="1" dirty="0">
                <a:solidFill>
                  <a:srgbClr val="00B050"/>
                </a:solidFill>
              </a:rPr>
              <a:t>s</a:t>
            </a:r>
            <a:r>
              <a:rPr lang="en-US" altLang="en-US" sz="2300" dirty="0">
                <a:solidFill>
                  <a:srgbClr val="00B050"/>
                </a:solidFill>
              </a:rPr>
              <a:t> electron </a:t>
            </a:r>
            <a:r>
              <a:rPr lang="en-US" altLang="en-US" sz="2300" dirty="0"/>
              <a:t>to form a copper ion (Cu</a:t>
            </a:r>
            <a:r>
              <a:rPr lang="en-US" altLang="en-US" sz="2300" baseline="30000" dirty="0"/>
              <a:t>+</a:t>
            </a:r>
            <a:r>
              <a:rPr lang="en-US" altLang="en-US" sz="2300" dirty="0"/>
              <a:t>) with a </a:t>
            </a:r>
            <a:r>
              <a:rPr lang="en-US" altLang="en-US" sz="2300" dirty="0">
                <a:solidFill>
                  <a:srgbClr val="0070C0"/>
                </a:solidFill>
              </a:rPr>
              <a:t>pseudo</a:t>
            </a:r>
            <a:r>
              <a:rPr lang="en-US" altLang="en-US" sz="2300" dirty="0"/>
              <a:t> noble-gas electron configuration:</a:t>
            </a:r>
          </a:p>
        </p:txBody>
      </p:sp>
      <p:sp>
        <p:nvSpPr>
          <p:cNvPr id="121861" name="Rectangle 5"/>
          <p:cNvSpPr>
            <a:spLocks noGrp="1" noChangeArrowheads="1"/>
          </p:cNvSpPr>
          <p:nvPr>
            <p:ph type="title"/>
          </p:nvPr>
        </p:nvSpPr>
        <p:spPr>
          <a:noFill/>
          <a:ln/>
        </p:spPr>
        <p:txBody>
          <a:bodyPr/>
          <a:lstStyle/>
          <a:p>
            <a:r>
              <a:rPr lang="en-US" altLang="en-US" dirty="0"/>
              <a:t>Formation of Cations</a:t>
            </a:r>
          </a:p>
        </p:txBody>
      </p:sp>
      <p:pic>
        <p:nvPicPr>
          <p:cNvPr id="121863" name="Picture 7" descr="copper"/>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676400" y="2708420"/>
            <a:ext cx="6324600" cy="4149580"/>
          </a:xfrm>
          <a:prstGeom prst="rect">
            <a:avLst/>
          </a:prstGeom>
          <a:solidFill>
            <a:srgbClr val="FFC000"/>
          </a:solidFill>
        </p:spPr>
      </p:pic>
      <p:sp>
        <p:nvSpPr>
          <p:cNvPr id="2" name="Footer Placeholder 1"/>
          <p:cNvSpPr>
            <a:spLocks noGrp="1"/>
          </p:cNvSpPr>
          <p:nvPr>
            <p:ph type="ftr" sz="quarter" idx="10"/>
          </p:nvPr>
        </p:nvSpPr>
        <p:spPr/>
        <p:txBody>
          <a:bodyPr/>
          <a:lstStyle/>
          <a:p>
            <a:r>
              <a:rPr lang="en-US" altLang="en-US" dirty="0"/>
              <a:t>Chapter 7A Ionic Bonding</a:t>
            </a:r>
          </a:p>
        </p:txBody>
      </p:sp>
      <p:sp>
        <p:nvSpPr>
          <p:cNvPr id="3" name="Rectangle 2"/>
          <p:cNvSpPr/>
          <p:nvPr/>
        </p:nvSpPr>
        <p:spPr>
          <a:xfrm>
            <a:off x="6477000" y="5486399"/>
            <a:ext cx="1358064" cy="507831"/>
          </a:xfrm>
          <a:prstGeom prst="rect">
            <a:avLst/>
          </a:prstGeom>
          <a:solidFill>
            <a:schemeClr val="accent2"/>
          </a:solidFill>
        </p:spPr>
        <p:txBody>
          <a:bodyPr wrap="none">
            <a:spAutoFit/>
          </a:bodyPr>
          <a:lstStyle/>
          <a:p>
            <a:r>
              <a:rPr lang="en-US" dirty="0">
                <a:solidFill>
                  <a:srgbClr val="00B050"/>
                </a:solidFill>
                <a:latin typeface="Times New Roman" panose="02020603050405020304" pitchFamily="18" charset="0"/>
                <a:cs typeface="Times New Roman" panose="02020603050405020304" pitchFamily="18" charset="0"/>
              </a:rPr>
              <a:t>[Ar]3d</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10</a:t>
            </a:r>
            <a:endParaRPr lang="en-US" dirty="0"/>
          </a:p>
        </p:txBody>
      </p:sp>
      <p:sp>
        <p:nvSpPr>
          <p:cNvPr id="7" name="Rectangle 6"/>
          <p:cNvSpPr/>
          <p:nvPr/>
        </p:nvSpPr>
        <p:spPr>
          <a:xfrm>
            <a:off x="3657600" y="5486400"/>
            <a:ext cx="1781257" cy="507831"/>
          </a:xfrm>
          <a:prstGeom prst="rect">
            <a:avLst/>
          </a:prstGeom>
          <a:solidFill>
            <a:schemeClr val="accent2"/>
          </a:solidFill>
        </p:spPr>
        <p:txBody>
          <a:bodyPr wrap="none">
            <a:spAutoFit/>
          </a:bodyPr>
          <a:lstStyle/>
          <a:p>
            <a:r>
              <a:rPr lang="en-US" dirty="0">
                <a:solidFill>
                  <a:srgbClr val="00B050"/>
                </a:solidFill>
                <a:latin typeface="Times New Roman" panose="02020603050405020304" pitchFamily="18" charset="0"/>
                <a:cs typeface="Times New Roman" panose="02020603050405020304" pitchFamily="18" charset="0"/>
              </a:rPr>
              <a:t>[Ar]3d</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10</a:t>
            </a:r>
            <a:r>
              <a:rPr lang="en-US"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4s</a:t>
            </a:r>
            <a:r>
              <a:rPr lang="en-US" baseline="300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1</a:t>
            </a:r>
            <a:endParaRPr lang="en-US" dirty="0"/>
          </a:p>
        </p:txBody>
      </p:sp>
      <p:sp>
        <p:nvSpPr>
          <p:cNvPr id="4" name="Oval 3"/>
          <p:cNvSpPr/>
          <p:nvPr/>
        </p:nvSpPr>
        <p:spPr bwMode="auto">
          <a:xfrm>
            <a:off x="6172200" y="5994231"/>
            <a:ext cx="1371600" cy="787569"/>
          </a:xfrm>
          <a:prstGeom prst="ellipse">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5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fade">
                                      <p:cBhvr>
                                        <p:cTn id="12" dur="500"/>
                                        <p:tgtEl>
                                          <p:spTgt spid="12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863"/>
                                        </p:tgtEl>
                                        <p:attrNameLst>
                                          <p:attrName>style.visibility</p:attrName>
                                        </p:attrNameLst>
                                      </p:cBhvr>
                                      <p:to>
                                        <p:strVal val="visible"/>
                                      </p:to>
                                    </p:set>
                                    <p:animEffect transition="in" filter="fade">
                                      <p:cBhvr>
                                        <p:cTn id="17" dur="500"/>
                                        <p:tgtEl>
                                          <p:spTgt spid="1218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dirty="0"/>
              <a:t>Formation of Anions</a:t>
            </a:r>
          </a:p>
        </p:txBody>
      </p:sp>
      <p:sp>
        <p:nvSpPr>
          <p:cNvPr id="128003" name="Rectangle 3"/>
          <p:cNvSpPr>
            <a:spLocks noGrp="1" noChangeArrowheads="1"/>
          </p:cNvSpPr>
          <p:nvPr>
            <p:ph type="body" idx="1"/>
          </p:nvPr>
        </p:nvSpPr>
        <p:spPr>
          <a:xfrm>
            <a:off x="228600" y="762000"/>
            <a:ext cx="8915427" cy="5638800"/>
          </a:xfrm>
        </p:spPr>
        <p:txBody>
          <a:bodyPr/>
          <a:lstStyle/>
          <a:p>
            <a:pPr marL="0" indent="0">
              <a:spcBef>
                <a:spcPts val="0"/>
              </a:spcBef>
            </a:pPr>
            <a:r>
              <a:rPr lang="en-US" altLang="en-US" sz="2800" b="0" dirty="0">
                <a:solidFill>
                  <a:srgbClr val="FF0000"/>
                </a:solidFill>
              </a:rPr>
              <a:t>Formation of </a:t>
            </a:r>
            <a:r>
              <a:rPr lang="en-US" altLang="en-US" sz="4000" b="0" dirty="0">
                <a:solidFill>
                  <a:srgbClr val="B54C8C"/>
                </a:solidFill>
              </a:rPr>
              <a:t>Anions</a:t>
            </a:r>
            <a:endParaRPr lang="en-US" altLang="en-US" sz="3600" b="0" dirty="0">
              <a:solidFill>
                <a:srgbClr val="B54C8C"/>
              </a:solidFill>
            </a:endParaRPr>
          </a:p>
          <a:p>
            <a:pPr marL="0" indent="0">
              <a:spcBef>
                <a:spcPts val="1200"/>
              </a:spcBef>
            </a:pPr>
            <a:r>
              <a:rPr lang="en-US" altLang="en-US" sz="2400" b="0" dirty="0">
                <a:solidFill>
                  <a:srgbClr val="0070C0"/>
                </a:solidFill>
              </a:rPr>
              <a:t>An anion is produced when an atom </a:t>
            </a:r>
            <a:r>
              <a:rPr lang="en-US" altLang="en-US" dirty="0">
                <a:solidFill>
                  <a:srgbClr val="FF0000"/>
                </a:solidFill>
                <a:effectLst>
                  <a:outerShdw blurRad="38100" dist="38100" dir="2700000" algn="tl">
                    <a:srgbClr val="000000">
                      <a:alpha val="43137"/>
                    </a:srgbClr>
                  </a:outerShdw>
                </a:effectLst>
              </a:rPr>
              <a:t>gains</a:t>
            </a:r>
            <a:r>
              <a:rPr lang="en-US" altLang="en-US" b="0" dirty="0">
                <a:solidFill>
                  <a:srgbClr val="FF0000"/>
                </a:solidFill>
              </a:rPr>
              <a:t> or shares </a:t>
            </a:r>
            <a:r>
              <a:rPr lang="en-US" altLang="en-US" sz="2400" b="0" dirty="0">
                <a:solidFill>
                  <a:srgbClr val="0070C0"/>
                </a:solidFill>
              </a:rPr>
              <a:t>one or more </a:t>
            </a:r>
            <a:r>
              <a:rPr lang="en-US" altLang="en-US" dirty="0">
                <a:solidFill>
                  <a:srgbClr val="FF0000"/>
                </a:solidFill>
                <a:effectLst>
                  <a:outerShdw blurRad="38100" dist="38100" dir="2700000" algn="tl">
                    <a:srgbClr val="000000">
                      <a:alpha val="43137"/>
                    </a:srgbClr>
                  </a:outerShdw>
                </a:effectLst>
              </a:rPr>
              <a:t>valence electrons</a:t>
            </a:r>
            <a:r>
              <a:rPr lang="en-US" altLang="en-US" sz="2400" b="0" dirty="0">
                <a:solidFill>
                  <a:srgbClr val="0070C0"/>
                </a:solidFill>
              </a:rPr>
              <a:t>. </a:t>
            </a:r>
          </a:p>
          <a:p>
            <a:pPr marL="0" indent="0">
              <a:spcBef>
                <a:spcPts val="1200"/>
              </a:spcBef>
            </a:pPr>
            <a:r>
              <a:rPr lang="en-US" altLang="en-US" sz="2400" b="0" dirty="0">
                <a:cs typeface="Arial" panose="020B0604020202020204" pitchFamily="34" charset="0"/>
              </a:rPr>
              <a:t>As with metals, </a:t>
            </a:r>
            <a:r>
              <a:rPr lang="en-US" altLang="en-US" sz="2400" b="0" dirty="0">
                <a:solidFill>
                  <a:srgbClr val="FF0000"/>
                </a:solidFill>
                <a:cs typeface="Arial" panose="020B0604020202020204" pitchFamily="34" charset="0"/>
              </a:rPr>
              <a:t>a</a:t>
            </a:r>
            <a:r>
              <a:rPr lang="en-US" altLang="en-US" sz="2400" b="0" dirty="0">
                <a:solidFill>
                  <a:srgbClr val="FF0000"/>
                </a:solidFill>
              </a:rPr>
              <a:t>toms of nonmetals and metalloids form anions by filling their valence</a:t>
            </a:r>
            <a:r>
              <a:rPr lang="en-US" altLang="en-US" sz="2400" b="0" dirty="0"/>
              <a:t> </a:t>
            </a:r>
            <a:r>
              <a:rPr lang="en-US" altLang="en-US" sz="2400" dirty="0">
                <a:solidFill>
                  <a:srgbClr val="B54C8C"/>
                </a:solidFill>
                <a:effectLst>
                  <a:outerShdw blurRad="38100" dist="38100" dir="2700000" algn="tl">
                    <a:srgbClr val="000000">
                      <a:alpha val="43137"/>
                    </a:srgbClr>
                  </a:outerShdw>
                </a:effectLst>
              </a:rPr>
              <a:t>to attain noble gas electron configuration</a:t>
            </a:r>
            <a:r>
              <a:rPr lang="en-US" altLang="en-US" sz="2400" b="0" dirty="0"/>
              <a:t>.</a:t>
            </a:r>
          </a:p>
        </p:txBody>
      </p:sp>
      <p:sp>
        <p:nvSpPr>
          <p:cNvPr id="2" name="Footer Placeholder 1"/>
          <p:cNvSpPr>
            <a:spLocks noGrp="1"/>
          </p:cNvSpPr>
          <p:nvPr>
            <p:ph type="ftr" sz="quarter" idx="10"/>
          </p:nvPr>
        </p:nvSpPr>
        <p:spPr/>
        <p:txBody>
          <a:bodyPr/>
          <a:lstStyle/>
          <a:p>
            <a:r>
              <a:rPr lang="en-US" altLang="en-US" dirty="0"/>
              <a:t>Chapter 7A Ionic Bonding</a:t>
            </a:r>
          </a:p>
        </p:txBody>
      </p:sp>
      <p:sp>
        <p:nvSpPr>
          <p:cNvPr id="7" name="Text Box 7"/>
          <p:cNvSpPr txBox="1">
            <a:spLocks noChangeArrowheads="1"/>
          </p:cNvSpPr>
          <p:nvPr/>
        </p:nvSpPr>
        <p:spPr bwMode="auto">
          <a:xfrm>
            <a:off x="457199" y="4191000"/>
            <a:ext cx="3657601"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Cl  1</a:t>
            </a:r>
            <a:r>
              <a:rPr lang="en-US" altLang="en-US" i="1" dirty="0"/>
              <a:t>s</a:t>
            </a:r>
            <a:r>
              <a:rPr lang="en-US" altLang="en-US" baseline="30000" dirty="0"/>
              <a:t>2</a:t>
            </a:r>
            <a:r>
              <a:rPr lang="en-US" altLang="en-US" dirty="0"/>
              <a:t>2</a:t>
            </a:r>
            <a:r>
              <a:rPr lang="en-US" altLang="en-US" i="1" dirty="0"/>
              <a:t>s</a:t>
            </a:r>
            <a:r>
              <a:rPr lang="en-US" altLang="en-US" baseline="30000" dirty="0"/>
              <a:t>2</a:t>
            </a:r>
            <a:r>
              <a:rPr lang="en-US" altLang="en-US" dirty="0"/>
              <a:t>2</a:t>
            </a:r>
            <a:r>
              <a:rPr lang="en-US" altLang="en-US" i="1" dirty="0"/>
              <a:t>p</a:t>
            </a:r>
            <a:r>
              <a:rPr lang="en-US" altLang="en-US" baseline="30000" dirty="0"/>
              <a:t>6</a:t>
            </a:r>
            <a:r>
              <a:rPr lang="en-US" altLang="en-US" dirty="0"/>
              <a:t>3</a:t>
            </a:r>
            <a:r>
              <a:rPr lang="en-US" altLang="en-US" i="1" dirty="0"/>
              <a:t>s</a:t>
            </a:r>
            <a:r>
              <a:rPr lang="en-US" altLang="en-US" baseline="30000" dirty="0"/>
              <a:t>2</a:t>
            </a:r>
            <a:r>
              <a:rPr lang="en-US" altLang="en-US" dirty="0"/>
              <a:t>3</a:t>
            </a:r>
            <a:r>
              <a:rPr lang="en-US" altLang="en-US" i="1" dirty="0"/>
              <a:t>p</a:t>
            </a:r>
            <a:r>
              <a:rPr lang="en-US" altLang="en-US" baseline="30000" dirty="0"/>
              <a:t>5</a:t>
            </a:r>
            <a:endParaRPr lang="en-US" altLang="en-US" dirty="0">
              <a:solidFill>
                <a:srgbClr val="FF0000"/>
              </a:solidFill>
            </a:endParaRPr>
          </a:p>
        </p:txBody>
      </p:sp>
      <p:sp>
        <p:nvSpPr>
          <p:cNvPr id="8" name="Line 8"/>
          <p:cNvSpPr>
            <a:spLocks noChangeShapeType="1"/>
          </p:cNvSpPr>
          <p:nvPr/>
        </p:nvSpPr>
        <p:spPr bwMode="auto">
          <a:xfrm>
            <a:off x="3986483" y="4495800"/>
            <a:ext cx="966651"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Text Box 9"/>
          <p:cNvSpPr txBox="1">
            <a:spLocks noChangeArrowheads="1"/>
          </p:cNvSpPr>
          <p:nvPr/>
        </p:nvSpPr>
        <p:spPr bwMode="auto">
          <a:xfrm>
            <a:off x="4209686" y="4098925"/>
            <a:ext cx="72498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100" dirty="0">
                <a:cs typeface="Arial" panose="020B0604020202020204" pitchFamily="34" charset="0"/>
              </a:rPr>
              <a:t>+e</a:t>
            </a:r>
            <a:r>
              <a:rPr lang="en-US" altLang="en-US" sz="2100" baseline="30000" dirty="0">
                <a:cs typeface="Arial" panose="020B0604020202020204" pitchFamily="34" charset="0"/>
              </a:rPr>
              <a:t>–</a:t>
            </a:r>
          </a:p>
        </p:txBody>
      </p:sp>
      <p:sp>
        <p:nvSpPr>
          <p:cNvPr id="10" name="AutoShape 10"/>
          <p:cNvSpPr>
            <a:spLocks/>
          </p:cNvSpPr>
          <p:nvPr/>
        </p:nvSpPr>
        <p:spPr bwMode="auto">
          <a:xfrm rot="16200000">
            <a:off x="7886701" y="4305300"/>
            <a:ext cx="228600" cy="914399"/>
          </a:xfrm>
          <a:prstGeom prst="leftBrace">
            <a:avLst>
              <a:gd name="adj1" fmla="val 41667"/>
              <a:gd name="adj2" fmla="val 50000"/>
            </a:avLst>
          </a:prstGeom>
          <a:noFill/>
          <a:ln w="22225">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ext Box 11"/>
          <p:cNvSpPr txBox="1">
            <a:spLocks noChangeArrowheads="1"/>
          </p:cNvSpPr>
          <p:nvPr/>
        </p:nvSpPr>
        <p:spPr bwMode="auto">
          <a:xfrm>
            <a:off x="7223758" y="4800600"/>
            <a:ext cx="161108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100" dirty="0">
                <a:solidFill>
                  <a:srgbClr val="658B92"/>
                </a:solidFill>
              </a:rPr>
              <a:t>octet</a:t>
            </a:r>
          </a:p>
        </p:txBody>
      </p:sp>
      <p:sp>
        <p:nvSpPr>
          <p:cNvPr id="3" name="Text Box 7">
            <a:extLst>
              <a:ext uri="{FF2B5EF4-FFF2-40B4-BE49-F238E27FC236}">
                <a16:creationId xmlns:a16="http://schemas.microsoft.com/office/drawing/2014/main" id="{7E229BFF-7244-EBB8-5F04-123E3961016A}"/>
              </a:ext>
            </a:extLst>
          </p:cNvPr>
          <p:cNvSpPr txBox="1">
            <a:spLocks noChangeArrowheads="1"/>
          </p:cNvSpPr>
          <p:nvPr/>
        </p:nvSpPr>
        <p:spPr bwMode="auto">
          <a:xfrm>
            <a:off x="4724400" y="4176713"/>
            <a:ext cx="4124091"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Cl</a:t>
            </a:r>
            <a:r>
              <a:rPr lang="en-US" altLang="en-US" baseline="30000" dirty="0">
                <a:cs typeface="Arial" panose="020B0604020202020204" pitchFamily="34" charset="0"/>
              </a:rPr>
              <a:t>–</a:t>
            </a:r>
            <a:r>
              <a:rPr lang="en-US" altLang="en-US" dirty="0"/>
              <a:t>      1</a:t>
            </a:r>
            <a:r>
              <a:rPr lang="en-US" altLang="en-US" i="1" dirty="0"/>
              <a:t>s</a:t>
            </a:r>
            <a:r>
              <a:rPr lang="en-US" altLang="en-US" baseline="30000" dirty="0"/>
              <a:t>2</a:t>
            </a:r>
            <a:r>
              <a:rPr lang="en-US" altLang="en-US" dirty="0"/>
              <a:t>2</a:t>
            </a:r>
            <a:r>
              <a:rPr lang="en-US" altLang="en-US" i="1" dirty="0"/>
              <a:t>s</a:t>
            </a:r>
            <a:r>
              <a:rPr lang="en-US" altLang="en-US" baseline="30000" dirty="0"/>
              <a:t>2</a:t>
            </a:r>
            <a:r>
              <a:rPr lang="en-US" altLang="en-US" dirty="0"/>
              <a:t>2</a:t>
            </a:r>
            <a:r>
              <a:rPr lang="en-US" altLang="en-US" i="1" dirty="0"/>
              <a:t>p</a:t>
            </a:r>
            <a:r>
              <a:rPr lang="en-US" altLang="en-US" baseline="30000" dirty="0"/>
              <a:t>6</a:t>
            </a:r>
            <a:r>
              <a:rPr lang="en-US" altLang="en-US" dirty="0">
                <a:solidFill>
                  <a:srgbClr val="FF0000"/>
                </a:solidFill>
              </a:rPr>
              <a:t>3</a:t>
            </a:r>
            <a:r>
              <a:rPr lang="en-US" altLang="en-US" i="1" dirty="0">
                <a:solidFill>
                  <a:srgbClr val="FF0000"/>
                </a:solidFill>
              </a:rPr>
              <a:t>s</a:t>
            </a:r>
            <a:r>
              <a:rPr lang="en-US" altLang="en-US" baseline="30000" dirty="0">
                <a:solidFill>
                  <a:srgbClr val="FF0000"/>
                </a:solidFill>
              </a:rPr>
              <a:t>2</a:t>
            </a:r>
            <a:r>
              <a:rPr lang="en-US" altLang="en-US" dirty="0">
                <a:solidFill>
                  <a:srgbClr val="FF0000"/>
                </a:solidFill>
              </a:rPr>
              <a:t>3</a:t>
            </a:r>
            <a:r>
              <a:rPr lang="en-US" altLang="en-US" i="1" dirty="0">
                <a:solidFill>
                  <a:srgbClr val="FF0000"/>
                </a:solidFill>
              </a:rPr>
              <a:t>p</a:t>
            </a:r>
            <a:r>
              <a:rPr lang="en-US" altLang="en-US" baseline="30000" dirty="0">
                <a:solidFill>
                  <a:srgbClr val="FF0000"/>
                </a:solidFill>
              </a:rPr>
              <a:t>6</a:t>
            </a:r>
            <a:endParaRPr lang="en-US" altLang="en-US" dirty="0">
              <a:solidFill>
                <a:srgbClr val="FF0000"/>
              </a:solidFill>
            </a:endParaRPr>
          </a:p>
        </p:txBody>
      </p:sp>
    </p:spTree>
    <p:extLst>
      <p:ext uri="{BB962C8B-B14F-4D97-AF65-F5344CB8AC3E}">
        <p14:creationId xmlns:p14="http://schemas.microsoft.com/office/powerpoint/2010/main" val="283726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500"/>
                                        <p:tgtEl>
                                          <p:spTgt spid="128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fade">
                                      <p:cBhvr>
                                        <p:cTn id="12" dur="500"/>
                                        <p:tgtEl>
                                          <p:spTgt spid="128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fade">
                                      <p:cBhvr>
                                        <p:cTn id="17" dur="500"/>
                                        <p:tgtEl>
                                          <p:spTgt spid="128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dirty="0"/>
              <a:t>Formation of Anions</a:t>
            </a:r>
          </a:p>
        </p:txBody>
      </p:sp>
      <p:sp>
        <p:nvSpPr>
          <p:cNvPr id="128003" name="Rectangle 3"/>
          <p:cNvSpPr>
            <a:spLocks noGrp="1" noChangeArrowheads="1"/>
          </p:cNvSpPr>
          <p:nvPr>
            <p:ph type="body" idx="1"/>
          </p:nvPr>
        </p:nvSpPr>
        <p:spPr>
          <a:xfrm>
            <a:off x="114286" y="609600"/>
            <a:ext cx="8915427" cy="5638800"/>
          </a:xfrm>
        </p:spPr>
        <p:txBody>
          <a:bodyPr/>
          <a:lstStyle/>
          <a:p>
            <a:pPr marL="0" indent="0">
              <a:spcBef>
                <a:spcPts val="0"/>
              </a:spcBef>
            </a:pPr>
            <a:r>
              <a:rPr lang="en-US" altLang="en-US" sz="2800" b="0" dirty="0">
                <a:solidFill>
                  <a:srgbClr val="FF0000"/>
                </a:solidFill>
              </a:rPr>
              <a:t>Formation of </a:t>
            </a:r>
            <a:r>
              <a:rPr lang="en-US" altLang="en-US" sz="4000" b="0" dirty="0">
                <a:solidFill>
                  <a:srgbClr val="B54C8C"/>
                </a:solidFill>
              </a:rPr>
              <a:t>Anions</a:t>
            </a:r>
            <a:endParaRPr lang="en-US" altLang="en-US" sz="3600" b="0" dirty="0">
              <a:solidFill>
                <a:srgbClr val="B54C8C"/>
              </a:solidFill>
            </a:endParaRPr>
          </a:p>
          <a:p>
            <a:pPr marL="0" indent="0">
              <a:spcBef>
                <a:spcPts val="1200"/>
              </a:spcBef>
            </a:pPr>
            <a:r>
              <a:rPr lang="en-US" altLang="en-US" sz="2300" b="0" dirty="0">
                <a:solidFill>
                  <a:srgbClr val="00B050"/>
                </a:solidFill>
              </a:rPr>
              <a:t>The name of an anion of a nonmetallic element is </a:t>
            </a:r>
            <a:r>
              <a:rPr lang="en-US" altLang="en-US" sz="2300" b="0" i="1" dirty="0">
                <a:solidFill>
                  <a:srgbClr val="00B050"/>
                </a:solidFill>
              </a:rPr>
              <a:t>not</a:t>
            </a:r>
            <a:r>
              <a:rPr lang="en-US" altLang="en-US" sz="2300" b="0" dirty="0">
                <a:solidFill>
                  <a:srgbClr val="00B050"/>
                </a:solidFill>
              </a:rPr>
              <a:t> the same as the element name. The name of the anion typically </a:t>
            </a:r>
            <a:r>
              <a:rPr lang="en-US" altLang="en-US" sz="2300" dirty="0">
                <a:solidFill>
                  <a:srgbClr val="B54C8C"/>
                </a:solidFill>
                <a:effectLst>
                  <a:outerShdw blurRad="38100" dist="38100" dir="2700000" algn="tl">
                    <a:srgbClr val="000000">
                      <a:alpha val="43137"/>
                    </a:srgbClr>
                  </a:outerShdw>
                </a:effectLst>
              </a:rPr>
              <a:t>ends in </a:t>
            </a:r>
            <a:r>
              <a:rPr lang="en-US" altLang="en-US" sz="2300" i="1" dirty="0">
                <a:solidFill>
                  <a:srgbClr val="B54C8C"/>
                </a:solidFill>
                <a:effectLst>
                  <a:outerShdw blurRad="38100" dist="38100" dir="2700000" algn="tl">
                    <a:srgbClr val="000000">
                      <a:alpha val="43137"/>
                    </a:srgbClr>
                  </a:outerShdw>
                </a:effectLst>
              </a:rPr>
              <a:t>-ide</a:t>
            </a:r>
            <a:r>
              <a:rPr lang="en-US" altLang="en-US" sz="2300" b="0" dirty="0">
                <a:solidFill>
                  <a:srgbClr val="00B050"/>
                </a:solidFill>
              </a:rPr>
              <a:t>. </a:t>
            </a:r>
          </a:p>
          <a:p>
            <a:pPr marL="0" indent="0">
              <a:spcBef>
                <a:spcPts val="1200"/>
              </a:spcBef>
            </a:pPr>
            <a:r>
              <a:rPr lang="en-US" altLang="en-US" sz="2300" b="0" dirty="0"/>
              <a:t>A chlorine atom (Cl) forms a chloride anion (Cl</a:t>
            </a:r>
            <a:r>
              <a:rPr lang="en-US" altLang="en-US" sz="2300" b="0" baseline="30000" dirty="0">
                <a:cs typeface="Arial" panose="020B0604020202020204" pitchFamily="34" charset="0"/>
              </a:rPr>
              <a:t>–</a:t>
            </a:r>
            <a:r>
              <a:rPr lang="en-US" altLang="en-US" sz="2300" b="0" dirty="0">
                <a:cs typeface="Arial" panose="020B0604020202020204" pitchFamily="34" charset="0"/>
              </a:rPr>
              <a:t>). </a:t>
            </a:r>
          </a:p>
          <a:p>
            <a:pPr marL="0" indent="0">
              <a:spcBef>
                <a:spcPts val="1200"/>
              </a:spcBef>
            </a:pPr>
            <a:endParaRPr lang="en-US" altLang="en-US" sz="2300" b="0" dirty="0">
              <a:solidFill>
                <a:srgbClr val="0070C0"/>
              </a:solidFill>
              <a:cs typeface="Arial" panose="020B0604020202020204" pitchFamily="34" charset="0"/>
            </a:endParaRPr>
          </a:p>
          <a:p>
            <a:pPr marL="0" indent="0">
              <a:spcBef>
                <a:spcPts val="1200"/>
              </a:spcBef>
            </a:pPr>
            <a:endParaRPr lang="en-US" altLang="en-US" sz="2300" b="0" dirty="0">
              <a:solidFill>
                <a:srgbClr val="0070C0"/>
              </a:solidFill>
              <a:cs typeface="Arial" panose="020B0604020202020204" pitchFamily="34" charset="0"/>
            </a:endParaRPr>
          </a:p>
          <a:p>
            <a:pPr marL="0" indent="0">
              <a:spcBef>
                <a:spcPts val="1200"/>
              </a:spcBef>
            </a:pPr>
            <a:endParaRPr lang="en-US" altLang="en-US" sz="2300" b="0" dirty="0">
              <a:solidFill>
                <a:srgbClr val="0070C0"/>
              </a:solidFill>
              <a:cs typeface="Arial" panose="020B0604020202020204" pitchFamily="34" charset="0"/>
            </a:endParaRPr>
          </a:p>
          <a:p>
            <a:pPr marL="0" indent="0">
              <a:spcBef>
                <a:spcPts val="1200"/>
              </a:spcBef>
            </a:pPr>
            <a:endParaRPr lang="en-US" altLang="en-US" sz="2300" b="0" dirty="0">
              <a:solidFill>
                <a:srgbClr val="0070C0"/>
              </a:solidFill>
              <a:cs typeface="Arial" panose="020B0604020202020204" pitchFamily="34" charset="0"/>
            </a:endParaRPr>
          </a:p>
          <a:p>
            <a:pPr marL="0" indent="0">
              <a:spcBef>
                <a:spcPts val="1200"/>
              </a:spcBef>
            </a:pPr>
            <a:r>
              <a:rPr lang="en-US" altLang="en-US" sz="2300" b="0" dirty="0">
                <a:solidFill>
                  <a:srgbClr val="0070C0"/>
                </a:solidFill>
                <a:cs typeface="Arial" panose="020B0604020202020204" pitchFamily="34" charset="0"/>
              </a:rPr>
              <a:t>An oxygen atom (O) forms an oxide anion (O</a:t>
            </a:r>
            <a:r>
              <a:rPr lang="en-US" altLang="en-US" sz="2300" b="0" baseline="30000" dirty="0">
                <a:solidFill>
                  <a:srgbClr val="0070C0"/>
                </a:solidFill>
                <a:cs typeface="Arial" panose="020B0604020202020204" pitchFamily="34" charset="0"/>
              </a:rPr>
              <a:t>2–</a:t>
            </a:r>
            <a:r>
              <a:rPr lang="en-US" altLang="en-US" sz="2300" b="0" dirty="0">
                <a:solidFill>
                  <a:srgbClr val="0070C0"/>
                </a:solidFill>
                <a:cs typeface="Arial" panose="020B0604020202020204" pitchFamily="34" charset="0"/>
              </a:rPr>
              <a:t>). </a:t>
            </a:r>
          </a:p>
        </p:txBody>
      </p:sp>
      <p:sp>
        <p:nvSpPr>
          <p:cNvPr id="2" name="Footer Placeholder 1"/>
          <p:cNvSpPr>
            <a:spLocks noGrp="1"/>
          </p:cNvSpPr>
          <p:nvPr>
            <p:ph type="ftr" sz="quarter" idx="10"/>
          </p:nvPr>
        </p:nvSpPr>
        <p:spPr/>
        <p:txBody>
          <a:bodyPr/>
          <a:lstStyle/>
          <a:p>
            <a:r>
              <a:rPr lang="en-US" altLang="en-US" dirty="0"/>
              <a:t>Chapter 7A Ionic Bonding</a:t>
            </a:r>
          </a:p>
        </p:txBody>
      </p:sp>
      <p:pic>
        <p:nvPicPr>
          <p:cNvPr id="4" name="Picture 3">
            <a:extLst>
              <a:ext uri="{FF2B5EF4-FFF2-40B4-BE49-F238E27FC236}">
                <a16:creationId xmlns:a16="http://schemas.microsoft.com/office/drawing/2014/main" id="{4510652B-DD5C-4C93-AB4C-1F1F608BD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743200"/>
            <a:ext cx="4197875" cy="1886001"/>
          </a:xfrm>
          <a:prstGeom prst="rect">
            <a:avLst/>
          </a:prstGeom>
        </p:spPr>
      </p:pic>
      <p:pic>
        <p:nvPicPr>
          <p:cNvPr id="12" name="Picture 11">
            <a:extLst>
              <a:ext uri="{FF2B5EF4-FFF2-40B4-BE49-F238E27FC236}">
                <a16:creationId xmlns:a16="http://schemas.microsoft.com/office/drawing/2014/main" id="{6C636AFC-3D32-4743-A519-666BC12FECF0}"/>
              </a:ext>
            </a:extLst>
          </p:cNvPr>
          <p:cNvPicPr>
            <a:picLocks noChangeAspect="1"/>
          </p:cNvPicPr>
          <p:nvPr/>
        </p:nvPicPr>
        <p:blipFill>
          <a:blip r:embed="rId4"/>
          <a:stretch>
            <a:fillRect/>
          </a:stretch>
        </p:blipFill>
        <p:spPr>
          <a:xfrm>
            <a:off x="2686305" y="5105400"/>
            <a:ext cx="4035406"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003">
                                            <p:txEl>
                                              <p:pRg st="1" end="1"/>
                                            </p:txEl>
                                          </p:spTgt>
                                        </p:tgtEl>
                                        <p:attrNameLst>
                                          <p:attrName>style.visibility</p:attrName>
                                        </p:attrNameLst>
                                      </p:cBhvr>
                                      <p:to>
                                        <p:strVal val="visible"/>
                                      </p:to>
                                    </p:set>
                                    <p:animEffect transition="in" filter="fade">
                                      <p:cBhvr>
                                        <p:cTn id="7" dur="500"/>
                                        <p:tgtEl>
                                          <p:spTgt spid="1280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003">
                                            <p:txEl>
                                              <p:pRg st="2" end="2"/>
                                            </p:txEl>
                                          </p:spTgt>
                                        </p:tgtEl>
                                        <p:attrNameLst>
                                          <p:attrName>style.visibility</p:attrName>
                                        </p:attrNameLst>
                                      </p:cBhvr>
                                      <p:to>
                                        <p:strVal val="visible"/>
                                      </p:to>
                                    </p:set>
                                    <p:animEffect transition="in" filter="fade">
                                      <p:cBhvr>
                                        <p:cTn id="12" dur="500"/>
                                        <p:tgtEl>
                                          <p:spTgt spid="1280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003">
                                            <p:txEl>
                                              <p:pRg st="7" end="7"/>
                                            </p:txEl>
                                          </p:spTgt>
                                        </p:tgtEl>
                                        <p:attrNameLst>
                                          <p:attrName>style.visibility</p:attrName>
                                        </p:attrNameLst>
                                      </p:cBhvr>
                                      <p:to>
                                        <p:strVal val="visible"/>
                                      </p:to>
                                    </p:set>
                                    <p:animEffect transition="in" filter="fade">
                                      <p:cBhvr>
                                        <p:cTn id="22" dur="500"/>
                                        <p:tgtEl>
                                          <p:spTgt spid="12800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dirty="0"/>
              <a:t>Formation of Anions</a:t>
            </a:r>
          </a:p>
        </p:txBody>
      </p:sp>
      <p:sp>
        <p:nvSpPr>
          <p:cNvPr id="157701" name="Text Box 5"/>
          <p:cNvSpPr txBox="1">
            <a:spLocks noChangeArrowheads="1"/>
          </p:cNvSpPr>
          <p:nvPr/>
        </p:nvSpPr>
        <p:spPr bwMode="auto">
          <a:xfrm>
            <a:off x="4038600" y="1054665"/>
            <a:ext cx="5029200" cy="350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ts val="0"/>
              </a:spcBef>
            </a:pPr>
            <a:r>
              <a:rPr lang="en-US" altLang="en-US" sz="2400" dirty="0"/>
              <a:t>A chlorine atom (Cl) forms </a:t>
            </a:r>
          </a:p>
          <a:p>
            <a:pPr algn="r">
              <a:spcBef>
                <a:spcPts val="0"/>
              </a:spcBef>
            </a:pPr>
            <a:r>
              <a:rPr lang="en-US" altLang="en-US" sz="2400" dirty="0"/>
              <a:t>a </a:t>
            </a:r>
            <a:r>
              <a:rPr lang="en-US" altLang="en-US" sz="2400" dirty="0">
                <a:solidFill>
                  <a:srgbClr val="00B050"/>
                </a:solidFill>
              </a:rPr>
              <a:t>chloride anion (Cl-)</a:t>
            </a:r>
            <a:endParaRPr lang="en-US" altLang="en-US" sz="2400" dirty="0"/>
          </a:p>
          <a:p>
            <a:pPr>
              <a:spcBef>
                <a:spcPts val="1200"/>
              </a:spcBef>
            </a:pPr>
            <a:r>
              <a:rPr lang="en-US" altLang="en-US" sz="2400" dirty="0">
                <a:solidFill>
                  <a:srgbClr val="0070C0"/>
                </a:solidFill>
              </a:rPr>
              <a:t>+17 p  </a:t>
            </a:r>
            <a:r>
              <a:rPr lang="en-US" altLang="en-US" sz="2400" dirty="0">
                <a:solidFill>
                  <a:srgbClr val="00B050"/>
                </a:solidFill>
              </a:rPr>
              <a:t>17 e- </a:t>
            </a:r>
            <a:r>
              <a:rPr lang="en-US" altLang="en-US" sz="2400" dirty="0">
                <a:sym typeface="Wingdings" panose="05000000000000000000" pitchFamily="2" charset="2"/>
              </a:rPr>
              <a:t></a:t>
            </a:r>
          </a:p>
          <a:p>
            <a:pPr>
              <a:spcBef>
                <a:spcPts val="1200"/>
              </a:spcBef>
              <a:tabLst>
                <a:tab pos="1719263" algn="l"/>
              </a:tabLst>
            </a:pPr>
            <a:r>
              <a:rPr lang="en-US" altLang="en-US" sz="2400" dirty="0">
                <a:sym typeface="Wingdings" panose="05000000000000000000" pitchFamily="2" charset="2"/>
              </a:rPr>
              <a:t>	</a:t>
            </a:r>
            <a:r>
              <a:rPr lang="en-US" altLang="en-US" sz="2400" dirty="0">
                <a:solidFill>
                  <a:srgbClr val="0070C0"/>
                </a:solidFill>
                <a:sym typeface="Wingdings" panose="05000000000000000000" pitchFamily="2" charset="2"/>
              </a:rPr>
              <a:t>+17 p </a:t>
            </a:r>
            <a:r>
              <a:rPr lang="en-US" altLang="en-US" sz="2400" dirty="0">
                <a:solidFill>
                  <a:srgbClr val="00B050"/>
                </a:solidFill>
                <a:sym typeface="Wingdings" panose="05000000000000000000" pitchFamily="2" charset="2"/>
              </a:rPr>
              <a:t>18 e-  </a:t>
            </a:r>
            <a:r>
              <a:rPr lang="en-US" altLang="en-US" sz="2400" dirty="0">
                <a:sym typeface="Wingdings" panose="05000000000000000000" pitchFamily="2" charset="2"/>
              </a:rPr>
              <a:t>= </a:t>
            </a:r>
            <a:r>
              <a:rPr lang="en-US" altLang="en-US" sz="2400" dirty="0">
                <a:solidFill>
                  <a:srgbClr val="FF0000"/>
                </a:solidFill>
                <a:sym typeface="Wingdings" panose="05000000000000000000" pitchFamily="2" charset="2"/>
              </a:rPr>
              <a:t>-1 anion</a:t>
            </a:r>
            <a:endParaRPr lang="en-US" altLang="en-US" sz="2400" dirty="0">
              <a:solidFill>
                <a:srgbClr val="FF0000"/>
              </a:solidFill>
            </a:endParaRPr>
          </a:p>
          <a:p>
            <a:pPr algn="r">
              <a:spcBef>
                <a:spcPts val="0"/>
              </a:spcBef>
            </a:pPr>
            <a:endParaRPr lang="en-US" altLang="en-US" sz="2400" dirty="0"/>
          </a:p>
          <a:p>
            <a:pPr>
              <a:spcBef>
                <a:spcPts val="0"/>
              </a:spcBef>
            </a:pPr>
            <a:r>
              <a:rPr lang="en-US" altLang="en-US" sz="2400" dirty="0"/>
              <a:t>An oxygen atom (O) forms </a:t>
            </a:r>
          </a:p>
          <a:p>
            <a:pPr algn="r">
              <a:spcBef>
                <a:spcPts val="0"/>
              </a:spcBef>
            </a:pPr>
            <a:r>
              <a:rPr lang="en-US" altLang="en-US" sz="2400" dirty="0"/>
              <a:t>an </a:t>
            </a:r>
            <a:r>
              <a:rPr lang="en-US" altLang="en-US" sz="2400" dirty="0">
                <a:solidFill>
                  <a:srgbClr val="00B050"/>
                </a:solidFill>
              </a:rPr>
              <a:t>oxide anion (O</a:t>
            </a:r>
            <a:r>
              <a:rPr lang="en-US" altLang="en-US" sz="2400" baseline="30000" dirty="0">
                <a:solidFill>
                  <a:srgbClr val="00B050"/>
                </a:solidFill>
              </a:rPr>
              <a:t>2-</a:t>
            </a:r>
            <a:r>
              <a:rPr lang="en-US" altLang="en-US" sz="2400" dirty="0">
                <a:solidFill>
                  <a:srgbClr val="00B050"/>
                </a:solidFill>
              </a:rPr>
              <a:t>)</a:t>
            </a:r>
          </a:p>
          <a:p>
            <a:pPr marL="0" indent="0">
              <a:spcBef>
                <a:spcPts val="1200"/>
              </a:spcBef>
            </a:pPr>
            <a:r>
              <a:rPr lang="en-US" altLang="en-US" sz="2400" dirty="0">
                <a:solidFill>
                  <a:srgbClr val="0070C0"/>
                </a:solidFill>
              </a:rPr>
              <a:t>+8 p  </a:t>
            </a:r>
            <a:r>
              <a:rPr lang="en-US" altLang="en-US" sz="2400" dirty="0">
                <a:solidFill>
                  <a:srgbClr val="00B050"/>
                </a:solidFill>
              </a:rPr>
              <a:t>8 e-</a:t>
            </a:r>
            <a:r>
              <a:rPr lang="en-US" altLang="en-US" sz="2400" dirty="0"/>
              <a:t>  </a:t>
            </a:r>
            <a:r>
              <a:rPr lang="en-US" altLang="en-US" sz="2400" dirty="0">
                <a:sym typeface="Wingdings" panose="05000000000000000000" pitchFamily="2" charset="2"/>
              </a:rPr>
              <a:t>	</a:t>
            </a:r>
            <a:r>
              <a:rPr lang="en-US" altLang="en-US" sz="2400" dirty="0">
                <a:solidFill>
                  <a:srgbClr val="0070C0"/>
                </a:solidFill>
                <a:sym typeface="Wingdings" panose="05000000000000000000" pitchFamily="2" charset="2"/>
              </a:rPr>
              <a:t>+8 p  </a:t>
            </a:r>
            <a:r>
              <a:rPr lang="en-US" altLang="en-US" sz="2400" dirty="0">
                <a:solidFill>
                  <a:srgbClr val="00B050"/>
                </a:solidFill>
                <a:sym typeface="Wingdings" panose="05000000000000000000" pitchFamily="2" charset="2"/>
              </a:rPr>
              <a:t>10 e-  </a:t>
            </a:r>
            <a:r>
              <a:rPr lang="en-US" altLang="en-US" sz="2400" dirty="0">
                <a:sym typeface="Wingdings" panose="05000000000000000000" pitchFamily="2" charset="2"/>
              </a:rPr>
              <a:t>= </a:t>
            </a:r>
            <a:r>
              <a:rPr lang="en-US" altLang="en-US" sz="2400" dirty="0">
                <a:solidFill>
                  <a:srgbClr val="FF0000"/>
                </a:solidFill>
                <a:sym typeface="Wingdings" panose="05000000000000000000" pitchFamily="2" charset="2"/>
              </a:rPr>
              <a:t>-2 anion</a:t>
            </a:r>
            <a:endParaRPr lang="en-US" altLang="en-US" sz="2400" dirty="0">
              <a:solidFill>
                <a:srgbClr val="FF0000"/>
              </a:solidFill>
            </a:endParaRPr>
          </a:p>
        </p:txBody>
      </p:sp>
      <p:sp>
        <p:nvSpPr>
          <p:cNvPr id="2" name="Footer Placeholder 1"/>
          <p:cNvSpPr>
            <a:spLocks noGrp="1"/>
          </p:cNvSpPr>
          <p:nvPr>
            <p:ph type="ftr" sz="quarter" idx="10"/>
          </p:nvPr>
        </p:nvSpPr>
        <p:spPr/>
        <p:txBody>
          <a:bodyPr/>
          <a:lstStyle/>
          <a:p>
            <a:r>
              <a:rPr lang="en-US" altLang="en-US" dirty="0"/>
              <a:t>Chapter 7A Ionic Bonding</a:t>
            </a:r>
          </a:p>
        </p:txBody>
      </p:sp>
      <p:pic>
        <p:nvPicPr>
          <p:cNvPr id="11" name="Picture 6" descr="0132525763_A192a"/>
          <p:cNvPicPr>
            <a:picLocks noChangeAspect="1" noChangeArrowheads="1"/>
          </p:cNvPicPr>
          <p:nvPr/>
        </p:nvPicPr>
        <p:blipFill rotWithShape="1">
          <a:blip r:embed="rId3">
            <a:extLst>
              <a:ext uri="{28A0092B-C50C-407E-A947-70E740481C1C}">
                <a14:useLocalDpi xmlns:a14="http://schemas.microsoft.com/office/drawing/2010/main" val="0"/>
              </a:ext>
            </a:extLst>
          </a:blip>
          <a:srcRect l="17455" t="6579" r="17455"/>
          <a:stretch/>
        </p:blipFill>
        <p:spPr bwMode="auto">
          <a:xfrm>
            <a:off x="0" y="1143000"/>
            <a:ext cx="5055810"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D58228-1167-444C-9390-3531B77D9F4C}"/>
              </a:ext>
            </a:extLst>
          </p:cNvPr>
          <p:cNvSpPr txBox="1"/>
          <p:nvPr/>
        </p:nvSpPr>
        <p:spPr>
          <a:xfrm>
            <a:off x="1295400" y="743067"/>
            <a:ext cx="685802" cy="523220"/>
          </a:xfrm>
          <a:prstGeom prst="rect">
            <a:avLst/>
          </a:prstGeom>
          <a:noFill/>
        </p:spPr>
        <p:txBody>
          <a:bodyPr wrap="square" rtlCol="0">
            <a:spAutoFit/>
          </a:bodyPr>
          <a:lstStyle/>
          <a:p>
            <a:r>
              <a:rPr lang="en-US" dirty="0">
                <a:solidFill>
                  <a:srgbClr val="FF0000"/>
                </a:solidFill>
              </a:rPr>
              <a:t>VA</a:t>
            </a:r>
          </a:p>
        </p:txBody>
      </p:sp>
      <p:sp>
        <p:nvSpPr>
          <p:cNvPr id="4" name="TextBox 3">
            <a:extLst>
              <a:ext uri="{FF2B5EF4-FFF2-40B4-BE49-F238E27FC236}">
                <a16:creationId xmlns:a16="http://schemas.microsoft.com/office/drawing/2014/main" id="{B80BBF6D-7D91-14A7-1ECA-DC1A6750FF11}"/>
              </a:ext>
            </a:extLst>
          </p:cNvPr>
          <p:cNvSpPr txBox="1"/>
          <p:nvPr/>
        </p:nvSpPr>
        <p:spPr>
          <a:xfrm>
            <a:off x="2063905" y="762000"/>
            <a:ext cx="945995" cy="523220"/>
          </a:xfrm>
          <a:prstGeom prst="rect">
            <a:avLst/>
          </a:prstGeom>
          <a:noFill/>
        </p:spPr>
        <p:txBody>
          <a:bodyPr wrap="square" rtlCol="0">
            <a:spAutoFit/>
          </a:bodyPr>
          <a:lstStyle/>
          <a:p>
            <a:r>
              <a:rPr lang="en-US" dirty="0">
                <a:solidFill>
                  <a:srgbClr val="FF0000"/>
                </a:solidFill>
              </a:rPr>
              <a:t>V</a:t>
            </a:r>
            <a:r>
              <a:rPr lang="en-US" sz="2800" dirty="0">
                <a:solidFill>
                  <a:srgbClr val="FF0000"/>
                </a:solidFill>
                <a:latin typeface="Times New Roman" panose="02020603050405020304" pitchFamily="18" charset="0"/>
                <a:cs typeface="Times New Roman" panose="02020603050405020304" pitchFamily="18" charset="0"/>
              </a:rPr>
              <a:t>I</a:t>
            </a:r>
            <a:r>
              <a:rPr lang="en-US" dirty="0">
                <a:solidFill>
                  <a:srgbClr val="FF0000"/>
                </a:solidFill>
              </a:rPr>
              <a:t>A</a:t>
            </a:r>
          </a:p>
        </p:txBody>
      </p:sp>
      <p:sp>
        <p:nvSpPr>
          <p:cNvPr id="5" name="TextBox 4">
            <a:extLst>
              <a:ext uri="{FF2B5EF4-FFF2-40B4-BE49-F238E27FC236}">
                <a16:creationId xmlns:a16="http://schemas.microsoft.com/office/drawing/2014/main" id="{434A4998-9E63-4293-743D-612101D44E7A}"/>
              </a:ext>
            </a:extLst>
          </p:cNvPr>
          <p:cNvSpPr txBox="1"/>
          <p:nvPr/>
        </p:nvSpPr>
        <p:spPr>
          <a:xfrm>
            <a:off x="2819402" y="743067"/>
            <a:ext cx="914400" cy="523220"/>
          </a:xfrm>
          <a:prstGeom prst="rect">
            <a:avLst/>
          </a:prstGeom>
          <a:noFill/>
        </p:spPr>
        <p:txBody>
          <a:bodyPr wrap="square" rtlCol="0">
            <a:spAutoFit/>
          </a:bodyPr>
          <a:lstStyle/>
          <a:p>
            <a:r>
              <a:rPr lang="en-US" dirty="0">
                <a:solidFill>
                  <a:srgbClr val="FF0000"/>
                </a:solidFill>
              </a:rPr>
              <a:t>V</a:t>
            </a:r>
            <a:r>
              <a:rPr lang="en-US" sz="2800" dirty="0">
                <a:solidFill>
                  <a:srgbClr val="FF0000"/>
                </a:solidFill>
                <a:latin typeface="Times New Roman" panose="02020603050405020304" pitchFamily="18" charset="0"/>
                <a:cs typeface="Times New Roman" panose="02020603050405020304" pitchFamily="18" charset="0"/>
              </a:rPr>
              <a:t>II</a:t>
            </a:r>
            <a:r>
              <a:rPr lang="en-US" dirty="0">
                <a:solidFill>
                  <a:srgbClr val="FF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701">
                                            <p:txEl>
                                              <p:pRg st="0" end="0"/>
                                            </p:txEl>
                                          </p:spTgt>
                                        </p:tgtEl>
                                        <p:attrNameLst>
                                          <p:attrName>style.visibility</p:attrName>
                                        </p:attrNameLst>
                                      </p:cBhvr>
                                      <p:to>
                                        <p:strVal val="visible"/>
                                      </p:to>
                                    </p:set>
                                    <p:animEffect transition="in" filter="fade">
                                      <p:cBhvr>
                                        <p:cTn id="12" dur="500"/>
                                        <p:tgtEl>
                                          <p:spTgt spid="1577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701">
                                            <p:txEl>
                                              <p:pRg st="1" end="1"/>
                                            </p:txEl>
                                          </p:spTgt>
                                        </p:tgtEl>
                                        <p:attrNameLst>
                                          <p:attrName>style.visibility</p:attrName>
                                        </p:attrNameLst>
                                      </p:cBhvr>
                                      <p:to>
                                        <p:strVal val="visible"/>
                                      </p:to>
                                    </p:set>
                                    <p:animEffect transition="in" filter="fade">
                                      <p:cBhvr>
                                        <p:cTn id="17" dur="500"/>
                                        <p:tgtEl>
                                          <p:spTgt spid="15770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701">
                                            <p:txEl>
                                              <p:pRg st="2" end="2"/>
                                            </p:txEl>
                                          </p:spTgt>
                                        </p:tgtEl>
                                        <p:attrNameLst>
                                          <p:attrName>style.visibility</p:attrName>
                                        </p:attrNameLst>
                                      </p:cBhvr>
                                      <p:to>
                                        <p:strVal val="visible"/>
                                      </p:to>
                                    </p:set>
                                    <p:animEffect transition="in" filter="fade">
                                      <p:cBhvr>
                                        <p:cTn id="22" dur="500"/>
                                        <p:tgtEl>
                                          <p:spTgt spid="15770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701">
                                            <p:txEl>
                                              <p:pRg st="3" end="3"/>
                                            </p:txEl>
                                          </p:spTgt>
                                        </p:tgtEl>
                                        <p:attrNameLst>
                                          <p:attrName>style.visibility</p:attrName>
                                        </p:attrNameLst>
                                      </p:cBhvr>
                                      <p:to>
                                        <p:strVal val="visible"/>
                                      </p:to>
                                    </p:set>
                                    <p:animEffect transition="in" filter="fade">
                                      <p:cBhvr>
                                        <p:cTn id="27" dur="500"/>
                                        <p:tgtEl>
                                          <p:spTgt spid="15770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701">
                                            <p:txEl>
                                              <p:pRg st="5" end="5"/>
                                            </p:txEl>
                                          </p:spTgt>
                                        </p:tgtEl>
                                        <p:attrNameLst>
                                          <p:attrName>style.visibility</p:attrName>
                                        </p:attrNameLst>
                                      </p:cBhvr>
                                      <p:to>
                                        <p:strVal val="visible"/>
                                      </p:to>
                                    </p:set>
                                    <p:animEffect transition="in" filter="fade">
                                      <p:cBhvr>
                                        <p:cTn id="37" dur="500"/>
                                        <p:tgtEl>
                                          <p:spTgt spid="15770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7701">
                                            <p:txEl>
                                              <p:pRg st="6" end="6"/>
                                            </p:txEl>
                                          </p:spTgt>
                                        </p:tgtEl>
                                        <p:attrNameLst>
                                          <p:attrName>style.visibility</p:attrName>
                                        </p:attrNameLst>
                                      </p:cBhvr>
                                      <p:to>
                                        <p:strVal val="visible"/>
                                      </p:to>
                                    </p:set>
                                    <p:animEffect transition="in" filter="fade">
                                      <p:cBhvr>
                                        <p:cTn id="42" dur="500"/>
                                        <p:tgtEl>
                                          <p:spTgt spid="15770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7701">
                                            <p:txEl>
                                              <p:pRg st="7" end="7"/>
                                            </p:txEl>
                                          </p:spTgt>
                                        </p:tgtEl>
                                        <p:attrNameLst>
                                          <p:attrName>style.visibility</p:attrName>
                                        </p:attrNameLst>
                                      </p:cBhvr>
                                      <p:to>
                                        <p:strVal val="visible"/>
                                      </p:to>
                                    </p:set>
                                    <p:animEffect transition="in" filter="fade">
                                      <p:cBhvr>
                                        <p:cTn id="47" dur="500"/>
                                        <p:tgtEl>
                                          <p:spTgt spid="15770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380999" y="739529"/>
            <a:ext cx="8610601" cy="150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ct val="50000"/>
              </a:spcBef>
            </a:pPr>
            <a:r>
              <a:rPr lang="en-US" altLang="en-US" sz="2300" dirty="0"/>
              <a:t>Chlorine atoms need </a:t>
            </a:r>
            <a:r>
              <a:rPr lang="en-US" altLang="en-US" sz="2300" dirty="0">
                <a:solidFill>
                  <a:srgbClr val="00B050"/>
                </a:solidFill>
              </a:rPr>
              <a:t>one more valence electron </a:t>
            </a:r>
          </a:p>
          <a:p>
            <a:pPr>
              <a:spcBef>
                <a:spcPct val="50000"/>
              </a:spcBef>
            </a:pPr>
            <a:r>
              <a:rPr lang="en-US" altLang="en-US" sz="2300" dirty="0"/>
              <a:t>to achieve the electron configuration of the nearest noble gas</a:t>
            </a:r>
          </a:p>
          <a:p>
            <a:pPr>
              <a:spcBef>
                <a:spcPct val="50000"/>
              </a:spcBef>
            </a:pPr>
            <a:r>
              <a:rPr lang="en-US" altLang="en-US" sz="2300" dirty="0"/>
              <a:t>[</a:t>
            </a:r>
            <a:r>
              <a:rPr lang="en-US" altLang="en-US" sz="2300" dirty="0" err="1"/>
              <a:t>Ar</a:t>
            </a:r>
            <a:r>
              <a:rPr lang="en-US" altLang="en-US" sz="2300" dirty="0"/>
              <a:t>].</a:t>
            </a:r>
          </a:p>
        </p:txBody>
      </p:sp>
      <p:sp>
        <p:nvSpPr>
          <p:cNvPr id="130052" name="Rectangle 4"/>
          <p:cNvSpPr>
            <a:spLocks noGrp="1" noChangeArrowheads="1"/>
          </p:cNvSpPr>
          <p:nvPr>
            <p:ph type="title"/>
          </p:nvPr>
        </p:nvSpPr>
        <p:spPr>
          <a:noFill/>
          <a:ln/>
        </p:spPr>
        <p:txBody>
          <a:bodyPr/>
          <a:lstStyle/>
          <a:p>
            <a:r>
              <a:rPr lang="en-US" altLang="en-US" dirty="0"/>
              <a:t>Formation of Anions</a:t>
            </a:r>
          </a:p>
        </p:txBody>
      </p:sp>
      <p:pic>
        <p:nvPicPr>
          <p:cNvPr id="130055" name="Picture 7" descr="page 198"/>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4840"/>
          <a:stretch/>
        </p:blipFill>
        <p:spPr bwMode="auto">
          <a:xfrm>
            <a:off x="438149" y="1790505"/>
            <a:ext cx="2933699" cy="40814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t>Chapter 7A Ionic Bonding</a:t>
            </a:r>
          </a:p>
        </p:txBody>
      </p:sp>
      <p:pic>
        <p:nvPicPr>
          <p:cNvPr id="3" name="Picture 7" descr="page 198">
            <a:extLst>
              <a:ext uri="{FF2B5EF4-FFF2-40B4-BE49-F238E27FC236}">
                <a16:creationId xmlns:a16="http://schemas.microsoft.com/office/drawing/2014/main" id="{63B69B97-B6BB-FA64-BDE0-F5D2FC71C64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333" r="28310"/>
          <a:stretch/>
        </p:blipFill>
        <p:spPr bwMode="auto">
          <a:xfrm>
            <a:off x="3200400" y="1752600"/>
            <a:ext cx="3200401" cy="40814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page 198">
            <a:extLst>
              <a:ext uri="{FF2B5EF4-FFF2-40B4-BE49-F238E27FC236}">
                <a16:creationId xmlns:a16="http://schemas.microsoft.com/office/drawing/2014/main" id="{993D3503-FF97-6C8E-3543-AB229C0A834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3516"/>
          <a:stretch/>
        </p:blipFill>
        <p:spPr bwMode="auto">
          <a:xfrm>
            <a:off x="6134099" y="1790505"/>
            <a:ext cx="2209801" cy="4081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055"/>
                                        </p:tgtEl>
                                        <p:attrNameLst>
                                          <p:attrName>style.visibility</p:attrName>
                                        </p:attrNameLst>
                                      </p:cBhvr>
                                      <p:to>
                                        <p:strVal val="visible"/>
                                      </p:to>
                                    </p:set>
                                    <p:animEffect transition="in" filter="fade">
                                      <p:cBhvr>
                                        <p:cTn id="12" dur="500"/>
                                        <p:tgtEl>
                                          <p:spTgt spid="1300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fade">
                                      <p:cBhvr>
                                        <p:cTn id="17" dur="500"/>
                                        <p:tgtEl>
                                          <p:spTgt spid="130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051">
                                            <p:txEl>
                                              <p:pRg st="2" end="2"/>
                                            </p:txEl>
                                          </p:spTgt>
                                        </p:tgtEl>
                                        <p:attrNameLst>
                                          <p:attrName>style.visibility</p:attrName>
                                        </p:attrNameLst>
                                      </p:cBhvr>
                                      <p:to>
                                        <p:strVal val="visible"/>
                                      </p:to>
                                    </p:set>
                                    <p:animEffect transition="in" filter="fade">
                                      <p:cBhvr>
                                        <p:cTn id="27" dur="500"/>
                                        <p:tgtEl>
                                          <p:spTgt spid="130051">
                                            <p:txEl>
                                              <p:pRg st="2" end="2"/>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704024" y="1003266"/>
            <a:ext cx="8001000" cy="46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p>
            <a:pPr>
              <a:spcBef>
                <a:spcPct val="50000"/>
              </a:spcBef>
            </a:pPr>
            <a:r>
              <a:rPr lang="en-US" altLang="en-US" sz="2300" dirty="0">
                <a:solidFill>
                  <a:srgbClr val="FF0000"/>
                </a:solidFill>
              </a:rPr>
              <a:t>Oxygen is in Group V</a:t>
            </a:r>
            <a:r>
              <a:rPr lang="en-US" sz="2400" dirty="0">
                <a:solidFill>
                  <a:srgbClr val="FF0000"/>
                </a:solidFill>
                <a:latin typeface="Times New Roman" panose="02020603050405020304" pitchFamily="18" charset="0"/>
                <a:cs typeface="Times New Roman" panose="02020603050405020304" pitchFamily="18" charset="0"/>
              </a:rPr>
              <a:t>I</a:t>
            </a:r>
            <a:r>
              <a:rPr lang="en-US" altLang="en-US" sz="2300" dirty="0">
                <a:solidFill>
                  <a:srgbClr val="FF0000"/>
                </a:solidFill>
              </a:rPr>
              <a:t>A, and has six valence electrons.</a:t>
            </a:r>
          </a:p>
        </p:txBody>
      </p:sp>
      <p:sp>
        <p:nvSpPr>
          <p:cNvPr id="133123" name="Rectangle 3"/>
          <p:cNvSpPr>
            <a:spLocks noGrp="1" noChangeArrowheads="1"/>
          </p:cNvSpPr>
          <p:nvPr>
            <p:ph type="title"/>
          </p:nvPr>
        </p:nvSpPr>
        <p:spPr>
          <a:noFill/>
          <a:ln/>
        </p:spPr>
        <p:txBody>
          <a:bodyPr/>
          <a:lstStyle/>
          <a:p>
            <a:r>
              <a:rPr lang="en-US" altLang="en-US" dirty="0"/>
              <a:t>Formation of Anions</a:t>
            </a:r>
          </a:p>
        </p:txBody>
      </p:sp>
      <p:sp>
        <p:nvSpPr>
          <p:cNvPr id="133126" name="Text Box 6"/>
          <p:cNvSpPr txBox="1">
            <a:spLocks noChangeArrowheads="1"/>
          </p:cNvSpPr>
          <p:nvPr/>
        </p:nvSpPr>
        <p:spPr bwMode="auto">
          <a:xfrm>
            <a:off x="692150" y="1590286"/>
            <a:ext cx="7772400" cy="83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t>An oxygen atom attains the electron configuration of neon by gaining two electrons (</a:t>
            </a:r>
            <a:r>
              <a:rPr lang="en-US" altLang="en-US" dirty="0">
                <a:solidFill>
                  <a:srgbClr val="0070C0"/>
                </a:solidFill>
              </a:rPr>
              <a:t>full valence</a:t>
            </a:r>
            <a:r>
              <a:rPr lang="en-US" altLang="en-US" dirty="0"/>
              <a:t>).</a:t>
            </a:r>
          </a:p>
        </p:txBody>
      </p:sp>
      <p:sp>
        <p:nvSpPr>
          <p:cNvPr id="2" name="Footer Placeholder 1"/>
          <p:cNvSpPr>
            <a:spLocks noGrp="1"/>
          </p:cNvSpPr>
          <p:nvPr>
            <p:ph type="ftr" sz="quarter" idx="10"/>
          </p:nvPr>
        </p:nvSpPr>
        <p:spPr/>
        <p:txBody>
          <a:bodyPr/>
          <a:lstStyle/>
          <a:p>
            <a:r>
              <a:rPr lang="en-US" altLang="en-US" dirty="0"/>
              <a:t>Chapter 7A Ionic Bonding</a:t>
            </a:r>
          </a:p>
        </p:txBody>
      </p:sp>
      <p:pic>
        <p:nvPicPr>
          <p:cNvPr id="3" name="Picture 5" descr="page 199">
            <a:extLst>
              <a:ext uri="{FF2B5EF4-FFF2-40B4-BE49-F238E27FC236}">
                <a16:creationId xmlns:a16="http://schemas.microsoft.com/office/drawing/2014/main" id="{74845551-68DF-C1E8-EA76-48FFD953D6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33" r="65303" b="20833"/>
          <a:stretch/>
        </p:blipFill>
        <p:spPr bwMode="auto">
          <a:xfrm>
            <a:off x="460916" y="2763644"/>
            <a:ext cx="2888166" cy="34100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page 199">
            <a:extLst>
              <a:ext uri="{FF2B5EF4-FFF2-40B4-BE49-F238E27FC236}">
                <a16:creationId xmlns:a16="http://schemas.microsoft.com/office/drawing/2014/main" id="{66A3BBB5-CA2C-A80C-58D5-2568BF63B2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448" t="8333" b="20833"/>
          <a:stretch/>
        </p:blipFill>
        <p:spPr bwMode="auto">
          <a:xfrm>
            <a:off x="5638800" y="2546638"/>
            <a:ext cx="2293434" cy="34100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age 199">
            <a:extLst>
              <a:ext uri="{FF2B5EF4-FFF2-40B4-BE49-F238E27FC236}">
                <a16:creationId xmlns:a16="http://schemas.microsoft.com/office/drawing/2014/main" id="{DB3BF2CA-79FA-E289-63A9-476F9AC4D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90" t="8333" r="31214" b="20833"/>
          <a:stretch/>
        </p:blipFill>
        <p:spPr bwMode="auto">
          <a:xfrm>
            <a:off x="3284034" y="2762155"/>
            <a:ext cx="2888166" cy="3410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500"/>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fade">
                                      <p:cBhvr>
                                        <p:cTn id="17" dur="500"/>
                                        <p:tgtEl>
                                          <p:spTgt spid="133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sz="half" idx="1"/>
          </p:nvPr>
        </p:nvSpPr>
        <p:spPr>
          <a:xfrm>
            <a:off x="152400" y="685801"/>
            <a:ext cx="8991600" cy="5486400"/>
          </a:xfrm>
        </p:spPr>
        <p:txBody>
          <a:bodyPr/>
          <a:lstStyle/>
          <a:p>
            <a:pPr marL="0" indent="0">
              <a:spcBef>
                <a:spcPts val="0"/>
              </a:spcBef>
            </a:pPr>
            <a:r>
              <a:rPr lang="en-US" altLang="en-US" sz="2700" b="0" dirty="0"/>
              <a:t>Show </a:t>
            </a:r>
            <a:r>
              <a:rPr lang="en-US" altLang="en-US" sz="2700" b="0" i="1" dirty="0">
                <a:latin typeface="Times New Roman" panose="02020603050405020304" pitchFamily="18" charset="0"/>
                <a:cs typeface="Times New Roman" panose="02020603050405020304" pitchFamily="18" charset="0"/>
              </a:rPr>
              <a:t>e- dot diagram </a:t>
            </a:r>
            <a:r>
              <a:rPr lang="en-US" altLang="en-US" sz="2700" b="0" dirty="0"/>
              <a:t>of the following atoms</a:t>
            </a:r>
          </a:p>
          <a:p>
            <a:pPr marL="0" indent="0">
              <a:spcBef>
                <a:spcPts val="0"/>
              </a:spcBef>
            </a:pPr>
            <a:r>
              <a:rPr lang="en-US" altLang="en-US" sz="2700" b="0" dirty="0"/>
              <a:t>&amp; how they become ions (</a:t>
            </a:r>
            <a:r>
              <a:rPr lang="en-US" altLang="en-US" sz="2700" b="0" i="1" dirty="0">
                <a:latin typeface="Times New Roman" panose="02020603050405020304" pitchFamily="18" charset="0"/>
                <a:cs typeface="Times New Roman" panose="02020603050405020304" pitchFamily="18" charset="0"/>
              </a:rPr>
              <a:t>p+, e-, charge, ‘Kernel’</a:t>
            </a:r>
            <a:r>
              <a:rPr lang="en-US" altLang="en-US" sz="2700" b="0" dirty="0"/>
              <a:t>):</a:t>
            </a:r>
          </a:p>
          <a:p>
            <a:pPr marL="0" indent="0"/>
            <a:endParaRPr lang="en-US" altLang="en-US" sz="800" b="0" dirty="0"/>
          </a:p>
          <a:p>
            <a:pPr marL="0" indent="0">
              <a:spcBef>
                <a:spcPts val="0"/>
              </a:spcBef>
              <a:tabLst>
                <a:tab pos="4572000" algn="l"/>
              </a:tabLst>
            </a:pPr>
            <a:r>
              <a:rPr lang="en-US" altLang="en-US" sz="2700" b="0" dirty="0"/>
              <a:t>Potassium	Nitrogen</a:t>
            </a:r>
          </a:p>
          <a:p>
            <a:pPr marL="0" indent="0">
              <a:spcBef>
                <a:spcPts val="0"/>
              </a:spcBef>
              <a:tabLst>
                <a:tab pos="4572000" algn="l"/>
              </a:tabLst>
            </a:pPr>
            <a:endParaRPr lang="en-US" altLang="en-US" sz="2700" b="0" dirty="0"/>
          </a:p>
          <a:p>
            <a:pPr marL="0" indent="0">
              <a:spcBef>
                <a:spcPts val="0"/>
              </a:spcBef>
              <a:tabLst>
                <a:tab pos="4572000" algn="l"/>
              </a:tabLst>
            </a:pPr>
            <a:endParaRPr lang="en-US" altLang="en-US" sz="2700" b="0" dirty="0"/>
          </a:p>
          <a:p>
            <a:pPr marL="0" indent="0">
              <a:spcBef>
                <a:spcPts val="0"/>
              </a:spcBef>
              <a:tabLst>
                <a:tab pos="4572000" algn="l"/>
              </a:tabLst>
            </a:pPr>
            <a:endParaRPr lang="en-US" altLang="en-US" sz="2700" b="0" dirty="0"/>
          </a:p>
          <a:p>
            <a:pPr marL="0" indent="0">
              <a:spcBef>
                <a:spcPts val="0"/>
              </a:spcBef>
              <a:tabLst>
                <a:tab pos="4572000" algn="l"/>
              </a:tabLst>
            </a:pPr>
            <a:r>
              <a:rPr lang="en-US" altLang="en-US" sz="2700" b="0" dirty="0"/>
              <a:t>Sulfur	Beryllium</a:t>
            </a:r>
          </a:p>
          <a:p>
            <a:pPr marL="0" indent="0">
              <a:spcBef>
                <a:spcPts val="0"/>
              </a:spcBef>
              <a:tabLst>
                <a:tab pos="4572000" algn="l"/>
              </a:tabLst>
            </a:pPr>
            <a:endParaRPr lang="en-US" altLang="en-US" sz="2700" b="0" dirty="0"/>
          </a:p>
          <a:p>
            <a:pPr marL="0" indent="0">
              <a:spcBef>
                <a:spcPts val="0"/>
              </a:spcBef>
              <a:tabLst>
                <a:tab pos="4572000" algn="l"/>
              </a:tabLst>
            </a:pPr>
            <a:endParaRPr lang="en-US" altLang="en-US" sz="2700" b="0" dirty="0"/>
          </a:p>
          <a:p>
            <a:pPr marL="0" indent="0">
              <a:spcBef>
                <a:spcPts val="0"/>
              </a:spcBef>
              <a:tabLst>
                <a:tab pos="4572000" algn="l"/>
              </a:tabLst>
            </a:pPr>
            <a:endParaRPr lang="en-US" altLang="en-US" sz="2700" b="0" dirty="0"/>
          </a:p>
          <a:p>
            <a:pPr marL="0" indent="0">
              <a:spcBef>
                <a:spcPts val="0"/>
              </a:spcBef>
              <a:tabLst>
                <a:tab pos="4572000" algn="l"/>
              </a:tabLst>
            </a:pPr>
            <a:r>
              <a:rPr lang="en-US" altLang="en-US" sz="2700" b="0" dirty="0"/>
              <a:t>Aluminum	Bromine</a:t>
            </a:r>
          </a:p>
          <a:p>
            <a:pPr marL="0" indent="0"/>
            <a:endParaRPr lang="en-US" altLang="en-US" sz="2700" b="0" dirty="0"/>
          </a:p>
          <a:p>
            <a:pPr marL="0" indent="0"/>
            <a:endParaRPr lang="en-US" altLang="en-US" sz="2700" b="0" dirty="0"/>
          </a:p>
        </p:txBody>
      </p:sp>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7769860" y="3411"/>
            <a:ext cx="1374140" cy="1114425"/>
          </a:xfrm>
          <a:prstGeom prst="rect">
            <a:avLst/>
          </a:prstGeom>
        </p:spPr>
      </p:pic>
    </p:spTree>
    <p:extLst>
      <p:ext uri="{BB962C8B-B14F-4D97-AF65-F5344CB8AC3E}">
        <p14:creationId xmlns:p14="http://schemas.microsoft.com/office/powerpoint/2010/main" val="3333264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686299"/>
            <a:ext cx="11049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7892" y="3173922"/>
            <a:ext cx="1082895"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648200"/>
            <a:ext cx="1206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163" y="3200400"/>
            <a:ext cx="1194027"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420682"/>
            <a:ext cx="977081" cy="7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5201" y="1426368"/>
            <a:ext cx="1191197"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pic>
        <p:nvPicPr>
          <p:cNvPr id="5" name="Picture 4" descr="quick_check-01.eps"/>
          <p:cNvPicPr/>
          <p:nvPr/>
        </p:nvPicPr>
        <p:blipFill>
          <a:blip r:embed="rId9">
            <a:extLst>
              <a:ext uri="{28A0092B-C50C-407E-A947-70E740481C1C}">
                <a14:useLocalDpi xmlns:a14="http://schemas.microsoft.com/office/drawing/2010/main" val="0"/>
              </a:ext>
            </a:extLst>
          </a:blip>
          <a:stretch>
            <a:fillRect/>
          </a:stretch>
        </p:blipFill>
        <p:spPr>
          <a:xfrm>
            <a:off x="7769860" y="3411"/>
            <a:ext cx="1374140" cy="1114425"/>
          </a:xfrm>
          <a:prstGeom prst="rect">
            <a:avLst/>
          </a:prstGeom>
        </p:spPr>
      </p:pic>
      <p:sp>
        <p:nvSpPr>
          <p:cNvPr id="135171" name="Rectangle 3"/>
          <p:cNvSpPr>
            <a:spLocks noGrp="1" noChangeArrowheads="1"/>
          </p:cNvSpPr>
          <p:nvPr>
            <p:ph type="body" sz="half" idx="1"/>
          </p:nvPr>
        </p:nvSpPr>
        <p:spPr>
          <a:xfrm>
            <a:off x="152400" y="685801"/>
            <a:ext cx="8991600" cy="5486400"/>
          </a:xfrm>
        </p:spPr>
        <p:txBody>
          <a:bodyPr/>
          <a:lstStyle/>
          <a:p>
            <a:pPr marL="0" indent="0">
              <a:spcBef>
                <a:spcPts val="0"/>
              </a:spcBef>
            </a:pPr>
            <a:r>
              <a:rPr lang="en-US" altLang="en-US" sz="2700" b="0" dirty="0"/>
              <a:t>Show </a:t>
            </a:r>
            <a:r>
              <a:rPr lang="en-US" altLang="en-US" sz="2700" b="0" i="1" dirty="0">
                <a:latin typeface="Times New Roman" panose="02020603050405020304" pitchFamily="18" charset="0"/>
                <a:cs typeface="Times New Roman" panose="02020603050405020304" pitchFamily="18" charset="0"/>
              </a:rPr>
              <a:t>e- dot diagram </a:t>
            </a:r>
            <a:r>
              <a:rPr lang="en-US" altLang="en-US" sz="2700" b="0" dirty="0"/>
              <a:t>of the following atoms</a:t>
            </a:r>
          </a:p>
          <a:p>
            <a:pPr marL="0" indent="0">
              <a:spcBef>
                <a:spcPts val="0"/>
              </a:spcBef>
            </a:pPr>
            <a:r>
              <a:rPr lang="en-US" altLang="en-US" sz="2700" b="0" dirty="0"/>
              <a:t>&amp; how they become ions (</a:t>
            </a:r>
            <a:r>
              <a:rPr lang="en-US" altLang="en-US" sz="2700" b="0" i="1" dirty="0">
                <a:latin typeface="Times New Roman" panose="02020603050405020304" pitchFamily="18" charset="0"/>
                <a:cs typeface="Times New Roman" panose="02020603050405020304" pitchFamily="18" charset="0"/>
              </a:rPr>
              <a:t>p+, e-, charge, ‘Kernel’</a:t>
            </a:r>
            <a:r>
              <a:rPr lang="en-US" altLang="en-US" sz="2700" b="0" dirty="0"/>
              <a:t>):</a:t>
            </a:r>
          </a:p>
          <a:p>
            <a:pPr marL="0" indent="0"/>
            <a:endParaRPr lang="en-US" altLang="en-US" sz="800" b="0" dirty="0"/>
          </a:p>
          <a:p>
            <a:pPr marL="0" indent="0">
              <a:spcBef>
                <a:spcPts val="0"/>
              </a:spcBef>
              <a:tabLst>
                <a:tab pos="4572000" algn="l"/>
              </a:tabLst>
            </a:pPr>
            <a:r>
              <a:rPr lang="en-US" altLang="en-US" sz="2700" b="0" dirty="0"/>
              <a:t>Potassium	Nitrogen</a:t>
            </a:r>
          </a:p>
          <a:p>
            <a:pPr marL="0" indent="0">
              <a:spcBef>
                <a:spcPts val="0"/>
              </a:spcBef>
              <a:tabLst>
                <a:tab pos="4572000" algn="l"/>
              </a:tabLst>
            </a:pPr>
            <a:r>
              <a:rPr lang="en-US" altLang="en-US" sz="2800" dirty="0">
                <a:solidFill>
                  <a:srgbClr val="0070C0"/>
                </a:solidFill>
              </a:rPr>
              <a:t>+19 p  </a:t>
            </a:r>
            <a:r>
              <a:rPr lang="en-US" altLang="en-US" sz="2800" dirty="0">
                <a:solidFill>
                  <a:srgbClr val="00B050"/>
                </a:solidFill>
              </a:rPr>
              <a:t>18 e-	</a:t>
            </a:r>
            <a:r>
              <a:rPr lang="en-US" altLang="en-US" sz="2800" dirty="0">
                <a:solidFill>
                  <a:srgbClr val="0070C0"/>
                </a:solidFill>
              </a:rPr>
              <a:t>+7 p  </a:t>
            </a:r>
            <a:r>
              <a:rPr lang="en-US" altLang="en-US" sz="2800" dirty="0">
                <a:solidFill>
                  <a:srgbClr val="00B050"/>
                </a:solidFill>
              </a:rPr>
              <a:t>10 e-</a:t>
            </a:r>
          </a:p>
          <a:p>
            <a:pPr marL="0" indent="0">
              <a:spcBef>
                <a:spcPts val="0"/>
              </a:spcBef>
              <a:tabLst>
                <a:tab pos="4572000" algn="l"/>
              </a:tabLst>
            </a:pPr>
            <a:r>
              <a:rPr lang="en-US" altLang="en-US" sz="2800" dirty="0">
                <a:solidFill>
                  <a:srgbClr val="FF0000"/>
                </a:solidFill>
                <a:sym typeface="Wingdings" panose="05000000000000000000" pitchFamily="2" charset="2"/>
              </a:rPr>
              <a:t>+1 cation, [Ar]</a:t>
            </a:r>
            <a:r>
              <a:rPr lang="en-US" altLang="en-US" sz="2800" baseline="30000" dirty="0">
                <a:solidFill>
                  <a:srgbClr val="FF0000"/>
                </a:solidFill>
                <a:sym typeface="Wingdings" panose="05000000000000000000" pitchFamily="2" charset="2"/>
              </a:rPr>
              <a:t>+1</a:t>
            </a:r>
            <a:r>
              <a:rPr lang="en-US" altLang="en-US" sz="2800" dirty="0">
                <a:solidFill>
                  <a:srgbClr val="FF0000"/>
                </a:solidFill>
                <a:sym typeface="Wingdings" panose="05000000000000000000" pitchFamily="2" charset="2"/>
              </a:rPr>
              <a:t>	-3 anion, [Ne]</a:t>
            </a:r>
            <a:r>
              <a:rPr lang="en-US" altLang="en-US" sz="2800" baseline="30000" dirty="0">
                <a:solidFill>
                  <a:srgbClr val="FF0000"/>
                </a:solidFill>
                <a:sym typeface="Wingdings" panose="05000000000000000000" pitchFamily="2" charset="2"/>
              </a:rPr>
              <a:t>-3</a:t>
            </a:r>
            <a:endParaRPr lang="en-US" altLang="en-US" sz="2800" dirty="0">
              <a:solidFill>
                <a:srgbClr val="FF0000"/>
              </a:solidFill>
            </a:endParaRPr>
          </a:p>
          <a:p>
            <a:pPr marL="0" indent="0">
              <a:spcBef>
                <a:spcPts val="0"/>
              </a:spcBef>
              <a:tabLst>
                <a:tab pos="4572000" algn="l"/>
              </a:tabLst>
            </a:pPr>
            <a:endParaRPr lang="en-US" altLang="en-US" sz="2700" b="0" dirty="0"/>
          </a:p>
          <a:p>
            <a:pPr marL="0" indent="0">
              <a:spcBef>
                <a:spcPts val="0"/>
              </a:spcBef>
              <a:tabLst>
                <a:tab pos="4572000" algn="l"/>
              </a:tabLst>
            </a:pPr>
            <a:r>
              <a:rPr lang="en-US" altLang="en-US" sz="2700" b="0" dirty="0"/>
              <a:t>Sulfur	Beryllium</a:t>
            </a:r>
          </a:p>
          <a:p>
            <a:pPr marL="0" indent="0">
              <a:spcBef>
                <a:spcPts val="0"/>
              </a:spcBef>
              <a:tabLst>
                <a:tab pos="4572000" algn="l"/>
              </a:tabLst>
            </a:pPr>
            <a:r>
              <a:rPr lang="en-US" altLang="en-US" sz="2400" dirty="0">
                <a:solidFill>
                  <a:srgbClr val="0070C0"/>
                </a:solidFill>
              </a:rPr>
              <a:t>+16 p  </a:t>
            </a:r>
            <a:r>
              <a:rPr lang="en-US" altLang="en-US" sz="2400" dirty="0">
                <a:solidFill>
                  <a:srgbClr val="00B050"/>
                </a:solidFill>
              </a:rPr>
              <a:t>18 e-	</a:t>
            </a:r>
            <a:r>
              <a:rPr lang="en-US" altLang="en-US" sz="2400" dirty="0">
                <a:solidFill>
                  <a:srgbClr val="0070C0"/>
                </a:solidFill>
              </a:rPr>
              <a:t>+4 p  </a:t>
            </a:r>
            <a:r>
              <a:rPr lang="en-US" altLang="en-US" sz="2400" dirty="0">
                <a:solidFill>
                  <a:srgbClr val="00B050"/>
                </a:solidFill>
              </a:rPr>
              <a:t>2 e-</a:t>
            </a:r>
          </a:p>
          <a:p>
            <a:pPr marL="0" indent="0">
              <a:spcBef>
                <a:spcPts val="0"/>
              </a:spcBef>
              <a:tabLst>
                <a:tab pos="4572000" algn="l"/>
              </a:tabLst>
            </a:pPr>
            <a:r>
              <a:rPr lang="en-US" altLang="en-US" sz="2400" dirty="0">
                <a:solidFill>
                  <a:srgbClr val="FF0000"/>
                </a:solidFill>
                <a:sym typeface="Wingdings" panose="05000000000000000000" pitchFamily="2" charset="2"/>
              </a:rPr>
              <a:t>-2 anion, [Ar]</a:t>
            </a:r>
            <a:r>
              <a:rPr lang="en-US" altLang="en-US" sz="2400" baseline="30000" dirty="0">
                <a:solidFill>
                  <a:srgbClr val="FF0000"/>
                </a:solidFill>
                <a:sym typeface="Wingdings" panose="05000000000000000000" pitchFamily="2" charset="2"/>
              </a:rPr>
              <a:t>-2</a:t>
            </a:r>
            <a:r>
              <a:rPr lang="en-US" altLang="en-US" sz="2400" dirty="0">
                <a:solidFill>
                  <a:srgbClr val="FF0000"/>
                </a:solidFill>
                <a:sym typeface="Wingdings" panose="05000000000000000000" pitchFamily="2" charset="2"/>
              </a:rPr>
              <a:t>	+2 cation, [He]</a:t>
            </a:r>
            <a:r>
              <a:rPr lang="en-US" altLang="en-US" sz="2400" baseline="30000" dirty="0">
                <a:solidFill>
                  <a:srgbClr val="FF0000"/>
                </a:solidFill>
                <a:sym typeface="Wingdings" panose="05000000000000000000" pitchFamily="2" charset="2"/>
              </a:rPr>
              <a:t>+2</a:t>
            </a:r>
            <a:endParaRPr lang="en-US" altLang="en-US" sz="2400" dirty="0">
              <a:solidFill>
                <a:srgbClr val="FF0000"/>
              </a:solidFill>
            </a:endParaRPr>
          </a:p>
          <a:p>
            <a:pPr marL="0" indent="0">
              <a:spcBef>
                <a:spcPts val="0"/>
              </a:spcBef>
              <a:tabLst>
                <a:tab pos="4572000" algn="l"/>
              </a:tabLst>
            </a:pPr>
            <a:endParaRPr lang="en-US" altLang="en-US" sz="2400" dirty="0">
              <a:solidFill>
                <a:srgbClr val="FF0000"/>
              </a:solidFill>
            </a:endParaRPr>
          </a:p>
          <a:p>
            <a:pPr marL="0" indent="0">
              <a:spcBef>
                <a:spcPts val="0"/>
              </a:spcBef>
              <a:tabLst>
                <a:tab pos="4572000" algn="l"/>
              </a:tabLst>
            </a:pPr>
            <a:r>
              <a:rPr lang="en-US" altLang="en-US" sz="2700" b="0" dirty="0"/>
              <a:t>Aluminum	Bromine</a:t>
            </a:r>
          </a:p>
          <a:p>
            <a:pPr marL="0" indent="0">
              <a:spcBef>
                <a:spcPts val="0"/>
              </a:spcBef>
              <a:tabLst>
                <a:tab pos="4572000" algn="l"/>
              </a:tabLst>
            </a:pPr>
            <a:r>
              <a:rPr lang="en-US" altLang="en-US" sz="2400" dirty="0">
                <a:solidFill>
                  <a:srgbClr val="0070C0"/>
                </a:solidFill>
              </a:rPr>
              <a:t>+13 p  </a:t>
            </a:r>
            <a:r>
              <a:rPr lang="en-US" altLang="en-US" sz="2400" dirty="0">
                <a:solidFill>
                  <a:srgbClr val="00B050"/>
                </a:solidFill>
              </a:rPr>
              <a:t>10 e-	</a:t>
            </a:r>
            <a:r>
              <a:rPr lang="en-US" altLang="en-US" sz="2400" dirty="0">
                <a:solidFill>
                  <a:srgbClr val="0070C0"/>
                </a:solidFill>
              </a:rPr>
              <a:t>+35 p  </a:t>
            </a:r>
            <a:r>
              <a:rPr lang="en-US" altLang="en-US" sz="2400" dirty="0">
                <a:solidFill>
                  <a:srgbClr val="00B050"/>
                </a:solidFill>
              </a:rPr>
              <a:t>36e-</a:t>
            </a:r>
          </a:p>
          <a:p>
            <a:pPr marL="0" indent="0">
              <a:spcBef>
                <a:spcPts val="0"/>
              </a:spcBef>
              <a:tabLst>
                <a:tab pos="4572000" algn="l"/>
              </a:tabLst>
            </a:pPr>
            <a:r>
              <a:rPr lang="en-US" altLang="en-US" sz="2400" dirty="0">
                <a:solidFill>
                  <a:srgbClr val="FF0000"/>
                </a:solidFill>
                <a:sym typeface="Wingdings" panose="05000000000000000000" pitchFamily="2" charset="2"/>
              </a:rPr>
              <a:t>+3 cation, [Ne]</a:t>
            </a:r>
            <a:r>
              <a:rPr lang="en-US" altLang="en-US" sz="2400" baseline="30000" dirty="0">
                <a:solidFill>
                  <a:srgbClr val="FF0000"/>
                </a:solidFill>
                <a:sym typeface="Wingdings" panose="05000000000000000000" pitchFamily="2" charset="2"/>
              </a:rPr>
              <a:t>+3	</a:t>
            </a:r>
            <a:r>
              <a:rPr lang="en-US" altLang="en-US" sz="2400" dirty="0">
                <a:solidFill>
                  <a:srgbClr val="FF0000"/>
                </a:solidFill>
                <a:sym typeface="Wingdings" panose="05000000000000000000" pitchFamily="2" charset="2"/>
              </a:rPr>
              <a:t>-1 anion, [Kr]</a:t>
            </a:r>
            <a:r>
              <a:rPr lang="en-US" altLang="en-US" sz="2400" baseline="30000" dirty="0">
                <a:solidFill>
                  <a:srgbClr val="FF0000"/>
                </a:solidFill>
                <a:sym typeface="Wingdings" panose="05000000000000000000" pitchFamily="2" charset="2"/>
              </a:rPr>
              <a:t>-1</a:t>
            </a:r>
            <a:endParaRPr lang="en-US" altLang="en-US" sz="2400" dirty="0">
              <a:solidFill>
                <a:srgbClr val="FF0000"/>
              </a:solidFill>
            </a:endParaRPr>
          </a:p>
          <a:p>
            <a:pPr marL="0" indent="0">
              <a:spcBef>
                <a:spcPts val="0"/>
              </a:spcBef>
              <a:tabLst>
                <a:tab pos="4572000" algn="l"/>
              </a:tabLst>
            </a:pPr>
            <a:endParaRPr lang="en-US" altLang="en-US" sz="2400" dirty="0">
              <a:solidFill>
                <a:srgbClr val="FF0000"/>
              </a:solidFill>
            </a:endParaRPr>
          </a:p>
          <a:p>
            <a:pPr marL="0" indent="0">
              <a:spcBef>
                <a:spcPts val="0"/>
              </a:spcBef>
              <a:tabLst>
                <a:tab pos="4572000" algn="l"/>
              </a:tabLst>
            </a:pPr>
            <a:endParaRPr lang="en-US" altLang="en-US" sz="2400" dirty="0">
              <a:solidFill>
                <a:srgbClr val="FF0000"/>
              </a:solidFill>
            </a:endParaRPr>
          </a:p>
          <a:p>
            <a:pPr marL="0" indent="0"/>
            <a:endParaRPr lang="en-US" altLang="en-US" sz="2700" b="0" dirty="0"/>
          </a:p>
          <a:p>
            <a:pPr marL="0" indent="0"/>
            <a:endParaRPr lang="en-US" altLang="en-US" sz="2700" b="0" dirty="0"/>
          </a:p>
        </p:txBody>
      </p:sp>
    </p:spTree>
    <p:extLst>
      <p:ext uri="{BB962C8B-B14F-4D97-AF65-F5344CB8AC3E}">
        <p14:creationId xmlns:p14="http://schemas.microsoft.com/office/powerpoint/2010/main" val="28920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500"/>
                                        <p:tgtEl>
                                          <p:spTgt spid="717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5171">
                                            <p:txEl>
                                              <p:pRg st="4" end="4"/>
                                            </p:txEl>
                                          </p:spTgt>
                                        </p:tgtEl>
                                        <p:attrNameLst>
                                          <p:attrName>style.visibility</p:attrName>
                                        </p:attrNameLst>
                                      </p:cBhvr>
                                      <p:to>
                                        <p:strVal val="visible"/>
                                      </p:to>
                                    </p:set>
                                    <p:animEffect transition="in" filter="fade">
                                      <p:cBhvr>
                                        <p:cTn id="16" dur="500"/>
                                        <p:tgtEl>
                                          <p:spTgt spid="13517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5171">
                                            <p:txEl>
                                              <p:pRg st="5" end="5"/>
                                            </p:txEl>
                                          </p:spTgt>
                                        </p:tgtEl>
                                        <p:attrNameLst>
                                          <p:attrName>style.visibility</p:attrName>
                                        </p:attrNameLst>
                                      </p:cBhvr>
                                      <p:to>
                                        <p:strVal val="visible"/>
                                      </p:to>
                                    </p:set>
                                    <p:animEffect transition="in" filter="fade">
                                      <p:cBhvr>
                                        <p:cTn id="21" dur="500"/>
                                        <p:tgtEl>
                                          <p:spTgt spid="13517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5171">
                                            <p:txEl>
                                              <p:pRg st="7" end="7"/>
                                            </p:txEl>
                                          </p:spTgt>
                                        </p:tgtEl>
                                        <p:attrNameLst>
                                          <p:attrName>style.visibility</p:attrName>
                                        </p:attrNameLst>
                                      </p:cBhvr>
                                      <p:to>
                                        <p:strVal val="visible"/>
                                      </p:to>
                                    </p:set>
                                    <p:animEffect transition="in" filter="fade">
                                      <p:cBhvr>
                                        <p:cTn id="26" dur="500"/>
                                        <p:tgtEl>
                                          <p:spTgt spid="135171">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fade">
                                      <p:cBhvr>
                                        <p:cTn id="31" dur="500"/>
                                        <p:tgtEl>
                                          <p:spTgt spid="717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174"/>
                                        </p:tgtEl>
                                        <p:attrNameLst>
                                          <p:attrName>style.visibility</p:attrName>
                                        </p:attrNameLst>
                                      </p:cBhvr>
                                      <p:to>
                                        <p:strVal val="visible"/>
                                      </p:to>
                                    </p:set>
                                    <p:animEffect transition="in" filter="fade">
                                      <p:cBhvr>
                                        <p:cTn id="35" dur="500"/>
                                        <p:tgtEl>
                                          <p:spTgt spid="717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5171">
                                            <p:txEl>
                                              <p:pRg st="8" end="8"/>
                                            </p:txEl>
                                          </p:spTgt>
                                        </p:tgtEl>
                                        <p:attrNameLst>
                                          <p:attrName>style.visibility</p:attrName>
                                        </p:attrNameLst>
                                      </p:cBhvr>
                                      <p:to>
                                        <p:strVal val="visible"/>
                                      </p:to>
                                    </p:set>
                                    <p:animEffect transition="in" filter="fade">
                                      <p:cBhvr>
                                        <p:cTn id="40" dur="500"/>
                                        <p:tgtEl>
                                          <p:spTgt spid="13517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5171">
                                            <p:txEl>
                                              <p:pRg st="9" end="9"/>
                                            </p:txEl>
                                          </p:spTgt>
                                        </p:tgtEl>
                                        <p:attrNameLst>
                                          <p:attrName>style.visibility</p:attrName>
                                        </p:attrNameLst>
                                      </p:cBhvr>
                                      <p:to>
                                        <p:strVal val="visible"/>
                                      </p:to>
                                    </p:set>
                                    <p:animEffect transition="in" filter="fade">
                                      <p:cBhvr>
                                        <p:cTn id="45" dur="500"/>
                                        <p:tgtEl>
                                          <p:spTgt spid="135171">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5171">
                                            <p:txEl>
                                              <p:pRg st="11" end="11"/>
                                            </p:txEl>
                                          </p:spTgt>
                                        </p:tgtEl>
                                        <p:attrNameLst>
                                          <p:attrName>style.visibility</p:attrName>
                                        </p:attrNameLst>
                                      </p:cBhvr>
                                      <p:to>
                                        <p:strVal val="visible"/>
                                      </p:to>
                                    </p:set>
                                    <p:animEffect transition="in" filter="fade">
                                      <p:cBhvr>
                                        <p:cTn id="50" dur="500"/>
                                        <p:tgtEl>
                                          <p:spTgt spid="13517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175"/>
                                        </p:tgtEl>
                                        <p:attrNameLst>
                                          <p:attrName>style.visibility</p:attrName>
                                        </p:attrNameLst>
                                      </p:cBhvr>
                                      <p:to>
                                        <p:strVal val="visible"/>
                                      </p:to>
                                    </p:set>
                                    <p:animEffect transition="in" filter="fade">
                                      <p:cBhvr>
                                        <p:cTn id="55" dur="500"/>
                                        <p:tgtEl>
                                          <p:spTgt spid="7175"/>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7173"/>
                                        </p:tgtEl>
                                        <p:attrNameLst>
                                          <p:attrName>style.visibility</p:attrName>
                                        </p:attrNameLst>
                                      </p:cBhvr>
                                      <p:to>
                                        <p:strVal val="visible"/>
                                      </p:to>
                                    </p:set>
                                    <p:animEffect transition="in" filter="fade">
                                      <p:cBhvr>
                                        <p:cTn id="59" dur="500"/>
                                        <p:tgtEl>
                                          <p:spTgt spid="717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35171">
                                            <p:txEl>
                                              <p:pRg st="12" end="12"/>
                                            </p:txEl>
                                          </p:spTgt>
                                        </p:tgtEl>
                                        <p:attrNameLst>
                                          <p:attrName>style.visibility</p:attrName>
                                        </p:attrNameLst>
                                      </p:cBhvr>
                                      <p:to>
                                        <p:strVal val="visible"/>
                                      </p:to>
                                    </p:set>
                                    <p:animEffect transition="in" filter="fade">
                                      <p:cBhvr>
                                        <p:cTn id="64" dur="500"/>
                                        <p:tgtEl>
                                          <p:spTgt spid="135171">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35171">
                                            <p:txEl>
                                              <p:pRg st="13" end="13"/>
                                            </p:txEl>
                                          </p:spTgt>
                                        </p:tgtEl>
                                        <p:attrNameLst>
                                          <p:attrName>style.visibility</p:attrName>
                                        </p:attrNameLst>
                                      </p:cBhvr>
                                      <p:to>
                                        <p:strVal val="visible"/>
                                      </p:to>
                                    </p:set>
                                    <p:animEffect transition="in" filter="fade">
                                      <p:cBhvr>
                                        <p:cTn id="69" dur="500"/>
                                        <p:tgtEl>
                                          <p:spTgt spid="13517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6"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t>Chapter 7A Ionic Bonding</a:t>
            </a:r>
          </a:p>
        </p:txBody>
      </p:sp>
      <p:pic>
        <p:nvPicPr>
          <p:cNvPr id="3" name="Picture 2">
            <a:extLst>
              <a:ext uri="{FF2B5EF4-FFF2-40B4-BE49-F238E27FC236}">
                <a16:creationId xmlns:a16="http://schemas.microsoft.com/office/drawing/2014/main" id="{B82B4056-3ED6-48F6-9984-C367AF809A96}"/>
              </a:ext>
            </a:extLst>
          </p:cNvPr>
          <p:cNvPicPr>
            <a:picLocks noChangeAspect="1"/>
          </p:cNvPicPr>
          <p:nvPr/>
        </p:nvPicPr>
        <p:blipFill>
          <a:blip r:embed="rId4"/>
          <a:stretch>
            <a:fillRect/>
          </a:stretch>
        </p:blipFill>
        <p:spPr>
          <a:xfrm>
            <a:off x="141316" y="1295400"/>
            <a:ext cx="8928666" cy="5257800"/>
          </a:xfrm>
          <a:prstGeom prst="rect">
            <a:avLst/>
          </a:prstGeom>
        </p:spPr>
      </p:pic>
      <p:pic>
        <p:nvPicPr>
          <p:cNvPr id="5137" name="Picture 17"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28" y="36"/>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6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095999" y="1371600"/>
            <a:ext cx="3048001" cy="5486400"/>
          </a:xfrm>
          <a:prstGeom prst="rect">
            <a:avLst/>
          </a:prstGeom>
          <a:solidFill>
            <a:schemeClr val="bg1"/>
          </a:solidFill>
          <a:ln>
            <a:solidFill>
              <a:schemeClr val="bg1"/>
            </a:solidFill>
          </a:ln>
          <a:effectLst/>
        </p:spPr>
        <p:txBody>
          <a:bodyPr vert="horz" wrap="square" lIns="273375" tIns="45562" rIns="273375" bIns="45562" numCol="1" spcCol="0" rtlCol="0" anchor="t" anchorCtr="0" compatLnSpc="1">
            <a:prstTxWarp prst="textNoShape">
              <a:avLst/>
            </a:prstTxWarp>
          </a:bodyPr>
          <a:lstStyle/>
          <a:p>
            <a:pPr defTabSz="911262" eaLnBrk="1" hangingPunct="1">
              <a:lnSpc>
                <a:spcPct val="115000"/>
              </a:lnSpc>
              <a:spcBef>
                <a:spcPct val="20000"/>
              </a:spcBef>
              <a:buClr>
                <a:srgbClr val="2877C4"/>
              </a:buClr>
            </a:pPr>
            <a:endParaRPr lang="en-US" sz="3200" dirty="0">
              <a:solidFill>
                <a:srgbClr val="000000"/>
              </a:solidFill>
              <a:latin typeface="Arial" charset="0"/>
            </a:endParaRPr>
          </a:p>
        </p:txBody>
      </p:sp>
      <p:sp>
        <p:nvSpPr>
          <p:cNvPr id="9" name="Title 8"/>
          <p:cNvSpPr>
            <a:spLocks noGrp="1"/>
          </p:cNvSpPr>
          <p:nvPr>
            <p:ph type="title"/>
          </p:nvPr>
        </p:nvSpPr>
        <p:spPr>
          <a:solidFill>
            <a:schemeClr val="accent4"/>
          </a:solidFill>
        </p:spPr>
        <p:txBody>
          <a:bodyPr tIns="382783" bIns="0" anchor="ctr" anchorCtr="0"/>
          <a:lstStyle/>
          <a:p>
            <a:r>
              <a:rPr lang="en-US" dirty="0">
                <a:solidFill>
                  <a:schemeClr val="bg2"/>
                </a:solidFill>
              </a:rPr>
              <a:t>	</a:t>
            </a:r>
            <a:r>
              <a:rPr lang="en-US" dirty="0"/>
              <a:t> How Do Ionic Bonds Form between Atoms? </a:t>
            </a:r>
            <a:br>
              <a:rPr lang="en-US" dirty="0">
                <a:solidFill>
                  <a:schemeClr val="bg2"/>
                </a:solidFill>
              </a:rPr>
            </a:br>
            <a:endParaRPr lang="en-US" dirty="0">
              <a:solidFill>
                <a:schemeClr val="bg2"/>
              </a:solidFill>
            </a:endParaRPr>
          </a:p>
        </p:txBody>
      </p:sp>
      <p:sp>
        <p:nvSpPr>
          <p:cNvPr id="5" name="Content Placeholder 4"/>
          <p:cNvSpPr>
            <a:spLocks noGrp="1"/>
          </p:cNvSpPr>
          <p:nvPr>
            <p:ph sz="quarter" idx="14"/>
          </p:nvPr>
        </p:nvSpPr>
        <p:spPr>
          <a:xfrm>
            <a:off x="2438400" y="1371600"/>
            <a:ext cx="6705600" cy="5129215"/>
          </a:xfrm>
        </p:spPr>
        <p:txBody>
          <a:bodyPr tIns="0" bIns="0"/>
          <a:lstStyle/>
          <a:p>
            <a:pPr>
              <a:lnSpc>
                <a:spcPct val="100000"/>
              </a:lnSpc>
              <a:spcBef>
                <a:spcPts val="0"/>
              </a:spcBef>
            </a:pPr>
            <a:r>
              <a:rPr lang="en-US" sz="3600" b="1" dirty="0">
                <a:solidFill>
                  <a:schemeClr val="accent1"/>
                </a:solidFill>
              </a:rPr>
              <a:t>How Ionic Compounds Form</a:t>
            </a:r>
            <a:br>
              <a:rPr lang="en-US" sz="2800" b="1" dirty="0">
                <a:solidFill>
                  <a:schemeClr val="accent1"/>
                </a:solidFill>
              </a:rPr>
            </a:br>
            <a:r>
              <a:rPr lang="en-US" altLang="en-US" sz="2800" i="1" dirty="0">
                <a:latin typeface="Times New Roman" panose="02020603050405020304" pitchFamily="18" charset="0"/>
                <a:cs typeface="Times New Roman" panose="02020603050405020304" pitchFamily="18" charset="0"/>
              </a:rPr>
              <a:t>Sodium chloride, or table salt, is an ionic compound consisting of sodium cations and chloride anions. </a:t>
            </a:r>
          </a:p>
          <a:p>
            <a:pPr>
              <a:lnSpc>
                <a:spcPct val="100000"/>
              </a:lnSpc>
              <a:spcBef>
                <a:spcPts val="0"/>
              </a:spcBef>
            </a:pPr>
            <a:endParaRPr lang="en-US" altLang="en-US" sz="800" dirty="0"/>
          </a:p>
          <a:p>
            <a:pPr marL="346075" indent="-346075">
              <a:lnSpc>
                <a:spcPct val="100000"/>
              </a:lnSpc>
              <a:spcBef>
                <a:spcPts val="0"/>
              </a:spcBef>
              <a:buFont typeface="Arial" panose="020B0604020202020204" pitchFamily="34" charset="0"/>
              <a:buChar char="•"/>
            </a:pPr>
            <a:r>
              <a:rPr lang="en-US" altLang="en-US" sz="2800" dirty="0"/>
              <a:t>An </a:t>
            </a:r>
            <a:r>
              <a:rPr lang="en-US" altLang="en-US" sz="2800" b="1" dirty="0">
                <a:solidFill>
                  <a:schemeClr val="accent1">
                    <a:lumMod val="50000"/>
                  </a:schemeClr>
                </a:solidFill>
              </a:rPr>
              <a:t>ionic compound </a:t>
            </a:r>
            <a:r>
              <a:rPr lang="en-US" altLang="en-US" sz="2800" dirty="0"/>
              <a:t>is a compound composed of </a:t>
            </a:r>
            <a:r>
              <a:rPr lang="en-US" altLang="en-US" sz="2800" b="1" dirty="0">
                <a:solidFill>
                  <a:srgbClr val="0070C0"/>
                </a:solidFill>
                <a:effectLst>
                  <a:outerShdw blurRad="38100" dist="38100" dir="2700000" algn="tl">
                    <a:srgbClr val="000000">
                      <a:alpha val="43137"/>
                    </a:srgbClr>
                  </a:outerShdw>
                </a:effectLst>
              </a:rPr>
              <a:t>cations</a:t>
            </a:r>
            <a:r>
              <a:rPr lang="en-US" altLang="en-US" sz="2800" dirty="0"/>
              <a:t> and </a:t>
            </a:r>
            <a:r>
              <a:rPr lang="en-US" altLang="en-US" sz="2800" b="1" dirty="0">
                <a:solidFill>
                  <a:srgbClr val="FF0000"/>
                </a:solidFill>
                <a:effectLst>
                  <a:outerShdw blurRad="38100" dist="38100" dir="2700000" algn="tl">
                    <a:srgbClr val="000000">
                      <a:alpha val="43137"/>
                    </a:srgbClr>
                  </a:outerShdw>
                </a:effectLst>
              </a:rPr>
              <a:t>anions</a:t>
            </a:r>
            <a:r>
              <a:rPr lang="en-US" altLang="en-US" sz="2800" dirty="0"/>
              <a:t>.</a:t>
            </a:r>
          </a:p>
          <a:p>
            <a:pPr marL="346075" indent="-346075">
              <a:lnSpc>
                <a:spcPct val="100000"/>
              </a:lnSpc>
              <a:spcBef>
                <a:spcPts val="0"/>
              </a:spcBef>
            </a:pPr>
            <a:endParaRPr lang="en-US" altLang="en-US" sz="800" dirty="0"/>
          </a:p>
          <a:p>
            <a:pPr marL="346075" indent="-346075">
              <a:lnSpc>
                <a:spcPct val="100000"/>
              </a:lnSpc>
              <a:spcBef>
                <a:spcPts val="0"/>
              </a:spcBef>
              <a:buFont typeface="Arial" panose="020B0604020202020204" pitchFamily="34" charset="0"/>
              <a:buChar char="•"/>
            </a:pPr>
            <a:r>
              <a:rPr lang="en-US" altLang="en-US" sz="2800" dirty="0">
                <a:solidFill>
                  <a:srgbClr val="00B050"/>
                </a:solidFill>
              </a:rPr>
              <a:t>Although they are composed of ions, ionic compounds are </a:t>
            </a:r>
            <a:r>
              <a:rPr lang="en-US" altLang="en-US" sz="2800" dirty="0">
                <a:solidFill>
                  <a:schemeClr val="tx1"/>
                </a:solidFill>
              </a:rPr>
              <a:t>electrically neutral overall</a:t>
            </a:r>
            <a:r>
              <a:rPr lang="en-US" altLang="en-US" sz="2800" dirty="0">
                <a:solidFill>
                  <a:srgbClr val="00B050"/>
                </a:solidFill>
              </a:rPr>
              <a:t>. </a:t>
            </a:r>
            <a:r>
              <a:rPr lang="en-US" altLang="en-US" sz="2800" dirty="0">
                <a:solidFill>
                  <a:srgbClr val="0070C0"/>
                </a:solidFill>
              </a:rPr>
              <a:t>The total positive charge of the cations equals the total negative charge of the anions.</a:t>
            </a:r>
          </a:p>
        </p:txBody>
      </p:sp>
      <p:pic>
        <p:nvPicPr>
          <p:cNvPr id="8" name="Picture 7"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68610" name="Picture 2" descr="File:Corundum-3D-balls.png"/>
          <p:cNvPicPr>
            <a:picLocks noGrp="1" noChangeAspect="1" noChangeArrowheads="1"/>
          </p:cNvPicPr>
          <p:nvPr>
            <p:ph sz="quarter" idx="13"/>
          </p:nvPr>
        </p:nvPicPr>
        <p:blipFill>
          <a:blip r:embed="rId4" cstate="print"/>
          <a:srcRect/>
          <a:stretch>
            <a:fillRect/>
          </a:stretch>
        </p:blipFill>
        <p:spPr bwMode="auto">
          <a:xfrm rot="5400000">
            <a:off x="-980142" y="3245105"/>
            <a:ext cx="4557530" cy="1953890"/>
          </a:xfrm>
          <a:prstGeom prst="rect">
            <a:avLst/>
          </a:prstGeom>
          <a:noFill/>
        </p:spPr>
      </p:pic>
    </p:spTree>
    <p:extLst>
      <p:ext uri="{BB962C8B-B14F-4D97-AF65-F5344CB8AC3E}">
        <p14:creationId xmlns:p14="http://schemas.microsoft.com/office/powerpoint/2010/main" val="23009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2885" y="3886200"/>
            <a:ext cx="8506315" cy="2694245"/>
          </a:xfrm>
          <a:prstGeom prst="rect">
            <a:avLst/>
          </a:prstGeom>
        </p:spPr>
      </p:pic>
      <p:sp>
        <p:nvSpPr>
          <p:cNvPr id="22530" name="Rectangle 2"/>
          <p:cNvSpPr>
            <a:spLocks noGrp="1" noChangeArrowheads="1"/>
          </p:cNvSpPr>
          <p:nvPr>
            <p:ph type="title"/>
          </p:nvPr>
        </p:nvSpPr>
        <p:spPr/>
        <p:txBody>
          <a:bodyPr/>
          <a:lstStyle/>
          <a:p>
            <a:r>
              <a:rPr lang="en-US" altLang="en-US" dirty="0"/>
              <a:t>Formation of Ionic Compounds</a:t>
            </a:r>
          </a:p>
        </p:txBody>
      </p:sp>
      <p:sp>
        <p:nvSpPr>
          <p:cNvPr id="22537" name="Text Box 9"/>
          <p:cNvSpPr txBox="1">
            <a:spLocks noChangeArrowheads="1"/>
          </p:cNvSpPr>
          <p:nvPr/>
        </p:nvSpPr>
        <p:spPr bwMode="auto">
          <a:xfrm>
            <a:off x="114300" y="731639"/>
            <a:ext cx="8915400" cy="543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ct val="50000"/>
              </a:spcBef>
            </a:pPr>
            <a:r>
              <a:rPr lang="en-US" altLang="en-US" sz="3600" b="1" dirty="0">
                <a:solidFill>
                  <a:srgbClr val="FF0000"/>
                </a:solidFill>
              </a:rPr>
              <a:t>Ionic Bonds</a:t>
            </a:r>
          </a:p>
          <a:p>
            <a:pPr>
              <a:spcBef>
                <a:spcPct val="50000"/>
              </a:spcBef>
            </a:pPr>
            <a:r>
              <a:rPr lang="en-US" altLang="en-US" sz="2300" dirty="0"/>
              <a:t>Anions and cations have </a:t>
            </a:r>
            <a:r>
              <a:rPr lang="en-US" altLang="en-US" sz="2300" b="1" dirty="0">
                <a:solidFill>
                  <a:srgbClr val="0070C0"/>
                </a:solidFill>
                <a:effectLst>
                  <a:outerShdw blurRad="38100" dist="38100" dir="2700000" algn="tl">
                    <a:srgbClr val="000000">
                      <a:alpha val="43137"/>
                    </a:srgbClr>
                  </a:outerShdw>
                </a:effectLst>
              </a:rPr>
              <a:t>opposite</a:t>
            </a:r>
            <a:r>
              <a:rPr lang="en-US" altLang="en-US" sz="2300" dirty="0"/>
              <a:t> charges and </a:t>
            </a:r>
            <a:r>
              <a:rPr lang="en-US" altLang="en-US" sz="2300" b="1" dirty="0">
                <a:solidFill>
                  <a:srgbClr val="0070C0"/>
                </a:solidFill>
                <a:effectLst>
                  <a:outerShdw blurRad="38100" dist="38100" dir="2700000" algn="tl">
                    <a:srgbClr val="000000">
                      <a:alpha val="43137"/>
                    </a:srgbClr>
                  </a:outerShdw>
                </a:effectLst>
              </a:rPr>
              <a:t>attract</a:t>
            </a:r>
            <a:r>
              <a:rPr lang="en-US" altLang="en-US" sz="2300" dirty="0"/>
              <a:t> one another by means of electrostatic forces which are called </a:t>
            </a:r>
            <a:r>
              <a:rPr lang="en-US" altLang="en-US" sz="2300" b="1" dirty="0">
                <a:solidFill>
                  <a:schemeClr val="accent1">
                    <a:lumMod val="50000"/>
                  </a:schemeClr>
                </a:solidFill>
              </a:rPr>
              <a:t>ionic bonds</a:t>
            </a:r>
            <a:r>
              <a:rPr lang="en-US" altLang="en-US" sz="2300" dirty="0"/>
              <a:t>.</a:t>
            </a:r>
          </a:p>
          <a:p>
            <a:pPr>
              <a:spcBef>
                <a:spcPct val="50000"/>
              </a:spcBef>
            </a:pPr>
            <a:r>
              <a:rPr lang="en-US" altLang="en-US" sz="2300" dirty="0">
                <a:solidFill>
                  <a:srgbClr val="FF0000"/>
                </a:solidFill>
              </a:rPr>
              <a:t>When sodium and chlorine react to form a compound, the sodium atom </a:t>
            </a:r>
            <a:r>
              <a:rPr lang="en-US" altLang="en-US" sz="2400" b="1" u="sng" dirty="0">
                <a:solidFill>
                  <a:srgbClr val="00B050"/>
                </a:solidFill>
              </a:rPr>
              <a:t>transfers</a:t>
            </a:r>
            <a:r>
              <a:rPr lang="en-US" altLang="en-US" sz="2300" dirty="0">
                <a:solidFill>
                  <a:srgbClr val="FF0000"/>
                </a:solidFill>
              </a:rPr>
              <a:t> its one valence electron to the chlorine atom. </a:t>
            </a:r>
          </a:p>
          <a:p>
            <a:pPr>
              <a:spcBef>
                <a:spcPct val="50000"/>
              </a:spcBef>
            </a:pPr>
            <a:r>
              <a:rPr lang="en-US" altLang="en-US" sz="2300" b="1" dirty="0">
                <a:solidFill>
                  <a:srgbClr val="00B050"/>
                </a:solidFill>
              </a:rPr>
              <a:t> </a:t>
            </a:r>
          </a:p>
          <a:p>
            <a:pPr>
              <a:spcBef>
                <a:spcPct val="50000"/>
              </a:spcBef>
            </a:pPr>
            <a:endParaRPr lang="en-US" altLang="en-US" sz="2300" b="1" dirty="0">
              <a:solidFill>
                <a:srgbClr val="00B050"/>
              </a:solidFill>
            </a:endParaRPr>
          </a:p>
          <a:p>
            <a:pPr>
              <a:spcBef>
                <a:spcPct val="50000"/>
              </a:spcBef>
            </a:pPr>
            <a:endParaRPr lang="en-US" altLang="en-US" sz="2300" b="1" dirty="0">
              <a:solidFill>
                <a:srgbClr val="00B050"/>
              </a:solidFill>
            </a:endParaRPr>
          </a:p>
          <a:p>
            <a:pPr>
              <a:spcBef>
                <a:spcPct val="50000"/>
              </a:spcBef>
            </a:pPr>
            <a:endParaRPr lang="en-US" altLang="en-US" sz="2300" b="1" dirty="0">
              <a:solidFill>
                <a:srgbClr val="00B050"/>
              </a:solidFill>
            </a:endParaRPr>
          </a:p>
          <a:p>
            <a:pPr>
              <a:spcBef>
                <a:spcPct val="50000"/>
              </a:spcBef>
            </a:pPr>
            <a:r>
              <a:rPr lang="en-US" altLang="en-US" sz="2300" b="1" dirty="0">
                <a:solidFill>
                  <a:srgbClr val="00B050"/>
                </a:solidFill>
              </a:rPr>
              <a:t>   </a:t>
            </a:r>
            <a:r>
              <a:rPr lang="en-US" altLang="en-US" sz="2300" b="1" dirty="0"/>
              <a:t>NOTICE: </a:t>
            </a:r>
            <a:r>
              <a:rPr lang="en-US" altLang="en-US" sz="2300" b="1" dirty="0">
                <a:solidFill>
                  <a:srgbClr val="00B050"/>
                </a:solidFill>
              </a:rPr>
              <a:t>+1 -1 = 0 (</a:t>
            </a:r>
            <a:r>
              <a:rPr lang="en-US" altLang="en-US" sz="2300" b="1" dirty="0">
                <a:solidFill>
                  <a:srgbClr val="FF0000"/>
                </a:solidFill>
              </a:rPr>
              <a:t>neutral</a:t>
            </a:r>
            <a:r>
              <a:rPr lang="en-US" altLang="en-US" sz="2300" b="1" dirty="0">
                <a:solidFill>
                  <a:srgbClr val="00B050"/>
                </a:solidFill>
              </a:rPr>
              <a:t>)</a:t>
            </a:r>
          </a:p>
        </p:txBody>
      </p:sp>
      <p:sp>
        <p:nvSpPr>
          <p:cNvPr id="3" name="Footer Placeholder 2"/>
          <p:cNvSpPr>
            <a:spLocks noGrp="1"/>
          </p:cNvSpPr>
          <p:nvPr>
            <p:ph type="ftr" sz="quarter" idx="10"/>
          </p:nvPr>
        </p:nvSpPr>
        <p:spPr/>
        <p:txBody>
          <a:bodyPr/>
          <a:lstStyle/>
          <a:p>
            <a:r>
              <a:rPr lang="en-US" altLang="en-US" dirty="0"/>
              <a:t>Chapter 7A Ionic Bonding</a:t>
            </a:r>
          </a:p>
        </p:txBody>
      </p:sp>
      <p:cxnSp>
        <p:nvCxnSpPr>
          <p:cNvPr id="5" name="Straight Arrow Connector 4"/>
          <p:cNvCxnSpPr/>
          <p:nvPr/>
        </p:nvCxnSpPr>
        <p:spPr bwMode="auto">
          <a:xfrm>
            <a:off x="5943600" y="51054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8001000" y="5111087"/>
            <a:ext cx="1524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a:extLst>
              <a:ext uri="{FF2B5EF4-FFF2-40B4-BE49-F238E27FC236}">
                <a16:creationId xmlns:a16="http://schemas.microsoft.com/office/drawing/2014/main" id="{34926417-1B79-4004-BEC9-69947CBE96DA}"/>
              </a:ext>
            </a:extLst>
          </p:cNvPr>
          <p:cNvSpPr/>
          <p:nvPr/>
        </p:nvSpPr>
        <p:spPr bwMode="auto">
          <a:xfrm>
            <a:off x="4572000" y="5105400"/>
            <a:ext cx="4343398" cy="14321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7152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fade">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fade">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fade">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7">
                                            <p:txEl>
                                              <p:pRg st="7" end="7"/>
                                            </p:txEl>
                                          </p:spTgt>
                                        </p:tgtEl>
                                        <p:attrNameLst>
                                          <p:attrName>style.visibility</p:attrName>
                                        </p:attrNameLst>
                                      </p:cBhvr>
                                      <p:to>
                                        <p:strVal val="visible"/>
                                      </p:to>
                                    </p:set>
                                    <p:animEffect transition="in" filter="fade">
                                      <p:cBhvr>
                                        <p:cTn id="27" dur="500"/>
                                        <p:tgtEl>
                                          <p:spTgt spid="225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842" y="3269163"/>
            <a:ext cx="8506315" cy="2694245"/>
          </a:xfrm>
          <a:prstGeom prst="rect">
            <a:avLst/>
          </a:prstGeom>
        </p:spPr>
      </p:pic>
      <p:sp>
        <p:nvSpPr>
          <p:cNvPr id="22530" name="Rectangle 2"/>
          <p:cNvSpPr>
            <a:spLocks noGrp="1" noChangeArrowheads="1"/>
          </p:cNvSpPr>
          <p:nvPr>
            <p:ph type="title"/>
          </p:nvPr>
        </p:nvSpPr>
        <p:spPr/>
        <p:txBody>
          <a:bodyPr/>
          <a:lstStyle/>
          <a:p>
            <a:r>
              <a:rPr lang="en-US" altLang="en-US" dirty="0"/>
              <a:t>Formation of Ionic Compounds</a:t>
            </a:r>
          </a:p>
        </p:txBody>
      </p:sp>
      <p:sp>
        <p:nvSpPr>
          <p:cNvPr id="22537" name="Text Box 9"/>
          <p:cNvSpPr txBox="1">
            <a:spLocks noChangeArrowheads="1"/>
          </p:cNvSpPr>
          <p:nvPr/>
        </p:nvSpPr>
        <p:spPr bwMode="auto">
          <a:xfrm>
            <a:off x="228601" y="762000"/>
            <a:ext cx="8915400" cy="568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ct val="50000"/>
              </a:spcBef>
            </a:pPr>
            <a:r>
              <a:rPr lang="en-US" altLang="en-US" sz="3600" b="1" dirty="0">
                <a:solidFill>
                  <a:srgbClr val="FF0000"/>
                </a:solidFill>
              </a:rPr>
              <a:t>Ionic Bonds</a:t>
            </a:r>
          </a:p>
          <a:p>
            <a:pPr>
              <a:spcBef>
                <a:spcPct val="50000"/>
              </a:spcBef>
            </a:pPr>
            <a:endParaRPr lang="en-US" altLang="en-US" sz="1000" b="1" dirty="0">
              <a:solidFill>
                <a:srgbClr val="FF0000"/>
              </a:solidFill>
            </a:endParaRPr>
          </a:p>
          <a:p>
            <a:pPr>
              <a:spcBef>
                <a:spcPct val="50000"/>
              </a:spcBef>
            </a:pPr>
            <a:r>
              <a:rPr lang="en-US" altLang="en-US" sz="2800" b="1" dirty="0">
                <a:solidFill>
                  <a:srgbClr val="00B050"/>
                </a:solidFill>
              </a:rPr>
              <a:t>To obtain </a:t>
            </a:r>
            <a:r>
              <a:rPr lang="en-US" altLang="en-US" sz="2800" b="1" dirty="0"/>
              <a:t>electrical neutrality </a:t>
            </a:r>
            <a:r>
              <a:rPr lang="en-US" altLang="en-US" sz="2800" b="1" dirty="0">
                <a:solidFill>
                  <a:srgbClr val="00B050"/>
                </a:solidFill>
              </a:rPr>
              <a:t>and </a:t>
            </a:r>
            <a:r>
              <a:rPr lang="en-US" altLang="en-US" sz="2800" b="1" dirty="0"/>
              <a:t>stable octets</a:t>
            </a:r>
            <a:r>
              <a:rPr lang="en-US" altLang="en-US" sz="2800" b="1" dirty="0">
                <a:solidFill>
                  <a:srgbClr val="00B050"/>
                </a:solidFill>
              </a:rPr>
              <a:t>, Sodium and chlorine atoms combine in a one-to-one ratio.</a:t>
            </a:r>
          </a:p>
          <a:p>
            <a:pPr>
              <a:spcBef>
                <a:spcPct val="50000"/>
              </a:spcBef>
            </a:pPr>
            <a:endParaRPr lang="en-US" altLang="en-US" sz="2800" b="1" dirty="0">
              <a:solidFill>
                <a:srgbClr val="00B050"/>
              </a:solidFill>
            </a:endParaRPr>
          </a:p>
          <a:p>
            <a:pPr>
              <a:spcBef>
                <a:spcPct val="50000"/>
              </a:spcBef>
            </a:pPr>
            <a:endParaRPr lang="en-US" altLang="en-US" sz="2300" b="1" dirty="0">
              <a:solidFill>
                <a:srgbClr val="00B050"/>
              </a:solidFill>
            </a:endParaRPr>
          </a:p>
          <a:p>
            <a:pPr>
              <a:spcBef>
                <a:spcPct val="50000"/>
              </a:spcBef>
            </a:pPr>
            <a:endParaRPr lang="en-US" altLang="en-US" sz="2300" b="1" dirty="0">
              <a:solidFill>
                <a:srgbClr val="00B050"/>
              </a:solidFill>
            </a:endParaRPr>
          </a:p>
          <a:p>
            <a:pPr>
              <a:spcBef>
                <a:spcPct val="50000"/>
              </a:spcBef>
            </a:pPr>
            <a:r>
              <a:rPr lang="en-US" altLang="en-US" sz="2300" b="1" dirty="0">
                <a:solidFill>
                  <a:srgbClr val="00B050"/>
                </a:solidFill>
              </a:rPr>
              <a:t>   </a:t>
            </a:r>
          </a:p>
          <a:p>
            <a:pPr>
              <a:spcBef>
                <a:spcPct val="50000"/>
              </a:spcBef>
            </a:pPr>
            <a:r>
              <a:rPr lang="en-US" altLang="en-US" sz="2300" b="1" dirty="0"/>
              <a:t>NOTICE: </a:t>
            </a:r>
            <a:r>
              <a:rPr lang="en-US" altLang="en-US" sz="2300" b="1" dirty="0">
                <a:solidFill>
                  <a:srgbClr val="00B050"/>
                </a:solidFill>
              </a:rPr>
              <a:t>+1 -1 = 0 (</a:t>
            </a:r>
            <a:r>
              <a:rPr lang="en-US" altLang="en-US" sz="2300" b="1" dirty="0">
                <a:solidFill>
                  <a:srgbClr val="FF0000"/>
                </a:solidFill>
              </a:rPr>
              <a:t>neutral</a:t>
            </a:r>
            <a:r>
              <a:rPr lang="en-US" altLang="en-US" sz="2300" b="1" dirty="0">
                <a:solidFill>
                  <a:srgbClr val="00B050"/>
                </a:solidFill>
              </a:rPr>
              <a:t>)</a:t>
            </a:r>
          </a:p>
          <a:p>
            <a:pPr>
              <a:spcBef>
                <a:spcPct val="50000"/>
              </a:spcBef>
            </a:pPr>
            <a:endParaRPr lang="en-US" altLang="en-US" sz="2300" b="1" dirty="0">
              <a:solidFill>
                <a:srgbClr val="00B050"/>
              </a:solidFill>
            </a:endParaRPr>
          </a:p>
        </p:txBody>
      </p:sp>
      <p:sp>
        <p:nvSpPr>
          <p:cNvPr id="3" name="Footer Placeholder 2"/>
          <p:cNvSpPr>
            <a:spLocks noGrp="1"/>
          </p:cNvSpPr>
          <p:nvPr>
            <p:ph type="ftr" sz="quarter" idx="10"/>
          </p:nvPr>
        </p:nvSpPr>
        <p:spPr/>
        <p:txBody>
          <a:bodyPr/>
          <a:lstStyle/>
          <a:p>
            <a:r>
              <a:rPr lang="en-US" altLang="en-US" dirty="0"/>
              <a:t>Chapter 7A Ionic Bonding</a:t>
            </a:r>
          </a:p>
        </p:txBody>
      </p:sp>
      <p:cxnSp>
        <p:nvCxnSpPr>
          <p:cNvPr id="5" name="Straight Arrow Connector 4"/>
          <p:cNvCxnSpPr/>
          <p:nvPr/>
        </p:nvCxnSpPr>
        <p:spPr bwMode="auto">
          <a:xfrm>
            <a:off x="5943600" y="4490113"/>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8001000" y="4495800"/>
            <a:ext cx="1524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a:extLst>
              <a:ext uri="{FF2B5EF4-FFF2-40B4-BE49-F238E27FC236}">
                <a16:creationId xmlns:a16="http://schemas.microsoft.com/office/drawing/2014/main" id="{F4EF5E6D-8100-4D65-A3CA-69F733FFA8FB}"/>
              </a:ext>
            </a:extLst>
          </p:cNvPr>
          <p:cNvSpPr/>
          <p:nvPr/>
        </p:nvSpPr>
        <p:spPr bwMode="auto">
          <a:xfrm>
            <a:off x="4572000" y="4490113"/>
            <a:ext cx="4343398" cy="20473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5127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7">
                                            <p:txEl>
                                              <p:pRg st="2" end="2"/>
                                            </p:txEl>
                                          </p:spTgt>
                                        </p:tgtEl>
                                        <p:attrNameLst>
                                          <p:attrName>style.visibility</p:attrName>
                                        </p:attrNameLst>
                                      </p:cBhvr>
                                      <p:to>
                                        <p:strVal val="visible"/>
                                      </p:to>
                                    </p:set>
                                    <p:animEffect transition="in" filter="fade">
                                      <p:cBhvr>
                                        <p:cTn id="7" dur="500"/>
                                        <p:tgtEl>
                                          <p:spTgt spid="225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 y="-8"/>
            <a:ext cx="9143996" cy="1371600"/>
          </a:xfrm>
        </p:spPr>
        <p:txBody>
          <a:bodyPr/>
          <a:lstStyle/>
          <a:p>
            <a:r>
              <a:rPr lang="en-US" dirty="0">
                <a:solidFill>
                  <a:schemeClr val="bg1"/>
                </a:solidFill>
              </a:rPr>
              <a:t>Ionic Bonds</a:t>
            </a:r>
          </a:p>
        </p:txBody>
      </p:sp>
      <p:sp>
        <p:nvSpPr>
          <p:cNvPr id="7" name="Text Placeholder 6"/>
          <p:cNvSpPr>
            <a:spLocks noGrp="1"/>
          </p:cNvSpPr>
          <p:nvPr>
            <p:ph type="body" sz="quarter" idx="15"/>
          </p:nvPr>
        </p:nvSpPr>
        <p:spPr>
          <a:xfrm>
            <a:off x="3276600" y="5258904"/>
            <a:ext cx="2424114" cy="1480240"/>
          </a:xfrm>
        </p:spPr>
        <p:txBody>
          <a:bodyPr/>
          <a:lstStyle/>
          <a:p>
            <a:pPr algn="ctr"/>
            <a:r>
              <a:rPr lang="en-US" dirty="0">
                <a:solidFill>
                  <a:schemeClr val="tx1"/>
                </a:solidFill>
              </a:rPr>
              <a:t>To become more stable</a:t>
            </a:r>
            <a:r>
              <a:rPr lang="en-US" dirty="0">
                <a:solidFill>
                  <a:srgbClr val="FF0000"/>
                </a:solidFill>
              </a:rPr>
              <a:t>, sodium </a:t>
            </a:r>
            <a:r>
              <a:rPr lang="en-US" dirty="0">
                <a:solidFill>
                  <a:srgbClr val="0070C0"/>
                </a:solidFill>
              </a:rPr>
              <a:t>transfers its electron </a:t>
            </a:r>
            <a:r>
              <a:rPr lang="en-US" dirty="0">
                <a:solidFill>
                  <a:srgbClr val="FF0000"/>
                </a:solidFill>
              </a:rPr>
              <a:t>to Chlorine</a:t>
            </a:r>
            <a:endParaRPr lang="en-US" sz="1900" b="1" dirty="0">
              <a:solidFill>
                <a:srgbClr val="FF0000"/>
              </a:solidFill>
            </a:endParaRPr>
          </a:p>
        </p:txBody>
      </p:sp>
      <p:sp>
        <p:nvSpPr>
          <p:cNvPr id="8" name="Text Placeholder 7"/>
          <p:cNvSpPr>
            <a:spLocks noGrp="1"/>
          </p:cNvSpPr>
          <p:nvPr>
            <p:ph type="body" sz="quarter" idx="16"/>
          </p:nvPr>
        </p:nvSpPr>
        <p:spPr>
          <a:xfrm>
            <a:off x="6304176" y="5487504"/>
            <a:ext cx="2419018" cy="1228725"/>
          </a:xfrm>
        </p:spPr>
        <p:txBody>
          <a:bodyPr/>
          <a:lstStyle/>
          <a:p>
            <a:pPr algn="ctr"/>
            <a:r>
              <a:rPr lang="en-US" b="1" dirty="0">
                <a:solidFill>
                  <a:srgbClr val="0070C0"/>
                </a:solidFill>
              </a:rPr>
              <a:t>Electrostatic attraction </a:t>
            </a:r>
            <a:r>
              <a:rPr lang="en-US" b="1" dirty="0"/>
              <a:t>between ions</a:t>
            </a:r>
            <a:endParaRPr lang="en-US" sz="1900" dirty="0"/>
          </a:p>
        </p:txBody>
      </p:sp>
      <p:sp>
        <p:nvSpPr>
          <p:cNvPr id="4" name="Text Placeholder 3"/>
          <p:cNvSpPr>
            <a:spLocks noGrp="1"/>
          </p:cNvSpPr>
          <p:nvPr>
            <p:ph type="body" sz="quarter" idx="14"/>
          </p:nvPr>
        </p:nvSpPr>
        <p:spPr>
          <a:xfrm>
            <a:off x="304800" y="5163654"/>
            <a:ext cx="2407237" cy="1694346"/>
          </a:xfrm>
        </p:spPr>
        <p:txBody>
          <a:bodyPr/>
          <a:lstStyle/>
          <a:p>
            <a:pPr algn="ctr"/>
            <a:r>
              <a:rPr lang="en-US" dirty="0">
                <a:solidFill>
                  <a:srgbClr val="00B050"/>
                </a:solidFill>
              </a:rPr>
              <a:t>Na and Cl are electrically neutral, but their </a:t>
            </a:r>
            <a:r>
              <a:rPr lang="en-US" dirty="0">
                <a:solidFill>
                  <a:srgbClr val="0070C0"/>
                </a:solidFill>
              </a:rPr>
              <a:t>valence is NOT full</a:t>
            </a:r>
          </a:p>
        </p:txBody>
      </p:sp>
      <p:pic>
        <p:nvPicPr>
          <p:cNvPr id="2" name="Picture 2">
            <a:extLst>
              <a:ext uri="{FF2B5EF4-FFF2-40B4-BE49-F238E27FC236}">
                <a16:creationId xmlns:a16="http://schemas.microsoft.com/office/drawing/2014/main" id="{06E1028E-23E7-7675-68DA-82090E64E9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6"/>
          <a:stretch/>
        </p:blipFill>
        <p:spPr bwMode="auto">
          <a:xfrm>
            <a:off x="326642" y="2466598"/>
            <a:ext cx="38862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953A1680-1E1C-99AF-8C5A-54C1760692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45"/>
          <a:stretch/>
        </p:blipFill>
        <p:spPr bwMode="auto">
          <a:xfrm>
            <a:off x="4191000" y="2591904"/>
            <a:ext cx="46482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Placeholder 14"/>
          <p:cNvSpPr>
            <a:spLocks noGrp="1"/>
          </p:cNvSpPr>
          <p:nvPr>
            <p:ph type="body" sz="quarter" idx="17"/>
          </p:nvPr>
        </p:nvSpPr>
        <p:spPr>
          <a:xfrm>
            <a:off x="326642" y="1294327"/>
            <a:ext cx="8512558" cy="1220273"/>
          </a:xfrm>
        </p:spPr>
        <p:txBody>
          <a:bodyPr/>
          <a:lstStyle/>
          <a:p>
            <a:pPr>
              <a:lnSpc>
                <a:spcPct val="100000"/>
              </a:lnSpc>
              <a:spcBef>
                <a:spcPts val="2400"/>
              </a:spcBef>
            </a:pPr>
            <a:r>
              <a:rPr lang="en-US" dirty="0">
                <a:solidFill>
                  <a:schemeClr val="tx1"/>
                </a:solidFill>
              </a:rPr>
              <a:t>An</a:t>
            </a:r>
            <a:r>
              <a:rPr lang="en-US" b="1" dirty="0">
                <a:solidFill>
                  <a:schemeClr val="accent3"/>
                </a:solidFill>
              </a:rPr>
              <a:t> ionic bond </a:t>
            </a:r>
            <a:r>
              <a:rPr lang="en-US" dirty="0"/>
              <a:t>is an attraction between two oppositely charged ions.</a:t>
            </a:r>
          </a:p>
          <a:p>
            <a:pPr>
              <a:lnSpc>
                <a:spcPct val="100000"/>
              </a:lnSpc>
              <a:spcBef>
                <a:spcPts val="1800"/>
              </a:spcBef>
            </a:pPr>
            <a:r>
              <a:rPr lang="en-US" dirty="0">
                <a:solidFill>
                  <a:srgbClr val="FF0000"/>
                </a:solidFill>
              </a:rPr>
              <a:t>Atoms are most stable with </a:t>
            </a:r>
            <a:r>
              <a:rPr lang="en-US" dirty="0">
                <a:solidFill>
                  <a:srgbClr val="0070C0"/>
                </a:solidFill>
              </a:rPr>
              <a:t>electrical neutrality </a:t>
            </a:r>
            <a:r>
              <a:rPr lang="en-US" dirty="0">
                <a:solidFill>
                  <a:srgbClr val="FF0000"/>
                </a:solidFill>
              </a:rPr>
              <a:t>and </a:t>
            </a:r>
            <a:r>
              <a:rPr lang="en-US" dirty="0">
                <a:solidFill>
                  <a:srgbClr val="00B050"/>
                </a:solidFill>
              </a:rPr>
              <a:t>full valence</a:t>
            </a:r>
            <a:r>
              <a:rPr lang="en-US" dirty="0">
                <a:solidFill>
                  <a:srgbClr val="FF0000"/>
                </a:solidFill>
              </a:rPr>
              <a:t>.</a:t>
            </a:r>
          </a:p>
          <a:p>
            <a:endParaRPr lang="en-US" dirty="0"/>
          </a:p>
        </p:txBody>
      </p:sp>
    </p:spTree>
    <p:extLst>
      <p:ext uri="{BB962C8B-B14F-4D97-AF65-F5344CB8AC3E}">
        <p14:creationId xmlns:p14="http://schemas.microsoft.com/office/powerpoint/2010/main" val="12858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en-US" dirty="0">
                <a:solidFill>
                  <a:srgbClr val="000000"/>
                </a:solidFill>
              </a:rPr>
              <a:t>Chapter 7A Ionic Bonding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 y="822038"/>
            <a:ext cx="9144000" cy="603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75" y="3412"/>
            <a:ext cx="9141725" cy="838200"/>
          </a:xfrm>
          <a:solidFill>
            <a:srgbClr val="FFC000"/>
          </a:solidFill>
        </p:spPr>
        <p:txBody>
          <a:bodyPr/>
          <a:lstStyle/>
          <a:p>
            <a:pPr algn="ctr"/>
            <a:r>
              <a:rPr lang="en-US" sz="2400" b="0" i="1" dirty="0">
                <a:latin typeface="Times New Roman" panose="02020603050405020304" pitchFamily="18" charset="0"/>
                <a:cs typeface="Times New Roman" panose="02020603050405020304" pitchFamily="18" charset="0"/>
              </a:rPr>
              <a:t>Perhaps one of you gentlemen would mind telling me just what it is outside the window that you find so attractive?</a:t>
            </a:r>
          </a:p>
        </p:txBody>
      </p:sp>
    </p:spTree>
    <p:extLst>
      <p:ext uri="{BB962C8B-B14F-4D97-AF65-F5344CB8AC3E}">
        <p14:creationId xmlns:p14="http://schemas.microsoft.com/office/powerpoint/2010/main" val="25846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altLang="en-US" dirty="0"/>
              <a:t>Formation of Ionic Compounds</a:t>
            </a:r>
          </a:p>
        </p:txBody>
      </p:sp>
      <p:sp>
        <p:nvSpPr>
          <p:cNvPr id="28683" name="Text Box 11"/>
          <p:cNvSpPr txBox="1">
            <a:spLocks noChangeArrowheads="1"/>
          </p:cNvSpPr>
          <p:nvPr/>
        </p:nvSpPr>
        <p:spPr bwMode="auto">
          <a:xfrm>
            <a:off x="304800" y="782188"/>
            <a:ext cx="8383588" cy="188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ct val="50000"/>
              </a:spcBef>
            </a:pPr>
            <a:r>
              <a:rPr lang="en-US" altLang="en-US" sz="2300" dirty="0"/>
              <a:t>We represent compounds (Ionic or Covalent) with a </a:t>
            </a:r>
            <a:r>
              <a:rPr lang="en-US" altLang="en-US" sz="3600" b="1" dirty="0">
                <a:solidFill>
                  <a:srgbClr val="FF0000"/>
                </a:solidFill>
              </a:rPr>
              <a:t>chemical formula</a:t>
            </a:r>
            <a:r>
              <a:rPr lang="en-US" altLang="en-US" sz="2300" dirty="0">
                <a:solidFill>
                  <a:schemeClr val="accent1">
                    <a:lumMod val="50000"/>
                  </a:schemeClr>
                </a:solidFill>
              </a:rPr>
              <a:t> </a:t>
            </a:r>
            <a:r>
              <a:rPr lang="en-US" altLang="en-US" sz="2300" dirty="0"/>
              <a:t>showing the number of atoms of each element in a substance. </a:t>
            </a:r>
          </a:p>
          <a:p>
            <a:pPr>
              <a:spcBef>
                <a:spcPct val="50000"/>
              </a:spcBef>
            </a:pPr>
            <a:r>
              <a:rPr lang="en-US" altLang="en-US" sz="2300" dirty="0"/>
              <a:t>NaCl is the chemical formula for sodium chloride. </a:t>
            </a:r>
          </a:p>
        </p:txBody>
      </p:sp>
      <p:pic>
        <p:nvPicPr>
          <p:cNvPr id="28711" name="Picture 39" descr="NaCl"/>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r="64323"/>
          <a:stretch/>
        </p:blipFill>
        <p:spPr bwMode="auto">
          <a:xfrm>
            <a:off x="304800" y="2819400"/>
            <a:ext cx="3047998" cy="3632444"/>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t>Chapter 7A Ionic Bonding</a:t>
            </a:r>
          </a:p>
        </p:txBody>
      </p:sp>
      <p:pic>
        <p:nvPicPr>
          <p:cNvPr id="3" name="Picture 39" descr="NaCl">
            <a:extLst>
              <a:ext uri="{FF2B5EF4-FFF2-40B4-BE49-F238E27FC236}">
                <a16:creationId xmlns:a16="http://schemas.microsoft.com/office/drawing/2014/main" id="{1A1FE820-AFEB-712E-3352-AF4E1EFB7628}"/>
              </a:ext>
            </a:extLst>
          </p:cNvPr>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33893" r="41133"/>
          <a:stretch/>
        </p:blipFill>
        <p:spPr bwMode="auto">
          <a:xfrm>
            <a:off x="3200400" y="2819400"/>
            <a:ext cx="2133601" cy="3632444"/>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4" name="Picture 39" descr="NaCl">
            <a:extLst>
              <a:ext uri="{FF2B5EF4-FFF2-40B4-BE49-F238E27FC236}">
                <a16:creationId xmlns:a16="http://schemas.microsoft.com/office/drawing/2014/main" id="{0F48E40B-A737-4D89-4622-E7A6F3B7ADB8}"/>
              </a:ext>
            </a:extLst>
          </p:cNvPr>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58868" r="104"/>
          <a:stretch/>
        </p:blipFill>
        <p:spPr bwMode="auto">
          <a:xfrm>
            <a:off x="5322849" y="2819400"/>
            <a:ext cx="3505200" cy="3632444"/>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83">
                                            <p:txEl>
                                              <p:pRg st="0" end="0"/>
                                            </p:txEl>
                                          </p:spTgt>
                                        </p:tgtEl>
                                        <p:attrNameLst>
                                          <p:attrName>style.visibility</p:attrName>
                                        </p:attrNameLst>
                                      </p:cBhvr>
                                      <p:to>
                                        <p:strVal val="visible"/>
                                      </p:to>
                                    </p:set>
                                    <p:animEffect transition="in" filter="fade">
                                      <p:cBhvr>
                                        <p:cTn id="7" dur="500"/>
                                        <p:tgtEl>
                                          <p:spTgt spid="28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83">
                                            <p:txEl>
                                              <p:pRg st="1" end="1"/>
                                            </p:txEl>
                                          </p:spTgt>
                                        </p:tgtEl>
                                        <p:attrNameLst>
                                          <p:attrName>style.visibility</p:attrName>
                                        </p:attrNameLst>
                                      </p:cBhvr>
                                      <p:to>
                                        <p:strVal val="visible"/>
                                      </p:to>
                                    </p:set>
                                    <p:animEffect transition="in" filter="fade">
                                      <p:cBhvr>
                                        <p:cTn id="12" dur="500"/>
                                        <p:tgtEl>
                                          <p:spTgt spid="28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11"/>
                                        </p:tgtEl>
                                        <p:attrNameLst>
                                          <p:attrName>style.visibility</p:attrName>
                                        </p:attrNameLst>
                                      </p:cBhvr>
                                      <p:to>
                                        <p:strVal val="visible"/>
                                      </p:to>
                                    </p:set>
                                    <p:animEffect transition="in" filter="fade">
                                      <p:cBhvr>
                                        <p:cTn id="17" dur="500"/>
                                        <p:tgtEl>
                                          <p:spTgt spid="287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0" y="1377153"/>
            <a:ext cx="3668552" cy="4414047"/>
          </a:xfrm>
        </p:spPr>
        <p:txBody>
          <a:bodyPr lIns="182880"/>
          <a:lstStyle/>
          <a:p>
            <a:pPr marL="229676" lvl="1" indent="-229676">
              <a:lnSpc>
                <a:spcPct val="112000"/>
              </a:lnSpc>
            </a:pPr>
            <a:r>
              <a:rPr lang="en-US" altLang="en-US" sz="2200" i="1" dirty="0">
                <a:solidFill>
                  <a:srgbClr val="FF0000"/>
                </a:solidFill>
                <a:latin typeface="Times New Roman" panose="02020603050405020304" pitchFamily="18" charset="0"/>
                <a:cs typeface="Times New Roman" panose="02020603050405020304" pitchFamily="18" charset="0"/>
              </a:rPr>
              <a:t>Technically, ionic compounds are not called molecules, because they do not exist as discrete units, but as collections of positively and negatively charged ions arranged in repeating patterns.</a:t>
            </a:r>
          </a:p>
          <a:p>
            <a:pPr marL="229676" lvl="1" indent="-229676">
              <a:lnSpc>
                <a:spcPct val="112000"/>
              </a:lnSpc>
            </a:pPr>
            <a:r>
              <a:rPr lang="en-US" sz="2100" b="1" dirty="0">
                <a:solidFill>
                  <a:schemeClr val="accent3"/>
                </a:solidFill>
              </a:rPr>
              <a:t>Formula unit: </a:t>
            </a:r>
            <a:r>
              <a:rPr lang="en-US" sz="2100" dirty="0"/>
              <a:t>the smallest repeating unit of an ionic compound.</a:t>
            </a:r>
          </a:p>
        </p:txBody>
      </p:sp>
      <p:sp>
        <p:nvSpPr>
          <p:cNvPr id="10" name="Title 9"/>
          <p:cNvSpPr>
            <a:spLocks noGrp="1"/>
          </p:cNvSpPr>
          <p:nvPr>
            <p:ph type="title"/>
          </p:nvPr>
        </p:nvSpPr>
        <p:spPr>
          <a:xfrm>
            <a:off x="8" y="0"/>
            <a:ext cx="9143992" cy="1371600"/>
          </a:xfrm>
        </p:spPr>
        <p:txBody>
          <a:bodyPr/>
          <a:lstStyle/>
          <a:p>
            <a:r>
              <a:rPr lang="en-US" dirty="0">
                <a:solidFill>
                  <a:srgbClr val="FFFF00"/>
                </a:solidFill>
              </a:rPr>
              <a:t>Formula Units </a:t>
            </a:r>
            <a:r>
              <a:rPr lang="en-US" dirty="0"/>
              <a:t>or “</a:t>
            </a:r>
            <a:r>
              <a:rPr lang="en-US" dirty="0">
                <a:solidFill>
                  <a:srgbClr val="FFFF00"/>
                </a:solidFill>
              </a:rPr>
              <a:t>Compounds</a:t>
            </a:r>
            <a:r>
              <a:rPr lang="en-US" dirty="0"/>
              <a:t>”</a:t>
            </a:r>
          </a:p>
        </p:txBody>
      </p:sp>
      <p:sp>
        <p:nvSpPr>
          <p:cNvPr id="16" name="Rectangle 3"/>
          <p:cNvSpPr txBox="1">
            <a:spLocks noChangeArrowheads="1"/>
          </p:cNvSpPr>
          <p:nvPr/>
        </p:nvSpPr>
        <p:spPr bwMode="auto">
          <a:xfrm>
            <a:off x="4123" y="5929339"/>
            <a:ext cx="5462835" cy="936414"/>
          </a:xfrm>
          <a:prstGeom prst="rect">
            <a:avLst/>
          </a:prstGeom>
          <a:solidFill>
            <a:schemeClr val="tx2"/>
          </a:solidFill>
          <a:ln>
            <a:noFill/>
          </a:ln>
          <a:effectLst/>
        </p:spPr>
        <p:txBody>
          <a:bodyPr vert="horz" wrap="square" lIns="325368" tIns="95633" rIns="325368" bIns="95633"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100" b="1" dirty="0">
                <a:solidFill>
                  <a:srgbClr val="FFFF00"/>
                </a:solidFill>
              </a:rPr>
              <a:t>Ionic compounds do not form molecules</a:t>
            </a:r>
            <a:r>
              <a:rPr lang="en-US" sz="2100" b="1" dirty="0">
                <a:solidFill>
                  <a:srgbClr val="FFFFFF"/>
                </a:solidFill>
              </a:rPr>
              <a:t>.</a:t>
            </a:r>
          </a:p>
        </p:txBody>
      </p:sp>
      <p:pic>
        <p:nvPicPr>
          <p:cNvPr id="19" name="Picture 18"/>
          <p:cNvPicPr>
            <a:picLocks noChangeAspect="1"/>
          </p:cNvPicPr>
          <p:nvPr/>
        </p:nvPicPr>
        <p:blipFill>
          <a:blip r:embed="rId3" cstate="print"/>
          <a:stretch>
            <a:fillRect/>
          </a:stretch>
        </p:blipFill>
        <p:spPr>
          <a:xfrm>
            <a:off x="5715000" y="1600200"/>
            <a:ext cx="3429000" cy="3426768"/>
          </a:xfrm>
          <a:prstGeom prst="rect">
            <a:avLst/>
          </a:prstGeom>
        </p:spPr>
      </p:pic>
      <p:pic>
        <p:nvPicPr>
          <p:cNvPr id="20" name="Picture 19"/>
          <p:cNvPicPr>
            <a:picLocks noChangeAspect="1"/>
          </p:cNvPicPr>
          <p:nvPr/>
        </p:nvPicPr>
        <p:blipFill>
          <a:blip r:embed="rId4" cstate="print"/>
          <a:stretch>
            <a:fillRect/>
          </a:stretch>
        </p:blipFill>
        <p:spPr>
          <a:xfrm>
            <a:off x="3668581" y="2209800"/>
            <a:ext cx="2575022" cy="3256893"/>
          </a:xfrm>
          <a:prstGeom prst="rect">
            <a:avLst/>
          </a:prstGeom>
        </p:spPr>
      </p:pic>
      <p:sp>
        <p:nvSpPr>
          <p:cNvPr id="9" name="Text Placeholder 3"/>
          <p:cNvSpPr>
            <a:spLocks noGrp="1"/>
          </p:cNvSpPr>
          <p:nvPr>
            <p:ph type="body" sz="quarter" idx="4294967295"/>
          </p:nvPr>
        </p:nvSpPr>
        <p:spPr>
          <a:xfrm>
            <a:off x="5791200" y="5082166"/>
            <a:ext cx="2635837" cy="1699634"/>
          </a:xfrm>
          <a:prstGeom prst="rect">
            <a:avLst/>
          </a:prstGeom>
        </p:spPr>
        <p:txBody>
          <a:bodyPr/>
          <a:lstStyle/>
          <a:p>
            <a:pPr algn="ctr"/>
            <a:r>
              <a:rPr lang="en-US" sz="4000" dirty="0">
                <a:solidFill>
                  <a:srgbClr val="B54C8C"/>
                </a:solidFill>
              </a:rPr>
              <a:t>Crystal Lattices</a:t>
            </a:r>
          </a:p>
        </p:txBody>
      </p:sp>
    </p:spTree>
    <p:extLst>
      <p:ext uri="{BB962C8B-B14F-4D97-AF65-F5344CB8AC3E}">
        <p14:creationId xmlns:p14="http://schemas.microsoft.com/office/powerpoint/2010/main" val="21710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a:t>Formation of Ionic Compounds</a:t>
            </a:r>
          </a:p>
        </p:txBody>
      </p:sp>
      <p:sp>
        <p:nvSpPr>
          <p:cNvPr id="84996" name="Text Box 4"/>
          <p:cNvSpPr txBox="1">
            <a:spLocks noChangeArrowheads="1"/>
          </p:cNvSpPr>
          <p:nvPr/>
        </p:nvSpPr>
        <p:spPr bwMode="auto">
          <a:xfrm>
            <a:off x="152399" y="645429"/>
            <a:ext cx="8839201" cy="542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ts val="1200"/>
              </a:spcBef>
            </a:pPr>
            <a:r>
              <a:rPr lang="en-US" altLang="en-US" sz="3600" b="1" dirty="0">
                <a:solidFill>
                  <a:srgbClr val="FF0000"/>
                </a:solidFill>
              </a:rPr>
              <a:t>Formula Units</a:t>
            </a:r>
          </a:p>
          <a:p>
            <a:pPr>
              <a:spcBef>
                <a:spcPts val="1200"/>
              </a:spcBef>
            </a:pPr>
            <a:r>
              <a:rPr lang="en-US" altLang="en-US" sz="2300" dirty="0">
                <a:solidFill>
                  <a:srgbClr val="00B050"/>
                </a:solidFill>
              </a:rPr>
              <a:t>The chemical formula of an ionic compound refers to a ratio known as a formula unit. </a:t>
            </a:r>
            <a:r>
              <a:rPr lang="en-US" altLang="en-US" sz="2300" dirty="0"/>
              <a:t>A </a:t>
            </a:r>
            <a:r>
              <a:rPr lang="en-US" altLang="en-US" sz="2300" b="1" dirty="0">
                <a:solidFill>
                  <a:schemeClr val="accent1">
                    <a:lumMod val="50000"/>
                  </a:schemeClr>
                </a:solidFill>
              </a:rPr>
              <a:t>formula unit</a:t>
            </a:r>
            <a:r>
              <a:rPr lang="en-US" altLang="en-US" sz="2300" dirty="0">
                <a:solidFill>
                  <a:schemeClr val="accent1">
                    <a:lumMod val="50000"/>
                  </a:schemeClr>
                </a:solidFill>
              </a:rPr>
              <a:t> </a:t>
            </a:r>
            <a:r>
              <a:rPr lang="en-US" altLang="en-US" sz="2300" dirty="0"/>
              <a:t>is the lowest whole-number ratio of ions in an ionic compound.</a:t>
            </a:r>
          </a:p>
          <a:p>
            <a:pPr>
              <a:spcBef>
                <a:spcPts val="1200"/>
              </a:spcBef>
            </a:pPr>
            <a:r>
              <a:rPr lang="en-US" altLang="en-US" sz="2300" dirty="0">
                <a:solidFill>
                  <a:srgbClr val="FF0000"/>
                </a:solidFill>
              </a:rPr>
              <a:t>Determine the formula unit of the following elements when they bond ionically (show the cation, anion and correct formula):</a:t>
            </a:r>
          </a:p>
          <a:p>
            <a:pPr>
              <a:spcBef>
                <a:spcPts val="1200"/>
              </a:spcBef>
            </a:pPr>
            <a:r>
              <a:rPr lang="en-US" altLang="en-US" sz="2300" dirty="0">
                <a:cs typeface="Arial" panose="020B0604020202020204" pitchFamily="34" charset="0"/>
              </a:rPr>
              <a:t>Sodium + Fluorine</a:t>
            </a:r>
          </a:p>
          <a:p>
            <a:pPr>
              <a:spcBef>
                <a:spcPts val="1200"/>
              </a:spcBef>
            </a:pPr>
            <a:endParaRPr lang="en-US" altLang="en-US" sz="2300" dirty="0">
              <a:cs typeface="Arial" panose="020B0604020202020204" pitchFamily="34" charset="0"/>
            </a:endParaRPr>
          </a:p>
          <a:p>
            <a:pPr>
              <a:spcBef>
                <a:spcPts val="1200"/>
              </a:spcBef>
            </a:pPr>
            <a:r>
              <a:rPr lang="en-US" altLang="en-US" sz="2300" dirty="0">
                <a:cs typeface="Arial" panose="020B0604020202020204" pitchFamily="34" charset="0"/>
              </a:rPr>
              <a:t>Calcium + Chlorine</a:t>
            </a:r>
          </a:p>
          <a:p>
            <a:pPr>
              <a:spcBef>
                <a:spcPts val="1200"/>
              </a:spcBef>
            </a:pPr>
            <a:endParaRPr lang="en-US" altLang="en-US" sz="2300" dirty="0">
              <a:cs typeface="Arial" panose="020B0604020202020204" pitchFamily="34" charset="0"/>
            </a:endParaRPr>
          </a:p>
          <a:p>
            <a:pPr>
              <a:spcBef>
                <a:spcPts val="1200"/>
              </a:spcBef>
            </a:pPr>
            <a:r>
              <a:rPr lang="en-US" altLang="en-US" sz="2300" dirty="0">
                <a:cs typeface="Arial" panose="020B0604020202020204" pitchFamily="34" charset="0"/>
              </a:rPr>
              <a:t>Aluminum + Oxygen</a:t>
            </a:r>
          </a:p>
        </p:txBody>
      </p:sp>
      <p:sp>
        <p:nvSpPr>
          <p:cNvPr id="2" name="Footer Placeholder 1"/>
          <p:cNvSpPr>
            <a:spLocks noGrp="1"/>
          </p:cNvSpPr>
          <p:nvPr>
            <p:ph type="ftr" sz="quarter" idx="10"/>
          </p:nvPr>
        </p:nvSpPr>
        <p:spPr/>
        <p:txBody>
          <a:bodyPr/>
          <a:lstStyle/>
          <a:p>
            <a:r>
              <a:rPr lang="en-US" altLang="en-US" dirty="0"/>
              <a:t>Chapter 7A Ionic Bonding</a:t>
            </a:r>
          </a:p>
        </p:txBody>
      </p:sp>
    </p:spTree>
    <p:extLst>
      <p:ext uri="{BB962C8B-B14F-4D97-AF65-F5344CB8AC3E}">
        <p14:creationId xmlns:p14="http://schemas.microsoft.com/office/powerpoint/2010/main" val="26876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6">
                                            <p:txEl>
                                              <p:pRg st="1" end="1"/>
                                            </p:txEl>
                                          </p:spTgt>
                                        </p:tgtEl>
                                        <p:attrNameLst>
                                          <p:attrName>style.visibility</p:attrName>
                                        </p:attrNameLst>
                                      </p:cBhvr>
                                      <p:to>
                                        <p:strVal val="visible"/>
                                      </p:to>
                                    </p:set>
                                    <p:animEffect transition="in" filter="fade">
                                      <p:cBhvr>
                                        <p:cTn id="7" dur="500"/>
                                        <p:tgtEl>
                                          <p:spTgt spid="849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996">
                                            <p:txEl>
                                              <p:pRg st="2" end="2"/>
                                            </p:txEl>
                                          </p:spTgt>
                                        </p:tgtEl>
                                        <p:attrNameLst>
                                          <p:attrName>style.visibility</p:attrName>
                                        </p:attrNameLst>
                                      </p:cBhvr>
                                      <p:to>
                                        <p:strVal val="visible"/>
                                      </p:to>
                                    </p:set>
                                    <p:animEffect transition="in" filter="fade">
                                      <p:cBhvr>
                                        <p:cTn id="12" dur="500"/>
                                        <p:tgtEl>
                                          <p:spTgt spid="849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996">
                                            <p:txEl>
                                              <p:pRg st="3" end="3"/>
                                            </p:txEl>
                                          </p:spTgt>
                                        </p:tgtEl>
                                        <p:attrNameLst>
                                          <p:attrName>style.visibility</p:attrName>
                                        </p:attrNameLst>
                                      </p:cBhvr>
                                      <p:to>
                                        <p:strVal val="visible"/>
                                      </p:to>
                                    </p:set>
                                    <p:animEffect transition="in" filter="fade">
                                      <p:cBhvr>
                                        <p:cTn id="17" dur="500"/>
                                        <p:tgtEl>
                                          <p:spTgt spid="8499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996">
                                            <p:txEl>
                                              <p:pRg st="5" end="5"/>
                                            </p:txEl>
                                          </p:spTgt>
                                        </p:tgtEl>
                                        <p:attrNameLst>
                                          <p:attrName>style.visibility</p:attrName>
                                        </p:attrNameLst>
                                      </p:cBhvr>
                                      <p:to>
                                        <p:strVal val="visible"/>
                                      </p:to>
                                    </p:set>
                                    <p:animEffect transition="in" filter="fade">
                                      <p:cBhvr>
                                        <p:cTn id="22" dur="500"/>
                                        <p:tgtEl>
                                          <p:spTgt spid="8499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996">
                                            <p:txEl>
                                              <p:pRg st="7" end="7"/>
                                            </p:txEl>
                                          </p:spTgt>
                                        </p:tgtEl>
                                        <p:attrNameLst>
                                          <p:attrName>style.visibility</p:attrName>
                                        </p:attrNameLst>
                                      </p:cBhvr>
                                      <p:to>
                                        <p:strVal val="visible"/>
                                      </p:to>
                                    </p:set>
                                    <p:animEffect transition="in" filter="fade">
                                      <p:cBhvr>
                                        <p:cTn id="27" dur="500"/>
                                        <p:tgtEl>
                                          <p:spTgt spid="849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a:t>Formation of Ionic Compounds</a:t>
            </a:r>
          </a:p>
        </p:txBody>
      </p:sp>
      <p:sp>
        <p:nvSpPr>
          <p:cNvPr id="84996" name="Text Box 4"/>
          <p:cNvSpPr txBox="1">
            <a:spLocks noChangeArrowheads="1"/>
          </p:cNvSpPr>
          <p:nvPr/>
        </p:nvSpPr>
        <p:spPr bwMode="auto">
          <a:xfrm>
            <a:off x="152399" y="645429"/>
            <a:ext cx="8839201" cy="318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ts val="1200"/>
              </a:spcBef>
            </a:pPr>
            <a:r>
              <a:rPr lang="en-US" altLang="en-US" sz="3600" b="1" dirty="0">
                <a:solidFill>
                  <a:srgbClr val="FF0000"/>
                </a:solidFill>
              </a:rPr>
              <a:t>Formula Units</a:t>
            </a:r>
          </a:p>
          <a:p>
            <a:pPr>
              <a:spcBef>
                <a:spcPts val="1200"/>
              </a:spcBef>
            </a:pPr>
            <a:r>
              <a:rPr lang="en-US" altLang="en-US" sz="2300" dirty="0">
                <a:solidFill>
                  <a:srgbClr val="000000"/>
                </a:solidFill>
                <a:cs typeface="Arial" panose="020B0604020202020204" pitchFamily="34" charset="0"/>
              </a:rPr>
              <a:t>Sodium + Fluorine</a:t>
            </a:r>
          </a:p>
          <a:p>
            <a:pPr>
              <a:spcBef>
                <a:spcPts val="1200"/>
              </a:spcBef>
            </a:pPr>
            <a:endParaRPr lang="en-US" altLang="en-US" sz="2300" dirty="0">
              <a:solidFill>
                <a:srgbClr val="000000"/>
              </a:solidFill>
              <a:cs typeface="Arial" panose="020B0604020202020204" pitchFamily="34" charset="0"/>
            </a:endParaRPr>
          </a:p>
          <a:p>
            <a:pPr>
              <a:spcBef>
                <a:spcPts val="1200"/>
              </a:spcBef>
            </a:pPr>
            <a:r>
              <a:rPr lang="en-US" altLang="en-US" sz="2300" dirty="0">
                <a:solidFill>
                  <a:srgbClr val="000000"/>
                </a:solidFill>
                <a:cs typeface="Arial" panose="020B0604020202020204" pitchFamily="34" charset="0"/>
              </a:rPr>
              <a:t>Calcium + Chlorine</a:t>
            </a:r>
          </a:p>
          <a:p>
            <a:pPr>
              <a:spcBef>
                <a:spcPts val="1200"/>
              </a:spcBef>
            </a:pPr>
            <a:endParaRPr lang="en-US" altLang="en-US" sz="2300" dirty="0">
              <a:solidFill>
                <a:srgbClr val="000000"/>
              </a:solidFill>
              <a:cs typeface="Arial" panose="020B0604020202020204" pitchFamily="34" charset="0"/>
            </a:endParaRPr>
          </a:p>
          <a:p>
            <a:pPr>
              <a:spcBef>
                <a:spcPts val="1200"/>
              </a:spcBef>
            </a:pPr>
            <a:r>
              <a:rPr lang="en-US" altLang="en-US" sz="2300" dirty="0">
                <a:solidFill>
                  <a:srgbClr val="000000"/>
                </a:solidFill>
                <a:cs typeface="Arial" panose="020B0604020202020204" pitchFamily="34" charset="0"/>
              </a:rPr>
              <a:t>Aluminum + Oxygen</a:t>
            </a:r>
          </a:p>
        </p:txBody>
      </p:sp>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sp>
        <p:nvSpPr>
          <p:cNvPr id="7" name="_s2056"/>
          <p:cNvSpPr>
            <a:spLocks noChangeArrowheads="1"/>
          </p:cNvSpPr>
          <p:nvPr/>
        </p:nvSpPr>
        <p:spPr bwMode="auto">
          <a:xfrm>
            <a:off x="3200400" y="1252756"/>
            <a:ext cx="3764047" cy="2938244"/>
          </a:xfrm>
          <a:prstGeom prst="roundRect">
            <a:avLst/>
          </a:prstGeom>
          <a:solidFill>
            <a:schemeClr val="accent2">
              <a:lumMod val="40000"/>
              <a:lumOff val="60000"/>
            </a:schemeClr>
          </a:solidFill>
          <a:ln w="28575" cmpd="sng">
            <a:solidFill>
              <a:schemeClr val="accent2"/>
            </a:solidFill>
            <a:miter lim="800000"/>
            <a:headEnd/>
            <a:tailEnd/>
          </a:ln>
        </p:spPr>
        <p:txBody>
          <a:bodyPr wrap="square" lIns="0" tIns="0" rIns="0" bIns="0" anchor="t"/>
          <a:lstStyle/>
          <a:p>
            <a:pPr algn="ctr" eaLnBrk="1" hangingPunct="1"/>
            <a:r>
              <a:rPr lang="en-US" sz="2400" b="1" dirty="0">
                <a:solidFill>
                  <a:srgbClr val="000000"/>
                </a:solidFill>
                <a:latin typeface="Arial" charset="0"/>
              </a:rPr>
              <a:t>1 Na</a:t>
            </a:r>
            <a:r>
              <a:rPr lang="en-US" sz="2400" b="1" baseline="30000" dirty="0">
                <a:solidFill>
                  <a:srgbClr val="000000"/>
                </a:solidFill>
                <a:latin typeface="Arial" charset="0"/>
              </a:rPr>
              <a:t>+ </a:t>
            </a:r>
            <a:r>
              <a:rPr lang="en-US" sz="2400" b="1" dirty="0">
                <a:solidFill>
                  <a:srgbClr val="000000"/>
                </a:solidFill>
                <a:latin typeface="Arial" charset="0"/>
              </a:rPr>
              <a:t> 1 F</a:t>
            </a:r>
            <a:r>
              <a:rPr lang="en-US" sz="2400" b="1" baseline="30000" dirty="0">
                <a:solidFill>
                  <a:srgbClr val="000000"/>
                </a:solidFill>
                <a:latin typeface="Arial" charset="0"/>
              </a:rPr>
              <a:t>−</a:t>
            </a:r>
            <a:r>
              <a:rPr lang="en-US" sz="2400" b="1" dirty="0">
                <a:solidFill>
                  <a:srgbClr val="000000"/>
                </a:solidFill>
                <a:latin typeface="Arial" charset="0"/>
              </a:rPr>
              <a:t> </a:t>
            </a:r>
            <a:r>
              <a:rPr lang="en-US" sz="2400" b="1" dirty="0">
                <a:solidFill>
                  <a:srgbClr val="000000"/>
                </a:solidFill>
                <a:latin typeface="Arial" charset="0"/>
                <a:sym typeface="Wingdings" panose="05000000000000000000" pitchFamily="2" charset="2"/>
              </a:rPr>
              <a:t></a:t>
            </a:r>
            <a:r>
              <a:rPr lang="en-US" sz="2400" b="1" dirty="0">
                <a:solidFill>
                  <a:srgbClr val="000000"/>
                </a:solidFill>
                <a:latin typeface="Arial" charset="0"/>
              </a:rPr>
              <a:t> </a:t>
            </a:r>
            <a:r>
              <a:rPr lang="en-US" sz="2400" b="1" dirty="0" err="1">
                <a:solidFill>
                  <a:srgbClr val="000000"/>
                </a:solidFill>
                <a:latin typeface="Arial" charset="0"/>
              </a:rPr>
              <a:t>NaF</a:t>
            </a:r>
            <a:endParaRPr lang="en-US" sz="2400" b="1" baseline="30000" dirty="0">
              <a:solidFill>
                <a:srgbClr val="000000"/>
              </a:solidFill>
              <a:latin typeface="Arial" charset="0"/>
            </a:endParaRPr>
          </a:p>
          <a:p>
            <a:pPr algn="ctr" eaLnBrk="1" hangingPunct="1"/>
            <a:endParaRPr lang="en-US" sz="2400" b="1" dirty="0">
              <a:solidFill>
                <a:srgbClr val="000000"/>
              </a:solidFill>
              <a:latin typeface="Arial" charset="0"/>
            </a:endParaRPr>
          </a:p>
          <a:p>
            <a:pPr algn="ctr" eaLnBrk="1" hangingPunct="1"/>
            <a:endParaRPr lang="en-US" sz="2400" b="1" dirty="0">
              <a:solidFill>
                <a:srgbClr val="000000"/>
              </a:solidFill>
              <a:latin typeface="Arial" charset="0"/>
            </a:endParaRPr>
          </a:p>
          <a:p>
            <a:pPr algn="ctr" eaLnBrk="1" hangingPunct="1"/>
            <a:r>
              <a:rPr lang="en-US" sz="2400" b="1" dirty="0">
                <a:solidFill>
                  <a:srgbClr val="000000"/>
                </a:solidFill>
                <a:latin typeface="Arial" charset="0"/>
              </a:rPr>
              <a:t>1 Ca</a:t>
            </a:r>
            <a:r>
              <a:rPr lang="en-US" sz="2400" b="1" baseline="30000" dirty="0">
                <a:solidFill>
                  <a:srgbClr val="000000"/>
                </a:solidFill>
                <a:latin typeface="Arial" charset="0"/>
              </a:rPr>
              <a:t>2+ </a:t>
            </a:r>
            <a:r>
              <a:rPr lang="en-US" sz="2400" b="1" dirty="0">
                <a:solidFill>
                  <a:srgbClr val="000000"/>
                </a:solidFill>
                <a:latin typeface="Arial" charset="0"/>
              </a:rPr>
              <a:t> 2 Cl</a:t>
            </a:r>
            <a:r>
              <a:rPr lang="en-US" sz="2400" b="1" baseline="30000" dirty="0">
                <a:solidFill>
                  <a:srgbClr val="000000"/>
                </a:solidFill>
                <a:latin typeface="Arial" charset="0"/>
              </a:rPr>
              <a:t> −</a:t>
            </a:r>
            <a:r>
              <a:rPr lang="en-US" sz="2400" b="1" dirty="0">
                <a:solidFill>
                  <a:srgbClr val="000000"/>
                </a:solidFill>
                <a:latin typeface="Arial" charset="0"/>
              </a:rPr>
              <a:t> </a:t>
            </a:r>
            <a:r>
              <a:rPr lang="en-US" sz="2400" b="1" dirty="0">
                <a:solidFill>
                  <a:srgbClr val="000000"/>
                </a:solidFill>
                <a:latin typeface="Arial" charset="0"/>
                <a:sym typeface="Wingdings" panose="05000000000000000000" pitchFamily="2" charset="2"/>
              </a:rPr>
              <a:t></a:t>
            </a:r>
            <a:r>
              <a:rPr lang="en-US" sz="2400" b="1" dirty="0">
                <a:solidFill>
                  <a:srgbClr val="000000"/>
                </a:solidFill>
                <a:latin typeface="Arial" charset="0"/>
              </a:rPr>
              <a:t> CaCl</a:t>
            </a:r>
            <a:r>
              <a:rPr lang="en-US" sz="2400" b="1" baseline="-25000" dirty="0">
                <a:solidFill>
                  <a:srgbClr val="000000"/>
                </a:solidFill>
                <a:latin typeface="Arial" charset="0"/>
              </a:rPr>
              <a:t>2</a:t>
            </a:r>
            <a:endParaRPr lang="en-US" sz="2400" b="1" baseline="30000" dirty="0">
              <a:solidFill>
                <a:srgbClr val="000000"/>
              </a:solidFill>
              <a:latin typeface="Arial" charset="0"/>
            </a:endParaRPr>
          </a:p>
          <a:p>
            <a:pPr algn="ctr" eaLnBrk="1" hangingPunct="1"/>
            <a:endParaRPr lang="en-US" sz="2400" b="1" baseline="-25000" dirty="0">
              <a:solidFill>
                <a:srgbClr val="000000"/>
              </a:solidFill>
              <a:latin typeface="Arial" charset="0"/>
            </a:endParaRPr>
          </a:p>
          <a:p>
            <a:pPr algn="ctr" eaLnBrk="1" hangingPunct="1"/>
            <a:endParaRPr lang="en-US" sz="2400" b="1" baseline="-25000" dirty="0">
              <a:solidFill>
                <a:srgbClr val="000000"/>
              </a:solidFill>
              <a:latin typeface="Arial" charset="0"/>
            </a:endParaRPr>
          </a:p>
          <a:p>
            <a:pPr algn="ctr" eaLnBrk="1" hangingPunct="1"/>
            <a:endParaRPr lang="en-US" sz="2400" b="1" baseline="-25000" dirty="0">
              <a:solidFill>
                <a:srgbClr val="000000"/>
              </a:solidFill>
              <a:latin typeface="Arial" charset="0"/>
            </a:endParaRPr>
          </a:p>
          <a:p>
            <a:pPr algn="ctr" eaLnBrk="1" hangingPunct="1"/>
            <a:r>
              <a:rPr lang="en-US" sz="2400" b="1" dirty="0">
                <a:solidFill>
                  <a:srgbClr val="000000"/>
                </a:solidFill>
                <a:latin typeface="Arial" charset="0"/>
              </a:rPr>
              <a:t>2 Al</a:t>
            </a:r>
            <a:r>
              <a:rPr lang="en-US" sz="2400" b="1" baseline="30000" dirty="0">
                <a:solidFill>
                  <a:srgbClr val="000000"/>
                </a:solidFill>
                <a:latin typeface="Arial" charset="0"/>
              </a:rPr>
              <a:t>3+</a:t>
            </a:r>
            <a:r>
              <a:rPr lang="en-US" sz="2400" b="1" dirty="0">
                <a:solidFill>
                  <a:srgbClr val="000000"/>
                </a:solidFill>
                <a:latin typeface="Arial" charset="0"/>
              </a:rPr>
              <a:t>, 3 O</a:t>
            </a:r>
            <a:r>
              <a:rPr lang="en-US" sz="2400" b="1" baseline="30000" dirty="0">
                <a:solidFill>
                  <a:srgbClr val="000000"/>
                </a:solidFill>
                <a:latin typeface="Arial" charset="0"/>
              </a:rPr>
              <a:t>2−  </a:t>
            </a:r>
            <a:r>
              <a:rPr lang="en-US" sz="2400" b="1" dirty="0">
                <a:solidFill>
                  <a:srgbClr val="000000"/>
                </a:solidFill>
                <a:latin typeface="Arial" charset="0"/>
                <a:sym typeface="Wingdings" panose="05000000000000000000" pitchFamily="2" charset="2"/>
              </a:rPr>
              <a:t> </a:t>
            </a:r>
            <a:r>
              <a:rPr lang="en-US" sz="2400" b="1" dirty="0">
                <a:solidFill>
                  <a:srgbClr val="000000"/>
                </a:solidFill>
                <a:latin typeface="Arial" charset="0"/>
              </a:rPr>
              <a:t>Al</a:t>
            </a:r>
            <a:r>
              <a:rPr lang="en-US" sz="2400" b="1" baseline="-25000" dirty="0">
                <a:solidFill>
                  <a:srgbClr val="000000"/>
                </a:solidFill>
                <a:latin typeface="Arial" charset="0"/>
              </a:rPr>
              <a:t>2</a:t>
            </a:r>
            <a:r>
              <a:rPr lang="en-US" sz="2400" b="1" dirty="0">
                <a:solidFill>
                  <a:srgbClr val="000000"/>
                </a:solidFill>
                <a:latin typeface="Arial" charset="0"/>
              </a:rPr>
              <a:t>O</a:t>
            </a:r>
            <a:r>
              <a:rPr lang="en-US" sz="2400" b="1" baseline="-25000" dirty="0">
                <a:solidFill>
                  <a:srgbClr val="000000"/>
                </a:solidFill>
                <a:latin typeface="Arial" charset="0"/>
              </a:rPr>
              <a:t>3</a:t>
            </a:r>
            <a:endParaRPr lang="en-US" sz="2400" b="1" dirty="0">
              <a:solidFill>
                <a:srgbClr val="000000"/>
              </a:solidFill>
              <a:latin typeface="Arial" charset="0"/>
            </a:endParaRPr>
          </a:p>
        </p:txBody>
      </p:sp>
      <p:sp>
        <p:nvSpPr>
          <p:cNvPr id="6" name="Text Placeholder 3"/>
          <p:cNvSpPr txBox="1">
            <a:spLocks/>
          </p:cNvSpPr>
          <p:nvPr/>
        </p:nvSpPr>
        <p:spPr bwMode="auto">
          <a:xfrm>
            <a:off x="152399" y="4343400"/>
            <a:ext cx="891540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lvl1pPr marL="341727" indent="-341727" algn="l" rtl="0" fontAlgn="base">
              <a:spcBef>
                <a:spcPct val="20000"/>
              </a:spcBef>
              <a:spcAft>
                <a:spcPct val="0"/>
              </a:spcAft>
              <a:defRPr sz="3200" b="1" kern="1200">
                <a:solidFill>
                  <a:schemeClr val="tx1"/>
                </a:solidFill>
                <a:latin typeface="+mn-lt"/>
                <a:ea typeface="+mn-ea"/>
                <a:cs typeface="+mn-cs"/>
              </a:defRPr>
            </a:lvl1pPr>
            <a:lvl2pPr marL="740398" indent="-284772" algn="l" rtl="0" fontAlgn="base">
              <a:spcBef>
                <a:spcPct val="20000"/>
              </a:spcBef>
              <a:spcAft>
                <a:spcPct val="0"/>
              </a:spcAft>
              <a:defRPr sz="3200" kern="1200">
                <a:solidFill>
                  <a:schemeClr val="tx1"/>
                </a:solidFill>
                <a:latin typeface="+mn-lt"/>
                <a:ea typeface="+mn-ea"/>
                <a:cs typeface="+mn-cs"/>
              </a:defRPr>
            </a:lvl2pPr>
            <a:lvl3pPr marL="1139073" indent="-227813" algn="l" rtl="0" fontAlgn="base">
              <a:spcBef>
                <a:spcPct val="20000"/>
              </a:spcBef>
              <a:spcAft>
                <a:spcPct val="0"/>
              </a:spcAft>
              <a:buChar char="•"/>
              <a:defRPr sz="2700" kern="1200">
                <a:solidFill>
                  <a:schemeClr val="tx1"/>
                </a:solidFill>
                <a:latin typeface="+mn-lt"/>
                <a:ea typeface="+mn-ea"/>
                <a:cs typeface="+mn-cs"/>
              </a:defRPr>
            </a:lvl3pPr>
            <a:lvl4pPr marL="1594709" indent="-227813" algn="l" rtl="0" fontAlgn="base">
              <a:spcBef>
                <a:spcPct val="20000"/>
              </a:spcBef>
              <a:spcAft>
                <a:spcPct val="0"/>
              </a:spcAft>
              <a:defRPr sz="2700" kern="1200">
                <a:solidFill>
                  <a:schemeClr val="tx1"/>
                </a:solidFill>
                <a:latin typeface="+mn-lt"/>
                <a:ea typeface="+mn-ea"/>
                <a:cs typeface="+mn-cs"/>
              </a:defRPr>
            </a:lvl4pPr>
            <a:lvl5pPr marL="2050339" indent="-227813" algn="l" rtl="0" fontAlgn="base">
              <a:spcBef>
                <a:spcPct val="20000"/>
              </a:spcBef>
              <a:spcAft>
                <a:spcPct val="0"/>
              </a:spcAft>
              <a:defRPr sz="2300" kern="1200">
                <a:solidFill>
                  <a:schemeClr val="tx1"/>
                </a:solidFill>
                <a:latin typeface="+mn-lt"/>
                <a:ea typeface="+mn-ea"/>
                <a:cs typeface="+mn-cs"/>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225425" indent="-225425" eaLnBrk="1" hangingPunct="1">
              <a:buFont typeface="Arial" panose="020B0604020202020204" pitchFamily="34" charset="0"/>
              <a:buChar char="•"/>
            </a:pPr>
            <a:r>
              <a:rPr lang="en-US" dirty="0">
                <a:solidFill>
                  <a:srgbClr val="B54C8C"/>
                </a:solidFill>
              </a:rPr>
              <a:t>Remember that non-metals form anions that end in “-ide” … Name the compounds:</a:t>
            </a:r>
          </a:p>
          <a:p>
            <a:pPr marL="0" indent="0" eaLnBrk="1" hangingPunct="1"/>
            <a:endParaRPr lang="en-US" sz="800" dirty="0">
              <a:solidFill>
                <a:srgbClr val="B54C8C"/>
              </a:solidFill>
            </a:endParaRPr>
          </a:p>
          <a:p>
            <a:pPr marL="0" indent="0" algn="ctr" eaLnBrk="1" hangingPunct="1"/>
            <a:r>
              <a:rPr lang="en-US" sz="1200" dirty="0">
                <a:solidFill>
                  <a:srgbClr val="B54C8C"/>
                </a:solidFill>
              </a:rPr>
              <a:t>Sodium Fluoride</a:t>
            </a:r>
          </a:p>
          <a:p>
            <a:pPr marL="0" indent="0" algn="ctr" eaLnBrk="1" hangingPunct="1"/>
            <a:r>
              <a:rPr lang="en-US" sz="1200" dirty="0">
                <a:solidFill>
                  <a:srgbClr val="B54C8C"/>
                </a:solidFill>
              </a:rPr>
              <a:t>Calcium Chloride</a:t>
            </a:r>
          </a:p>
          <a:p>
            <a:pPr marL="0" indent="0" algn="ctr" eaLnBrk="1" hangingPunct="1"/>
            <a:r>
              <a:rPr lang="en-US" sz="1200" dirty="0">
                <a:solidFill>
                  <a:srgbClr val="B54C8C"/>
                </a:solidFill>
              </a:rPr>
              <a:t>Aluminum Oxide</a:t>
            </a:r>
            <a:endParaRPr lang="en-US" sz="1200" dirty="0">
              <a:solidFill>
                <a:srgbClr val="00B050"/>
              </a:solidFill>
            </a:endParaRPr>
          </a:p>
        </p:txBody>
      </p:sp>
    </p:spTree>
    <p:extLst>
      <p:ext uri="{BB962C8B-B14F-4D97-AF65-F5344CB8AC3E}">
        <p14:creationId xmlns:p14="http://schemas.microsoft.com/office/powerpoint/2010/main" val="11389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a:t>Formation of Ionic Compounds   </a:t>
            </a:r>
            <a:r>
              <a:rPr lang="en-US" altLang="en-US" b="1" dirty="0">
                <a:solidFill>
                  <a:srgbClr val="0070C0"/>
                </a:solidFill>
              </a:rPr>
              <a:t>ENRICHMENT</a:t>
            </a:r>
          </a:p>
        </p:txBody>
      </p:sp>
      <p:sp>
        <p:nvSpPr>
          <p:cNvPr id="84996" name="Text Box 4"/>
          <p:cNvSpPr txBox="1">
            <a:spLocks noChangeArrowheads="1"/>
          </p:cNvSpPr>
          <p:nvPr/>
        </p:nvSpPr>
        <p:spPr bwMode="auto">
          <a:xfrm>
            <a:off x="152399" y="645429"/>
            <a:ext cx="8991601" cy="309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spcBef>
                <a:spcPts val="1200"/>
              </a:spcBef>
            </a:pPr>
            <a:r>
              <a:rPr lang="en-US" altLang="en-US" sz="3600" b="1" dirty="0" err="1">
                <a:solidFill>
                  <a:srgbClr val="FF0000"/>
                </a:solidFill>
              </a:rPr>
              <a:t>Criss</a:t>
            </a:r>
            <a:r>
              <a:rPr lang="en-US" altLang="en-US" sz="3600" b="1" dirty="0">
                <a:solidFill>
                  <a:srgbClr val="FF0000"/>
                </a:solidFill>
              </a:rPr>
              <a:t>-Cross Method</a:t>
            </a:r>
          </a:p>
          <a:p>
            <a:pPr>
              <a:spcBef>
                <a:spcPts val="1200"/>
              </a:spcBef>
            </a:pPr>
            <a:r>
              <a:rPr lang="en-US" altLang="en-US" sz="3200" dirty="0">
                <a:solidFill>
                  <a:srgbClr val="000000"/>
                </a:solidFill>
                <a:cs typeface="Arial" panose="020B0604020202020204" pitchFamily="34" charset="0"/>
              </a:rPr>
              <a:t>Making Formulas easy:</a:t>
            </a:r>
          </a:p>
          <a:p>
            <a:pPr marL="225425" indent="-225425" eaLnBrk="1" hangingPunct="1">
              <a:buFont typeface="Arial" panose="020B0604020202020204" pitchFamily="34" charset="0"/>
              <a:buChar char="•"/>
            </a:pPr>
            <a:r>
              <a:rPr lang="en-US" sz="2800" dirty="0">
                <a:solidFill>
                  <a:srgbClr val="B54C8C"/>
                </a:solidFill>
              </a:rPr>
              <a:t>Place the </a:t>
            </a:r>
            <a:r>
              <a:rPr lang="en-US" sz="2800" dirty="0">
                <a:solidFill>
                  <a:srgbClr val="00B050"/>
                </a:solidFill>
              </a:rPr>
              <a:t>cation</a:t>
            </a:r>
            <a:r>
              <a:rPr lang="en-US" sz="2800" dirty="0">
                <a:solidFill>
                  <a:srgbClr val="B54C8C"/>
                </a:solidFill>
              </a:rPr>
              <a:t> 1</a:t>
            </a:r>
            <a:r>
              <a:rPr lang="en-US" sz="2800" baseline="30000" dirty="0">
                <a:solidFill>
                  <a:srgbClr val="B54C8C"/>
                </a:solidFill>
              </a:rPr>
              <a:t>st</a:t>
            </a:r>
            <a:r>
              <a:rPr lang="en-US" sz="2800" dirty="0">
                <a:solidFill>
                  <a:srgbClr val="B54C8C"/>
                </a:solidFill>
              </a:rPr>
              <a:t> with its charge as a superscript</a:t>
            </a:r>
          </a:p>
          <a:p>
            <a:pPr marL="225425" indent="-225425" eaLnBrk="1" hangingPunct="1">
              <a:buFont typeface="Arial" panose="020B0604020202020204" pitchFamily="34" charset="0"/>
              <a:buChar char="•"/>
            </a:pPr>
            <a:r>
              <a:rPr lang="en-US" sz="2800" dirty="0">
                <a:solidFill>
                  <a:srgbClr val="B54C8C"/>
                </a:solidFill>
              </a:rPr>
              <a:t>Place the </a:t>
            </a:r>
            <a:r>
              <a:rPr lang="en-US" sz="2800" dirty="0">
                <a:solidFill>
                  <a:srgbClr val="FF0000"/>
                </a:solidFill>
              </a:rPr>
              <a:t>anion</a:t>
            </a:r>
            <a:r>
              <a:rPr lang="en-US" sz="2800" dirty="0">
                <a:solidFill>
                  <a:srgbClr val="B54C8C"/>
                </a:solidFill>
              </a:rPr>
              <a:t> 2</a:t>
            </a:r>
            <a:r>
              <a:rPr lang="en-US" sz="2800" baseline="30000" dirty="0">
                <a:solidFill>
                  <a:srgbClr val="B54C8C"/>
                </a:solidFill>
              </a:rPr>
              <a:t>nd</a:t>
            </a:r>
            <a:r>
              <a:rPr lang="en-US" sz="2800" dirty="0">
                <a:solidFill>
                  <a:srgbClr val="B54C8C"/>
                </a:solidFill>
              </a:rPr>
              <a:t> with its charge as a superscript</a:t>
            </a:r>
            <a:endParaRPr lang="en-US" sz="3200" dirty="0">
              <a:solidFill>
                <a:srgbClr val="B54C8C"/>
              </a:solidFill>
            </a:endParaRPr>
          </a:p>
          <a:p>
            <a:pPr marL="225425" indent="-225425" eaLnBrk="1" hangingPunct="1">
              <a:buFont typeface="Arial" panose="020B0604020202020204" pitchFamily="34" charset="0"/>
              <a:buChar char="•"/>
            </a:pPr>
            <a:r>
              <a:rPr lang="en-US" sz="2800" dirty="0" err="1">
                <a:solidFill>
                  <a:srgbClr val="FF0000"/>
                </a:solidFill>
              </a:rPr>
              <a:t>Criss</a:t>
            </a:r>
            <a:r>
              <a:rPr lang="en-US" sz="2800" dirty="0">
                <a:solidFill>
                  <a:srgbClr val="FF0000"/>
                </a:solidFill>
              </a:rPr>
              <a:t>-Cross the superscripts without the + or -</a:t>
            </a:r>
          </a:p>
          <a:p>
            <a:pPr>
              <a:spcBef>
                <a:spcPts val="1200"/>
              </a:spcBef>
            </a:pPr>
            <a:endParaRPr lang="en-US" altLang="en-US" sz="2300" dirty="0">
              <a:solidFill>
                <a:srgbClr val="000000"/>
              </a:solidFill>
              <a:cs typeface="Arial" panose="020B0604020202020204" pitchFamily="34" charset="0"/>
            </a:endParaRPr>
          </a:p>
        </p:txBody>
      </p:sp>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sp>
        <p:nvSpPr>
          <p:cNvPr id="7" name="_s2056"/>
          <p:cNvSpPr>
            <a:spLocks noChangeArrowheads="1"/>
          </p:cNvSpPr>
          <p:nvPr/>
        </p:nvSpPr>
        <p:spPr bwMode="auto">
          <a:xfrm>
            <a:off x="1066800" y="3430488"/>
            <a:ext cx="5791200" cy="3198912"/>
          </a:xfrm>
          <a:prstGeom prst="roundRect">
            <a:avLst/>
          </a:prstGeom>
          <a:solidFill>
            <a:schemeClr val="accent2">
              <a:lumMod val="40000"/>
              <a:lumOff val="60000"/>
            </a:schemeClr>
          </a:solidFill>
          <a:ln w="28575" cmpd="sng">
            <a:solidFill>
              <a:schemeClr val="accent2"/>
            </a:solidFill>
            <a:miter lim="800000"/>
            <a:headEnd/>
            <a:tailEnd/>
          </a:ln>
        </p:spPr>
        <p:txBody>
          <a:bodyPr wrap="square" lIns="0" tIns="0" rIns="0" bIns="0" anchor="ctr"/>
          <a:lstStyle/>
          <a:p>
            <a:pPr algn="ctr" eaLnBrk="1" hangingPunct="1"/>
            <a:r>
              <a:rPr lang="en-US" sz="4400" b="1" dirty="0" err="1">
                <a:solidFill>
                  <a:srgbClr val="000000"/>
                </a:solidFill>
                <a:latin typeface="Arial" charset="0"/>
              </a:rPr>
              <a:t>Na</a:t>
            </a:r>
            <a:r>
              <a:rPr lang="en-US" sz="4400" b="1" baseline="30000" dirty="0" err="1">
                <a:solidFill>
                  <a:srgbClr val="000000"/>
                </a:solidFill>
                <a:latin typeface="Arial" charset="0"/>
              </a:rPr>
              <a:t>+</a:t>
            </a:r>
            <a:r>
              <a:rPr lang="en-US" sz="4400" b="1" dirty="0" err="1">
                <a:solidFill>
                  <a:srgbClr val="000000"/>
                </a:solidFill>
                <a:latin typeface="Arial" charset="0"/>
              </a:rPr>
              <a:t>F</a:t>
            </a:r>
            <a:r>
              <a:rPr lang="en-US" sz="4400" b="1" baseline="30000" dirty="0">
                <a:solidFill>
                  <a:srgbClr val="000000"/>
                </a:solidFill>
                <a:latin typeface="Arial" charset="0"/>
              </a:rPr>
              <a:t>−</a:t>
            </a:r>
            <a:r>
              <a:rPr lang="en-US" sz="4400" b="1" dirty="0">
                <a:solidFill>
                  <a:srgbClr val="000000"/>
                </a:solidFill>
                <a:latin typeface="Arial" charset="0"/>
              </a:rPr>
              <a:t> </a:t>
            </a:r>
            <a:r>
              <a:rPr lang="en-US" sz="2800" b="1" dirty="0">
                <a:solidFill>
                  <a:srgbClr val="000000"/>
                </a:solidFill>
                <a:latin typeface="Arial" charset="0"/>
                <a:sym typeface="Wingdings" panose="05000000000000000000" pitchFamily="2" charset="2"/>
              </a:rPr>
              <a:t></a:t>
            </a:r>
            <a:r>
              <a:rPr lang="en-US" sz="2800" b="1" dirty="0">
                <a:solidFill>
                  <a:srgbClr val="000000"/>
                </a:solidFill>
                <a:latin typeface="Arial" charset="0"/>
              </a:rPr>
              <a:t> Na</a:t>
            </a:r>
            <a:r>
              <a:rPr lang="en-US" sz="2800" b="1" baseline="-25000" dirty="0">
                <a:solidFill>
                  <a:srgbClr val="FFFF00"/>
                </a:solidFill>
                <a:latin typeface="Arial" charset="0"/>
              </a:rPr>
              <a:t>1</a:t>
            </a:r>
            <a:r>
              <a:rPr lang="en-US" sz="2800" b="1" dirty="0">
                <a:solidFill>
                  <a:srgbClr val="000000"/>
                </a:solidFill>
                <a:latin typeface="Arial" charset="0"/>
              </a:rPr>
              <a:t>F</a:t>
            </a:r>
            <a:r>
              <a:rPr lang="en-US" sz="2800" b="1" baseline="-25000" dirty="0">
                <a:solidFill>
                  <a:srgbClr val="FFFF00"/>
                </a:solidFill>
                <a:latin typeface="Arial" charset="0"/>
              </a:rPr>
              <a:t>1</a:t>
            </a:r>
            <a:endParaRPr lang="en-US" sz="2800" b="1" dirty="0">
              <a:solidFill>
                <a:srgbClr val="000000"/>
              </a:solidFill>
              <a:latin typeface="Arial" charset="0"/>
            </a:endParaRPr>
          </a:p>
          <a:p>
            <a:pPr algn="ctr" eaLnBrk="1" hangingPunct="1"/>
            <a:endParaRPr lang="en-US" sz="2800" b="1" dirty="0">
              <a:solidFill>
                <a:srgbClr val="000000"/>
              </a:solidFill>
              <a:latin typeface="Arial" charset="0"/>
            </a:endParaRPr>
          </a:p>
          <a:p>
            <a:pPr algn="ctr" eaLnBrk="1" hangingPunct="1"/>
            <a:r>
              <a:rPr lang="en-US" sz="4000" b="1" dirty="0">
                <a:solidFill>
                  <a:srgbClr val="000000"/>
                </a:solidFill>
                <a:latin typeface="Arial" charset="0"/>
              </a:rPr>
              <a:t>Ca</a:t>
            </a:r>
            <a:r>
              <a:rPr lang="en-US" sz="4000" b="1" baseline="30000" dirty="0">
                <a:solidFill>
                  <a:srgbClr val="000000"/>
                </a:solidFill>
                <a:latin typeface="Arial" charset="0"/>
              </a:rPr>
              <a:t>2+</a:t>
            </a:r>
            <a:r>
              <a:rPr lang="en-US" sz="4000" b="1" dirty="0">
                <a:solidFill>
                  <a:srgbClr val="000000"/>
                </a:solidFill>
                <a:latin typeface="Arial" charset="0"/>
              </a:rPr>
              <a:t>Cl</a:t>
            </a:r>
            <a:r>
              <a:rPr lang="en-US" sz="4000" b="1" baseline="30000" dirty="0">
                <a:solidFill>
                  <a:srgbClr val="000000"/>
                </a:solidFill>
                <a:latin typeface="Arial" charset="0"/>
              </a:rPr>
              <a:t> −</a:t>
            </a:r>
            <a:r>
              <a:rPr lang="en-US" sz="4000" b="1" dirty="0">
                <a:solidFill>
                  <a:srgbClr val="000000"/>
                </a:solidFill>
                <a:latin typeface="Arial" charset="0"/>
                <a:sym typeface="Wingdings" panose="05000000000000000000" pitchFamily="2" charset="2"/>
              </a:rPr>
              <a:t> </a:t>
            </a:r>
            <a:r>
              <a:rPr lang="en-US" sz="2800" b="1" dirty="0">
                <a:solidFill>
                  <a:srgbClr val="000000"/>
                </a:solidFill>
                <a:latin typeface="Arial" charset="0"/>
                <a:sym typeface="Wingdings" panose="05000000000000000000" pitchFamily="2" charset="2"/>
              </a:rPr>
              <a:t> </a:t>
            </a:r>
            <a:r>
              <a:rPr lang="en-US" sz="2800" b="1" dirty="0">
                <a:solidFill>
                  <a:srgbClr val="000000"/>
                </a:solidFill>
                <a:latin typeface="Arial" charset="0"/>
              </a:rPr>
              <a:t>Ca</a:t>
            </a:r>
            <a:r>
              <a:rPr lang="en-US" sz="2800" b="1" baseline="-25000" dirty="0">
                <a:solidFill>
                  <a:srgbClr val="FFFF00"/>
                </a:solidFill>
                <a:latin typeface="Arial" charset="0"/>
              </a:rPr>
              <a:t>1</a:t>
            </a:r>
            <a:r>
              <a:rPr lang="en-US" sz="2800" b="1" dirty="0">
                <a:solidFill>
                  <a:srgbClr val="000000"/>
                </a:solidFill>
                <a:latin typeface="Arial" charset="0"/>
              </a:rPr>
              <a:t>Cl</a:t>
            </a:r>
            <a:r>
              <a:rPr lang="en-US" sz="2800" b="1" baseline="-25000" dirty="0">
                <a:solidFill>
                  <a:srgbClr val="FFFF00"/>
                </a:solidFill>
                <a:latin typeface="Arial" charset="0"/>
              </a:rPr>
              <a:t>2</a:t>
            </a:r>
          </a:p>
          <a:p>
            <a:pPr algn="ctr" eaLnBrk="1" hangingPunct="1"/>
            <a:endParaRPr lang="en-US" sz="2800" b="1" baseline="-25000" dirty="0">
              <a:solidFill>
                <a:srgbClr val="000000"/>
              </a:solidFill>
              <a:latin typeface="Arial" charset="0"/>
            </a:endParaRPr>
          </a:p>
          <a:p>
            <a:pPr algn="ctr" eaLnBrk="1" hangingPunct="1"/>
            <a:endParaRPr lang="en-US" sz="2800" b="1" baseline="-25000" dirty="0">
              <a:solidFill>
                <a:srgbClr val="000000"/>
              </a:solidFill>
              <a:latin typeface="Arial" charset="0"/>
            </a:endParaRPr>
          </a:p>
          <a:p>
            <a:pPr algn="ctr" eaLnBrk="1" hangingPunct="1"/>
            <a:r>
              <a:rPr lang="en-US" sz="2800" b="1" dirty="0">
                <a:solidFill>
                  <a:srgbClr val="000000"/>
                </a:solidFill>
                <a:latin typeface="Arial" charset="0"/>
                <a:sym typeface="Wingdings" panose="05000000000000000000" pitchFamily="2" charset="2"/>
              </a:rPr>
              <a:t> </a:t>
            </a:r>
            <a:r>
              <a:rPr lang="en-US" sz="4000" b="1" dirty="0">
                <a:solidFill>
                  <a:srgbClr val="000000"/>
                </a:solidFill>
                <a:latin typeface="Arial" charset="0"/>
              </a:rPr>
              <a:t>Al</a:t>
            </a:r>
            <a:r>
              <a:rPr lang="en-US" sz="4000" b="1" baseline="30000" dirty="0">
                <a:solidFill>
                  <a:srgbClr val="000000"/>
                </a:solidFill>
                <a:latin typeface="Arial" charset="0"/>
              </a:rPr>
              <a:t>3+</a:t>
            </a:r>
            <a:r>
              <a:rPr lang="en-US" sz="4000" b="1" dirty="0">
                <a:solidFill>
                  <a:srgbClr val="000000"/>
                </a:solidFill>
                <a:latin typeface="Arial" charset="0"/>
              </a:rPr>
              <a:t>O</a:t>
            </a:r>
            <a:r>
              <a:rPr lang="en-US" sz="4000" b="1" baseline="30000" dirty="0">
                <a:solidFill>
                  <a:srgbClr val="000000"/>
                </a:solidFill>
                <a:latin typeface="Arial" charset="0"/>
              </a:rPr>
              <a:t>2−</a:t>
            </a:r>
            <a:r>
              <a:rPr lang="en-US" sz="4000" b="1" dirty="0">
                <a:solidFill>
                  <a:srgbClr val="000000"/>
                </a:solidFill>
                <a:latin typeface="Arial" charset="0"/>
                <a:sym typeface="Wingdings" panose="05000000000000000000" pitchFamily="2" charset="2"/>
              </a:rPr>
              <a:t> </a:t>
            </a:r>
            <a:r>
              <a:rPr lang="en-US" sz="2800" b="1" dirty="0">
                <a:solidFill>
                  <a:srgbClr val="000000"/>
                </a:solidFill>
                <a:latin typeface="Arial" charset="0"/>
                <a:sym typeface="Wingdings" panose="05000000000000000000" pitchFamily="2" charset="2"/>
              </a:rPr>
              <a:t> </a:t>
            </a:r>
            <a:r>
              <a:rPr lang="en-US" sz="2800" b="1" dirty="0">
                <a:solidFill>
                  <a:srgbClr val="000000"/>
                </a:solidFill>
                <a:latin typeface="Arial" charset="0"/>
              </a:rPr>
              <a:t>Al</a:t>
            </a:r>
            <a:r>
              <a:rPr lang="en-US" sz="2800" b="1" baseline="-25000" dirty="0">
                <a:solidFill>
                  <a:srgbClr val="FFFF00"/>
                </a:solidFill>
                <a:latin typeface="Arial" charset="0"/>
              </a:rPr>
              <a:t>2</a:t>
            </a:r>
            <a:r>
              <a:rPr lang="en-US" sz="2800" b="1" dirty="0">
                <a:solidFill>
                  <a:srgbClr val="000000"/>
                </a:solidFill>
                <a:latin typeface="Arial" charset="0"/>
              </a:rPr>
              <a:t>O</a:t>
            </a:r>
            <a:r>
              <a:rPr lang="en-US" sz="2800" b="1" baseline="-25000" dirty="0">
                <a:solidFill>
                  <a:srgbClr val="FFFF00"/>
                </a:solidFill>
                <a:latin typeface="Arial" charset="0"/>
              </a:rPr>
              <a:t>3</a:t>
            </a:r>
            <a:endParaRPr lang="en-US" sz="2800" b="1" dirty="0">
              <a:solidFill>
                <a:srgbClr val="FFFF00"/>
              </a:solidFill>
              <a:latin typeface="Arial" charset="0"/>
            </a:endParaRPr>
          </a:p>
        </p:txBody>
      </p:sp>
      <p:cxnSp>
        <p:nvCxnSpPr>
          <p:cNvPr id="9" name="Straight Arrow Connector 8"/>
          <p:cNvCxnSpPr/>
          <p:nvPr/>
        </p:nvCxnSpPr>
        <p:spPr bwMode="auto">
          <a:xfrm>
            <a:off x="3352800" y="3886200"/>
            <a:ext cx="619123" cy="2667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3200401" y="3886200"/>
            <a:ext cx="589126" cy="2667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3124199" y="5029200"/>
            <a:ext cx="761999" cy="2286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2971801" y="4876800"/>
            <a:ext cx="895348"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3238499" y="6223948"/>
            <a:ext cx="761999" cy="2286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H="1">
            <a:off x="3065629" y="6223948"/>
            <a:ext cx="723898" cy="214952"/>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Placeholder 3"/>
          <p:cNvSpPr txBox="1">
            <a:spLocks/>
          </p:cNvSpPr>
          <p:nvPr/>
        </p:nvSpPr>
        <p:spPr>
          <a:xfrm>
            <a:off x="6324600" y="3738264"/>
            <a:ext cx="2825087" cy="2485684"/>
          </a:xfrm>
          <a:prstGeom prst="rect">
            <a:avLst/>
          </a:prstGeom>
          <a:solidFill>
            <a:schemeClr val="tx1"/>
          </a:solidFill>
        </p:spPr>
        <p:txBody>
          <a:bodyPr/>
          <a:lstStyle>
            <a:lvl1pPr marL="341727" indent="-341727" algn="l" rtl="0" fontAlgn="base">
              <a:spcBef>
                <a:spcPct val="20000"/>
              </a:spcBef>
              <a:spcAft>
                <a:spcPct val="0"/>
              </a:spcAft>
              <a:defRPr sz="3200" b="1" kern="1200">
                <a:solidFill>
                  <a:schemeClr val="tx1"/>
                </a:solidFill>
                <a:latin typeface="+mn-lt"/>
                <a:ea typeface="+mn-ea"/>
                <a:cs typeface="+mn-cs"/>
              </a:defRPr>
            </a:lvl1pPr>
            <a:lvl2pPr marL="740398" indent="-284772" algn="l" rtl="0" fontAlgn="base">
              <a:spcBef>
                <a:spcPct val="20000"/>
              </a:spcBef>
              <a:spcAft>
                <a:spcPct val="0"/>
              </a:spcAft>
              <a:defRPr sz="3200" kern="1200">
                <a:solidFill>
                  <a:schemeClr val="tx1"/>
                </a:solidFill>
                <a:latin typeface="+mn-lt"/>
                <a:ea typeface="+mn-ea"/>
                <a:cs typeface="+mn-cs"/>
              </a:defRPr>
            </a:lvl2pPr>
            <a:lvl3pPr marL="1139073" indent="-227813" algn="l" rtl="0" fontAlgn="base">
              <a:spcBef>
                <a:spcPct val="20000"/>
              </a:spcBef>
              <a:spcAft>
                <a:spcPct val="0"/>
              </a:spcAft>
              <a:buChar char="•"/>
              <a:defRPr sz="2700" kern="1200">
                <a:solidFill>
                  <a:schemeClr val="tx1"/>
                </a:solidFill>
                <a:latin typeface="+mn-lt"/>
                <a:ea typeface="+mn-ea"/>
                <a:cs typeface="+mn-cs"/>
              </a:defRPr>
            </a:lvl3pPr>
            <a:lvl4pPr marL="1594709" indent="-227813" algn="l" rtl="0" fontAlgn="base">
              <a:spcBef>
                <a:spcPct val="20000"/>
              </a:spcBef>
              <a:spcAft>
                <a:spcPct val="0"/>
              </a:spcAft>
              <a:defRPr sz="2700" kern="1200">
                <a:solidFill>
                  <a:schemeClr val="tx1"/>
                </a:solidFill>
                <a:latin typeface="+mn-lt"/>
                <a:ea typeface="+mn-ea"/>
                <a:cs typeface="+mn-cs"/>
              </a:defRPr>
            </a:lvl4pPr>
            <a:lvl5pPr marL="2050339" indent="-227813" algn="l" rtl="0" fontAlgn="base">
              <a:spcBef>
                <a:spcPct val="20000"/>
              </a:spcBef>
              <a:spcAft>
                <a:spcPct val="0"/>
              </a:spcAft>
              <a:defRPr sz="2300" kern="1200">
                <a:solidFill>
                  <a:schemeClr val="tx1"/>
                </a:solidFill>
                <a:latin typeface="+mn-lt"/>
                <a:ea typeface="+mn-ea"/>
                <a:cs typeface="+mn-cs"/>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eaLnBrk="1" hangingPunct="1"/>
            <a:r>
              <a:rPr lang="en-US" dirty="0">
                <a:solidFill>
                  <a:srgbClr val="00B050"/>
                </a:solidFill>
              </a:rPr>
              <a:t>You do NOT have to write subscripts of “</a:t>
            </a:r>
            <a:r>
              <a:rPr lang="en-US" dirty="0">
                <a:solidFill>
                  <a:srgbClr val="FF0000"/>
                </a:solidFill>
              </a:rPr>
              <a:t>1</a:t>
            </a:r>
            <a:r>
              <a:rPr lang="en-US" dirty="0">
                <a:solidFill>
                  <a:srgbClr val="00B050"/>
                </a:solidFill>
              </a:rPr>
              <a:t>”</a:t>
            </a:r>
            <a:endParaRPr lang="en-US" dirty="0">
              <a:solidFill>
                <a:srgbClr val="0070C0"/>
              </a:solidFill>
            </a:endParaRPr>
          </a:p>
        </p:txBody>
      </p:sp>
    </p:spTree>
    <p:extLst>
      <p:ext uri="{BB962C8B-B14F-4D97-AF65-F5344CB8AC3E}">
        <p14:creationId xmlns:p14="http://schemas.microsoft.com/office/powerpoint/2010/main" val="18524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996">
                                            <p:txEl>
                                              <p:pRg st="0" end="0"/>
                                            </p:txEl>
                                          </p:spTgt>
                                        </p:tgtEl>
                                        <p:attrNameLst>
                                          <p:attrName>style.visibility</p:attrName>
                                        </p:attrNameLst>
                                      </p:cBhvr>
                                      <p:to>
                                        <p:strVal val="visible"/>
                                      </p:to>
                                    </p:set>
                                    <p:animEffect transition="in" filter="fade">
                                      <p:cBhvr>
                                        <p:cTn id="12" dur="500"/>
                                        <p:tgtEl>
                                          <p:spTgt spid="849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996">
                                            <p:txEl>
                                              <p:pRg st="1" end="1"/>
                                            </p:txEl>
                                          </p:spTgt>
                                        </p:tgtEl>
                                        <p:attrNameLst>
                                          <p:attrName>style.visibility</p:attrName>
                                        </p:attrNameLst>
                                      </p:cBhvr>
                                      <p:to>
                                        <p:strVal val="visible"/>
                                      </p:to>
                                    </p:set>
                                    <p:animEffect transition="in" filter="fade">
                                      <p:cBhvr>
                                        <p:cTn id="17" dur="500"/>
                                        <p:tgtEl>
                                          <p:spTgt spid="849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996">
                                            <p:txEl>
                                              <p:pRg st="2" end="2"/>
                                            </p:txEl>
                                          </p:spTgt>
                                        </p:tgtEl>
                                        <p:attrNameLst>
                                          <p:attrName>style.visibility</p:attrName>
                                        </p:attrNameLst>
                                      </p:cBhvr>
                                      <p:to>
                                        <p:strVal val="visible"/>
                                      </p:to>
                                    </p:set>
                                    <p:animEffect transition="in" filter="fade">
                                      <p:cBhvr>
                                        <p:cTn id="22" dur="500"/>
                                        <p:tgtEl>
                                          <p:spTgt spid="849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996">
                                            <p:txEl>
                                              <p:pRg st="3" end="3"/>
                                            </p:txEl>
                                          </p:spTgt>
                                        </p:tgtEl>
                                        <p:attrNameLst>
                                          <p:attrName>style.visibility</p:attrName>
                                        </p:attrNameLst>
                                      </p:cBhvr>
                                      <p:to>
                                        <p:strVal val="visible"/>
                                      </p:to>
                                    </p:set>
                                    <p:animEffect transition="in" filter="fade">
                                      <p:cBhvr>
                                        <p:cTn id="27" dur="500"/>
                                        <p:tgtEl>
                                          <p:spTgt spid="849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996">
                                            <p:txEl>
                                              <p:pRg st="4" end="4"/>
                                            </p:txEl>
                                          </p:spTgt>
                                        </p:tgtEl>
                                        <p:attrNameLst>
                                          <p:attrName>style.visibility</p:attrName>
                                        </p:attrNameLst>
                                      </p:cBhvr>
                                      <p:to>
                                        <p:strVal val="visible"/>
                                      </p:to>
                                    </p:set>
                                    <p:animEffect transition="in" filter="fade">
                                      <p:cBhvr>
                                        <p:cTn id="32" dur="500"/>
                                        <p:tgtEl>
                                          <p:spTgt spid="8499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95999" y="1371600"/>
            <a:ext cx="3048001" cy="5486400"/>
          </a:xfrm>
          <a:prstGeom prst="rect">
            <a:avLst/>
          </a:prstGeom>
          <a:solidFill>
            <a:schemeClr val="bg1"/>
          </a:solidFill>
          <a:ln>
            <a:solidFill>
              <a:schemeClr val="bg1"/>
            </a:solidFill>
          </a:ln>
          <a:effectLst/>
        </p:spPr>
        <p:txBody>
          <a:bodyPr vert="horz" wrap="square" lIns="273375" tIns="45562" rIns="273375" bIns="45562" numCol="1" spcCol="0" rtlCol="0" anchor="t" anchorCtr="0" compatLnSpc="1">
            <a:prstTxWarp prst="textNoShape">
              <a:avLst/>
            </a:prstTxWarp>
          </a:bodyPr>
          <a:lstStyle/>
          <a:p>
            <a:pPr defTabSz="911262" eaLnBrk="1" hangingPunct="1">
              <a:lnSpc>
                <a:spcPct val="115000"/>
              </a:lnSpc>
              <a:spcBef>
                <a:spcPct val="20000"/>
              </a:spcBef>
              <a:buClr>
                <a:srgbClr val="2877C4"/>
              </a:buClr>
            </a:pPr>
            <a:endParaRPr lang="en-US" sz="3200" dirty="0">
              <a:latin typeface="Arial" charset="0"/>
            </a:endParaRPr>
          </a:p>
        </p:txBody>
      </p:sp>
      <p:sp>
        <p:nvSpPr>
          <p:cNvPr id="7" name="Title 6"/>
          <p:cNvSpPr>
            <a:spLocks noGrp="1"/>
          </p:cNvSpPr>
          <p:nvPr>
            <p:ph type="title"/>
          </p:nvPr>
        </p:nvSpPr>
        <p:spPr/>
        <p:txBody>
          <a:bodyPr/>
          <a:lstStyle/>
          <a:p>
            <a:pPr marL="0" indent="4763" algn="ctr"/>
            <a:r>
              <a:rPr lang="en-US" dirty="0"/>
              <a:t>There are three main ways that elements can come together to form bonds.</a:t>
            </a:r>
          </a:p>
        </p:txBody>
      </p:sp>
      <p:pic>
        <p:nvPicPr>
          <p:cNvPr id="8" name="Content Placeholder 7" descr="Sodium-chloride-3D-ionic.png"/>
          <p:cNvPicPr>
            <a:picLocks noGrp="1" noChangeAspect="1"/>
          </p:cNvPicPr>
          <p:nvPr>
            <p:ph sz="quarter" idx="13"/>
          </p:nvPr>
        </p:nvPicPr>
        <p:blipFill>
          <a:blip r:embed="rId3" cstate="print"/>
          <a:stretch>
            <a:fillRect/>
          </a:stretch>
        </p:blipFill>
        <p:spPr>
          <a:xfrm>
            <a:off x="381000" y="1371601"/>
            <a:ext cx="2209800" cy="2568304"/>
          </a:xfrm>
          <a:noFill/>
        </p:spPr>
      </p:pic>
      <p:pic>
        <p:nvPicPr>
          <p:cNvPr id="6" name="Content Placeholder 8" descr="Carbon_lattice_diamond.png"/>
          <p:cNvPicPr>
            <a:picLocks noChangeAspect="1"/>
          </p:cNvPicPr>
          <p:nvPr/>
        </p:nvPicPr>
        <p:blipFill>
          <a:blip r:embed="rId4" cstate="print"/>
          <a:stretch>
            <a:fillRect/>
          </a:stretch>
        </p:blipFill>
        <p:spPr>
          <a:xfrm>
            <a:off x="3406188" y="1396218"/>
            <a:ext cx="2155902" cy="2543686"/>
          </a:xfrm>
          <a:prstGeom prst="rect">
            <a:avLst/>
          </a:prstGeom>
          <a:noFill/>
        </p:spPr>
      </p:pic>
      <p:pic>
        <p:nvPicPr>
          <p:cNvPr id="10" name="Picture 2" descr="File:Nuvola di elettroni.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470" y="1396218"/>
            <a:ext cx="2540602" cy="25436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3905591"/>
            <a:ext cx="1524000" cy="507767"/>
          </a:xfrm>
          <a:prstGeom prst="rect">
            <a:avLst/>
          </a:prstGeom>
          <a:noFill/>
        </p:spPr>
        <p:txBody>
          <a:bodyPr wrap="square" lIns="91376" tIns="45688" rIns="91376" bIns="45688" rtlCol="0">
            <a:spAutoFit/>
          </a:bodyPr>
          <a:lstStyle/>
          <a:p>
            <a:pPr algn="ctr"/>
            <a:r>
              <a:rPr lang="en-US" b="1" dirty="0">
                <a:solidFill>
                  <a:srgbClr val="00B050"/>
                </a:solidFill>
              </a:rPr>
              <a:t>Ionic</a:t>
            </a:r>
          </a:p>
        </p:txBody>
      </p:sp>
      <p:sp>
        <p:nvSpPr>
          <p:cNvPr id="12" name="TextBox 11"/>
          <p:cNvSpPr txBox="1"/>
          <p:nvPr/>
        </p:nvSpPr>
        <p:spPr>
          <a:xfrm>
            <a:off x="3548575" y="3886200"/>
            <a:ext cx="1912078" cy="507767"/>
          </a:xfrm>
          <a:prstGeom prst="rect">
            <a:avLst/>
          </a:prstGeom>
          <a:noFill/>
        </p:spPr>
        <p:txBody>
          <a:bodyPr wrap="square" lIns="91376" tIns="45688" rIns="91376" bIns="45688" rtlCol="0">
            <a:spAutoFit/>
          </a:bodyPr>
          <a:lstStyle/>
          <a:p>
            <a:pPr algn="ctr"/>
            <a:r>
              <a:rPr lang="en-US" b="1" dirty="0">
                <a:solidFill>
                  <a:srgbClr val="FF0000"/>
                </a:solidFill>
              </a:rPr>
              <a:t>Covalent</a:t>
            </a:r>
          </a:p>
        </p:txBody>
      </p:sp>
      <p:sp>
        <p:nvSpPr>
          <p:cNvPr id="13" name="TextBox 12"/>
          <p:cNvSpPr txBox="1"/>
          <p:nvPr/>
        </p:nvSpPr>
        <p:spPr>
          <a:xfrm>
            <a:off x="6553200" y="3860916"/>
            <a:ext cx="2209801" cy="507767"/>
          </a:xfrm>
          <a:prstGeom prst="rect">
            <a:avLst/>
          </a:prstGeom>
          <a:noFill/>
        </p:spPr>
        <p:txBody>
          <a:bodyPr wrap="square" lIns="91376" tIns="45688" rIns="91376" bIns="45688" rtlCol="0">
            <a:spAutoFit/>
          </a:bodyPr>
          <a:lstStyle/>
          <a:p>
            <a:pPr algn="ctr"/>
            <a:r>
              <a:rPr lang="en-US" b="1" dirty="0">
                <a:solidFill>
                  <a:srgbClr val="0070C0"/>
                </a:solidFill>
              </a:rPr>
              <a:t>Metallic</a:t>
            </a:r>
          </a:p>
        </p:txBody>
      </p:sp>
    </p:spTree>
    <p:extLst>
      <p:ext uri="{BB962C8B-B14F-4D97-AF65-F5344CB8AC3E}">
        <p14:creationId xmlns:p14="http://schemas.microsoft.com/office/powerpoint/2010/main" val="317361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dirty="0"/>
              <a:t>Lewis Structures (Electron Dot Diagrams)</a:t>
            </a:r>
          </a:p>
        </p:txBody>
      </p:sp>
      <p:sp>
        <p:nvSpPr>
          <p:cNvPr id="90118" name="Text Box 6"/>
          <p:cNvSpPr txBox="1">
            <a:spLocks noChangeArrowheads="1"/>
          </p:cNvSpPr>
          <p:nvPr/>
        </p:nvSpPr>
        <p:spPr bwMode="auto">
          <a:xfrm>
            <a:off x="228600" y="685811"/>
            <a:ext cx="8686799" cy="590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marL="5191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2800" b="1" dirty="0">
                <a:solidFill>
                  <a:srgbClr val="00B050"/>
                </a:solidFill>
              </a:rPr>
              <a:t>Ionic Bonds &amp; Ionic Compounds Notes (4:30)</a:t>
            </a:r>
          </a:p>
          <a:p>
            <a:pPr marL="0" indent="0">
              <a:spcBef>
                <a:spcPct val="50000"/>
              </a:spcBef>
            </a:pPr>
            <a:r>
              <a:rPr lang="en-US" altLang="en-US" sz="2800" b="1" dirty="0">
                <a:solidFill>
                  <a:srgbClr val="FF0000"/>
                </a:solidFill>
                <a:hlinkClick r:id="rId3"/>
              </a:rPr>
              <a:t>https://screencast-o-matic.com/watch/cFQZ21Ycvy</a:t>
            </a:r>
            <a:r>
              <a:rPr lang="en-US" altLang="en-US" sz="2800" b="1" dirty="0">
                <a:solidFill>
                  <a:srgbClr val="FF0000"/>
                </a:solidFill>
              </a:rPr>
              <a:t> </a:t>
            </a:r>
          </a:p>
          <a:p>
            <a:pPr marL="0" indent="0">
              <a:spcBef>
                <a:spcPct val="50000"/>
              </a:spcBef>
            </a:pPr>
            <a:r>
              <a:rPr lang="en-US" altLang="en-US" sz="2800" b="1" dirty="0">
                <a:solidFill>
                  <a:srgbClr val="FF0000"/>
                </a:solidFill>
              </a:rPr>
              <a:t>Ionic Bonding &amp; Electron Configuration of H + F (4:23)</a:t>
            </a:r>
          </a:p>
          <a:p>
            <a:pPr marL="0" indent="0">
              <a:spcBef>
                <a:spcPct val="50000"/>
              </a:spcBef>
            </a:pPr>
            <a:r>
              <a:rPr lang="en-US" altLang="en-US" sz="2800" b="1" dirty="0">
                <a:solidFill>
                  <a:srgbClr val="FF0000"/>
                </a:solidFill>
                <a:hlinkClick r:id="rId4"/>
              </a:rPr>
              <a:t>https://screencast-o-matic.com/watch/cFQqo9q8GK</a:t>
            </a:r>
            <a:r>
              <a:rPr lang="en-US" altLang="en-US" sz="2800" b="1" dirty="0">
                <a:solidFill>
                  <a:srgbClr val="FF0000"/>
                </a:solidFill>
              </a:rPr>
              <a:t> </a:t>
            </a:r>
          </a:p>
          <a:p>
            <a:pPr marL="0" indent="0">
              <a:spcBef>
                <a:spcPct val="50000"/>
              </a:spcBef>
            </a:pPr>
            <a:r>
              <a:rPr lang="en-US" altLang="en-US" sz="2800" b="1" dirty="0">
                <a:solidFill>
                  <a:srgbClr val="FF0000"/>
                </a:solidFill>
              </a:rPr>
              <a:t>Ionic Bonding &amp; Electron Configuration of Na + S (3:19)</a:t>
            </a:r>
          </a:p>
          <a:p>
            <a:pPr marL="0" indent="0">
              <a:spcBef>
                <a:spcPct val="50000"/>
              </a:spcBef>
            </a:pPr>
            <a:r>
              <a:rPr lang="en-US" altLang="en-US" sz="2800" b="1" dirty="0">
                <a:solidFill>
                  <a:srgbClr val="FF0000"/>
                </a:solidFill>
                <a:hlinkClick r:id="rId5"/>
              </a:rPr>
              <a:t>https://screencast-o-matic.com/watch/cFQTlGYV8n</a:t>
            </a:r>
            <a:r>
              <a:rPr lang="en-US" altLang="en-US" sz="2800" b="1" dirty="0">
                <a:solidFill>
                  <a:srgbClr val="FF0000"/>
                </a:solidFill>
              </a:rPr>
              <a:t> </a:t>
            </a:r>
          </a:p>
        </p:txBody>
      </p:sp>
      <p:sp>
        <p:nvSpPr>
          <p:cNvPr id="2" name="Footer Placeholder 1"/>
          <p:cNvSpPr>
            <a:spLocks noGrp="1"/>
          </p:cNvSpPr>
          <p:nvPr>
            <p:ph type="ftr" sz="quarter" idx="10"/>
          </p:nvPr>
        </p:nvSpPr>
        <p:spPr/>
        <p:txBody>
          <a:bodyPr/>
          <a:lstStyle/>
          <a:p>
            <a:r>
              <a:rPr lang="en-US" altLang="en-US" dirty="0"/>
              <a:t>Chapter 7A Ionic Bonding</a:t>
            </a:r>
          </a:p>
        </p:txBody>
      </p:sp>
    </p:spTree>
    <p:extLst>
      <p:ext uri="{BB962C8B-B14F-4D97-AF65-F5344CB8AC3E}">
        <p14:creationId xmlns:p14="http://schemas.microsoft.com/office/powerpoint/2010/main" val="1523204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257726" y="762000"/>
            <a:ext cx="8733874" cy="5791200"/>
          </a:xfrm>
        </p:spPr>
        <p:txBody>
          <a:bodyPr/>
          <a:lstStyle/>
          <a:p>
            <a:pPr marL="0" indent="0"/>
            <a:r>
              <a:rPr lang="en-US" altLang="en-US" sz="3400" dirty="0">
                <a:solidFill>
                  <a:srgbClr val="FF0000"/>
                </a:solidFill>
              </a:rPr>
              <a:t>Predicting Formulas of Ionic Compounds</a:t>
            </a:r>
          </a:p>
          <a:p>
            <a:pPr marL="0" indent="0">
              <a:spcBef>
                <a:spcPts val="1200"/>
              </a:spcBef>
            </a:pPr>
            <a:r>
              <a:rPr lang="en-US" altLang="en-US" sz="2300" b="0" dirty="0"/>
              <a:t>Use electron dot structures to predict the formulas of the ionic compounds formed from the following elements:</a:t>
            </a:r>
          </a:p>
          <a:p>
            <a:pPr marL="0" indent="0" algn="ctr">
              <a:spcBef>
                <a:spcPts val="1200"/>
              </a:spcBef>
            </a:pPr>
            <a:r>
              <a:rPr lang="en-US" altLang="en-US" sz="2400" dirty="0">
                <a:solidFill>
                  <a:srgbClr val="FF0000"/>
                </a:solidFill>
              </a:rPr>
              <a:t>Lithium and Fluorine</a:t>
            </a:r>
          </a:p>
          <a:p>
            <a:pPr marL="0" indent="0"/>
            <a:endParaRPr lang="en-US" altLang="en-US" sz="2400" dirty="0"/>
          </a:p>
          <a:p>
            <a:pPr marL="0" indent="0"/>
            <a:endParaRPr lang="en-US" altLang="en-US" sz="2300" b="0" dirty="0"/>
          </a:p>
        </p:txBody>
      </p:sp>
      <p:sp>
        <p:nvSpPr>
          <p:cNvPr id="2" name="Footer Placeholder 1"/>
          <p:cNvSpPr>
            <a:spLocks noGrp="1"/>
          </p:cNvSpPr>
          <p:nvPr>
            <p:ph type="ftr" sz="quarter" idx="10"/>
          </p:nvPr>
        </p:nvSpPr>
        <p:spPr/>
        <p:txBody>
          <a:bodyPr/>
          <a:lstStyle/>
          <a:p>
            <a:r>
              <a:rPr lang="en-US" altLang="en-US" dirty="0"/>
              <a:t>Chapter 7A Ionic Bonding</a:t>
            </a:r>
          </a:p>
        </p:txBody>
      </p:sp>
    </p:spTree>
    <p:extLst>
      <p:ext uri="{BB962C8B-B14F-4D97-AF65-F5344CB8AC3E}">
        <p14:creationId xmlns:p14="http://schemas.microsoft.com/office/powerpoint/2010/main" val="1964083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257726" y="762000"/>
            <a:ext cx="8733874" cy="5791200"/>
          </a:xfrm>
        </p:spPr>
        <p:txBody>
          <a:bodyPr/>
          <a:lstStyle/>
          <a:p>
            <a:pPr marL="0" indent="0"/>
            <a:r>
              <a:rPr lang="en-US" altLang="en-US" sz="3400" dirty="0">
                <a:solidFill>
                  <a:srgbClr val="FF0000"/>
                </a:solidFill>
              </a:rPr>
              <a:t>Predicting Formulas of Ionic Compounds</a:t>
            </a:r>
          </a:p>
          <a:p>
            <a:pPr marL="0" indent="0">
              <a:spcBef>
                <a:spcPts val="1200"/>
              </a:spcBef>
            </a:pPr>
            <a:r>
              <a:rPr lang="en-US" altLang="en-US" sz="2300" b="0" dirty="0"/>
              <a:t>Use electron dot structures to predict the formulas of the ionic compounds formed from the following elements:</a:t>
            </a:r>
          </a:p>
          <a:p>
            <a:pPr marL="0" indent="0" algn="ctr">
              <a:spcBef>
                <a:spcPts val="1200"/>
              </a:spcBef>
            </a:pPr>
            <a:r>
              <a:rPr lang="en-US" altLang="en-US" sz="2400" dirty="0">
                <a:solidFill>
                  <a:srgbClr val="FF0000"/>
                </a:solidFill>
              </a:rPr>
              <a:t>Lithium and Fluorine</a:t>
            </a:r>
          </a:p>
          <a:p>
            <a:pPr marL="0" indent="0">
              <a:spcBef>
                <a:spcPts val="1200"/>
              </a:spcBef>
            </a:pPr>
            <a:r>
              <a:rPr lang="en-US" sz="2400" b="0" dirty="0">
                <a:solidFill>
                  <a:srgbClr val="00B050"/>
                </a:solidFill>
              </a:rPr>
              <a:t>In order to have a completely filled valence shell, the fluorine atom must gain one electron. </a:t>
            </a:r>
            <a:r>
              <a:rPr lang="en-US" sz="2400" b="0" dirty="0">
                <a:solidFill>
                  <a:srgbClr val="0070C0"/>
                </a:solidFill>
              </a:rPr>
              <a:t>These electrons come from one lithium atom, which loses one electron. </a:t>
            </a:r>
          </a:p>
          <a:p>
            <a:pPr marL="0" indent="0"/>
            <a:endParaRPr lang="en-US" altLang="en-US" sz="2400" b="0" dirty="0"/>
          </a:p>
          <a:p>
            <a:pPr marL="0" indent="0"/>
            <a:endParaRPr lang="en-US" altLang="en-US" sz="2400" b="0" dirty="0"/>
          </a:p>
          <a:p>
            <a:pPr marL="0" indent="0"/>
            <a:endParaRPr lang="en-US" altLang="en-US" sz="2400" b="0" dirty="0"/>
          </a:p>
          <a:p>
            <a:pPr marL="0" indent="0"/>
            <a:endParaRPr lang="en-US" altLang="en-US" sz="2400" b="0" dirty="0"/>
          </a:p>
          <a:p>
            <a:pPr marL="0" indent="0"/>
            <a:r>
              <a:rPr lang="en-US" altLang="en-US" sz="2400" b="0" dirty="0">
                <a:solidFill>
                  <a:srgbClr val="FF0000"/>
                </a:solidFill>
              </a:rPr>
              <a:t>The formula of the compound formed is </a:t>
            </a:r>
            <a:r>
              <a:rPr lang="en-US" altLang="en-US" sz="2400" b="0" dirty="0" err="1">
                <a:solidFill>
                  <a:srgbClr val="FF0000"/>
                </a:solidFill>
              </a:rPr>
              <a:t>LiF</a:t>
            </a:r>
            <a:r>
              <a:rPr lang="en-US" altLang="en-US" sz="2400" b="0" dirty="0">
                <a:solidFill>
                  <a:srgbClr val="FF0000"/>
                </a:solidFill>
              </a:rPr>
              <a:t> which is </a:t>
            </a:r>
            <a:r>
              <a:rPr lang="en-US" altLang="en-US" sz="2400" b="0" dirty="0">
                <a:solidFill>
                  <a:srgbClr val="0070C0"/>
                </a:solidFill>
              </a:rPr>
              <a:t>electrically neutral</a:t>
            </a:r>
            <a:r>
              <a:rPr lang="en-US" altLang="en-US" sz="2400" b="0" dirty="0">
                <a:solidFill>
                  <a:srgbClr val="FF0000"/>
                </a:solidFill>
              </a:rPr>
              <a:t> and the </a:t>
            </a:r>
            <a:r>
              <a:rPr lang="en-US" altLang="en-US" sz="2400" b="0" dirty="0">
                <a:solidFill>
                  <a:srgbClr val="00B050"/>
                </a:solidFill>
              </a:rPr>
              <a:t>atoms have full valence</a:t>
            </a:r>
            <a:r>
              <a:rPr lang="en-US" altLang="en-US" sz="2400" b="0" dirty="0">
                <a:solidFill>
                  <a:srgbClr val="FF0000"/>
                </a:solidFill>
              </a:rPr>
              <a:t>.</a:t>
            </a:r>
          </a:p>
          <a:p>
            <a:pPr marL="0" indent="0"/>
            <a:endParaRPr lang="en-US" altLang="en-US" sz="2400" dirty="0"/>
          </a:p>
          <a:p>
            <a:pPr marL="0" indent="0"/>
            <a:endParaRPr lang="en-US" altLang="en-US" sz="2300" b="0" dirty="0"/>
          </a:p>
        </p:txBody>
      </p:sp>
      <p:sp>
        <p:nvSpPr>
          <p:cNvPr id="2" name="Footer Placeholder 1"/>
          <p:cNvSpPr>
            <a:spLocks noGrp="1"/>
          </p:cNvSpPr>
          <p:nvPr>
            <p:ph type="ftr" sz="quarter" idx="10"/>
          </p:nvPr>
        </p:nvSpPr>
        <p:spPr/>
        <p:txBody>
          <a:bodyPr/>
          <a:lstStyle/>
          <a:p>
            <a:r>
              <a:rPr lang="en-US" altLang="en-US" dirty="0"/>
              <a:t>Chapter 7A Ionic Bonding</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455" b="9976"/>
          <a:stretch/>
        </p:blipFill>
        <p:spPr bwMode="auto">
          <a:xfrm>
            <a:off x="4267200" y="4114800"/>
            <a:ext cx="3276600" cy="130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0B7B8239-8BC9-396F-1656-AE65235266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780" b="9976"/>
          <a:stretch/>
        </p:blipFill>
        <p:spPr bwMode="auto">
          <a:xfrm>
            <a:off x="1488902" y="4114800"/>
            <a:ext cx="3006898" cy="130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53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2">
                                            <p:txEl>
                                              <p:pRg st="3" end="3"/>
                                            </p:txEl>
                                          </p:spTgt>
                                        </p:tgtEl>
                                        <p:attrNameLst>
                                          <p:attrName>style.visibility</p:attrName>
                                        </p:attrNameLst>
                                      </p:cBhvr>
                                      <p:to>
                                        <p:strVal val="visible"/>
                                      </p:to>
                                    </p:set>
                                    <p:animEffect transition="in" filter="fade">
                                      <p:cBhvr>
                                        <p:cTn id="7" dur="500"/>
                                        <p:tgtEl>
                                          <p:spTgt spid="8704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42">
                                            <p:txEl>
                                              <p:pRg st="8" end="8"/>
                                            </p:txEl>
                                          </p:spTgt>
                                        </p:tgtEl>
                                        <p:attrNameLst>
                                          <p:attrName>style.visibility</p:attrName>
                                        </p:attrNameLst>
                                      </p:cBhvr>
                                      <p:to>
                                        <p:strVal val="visible"/>
                                      </p:to>
                                    </p:set>
                                    <p:animEffect transition="in" filter="fade">
                                      <p:cBhvr>
                                        <p:cTn id="22" dur="500"/>
                                        <p:tgtEl>
                                          <p:spTgt spid="870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Structures (Electron Dot Diagrams)</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3598"/>
            <a:ext cx="8610599" cy="617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61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866574" y="85496"/>
            <a:ext cx="7026779" cy="2133600"/>
          </a:xfrm>
        </p:spPr>
        <p:txBody>
          <a:bodyPr/>
          <a:lstStyle/>
          <a:p>
            <a:pPr marL="0" indent="0"/>
            <a:r>
              <a:rPr lang="en-US" altLang="en-US" sz="2300" b="0" dirty="0">
                <a:solidFill>
                  <a:srgbClr val="FF0000"/>
                </a:solidFill>
              </a:rPr>
              <a:t>Use Lewis structures to determine the formula of the ionic compound formed when </a:t>
            </a:r>
            <a:r>
              <a:rPr lang="en-US" altLang="en-US" sz="2300" b="0" dirty="0">
                <a:solidFill>
                  <a:srgbClr val="0070C0"/>
                </a:solidFill>
              </a:rPr>
              <a:t>potassium</a:t>
            </a:r>
            <a:r>
              <a:rPr lang="en-US" altLang="en-US" sz="2300" b="0" dirty="0">
                <a:solidFill>
                  <a:srgbClr val="FF0000"/>
                </a:solidFill>
              </a:rPr>
              <a:t> reacts with </a:t>
            </a:r>
            <a:r>
              <a:rPr lang="en-US" altLang="en-US" sz="2300" b="0" dirty="0">
                <a:solidFill>
                  <a:srgbClr val="0070C0"/>
                </a:solidFill>
              </a:rPr>
              <a:t>oxygen</a:t>
            </a:r>
            <a:r>
              <a:rPr lang="en-US" altLang="en-US" sz="2300" b="0" dirty="0">
                <a:solidFill>
                  <a:srgbClr val="FF0000"/>
                </a:solidFill>
              </a:rPr>
              <a:t>. </a:t>
            </a:r>
            <a:r>
              <a:rPr lang="en-US" altLang="en-US" sz="2300" b="0" dirty="0">
                <a:solidFill>
                  <a:srgbClr val="00B050"/>
                </a:solidFill>
              </a:rPr>
              <a:t>Show the overall charge on the formula unit.</a:t>
            </a:r>
          </a:p>
        </p:txBody>
      </p:sp>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pic>
        <p:nvPicPr>
          <p:cNvPr id="39" name="Picture 38" descr="quick_check-01.eps"/>
          <p:cNvPicPr/>
          <p:nvPr/>
        </p:nvPicPr>
        <p:blipFill>
          <a:blip r:embed="rId3">
            <a:extLst>
              <a:ext uri="{28A0092B-C50C-407E-A947-70E740481C1C}">
                <a14:useLocalDpi xmlns:a14="http://schemas.microsoft.com/office/drawing/2010/main" val="0"/>
              </a:ext>
            </a:extLst>
          </a:blip>
          <a:stretch>
            <a:fillRect/>
          </a:stretch>
        </p:blipFill>
        <p:spPr>
          <a:xfrm>
            <a:off x="43425" y="12269"/>
            <a:ext cx="1374140" cy="1114425"/>
          </a:xfrm>
          <a:prstGeom prst="rect">
            <a:avLst/>
          </a:prstGeom>
        </p:spPr>
      </p:pic>
    </p:spTree>
    <p:extLst>
      <p:ext uri="{BB962C8B-B14F-4D97-AF65-F5344CB8AC3E}">
        <p14:creationId xmlns:p14="http://schemas.microsoft.com/office/powerpoint/2010/main" val="3544351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866574" y="85496"/>
            <a:ext cx="7026779" cy="2133600"/>
          </a:xfrm>
        </p:spPr>
        <p:txBody>
          <a:bodyPr/>
          <a:lstStyle/>
          <a:p>
            <a:pPr marL="0" indent="0"/>
            <a:r>
              <a:rPr lang="en-US" altLang="en-US" sz="2300" b="0" dirty="0">
                <a:solidFill>
                  <a:srgbClr val="FF0000"/>
                </a:solidFill>
              </a:rPr>
              <a:t>Use Lewis structures to determine the formula of the ionic compound formed when </a:t>
            </a:r>
            <a:r>
              <a:rPr lang="en-US" altLang="en-US" sz="2300" b="0" dirty="0">
                <a:solidFill>
                  <a:srgbClr val="0070C0"/>
                </a:solidFill>
              </a:rPr>
              <a:t>potassium</a:t>
            </a:r>
            <a:r>
              <a:rPr lang="en-US" altLang="en-US" sz="2300" b="0" dirty="0">
                <a:solidFill>
                  <a:srgbClr val="FF0000"/>
                </a:solidFill>
              </a:rPr>
              <a:t> reacts with </a:t>
            </a:r>
            <a:r>
              <a:rPr lang="en-US" altLang="en-US" sz="2300" b="0" dirty="0">
                <a:solidFill>
                  <a:srgbClr val="0070C0"/>
                </a:solidFill>
              </a:rPr>
              <a:t>oxygen</a:t>
            </a:r>
            <a:r>
              <a:rPr lang="en-US" altLang="en-US" sz="2300" b="0" dirty="0">
                <a:solidFill>
                  <a:srgbClr val="FF0000"/>
                </a:solidFill>
              </a:rPr>
              <a:t>. </a:t>
            </a:r>
            <a:r>
              <a:rPr lang="en-US" altLang="en-US" sz="2300" b="0" dirty="0">
                <a:solidFill>
                  <a:srgbClr val="00B050"/>
                </a:solidFill>
              </a:rPr>
              <a:t>Show the overall charge on the formula unit</a:t>
            </a:r>
          </a:p>
        </p:txBody>
      </p:sp>
      <p:sp>
        <p:nvSpPr>
          <p:cNvPr id="105533" name="Text Box 61"/>
          <p:cNvSpPr txBox="1">
            <a:spLocks noChangeArrowheads="1"/>
          </p:cNvSpPr>
          <p:nvPr/>
        </p:nvSpPr>
        <p:spPr bwMode="auto">
          <a:xfrm>
            <a:off x="2438400" y="3581400"/>
            <a:ext cx="6558757" cy="249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lgn="ctr">
              <a:spcBef>
                <a:spcPct val="50000"/>
              </a:spcBef>
            </a:pPr>
            <a:r>
              <a:rPr lang="en-US" altLang="en-US" sz="7200" dirty="0">
                <a:solidFill>
                  <a:srgbClr val="000000"/>
                </a:solidFill>
              </a:rPr>
              <a:t>K</a:t>
            </a:r>
            <a:r>
              <a:rPr lang="en-US" altLang="en-US" sz="7200" baseline="-25000" dirty="0">
                <a:solidFill>
                  <a:srgbClr val="000000"/>
                </a:solidFill>
              </a:rPr>
              <a:t>2</a:t>
            </a:r>
            <a:r>
              <a:rPr lang="en-US" altLang="en-US" sz="7200" dirty="0">
                <a:solidFill>
                  <a:srgbClr val="000000"/>
                </a:solidFill>
              </a:rPr>
              <a:t>O</a:t>
            </a:r>
            <a:endParaRPr lang="en-US" altLang="en-US" sz="2800" dirty="0">
              <a:solidFill>
                <a:srgbClr val="000000"/>
              </a:solidFill>
            </a:endParaRPr>
          </a:p>
          <a:p>
            <a:pPr algn="ctr">
              <a:spcBef>
                <a:spcPct val="50000"/>
              </a:spcBef>
            </a:pPr>
            <a:r>
              <a:rPr lang="en-US" altLang="en-US" sz="2800" dirty="0">
                <a:solidFill>
                  <a:srgbClr val="00B050"/>
                </a:solidFill>
              </a:rPr>
              <a:t>Overall Charge =  2(+1) -2 = </a:t>
            </a:r>
            <a:r>
              <a:rPr lang="en-US" altLang="en-US" sz="2800" b="1" dirty="0">
                <a:solidFill>
                  <a:srgbClr val="FF0000"/>
                </a:solidFill>
              </a:rPr>
              <a:t>0</a:t>
            </a:r>
          </a:p>
          <a:p>
            <a:pPr algn="ctr">
              <a:spcBef>
                <a:spcPct val="50000"/>
              </a:spcBef>
            </a:pPr>
            <a:r>
              <a:rPr lang="en-US" altLang="en-US" sz="2800" dirty="0">
                <a:solidFill>
                  <a:srgbClr val="0070C0"/>
                </a:solidFill>
              </a:rPr>
              <a:t>All the atoms have a full valence.</a:t>
            </a:r>
            <a:endParaRPr lang="en-US" altLang="en-US" sz="7200" dirty="0">
              <a:solidFill>
                <a:srgbClr val="0070C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pic>
        <p:nvPicPr>
          <p:cNvPr id="39" name="Picture 38" descr="quick_check-01.eps"/>
          <p:cNvPicPr/>
          <p:nvPr/>
        </p:nvPicPr>
        <p:blipFill>
          <a:blip r:embed="rId3">
            <a:extLst>
              <a:ext uri="{28A0092B-C50C-407E-A947-70E740481C1C}">
                <a14:useLocalDpi xmlns:a14="http://schemas.microsoft.com/office/drawing/2010/main" val="0"/>
              </a:ext>
            </a:extLst>
          </a:blip>
          <a:stretch>
            <a:fillRect/>
          </a:stretch>
        </p:blipFill>
        <p:spPr>
          <a:xfrm>
            <a:off x="43425" y="12269"/>
            <a:ext cx="1374140" cy="1114425"/>
          </a:xfrm>
          <a:prstGeom prst="rect">
            <a:avLst/>
          </a:prstGeom>
        </p:spPr>
      </p:pic>
      <p:pic>
        <p:nvPicPr>
          <p:cNvPr id="40" name="Picture 39"/>
          <p:cNvPicPr>
            <a:picLocks noChangeAspect="1"/>
          </p:cNvPicPr>
          <p:nvPr/>
        </p:nvPicPr>
        <p:blipFill>
          <a:blip r:embed="rId4"/>
          <a:srcRect r="55927"/>
          <a:stretch/>
        </p:blipFill>
        <p:spPr>
          <a:xfrm>
            <a:off x="1521049" y="1343042"/>
            <a:ext cx="2822351" cy="2112017"/>
          </a:xfrm>
          <a:prstGeom prst="rect">
            <a:avLst/>
          </a:prstGeom>
        </p:spPr>
      </p:pic>
      <p:sp>
        <p:nvSpPr>
          <p:cNvPr id="41" name="_s2056"/>
          <p:cNvSpPr>
            <a:spLocks noChangeArrowheads="1"/>
          </p:cNvSpPr>
          <p:nvPr/>
        </p:nvSpPr>
        <p:spPr bwMode="auto">
          <a:xfrm>
            <a:off x="453511" y="3583575"/>
            <a:ext cx="2135076" cy="2133600"/>
          </a:xfrm>
          <a:prstGeom prst="roundRect">
            <a:avLst/>
          </a:prstGeom>
          <a:solidFill>
            <a:schemeClr val="accent2">
              <a:lumMod val="40000"/>
              <a:lumOff val="60000"/>
            </a:schemeClr>
          </a:solidFill>
          <a:ln w="28575" cmpd="sng">
            <a:solidFill>
              <a:schemeClr val="accent2"/>
            </a:solidFill>
            <a:miter lim="800000"/>
            <a:headEnd/>
            <a:tailEnd/>
          </a:ln>
        </p:spPr>
        <p:txBody>
          <a:bodyPr wrap="square" lIns="0" tIns="0" rIns="0" bIns="0" anchor="ctr"/>
          <a:lstStyle/>
          <a:p>
            <a:pPr algn="ctr" eaLnBrk="1" hangingPunct="1"/>
            <a:r>
              <a:rPr lang="en-US" sz="1600" b="1" dirty="0" err="1">
                <a:solidFill>
                  <a:srgbClr val="000000"/>
                </a:solidFill>
                <a:latin typeface="Arial" charset="0"/>
              </a:rPr>
              <a:t>Criss</a:t>
            </a:r>
            <a:r>
              <a:rPr lang="en-US" sz="1600" b="1" dirty="0">
                <a:solidFill>
                  <a:srgbClr val="000000"/>
                </a:solidFill>
                <a:latin typeface="Arial" charset="0"/>
              </a:rPr>
              <a:t>-Cross:</a:t>
            </a:r>
          </a:p>
          <a:p>
            <a:pPr algn="ctr" eaLnBrk="1" hangingPunct="1"/>
            <a:endParaRPr lang="en-US" sz="1600" b="1" dirty="0">
              <a:solidFill>
                <a:srgbClr val="000000"/>
              </a:solidFill>
              <a:latin typeface="Arial" charset="0"/>
            </a:endParaRPr>
          </a:p>
          <a:p>
            <a:pPr algn="ctr" eaLnBrk="1" hangingPunct="1"/>
            <a:r>
              <a:rPr lang="en-US" sz="1600" b="1" dirty="0">
                <a:solidFill>
                  <a:srgbClr val="000000"/>
                </a:solidFill>
                <a:latin typeface="Arial" charset="0"/>
              </a:rPr>
              <a:t> </a:t>
            </a:r>
            <a:r>
              <a:rPr lang="en-US" sz="4400" b="1" dirty="0">
                <a:solidFill>
                  <a:srgbClr val="000000"/>
                </a:solidFill>
                <a:latin typeface="Arial" charset="0"/>
              </a:rPr>
              <a:t>K</a:t>
            </a:r>
            <a:r>
              <a:rPr lang="en-US" sz="4400" b="1" baseline="30000" dirty="0">
                <a:solidFill>
                  <a:srgbClr val="000000"/>
                </a:solidFill>
                <a:latin typeface="Arial" charset="0"/>
              </a:rPr>
              <a:t>+</a:t>
            </a:r>
            <a:r>
              <a:rPr lang="en-US" sz="4400" b="1" dirty="0">
                <a:solidFill>
                  <a:srgbClr val="000000"/>
                </a:solidFill>
                <a:latin typeface="Arial" charset="0"/>
              </a:rPr>
              <a:t>O</a:t>
            </a:r>
            <a:r>
              <a:rPr lang="en-US" sz="4400" b="1" baseline="30000" dirty="0">
                <a:solidFill>
                  <a:srgbClr val="000000"/>
                </a:solidFill>
                <a:latin typeface="Arial" charset="0"/>
              </a:rPr>
              <a:t>−2</a:t>
            </a:r>
            <a:endParaRPr lang="en-US" sz="2800" b="1" dirty="0">
              <a:solidFill>
                <a:srgbClr val="000000"/>
              </a:solidFill>
              <a:latin typeface="Arial" charset="0"/>
            </a:endParaRPr>
          </a:p>
        </p:txBody>
      </p:sp>
      <p:cxnSp>
        <p:nvCxnSpPr>
          <p:cNvPr id="42" name="Straight Arrow Connector 41"/>
          <p:cNvCxnSpPr/>
          <p:nvPr/>
        </p:nvCxnSpPr>
        <p:spPr bwMode="auto">
          <a:xfrm>
            <a:off x="1295400" y="4838700"/>
            <a:ext cx="685800"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H="1">
            <a:off x="1295400" y="4838700"/>
            <a:ext cx="533400"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FBCBD542-D821-3E3E-C7D6-AB3997705BD1}"/>
              </a:ext>
            </a:extLst>
          </p:cNvPr>
          <p:cNvPicPr>
            <a:picLocks noChangeAspect="1"/>
          </p:cNvPicPr>
          <p:nvPr/>
        </p:nvPicPr>
        <p:blipFill>
          <a:blip r:embed="rId4"/>
          <a:srcRect l="41647"/>
          <a:stretch/>
        </p:blipFill>
        <p:spPr>
          <a:xfrm>
            <a:off x="4267200" y="1289428"/>
            <a:ext cx="3736751" cy="2112017"/>
          </a:xfrm>
          <a:prstGeom prst="rect">
            <a:avLst/>
          </a:prstGeom>
        </p:spPr>
      </p:pic>
    </p:spTree>
    <p:extLst>
      <p:ext uri="{BB962C8B-B14F-4D97-AF65-F5344CB8AC3E}">
        <p14:creationId xmlns:p14="http://schemas.microsoft.com/office/powerpoint/2010/main" val="5759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533">
                                            <p:txEl>
                                              <p:pRg st="0" end="0"/>
                                            </p:txEl>
                                          </p:spTgt>
                                        </p:tgtEl>
                                        <p:attrNameLst>
                                          <p:attrName>style.visibility</p:attrName>
                                        </p:attrNameLst>
                                      </p:cBhvr>
                                      <p:to>
                                        <p:strVal val="visible"/>
                                      </p:to>
                                    </p:set>
                                    <p:animEffect transition="in" filter="fade">
                                      <p:cBhvr>
                                        <p:cTn id="32" dur="500"/>
                                        <p:tgtEl>
                                          <p:spTgt spid="1055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533">
                                            <p:txEl>
                                              <p:pRg st="1" end="1"/>
                                            </p:txEl>
                                          </p:spTgt>
                                        </p:tgtEl>
                                        <p:attrNameLst>
                                          <p:attrName>style.visibility</p:attrName>
                                        </p:attrNameLst>
                                      </p:cBhvr>
                                      <p:to>
                                        <p:strVal val="visible"/>
                                      </p:to>
                                    </p:set>
                                    <p:animEffect transition="in" filter="fade">
                                      <p:cBhvr>
                                        <p:cTn id="37" dur="500"/>
                                        <p:tgtEl>
                                          <p:spTgt spid="10553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533">
                                            <p:txEl>
                                              <p:pRg st="2" end="2"/>
                                            </p:txEl>
                                          </p:spTgt>
                                        </p:tgtEl>
                                        <p:attrNameLst>
                                          <p:attrName>style.visibility</p:attrName>
                                        </p:attrNameLst>
                                      </p:cBhvr>
                                      <p:to>
                                        <p:strVal val="visible"/>
                                      </p:to>
                                    </p:set>
                                    <p:animEffect transition="in" filter="fade">
                                      <p:cBhvr>
                                        <p:cTn id="42" dur="500"/>
                                        <p:tgtEl>
                                          <p:spTgt spid="105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866574" y="85496"/>
            <a:ext cx="7026779" cy="2133600"/>
          </a:xfrm>
        </p:spPr>
        <p:txBody>
          <a:bodyPr/>
          <a:lstStyle/>
          <a:p>
            <a:pPr marL="0" indent="0"/>
            <a:r>
              <a:rPr lang="en-US" altLang="en-US" sz="2300" b="0" dirty="0">
                <a:solidFill>
                  <a:srgbClr val="FF0000"/>
                </a:solidFill>
              </a:rPr>
              <a:t>Use Lewis structures to determine the formula of the ionic compound formed when </a:t>
            </a:r>
            <a:r>
              <a:rPr lang="en-US" altLang="en-US" sz="2300" b="0" dirty="0">
                <a:solidFill>
                  <a:srgbClr val="0070C0"/>
                </a:solidFill>
              </a:rPr>
              <a:t>calcium</a:t>
            </a:r>
            <a:r>
              <a:rPr lang="en-US" altLang="en-US" sz="2300" b="0" dirty="0">
                <a:solidFill>
                  <a:srgbClr val="FF0000"/>
                </a:solidFill>
              </a:rPr>
              <a:t> reacts with </a:t>
            </a:r>
            <a:r>
              <a:rPr lang="en-US" altLang="en-US" sz="2300" b="0" dirty="0">
                <a:solidFill>
                  <a:srgbClr val="0070C0"/>
                </a:solidFill>
              </a:rPr>
              <a:t>fluorine</a:t>
            </a:r>
            <a:r>
              <a:rPr lang="en-US" altLang="en-US" sz="2300" b="0" dirty="0">
                <a:solidFill>
                  <a:srgbClr val="FF0000"/>
                </a:solidFill>
              </a:rPr>
              <a:t>. </a:t>
            </a:r>
            <a:r>
              <a:rPr lang="en-US" altLang="en-US" sz="2300" b="0" dirty="0">
                <a:solidFill>
                  <a:srgbClr val="00B050"/>
                </a:solidFill>
              </a:rPr>
              <a:t>Show the overall charge on the formula unit.</a:t>
            </a:r>
          </a:p>
        </p:txBody>
      </p:sp>
      <p:sp>
        <p:nvSpPr>
          <p:cNvPr id="2" name="Footer Placeholder 1"/>
          <p:cNvSpPr>
            <a:spLocks noGrp="1"/>
          </p:cNvSpPr>
          <p:nvPr>
            <p:ph type="ftr" sz="quarter" idx="10"/>
          </p:nvPr>
        </p:nvSpPr>
        <p:spPr/>
        <p:txBody>
          <a:bodyPr/>
          <a:lstStyle/>
          <a:p>
            <a:r>
              <a:rPr lang="en-US" altLang="en-US" dirty="0"/>
              <a:t>Chapter 7A Ionic Bonding</a:t>
            </a:r>
          </a:p>
        </p:txBody>
      </p:sp>
      <p:pic>
        <p:nvPicPr>
          <p:cNvPr id="39" name="Picture 38" descr="quick_check-01.eps"/>
          <p:cNvPicPr/>
          <p:nvPr/>
        </p:nvPicPr>
        <p:blipFill>
          <a:blip r:embed="rId3">
            <a:extLst>
              <a:ext uri="{28A0092B-C50C-407E-A947-70E740481C1C}">
                <a14:useLocalDpi xmlns:a14="http://schemas.microsoft.com/office/drawing/2010/main" val="0"/>
              </a:ext>
            </a:extLst>
          </a:blip>
          <a:stretch>
            <a:fillRect/>
          </a:stretch>
        </p:blipFill>
        <p:spPr>
          <a:xfrm>
            <a:off x="43425" y="12269"/>
            <a:ext cx="1374140" cy="1114425"/>
          </a:xfrm>
          <a:prstGeom prst="rect">
            <a:avLst/>
          </a:prstGeom>
        </p:spPr>
      </p:pic>
    </p:spTree>
    <p:extLst>
      <p:ext uri="{BB962C8B-B14F-4D97-AF65-F5344CB8AC3E}">
        <p14:creationId xmlns:p14="http://schemas.microsoft.com/office/powerpoint/2010/main" val="1129756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866574" y="85496"/>
            <a:ext cx="7026779" cy="2133600"/>
          </a:xfrm>
        </p:spPr>
        <p:txBody>
          <a:bodyPr/>
          <a:lstStyle/>
          <a:p>
            <a:pPr marL="0" indent="0"/>
            <a:r>
              <a:rPr lang="en-US" altLang="en-US" sz="2300" b="0" dirty="0">
                <a:solidFill>
                  <a:srgbClr val="FF0000"/>
                </a:solidFill>
              </a:rPr>
              <a:t>Use Lewis structures to determine the formula of the ionic compound formed when </a:t>
            </a:r>
            <a:r>
              <a:rPr lang="en-US" altLang="en-US" sz="2300" b="0" dirty="0">
                <a:solidFill>
                  <a:srgbClr val="0070C0"/>
                </a:solidFill>
              </a:rPr>
              <a:t>calcium</a:t>
            </a:r>
            <a:r>
              <a:rPr lang="en-US" altLang="en-US" sz="2300" b="0" dirty="0">
                <a:solidFill>
                  <a:srgbClr val="FF0000"/>
                </a:solidFill>
              </a:rPr>
              <a:t> reacts with </a:t>
            </a:r>
            <a:r>
              <a:rPr lang="en-US" altLang="en-US" sz="2300" b="0" dirty="0">
                <a:solidFill>
                  <a:srgbClr val="0070C0"/>
                </a:solidFill>
              </a:rPr>
              <a:t>fluorine</a:t>
            </a:r>
            <a:r>
              <a:rPr lang="en-US" altLang="en-US" sz="2300" b="0" dirty="0">
                <a:solidFill>
                  <a:srgbClr val="FF0000"/>
                </a:solidFill>
              </a:rPr>
              <a:t>. </a:t>
            </a:r>
            <a:r>
              <a:rPr lang="en-US" altLang="en-US" sz="2300" b="0" dirty="0">
                <a:solidFill>
                  <a:srgbClr val="00B050"/>
                </a:solidFill>
              </a:rPr>
              <a:t>Show the overall charge on the formula unit.</a:t>
            </a:r>
          </a:p>
        </p:txBody>
      </p:sp>
      <p:grpSp>
        <p:nvGrpSpPr>
          <p:cNvPr id="105511" name="Group 105510">
            <a:extLst>
              <a:ext uri="{FF2B5EF4-FFF2-40B4-BE49-F238E27FC236}">
                <a16:creationId xmlns:a16="http://schemas.microsoft.com/office/drawing/2014/main" id="{1379422F-20B3-B400-7847-C869643131C8}"/>
              </a:ext>
            </a:extLst>
          </p:cNvPr>
          <p:cNvGrpSpPr/>
          <p:nvPr/>
        </p:nvGrpSpPr>
        <p:grpSpPr>
          <a:xfrm>
            <a:off x="4008365" y="914400"/>
            <a:ext cx="3581399" cy="2427288"/>
            <a:chOff x="4008365" y="914400"/>
            <a:chExt cx="3581399" cy="2427288"/>
          </a:xfrm>
        </p:grpSpPr>
        <p:grpSp>
          <p:nvGrpSpPr>
            <p:cNvPr id="105510" name="Group 105509">
              <a:extLst>
                <a:ext uri="{FF2B5EF4-FFF2-40B4-BE49-F238E27FC236}">
                  <a16:creationId xmlns:a16="http://schemas.microsoft.com/office/drawing/2014/main" id="{3C6F54B3-E2C9-D20F-A011-3F6DF071268F}"/>
                </a:ext>
              </a:extLst>
            </p:cNvPr>
            <p:cNvGrpSpPr/>
            <p:nvPr/>
          </p:nvGrpSpPr>
          <p:grpSpPr>
            <a:xfrm>
              <a:off x="4008365" y="914400"/>
              <a:ext cx="3581399" cy="2205038"/>
              <a:chOff x="4008365" y="914400"/>
              <a:chExt cx="3581399" cy="2205038"/>
            </a:xfrm>
          </p:grpSpPr>
          <p:sp>
            <p:nvSpPr>
              <p:cNvPr id="105484" name="Line 12"/>
              <p:cNvSpPr>
                <a:spLocks noChangeShapeType="1"/>
              </p:cNvSpPr>
              <p:nvPr/>
            </p:nvSpPr>
            <p:spPr bwMode="auto">
              <a:xfrm>
                <a:off x="4008365" y="2438400"/>
                <a:ext cx="838200"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05485" name="Text Box 13"/>
              <p:cNvSpPr txBox="1">
                <a:spLocks noChangeArrowheads="1"/>
              </p:cNvSpPr>
              <p:nvPr/>
            </p:nvSpPr>
            <p:spPr bwMode="auto">
              <a:xfrm>
                <a:off x="5379964" y="22098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Ca</a:t>
                </a:r>
                <a:r>
                  <a:rPr lang="en-US" altLang="en-US" sz="2700" baseline="30000" dirty="0">
                    <a:solidFill>
                      <a:srgbClr val="000000"/>
                    </a:solidFill>
                  </a:rPr>
                  <a:t>2+</a:t>
                </a:r>
                <a:endParaRPr lang="en-US" altLang="en-US" sz="2700" dirty="0">
                  <a:solidFill>
                    <a:srgbClr val="000000"/>
                  </a:solidFill>
                </a:endParaRPr>
              </a:p>
            </p:txBody>
          </p:sp>
          <p:grpSp>
            <p:nvGrpSpPr>
              <p:cNvPr id="105537" name="Group 65"/>
              <p:cNvGrpSpPr>
                <a:grpSpLocks/>
              </p:cNvGrpSpPr>
              <p:nvPr/>
            </p:nvGrpSpPr>
            <p:grpSpPr bwMode="auto">
              <a:xfrm>
                <a:off x="6375327" y="914400"/>
                <a:ext cx="1214437" cy="1436688"/>
                <a:chOff x="4083" y="1824"/>
                <a:chExt cx="765" cy="905"/>
              </a:xfrm>
            </p:grpSpPr>
            <p:sp>
              <p:nvSpPr>
                <p:cNvPr id="105489" name="Text Box 17"/>
                <p:cNvSpPr txBox="1">
                  <a:spLocks noChangeArrowheads="1"/>
                </p:cNvSpPr>
                <p:nvPr/>
              </p:nvSpPr>
              <p:spPr bwMode="auto">
                <a:xfrm>
                  <a:off x="4224" y="1824"/>
                  <a:ext cx="336"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F</a:t>
                  </a:r>
                </a:p>
              </p:txBody>
            </p:sp>
            <p:sp>
              <p:nvSpPr>
                <p:cNvPr id="105487" name="Text Box 15"/>
                <p:cNvSpPr txBox="1">
                  <a:spLocks noChangeArrowheads="1"/>
                </p:cNvSpPr>
                <p:nvPr/>
              </p:nvSpPr>
              <p:spPr bwMode="auto">
                <a:xfrm>
                  <a:off x="4224" y="2160"/>
                  <a:ext cx="33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488" name="Text Box 16"/>
                <p:cNvSpPr txBox="1">
                  <a:spLocks noChangeArrowheads="1"/>
                </p:cNvSpPr>
                <p:nvPr/>
              </p:nvSpPr>
              <p:spPr bwMode="auto">
                <a:xfrm rot="5400000">
                  <a:off x="4272" y="2307"/>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490" name="Text Box 18"/>
                <p:cNvSpPr txBox="1">
                  <a:spLocks noChangeArrowheads="1"/>
                </p:cNvSpPr>
                <p:nvPr/>
              </p:nvSpPr>
              <p:spPr bwMode="auto">
                <a:xfrm rot="5400000">
                  <a:off x="3984" y="2307"/>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491" name="Text Box 19"/>
                <p:cNvSpPr txBox="1">
                  <a:spLocks noChangeArrowheads="1"/>
                </p:cNvSpPr>
                <p:nvPr/>
              </p:nvSpPr>
              <p:spPr bwMode="auto">
                <a:xfrm>
                  <a:off x="4176" y="2448"/>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492" name="Text Box 20"/>
                <p:cNvSpPr txBox="1">
                  <a:spLocks noChangeArrowheads="1"/>
                </p:cNvSpPr>
                <p:nvPr/>
              </p:nvSpPr>
              <p:spPr bwMode="auto">
                <a:xfrm>
                  <a:off x="4512" y="2208"/>
                  <a:ext cx="3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30000" dirty="0">
                      <a:solidFill>
                        <a:srgbClr val="000000"/>
                      </a:solidFill>
                      <a:cs typeface="Arial" panose="020B0604020202020204" pitchFamily="34" charset="0"/>
                    </a:rPr>
                    <a:t>–</a:t>
                  </a:r>
                </a:p>
              </p:txBody>
            </p:sp>
          </p:grpSp>
          <p:sp>
            <p:nvSpPr>
              <p:cNvPr id="105516" name="Text Box 44"/>
              <p:cNvSpPr txBox="1">
                <a:spLocks noChangeArrowheads="1"/>
              </p:cNvSpPr>
              <p:nvPr/>
            </p:nvSpPr>
            <p:spPr bwMode="auto">
              <a:xfrm>
                <a:off x="6599164" y="1905000"/>
                <a:ext cx="5334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F</a:t>
                </a:r>
              </a:p>
            </p:txBody>
          </p:sp>
        </p:grpSp>
        <p:grpSp>
          <p:nvGrpSpPr>
            <p:cNvPr id="105536" name="Group 64"/>
            <p:cNvGrpSpPr>
              <a:grpSpLocks/>
            </p:cNvGrpSpPr>
            <p:nvPr/>
          </p:nvGrpSpPr>
          <p:grpSpPr bwMode="auto">
            <a:xfrm>
              <a:off x="6375327" y="2438400"/>
              <a:ext cx="1214437" cy="903288"/>
              <a:chOff x="4083" y="2784"/>
              <a:chExt cx="765" cy="569"/>
            </a:xfrm>
          </p:grpSpPr>
          <p:sp>
            <p:nvSpPr>
              <p:cNvPr id="105514" name="Text Box 42"/>
              <p:cNvSpPr txBox="1">
                <a:spLocks noChangeArrowheads="1"/>
              </p:cNvSpPr>
              <p:nvPr/>
            </p:nvSpPr>
            <p:spPr bwMode="auto">
              <a:xfrm>
                <a:off x="4224" y="2784"/>
                <a:ext cx="33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15" name="Text Box 43"/>
              <p:cNvSpPr txBox="1">
                <a:spLocks noChangeArrowheads="1"/>
              </p:cNvSpPr>
              <p:nvPr/>
            </p:nvSpPr>
            <p:spPr bwMode="auto">
              <a:xfrm rot="5400000">
                <a:off x="4272" y="2931"/>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17" name="Text Box 45"/>
              <p:cNvSpPr txBox="1">
                <a:spLocks noChangeArrowheads="1"/>
              </p:cNvSpPr>
              <p:nvPr/>
            </p:nvSpPr>
            <p:spPr bwMode="auto">
              <a:xfrm rot="5400000">
                <a:off x="3984" y="2931"/>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18" name="Text Box 46"/>
              <p:cNvSpPr txBox="1">
                <a:spLocks noChangeArrowheads="1"/>
              </p:cNvSpPr>
              <p:nvPr/>
            </p:nvSpPr>
            <p:spPr bwMode="auto">
              <a:xfrm>
                <a:off x="4176" y="3072"/>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19" name="Text Box 47"/>
              <p:cNvSpPr txBox="1">
                <a:spLocks noChangeArrowheads="1"/>
              </p:cNvSpPr>
              <p:nvPr/>
            </p:nvSpPr>
            <p:spPr bwMode="auto">
              <a:xfrm>
                <a:off x="4512" y="2832"/>
                <a:ext cx="3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30000" dirty="0">
                    <a:solidFill>
                      <a:srgbClr val="000000"/>
                    </a:solidFill>
                    <a:cs typeface="Arial" panose="020B0604020202020204" pitchFamily="34" charset="0"/>
                  </a:rPr>
                  <a:t>–</a:t>
                </a:r>
              </a:p>
            </p:txBody>
          </p:sp>
        </p:grpSp>
      </p:grpSp>
      <p:grpSp>
        <p:nvGrpSpPr>
          <p:cNvPr id="105509" name="Group 105508">
            <a:extLst>
              <a:ext uri="{FF2B5EF4-FFF2-40B4-BE49-F238E27FC236}">
                <a16:creationId xmlns:a16="http://schemas.microsoft.com/office/drawing/2014/main" id="{F8C01C11-857E-BA76-DF41-90BDEC6FECE9}"/>
              </a:ext>
            </a:extLst>
          </p:cNvPr>
          <p:cNvGrpSpPr/>
          <p:nvPr/>
        </p:nvGrpSpPr>
        <p:grpSpPr>
          <a:xfrm>
            <a:off x="1341365" y="914400"/>
            <a:ext cx="2514599" cy="2503488"/>
            <a:chOff x="1341365" y="914400"/>
            <a:chExt cx="2514599" cy="2503488"/>
          </a:xfrm>
        </p:grpSpPr>
        <p:grpSp>
          <p:nvGrpSpPr>
            <p:cNvPr id="105525" name="Group 53"/>
            <p:cNvGrpSpPr>
              <a:grpSpLocks/>
            </p:cNvGrpSpPr>
            <p:nvPr/>
          </p:nvGrpSpPr>
          <p:grpSpPr bwMode="auto">
            <a:xfrm>
              <a:off x="2946327" y="914400"/>
              <a:ext cx="909637" cy="1436688"/>
              <a:chOff x="1683" y="2256"/>
              <a:chExt cx="573" cy="905"/>
            </a:xfrm>
          </p:grpSpPr>
          <p:sp>
            <p:nvSpPr>
              <p:cNvPr id="105520" name="Text Box 48"/>
              <p:cNvSpPr txBox="1">
                <a:spLocks noChangeArrowheads="1"/>
              </p:cNvSpPr>
              <p:nvPr/>
            </p:nvSpPr>
            <p:spPr bwMode="auto">
              <a:xfrm>
                <a:off x="1824" y="2592"/>
                <a:ext cx="33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21" name="Text Box 49"/>
              <p:cNvSpPr txBox="1">
                <a:spLocks noChangeArrowheads="1"/>
              </p:cNvSpPr>
              <p:nvPr/>
            </p:nvSpPr>
            <p:spPr bwMode="auto">
              <a:xfrm rot="5400000">
                <a:off x="1872" y="2739"/>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22" name="Text Box 50"/>
              <p:cNvSpPr txBox="1">
                <a:spLocks noChangeArrowheads="1"/>
              </p:cNvSpPr>
              <p:nvPr/>
            </p:nvSpPr>
            <p:spPr bwMode="auto">
              <a:xfrm>
                <a:off x="1824" y="2256"/>
                <a:ext cx="336"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F</a:t>
                </a:r>
              </a:p>
            </p:txBody>
          </p:sp>
          <p:sp>
            <p:nvSpPr>
              <p:cNvPr id="105523" name="Text Box 51"/>
              <p:cNvSpPr txBox="1">
                <a:spLocks noChangeArrowheads="1"/>
              </p:cNvSpPr>
              <p:nvPr/>
            </p:nvSpPr>
            <p:spPr bwMode="auto">
              <a:xfrm rot="5400000">
                <a:off x="1584" y="2739"/>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24" name="Text Box 52"/>
              <p:cNvSpPr txBox="1">
                <a:spLocks noChangeArrowheads="1"/>
              </p:cNvSpPr>
              <p:nvPr/>
            </p:nvSpPr>
            <p:spPr bwMode="auto">
              <a:xfrm>
                <a:off x="1776" y="2880"/>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2300" dirty="0">
                    <a:solidFill>
                      <a:srgbClr val="000000"/>
                    </a:solidFill>
                  </a:rPr>
                  <a:t>•</a:t>
                </a:r>
              </a:p>
            </p:txBody>
          </p:sp>
        </p:grpSp>
        <p:sp>
          <p:nvSpPr>
            <p:cNvPr id="105483" name="Text Box 11"/>
            <p:cNvSpPr txBox="1">
              <a:spLocks noChangeArrowheads="1"/>
            </p:cNvSpPr>
            <p:nvPr/>
          </p:nvSpPr>
          <p:spPr bwMode="auto">
            <a:xfrm>
              <a:off x="2408165" y="2209800"/>
              <a:ext cx="457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00"/>
                  </a:solidFill>
                </a:rPr>
                <a:t>+</a:t>
              </a:r>
            </a:p>
          </p:txBody>
        </p:sp>
        <p:grpSp>
          <p:nvGrpSpPr>
            <p:cNvPr id="105535" name="Group 63"/>
            <p:cNvGrpSpPr>
              <a:grpSpLocks/>
            </p:cNvGrpSpPr>
            <p:nvPr/>
          </p:nvGrpSpPr>
          <p:grpSpPr bwMode="auto">
            <a:xfrm>
              <a:off x="1341365" y="1981200"/>
              <a:ext cx="685800" cy="979488"/>
              <a:chOff x="672" y="2496"/>
              <a:chExt cx="432" cy="617"/>
            </a:xfrm>
          </p:grpSpPr>
          <p:sp>
            <p:nvSpPr>
              <p:cNvPr id="105498" name="Text Box 26"/>
              <p:cNvSpPr txBox="1">
                <a:spLocks noChangeArrowheads="1"/>
              </p:cNvSpPr>
              <p:nvPr/>
            </p:nvSpPr>
            <p:spPr bwMode="auto">
              <a:xfrm>
                <a:off x="672" y="2640"/>
                <a:ext cx="43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Ca</a:t>
                </a:r>
              </a:p>
            </p:txBody>
          </p:sp>
          <p:sp>
            <p:nvSpPr>
              <p:cNvPr id="105499" name="Text Box 27"/>
              <p:cNvSpPr txBox="1">
                <a:spLocks noChangeArrowheads="1"/>
              </p:cNvSpPr>
              <p:nvPr/>
            </p:nvSpPr>
            <p:spPr bwMode="auto">
              <a:xfrm>
                <a:off x="720" y="2496"/>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sp>
            <p:nvSpPr>
              <p:cNvPr id="105500" name="Text Box 28"/>
              <p:cNvSpPr txBox="1">
                <a:spLocks noChangeArrowheads="1"/>
              </p:cNvSpPr>
              <p:nvPr/>
            </p:nvSpPr>
            <p:spPr bwMode="auto">
              <a:xfrm>
                <a:off x="864" y="2832"/>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grpSp>
        <p:grpSp>
          <p:nvGrpSpPr>
            <p:cNvPr id="105526" name="Group 54"/>
            <p:cNvGrpSpPr>
              <a:grpSpLocks/>
            </p:cNvGrpSpPr>
            <p:nvPr/>
          </p:nvGrpSpPr>
          <p:grpSpPr bwMode="auto">
            <a:xfrm>
              <a:off x="2946327" y="1981200"/>
              <a:ext cx="909637" cy="1436688"/>
              <a:chOff x="1683" y="2256"/>
              <a:chExt cx="573" cy="905"/>
            </a:xfrm>
          </p:grpSpPr>
          <p:sp>
            <p:nvSpPr>
              <p:cNvPr id="105527" name="Text Box 55"/>
              <p:cNvSpPr txBox="1">
                <a:spLocks noChangeArrowheads="1"/>
              </p:cNvSpPr>
              <p:nvPr/>
            </p:nvSpPr>
            <p:spPr bwMode="auto">
              <a:xfrm>
                <a:off x="1824" y="2592"/>
                <a:ext cx="33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28" name="Text Box 56"/>
              <p:cNvSpPr txBox="1">
                <a:spLocks noChangeArrowheads="1"/>
              </p:cNvSpPr>
              <p:nvPr/>
            </p:nvSpPr>
            <p:spPr bwMode="auto">
              <a:xfrm rot="5400000">
                <a:off x="1872" y="2739"/>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29" name="Text Box 57"/>
              <p:cNvSpPr txBox="1">
                <a:spLocks noChangeArrowheads="1"/>
              </p:cNvSpPr>
              <p:nvPr/>
            </p:nvSpPr>
            <p:spPr bwMode="auto">
              <a:xfrm>
                <a:off x="1824" y="2256"/>
                <a:ext cx="336"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F</a:t>
                </a:r>
              </a:p>
            </p:txBody>
          </p:sp>
          <p:sp>
            <p:nvSpPr>
              <p:cNvPr id="105530" name="Text Box 58"/>
              <p:cNvSpPr txBox="1">
                <a:spLocks noChangeArrowheads="1"/>
              </p:cNvSpPr>
              <p:nvPr/>
            </p:nvSpPr>
            <p:spPr bwMode="auto">
              <a:xfrm rot="5400000">
                <a:off x="1584" y="2739"/>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105531" name="Text Box 59"/>
              <p:cNvSpPr txBox="1">
                <a:spLocks noChangeArrowheads="1"/>
              </p:cNvSpPr>
              <p:nvPr/>
            </p:nvSpPr>
            <p:spPr bwMode="auto">
              <a:xfrm>
                <a:off x="1776" y="2880"/>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2300" dirty="0">
                    <a:solidFill>
                      <a:srgbClr val="000000"/>
                    </a:solidFill>
                  </a:rPr>
                  <a:t>•</a:t>
                </a:r>
              </a:p>
            </p:txBody>
          </p:sp>
        </p:grpSp>
      </p:grpSp>
      <p:sp>
        <p:nvSpPr>
          <p:cNvPr id="105533" name="Text Box 61"/>
          <p:cNvSpPr txBox="1">
            <a:spLocks noChangeArrowheads="1"/>
          </p:cNvSpPr>
          <p:nvPr/>
        </p:nvSpPr>
        <p:spPr bwMode="auto">
          <a:xfrm>
            <a:off x="2559557" y="3461007"/>
            <a:ext cx="6558757" cy="249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lgn="ctr">
              <a:spcBef>
                <a:spcPct val="50000"/>
              </a:spcBef>
            </a:pPr>
            <a:r>
              <a:rPr lang="en-US" altLang="en-US" sz="7200" dirty="0">
                <a:solidFill>
                  <a:srgbClr val="000000"/>
                </a:solidFill>
              </a:rPr>
              <a:t>CaF</a:t>
            </a:r>
            <a:r>
              <a:rPr lang="en-US" altLang="en-US" sz="7200" baseline="-25000" dirty="0">
                <a:solidFill>
                  <a:srgbClr val="000000"/>
                </a:solidFill>
              </a:rPr>
              <a:t>2</a:t>
            </a:r>
            <a:r>
              <a:rPr lang="en-US" altLang="en-US" sz="2800" dirty="0">
                <a:solidFill>
                  <a:srgbClr val="000000"/>
                </a:solidFill>
              </a:rPr>
              <a:t> </a:t>
            </a:r>
          </a:p>
          <a:p>
            <a:pPr algn="ctr">
              <a:spcBef>
                <a:spcPct val="50000"/>
              </a:spcBef>
            </a:pPr>
            <a:r>
              <a:rPr lang="en-US" altLang="en-US" sz="2800" dirty="0">
                <a:solidFill>
                  <a:srgbClr val="00B050"/>
                </a:solidFill>
              </a:rPr>
              <a:t>Overall Charge =  +2 + 2(-1) = </a:t>
            </a:r>
            <a:r>
              <a:rPr lang="en-US" altLang="en-US" sz="2800" b="1" dirty="0">
                <a:solidFill>
                  <a:srgbClr val="FF0000"/>
                </a:solidFill>
              </a:rPr>
              <a:t>0</a:t>
            </a:r>
          </a:p>
          <a:p>
            <a:pPr algn="ctr">
              <a:spcBef>
                <a:spcPct val="50000"/>
              </a:spcBef>
            </a:pPr>
            <a:r>
              <a:rPr lang="en-US" altLang="en-US" sz="2800" dirty="0">
                <a:solidFill>
                  <a:srgbClr val="0070C0"/>
                </a:solidFill>
              </a:rPr>
              <a:t>All the atoms have a full valence.</a:t>
            </a:r>
            <a:endParaRPr lang="en-US" altLang="en-US" sz="7200" dirty="0">
              <a:solidFill>
                <a:srgbClr val="0070C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pic>
        <p:nvPicPr>
          <p:cNvPr id="39" name="Picture 38" descr="quick_check-01.eps"/>
          <p:cNvPicPr/>
          <p:nvPr/>
        </p:nvPicPr>
        <p:blipFill>
          <a:blip r:embed="rId3">
            <a:extLst>
              <a:ext uri="{28A0092B-C50C-407E-A947-70E740481C1C}">
                <a14:useLocalDpi xmlns:a14="http://schemas.microsoft.com/office/drawing/2010/main" val="0"/>
              </a:ext>
            </a:extLst>
          </a:blip>
          <a:stretch>
            <a:fillRect/>
          </a:stretch>
        </p:blipFill>
        <p:spPr>
          <a:xfrm>
            <a:off x="43425" y="12269"/>
            <a:ext cx="1374140" cy="1114425"/>
          </a:xfrm>
          <a:prstGeom prst="rect">
            <a:avLst/>
          </a:prstGeom>
        </p:spPr>
      </p:pic>
      <p:sp>
        <p:nvSpPr>
          <p:cNvPr id="41" name="_s2056"/>
          <p:cNvSpPr>
            <a:spLocks noChangeArrowheads="1"/>
          </p:cNvSpPr>
          <p:nvPr/>
        </p:nvSpPr>
        <p:spPr bwMode="auto">
          <a:xfrm>
            <a:off x="453511" y="3583575"/>
            <a:ext cx="2135076" cy="2133600"/>
          </a:xfrm>
          <a:prstGeom prst="roundRect">
            <a:avLst/>
          </a:prstGeom>
          <a:solidFill>
            <a:schemeClr val="accent2">
              <a:lumMod val="40000"/>
              <a:lumOff val="60000"/>
            </a:schemeClr>
          </a:solidFill>
          <a:ln w="28575" cmpd="sng">
            <a:solidFill>
              <a:schemeClr val="accent2"/>
            </a:solidFill>
            <a:miter lim="800000"/>
            <a:headEnd/>
            <a:tailEnd/>
          </a:ln>
        </p:spPr>
        <p:txBody>
          <a:bodyPr wrap="square" lIns="0" tIns="0" rIns="0" bIns="0" anchor="ctr"/>
          <a:lstStyle/>
          <a:p>
            <a:pPr algn="ctr" eaLnBrk="1" hangingPunct="1"/>
            <a:r>
              <a:rPr lang="en-US" sz="1600" b="1" dirty="0" err="1">
                <a:solidFill>
                  <a:srgbClr val="000000"/>
                </a:solidFill>
                <a:latin typeface="Arial" charset="0"/>
              </a:rPr>
              <a:t>Criss</a:t>
            </a:r>
            <a:r>
              <a:rPr lang="en-US" sz="1600" b="1" dirty="0">
                <a:solidFill>
                  <a:srgbClr val="000000"/>
                </a:solidFill>
                <a:latin typeface="Arial" charset="0"/>
              </a:rPr>
              <a:t>-Cross:</a:t>
            </a:r>
          </a:p>
          <a:p>
            <a:pPr algn="ctr" eaLnBrk="1" hangingPunct="1"/>
            <a:endParaRPr lang="en-US" sz="1600" b="1" dirty="0">
              <a:solidFill>
                <a:srgbClr val="000000"/>
              </a:solidFill>
              <a:latin typeface="Arial" charset="0"/>
            </a:endParaRPr>
          </a:p>
          <a:p>
            <a:pPr algn="ctr" eaLnBrk="1" hangingPunct="1"/>
            <a:r>
              <a:rPr lang="en-US" sz="1600" b="1" dirty="0">
                <a:solidFill>
                  <a:srgbClr val="000000"/>
                </a:solidFill>
                <a:latin typeface="Arial" charset="0"/>
              </a:rPr>
              <a:t> </a:t>
            </a:r>
            <a:r>
              <a:rPr lang="en-US" sz="4400" b="1" dirty="0">
                <a:solidFill>
                  <a:srgbClr val="000000"/>
                </a:solidFill>
                <a:latin typeface="Arial" charset="0"/>
              </a:rPr>
              <a:t>Ca</a:t>
            </a:r>
            <a:r>
              <a:rPr lang="en-US" sz="4400" b="1" baseline="30000" dirty="0">
                <a:solidFill>
                  <a:srgbClr val="000000"/>
                </a:solidFill>
                <a:latin typeface="Arial" charset="0"/>
              </a:rPr>
              <a:t>+2</a:t>
            </a:r>
            <a:r>
              <a:rPr lang="en-US" sz="4400" b="1" dirty="0">
                <a:solidFill>
                  <a:srgbClr val="000000"/>
                </a:solidFill>
                <a:latin typeface="Arial" charset="0"/>
              </a:rPr>
              <a:t>F</a:t>
            </a:r>
            <a:r>
              <a:rPr lang="en-US" sz="4400" b="1" baseline="30000" dirty="0">
                <a:solidFill>
                  <a:srgbClr val="000000"/>
                </a:solidFill>
                <a:latin typeface="Arial" charset="0"/>
              </a:rPr>
              <a:t>−</a:t>
            </a:r>
            <a:endParaRPr lang="en-US" sz="2800" b="1" dirty="0">
              <a:solidFill>
                <a:srgbClr val="000000"/>
              </a:solidFill>
              <a:latin typeface="Arial" charset="0"/>
            </a:endParaRPr>
          </a:p>
        </p:txBody>
      </p:sp>
      <p:cxnSp>
        <p:nvCxnSpPr>
          <p:cNvPr id="42" name="Straight Arrow Connector 41"/>
          <p:cNvCxnSpPr/>
          <p:nvPr/>
        </p:nvCxnSpPr>
        <p:spPr bwMode="auto">
          <a:xfrm>
            <a:off x="1646165" y="4838700"/>
            <a:ext cx="647700"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H="1">
            <a:off x="1521049" y="4838700"/>
            <a:ext cx="658516"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586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509"/>
                                        </p:tgtEl>
                                        <p:attrNameLst>
                                          <p:attrName>style.visibility</p:attrName>
                                        </p:attrNameLst>
                                      </p:cBhvr>
                                      <p:to>
                                        <p:strVal val="visible"/>
                                      </p:to>
                                    </p:set>
                                    <p:animEffect transition="in" filter="fade">
                                      <p:cBhvr>
                                        <p:cTn id="7" dur="500"/>
                                        <p:tgtEl>
                                          <p:spTgt spid="1055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511"/>
                                        </p:tgtEl>
                                        <p:attrNameLst>
                                          <p:attrName>style.visibility</p:attrName>
                                        </p:attrNameLst>
                                      </p:cBhvr>
                                      <p:to>
                                        <p:strVal val="visible"/>
                                      </p:to>
                                    </p:set>
                                    <p:animEffect transition="in" filter="fade">
                                      <p:cBhvr>
                                        <p:cTn id="12" dur="500"/>
                                        <p:tgtEl>
                                          <p:spTgt spid="1055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533">
                                            <p:txEl>
                                              <p:pRg st="0" end="0"/>
                                            </p:txEl>
                                          </p:spTgt>
                                        </p:tgtEl>
                                        <p:attrNameLst>
                                          <p:attrName>style.visibility</p:attrName>
                                        </p:attrNameLst>
                                      </p:cBhvr>
                                      <p:to>
                                        <p:strVal val="visible"/>
                                      </p:to>
                                    </p:set>
                                    <p:animEffect transition="in" filter="fade">
                                      <p:cBhvr>
                                        <p:cTn id="32" dur="500"/>
                                        <p:tgtEl>
                                          <p:spTgt spid="1055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533">
                                            <p:txEl>
                                              <p:pRg st="1" end="1"/>
                                            </p:txEl>
                                          </p:spTgt>
                                        </p:tgtEl>
                                        <p:attrNameLst>
                                          <p:attrName>style.visibility</p:attrName>
                                        </p:attrNameLst>
                                      </p:cBhvr>
                                      <p:to>
                                        <p:strVal val="visible"/>
                                      </p:to>
                                    </p:set>
                                    <p:animEffect transition="in" filter="fade">
                                      <p:cBhvr>
                                        <p:cTn id="37" dur="500"/>
                                        <p:tgtEl>
                                          <p:spTgt spid="10553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533">
                                            <p:txEl>
                                              <p:pRg st="2" end="2"/>
                                            </p:txEl>
                                          </p:spTgt>
                                        </p:tgtEl>
                                        <p:attrNameLst>
                                          <p:attrName>style.visibility</p:attrName>
                                        </p:attrNameLst>
                                      </p:cBhvr>
                                      <p:to>
                                        <p:strVal val="visible"/>
                                      </p:to>
                                    </p:set>
                                    <p:animEffect transition="in" filter="fade">
                                      <p:cBhvr>
                                        <p:cTn id="42" dur="500"/>
                                        <p:tgtEl>
                                          <p:spTgt spid="105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866574" y="85496"/>
            <a:ext cx="7026779" cy="2133600"/>
          </a:xfrm>
        </p:spPr>
        <p:txBody>
          <a:bodyPr/>
          <a:lstStyle/>
          <a:p>
            <a:pPr marL="0" indent="0"/>
            <a:r>
              <a:rPr lang="en-US" altLang="en-US" sz="2300" b="0" dirty="0">
                <a:solidFill>
                  <a:srgbClr val="FF0000"/>
                </a:solidFill>
              </a:rPr>
              <a:t>Use Lewis structures to determine the formula of the ionic compound formed when </a:t>
            </a:r>
            <a:r>
              <a:rPr lang="en-US" altLang="en-US" sz="2300" b="0" dirty="0">
                <a:solidFill>
                  <a:srgbClr val="0070C0"/>
                </a:solidFill>
              </a:rPr>
              <a:t>magnesium</a:t>
            </a:r>
            <a:r>
              <a:rPr lang="en-US" altLang="en-US" sz="2300" b="0" dirty="0">
                <a:solidFill>
                  <a:srgbClr val="FF0000"/>
                </a:solidFill>
              </a:rPr>
              <a:t> reacts with </a:t>
            </a:r>
            <a:r>
              <a:rPr lang="en-US" altLang="en-US" sz="2300" b="0" dirty="0">
                <a:solidFill>
                  <a:srgbClr val="0070C0"/>
                </a:solidFill>
              </a:rPr>
              <a:t>nitrogen</a:t>
            </a:r>
            <a:r>
              <a:rPr lang="en-US" altLang="en-US" sz="2300" b="0" dirty="0">
                <a:solidFill>
                  <a:srgbClr val="FF0000"/>
                </a:solidFill>
              </a:rPr>
              <a:t>. </a:t>
            </a:r>
            <a:r>
              <a:rPr lang="en-US" altLang="en-US" sz="2300" b="0" dirty="0">
                <a:solidFill>
                  <a:srgbClr val="00B050"/>
                </a:solidFill>
              </a:rPr>
              <a:t>Show the overall charge on the formula unit.</a:t>
            </a:r>
          </a:p>
        </p:txBody>
      </p:sp>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pic>
        <p:nvPicPr>
          <p:cNvPr id="39" name="Picture 38" descr="quick_check-01.eps"/>
          <p:cNvPicPr/>
          <p:nvPr/>
        </p:nvPicPr>
        <p:blipFill>
          <a:blip r:embed="rId3">
            <a:extLst>
              <a:ext uri="{28A0092B-C50C-407E-A947-70E740481C1C}">
                <a14:useLocalDpi xmlns:a14="http://schemas.microsoft.com/office/drawing/2010/main" val="0"/>
              </a:ext>
            </a:extLst>
          </a:blip>
          <a:stretch>
            <a:fillRect/>
          </a:stretch>
        </p:blipFill>
        <p:spPr>
          <a:xfrm>
            <a:off x="43425" y="12269"/>
            <a:ext cx="1374140" cy="1114425"/>
          </a:xfrm>
          <a:prstGeom prst="rect">
            <a:avLst/>
          </a:prstGeom>
        </p:spPr>
      </p:pic>
    </p:spTree>
    <p:extLst>
      <p:ext uri="{BB962C8B-B14F-4D97-AF65-F5344CB8AC3E}">
        <p14:creationId xmlns:p14="http://schemas.microsoft.com/office/powerpoint/2010/main" val="2346471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866574" y="85496"/>
            <a:ext cx="7125026" cy="2133600"/>
          </a:xfrm>
        </p:spPr>
        <p:txBody>
          <a:bodyPr/>
          <a:lstStyle/>
          <a:p>
            <a:pPr marL="0" indent="0"/>
            <a:r>
              <a:rPr lang="en-US" altLang="en-US" sz="2300" b="0" dirty="0">
                <a:solidFill>
                  <a:srgbClr val="FF0000"/>
                </a:solidFill>
              </a:rPr>
              <a:t>Use Lewis structures to determine the formula of the ionic compound formed when </a:t>
            </a:r>
            <a:r>
              <a:rPr lang="en-US" altLang="en-US" sz="2300" b="0" dirty="0">
                <a:solidFill>
                  <a:srgbClr val="0070C0"/>
                </a:solidFill>
              </a:rPr>
              <a:t>magnesium</a:t>
            </a:r>
            <a:r>
              <a:rPr lang="en-US" altLang="en-US" sz="2300" b="0" dirty="0">
                <a:solidFill>
                  <a:srgbClr val="FF0000"/>
                </a:solidFill>
              </a:rPr>
              <a:t> reacts with </a:t>
            </a:r>
            <a:r>
              <a:rPr lang="en-US" altLang="en-US" sz="2300" b="0" dirty="0">
                <a:solidFill>
                  <a:srgbClr val="0070C0"/>
                </a:solidFill>
              </a:rPr>
              <a:t>nitrogen</a:t>
            </a:r>
            <a:r>
              <a:rPr lang="en-US" altLang="en-US" sz="2300" b="0" dirty="0">
                <a:solidFill>
                  <a:srgbClr val="FF0000"/>
                </a:solidFill>
              </a:rPr>
              <a:t>. </a:t>
            </a:r>
            <a:r>
              <a:rPr lang="en-US" altLang="en-US" sz="2300" b="0" dirty="0">
                <a:solidFill>
                  <a:srgbClr val="00B050"/>
                </a:solidFill>
              </a:rPr>
              <a:t>Show the overall charge on the formula unit.</a:t>
            </a:r>
          </a:p>
        </p:txBody>
      </p:sp>
      <p:sp>
        <p:nvSpPr>
          <p:cNvPr id="105533" name="Text Box 61"/>
          <p:cNvSpPr txBox="1">
            <a:spLocks noChangeArrowheads="1"/>
          </p:cNvSpPr>
          <p:nvPr/>
        </p:nvSpPr>
        <p:spPr bwMode="auto">
          <a:xfrm>
            <a:off x="2737650" y="3608375"/>
            <a:ext cx="6325737" cy="249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lgn="ctr">
              <a:spcBef>
                <a:spcPct val="50000"/>
              </a:spcBef>
            </a:pPr>
            <a:r>
              <a:rPr lang="en-US" altLang="en-US" sz="7200" dirty="0">
                <a:solidFill>
                  <a:srgbClr val="000000"/>
                </a:solidFill>
              </a:rPr>
              <a:t>Mg</a:t>
            </a:r>
            <a:r>
              <a:rPr lang="en-US" altLang="en-US" sz="7200" baseline="-25000" dirty="0">
                <a:solidFill>
                  <a:srgbClr val="000000"/>
                </a:solidFill>
              </a:rPr>
              <a:t>3</a:t>
            </a:r>
            <a:r>
              <a:rPr lang="en-US" altLang="en-US" sz="7200" dirty="0">
                <a:solidFill>
                  <a:srgbClr val="000000"/>
                </a:solidFill>
              </a:rPr>
              <a:t>N</a:t>
            </a:r>
            <a:r>
              <a:rPr lang="en-US" altLang="en-US" sz="7200" baseline="-25000" dirty="0">
                <a:solidFill>
                  <a:srgbClr val="000000"/>
                </a:solidFill>
              </a:rPr>
              <a:t>2</a:t>
            </a:r>
            <a:r>
              <a:rPr lang="en-US" altLang="en-US" sz="2800" dirty="0">
                <a:solidFill>
                  <a:srgbClr val="000000"/>
                </a:solidFill>
              </a:rPr>
              <a:t> </a:t>
            </a:r>
          </a:p>
          <a:p>
            <a:pPr algn="ctr">
              <a:spcBef>
                <a:spcPct val="50000"/>
              </a:spcBef>
            </a:pPr>
            <a:r>
              <a:rPr lang="en-US" altLang="en-US" sz="2800" dirty="0">
                <a:solidFill>
                  <a:srgbClr val="00B050"/>
                </a:solidFill>
              </a:rPr>
              <a:t>Overall Charge =  3(+2) + 2(-3) = </a:t>
            </a:r>
            <a:r>
              <a:rPr lang="en-US" altLang="en-US" sz="2800" b="1" dirty="0">
                <a:solidFill>
                  <a:srgbClr val="FF0000"/>
                </a:solidFill>
              </a:rPr>
              <a:t>0</a:t>
            </a:r>
          </a:p>
          <a:p>
            <a:pPr algn="ctr">
              <a:spcBef>
                <a:spcPct val="50000"/>
              </a:spcBef>
            </a:pPr>
            <a:r>
              <a:rPr lang="en-US" altLang="en-US" sz="2800" dirty="0">
                <a:solidFill>
                  <a:srgbClr val="0070C0"/>
                </a:solidFill>
              </a:rPr>
              <a:t>All the atoms have a full valence.</a:t>
            </a:r>
            <a:endParaRPr lang="en-US" altLang="en-US" sz="7200" dirty="0">
              <a:solidFill>
                <a:srgbClr val="0070C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pic>
        <p:nvPicPr>
          <p:cNvPr id="39" name="Picture 38" descr="quick_check-01.eps"/>
          <p:cNvPicPr/>
          <p:nvPr/>
        </p:nvPicPr>
        <p:blipFill>
          <a:blip r:embed="rId3">
            <a:extLst>
              <a:ext uri="{28A0092B-C50C-407E-A947-70E740481C1C}">
                <a14:useLocalDpi xmlns:a14="http://schemas.microsoft.com/office/drawing/2010/main" val="0"/>
              </a:ext>
            </a:extLst>
          </a:blip>
          <a:stretch>
            <a:fillRect/>
          </a:stretch>
        </p:blipFill>
        <p:spPr>
          <a:xfrm>
            <a:off x="43425" y="12269"/>
            <a:ext cx="1374140" cy="1114425"/>
          </a:xfrm>
          <a:prstGeom prst="rect">
            <a:avLst/>
          </a:prstGeom>
        </p:spPr>
      </p:pic>
      <p:grpSp>
        <p:nvGrpSpPr>
          <p:cNvPr id="4" name="Group 3">
            <a:extLst>
              <a:ext uri="{FF2B5EF4-FFF2-40B4-BE49-F238E27FC236}">
                <a16:creationId xmlns:a16="http://schemas.microsoft.com/office/drawing/2014/main" id="{998E576B-57B8-CB43-BEEB-FAF25C5C9CD2}"/>
              </a:ext>
            </a:extLst>
          </p:cNvPr>
          <p:cNvGrpSpPr/>
          <p:nvPr/>
        </p:nvGrpSpPr>
        <p:grpSpPr>
          <a:xfrm>
            <a:off x="4261650" y="1001712"/>
            <a:ext cx="3200401" cy="2565400"/>
            <a:chOff x="4261650" y="1001712"/>
            <a:chExt cx="3200401" cy="2565400"/>
          </a:xfrm>
        </p:grpSpPr>
        <p:grpSp>
          <p:nvGrpSpPr>
            <p:cNvPr id="42" name="Group 42"/>
            <p:cNvGrpSpPr>
              <a:grpSpLocks/>
            </p:cNvGrpSpPr>
            <p:nvPr/>
          </p:nvGrpSpPr>
          <p:grpSpPr bwMode="auto">
            <a:xfrm>
              <a:off x="6247613" y="1001712"/>
              <a:ext cx="1214438" cy="1436688"/>
              <a:chOff x="4227" y="2448"/>
              <a:chExt cx="765" cy="905"/>
            </a:xfrm>
          </p:grpSpPr>
          <p:sp>
            <p:nvSpPr>
              <p:cNvPr id="74" name="Text Box 43"/>
              <p:cNvSpPr txBox="1">
                <a:spLocks noChangeArrowheads="1"/>
              </p:cNvSpPr>
              <p:nvPr/>
            </p:nvSpPr>
            <p:spPr bwMode="auto">
              <a:xfrm>
                <a:off x="4368" y="2784"/>
                <a:ext cx="33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5" name="Text Box 44"/>
              <p:cNvSpPr txBox="1">
                <a:spLocks noChangeArrowheads="1"/>
              </p:cNvSpPr>
              <p:nvPr/>
            </p:nvSpPr>
            <p:spPr bwMode="auto">
              <a:xfrm rot="5400000">
                <a:off x="4416" y="2931"/>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6" name="Text Box 45"/>
              <p:cNvSpPr txBox="1">
                <a:spLocks noChangeArrowheads="1"/>
              </p:cNvSpPr>
              <p:nvPr/>
            </p:nvSpPr>
            <p:spPr bwMode="auto">
              <a:xfrm>
                <a:off x="4368" y="2448"/>
                <a:ext cx="336"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N</a:t>
                </a:r>
              </a:p>
            </p:txBody>
          </p:sp>
          <p:sp>
            <p:nvSpPr>
              <p:cNvPr id="77" name="Text Box 46"/>
              <p:cNvSpPr txBox="1">
                <a:spLocks noChangeArrowheads="1"/>
              </p:cNvSpPr>
              <p:nvPr/>
            </p:nvSpPr>
            <p:spPr bwMode="auto">
              <a:xfrm rot="5400000">
                <a:off x="4128" y="2931"/>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8" name="Text Box 47"/>
              <p:cNvSpPr txBox="1">
                <a:spLocks noChangeArrowheads="1"/>
              </p:cNvSpPr>
              <p:nvPr/>
            </p:nvSpPr>
            <p:spPr bwMode="auto">
              <a:xfrm>
                <a:off x="4320" y="3072"/>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9" name="Text Box 48"/>
              <p:cNvSpPr txBox="1">
                <a:spLocks noChangeArrowheads="1"/>
              </p:cNvSpPr>
              <p:nvPr/>
            </p:nvSpPr>
            <p:spPr bwMode="auto">
              <a:xfrm>
                <a:off x="4656" y="2832"/>
                <a:ext cx="3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30000" dirty="0">
                    <a:solidFill>
                      <a:srgbClr val="000000"/>
                    </a:solidFill>
                  </a:rPr>
                  <a:t>3</a:t>
                </a:r>
                <a:r>
                  <a:rPr lang="en-US" altLang="en-US" baseline="30000" dirty="0">
                    <a:solidFill>
                      <a:srgbClr val="000000"/>
                    </a:solidFill>
                    <a:cs typeface="Arial" panose="020B0604020202020204" pitchFamily="34" charset="0"/>
                  </a:rPr>
                  <a:t>–</a:t>
                </a:r>
              </a:p>
            </p:txBody>
          </p:sp>
        </p:grpSp>
        <p:sp>
          <p:nvSpPr>
            <p:cNvPr id="45" name="Line 39"/>
            <p:cNvSpPr>
              <a:spLocks noChangeShapeType="1"/>
            </p:cNvSpPr>
            <p:nvPr/>
          </p:nvSpPr>
          <p:spPr bwMode="auto">
            <a:xfrm>
              <a:off x="4261650" y="2525712"/>
              <a:ext cx="762000"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6" name="Text Box 41"/>
            <p:cNvSpPr txBox="1">
              <a:spLocks noChangeArrowheads="1"/>
            </p:cNvSpPr>
            <p:nvPr/>
          </p:nvSpPr>
          <p:spPr bwMode="auto">
            <a:xfrm>
              <a:off x="5252250" y="2297112"/>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Mg</a:t>
              </a:r>
              <a:r>
                <a:rPr lang="en-US" altLang="en-US" sz="2700" baseline="30000" dirty="0">
                  <a:solidFill>
                    <a:srgbClr val="000000"/>
                  </a:solidFill>
                </a:rPr>
                <a:t>2+</a:t>
              </a:r>
              <a:endParaRPr lang="en-US" altLang="en-US" sz="2700" dirty="0">
                <a:solidFill>
                  <a:srgbClr val="000000"/>
                </a:solidFill>
              </a:endParaRPr>
            </a:p>
          </p:txBody>
        </p:sp>
        <p:sp>
          <p:nvSpPr>
            <p:cNvPr id="48" name="Text Box 74"/>
            <p:cNvSpPr txBox="1">
              <a:spLocks noChangeArrowheads="1"/>
            </p:cNvSpPr>
            <p:nvPr/>
          </p:nvSpPr>
          <p:spPr bwMode="auto">
            <a:xfrm>
              <a:off x="5252250" y="3059112"/>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Mg</a:t>
              </a:r>
              <a:r>
                <a:rPr lang="en-US" altLang="en-US" sz="2700" baseline="30000" dirty="0">
                  <a:solidFill>
                    <a:srgbClr val="000000"/>
                  </a:solidFill>
                </a:rPr>
                <a:t>2+</a:t>
              </a:r>
              <a:endParaRPr lang="en-US" altLang="en-US" sz="2700" dirty="0">
                <a:solidFill>
                  <a:srgbClr val="000000"/>
                </a:solidFill>
              </a:endParaRPr>
            </a:p>
          </p:txBody>
        </p:sp>
        <p:sp>
          <p:nvSpPr>
            <p:cNvPr id="49" name="Text Box 75"/>
            <p:cNvSpPr txBox="1">
              <a:spLocks noChangeArrowheads="1"/>
            </p:cNvSpPr>
            <p:nvPr/>
          </p:nvSpPr>
          <p:spPr bwMode="auto">
            <a:xfrm>
              <a:off x="5252250" y="1535112"/>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Mg</a:t>
              </a:r>
              <a:r>
                <a:rPr lang="en-US" altLang="en-US" sz="2700" baseline="30000" dirty="0">
                  <a:solidFill>
                    <a:srgbClr val="000000"/>
                  </a:solidFill>
                </a:rPr>
                <a:t>2+</a:t>
              </a:r>
              <a:endParaRPr lang="en-US" altLang="en-US" sz="2700" dirty="0">
                <a:solidFill>
                  <a:srgbClr val="000000"/>
                </a:solidFill>
              </a:endParaRPr>
            </a:p>
          </p:txBody>
        </p:sp>
        <p:grpSp>
          <p:nvGrpSpPr>
            <p:cNvPr id="50" name="Group 76"/>
            <p:cNvGrpSpPr>
              <a:grpSpLocks/>
            </p:cNvGrpSpPr>
            <p:nvPr/>
          </p:nvGrpSpPr>
          <p:grpSpPr bwMode="auto">
            <a:xfrm>
              <a:off x="6247613" y="1992312"/>
              <a:ext cx="1214438" cy="1436688"/>
              <a:chOff x="4227" y="2448"/>
              <a:chExt cx="765" cy="905"/>
            </a:xfrm>
          </p:grpSpPr>
          <p:sp>
            <p:nvSpPr>
              <p:cNvPr id="63" name="Text Box 77"/>
              <p:cNvSpPr txBox="1">
                <a:spLocks noChangeArrowheads="1"/>
              </p:cNvSpPr>
              <p:nvPr/>
            </p:nvSpPr>
            <p:spPr bwMode="auto">
              <a:xfrm>
                <a:off x="4368" y="2784"/>
                <a:ext cx="33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64" name="Text Box 78"/>
              <p:cNvSpPr txBox="1">
                <a:spLocks noChangeArrowheads="1"/>
              </p:cNvSpPr>
              <p:nvPr/>
            </p:nvSpPr>
            <p:spPr bwMode="auto">
              <a:xfrm rot="5400000">
                <a:off x="4416" y="2931"/>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65" name="Text Box 79"/>
              <p:cNvSpPr txBox="1">
                <a:spLocks noChangeArrowheads="1"/>
              </p:cNvSpPr>
              <p:nvPr/>
            </p:nvSpPr>
            <p:spPr bwMode="auto">
              <a:xfrm>
                <a:off x="4368" y="2448"/>
                <a:ext cx="336"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N</a:t>
                </a:r>
              </a:p>
            </p:txBody>
          </p:sp>
          <p:sp>
            <p:nvSpPr>
              <p:cNvPr id="66" name="Text Box 80"/>
              <p:cNvSpPr txBox="1">
                <a:spLocks noChangeArrowheads="1"/>
              </p:cNvSpPr>
              <p:nvPr/>
            </p:nvSpPr>
            <p:spPr bwMode="auto">
              <a:xfrm rot="5400000">
                <a:off x="4128" y="2931"/>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67" name="Text Box 81"/>
              <p:cNvSpPr txBox="1">
                <a:spLocks noChangeArrowheads="1"/>
              </p:cNvSpPr>
              <p:nvPr/>
            </p:nvSpPr>
            <p:spPr bwMode="auto">
              <a:xfrm>
                <a:off x="4320" y="3072"/>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68" name="Text Box 82"/>
              <p:cNvSpPr txBox="1">
                <a:spLocks noChangeArrowheads="1"/>
              </p:cNvSpPr>
              <p:nvPr/>
            </p:nvSpPr>
            <p:spPr bwMode="auto">
              <a:xfrm>
                <a:off x="4656" y="2832"/>
                <a:ext cx="3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30000" dirty="0">
                    <a:solidFill>
                      <a:srgbClr val="000000"/>
                    </a:solidFill>
                  </a:rPr>
                  <a:t>3</a:t>
                </a:r>
                <a:r>
                  <a:rPr lang="en-US" altLang="en-US" baseline="30000" dirty="0">
                    <a:solidFill>
                      <a:srgbClr val="000000"/>
                    </a:solidFill>
                    <a:cs typeface="Arial" panose="020B0604020202020204" pitchFamily="34" charset="0"/>
                  </a:rPr>
                  <a:t>–</a:t>
                </a:r>
              </a:p>
            </p:txBody>
          </p:sp>
        </p:grpSp>
      </p:grpSp>
      <p:grpSp>
        <p:nvGrpSpPr>
          <p:cNvPr id="3" name="Group 2">
            <a:extLst>
              <a:ext uri="{FF2B5EF4-FFF2-40B4-BE49-F238E27FC236}">
                <a16:creationId xmlns:a16="http://schemas.microsoft.com/office/drawing/2014/main" id="{2C229529-9C0A-E969-37DF-CCDA59B9851C}"/>
              </a:ext>
            </a:extLst>
          </p:cNvPr>
          <p:cNvGrpSpPr/>
          <p:nvPr/>
        </p:nvGrpSpPr>
        <p:grpSpPr>
          <a:xfrm>
            <a:off x="1670850" y="1001712"/>
            <a:ext cx="2508250" cy="2732088"/>
            <a:chOff x="1670850" y="1001712"/>
            <a:chExt cx="2508250" cy="2732088"/>
          </a:xfrm>
        </p:grpSpPr>
        <p:grpSp>
          <p:nvGrpSpPr>
            <p:cNvPr id="41" name="Group 67"/>
            <p:cNvGrpSpPr>
              <a:grpSpLocks/>
            </p:cNvGrpSpPr>
            <p:nvPr/>
          </p:nvGrpSpPr>
          <p:grpSpPr bwMode="auto">
            <a:xfrm>
              <a:off x="3347250" y="1001712"/>
              <a:ext cx="831850" cy="1436688"/>
              <a:chOff x="1872" y="2640"/>
              <a:chExt cx="524" cy="905"/>
            </a:xfrm>
          </p:grpSpPr>
          <p:sp>
            <p:nvSpPr>
              <p:cNvPr id="80" name="Text Box 30"/>
              <p:cNvSpPr txBox="1">
                <a:spLocks noChangeArrowheads="1"/>
              </p:cNvSpPr>
              <p:nvPr/>
            </p:nvSpPr>
            <p:spPr bwMode="auto">
              <a:xfrm>
                <a:off x="2064" y="3264"/>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sp>
            <p:nvSpPr>
              <p:cNvPr id="81" name="Text Box 31"/>
              <p:cNvSpPr txBox="1">
                <a:spLocks noChangeArrowheads="1"/>
              </p:cNvSpPr>
              <p:nvPr/>
            </p:nvSpPr>
            <p:spPr bwMode="auto">
              <a:xfrm>
                <a:off x="1872" y="3168"/>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sp>
            <p:nvSpPr>
              <p:cNvPr id="82" name="Text Box 32"/>
              <p:cNvSpPr txBox="1">
                <a:spLocks noChangeArrowheads="1"/>
              </p:cNvSpPr>
              <p:nvPr/>
            </p:nvSpPr>
            <p:spPr bwMode="auto">
              <a:xfrm>
                <a:off x="1968" y="2976"/>
                <a:ext cx="33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endParaRPr lang="en-US" altLang="en-US" sz="2300" dirty="0">
                  <a:solidFill>
                    <a:srgbClr val="000000"/>
                  </a:solidFill>
                </a:endParaRPr>
              </a:p>
            </p:txBody>
          </p:sp>
          <p:sp>
            <p:nvSpPr>
              <p:cNvPr id="83" name="Text Box 33"/>
              <p:cNvSpPr txBox="1">
                <a:spLocks noChangeArrowheads="1"/>
              </p:cNvSpPr>
              <p:nvPr/>
            </p:nvSpPr>
            <p:spPr bwMode="auto">
              <a:xfrm rot="5400000">
                <a:off x="2016" y="3123"/>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84" name="Text Box 34"/>
              <p:cNvSpPr txBox="1">
                <a:spLocks noChangeArrowheads="1"/>
              </p:cNvSpPr>
              <p:nvPr/>
            </p:nvSpPr>
            <p:spPr bwMode="auto">
              <a:xfrm>
                <a:off x="1968" y="2640"/>
                <a:ext cx="336"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N</a:t>
                </a:r>
              </a:p>
            </p:txBody>
          </p:sp>
        </p:grpSp>
        <p:sp>
          <p:nvSpPr>
            <p:cNvPr id="44" name="Text Box 38"/>
            <p:cNvSpPr txBox="1">
              <a:spLocks noChangeArrowheads="1"/>
            </p:cNvSpPr>
            <p:nvPr/>
          </p:nvSpPr>
          <p:spPr bwMode="auto">
            <a:xfrm>
              <a:off x="2737650" y="2297112"/>
              <a:ext cx="457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00"/>
                  </a:solidFill>
                </a:rPr>
                <a:t>+</a:t>
              </a:r>
            </a:p>
          </p:txBody>
        </p:sp>
        <p:grpSp>
          <p:nvGrpSpPr>
            <p:cNvPr id="47" name="Group 68"/>
            <p:cNvGrpSpPr>
              <a:grpSpLocks/>
            </p:cNvGrpSpPr>
            <p:nvPr/>
          </p:nvGrpSpPr>
          <p:grpSpPr bwMode="auto">
            <a:xfrm>
              <a:off x="3347250" y="1916112"/>
              <a:ext cx="831850" cy="1436688"/>
              <a:chOff x="1872" y="2640"/>
              <a:chExt cx="524" cy="905"/>
            </a:xfrm>
          </p:grpSpPr>
          <p:sp>
            <p:nvSpPr>
              <p:cNvPr id="69" name="Text Box 69"/>
              <p:cNvSpPr txBox="1">
                <a:spLocks noChangeArrowheads="1"/>
              </p:cNvSpPr>
              <p:nvPr/>
            </p:nvSpPr>
            <p:spPr bwMode="auto">
              <a:xfrm>
                <a:off x="2064" y="3264"/>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sp>
            <p:nvSpPr>
              <p:cNvPr id="70" name="Text Box 70"/>
              <p:cNvSpPr txBox="1">
                <a:spLocks noChangeArrowheads="1"/>
              </p:cNvSpPr>
              <p:nvPr/>
            </p:nvSpPr>
            <p:spPr bwMode="auto">
              <a:xfrm>
                <a:off x="1872" y="3168"/>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sp>
            <p:nvSpPr>
              <p:cNvPr id="71" name="Text Box 71"/>
              <p:cNvSpPr txBox="1">
                <a:spLocks noChangeArrowheads="1"/>
              </p:cNvSpPr>
              <p:nvPr/>
            </p:nvSpPr>
            <p:spPr bwMode="auto">
              <a:xfrm>
                <a:off x="1968" y="2976"/>
                <a:ext cx="33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endParaRPr lang="en-US" altLang="en-US" sz="2300" dirty="0">
                  <a:solidFill>
                    <a:srgbClr val="000000"/>
                  </a:solidFill>
                </a:endParaRPr>
              </a:p>
            </p:txBody>
          </p:sp>
          <p:sp>
            <p:nvSpPr>
              <p:cNvPr id="72" name="Text Box 72"/>
              <p:cNvSpPr txBox="1">
                <a:spLocks noChangeArrowheads="1"/>
              </p:cNvSpPr>
              <p:nvPr/>
            </p:nvSpPr>
            <p:spPr bwMode="auto">
              <a:xfrm rot="5400000">
                <a:off x="2016" y="3123"/>
                <a:ext cx="4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3" name="Text Box 73"/>
              <p:cNvSpPr txBox="1">
                <a:spLocks noChangeArrowheads="1"/>
              </p:cNvSpPr>
              <p:nvPr/>
            </p:nvSpPr>
            <p:spPr bwMode="auto">
              <a:xfrm>
                <a:off x="1968" y="2640"/>
                <a:ext cx="336"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N</a:t>
                </a:r>
              </a:p>
            </p:txBody>
          </p:sp>
        </p:grpSp>
        <p:grpSp>
          <p:nvGrpSpPr>
            <p:cNvPr id="51" name="Group 87"/>
            <p:cNvGrpSpPr>
              <a:grpSpLocks/>
            </p:cNvGrpSpPr>
            <p:nvPr/>
          </p:nvGrpSpPr>
          <p:grpSpPr bwMode="auto">
            <a:xfrm>
              <a:off x="1670850" y="1230312"/>
              <a:ext cx="685800" cy="979488"/>
              <a:chOff x="912" y="2544"/>
              <a:chExt cx="432" cy="617"/>
            </a:xfrm>
          </p:grpSpPr>
          <p:sp>
            <p:nvSpPr>
              <p:cNvPr id="60" name="Text Box 60"/>
              <p:cNvSpPr txBox="1">
                <a:spLocks noChangeArrowheads="1"/>
              </p:cNvSpPr>
              <p:nvPr/>
            </p:nvSpPr>
            <p:spPr bwMode="auto">
              <a:xfrm>
                <a:off x="912" y="2688"/>
                <a:ext cx="43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Mg</a:t>
                </a:r>
              </a:p>
            </p:txBody>
          </p:sp>
          <p:sp>
            <p:nvSpPr>
              <p:cNvPr id="61" name="Text Box 85"/>
              <p:cNvSpPr txBox="1">
                <a:spLocks noChangeArrowheads="1"/>
              </p:cNvSpPr>
              <p:nvPr/>
            </p:nvSpPr>
            <p:spPr bwMode="auto">
              <a:xfrm>
                <a:off x="960" y="2544"/>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sp>
            <p:nvSpPr>
              <p:cNvPr id="62" name="Text Box 86"/>
              <p:cNvSpPr txBox="1">
                <a:spLocks noChangeArrowheads="1"/>
              </p:cNvSpPr>
              <p:nvPr/>
            </p:nvSpPr>
            <p:spPr bwMode="auto">
              <a:xfrm>
                <a:off x="1104" y="2880"/>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grpSp>
        <p:grpSp>
          <p:nvGrpSpPr>
            <p:cNvPr id="52" name="Group 88"/>
            <p:cNvGrpSpPr>
              <a:grpSpLocks/>
            </p:cNvGrpSpPr>
            <p:nvPr/>
          </p:nvGrpSpPr>
          <p:grpSpPr bwMode="auto">
            <a:xfrm>
              <a:off x="1670850" y="1992312"/>
              <a:ext cx="685800" cy="979488"/>
              <a:chOff x="912" y="2544"/>
              <a:chExt cx="432" cy="617"/>
            </a:xfrm>
          </p:grpSpPr>
          <p:sp>
            <p:nvSpPr>
              <p:cNvPr id="57" name="Text Box 89"/>
              <p:cNvSpPr txBox="1">
                <a:spLocks noChangeArrowheads="1"/>
              </p:cNvSpPr>
              <p:nvPr/>
            </p:nvSpPr>
            <p:spPr bwMode="auto">
              <a:xfrm>
                <a:off x="912" y="2688"/>
                <a:ext cx="43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Mg</a:t>
                </a:r>
              </a:p>
            </p:txBody>
          </p:sp>
          <p:sp>
            <p:nvSpPr>
              <p:cNvPr id="58" name="Text Box 90"/>
              <p:cNvSpPr txBox="1">
                <a:spLocks noChangeArrowheads="1"/>
              </p:cNvSpPr>
              <p:nvPr/>
            </p:nvSpPr>
            <p:spPr bwMode="auto">
              <a:xfrm>
                <a:off x="960" y="2544"/>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sp>
            <p:nvSpPr>
              <p:cNvPr id="59" name="Text Box 91"/>
              <p:cNvSpPr txBox="1">
                <a:spLocks noChangeArrowheads="1"/>
              </p:cNvSpPr>
              <p:nvPr/>
            </p:nvSpPr>
            <p:spPr bwMode="auto">
              <a:xfrm>
                <a:off x="1104" y="2880"/>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grpSp>
        <p:grpSp>
          <p:nvGrpSpPr>
            <p:cNvPr id="53" name="Group 92"/>
            <p:cNvGrpSpPr>
              <a:grpSpLocks/>
            </p:cNvGrpSpPr>
            <p:nvPr/>
          </p:nvGrpSpPr>
          <p:grpSpPr bwMode="auto">
            <a:xfrm>
              <a:off x="1670850" y="2754312"/>
              <a:ext cx="685800" cy="979488"/>
              <a:chOff x="912" y="2544"/>
              <a:chExt cx="432" cy="617"/>
            </a:xfrm>
          </p:grpSpPr>
          <p:sp>
            <p:nvSpPr>
              <p:cNvPr id="54" name="Text Box 93"/>
              <p:cNvSpPr txBox="1">
                <a:spLocks noChangeArrowheads="1"/>
              </p:cNvSpPr>
              <p:nvPr/>
            </p:nvSpPr>
            <p:spPr bwMode="auto">
              <a:xfrm>
                <a:off x="912" y="2688"/>
                <a:ext cx="43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Mg</a:t>
                </a:r>
              </a:p>
            </p:txBody>
          </p:sp>
          <p:sp>
            <p:nvSpPr>
              <p:cNvPr id="55" name="Text Box 94"/>
              <p:cNvSpPr txBox="1">
                <a:spLocks noChangeArrowheads="1"/>
              </p:cNvSpPr>
              <p:nvPr/>
            </p:nvSpPr>
            <p:spPr bwMode="auto">
              <a:xfrm>
                <a:off x="960" y="2544"/>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sp>
            <p:nvSpPr>
              <p:cNvPr id="56" name="Text Box 95"/>
              <p:cNvSpPr txBox="1">
                <a:spLocks noChangeArrowheads="1"/>
              </p:cNvSpPr>
              <p:nvPr/>
            </p:nvSpPr>
            <p:spPr bwMode="auto">
              <a:xfrm>
                <a:off x="1104" y="2880"/>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p>
            </p:txBody>
          </p:sp>
        </p:grpSp>
      </p:grpSp>
      <p:sp>
        <p:nvSpPr>
          <p:cNvPr id="86" name="_s2056"/>
          <p:cNvSpPr>
            <a:spLocks noChangeArrowheads="1"/>
          </p:cNvSpPr>
          <p:nvPr/>
        </p:nvSpPr>
        <p:spPr bwMode="auto">
          <a:xfrm>
            <a:off x="422804" y="3787910"/>
            <a:ext cx="2314846" cy="2133600"/>
          </a:xfrm>
          <a:prstGeom prst="roundRect">
            <a:avLst/>
          </a:prstGeom>
          <a:solidFill>
            <a:schemeClr val="accent2">
              <a:lumMod val="40000"/>
              <a:lumOff val="60000"/>
            </a:schemeClr>
          </a:solidFill>
          <a:ln w="28575" cmpd="sng">
            <a:solidFill>
              <a:schemeClr val="accent2"/>
            </a:solidFill>
            <a:miter lim="800000"/>
            <a:headEnd/>
            <a:tailEnd/>
          </a:ln>
        </p:spPr>
        <p:txBody>
          <a:bodyPr wrap="square" lIns="0" tIns="0" rIns="0" bIns="0" anchor="ctr"/>
          <a:lstStyle/>
          <a:p>
            <a:pPr algn="ctr" eaLnBrk="1" hangingPunct="1"/>
            <a:r>
              <a:rPr lang="en-US" sz="1600" b="1" dirty="0" err="1">
                <a:solidFill>
                  <a:srgbClr val="000000"/>
                </a:solidFill>
                <a:latin typeface="Arial" charset="0"/>
              </a:rPr>
              <a:t>Criss</a:t>
            </a:r>
            <a:r>
              <a:rPr lang="en-US" sz="1600" b="1" dirty="0">
                <a:solidFill>
                  <a:srgbClr val="000000"/>
                </a:solidFill>
                <a:latin typeface="Arial" charset="0"/>
              </a:rPr>
              <a:t>-Cross:</a:t>
            </a:r>
          </a:p>
          <a:p>
            <a:pPr algn="ctr" eaLnBrk="1" hangingPunct="1"/>
            <a:endParaRPr lang="en-US" sz="1600" b="1" dirty="0">
              <a:solidFill>
                <a:srgbClr val="000000"/>
              </a:solidFill>
              <a:latin typeface="Arial" charset="0"/>
            </a:endParaRPr>
          </a:p>
          <a:p>
            <a:pPr algn="ctr" eaLnBrk="1" hangingPunct="1"/>
            <a:r>
              <a:rPr lang="en-US" sz="1600" b="1" dirty="0">
                <a:solidFill>
                  <a:srgbClr val="000000"/>
                </a:solidFill>
                <a:latin typeface="Arial" charset="0"/>
              </a:rPr>
              <a:t> </a:t>
            </a:r>
            <a:r>
              <a:rPr lang="en-US" sz="4400" b="1" dirty="0">
                <a:solidFill>
                  <a:srgbClr val="000000"/>
                </a:solidFill>
                <a:latin typeface="Arial" charset="0"/>
              </a:rPr>
              <a:t>Mg</a:t>
            </a:r>
            <a:r>
              <a:rPr lang="en-US" sz="4400" b="1" baseline="30000" dirty="0">
                <a:solidFill>
                  <a:srgbClr val="000000"/>
                </a:solidFill>
                <a:latin typeface="Arial" charset="0"/>
              </a:rPr>
              <a:t>+2</a:t>
            </a:r>
            <a:r>
              <a:rPr lang="en-US" sz="4400" b="1" dirty="0">
                <a:solidFill>
                  <a:srgbClr val="000000"/>
                </a:solidFill>
                <a:latin typeface="Arial" charset="0"/>
              </a:rPr>
              <a:t>N</a:t>
            </a:r>
            <a:r>
              <a:rPr lang="en-US" sz="4400" b="1" baseline="30000" dirty="0">
                <a:solidFill>
                  <a:srgbClr val="000000"/>
                </a:solidFill>
                <a:latin typeface="Arial" charset="0"/>
              </a:rPr>
              <a:t>−3</a:t>
            </a:r>
            <a:endParaRPr lang="en-US" sz="2800" b="1" dirty="0">
              <a:solidFill>
                <a:srgbClr val="000000"/>
              </a:solidFill>
              <a:latin typeface="Arial" charset="0"/>
            </a:endParaRPr>
          </a:p>
        </p:txBody>
      </p:sp>
      <p:cxnSp>
        <p:nvCxnSpPr>
          <p:cNvPr id="87" name="Straight Arrow Connector 86"/>
          <p:cNvCxnSpPr/>
          <p:nvPr/>
        </p:nvCxnSpPr>
        <p:spPr bwMode="auto">
          <a:xfrm>
            <a:off x="1747050" y="5214485"/>
            <a:ext cx="685800"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Arrow Connector 87"/>
          <p:cNvCxnSpPr/>
          <p:nvPr/>
        </p:nvCxnSpPr>
        <p:spPr bwMode="auto">
          <a:xfrm flipH="1">
            <a:off x="1442250" y="5214485"/>
            <a:ext cx="723900"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2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533">
                                            <p:txEl>
                                              <p:pRg st="0" end="0"/>
                                            </p:txEl>
                                          </p:spTgt>
                                        </p:tgtEl>
                                        <p:attrNameLst>
                                          <p:attrName>style.visibility</p:attrName>
                                        </p:attrNameLst>
                                      </p:cBhvr>
                                      <p:to>
                                        <p:strVal val="visible"/>
                                      </p:to>
                                    </p:set>
                                    <p:animEffect transition="in" filter="fade">
                                      <p:cBhvr>
                                        <p:cTn id="32" dur="500"/>
                                        <p:tgtEl>
                                          <p:spTgt spid="1055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533">
                                            <p:txEl>
                                              <p:pRg st="1" end="1"/>
                                            </p:txEl>
                                          </p:spTgt>
                                        </p:tgtEl>
                                        <p:attrNameLst>
                                          <p:attrName>style.visibility</p:attrName>
                                        </p:attrNameLst>
                                      </p:cBhvr>
                                      <p:to>
                                        <p:strVal val="visible"/>
                                      </p:to>
                                    </p:set>
                                    <p:animEffect transition="in" filter="fade">
                                      <p:cBhvr>
                                        <p:cTn id="37" dur="500"/>
                                        <p:tgtEl>
                                          <p:spTgt spid="10553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533">
                                            <p:txEl>
                                              <p:pRg st="2" end="2"/>
                                            </p:txEl>
                                          </p:spTgt>
                                        </p:tgtEl>
                                        <p:attrNameLst>
                                          <p:attrName>style.visibility</p:attrName>
                                        </p:attrNameLst>
                                      </p:cBhvr>
                                      <p:to>
                                        <p:strVal val="visible"/>
                                      </p:to>
                                    </p:set>
                                    <p:animEffect transition="in" filter="fade">
                                      <p:cBhvr>
                                        <p:cTn id="42" dur="500"/>
                                        <p:tgtEl>
                                          <p:spTgt spid="105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95999" y="1371600"/>
            <a:ext cx="3048001" cy="5486400"/>
          </a:xfrm>
          <a:prstGeom prst="rect">
            <a:avLst/>
          </a:prstGeom>
          <a:solidFill>
            <a:schemeClr val="bg1"/>
          </a:solidFill>
          <a:ln>
            <a:solidFill>
              <a:schemeClr val="bg1"/>
            </a:solidFill>
          </a:ln>
          <a:effectLst/>
        </p:spPr>
        <p:txBody>
          <a:bodyPr vert="horz" wrap="square" lIns="273375" tIns="45562" rIns="273375" bIns="45562" numCol="1" spcCol="0" rtlCol="0" anchor="t" anchorCtr="0" compatLnSpc="1">
            <a:prstTxWarp prst="textNoShape">
              <a:avLst/>
            </a:prstTxWarp>
          </a:bodyPr>
          <a:lstStyle/>
          <a:p>
            <a:pPr defTabSz="911262" eaLnBrk="1" hangingPunct="1">
              <a:lnSpc>
                <a:spcPct val="115000"/>
              </a:lnSpc>
              <a:spcBef>
                <a:spcPct val="20000"/>
              </a:spcBef>
              <a:buClr>
                <a:srgbClr val="2877C4"/>
              </a:buClr>
            </a:pPr>
            <a:endParaRPr lang="en-US" sz="3200" dirty="0">
              <a:latin typeface="Arial" charset="0"/>
            </a:endParaRPr>
          </a:p>
        </p:txBody>
      </p:sp>
      <p:sp>
        <p:nvSpPr>
          <p:cNvPr id="7" name="Title 6"/>
          <p:cNvSpPr>
            <a:spLocks noGrp="1"/>
          </p:cNvSpPr>
          <p:nvPr>
            <p:ph type="title"/>
          </p:nvPr>
        </p:nvSpPr>
        <p:spPr/>
        <p:txBody>
          <a:bodyPr/>
          <a:lstStyle/>
          <a:p>
            <a:pPr marL="0" indent="4763" algn="ctr"/>
            <a:r>
              <a:rPr lang="en-US" dirty="0"/>
              <a:t>There are three main ways that elements can come together to form bonds.</a:t>
            </a:r>
          </a:p>
        </p:txBody>
      </p:sp>
      <p:pic>
        <p:nvPicPr>
          <p:cNvPr id="8" name="Content Placeholder 7" descr="Sodium-chloride-3D-ionic.png"/>
          <p:cNvPicPr>
            <a:picLocks noGrp="1" noChangeAspect="1"/>
          </p:cNvPicPr>
          <p:nvPr>
            <p:ph sz="quarter" idx="13"/>
          </p:nvPr>
        </p:nvPicPr>
        <p:blipFill>
          <a:blip r:embed="rId3" cstate="print"/>
          <a:stretch>
            <a:fillRect/>
          </a:stretch>
        </p:blipFill>
        <p:spPr>
          <a:xfrm>
            <a:off x="381000" y="1371601"/>
            <a:ext cx="2209800" cy="2568304"/>
          </a:xfrm>
          <a:noFill/>
        </p:spPr>
      </p:pic>
      <p:pic>
        <p:nvPicPr>
          <p:cNvPr id="6" name="Content Placeholder 8" descr="Carbon_lattice_diamond.png"/>
          <p:cNvPicPr>
            <a:picLocks noChangeAspect="1"/>
          </p:cNvPicPr>
          <p:nvPr/>
        </p:nvPicPr>
        <p:blipFill>
          <a:blip r:embed="rId4" cstate="print"/>
          <a:stretch>
            <a:fillRect/>
          </a:stretch>
        </p:blipFill>
        <p:spPr>
          <a:xfrm>
            <a:off x="3406188" y="1396218"/>
            <a:ext cx="2155902" cy="2543686"/>
          </a:xfrm>
          <a:prstGeom prst="rect">
            <a:avLst/>
          </a:prstGeom>
          <a:noFill/>
        </p:spPr>
      </p:pic>
      <p:pic>
        <p:nvPicPr>
          <p:cNvPr id="10" name="Picture 2" descr="File:Nuvola di elettroni.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470" y="1396218"/>
            <a:ext cx="2540602" cy="25436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3905591"/>
            <a:ext cx="1524000" cy="507767"/>
          </a:xfrm>
          <a:prstGeom prst="rect">
            <a:avLst/>
          </a:prstGeom>
          <a:noFill/>
        </p:spPr>
        <p:txBody>
          <a:bodyPr wrap="square" lIns="91376" tIns="45688" rIns="91376" bIns="45688" rtlCol="0">
            <a:spAutoFit/>
          </a:bodyPr>
          <a:lstStyle/>
          <a:p>
            <a:pPr algn="ctr"/>
            <a:r>
              <a:rPr lang="en-US" b="1" dirty="0">
                <a:solidFill>
                  <a:srgbClr val="00B050"/>
                </a:solidFill>
              </a:rPr>
              <a:t>Ionic</a:t>
            </a:r>
          </a:p>
        </p:txBody>
      </p:sp>
      <p:sp>
        <p:nvSpPr>
          <p:cNvPr id="12" name="TextBox 11"/>
          <p:cNvSpPr txBox="1"/>
          <p:nvPr/>
        </p:nvSpPr>
        <p:spPr>
          <a:xfrm>
            <a:off x="3548575" y="3886200"/>
            <a:ext cx="1912078" cy="507767"/>
          </a:xfrm>
          <a:prstGeom prst="rect">
            <a:avLst/>
          </a:prstGeom>
          <a:noFill/>
        </p:spPr>
        <p:txBody>
          <a:bodyPr wrap="square" lIns="91376" tIns="45688" rIns="91376" bIns="45688" rtlCol="0">
            <a:spAutoFit/>
          </a:bodyPr>
          <a:lstStyle/>
          <a:p>
            <a:pPr algn="ctr"/>
            <a:r>
              <a:rPr lang="en-US" b="1" dirty="0">
                <a:solidFill>
                  <a:srgbClr val="FF0000"/>
                </a:solidFill>
              </a:rPr>
              <a:t>Covalent</a:t>
            </a:r>
          </a:p>
        </p:txBody>
      </p:sp>
      <p:sp>
        <p:nvSpPr>
          <p:cNvPr id="13" name="TextBox 12"/>
          <p:cNvSpPr txBox="1"/>
          <p:nvPr/>
        </p:nvSpPr>
        <p:spPr>
          <a:xfrm>
            <a:off x="6553200" y="3860916"/>
            <a:ext cx="2209801" cy="507767"/>
          </a:xfrm>
          <a:prstGeom prst="rect">
            <a:avLst/>
          </a:prstGeom>
          <a:noFill/>
        </p:spPr>
        <p:txBody>
          <a:bodyPr wrap="square" lIns="91376" tIns="45688" rIns="91376" bIns="45688" rtlCol="0">
            <a:spAutoFit/>
          </a:bodyPr>
          <a:lstStyle/>
          <a:p>
            <a:pPr algn="ctr"/>
            <a:r>
              <a:rPr lang="en-US" b="1" dirty="0">
                <a:solidFill>
                  <a:srgbClr val="0070C0"/>
                </a:solidFill>
              </a:rPr>
              <a:t>Metallic</a:t>
            </a:r>
          </a:p>
        </p:txBody>
      </p:sp>
      <p:pic>
        <p:nvPicPr>
          <p:cNvPr id="14" name="Content Placeholder 14" descr="The_mask_of_agamemnon.jpg"/>
          <p:cNvPicPr>
            <a:picLocks noChangeAspect="1"/>
          </p:cNvPicPr>
          <p:nvPr/>
        </p:nvPicPr>
        <p:blipFill>
          <a:blip r:embed="rId6" cstate="print"/>
          <a:srcRect l="14490" r="15457"/>
          <a:stretch>
            <a:fillRect/>
          </a:stretch>
        </p:blipFill>
        <p:spPr>
          <a:xfrm>
            <a:off x="6781800" y="4413358"/>
            <a:ext cx="1890644" cy="2397470"/>
          </a:xfrm>
          <a:prstGeom prst="rect">
            <a:avLst/>
          </a:prstGeom>
        </p:spPr>
      </p:pic>
      <p:pic>
        <p:nvPicPr>
          <p:cNvPr id="15" name="Content Placeholder 13" descr="Water_Dolphin.jpg"/>
          <p:cNvPicPr>
            <a:picLocks noChangeAspect="1"/>
          </p:cNvPicPr>
          <p:nvPr/>
        </p:nvPicPr>
        <p:blipFill>
          <a:blip r:embed="rId7" cstate="print"/>
          <a:srcRect l="13526" r="13523"/>
          <a:stretch>
            <a:fillRect/>
          </a:stretch>
        </p:blipFill>
        <p:spPr bwMode="auto">
          <a:xfrm>
            <a:off x="3505200" y="4413357"/>
            <a:ext cx="1986794" cy="241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Content Placeholder 16" descr="Apatite-(CaF)-Calcite-290699.jpg"/>
          <p:cNvPicPr>
            <a:picLocks noChangeAspect="1"/>
          </p:cNvPicPr>
          <p:nvPr/>
        </p:nvPicPr>
        <p:blipFill>
          <a:blip r:embed="rId8" cstate="print"/>
          <a:stretch>
            <a:fillRect/>
          </a:stretch>
        </p:blipFill>
        <p:spPr>
          <a:xfrm>
            <a:off x="381000" y="4413359"/>
            <a:ext cx="2026423" cy="2444642"/>
          </a:xfrm>
          <a:prstGeom prst="rect">
            <a:avLst/>
          </a:prstGeom>
        </p:spPr>
      </p:pic>
    </p:spTree>
    <p:extLst>
      <p:ext uri="{BB962C8B-B14F-4D97-AF65-F5344CB8AC3E}">
        <p14:creationId xmlns:p14="http://schemas.microsoft.com/office/powerpoint/2010/main" val="33571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4" name="Picture 8" descr="0132525763_R196b"/>
          <p:cNvPicPr>
            <a:picLocks noChangeAspect="1" noChangeArrowheads="1"/>
          </p:cNvPicPr>
          <p:nvPr/>
        </p:nvPicPr>
        <p:blipFill>
          <a:blip r:embed="rId3">
            <a:extLst>
              <a:ext uri="{28A0092B-C50C-407E-A947-70E740481C1C}">
                <a14:useLocalDpi xmlns:a14="http://schemas.microsoft.com/office/drawing/2010/main" val="0"/>
              </a:ext>
            </a:extLst>
          </a:blip>
          <a:srcRect t="13715" b="11221"/>
          <a:stretch>
            <a:fillRect/>
          </a:stretch>
        </p:blipFill>
        <p:spPr bwMode="auto">
          <a:xfrm>
            <a:off x="5562605" y="1447800"/>
            <a:ext cx="3367088" cy="50514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sp>
        <p:nvSpPr>
          <p:cNvPr id="8" name="Rectangle 2"/>
          <p:cNvSpPr txBox="1">
            <a:spLocks noChangeArrowheads="1"/>
          </p:cNvSpPr>
          <p:nvPr/>
        </p:nvSpPr>
        <p:spPr bwMode="auto">
          <a:xfrm>
            <a:off x="1866574" y="85496"/>
            <a:ext cx="7277426" cy="136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lvl1pPr marL="341727" indent="-341727" algn="l" rtl="0" fontAlgn="base">
              <a:spcBef>
                <a:spcPct val="20000"/>
              </a:spcBef>
              <a:spcAft>
                <a:spcPct val="0"/>
              </a:spcAft>
              <a:defRPr sz="3200" b="1" kern="1200">
                <a:solidFill>
                  <a:schemeClr val="tx1"/>
                </a:solidFill>
                <a:latin typeface="+mn-lt"/>
                <a:ea typeface="+mn-ea"/>
                <a:cs typeface="+mn-cs"/>
              </a:defRPr>
            </a:lvl1pPr>
            <a:lvl2pPr marL="740398" indent="-284772" algn="l" rtl="0" fontAlgn="base">
              <a:spcBef>
                <a:spcPct val="20000"/>
              </a:spcBef>
              <a:spcAft>
                <a:spcPct val="0"/>
              </a:spcAft>
              <a:defRPr sz="3200" kern="1200">
                <a:solidFill>
                  <a:schemeClr val="tx1"/>
                </a:solidFill>
                <a:latin typeface="+mn-lt"/>
                <a:ea typeface="+mn-ea"/>
                <a:cs typeface="+mn-cs"/>
              </a:defRPr>
            </a:lvl2pPr>
            <a:lvl3pPr marL="1139073" indent="-227813" algn="l" rtl="0" fontAlgn="base">
              <a:spcBef>
                <a:spcPct val="20000"/>
              </a:spcBef>
              <a:spcAft>
                <a:spcPct val="0"/>
              </a:spcAft>
              <a:buChar char="•"/>
              <a:defRPr sz="2700" kern="1200">
                <a:solidFill>
                  <a:schemeClr val="tx1"/>
                </a:solidFill>
                <a:latin typeface="+mn-lt"/>
                <a:ea typeface="+mn-ea"/>
                <a:cs typeface="+mn-cs"/>
              </a:defRPr>
            </a:lvl3pPr>
            <a:lvl4pPr marL="1594709" indent="-227813" algn="l" rtl="0" fontAlgn="base">
              <a:spcBef>
                <a:spcPct val="20000"/>
              </a:spcBef>
              <a:spcAft>
                <a:spcPct val="0"/>
              </a:spcAft>
              <a:defRPr sz="2700" kern="1200">
                <a:solidFill>
                  <a:schemeClr val="tx1"/>
                </a:solidFill>
                <a:latin typeface="+mn-lt"/>
                <a:ea typeface="+mn-ea"/>
                <a:cs typeface="+mn-cs"/>
              </a:defRPr>
            </a:lvl4pPr>
            <a:lvl5pPr marL="2050339" indent="-227813" algn="l" rtl="0" fontAlgn="base">
              <a:spcBef>
                <a:spcPct val="20000"/>
              </a:spcBef>
              <a:spcAft>
                <a:spcPct val="0"/>
              </a:spcAft>
              <a:defRPr sz="2300" kern="1200">
                <a:solidFill>
                  <a:schemeClr val="tx1"/>
                </a:solidFill>
                <a:latin typeface="+mn-lt"/>
                <a:ea typeface="+mn-ea"/>
                <a:cs typeface="+mn-cs"/>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eaLnBrk="1" hangingPunct="1"/>
            <a:r>
              <a:rPr lang="en-US" altLang="en-US" sz="2300" b="0" dirty="0">
                <a:solidFill>
                  <a:srgbClr val="FF0000"/>
                </a:solidFill>
              </a:rPr>
              <a:t>Use Lewis structures to determine the formula of the ionic compound formed when </a:t>
            </a:r>
            <a:r>
              <a:rPr lang="en-US" altLang="en-US" sz="2300" b="0" dirty="0">
                <a:solidFill>
                  <a:srgbClr val="0070C0"/>
                </a:solidFill>
              </a:rPr>
              <a:t>aluminum </a:t>
            </a:r>
            <a:r>
              <a:rPr lang="en-US" altLang="en-US" sz="2300" b="0" dirty="0">
                <a:solidFill>
                  <a:srgbClr val="FF0000"/>
                </a:solidFill>
              </a:rPr>
              <a:t>reacts with </a:t>
            </a:r>
            <a:r>
              <a:rPr lang="en-US" altLang="en-US" sz="2300" b="0" dirty="0">
                <a:solidFill>
                  <a:srgbClr val="0070C0"/>
                </a:solidFill>
              </a:rPr>
              <a:t>Bromine</a:t>
            </a:r>
            <a:r>
              <a:rPr lang="en-US" altLang="en-US" sz="2300" b="0" dirty="0">
                <a:solidFill>
                  <a:srgbClr val="FF0000"/>
                </a:solidFill>
              </a:rPr>
              <a:t>. </a:t>
            </a:r>
            <a:r>
              <a:rPr lang="en-US" altLang="en-US" sz="2300" b="0" dirty="0">
                <a:solidFill>
                  <a:srgbClr val="00B050"/>
                </a:solidFill>
              </a:rPr>
              <a:t>Show the overall charge on the formula unit.</a:t>
            </a:r>
          </a:p>
        </p:txBody>
      </p:sp>
      <p:pic>
        <p:nvPicPr>
          <p:cNvPr id="9" name="Picture 8" descr="quick_check-01.eps"/>
          <p:cNvPicPr/>
          <p:nvPr/>
        </p:nvPicPr>
        <p:blipFill>
          <a:blip r:embed="rId4">
            <a:extLst>
              <a:ext uri="{28A0092B-C50C-407E-A947-70E740481C1C}">
                <a14:useLocalDpi xmlns:a14="http://schemas.microsoft.com/office/drawing/2010/main" val="0"/>
              </a:ext>
            </a:extLst>
          </a:blip>
          <a:stretch>
            <a:fillRect/>
          </a:stretch>
        </p:blipFill>
        <p:spPr>
          <a:xfrm>
            <a:off x="43425" y="12269"/>
            <a:ext cx="1374140" cy="1114425"/>
          </a:xfrm>
          <a:prstGeom prst="rect">
            <a:avLst/>
          </a:prstGeom>
        </p:spPr>
      </p:pic>
    </p:spTree>
    <p:extLst>
      <p:ext uri="{BB962C8B-B14F-4D97-AF65-F5344CB8AC3E}">
        <p14:creationId xmlns:p14="http://schemas.microsoft.com/office/powerpoint/2010/main" val="3941531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en-US" dirty="0">
                <a:solidFill>
                  <a:srgbClr val="000000"/>
                </a:solidFill>
              </a:rPr>
              <a:t>Chapter 7A Ionic Bonding</a:t>
            </a:r>
          </a:p>
        </p:txBody>
      </p:sp>
      <p:sp>
        <p:nvSpPr>
          <p:cNvPr id="8" name="Rectangle 2"/>
          <p:cNvSpPr txBox="1">
            <a:spLocks noChangeArrowheads="1"/>
          </p:cNvSpPr>
          <p:nvPr/>
        </p:nvSpPr>
        <p:spPr bwMode="auto">
          <a:xfrm>
            <a:off x="1866574" y="85496"/>
            <a:ext cx="7277426" cy="136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lvl1pPr marL="341727" indent="-341727" algn="l" rtl="0" fontAlgn="base">
              <a:spcBef>
                <a:spcPct val="20000"/>
              </a:spcBef>
              <a:spcAft>
                <a:spcPct val="0"/>
              </a:spcAft>
              <a:defRPr sz="3200" b="1" kern="1200">
                <a:solidFill>
                  <a:schemeClr val="tx1"/>
                </a:solidFill>
                <a:latin typeface="+mn-lt"/>
                <a:ea typeface="+mn-ea"/>
                <a:cs typeface="+mn-cs"/>
              </a:defRPr>
            </a:lvl1pPr>
            <a:lvl2pPr marL="740398" indent="-284772" algn="l" rtl="0" fontAlgn="base">
              <a:spcBef>
                <a:spcPct val="20000"/>
              </a:spcBef>
              <a:spcAft>
                <a:spcPct val="0"/>
              </a:spcAft>
              <a:defRPr sz="3200" kern="1200">
                <a:solidFill>
                  <a:schemeClr val="tx1"/>
                </a:solidFill>
                <a:latin typeface="+mn-lt"/>
                <a:ea typeface="+mn-ea"/>
                <a:cs typeface="+mn-cs"/>
              </a:defRPr>
            </a:lvl2pPr>
            <a:lvl3pPr marL="1139073" indent="-227813" algn="l" rtl="0" fontAlgn="base">
              <a:spcBef>
                <a:spcPct val="20000"/>
              </a:spcBef>
              <a:spcAft>
                <a:spcPct val="0"/>
              </a:spcAft>
              <a:buChar char="•"/>
              <a:defRPr sz="2700" kern="1200">
                <a:solidFill>
                  <a:schemeClr val="tx1"/>
                </a:solidFill>
                <a:latin typeface="+mn-lt"/>
                <a:ea typeface="+mn-ea"/>
                <a:cs typeface="+mn-cs"/>
              </a:defRPr>
            </a:lvl3pPr>
            <a:lvl4pPr marL="1594709" indent="-227813" algn="l" rtl="0" fontAlgn="base">
              <a:spcBef>
                <a:spcPct val="20000"/>
              </a:spcBef>
              <a:spcAft>
                <a:spcPct val="0"/>
              </a:spcAft>
              <a:defRPr sz="2700" kern="1200">
                <a:solidFill>
                  <a:schemeClr val="tx1"/>
                </a:solidFill>
                <a:latin typeface="+mn-lt"/>
                <a:ea typeface="+mn-ea"/>
                <a:cs typeface="+mn-cs"/>
              </a:defRPr>
            </a:lvl4pPr>
            <a:lvl5pPr marL="2050339" indent="-227813" algn="l" rtl="0" fontAlgn="base">
              <a:spcBef>
                <a:spcPct val="20000"/>
              </a:spcBef>
              <a:spcAft>
                <a:spcPct val="0"/>
              </a:spcAft>
              <a:defRPr sz="2300" kern="1200">
                <a:solidFill>
                  <a:schemeClr val="tx1"/>
                </a:solidFill>
                <a:latin typeface="+mn-lt"/>
                <a:ea typeface="+mn-ea"/>
                <a:cs typeface="+mn-cs"/>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eaLnBrk="1" hangingPunct="1"/>
            <a:r>
              <a:rPr lang="en-US" altLang="en-US" sz="2300" b="0" dirty="0">
                <a:solidFill>
                  <a:srgbClr val="FF0000"/>
                </a:solidFill>
              </a:rPr>
              <a:t>Use Lewis structures to determine the formula of the ionic compound formed when </a:t>
            </a:r>
            <a:r>
              <a:rPr lang="en-US" altLang="en-US" sz="2300" b="0" dirty="0">
                <a:solidFill>
                  <a:srgbClr val="0070C0"/>
                </a:solidFill>
              </a:rPr>
              <a:t>aluminum </a:t>
            </a:r>
            <a:r>
              <a:rPr lang="en-US" altLang="en-US" sz="2300" b="0" dirty="0">
                <a:solidFill>
                  <a:srgbClr val="FF0000"/>
                </a:solidFill>
              </a:rPr>
              <a:t>reacts with </a:t>
            </a:r>
            <a:r>
              <a:rPr lang="en-US" altLang="en-US" sz="2300" b="0" dirty="0">
                <a:solidFill>
                  <a:srgbClr val="0070C0"/>
                </a:solidFill>
              </a:rPr>
              <a:t>Bromine</a:t>
            </a:r>
            <a:r>
              <a:rPr lang="en-US" altLang="en-US" sz="2300" b="0" dirty="0">
                <a:solidFill>
                  <a:srgbClr val="FF0000"/>
                </a:solidFill>
              </a:rPr>
              <a:t>. </a:t>
            </a:r>
            <a:r>
              <a:rPr lang="en-US" altLang="en-US" sz="2300" b="0" dirty="0">
                <a:solidFill>
                  <a:srgbClr val="00B050"/>
                </a:solidFill>
              </a:rPr>
              <a:t>Show the overall charge on the formula unit.</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43425" y="12269"/>
            <a:ext cx="1374140" cy="1114425"/>
          </a:xfrm>
          <a:prstGeom prst="rect">
            <a:avLst/>
          </a:prstGeom>
        </p:spPr>
      </p:pic>
      <p:grpSp>
        <p:nvGrpSpPr>
          <p:cNvPr id="19" name="Group 18">
            <a:extLst>
              <a:ext uri="{FF2B5EF4-FFF2-40B4-BE49-F238E27FC236}">
                <a16:creationId xmlns:a16="http://schemas.microsoft.com/office/drawing/2014/main" id="{AB725DE5-F9A0-4860-C4DA-D30CE9572FA5}"/>
              </a:ext>
            </a:extLst>
          </p:cNvPr>
          <p:cNvGrpSpPr/>
          <p:nvPr/>
        </p:nvGrpSpPr>
        <p:grpSpPr>
          <a:xfrm>
            <a:off x="1335943" y="696549"/>
            <a:ext cx="2524976" cy="3200400"/>
            <a:chOff x="554325" y="696549"/>
            <a:chExt cx="2524976" cy="3200400"/>
          </a:xfrm>
        </p:grpSpPr>
        <p:grpSp>
          <p:nvGrpSpPr>
            <p:cNvPr id="14" name="Group 13">
              <a:extLst>
                <a:ext uri="{FF2B5EF4-FFF2-40B4-BE49-F238E27FC236}">
                  <a16:creationId xmlns:a16="http://schemas.microsoft.com/office/drawing/2014/main" id="{CD969D23-8F1F-DC4A-B66C-ACFCE0D72A6E}"/>
                </a:ext>
              </a:extLst>
            </p:cNvPr>
            <p:cNvGrpSpPr/>
            <p:nvPr/>
          </p:nvGrpSpPr>
          <p:grpSpPr>
            <a:xfrm>
              <a:off x="2353281" y="1198113"/>
              <a:ext cx="726020" cy="858925"/>
              <a:chOff x="2353281" y="1198113"/>
              <a:chExt cx="726020" cy="858925"/>
            </a:xfrm>
          </p:grpSpPr>
          <p:sp>
            <p:nvSpPr>
              <p:cNvPr id="42" name="Text Box 48"/>
              <p:cNvSpPr txBox="1">
                <a:spLocks noChangeArrowheads="1"/>
              </p:cNvSpPr>
              <p:nvPr/>
            </p:nvSpPr>
            <p:spPr bwMode="auto">
              <a:xfrm>
                <a:off x="2353281" y="1198113"/>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43" name="Text Box 49"/>
              <p:cNvSpPr txBox="1">
                <a:spLocks noChangeArrowheads="1"/>
              </p:cNvSpPr>
              <p:nvPr/>
            </p:nvSpPr>
            <p:spPr bwMode="auto">
              <a:xfrm rot="5400000">
                <a:off x="2475258" y="1452994"/>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grpSp>
        <p:grpSp>
          <p:nvGrpSpPr>
            <p:cNvPr id="18" name="Group 17">
              <a:extLst>
                <a:ext uri="{FF2B5EF4-FFF2-40B4-BE49-F238E27FC236}">
                  <a16:creationId xmlns:a16="http://schemas.microsoft.com/office/drawing/2014/main" id="{EEE5E5C9-26FD-A47D-D299-6780299CCDC5}"/>
                </a:ext>
              </a:extLst>
            </p:cNvPr>
            <p:cNvGrpSpPr/>
            <p:nvPr/>
          </p:nvGrpSpPr>
          <p:grpSpPr>
            <a:xfrm>
              <a:off x="554325" y="696549"/>
              <a:ext cx="2495447" cy="3200400"/>
              <a:chOff x="1302984" y="697345"/>
              <a:chExt cx="2495447" cy="3200400"/>
            </a:xfrm>
          </p:grpSpPr>
          <p:sp>
            <p:nvSpPr>
              <p:cNvPr id="46" name="Text Box 52"/>
              <p:cNvSpPr txBox="1">
                <a:spLocks noChangeArrowheads="1"/>
              </p:cNvSpPr>
              <p:nvPr/>
            </p:nvSpPr>
            <p:spPr bwMode="auto">
              <a:xfrm>
                <a:off x="3000652" y="1701602"/>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2300" dirty="0">
                    <a:solidFill>
                      <a:srgbClr val="000000"/>
                    </a:solidFill>
                  </a:rPr>
                  <a:t>•</a:t>
                </a:r>
              </a:p>
            </p:txBody>
          </p:sp>
          <p:grpSp>
            <p:nvGrpSpPr>
              <p:cNvPr id="12" name="Group 11">
                <a:extLst>
                  <a:ext uri="{FF2B5EF4-FFF2-40B4-BE49-F238E27FC236}">
                    <a16:creationId xmlns:a16="http://schemas.microsoft.com/office/drawing/2014/main" id="{77D5ED72-28E7-513D-B22B-8E9A342FFCEE}"/>
                  </a:ext>
                </a:extLst>
              </p:cNvPr>
              <p:cNvGrpSpPr/>
              <p:nvPr/>
            </p:nvGrpSpPr>
            <p:grpSpPr>
              <a:xfrm>
                <a:off x="1302984" y="697345"/>
                <a:ext cx="2495447" cy="3200400"/>
                <a:chOff x="1314553" y="685800"/>
                <a:chExt cx="2495447" cy="3200400"/>
              </a:xfrm>
            </p:grpSpPr>
            <p:sp>
              <p:nvSpPr>
                <p:cNvPr id="45" name="Text Box 51"/>
                <p:cNvSpPr txBox="1">
                  <a:spLocks noChangeArrowheads="1"/>
                </p:cNvSpPr>
                <p:nvPr/>
              </p:nvSpPr>
              <p:spPr bwMode="auto">
                <a:xfrm rot="5400000">
                  <a:off x="2742495" y="14525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grpSp>
              <p:nvGrpSpPr>
                <p:cNvPr id="9" name="Group 8">
                  <a:extLst>
                    <a:ext uri="{FF2B5EF4-FFF2-40B4-BE49-F238E27FC236}">
                      <a16:creationId xmlns:a16="http://schemas.microsoft.com/office/drawing/2014/main" id="{5940E4FF-1A6C-C904-29AE-5CBF62AEC29C}"/>
                    </a:ext>
                  </a:extLst>
                </p:cNvPr>
                <p:cNvGrpSpPr/>
                <p:nvPr/>
              </p:nvGrpSpPr>
              <p:grpSpPr>
                <a:xfrm>
                  <a:off x="1314553" y="685800"/>
                  <a:ext cx="2495447" cy="3200400"/>
                  <a:chOff x="1314553" y="685800"/>
                  <a:chExt cx="2495447" cy="3200400"/>
                </a:xfrm>
              </p:grpSpPr>
              <p:sp>
                <p:nvSpPr>
                  <p:cNvPr id="44" name="Text Box 50"/>
                  <p:cNvSpPr txBox="1">
                    <a:spLocks noChangeArrowheads="1"/>
                  </p:cNvSpPr>
                  <p:nvPr/>
                </p:nvSpPr>
                <p:spPr bwMode="auto">
                  <a:xfrm>
                    <a:off x="3077531" y="685800"/>
                    <a:ext cx="5334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Br</a:t>
                    </a:r>
                  </a:p>
                </p:txBody>
              </p:sp>
              <p:grpSp>
                <p:nvGrpSpPr>
                  <p:cNvPr id="3" name="Group 2">
                    <a:extLst>
                      <a:ext uri="{FF2B5EF4-FFF2-40B4-BE49-F238E27FC236}">
                        <a16:creationId xmlns:a16="http://schemas.microsoft.com/office/drawing/2014/main" id="{B6AAC2E4-898D-5F99-CDEC-6A83AEB37D5F}"/>
                      </a:ext>
                    </a:extLst>
                  </p:cNvPr>
                  <p:cNvGrpSpPr/>
                  <p:nvPr/>
                </p:nvGrpSpPr>
                <p:grpSpPr>
                  <a:xfrm>
                    <a:off x="1314553" y="1524000"/>
                    <a:ext cx="2495447" cy="2362200"/>
                    <a:chOff x="1314553" y="1524000"/>
                    <a:chExt cx="2495447" cy="236220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553" y="2209800"/>
                      <a:ext cx="1093612"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1"/>
                    <p:cNvSpPr txBox="1">
                      <a:spLocks noChangeArrowheads="1"/>
                    </p:cNvSpPr>
                    <p:nvPr/>
                  </p:nvSpPr>
                  <p:spPr bwMode="auto">
                    <a:xfrm>
                      <a:off x="2408165" y="2362200"/>
                      <a:ext cx="457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00"/>
                          </a:solidFill>
                        </a:rPr>
                        <a:t>+</a:t>
                      </a:r>
                    </a:p>
                  </p:txBody>
                </p:sp>
                <p:grpSp>
                  <p:nvGrpSpPr>
                    <p:cNvPr id="48" name="Group 47"/>
                    <p:cNvGrpSpPr/>
                    <p:nvPr/>
                  </p:nvGrpSpPr>
                  <p:grpSpPr>
                    <a:xfrm>
                      <a:off x="2850729" y="1524000"/>
                      <a:ext cx="908844" cy="1436688"/>
                      <a:chOff x="2947120" y="914400"/>
                      <a:chExt cx="908844" cy="1436688"/>
                    </a:xfrm>
                  </p:grpSpPr>
                  <p:sp>
                    <p:nvSpPr>
                      <p:cNvPr id="49" name="Text Box 48"/>
                      <p:cNvSpPr txBox="1">
                        <a:spLocks noChangeArrowheads="1"/>
                      </p:cNvSpPr>
                      <p:nvPr/>
                    </p:nvSpPr>
                    <p:spPr bwMode="auto">
                      <a:xfrm>
                        <a:off x="3170164" y="14478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50" name="Text Box 49"/>
                      <p:cNvSpPr txBox="1">
                        <a:spLocks noChangeArrowheads="1"/>
                      </p:cNvSpPr>
                      <p:nvPr/>
                    </p:nvSpPr>
                    <p:spPr bwMode="auto">
                      <a:xfrm rot="5400000">
                        <a:off x="3246364" y="16811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51" name="Text Box 50"/>
                      <p:cNvSpPr txBox="1">
                        <a:spLocks noChangeArrowheads="1"/>
                      </p:cNvSpPr>
                      <p:nvPr/>
                    </p:nvSpPr>
                    <p:spPr bwMode="auto">
                      <a:xfrm>
                        <a:off x="3124200" y="914400"/>
                        <a:ext cx="5334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Br</a:t>
                        </a:r>
                      </a:p>
                    </p:txBody>
                  </p:sp>
                  <p:sp>
                    <p:nvSpPr>
                      <p:cNvPr id="52" name="Text Box 51"/>
                      <p:cNvSpPr txBox="1">
                        <a:spLocks noChangeArrowheads="1"/>
                      </p:cNvSpPr>
                      <p:nvPr/>
                    </p:nvSpPr>
                    <p:spPr bwMode="auto">
                      <a:xfrm rot="5400000">
                        <a:off x="2789164" y="16811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53" name="Text Box 52"/>
                      <p:cNvSpPr txBox="1">
                        <a:spLocks noChangeArrowheads="1"/>
                      </p:cNvSpPr>
                      <p:nvPr/>
                    </p:nvSpPr>
                    <p:spPr bwMode="auto">
                      <a:xfrm>
                        <a:off x="3093964" y="1905000"/>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2300" dirty="0">
                            <a:solidFill>
                              <a:srgbClr val="000000"/>
                            </a:solidFill>
                          </a:rPr>
                          <a:t>•</a:t>
                        </a:r>
                      </a:p>
                    </p:txBody>
                  </p:sp>
                </p:grpSp>
                <p:grpSp>
                  <p:nvGrpSpPr>
                    <p:cNvPr id="54" name="Group 53"/>
                    <p:cNvGrpSpPr/>
                    <p:nvPr/>
                  </p:nvGrpSpPr>
                  <p:grpSpPr>
                    <a:xfrm>
                      <a:off x="2901156" y="2449512"/>
                      <a:ext cx="908844" cy="1436688"/>
                      <a:chOff x="2947120" y="914400"/>
                      <a:chExt cx="908844" cy="1436688"/>
                    </a:xfrm>
                  </p:grpSpPr>
                  <p:sp>
                    <p:nvSpPr>
                      <p:cNvPr id="55" name="Text Box 48"/>
                      <p:cNvSpPr txBox="1">
                        <a:spLocks noChangeArrowheads="1"/>
                      </p:cNvSpPr>
                      <p:nvPr/>
                    </p:nvSpPr>
                    <p:spPr bwMode="auto">
                      <a:xfrm>
                        <a:off x="3170164" y="14478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56" name="Text Box 49"/>
                      <p:cNvSpPr txBox="1">
                        <a:spLocks noChangeArrowheads="1"/>
                      </p:cNvSpPr>
                      <p:nvPr/>
                    </p:nvSpPr>
                    <p:spPr bwMode="auto">
                      <a:xfrm rot="5400000">
                        <a:off x="3246364" y="16811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57" name="Text Box 50"/>
                      <p:cNvSpPr txBox="1">
                        <a:spLocks noChangeArrowheads="1"/>
                      </p:cNvSpPr>
                      <p:nvPr/>
                    </p:nvSpPr>
                    <p:spPr bwMode="auto">
                      <a:xfrm>
                        <a:off x="3124200" y="914400"/>
                        <a:ext cx="5334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Br</a:t>
                        </a:r>
                      </a:p>
                    </p:txBody>
                  </p:sp>
                  <p:sp>
                    <p:nvSpPr>
                      <p:cNvPr id="58" name="Text Box 51"/>
                      <p:cNvSpPr txBox="1">
                        <a:spLocks noChangeArrowheads="1"/>
                      </p:cNvSpPr>
                      <p:nvPr/>
                    </p:nvSpPr>
                    <p:spPr bwMode="auto">
                      <a:xfrm rot="5400000">
                        <a:off x="2789164" y="16811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59" name="Text Box 52"/>
                      <p:cNvSpPr txBox="1">
                        <a:spLocks noChangeArrowheads="1"/>
                      </p:cNvSpPr>
                      <p:nvPr/>
                    </p:nvSpPr>
                    <p:spPr bwMode="auto">
                      <a:xfrm>
                        <a:off x="3093964" y="1905000"/>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2300" dirty="0">
                            <a:solidFill>
                              <a:srgbClr val="000000"/>
                            </a:solidFill>
                          </a:rPr>
                          <a:t>•</a:t>
                        </a:r>
                      </a:p>
                    </p:txBody>
                  </p:sp>
                </p:grpSp>
              </p:grpSp>
            </p:grpSp>
          </p:grpSp>
        </p:grpSp>
      </p:grpSp>
      <p:grpSp>
        <p:nvGrpSpPr>
          <p:cNvPr id="22" name="Group 21">
            <a:extLst>
              <a:ext uri="{FF2B5EF4-FFF2-40B4-BE49-F238E27FC236}">
                <a16:creationId xmlns:a16="http://schemas.microsoft.com/office/drawing/2014/main" id="{1D68133B-C12A-64A2-74D3-3AB0F67BCCBD}"/>
              </a:ext>
            </a:extLst>
          </p:cNvPr>
          <p:cNvGrpSpPr/>
          <p:nvPr/>
        </p:nvGrpSpPr>
        <p:grpSpPr>
          <a:xfrm>
            <a:off x="3944515" y="674822"/>
            <a:ext cx="3606079" cy="3113088"/>
            <a:chOff x="3295395" y="806597"/>
            <a:chExt cx="3606079" cy="3113088"/>
          </a:xfrm>
        </p:grpSpPr>
        <p:grpSp>
          <p:nvGrpSpPr>
            <p:cNvPr id="21" name="Group 20">
              <a:extLst>
                <a:ext uri="{FF2B5EF4-FFF2-40B4-BE49-F238E27FC236}">
                  <a16:creationId xmlns:a16="http://schemas.microsoft.com/office/drawing/2014/main" id="{6DB9DE70-8706-CA04-3529-29446509DC33}"/>
                </a:ext>
              </a:extLst>
            </p:cNvPr>
            <p:cNvGrpSpPr/>
            <p:nvPr/>
          </p:nvGrpSpPr>
          <p:grpSpPr>
            <a:xfrm>
              <a:off x="5855834" y="1694504"/>
              <a:ext cx="1045640" cy="1405305"/>
              <a:chOff x="5855834" y="1694504"/>
              <a:chExt cx="1045640" cy="1405305"/>
            </a:xfrm>
          </p:grpSpPr>
          <p:sp>
            <p:nvSpPr>
              <p:cNvPr id="36" name="Text Box 17"/>
              <p:cNvSpPr txBox="1">
                <a:spLocks noChangeArrowheads="1"/>
              </p:cNvSpPr>
              <p:nvPr/>
            </p:nvSpPr>
            <p:spPr bwMode="auto">
              <a:xfrm>
                <a:off x="5896895" y="1694504"/>
                <a:ext cx="5334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Br</a:t>
                </a:r>
              </a:p>
            </p:txBody>
          </p:sp>
          <p:grpSp>
            <p:nvGrpSpPr>
              <p:cNvPr id="20" name="Group 19">
                <a:extLst>
                  <a:ext uri="{FF2B5EF4-FFF2-40B4-BE49-F238E27FC236}">
                    <a16:creationId xmlns:a16="http://schemas.microsoft.com/office/drawing/2014/main" id="{53474C97-E5DA-4B69-D7E7-984C2351D53E}"/>
                  </a:ext>
                </a:extLst>
              </p:cNvPr>
              <p:cNvGrpSpPr/>
              <p:nvPr/>
            </p:nvGrpSpPr>
            <p:grpSpPr>
              <a:xfrm>
                <a:off x="5855834" y="2220912"/>
                <a:ext cx="1045640" cy="878897"/>
                <a:chOff x="5299027" y="2270871"/>
                <a:chExt cx="1045640" cy="878897"/>
              </a:xfrm>
            </p:grpSpPr>
            <p:sp>
              <p:nvSpPr>
                <p:cNvPr id="37" name="Text Box 15"/>
                <p:cNvSpPr txBox="1">
                  <a:spLocks noChangeArrowheads="1"/>
                </p:cNvSpPr>
                <p:nvPr/>
              </p:nvSpPr>
              <p:spPr bwMode="auto">
                <a:xfrm>
                  <a:off x="5386793" y="2270871"/>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40" name="Text Box 19"/>
                <p:cNvSpPr txBox="1">
                  <a:spLocks noChangeArrowheads="1"/>
                </p:cNvSpPr>
                <p:nvPr/>
              </p:nvSpPr>
              <p:spPr bwMode="auto">
                <a:xfrm>
                  <a:off x="5299027" y="2703680"/>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41" name="Text Box 20"/>
                <p:cNvSpPr txBox="1">
                  <a:spLocks noChangeArrowheads="1"/>
                </p:cNvSpPr>
                <p:nvPr/>
              </p:nvSpPr>
              <p:spPr bwMode="auto">
                <a:xfrm>
                  <a:off x="5811267" y="2355065"/>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30000" dirty="0">
                      <a:solidFill>
                        <a:srgbClr val="000000"/>
                      </a:solidFill>
                      <a:cs typeface="Arial" panose="020B0604020202020204" pitchFamily="34" charset="0"/>
                    </a:rPr>
                    <a:t>–</a:t>
                  </a:r>
                </a:p>
              </p:txBody>
            </p:sp>
          </p:grpSp>
        </p:grpSp>
        <p:grpSp>
          <p:nvGrpSpPr>
            <p:cNvPr id="13" name="Group 12">
              <a:extLst>
                <a:ext uri="{FF2B5EF4-FFF2-40B4-BE49-F238E27FC236}">
                  <a16:creationId xmlns:a16="http://schemas.microsoft.com/office/drawing/2014/main" id="{403006A3-1F48-CC54-4AE2-60D7C7BFAFC0}"/>
                </a:ext>
              </a:extLst>
            </p:cNvPr>
            <p:cNvGrpSpPr/>
            <p:nvPr/>
          </p:nvGrpSpPr>
          <p:grpSpPr>
            <a:xfrm>
              <a:off x="3295395" y="806597"/>
              <a:ext cx="3606079" cy="3113088"/>
              <a:chOff x="4008365" y="732721"/>
              <a:chExt cx="3606079" cy="3113088"/>
            </a:xfrm>
          </p:grpSpPr>
          <p:sp>
            <p:nvSpPr>
              <p:cNvPr id="39" name="Text Box 18"/>
              <p:cNvSpPr txBox="1">
                <a:spLocks noChangeArrowheads="1"/>
              </p:cNvSpPr>
              <p:nvPr/>
            </p:nvSpPr>
            <p:spPr bwMode="auto">
              <a:xfrm rot="5400000">
                <a:off x="6243446" y="2378075"/>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grpSp>
            <p:nvGrpSpPr>
              <p:cNvPr id="11" name="Group 10">
                <a:extLst>
                  <a:ext uri="{FF2B5EF4-FFF2-40B4-BE49-F238E27FC236}">
                    <a16:creationId xmlns:a16="http://schemas.microsoft.com/office/drawing/2014/main" id="{F41078D9-DEFF-FC70-70C9-CF3B63037DB2}"/>
                  </a:ext>
                </a:extLst>
              </p:cNvPr>
              <p:cNvGrpSpPr/>
              <p:nvPr/>
            </p:nvGrpSpPr>
            <p:grpSpPr>
              <a:xfrm>
                <a:off x="4008365" y="732721"/>
                <a:ext cx="3606079" cy="3113088"/>
                <a:chOff x="4008365" y="732721"/>
                <a:chExt cx="3606079" cy="3113088"/>
              </a:xfrm>
            </p:grpSpPr>
            <p:sp>
              <p:nvSpPr>
                <p:cNvPr id="38" name="Text Box 16"/>
                <p:cNvSpPr txBox="1">
                  <a:spLocks noChangeArrowheads="1"/>
                </p:cNvSpPr>
                <p:nvPr/>
              </p:nvSpPr>
              <p:spPr bwMode="auto">
                <a:xfrm rot="5400000">
                  <a:off x="6738326" y="2378075"/>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grpSp>
              <p:nvGrpSpPr>
                <p:cNvPr id="7" name="Group 6">
                  <a:extLst>
                    <a:ext uri="{FF2B5EF4-FFF2-40B4-BE49-F238E27FC236}">
                      <a16:creationId xmlns:a16="http://schemas.microsoft.com/office/drawing/2014/main" id="{CD27F1EE-2BA3-9663-3BD1-B945163E37B6}"/>
                    </a:ext>
                  </a:extLst>
                </p:cNvPr>
                <p:cNvGrpSpPr/>
                <p:nvPr/>
              </p:nvGrpSpPr>
              <p:grpSpPr>
                <a:xfrm>
                  <a:off x="4008365" y="732721"/>
                  <a:ext cx="3606079" cy="3113088"/>
                  <a:chOff x="4008365" y="732721"/>
                  <a:chExt cx="3606079" cy="3113088"/>
                </a:xfrm>
              </p:grpSpPr>
              <p:sp>
                <p:nvSpPr>
                  <p:cNvPr id="16" name="Line 12"/>
                  <p:cNvSpPr>
                    <a:spLocks noChangeShapeType="1"/>
                  </p:cNvSpPr>
                  <p:nvPr/>
                </p:nvSpPr>
                <p:spPr bwMode="auto">
                  <a:xfrm>
                    <a:off x="4008365" y="2590800"/>
                    <a:ext cx="838200"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7" name="Text Box 13"/>
                  <p:cNvSpPr txBox="1">
                    <a:spLocks noChangeArrowheads="1"/>
                  </p:cNvSpPr>
                  <p:nvPr/>
                </p:nvSpPr>
                <p:spPr bwMode="auto">
                  <a:xfrm>
                    <a:off x="5379964" y="23622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000000"/>
                        </a:solidFill>
                      </a:rPr>
                      <a:t>Al</a:t>
                    </a:r>
                    <a:r>
                      <a:rPr lang="en-US" altLang="en-US" sz="2700" baseline="30000" dirty="0">
                        <a:solidFill>
                          <a:srgbClr val="000000"/>
                        </a:solidFill>
                      </a:rPr>
                      <a:t>3+</a:t>
                    </a:r>
                    <a:endParaRPr lang="en-US" altLang="en-US" sz="2700" dirty="0">
                      <a:solidFill>
                        <a:srgbClr val="000000"/>
                      </a:solidFill>
                    </a:endParaRPr>
                  </a:p>
                </p:txBody>
              </p:sp>
              <p:grpSp>
                <p:nvGrpSpPr>
                  <p:cNvPr id="61" name="Group 60"/>
                  <p:cNvGrpSpPr/>
                  <p:nvPr/>
                </p:nvGrpSpPr>
                <p:grpSpPr>
                  <a:xfrm>
                    <a:off x="6376120" y="732721"/>
                    <a:ext cx="1213644" cy="1436688"/>
                    <a:chOff x="6376120" y="914400"/>
                    <a:chExt cx="1213644" cy="1436688"/>
                  </a:xfrm>
                </p:grpSpPr>
                <p:sp>
                  <p:nvSpPr>
                    <p:cNvPr id="62" name="Text Box 17"/>
                    <p:cNvSpPr txBox="1">
                      <a:spLocks noChangeArrowheads="1"/>
                    </p:cNvSpPr>
                    <p:nvPr/>
                  </p:nvSpPr>
                  <p:spPr bwMode="auto">
                    <a:xfrm>
                      <a:off x="6553200" y="914400"/>
                      <a:ext cx="5334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Br</a:t>
                      </a:r>
                    </a:p>
                  </p:txBody>
                </p:sp>
                <p:sp>
                  <p:nvSpPr>
                    <p:cNvPr id="63" name="Text Box 15"/>
                    <p:cNvSpPr txBox="1">
                      <a:spLocks noChangeArrowheads="1"/>
                    </p:cNvSpPr>
                    <p:nvPr/>
                  </p:nvSpPr>
                  <p:spPr bwMode="auto">
                    <a:xfrm>
                      <a:off x="6599164" y="14478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64" name="Text Box 16"/>
                    <p:cNvSpPr txBox="1">
                      <a:spLocks noChangeArrowheads="1"/>
                    </p:cNvSpPr>
                    <p:nvPr/>
                  </p:nvSpPr>
                  <p:spPr bwMode="auto">
                    <a:xfrm rot="5400000">
                      <a:off x="6675364" y="16811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65" name="Text Box 18"/>
                    <p:cNvSpPr txBox="1">
                      <a:spLocks noChangeArrowheads="1"/>
                    </p:cNvSpPr>
                    <p:nvPr/>
                  </p:nvSpPr>
                  <p:spPr bwMode="auto">
                    <a:xfrm rot="5400000">
                      <a:off x="6218164" y="16811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66" name="Text Box 19"/>
                    <p:cNvSpPr txBox="1">
                      <a:spLocks noChangeArrowheads="1"/>
                    </p:cNvSpPr>
                    <p:nvPr/>
                  </p:nvSpPr>
                  <p:spPr bwMode="auto">
                    <a:xfrm>
                      <a:off x="6522964" y="1905000"/>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67" name="Text Box 20"/>
                    <p:cNvSpPr txBox="1">
                      <a:spLocks noChangeArrowheads="1"/>
                    </p:cNvSpPr>
                    <p:nvPr/>
                  </p:nvSpPr>
                  <p:spPr bwMode="auto">
                    <a:xfrm>
                      <a:off x="7056364" y="1524000"/>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30000" dirty="0">
                          <a:solidFill>
                            <a:srgbClr val="000000"/>
                          </a:solidFill>
                          <a:cs typeface="Arial" panose="020B0604020202020204" pitchFamily="34" charset="0"/>
                        </a:rPr>
                        <a:t>–</a:t>
                      </a:r>
                    </a:p>
                  </p:txBody>
                </p:sp>
              </p:grpSp>
              <p:grpSp>
                <p:nvGrpSpPr>
                  <p:cNvPr id="68" name="Group 67"/>
                  <p:cNvGrpSpPr/>
                  <p:nvPr/>
                </p:nvGrpSpPr>
                <p:grpSpPr>
                  <a:xfrm>
                    <a:off x="6400800" y="2445486"/>
                    <a:ext cx="1213644" cy="1400323"/>
                    <a:chOff x="6376120" y="950765"/>
                    <a:chExt cx="1213644" cy="1400323"/>
                  </a:xfrm>
                </p:grpSpPr>
                <p:sp>
                  <p:nvSpPr>
                    <p:cNvPr id="69" name="Text Box 17"/>
                    <p:cNvSpPr txBox="1">
                      <a:spLocks noChangeArrowheads="1"/>
                    </p:cNvSpPr>
                    <p:nvPr/>
                  </p:nvSpPr>
                  <p:spPr bwMode="auto">
                    <a:xfrm>
                      <a:off x="6555690" y="950765"/>
                      <a:ext cx="5334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endParaRPr lang="en-US" altLang="en-US" dirty="0">
                        <a:solidFill>
                          <a:srgbClr val="000000"/>
                        </a:solidFill>
                      </a:endParaRPr>
                    </a:p>
                    <a:p>
                      <a:pPr>
                        <a:spcBef>
                          <a:spcPct val="70000"/>
                        </a:spcBef>
                      </a:pPr>
                      <a:r>
                        <a:rPr lang="en-US" altLang="en-US" dirty="0">
                          <a:solidFill>
                            <a:srgbClr val="000000"/>
                          </a:solidFill>
                        </a:rPr>
                        <a:t>Br</a:t>
                      </a:r>
                    </a:p>
                  </p:txBody>
                </p:sp>
                <p:sp>
                  <p:nvSpPr>
                    <p:cNvPr id="70" name="Text Box 15"/>
                    <p:cNvSpPr txBox="1">
                      <a:spLocks noChangeArrowheads="1"/>
                    </p:cNvSpPr>
                    <p:nvPr/>
                  </p:nvSpPr>
                  <p:spPr bwMode="auto">
                    <a:xfrm>
                      <a:off x="6599164" y="14478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1" name="Text Box 16"/>
                    <p:cNvSpPr txBox="1">
                      <a:spLocks noChangeArrowheads="1"/>
                    </p:cNvSpPr>
                    <p:nvPr/>
                  </p:nvSpPr>
                  <p:spPr bwMode="auto">
                    <a:xfrm rot="5400000">
                      <a:off x="6675364" y="16811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2" name="Text Box 18"/>
                    <p:cNvSpPr txBox="1">
                      <a:spLocks noChangeArrowheads="1"/>
                    </p:cNvSpPr>
                    <p:nvPr/>
                  </p:nvSpPr>
                  <p:spPr bwMode="auto">
                    <a:xfrm rot="5400000">
                      <a:off x="6218164" y="1681163"/>
                      <a:ext cx="762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cs typeface="Arial" panose="020B0604020202020204" pitchFamily="34" charset="0"/>
                        </a:rPr>
                        <a:t>•</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3" name="Text Box 19"/>
                    <p:cNvSpPr txBox="1">
                      <a:spLocks noChangeArrowheads="1"/>
                    </p:cNvSpPr>
                    <p:nvPr/>
                  </p:nvSpPr>
                  <p:spPr bwMode="auto">
                    <a:xfrm>
                      <a:off x="6522964" y="1905000"/>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 •</a:t>
                      </a:r>
                      <a:r>
                        <a:rPr lang="en-US" altLang="en-US" sz="1700" dirty="0">
                          <a:solidFill>
                            <a:srgbClr val="000000"/>
                          </a:solidFill>
                          <a:cs typeface="Arial" panose="020B0604020202020204" pitchFamily="34" charset="0"/>
                        </a:rPr>
                        <a:t> </a:t>
                      </a:r>
                      <a:r>
                        <a:rPr lang="en-US" altLang="en-US" sz="2300" dirty="0">
                          <a:solidFill>
                            <a:srgbClr val="000000"/>
                          </a:solidFill>
                        </a:rPr>
                        <a:t>•</a:t>
                      </a:r>
                    </a:p>
                  </p:txBody>
                </p:sp>
                <p:sp>
                  <p:nvSpPr>
                    <p:cNvPr id="74" name="Text Box 20"/>
                    <p:cNvSpPr txBox="1">
                      <a:spLocks noChangeArrowheads="1"/>
                    </p:cNvSpPr>
                    <p:nvPr/>
                  </p:nvSpPr>
                  <p:spPr bwMode="auto">
                    <a:xfrm>
                      <a:off x="7056364" y="1524000"/>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30000" dirty="0">
                          <a:solidFill>
                            <a:srgbClr val="000000"/>
                          </a:solidFill>
                          <a:cs typeface="Arial" panose="020B0604020202020204" pitchFamily="34" charset="0"/>
                        </a:rPr>
                        <a:t>–</a:t>
                      </a:r>
                    </a:p>
                  </p:txBody>
                </p:sp>
              </p:grpSp>
            </p:grpSp>
          </p:grpSp>
        </p:grpSp>
      </p:grpSp>
      <p:sp>
        <p:nvSpPr>
          <p:cNvPr id="79" name="Text Box 61"/>
          <p:cNvSpPr txBox="1">
            <a:spLocks noChangeArrowheads="1"/>
          </p:cNvSpPr>
          <p:nvPr/>
        </p:nvSpPr>
        <p:spPr bwMode="auto">
          <a:xfrm>
            <a:off x="2737650" y="3608375"/>
            <a:ext cx="6325737" cy="249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p>
            <a:pPr algn="ctr">
              <a:spcBef>
                <a:spcPct val="50000"/>
              </a:spcBef>
            </a:pPr>
            <a:r>
              <a:rPr lang="en-US" altLang="en-US" sz="7200" dirty="0">
                <a:solidFill>
                  <a:srgbClr val="000000"/>
                </a:solidFill>
              </a:rPr>
              <a:t>AlBr</a:t>
            </a:r>
            <a:r>
              <a:rPr lang="en-US" altLang="en-US" sz="7200" baseline="-25000" dirty="0">
                <a:solidFill>
                  <a:srgbClr val="000000"/>
                </a:solidFill>
              </a:rPr>
              <a:t>3</a:t>
            </a:r>
            <a:r>
              <a:rPr lang="en-US" altLang="en-US" sz="2800" dirty="0">
                <a:solidFill>
                  <a:srgbClr val="000000"/>
                </a:solidFill>
              </a:rPr>
              <a:t> </a:t>
            </a:r>
          </a:p>
          <a:p>
            <a:pPr algn="ctr">
              <a:spcBef>
                <a:spcPct val="50000"/>
              </a:spcBef>
            </a:pPr>
            <a:r>
              <a:rPr lang="en-US" altLang="en-US" sz="2800" dirty="0">
                <a:solidFill>
                  <a:srgbClr val="00B050"/>
                </a:solidFill>
              </a:rPr>
              <a:t>Overall Charge =  +3 + 3(-1) = </a:t>
            </a:r>
            <a:r>
              <a:rPr lang="en-US" altLang="en-US" sz="2800" b="1" dirty="0">
                <a:solidFill>
                  <a:srgbClr val="FF0000"/>
                </a:solidFill>
              </a:rPr>
              <a:t>0</a:t>
            </a:r>
          </a:p>
          <a:p>
            <a:pPr algn="ctr">
              <a:spcBef>
                <a:spcPct val="50000"/>
              </a:spcBef>
            </a:pPr>
            <a:r>
              <a:rPr lang="en-US" altLang="en-US" sz="2800" dirty="0">
                <a:solidFill>
                  <a:srgbClr val="0070C0"/>
                </a:solidFill>
              </a:rPr>
              <a:t>All the atoms have a full valence.</a:t>
            </a:r>
            <a:endParaRPr lang="en-US" altLang="en-US" sz="7200" dirty="0">
              <a:solidFill>
                <a:srgbClr val="0070C0"/>
              </a:solidFill>
            </a:endParaRPr>
          </a:p>
        </p:txBody>
      </p:sp>
      <p:sp>
        <p:nvSpPr>
          <p:cNvPr id="81" name="_s2056"/>
          <p:cNvSpPr>
            <a:spLocks noChangeArrowheads="1"/>
          </p:cNvSpPr>
          <p:nvPr/>
        </p:nvSpPr>
        <p:spPr bwMode="auto">
          <a:xfrm>
            <a:off x="422804" y="3787910"/>
            <a:ext cx="2314846" cy="2133600"/>
          </a:xfrm>
          <a:prstGeom prst="roundRect">
            <a:avLst/>
          </a:prstGeom>
          <a:solidFill>
            <a:schemeClr val="accent2">
              <a:lumMod val="40000"/>
              <a:lumOff val="60000"/>
            </a:schemeClr>
          </a:solidFill>
          <a:ln w="28575" cmpd="sng">
            <a:solidFill>
              <a:schemeClr val="accent2"/>
            </a:solidFill>
            <a:miter lim="800000"/>
            <a:headEnd/>
            <a:tailEnd/>
          </a:ln>
        </p:spPr>
        <p:txBody>
          <a:bodyPr wrap="square" lIns="0" tIns="0" rIns="0" bIns="0" anchor="ctr"/>
          <a:lstStyle/>
          <a:p>
            <a:pPr algn="ctr" eaLnBrk="1" hangingPunct="1"/>
            <a:r>
              <a:rPr lang="en-US" sz="1600" b="1" dirty="0" err="1">
                <a:solidFill>
                  <a:srgbClr val="000000"/>
                </a:solidFill>
                <a:latin typeface="Arial" charset="0"/>
              </a:rPr>
              <a:t>Criss</a:t>
            </a:r>
            <a:r>
              <a:rPr lang="en-US" sz="1600" b="1" dirty="0">
                <a:solidFill>
                  <a:srgbClr val="000000"/>
                </a:solidFill>
                <a:latin typeface="Arial" charset="0"/>
              </a:rPr>
              <a:t>-Cross:</a:t>
            </a:r>
          </a:p>
          <a:p>
            <a:pPr algn="ctr" eaLnBrk="1" hangingPunct="1"/>
            <a:endParaRPr lang="en-US" sz="1600" b="1" dirty="0">
              <a:solidFill>
                <a:srgbClr val="000000"/>
              </a:solidFill>
              <a:latin typeface="Arial" charset="0"/>
            </a:endParaRPr>
          </a:p>
          <a:p>
            <a:pPr algn="ctr" eaLnBrk="1" hangingPunct="1"/>
            <a:r>
              <a:rPr lang="en-US" sz="1600" b="1" dirty="0">
                <a:solidFill>
                  <a:srgbClr val="000000"/>
                </a:solidFill>
                <a:latin typeface="Arial" charset="0"/>
              </a:rPr>
              <a:t> </a:t>
            </a:r>
            <a:r>
              <a:rPr lang="en-US" sz="4400" b="1" dirty="0">
                <a:solidFill>
                  <a:srgbClr val="000000"/>
                </a:solidFill>
                <a:latin typeface="Arial" charset="0"/>
              </a:rPr>
              <a:t>Al</a:t>
            </a:r>
            <a:r>
              <a:rPr lang="en-US" sz="4400" b="1" baseline="30000" dirty="0">
                <a:solidFill>
                  <a:srgbClr val="000000"/>
                </a:solidFill>
                <a:latin typeface="Arial" charset="0"/>
              </a:rPr>
              <a:t>+3</a:t>
            </a:r>
            <a:r>
              <a:rPr lang="en-US" sz="4400" b="1" dirty="0">
                <a:solidFill>
                  <a:srgbClr val="000000"/>
                </a:solidFill>
                <a:latin typeface="Arial" charset="0"/>
              </a:rPr>
              <a:t>Br</a:t>
            </a:r>
            <a:r>
              <a:rPr lang="en-US" sz="4400" b="1" baseline="30000" dirty="0">
                <a:solidFill>
                  <a:srgbClr val="000000"/>
                </a:solidFill>
                <a:latin typeface="Arial" charset="0"/>
              </a:rPr>
              <a:t>−</a:t>
            </a:r>
            <a:endParaRPr lang="en-US" sz="2800" b="1" dirty="0">
              <a:solidFill>
                <a:srgbClr val="000000"/>
              </a:solidFill>
              <a:latin typeface="Arial" charset="0"/>
            </a:endParaRPr>
          </a:p>
        </p:txBody>
      </p:sp>
      <p:cxnSp>
        <p:nvCxnSpPr>
          <p:cNvPr id="82" name="Straight Arrow Connector 81"/>
          <p:cNvCxnSpPr/>
          <p:nvPr/>
        </p:nvCxnSpPr>
        <p:spPr bwMode="auto">
          <a:xfrm>
            <a:off x="1600200" y="5105400"/>
            <a:ext cx="685800"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p:cNvCxnSpPr/>
          <p:nvPr/>
        </p:nvCxnSpPr>
        <p:spPr bwMode="auto">
          <a:xfrm flipH="1">
            <a:off x="1442250" y="5029200"/>
            <a:ext cx="723900" cy="342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580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
                                            <p:txEl>
                                              <p:pRg st="1" end="1"/>
                                            </p:txEl>
                                          </p:spTgt>
                                        </p:tgtEl>
                                        <p:attrNameLst>
                                          <p:attrName>style.visibility</p:attrName>
                                        </p:attrNameLst>
                                      </p:cBhvr>
                                      <p:to>
                                        <p:strVal val="visible"/>
                                      </p:to>
                                    </p:set>
                                    <p:animEffect transition="in" filter="fade">
                                      <p:cBhvr>
                                        <p:cTn id="37" dur="500"/>
                                        <p:tgtEl>
                                          <p:spTgt spid="7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9">
                                            <p:txEl>
                                              <p:pRg st="2" end="2"/>
                                            </p:txEl>
                                          </p:spTgt>
                                        </p:tgtEl>
                                        <p:attrNameLst>
                                          <p:attrName>style.visibility</p:attrName>
                                        </p:attrNameLst>
                                      </p:cBhvr>
                                      <p:to>
                                        <p:strVal val="visible"/>
                                      </p:to>
                                    </p:set>
                                    <p:animEffect transition="in" filter="fade">
                                      <p:cBhvr>
                                        <p:cTn id="42" dur="500"/>
                                        <p:tgtEl>
                                          <p:spTgt spid="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Identify Ionic Compounds (</a:t>
            </a:r>
            <a:r>
              <a:rPr lang="en-US" dirty="0">
                <a:solidFill>
                  <a:srgbClr val="FFFF00"/>
                </a:solidFill>
              </a:rPr>
              <a:t>END</a:t>
            </a:r>
            <a:r>
              <a:rPr lang="en-US" dirty="0"/>
              <a:t>)</a:t>
            </a:r>
          </a:p>
        </p:txBody>
      </p:sp>
      <p:sp>
        <p:nvSpPr>
          <p:cNvPr id="9" name="Content Placeholder 8"/>
          <p:cNvSpPr>
            <a:spLocks noGrp="1"/>
          </p:cNvSpPr>
          <p:nvPr>
            <p:ph sz="quarter" idx="16"/>
          </p:nvPr>
        </p:nvSpPr>
        <p:spPr>
          <a:xfrm>
            <a:off x="24" y="1377155"/>
            <a:ext cx="5105399" cy="5480845"/>
          </a:xfrm>
        </p:spPr>
        <p:txBody>
          <a:bodyPr lIns="182335" anchor="ctr"/>
          <a:lstStyle/>
          <a:p>
            <a:r>
              <a:rPr lang="en-US" sz="2100" dirty="0"/>
              <a:t>When elements that make up compounds or molecules have an </a:t>
            </a:r>
            <a:r>
              <a:rPr lang="en-US" sz="2400" b="1" dirty="0">
                <a:solidFill>
                  <a:srgbClr val="0070C0"/>
                </a:solidFill>
              </a:rPr>
              <a:t>END</a:t>
            </a:r>
            <a:r>
              <a:rPr lang="en-US" sz="2100" dirty="0"/>
              <a:t> (</a:t>
            </a:r>
            <a:r>
              <a:rPr lang="en-US" sz="2100" b="1" dirty="0">
                <a:solidFill>
                  <a:srgbClr val="FF0000"/>
                </a:solidFill>
                <a:effectLst>
                  <a:outerShdw blurRad="38100" dist="38100" dir="2700000" algn="tl">
                    <a:srgbClr val="000000">
                      <a:alpha val="43137"/>
                    </a:srgbClr>
                  </a:outerShdw>
                </a:effectLst>
              </a:rPr>
              <a:t>E</a:t>
            </a:r>
            <a:r>
              <a:rPr lang="en-US" sz="2100" dirty="0"/>
              <a:t>lectro</a:t>
            </a:r>
            <a:r>
              <a:rPr lang="en-US" sz="2100" b="1" dirty="0">
                <a:solidFill>
                  <a:srgbClr val="FF0000"/>
                </a:solidFill>
                <a:effectLst>
                  <a:outerShdw blurRad="38100" dist="38100" dir="2700000" algn="tl">
                    <a:srgbClr val="000000">
                      <a:alpha val="43137"/>
                    </a:srgbClr>
                  </a:outerShdw>
                </a:effectLst>
              </a:rPr>
              <a:t>N</a:t>
            </a:r>
            <a:r>
              <a:rPr lang="en-US" sz="2100" dirty="0"/>
              <a:t>egativity </a:t>
            </a:r>
            <a:r>
              <a:rPr lang="en-US" sz="2100" b="1" dirty="0">
                <a:solidFill>
                  <a:srgbClr val="FF0000"/>
                </a:solidFill>
                <a:effectLst>
                  <a:outerShdw blurRad="38100" dist="38100" dir="2700000" algn="tl">
                    <a:srgbClr val="000000">
                      <a:alpha val="43137"/>
                    </a:srgbClr>
                  </a:outerShdw>
                </a:effectLst>
              </a:rPr>
              <a:t>D</a:t>
            </a:r>
            <a:r>
              <a:rPr lang="en-US" sz="2100" dirty="0"/>
              <a:t>ifference) </a:t>
            </a:r>
            <a:r>
              <a:rPr lang="en-US" sz="2400" b="1" dirty="0">
                <a:solidFill>
                  <a:srgbClr val="0070C0"/>
                </a:solidFill>
              </a:rPr>
              <a:t>greater than 1.7</a:t>
            </a:r>
            <a:r>
              <a:rPr lang="en-US" sz="2100" dirty="0"/>
              <a:t>, we say they are </a:t>
            </a:r>
            <a:r>
              <a:rPr lang="en-US" sz="2400" b="1" dirty="0">
                <a:solidFill>
                  <a:srgbClr val="0070C0"/>
                </a:solidFill>
              </a:rPr>
              <a:t>ionic</a:t>
            </a:r>
            <a:r>
              <a:rPr lang="en-US" sz="2100" dirty="0"/>
              <a:t>.</a:t>
            </a:r>
            <a:r>
              <a:rPr lang="en-US" sz="2300" dirty="0"/>
              <a:t> </a:t>
            </a:r>
            <a:r>
              <a:rPr lang="en-US" sz="2300" dirty="0">
                <a:solidFill>
                  <a:srgbClr val="00B050"/>
                </a:solidFill>
              </a:rPr>
              <a:t>Which of the following compounds are ionic compounds?</a:t>
            </a:r>
            <a:r>
              <a:rPr lang="en-US" sz="2100" dirty="0">
                <a:solidFill>
                  <a:srgbClr val="00B050"/>
                </a:solidFill>
              </a:rPr>
              <a:t> </a:t>
            </a:r>
          </a:p>
          <a:p>
            <a:pPr marL="475161" indent="-475161">
              <a:lnSpc>
                <a:spcPct val="100000"/>
              </a:lnSpc>
              <a:spcBef>
                <a:spcPts val="1260"/>
              </a:spcBef>
              <a:tabLst>
                <a:tab pos="2285525" algn="l"/>
              </a:tabLst>
            </a:pPr>
            <a:r>
              <a:rPr lang="en-US" sz="2100" dirty="0">
                <a:solidFill>
                  <a:schemeClr val="tx1"/>
                </a:solidFill>
              </a:rPr>
              <a:t>[  ] MgCl</a:t>
            </a:r>
            <a:r>
              <a:rPr lang="en-US" sz="2100" baseline="-25000" dirty="0">
                <a:solidFill>
                  <a:schemeClr val="tx1"/>
                </a:solidFill>
              </a:rPr>
              <a:t>2	</a:t>
            </a:r>
            <a:r>
              <a:rPr lang="en-US" sz="2100" dirty="0">
                <a:solidFill>
                  <a:schemeClr val="tx1"/>
                </a:solidFill>
              </a:rPr>
              <a:t>[  ] H</a:t>
            </a:r>
            <a:r>
              <a:rPr lang="en-US" sz="2100" baseline="-25000" dirty="0">
                <a:solidFill>
                  <a:schemeClr val="tx1"/>
                </a:solidFill>
              </a:rPr>
              <a:t>2</a:t>
            </a:r>
            <a:r>
              <a:rPr lang="en-US" sz="2100" dirty="0">
                <a:solidFill>
                  <a:schemeClr val="tx1"/>
                </a:solidFill>
              </a:rPr>
              <a:t>O</a:t>
            </a:r>
          </a:p>
          <a:p>
            <a:pPr marL="475161" indent="-475161">
              <a:lnSpc>
                <a:spcPct val="100000"/>
              </a:lnSpc>
              <a:spcBef>
                <a:spcPts val="1260"/>
              </a:spcBef>
              <a:tabLst>
                <a:tab pos="2285525" algn="l"/>
              </a:tabLst>
            </a:pPr>
            <a:r>
              <a:rPr lang="en-US" sz="2100" dirty="0">
                <a:solidFill>
                  <a:schemeClr val="tx1"/>
                </a:solidFill>
              </a:rPr>
              <a:t>[  ] C</a:t>
            </a:r>
            <a:r>
              <a:rPr lang="en-US" sz="2100" baseline="-25000" dirty="0">
                <a:solidFill>
                  <a:schemeClr val="tx1"/>
                </a:solidFill>
              </a:rPr>
              <a:t>6</a:t>
            </a:r>
            <a:r>
              <a:rPr lang="en-US" sz="2100" dirty="0">
                <a:solidFill>
                  <a:schemeClr val="tx1"/>
                </a:solidFill>
              </a:rPr>
              <a:t>H</a:t>
            </a:r>
            <a:r>
              <a:rPr lang="en-US" sz="2100" baseline="-25000" dirty="0">
                <a:solidFill>
                  <a:schemeClr val="tx1"/>
                </a:solidFill>
              </a:rPr>
              <a:t>12</a:t>
            </a:r>
            <a:r>
              <a:rPr lang="en-US" sz="2100" dirty="0">
                <a:solidFill>
                  <a:schemeClr val="tx1"/>
                </a:solidFill>
              </a:rPr>
              <a:t>O</a:t>
            </a:r>
            <a:r>
              <a:rPr lang="en-US" sz="2100" baseline="-25000" dirty="0">
                <a:solidFill>
                  <a:schemeClr val="tx1"/>
                </a:solidFill>
              </a:rPr>
              <a:t>6	</a:t>
            </a:r>
            <a:r>
              <a:rPr lang="en-US" sz="2100" dirty="0">
                <a:solidFill>
                  <a:schemeClr val="tx1"/>
                </a:solidFill>
              </a:rPr>
              <a:t>[  ] NaCl</a:t>
            </a:r>
          </a:p>
          <a:p>
            <a:pPr marL="475161" indent="-475161">
              <a:lnSpc>
                <a:spcPct val="100000"/>
              </a:lnSpc>
              <a:spcBef>
                <a:spcPts val="1260"/>
              </a:spcBef>
              <a:tabLst>
                <a:tab pos="2285525" algn="l"/>
              </a:tabLst>
            </a:pPr>
            <a:r>
              <a:rPr lang="en-US" sz="2100" dirty="0">
                <a:solidFill>
                  <a:schemeClr val="tx1"/>
                </a:solidFill>
              </a:rPr>
              <a:t>[  ] MgO	[  ] CaCl</a:t>
            </a:r>
            <a:r>
              <a:rPr lang="en-US" sz="2100" baseline="-25000" dirty="0">
                <a:solidFill>
                  <a:schemeClr val="tx1"/>
                </a:solidFill>
              </a:rPr>
              <a:t>2</a:t>
            </a:r>
            <a:endParaRPr lang="en-US" sz="2100" dirty="0">
              <a:solidFill>
                <a:schemeClr val="tx1"/>
              </a:solidFill>
            </a:endParaRPr>
          </a:p>
          <a:p>
            <a:pPr marL="475161" indent="-475161">
              <a:lnSpc>
                <a:spcPct val="100000"/>
              </a:lnSpc>
              <a:spcBef>
                <a:spcPts val="1260"/>
              </a:spcBef>
              <a:tabLst>
                <a:tab pos="2285525" algn="l"/>
              </a:tabLst>
            </a:pPr>
            <a:r>
              <a:rPr lang="en-US" sz="2100" dirty="0">
                <a:solidFill>
                  <a:schemeClr val="tx1"/>
                </a:solidFill>
              </a:rPr>
              <a:t>[  ] Na</a:t>
            </a:r>
            <a:r>
              <a:rPr lang="en-US" sz="2100" baseline="-25000" dirty="0">
                <a:solidFill>
                  <a:schemeClr val="tx1"/>
                </a:solidFill>
              </a:rPr>
              <a:t>2</a:t>
            </a:r>
            <a:r>
              <a:rPr lang="en-US" sz="2100" dirty="0">
                <a:solidFill>
                  <a:schemeClr val="tx1"/>
                </a:solidFill>
              </a:rPr>
              <a:t>O	[  ]	O</a:t>
            </a:r>
            <a:r>
              <a:rPr lang="en-US" sz="2100" baseline="-25000" dirty="0">
                <a:solidFill>
                  <a:schemeClr val="tx1"/>
                </a:solidFill>
              </a:rPr>
              <a:t>2</a:t>
            </a:r>
          </a:p>
          <a:p>
            <a:pPr marL="475161" indent="-475161">
              <a:lnSpc>
                <a:spcPct val="100000"/>
              </a:lnSpc>
              <a:spcBef>
                <a:spcPts val="1260"/>
              </a:spcBef>
              <a:tabLst>
                <a:tab pos="2285525" algn="l"/>
              </a:tabLst>
            </a:pPr>
            <a:r>
              <a:rPr lang="en-US" sz="2100" dirty="0">
                <a:solidFill>
                  <a:schemeClr val="tx1"/>
                </a:solidFill>
              </a:rPr>
              <a:t>[  ] SiO</a:t>
            </a:r>
            <a:r>
              <a:rPr lang="en-US" sz="2100" baseline="-25000" dirty="0">
                <a:solidFill>
                  <a:schemeClr val="tx1"/>
                </a:solidFill>
              </a:rPr>
              <a:t>2	</a:t>
            </a:r>
            <a:r>
              <a:rPr lang="en-US" sz="2100" dirty="0">
                <a:solidFill>
                  <a:schemeClr val="tx1"/>
                </a:solidFill>
              </a:rPr>
              <a:t>[  ] CH</a:t>
            </a:r>
            <a:r>
              <a:rPr lang="en-US" sz="2100" baseline="-25000" dirty="0">
                <a:solidFill>
                  <a:schemeClr val="tx1"/>
                </a:solidFill>
              </a:rPr>
              <a:t>4</a:t>
            </a:r>
            <a:endParaRPr lang="en-US" sz="2100" dirty="0">
              <a:solidFill>
                <a:srgbClr val="FE8600"/>
              </a:solidFill>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23861491"/>
              </p:ext>
            </p:extLst>
          </p:nvPr>
        </p:nvGraphicFramePr>
        <p:xfrm>
          <a:off x="5181624" y="1219200"/>
          <a:ext cx="3886201" cy="5533800"/>
        </p:xfrm>
        <a:graphic>
          <a:graphicData uri="http://schemas.openxmlformats.org/drawingml/2006/table">
            <a:tbl>
              <a:tblPr/>
              <a:tblGrid>
                <a:gridCol w="1426007">
                  <a:extLst>
                    <a:ext uri="{9D8B030D-6E8A-4147-A177-3AD203B41FA5}">
                      <a16:colId xmlns:a16="http://schemas.microsoft.com/office/drawing/2014/main" val="20000"/>
                    </a:ext>
                  </a:extLst>
                </a:gridCol>
                <a:gridCol w="2460194">
                  <a:extLst>
                    <a:ext uri="{9D8B030D-6E8A-4147-A177-3AD203B41FA5}">
                      <a16:colId xmlns:a16="http://schemas.microsoft.com/office/drawing/2014/main" val="20001"/>
                    </a:ext>
                  </a:extLst>
                </a:gridCol>
              </a:tblGrid>
              <a:tr h="657000">
                <a:tc>
                  <a:txBody>
                    <a:bodyPr/>
                    <a:lstStyle/>
                    <a:p>
                      <a:pPr algn="ctr"/>
                      <a:r>
                        <a:rPr lang="en-US" sz="2000" b="1" dirty="0"/>
                        <a:t>Element</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Electronegativity</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609600">
                <a:tc>
                  <a:txBody>
                    <a:bodyPr/>
                    <a:lstStyle/>
                    <a:p>
                      <a:pPr algn="ctr"/>
                      <a:r>
                        <a:rPr lang="en-US" sz="2500" dirty="0"/>
                        <a:t>C</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2.5</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9600">
                <a:tc>
                  <a:txBody>
                    <a:bodyPr/>
                    <a:lstStyle/>
                    <a:p>
                      <a:pPr algn="ctr"/>
                      <a:r>
                        <a:rPr lang="en-US" sz="2500" dirty="0"/>
                        <a:t>Ca</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1.0</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9600">
                <a:tc>
                  <a:txBody>
                    <a:bodyPr/>
                    <a:lstStyle/>
                    <a:p>
                      <a:pPr algn="ctr"/>
                      <a:r>
                        <a:rPr lang="en-US" sz="2500" dirty="0"/>
                        <a:t>Cl</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3.2</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9600">
                <a:tc>
                  <a:txBody>
                    <a:bodyPr/>
                    <a:lstStyle/>
                    <a:p>
                      <a:pPr algn="ctr"/>
                      <a:r>
                        <a:rPr lang="en-US" sz="2500" dirty="0"/>
                        <a:t>H</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2.2</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9600">
                <a:tc>
                  <a:txBody>
                    <a:bodyPr/>
                    <a:lstStyle/>
                    <a:p>
                      <a:pPr algn="ctr"/>
                      <a:r>
                        <a:rPr lang="en-US" sz="2500" dirty="0"/>
                        <a:t>O</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3.4</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09600">
                <a:tc>
                  <a:txBody>
                    <a:bodyPr/>
                    <a:lstStyle/>
                    <a:p>
                      <a:pPr algn="ctr"/>
                      <a:r>
                        <a:rPr lang="en-US" sz="2500" dirty="0"/>
                        <a:t>Mg</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1.3</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9600">
                <a:tc>
                  <a:txBody>
                    <a:bodyPr/>
                    <a:lstStyle/>
                    <a:p>
                      <a:pPr algn="ctr"/>
                      <a:r>
                        <a:rPr lang="en-US" sz="2500" dirty="0"/>
                        <a:t>Na</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0.9</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09600">
                <a:tc>
                  <a:txBody>
                    <a:bodyPr/>
                    <a:lstStyle/>
                    <a:p>
                      <a:pPr algn="ctr"/>
                      <a:r>
                        <a:rPr lang="en-US" sz="2500" dirty="0"/>
                        <a:t>Si</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1.9</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 cy="1143000"/>
          </a:xfrm>
          <a:prstGeom prst="rect">
            <a:avLst/>
          </a:prstGeom>
          <a:noFill/>
          <a:ln>
            <a:noFill/>
          </a:ln>
          <a:effectLst/>
        </p:spPr>
      </p:pic>
    </p:spTree>
    <p:extLst>
      <p:ext uri="{BB962C8B-B14F-4D97-AF65-F5344CB8AC3E}">
        <p14:creationId xmlns:p14="http://schemas.microsoft.com/office/powerpoint/2010/main" val="165618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Identify Ionic Compounds</a:t>
            </a:r>
          </a:p>
        </p:txBody>
      </p:sp>
      <p:sp>
        <p:nvSpPr>
          <p:cNvPr id="9" name="Content Placeholder 8"/>
          <p:cNvSpPr>
            <a:spLocks noGrp="1"/>
          </p:cNvSpPr>
          <p:nvPr>
            <p:ph sz="quarter" idx="16"/>
          </p:nvPr>
        </p:nvSpPr>
        <p:spPr>
          <a:xfrm>
            <a:off x="0" y="1377155"/>
            <a:ext cx="4967829" cy="5480845"/>
          </a:xfrm>
        </p:spPr>
        <p:txBody>
          <a:bodyPr/>
          <a:lstStyle/>
          <a:p>
            <a:r>
              <a:rPr lang="en-US" sz="2100" dirty="0"/>
              <a:t>END greater than 1.7 </a:t>
            </a:r>
            <a:r>
              <a:rPr lang="en-US" sz="2100" dirty="0">
                <a:sym typeface="Wingdings" panose="05000000000000000000" pitchFamily="2" charset="2"/>
              </a:rPr>
              <a:t> </a:t>
            </a:r>
            <a:r>
              <a:rPr lang="en-US" sz="2100" b="1" dirty="0">
                <a:solidFill>
                  <a:srgbClr val="FF0000"/>
                </a:solidFill>
              </a:rPr>
              <a:t>ionic</a:t>
            </a:r>
            <a:r>
              <a:rPr lang="en-US" sz="2100" dirty="0"/>
              <a:t>. </a:t>
            </a:r>
          </a:p>
          <a:p>
            <a:pPr marL="475161" indent="-475161">
              <a:lnSpc>
                <a:spcPct val="100000"/>
              </a:lnSpc>
              <a:spcBef>
                <a:spcPts val="1260"/>
              </a:spcBef>
              <a:tabLst>
                <a:tab pos="2285525" algn="l"/>
              </a:tabLst>
            </a:pPr>
            <a:r>
              <a:rPr lang="en-US" sz="2100" dirty="0">
                <a:solidFill>
                  <a:srgbClr val="FF0000"/>
                </a:solidFill>
              </a:rPr>
              <a:t>[1.9] MgCl</a:t>
            </a:r>
            <a:r>
              <a:rPr lang="en-US" sz="2100" baseline="-25000" dirty="0">
                <a:solidFill>
                  <a:srgbClr val="FF0000"/>
                </a:solidFill>
              </a:rPr>
              <a:t>2</a:t>
            </a:r>
            <a:r>
              <a:rPr lang="en-US" sz="2100" baseline="-25000" dirty="0"/>
              <a:t>	</a:t>
            </a:r>
            <a:r>
              <a:rPr lang="en-US" sz="2100" dirty="0"/>
              <a:t>[1.2] H</a:t>
            </a:r>
            <a:r>
              <a:rPr lang="en-US" sz="2100" baseline="-25000" dirty="0"/>
              <a:t>2</a:t>
            </a:r>
            <a:r>
              <a:rPr lang="en-US" sz="2100" dirty="0"/>
              <a:t>O</a:t>
            </a:r>
          </a:p>
          <a:p>
            <a:pPr marL="475161" indent="-475161">
              <a:lnSpc>
                <a:spcPct val="100000"/>
              </a:lnSpc>
              <a:spcBef>
                <a:spcPts val="1260"/>
              </a:spcBef>
              <a:tabLst>
                <a:tab pos="2285525" algn="l"/>
              </a:tabLst>
            </a:pPr>
            <a:r>
              <a:rPr lang="en-US" sz="2100" dirty="0"/>
              <a:t>[*]	C</a:t>
            </a:r>
            <a:r>
              <a:rPr lang="en-US" sz="2100" baseline="-25000" dirty="0"/>
              <a:t>6</a:t>
            </a:r>
            <a:r>
              <a:rPr lang="en-US" sz="2100" dirty="0"/>
              <a:t>H</a:t>
            </a:r>
            <a:r>
              <a:rPr lang="en-US" sz="2100" baseline="-25000" dirty="0"/>
              <a:t>12</a:t>
            </a:r>
            <a:r>
              <a:rPr lang="en-US" sz="2100" dirty="0"/>
              <a:t>O</a:t>
            </a:r>
            <a:r>
              <a:rPr lang="en-US" sz="2100" baseline="-25000" dirty="0"/>
              <a:t>6	</a:t>
            </a:r>
            <a:r>
              <a:rPr lang="en-US" sz="2100" dirty="0">
                <a:solidFill>
                  <a:srgbClr val="FF0000"/>
                </a:solidFill>
              </a:rPr>
              <a:t>[2.3] NaCl</a:t>
            </a:r>
          </a:p>
          <a:p>
            <a:pPr marL="475161" indent="-475161">
              <a:lnSpc>
                <a:spcPct val="100000"/>
              </a:lnSpc>
              <a:spcBef>
                <a:spcPts val="1260"/>
              </a:spcBef>
              <a:tabLst>
                <a:tab pos="2285525" algn="l"/>
              </a:tabLst>
            </a:pPr>
            <a:r>
              <a:rPr lang="en-US" sz="2100" dirty="0">
                <a:solidFill>
                  <a:srgbClr val="FF0000"/>
                </a:solidFill>
              </a:rPr>
              <a:t>[2.1] MgO	[2.2] CaCl</a:t>
            </a:r>
            <a:r>
              <a:rPr lang="en-US" sz="2100" baseline="-25000" dirty="0">
                <a:solidFill>
                  <a:srgbClr val="FF0000"/>
                </a:solidFill>
              </a:rPr>
              <a:t>2</a:t>
            </a:r>
            <a:endParaRPr lang="en-US" sz="2100" dirty="0">
              <a:solidFill>
                <a:srgbClr val="FF0000"/>
              </a:solidFill>
            </a:endParaRPr>
          </a:p>
          <a:p>
            <a:pPr marL="475161" indent="-475161">
              <a:lnSpc>
                <a:spcPct val="100000"/>
              </a:lnSpc>
              <a:spcBef>
                <a:spcPts val="1260"/>
              </a:spcBef>
              <a:tabLst>
                <a:tab pos="2285525" algn="l"/>
              </a:tabLst>
            </a:pPr>
            <a:r>
              <a:rPr lang="en-US" sz="2100" dirty="0">
                <a:solidFill>
                  <a:srgbClr val="FF0000"/>
                </a:solidFill>
              </a:rPr>
              <a:t>[2.5] Na</a:t>
            </a:r>
            <a:r>
              <a:rPr lang="en-US" sz="2100" baseline="-25000" dirty="0">
                <a:solidFill>
                  <a:srgbClr val="FF0000"/>
                </a:solidFill>
              </a:rPr>
              <a:t>2</a:t>
            </a:r>
            <a:r>
              <a:rPr lang="en-US" sz="2100" dirty="0">
                <a:solidFill>
                  <a:srgbClr val="FF0000"/>
                </a:solidFill>
              </a:rPr>
              <a:t>O</a:t>
            </a:r>
            <a:r>
              <a:rPr lang="en-US" sz="2100" dirty="0"/>
              <a:t>	[0]	O</a:t>
            </a:r>
            <a:r>
              <a:rPr lang="en-US" sz="2100" baseline="-25000" dirty="0"/>
              <a:t>2</a:t>
            </a:r>
          </a:p>
          <a:p>
            <a:pPr marL="475161" indent="-475161">
              <a:lnSpc>
                <a:spcPct val="100000"/>
              </a:lnSpc>
              <a:spcBef>
                <a:spcPts val="1260"/>
              </a:spcBef>
              <a:tabLst>
                <a:tab pos="2285525" algn="l"/>
              </a:tabLst>
            </a:pPr>
            <a:r>
              <a:rPr lang="en-US" sz="2100" dirty="0"/>
              <a:t>[1.5] SiO</a:t>
            </a:r>
            <a:r>
              <a:rPr lang="en-US" sz="2100" baseline="-25000" dirty="0"/>
              <a:t>2	</a:t>
            </a:r>
            <a:r>
              <a:rPr lang="en-US" sz="2100" dirty="0"/>
              <a:t>[0.3] CH</a:t>
            </a:r>
            <a:r>
              <a:rPr lang="en-US" sz="2100" baseline="-25000" dirty="0"/>
              <a:t>4</a:t>
            </a:r>
          </a:p>
          <a:p>
            <a:pPr>
              <a:lnSpc>
                <a:spcPct val="100000"/>
              </a:lnSpc>
              <a:spcBef>
                <a:spcPts val="1260"/>
              </a:spcBef>
              <a:tabLst>
                <a:tab pos="2285525" algn="l"/>
              </a:tabLst>
            </a:pPr>
            <a:endParaRPr lang="en-US" sz="800" i="1" dirty="0">
              <a:latin typeface="Times New Roman" panose="02020603050405020304" pitchFamily="18" charset="0"/>
              <a:cs typeface="Times New Roman" panose="02020603050405020304" pitchFamily="18" charset="0"/>
            </a:endParaRPr>
          </a:p>
          <a:p>
            <a:pPr marL="284902" indent="-284902">
              <a:lnSpc>
                <a:spcPct val="100000"/>
              </a:lnSpc>
              <a:spcBef>
                <a:spcPts val="1260"/>
              </a:spcBef>
              <a:buFont typeface="Arial" panose="020B0604020202020204" pitchFamily="34" charset="0"/>
              <a:buChar char="•"/>
              <a:tabLst>
                <a:tab pos="2285525" algn="l"/>
              </a:tabLst>
            </a:pPr>
            <a:r>
              <a:rPr lang="en-US" sz="1900" i="1" dirty="0">
                <a:latin typeface="Times New Roman" panose="02020603050405020304" pitchFamily="18" charset="0"/>
                <a:cs typeface="Times New Roman" panose="02020603050405020304" pitchFamily="18" charset="0"/>
              </a:rPr>
              <a:t>Simply subtract the Electronegativity of each element (do not multiply by subscripts)</a:t>
            </a:r>
          </a:p>
          <a:p>
            <a:pPr>
              <a:lnSpc>
                <a:spcPct val="100000"/>
              </a:lnSpc>
              <a:spcBef>
                <a:spcPts val="1260"/>
              </a:spcBef>
              <a:tabLst>
                <a:tab pos="2285525" algn="l"/>
              </a:tabLst>
            </a:pPr>
            <a:r>
              <a:rPr lang="en-US" sz="1900" i="1" dirty="0">
                <a:latin typeface="Times New Roman" panose="02020603050405020304" pitchFamily="18" charset="0"/>
                <a:cs typeface="Times New Roman" panose="02020603050405020304" pitchFamily="18" charset="0"/>
              </a:rPr>
              <a:t>*Find END of each element </a:t>
            </a:r>
          </a:p>
          <a:p>
            <a:pPr algn="ctr">
              <a:lnSpc>
                <a:spcPct val="100000"/>
              </a:lnSpc>
              <a:spcBef>
                <a:spcPts val="1260"/>
              </a:spcBef>
              <a:tabLst>
                <a:tab pos="2285525" algn="l"/>
              </a:tabLst>
            </a:pPr>
            <a:r>
              <a:rPr lang="en-US" sz="1900" i="1" dirty="0">
                <a:latin typeface="Times New Roman" panose="02020603050405020304" pitchFamily="18" charset="0"/>
                <a:cs typeface="Times New Roman" panose="02020603050405020304" pitchFamily="18" charset="0"/>
              </a:rPr>
              <a:t>(C-H = 0.3 … H-O = 1.2 … C-O = 0.9)</a:t>
            </a:r>
          </a:p>
          <a:p>
            <a:pPr>
              <a:lnSpc>
                <a:spcPct val="100000"/>
              </a:lnSpc>
              <a:spcBef>
                <a:spcPts val="1260"/>
              </a:spcBef>
            </a:pPr>
            <a:endParaRPr lang="en-US" sz="2100" dirty="0">
              <a:solidFill>
                <a:srgbClr val="FE8600"/>
              </a:solidFill>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82904079"/>
              </p:ext>
            </p:extLst>
          </p:nvPr>
        </p:nvGraphicFramePr>
        <p:xfrm>
          <a:off x="5105428" y="1219200"/>
          <a:ext cx="3886201" cy="5533800"/>
        </p:xfrm>
        <a:graphic>
          <a:graphicData uri="http://schemas.openxmlformats.org/drawingml/2006/table">
            <a:tbl>
              <a:tblPr/>
              <a:tblGrid>
                <a:gridCol w="1426007">
                  <a:extLst>
                    <a:ext uri="{9D8B030D-6E8A-4147-A177-3AD203B41FA5}">
                      <a16:colId xmlns:a16="http://schemas.microsoft.com/office/drawing/2014/main" val="20000"/>
                    </a:ext>
                  </a:extLst>
                </a:gridCol>
                <a:gridCol w="2460194">
                  <a:extLst>
                    <a:ext uri="{9D8B030D-6E8A-4147-A177-3AD203B41FA5}">
                      <a16:colId xmlns:a16="http://schemas.microsoft.com/office/drawing/2014/main" val="20001"/>
                    </a:ext>
                  </a:extLst>
                </a:gridCol>
              </a:tblGrid>
              <a:tr h="657000">
                <a:tc>
                  <a:txBody>
                    <a:bodyPr/>
                    <a:lstStyle/>
                    <a:p>
                      <a:pPr algn="ctr"/>
                      <a:r>
                        <a:rPr lang="en-US" sz="2000" b="1" dirty="0"/>
                        <a:t>Element</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Electronegativity</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609600">
                <a:tc>
                  <a:txBody>
                    <a:bodyPr/>
                    <a:lstStyle/>
                    <a:p>
                      <a:pPr algn="ctr"/>
                      <a:r>
                        <a:rPr lang="en-US" sz="2500" dirty="0"/>
                        <a:t>C</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2.5</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9600">
                <a:tc>
                  <a:txBody>
                    <a:bodyPr/>
                    <a:lstStyle/>
                    <a:p>
                      <a:pPr algn="ctr"/>
                      <a:r>
                        <a:rPr lang="en-US" sz="2500" dirty="0"/>
                        <a:t>Ca</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1.0</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9600">
                <a:tc>
                  <a:txBody>
                    <a:bodyPr/>
                    <a:lstStyle/>
                    <a:p>
                      <a:pPr algn="ctr"/>
                      <a:r>
                        <a:rPr lang="en-US" sz="2500" dirty="0"/>
                        <a:t>Cl</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3.2</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9600">
                <a:tc>
                  <a:txBody>
                    <a:bodyPr/>
                    <a:lstStyle/>
                    <a:p>
                      <a:pPr algn="ctr"/>
                      <a:r>
                        <a:rPr lang="en-US" sz="2500" dirty="0"/>
                        <a:t>H</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2.2</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9600">
                <a:tc>
                  <a:txBody>
                    <a:bodyPr/>
                    <a:lstStyle/>
                    <a:p>
                      <a:pPr algn="ctr"/>
                      <a:r>
                        <a:rPr lang="en-US" sz="2500" dirty="0"/>
                        <a:t>O</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3.4</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09600">
                <a:tc>
                  <a:txBody>
                    <a:bodyPr/>
                    <a:lstStyle/>
                    <a:p>
                      <a:pPr algn="ctr"/>
                      <a:r>
                        <a:rPr lang="en-US" sz="2500" dirty="0"/>
                        <a:t>Mg</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1.3</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9600">
                <a:tc>
                  <a:txBody>
                    <a:bodyPr/>
                    <a:lstStyle/>
                    <a:p>
                      <a:pPr algn="ctr"/>
                      <a:r>
                        <a:rPr lang="en-US" sz="2500" dirty="0"/>
                        <a:t>Na</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0.9</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09600">
                <a:tc>
                  <a:txBody>
                    <a:bodyPr/>
                    <a:lstStyle/>
                    <a:p>
                      <a:pPr algn="ctr"/>
                      <a:r>
                        <a:rPr lang="en-US" sz="2500" dirty="0"/>
                        <a:t>Si</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1.9</a:t>
                      </a:r>
                    </a:p>
                  </a:txBody>
                  <a:tcPr marL="171562" marR="171562"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 cy="1143000"/>
          </a:xfrm>
          <a:prstGeom prst="rect">
            <a:avLst/>
          </a:prstGeom>
          <a:noFill/>
          <a:ln>
            <a:noFill/>
          </a:ln>
          <a:effectLst/>
        </p:spPr>
      </p:pic>
    </p:spTree>
    <p:extLst>
      <p:ext uri="{BB962C8B-B14F-4D97-AF65-F5344CB8AC3E}">
        <p14:creationId xmlns:p14="http://schemas.microsoft.com/office/powerpoint/2010/main" val="95717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Identify the Ions of Elements</a:t>
            </a:r>
          </a:p>
        </p:txBody>
      </p:sp>
      <p:sp>
        <p:nvSpPr>
          <p:cNvPr id="9" name="Content Placeholder 8"/>
          <p:cNvSpPr>
            <a:spLocks noGrp="1"/>
          </p:cNvSpPr>
          <p:nvPr>
            <p:ph sz="quarter" idx="16"/>
          </p:nvPr>
        </p:nvSpPr>
        <p:spPr/>
        <p:txBody>
          <a:bodyPr/>
          <a:lstStyle/>
          <a:p>
            <a:r>
              <a:rPr lang="en-US" sz="3200" dirty="0"/>
              <a:t>What is the charge of each ion?</a:t>
            </a:r>
          </a:p>
          <a:p>
            <a:r>
              <a:rPr lang="en-US" dirty="0"/>
              <a:t>A lithium ion has a charge of ____. </a:t>
            </a:r>
          </a:p>
          <a:p>
            <a:r>
              <a:rPr lang="en-US" dirty="0"/>
              <a:t>A calcium ion has a charge of ____. </a:t>
            </a:r>
          </a:p>
          <a:p>
            <a:r>
              <a:rPr lang="en-US" dirty="0"/>
              <a:t>An aluminum ion has a charge of ____.</a:t>
            </a:r>
          </a:p>
          <a:p>
            <a:r>
              <a:rPr lang="en-US" dirty="0"/>
              <a:t>A fluorine ion has a charge of ____. </a:t>
            </a:r>
          </a:p>
          <a:p>
            <a:r>
              <a:rPr lang="en-US" dirty="0"/>
              <a:t>An oxygen ion has a charge of ____.</a:t>
            </a:r>
          </a:p>
          <a:p>
            <a:r>
              <a:rPr lang="en-US" dirty="0"/>
              <a:t>A phosphorus ion has a charge of ____. </a:t>
            </a:r>
          </a:p>
          <a:p>
            <a:r>
              <a:rPr lang="en-US" dirty="0"/>
              <a:t>A Selenium ion has a charge of ____. </a:t>
            </a:r>
          </a:p>
          <a:p>
            <a:r>
              <a:rPr lang="en-US" dirty="0"/>
              <a:t>An krypton ion has a charge of ____. </a:t>
            </a:r>
          </a:p>
          <a:p>
            <a:r>
              <a:rPr lang="en-US" dirty="0"/>
              <a:t>A Gallium ion has a charge of ____. </a:t>
            </a:r>
          </a:p>
        </p:txBody>
      </p:sp>
      <p:sp>
        <p:nvSpPr>
          <p:cNvPr id="7" name="Content Placeholder 7"/>
          <p:cNvSpPr txBox="1">
            <a:spLocks/>
          </p:cNvSpPr>
          <p:nvPr/>
        </p:nvSpPr>
        <p:spPr bwMode="auto">
          <a:xfrm>
            <a:off x="4574980" y="1371600"/>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a:lstStyle>
          <a:p>
            <a:r>
              <a:rPr lang="en-US" sz="2400" kern="0" dirty="0"/>
              <a:t>Which elements form an ionic compound? Check all that apply. </a:t>
            </a:r>
          </a:p>
          <a:p>
            <a:pPr marL="475161" indent="-475161">
              <a:spcBef>
                <a:spcPts val="0"/>
              </a:spcBef>
            </a:pPr>
            <a:endParaRPr lang="en-US" kern="0" dirty="0"/>
          </a:p>
          <a:p>
            <a:pPr marL="475161" indent="-475161">
              <a:spcBef>
                <a:spcPts val="0"/>
              </a:spcBef>
            </a:pPr>
            <a:r>
              <a:rPr lang="en-US" kern="0" dirty="0"/>
              <a:t>[  ]	aluminum and oxygen</a:t>
            </a:r>
          </a:p>
          <a:p>
            <a:pPr marL="475161" indent="-475161">
              <a:spcBef>
                <a:spcPts val="0"/>
              </a:spcBef>
            </a:pPr>
            <a:endParaRPr lang="en-US" kern="0" dirty="0"/>
          </a:p>
          <a:p>
            <a:pPr marL="475161" indent="-475161">
              <a:spcBef>
                <a:spcPts val="0"/>
              </a:spcBef>
            </a:pPr>
            <a:r>
              <a:rPr lang="en-US" kern="0" dirty="0"/>
              <a:t>[  ]	calcium and aluminum</a:t>
            </a:r>
          </a:p>
          <a:p>
            <a:pPr marL="475161" indent="-475161">
              <a:spcBef>
                <a:spcPts val="0"/>
              </a:spcBef>
            </a:pPr>
            <a:endParaRPr lang="en-US" kern="0" dirty="0"/>
          </a:p>
          <a:p>
            <a:pPr marL="475161" indent="-475161">
              <a:spcBef>
                <a:spcPts val="0"/>
              </a:spcBef>
            </a:pPr>
            <a:r>
              <a:rPr lang="en-US" kern="0" dirty="0"/>
              <a:t>[  ]	fluorine and oxygen</a:t>
            </a:r>
          </a:p>
          <a:p>
            <a:pPr marL="475161" indent="-475161">
              <a:spcBef>
                <a:spcPts val="0"/>
              </a:spcBef>
            </a:pPr>
            <a:endParaRPr lang="en-US" kern="0" dirty="0"/>
          </a:p>
          <a:p>
            <a:pPr marL="475161" indent="-475161">
              <a:spcBef>
                <a:spcPts val="0"/>
              </a:spcBef>
            </a:pPr>
            <a:r>
              <a:rPr lang="en-US" kern="0" dirty="0"/>
              <a:t>[  ]	lithium and fluorine</a:t>
            </a:r>
          </a:p>
          <a:p>
            <a:pPr marL="475161" indent="-475161">
              <a:spcBef>
                <a:spcPts val="0"/>
              </a:spcBef>
            </a:pPr>
            <a:endParaRPr lang="en-US" kern="0" dirty="0"/>
          </a:p>
          <a:p>
            <a:pPr marL="475161" indent="-475161">
              <a:spcBef>
                <a:spcPts val="0"/>
              </a:spcBef>
            </a:pPr>
            <a:r>
              <a:rPr lang="en-US" kern="0" dirty="0"/>
              <a:t>[  ]  	carbon and oxygen</a:t>
            </a:r>
          </a:p>
          <a:p>
            <a:pPr marL="475161" indent="-475161">
              <a:spcBef>
                <a:spcPts val="0"/>
              </a:spcBef>
            </a:pPr>
            <a:endParaRPr lang="en-US" kern="0" dirty="0"/>
          </a:p>
          <a:p>
            <a:pPr marL="475161" indent="-475161">
              <a:spcBef>
                <a:spcPts val="0"/>
              </a:spcBef>
            </a:pPr>
            <a:r>
              <a:rPr lang="en-US" kern="0" dirty="0"/>
              <a:t>[  ]	sodium and fluorine</a:t>
            </a:r>
          </a:p>
          <a:p>
            <a:endParaRPr lang="en-US" kern="0" dirty="0"/>
          </a:p>
          <a:p>
            <a:endParaRPr lang="en-US" kern="0" dirty="0">
              <a:solidFill>
                <a:srgbClr val="FE8600"/>
              </a:solidFill>
            </a:endParaRPr>
          </a:p>
          <a:p>
            <a:endParaRPr lang="en-US" kern="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5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Identify the Ions of Elements</a:t>
            </a:r>
          </a:p>
        </p:txBody>
      </p:sp>
      <p:sp>
        <p:nvSpPr>
          <p:cNvPr id="9" name="Content Placeholder 8"/>
          <p:cNvSpPr>
            <a:spLocks noGrp="1"/>
          </p:cNvSpPr>
          <p:nvPr>
            <p:ph sz="quarter" idx="16"/>
          </p:nvPr>
        </p:nvSpPr>
        <p:spPr/>
        <p:txBody>
          <a:bodyPr/>
          <a:lstStyle/>
          <a:p>
            <a:r>
              <a:rPr lang="en-US" sz="3200" dirty="0"/>
              <a:t>What is the charge of each ion?</a:t>
            </a:r>
          </a:p>
          <a:p>
            <a:r>
              <a:rPr lang="en-US" dirty="0"/>
              <a:t>A lithium ion has a charge of +1. </a:t>
            </a:r>
          </a:p>
          <a:p>
            <a:r>
              <a:rPr lang="en-US" dirty="0"/>
              <a:t>A calcium ion has a charge of +2. </a:t>
            </a:r>
          </a:p>
          <a:p>
            <a:r>
              <a:rPr lang="en-US" dirty="0"/>
              <a:t>An aluminum ion has a charge of +3. </a:t>
            </a:r>
          </a:p>
          <a:p>
            <a:r>
              <a:rPr lang="en-US" dirty="0"/>
              <a:t>A fluorine ion has a charge of -1. </a:t>
            </a:r>
          </a:p>
          <a:p>
            <a:r>
              <a:rPr lang="en-US" dirty="0"/>
              <a:t>An oxygen ion has a charge of -2. </a:t>
            </a:r>
          </a:p>
          <a:p>
            <a:r>
              <a:rPr lang="en-US" dirty="0"/>
              <a:t>A phosphorus ion has a charge of -3. </a:t>
            </a:r>
          </a:p>
          <a:p>
            <a:r>
              <a:rPr lang="en-US" dirty="0"/>
              <a:t>A Selenium ion has a charge of -2. </a:t>
            </a:r>
          </a:p>
          <a:p>
            <a:r>
              <a:rPr lang="en-US" dirty="0"/>
              <a:t>An krypton ion has a charge of 0. </a:t>
            </a:r>
          </a:p>
          <a:p>
            <a:r>
              <a:rPr lang="en-US" dirty="0"/>
              <a:t>A Gallium ion has a charge of +3. </a:t>
            </a:r>
          </a:p>
        </p:txBody>
      </p:sp>
      <p:sp>
        <p:nvSpPr>
          <p:cNvPr id="7" name="Content Placeholder 7"/>
          <p:cNvSpPr txBox="1">
            <a:spLocks/>
          </p:cNvSpPr>
          <p:nvPr/>
        </p:nvSpPr>
        <p:spPr bwMode="auto">
          <a:xfrm>
            <a:off x="4574980" y="1377155"/>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a:lstStyle>
          <a:p>
            <a:r>
              <a:rPr lang="en-US" sz="1800" kern="0" dirty="0"/>
              <a:t>Which elements form an ionic compound? Check all that apply. </a:t>
            </a:r>
          </a:p>
          <a:p>
            <a:pPr marL="475161" indent="-475161">
              <a:spcBef>
                <a:spcPts val="0"/>
              </a:spcBef>
            </a:pPr>
            <a:endParaRPr lang="en-US" sz="800" kern="0" dirty="0"/>
          </a:p>
          <a:p>
            <a:pPr marL="475161" indent="-475161">
              <a:lnSpc>
                <a:spcPct val="100000"/>
              </a:lnSpc>
              <a:spcBef>
                <a:spcPts val="0"/>
              </a:spcBef>
            </a:pPr>
            <a:r>
              <a:rPr lang="en-US" kern="0" dirty="0"/>
              <a:t>[X]	aluminum and oxygen</a:t>
            </a:r>
          </a:p>
          <a:p>
            <a:pPr marL="475161" indent="-475161">
              <a:lnSpc>
                <a:spcPct val="100000"/>
              </a:lnSpc>
              <a:spcBef>
                <a:spcPts val="0"/>
              </a:spcBef>
            </a:pPr>
            <a:r>
              <a:rPr lang="en-US" kern="0" dirty="0"/>
              <a:t>	</a:t>
            </a:r>
            <a:r>
              <a:rPr lang="en-US" b="1" kern="0" dirty="0">
                <a:solidFill>
                  <a:srgbClr val="FF0000"/>
                </a:solidFill>
              </a:rPr>
              <a:t>END = 3.5 - 1.5 = 2.0</a:t>
            </a:r>
          </a:p>
          <a:p>
            <a:pPr marL="475161" indent="-475161">
              <a:lnSpc>
                <a:spcPct val="100000"/>
              </a:lnSpc>
              <a:spcBef>
                <a:spcPts val="0"/>
              </a:spcBef>
            </a:pPr>
            <a:endParaRPr lang="en-US" sz="800" kern="0" dirty="0"/>
          </a:p>
          <a:p>
            <a:pPr marL="475161" indent="-475161">
              <a:lnSpc>
                <a:spcPct val="100000"/>
              </a:lnSpc>
              <a:spcBef>
                <a:spcPts val="0"/>
              </a:spcBef>
            </a:pPr>
            <a:r>
              <a:rPr lang="en-US" kern="0" dirty="0"/>
              <a:t>[ ]	calcium and aluminum</a:t>
            </a:r>
          </a:p>
          <a:p>
            <a:pPr marL="475161" indent="-475161">
              <a:lnSpc>
                <a:spcPct val="100000"/>
              </a:lnSpc>
              <a:spcBef>
                <a:spcPts val="0"/>
              </a:spcBef>
            </a:pPr>
            <a:r>
              <a:rPr lang="en-US" kern="0" dirty="0"/>
              <a:t>	</a:t>
            </a:r>
            <a:r>
              <a:rPr lang="en-US" kern="0" dirty="0">
                <a:solidFill>
                  <a:srgbClr val="00B050"/>
                </a:solidFill>
              </a:rPr>
              <a:t>END = 1.5 - 1.0 = 0.5</a:t>
            </a:r>
          </a:p>
          <a:p>
            <a:pPr marL="475161" indent="-475161">
              <a:lnSpc>
                <a:spcPct val="100000"/>
              </a:lnSpc>
              <a:spcBef>
                <a:spcPts val="0"/>
              </a:spcBef>
            </a:pPr>
            <a:endParaRPr lang="en-US" sz="800" kern="0" dirty="0"/>
          </a:p>
          <a:p>
            <a:pPr marL="475161" indent="-475161">
              <a:lnSpc>
                <a:spcPct val="100000"/>
              </a:lnSpc>
              <a:spcBef>
                <a:spcPts val="0"/>
              </a:spcBef>
            </a:pPr>
            <a:r>
              <a:rPr lang="en-US" kern="0" dirty="0"/>
              <a:t>[ ]	fluorine and oxygen</a:t>
            </a:r>
          </a:p>
          <a:p>
            <a:pPr marL="475161" indent="-475161">
              <a:lnSpc>
                <a:spcPct val="100000"/>
              </a:lnSpc>
              <a:spcBef>
                <a:spcPts val="0"/>
              </a:spcBef>
            </a:pPr>
            <a:r>
              <a:rPr lang="en-US" kern="0" dirty="0"/>
              <a:t>	</a:t>
            </a:r>
            <a:r>
              <a:rPr lang="en-US" kern="0" dirty="0">
                <a:solidFill>
                  <a:srgbClr val="00B050"/>
                </a:solidFill>
              </a:rPr>
              <a:t>END = 4.0 – 3.5 = 0.5</a:t>
            </a:r>
          </a:p>
          <a:p>
            <a:pPr marL="475161" indent="-475161">
              <a:lnSpc>
                <a:spcPct val="100000"/>
              </a:lnSpc>
              <a:spcBef>
                <a:spcPts val="0"/>
              </a:spcBef>
            </a:pPr>
            <a:endParaRPr lang="en-US" sz="800" kern="0" dirty="0"/>
          </a:p>
          <a:p>
            <a:pPr marL="475161" indent="-475161">
              <a:lnSpc>
                <a:spcPct val="100000"/>
              </a:lnSpc>
              <a:spcBef>
                <a:spcPts val="0"/>
              </a:spcBef>
            </a:pPr>
            <a:r>
              <a:rPr lang="en-US" kern="0" dirty="0"/>
              <a:t>[X]	lithium and fluorine</a:t>
            </a:r>
          </a:p>
          <a:p>
            <a:pPr marL="475161" indent="-475161">
              <a:lnSpc>
                <a:spcPct val="100000"/>
              </a:lnSpc>
              <a:spcBef>
                <a:spcPts val="0"/>
              </a:spcBef>
            </a:pPr>
            <a:r>
              <a:rPr lang="en-US" kern="0" dirty="0"/>
              <a:t>	</a:t>
            </a:r>
            <a:r>
              <a:rPr lang="en-US" b="1" kern="0" dirty="0">
                <a:solidFill>
                  <a:srgbClr val="FF0000"/>
                </a:solidFill>
              </a:rPr>
              <a:t>END = 4.0 - 1.0 = 3.0</a:t>
            </a:r>
            <a:endParaRPr lang="en-US" b="1" kern="0" dirty="0"/>
          </a:p>
          <a:p>
            <a:pPr marL="475161" indent="-475161">
              <a:lnSpc>
                <a:spcPct val="100000"/>
              </a:lnSpc>
              <a:spcBef>
                <a:spcPts val="0"/>
              </a:spcBef>
            </a:pPr>
            <a:endParaRPr lang="en-US" sz="800" kern="0" dirty="0"/>
          </a:p>
          <a:p>
            <a:pPr marL="475161" indent="-475161">
              <a:lnSpc>
                <a:spcPct val="100000"/>
              </a:lnSpc>
              <a:spcBef>
                <a:spcPts val="0"/>
              </a:spcBef>
            </a:pPr>
            <a:r>
              <a:rPr lang="en-US" kern="0" dirty="0"/>
              <a:t>[ ]  	carbon and oxygen</a:t>
            </a:r>
          </a:p>
          <a:p>
            <a:pPr marL="475161" indent="-475161">
              <a:lnSpc>
                <a:spcPct val="100000"/>
              </a:lnSpc>
              <a:spcBef>
                <a:spcPts val="0"/>
              </a:spcBef>
            </a:pPr>
            <a:r>
              <a:rPr lang="en-US" kern="0" dirty="0"/>
              <a:t>	</a:t>
            </a:r>
            <a:r>
              <a:rPr lang="en-US" kern="0" dirty="0">
                <a:solidFill>
                  <a:srgbClr val="00B050"/>
                </a:solidFill>
              </a:rPr>
              <a:t>END = 3.5 – 2.6 = 0.9</a:t>
            </a:r>
          </a:p>
          <a:p>
            <a:pPr marL="475161" indent="-475161">
              <a:lnSpc>
                <a:spcPct val="100000"/>
              </a:lnSpc>
              <a:spcBef>
                <a:spcPts val="0"/>
              </a:spcBef>
            </a:pPr>
            <a:endParaRPr lang="en-US" sz="800" kern="0" dirty="0"/>
          </a:p>
          <a:p>
            <a:pPr marL="475161" indent="-475161">
              <a:lnSpc>
                <a:spcPct val="100000"/>
              </a:lnSpc>
              <a:spcBef>
                <a:spcPts val="0"/>
              </a:spcBef>
            </a:pPr>
            <a:r>
              <a:rPr lang="en-US" kern="0" dirty="0"/>
              <a:t>[X]	sodium and fluorine</a:t>
            </a:r>
          </a:p>
          <a:p>
            <a:pPr marL="475161" indent="-475161">
              <a:lnSpc>
                <a:spcPct val="100000"/>
              </a:lnSpc>
              <a:spcBef>
                <a:spcPts val="0"/>
              </a:spcBef>
            </a:pPr>
            <a:r>
              <a:rPr lang="en-US" kern="0" dirty="0"/>
              <a:t>	</a:t>
            </a:r>
            <a:r>
              <a:rPr lang="en-US" b="1" kern="0" dirty="0">
                <a:solidFill>
                  <a:srgbClr val="FF0000"/>
                </a:solidFill>
              </a:rPr>
              <a:t>END = 4.0 – 0.9 = 3.1</a:t>
            </a:r>
            <a:endParaRPr lang="en-US" b="1" kern="0" dirty="0"/>
          </a:p>
          <a:p>
            <a:endParaRPr lang="en-US" kern="0" dirty="0">
              <a:solidFill>
                <a:srgbClr val="FE8600"/>
              </a:solidFill>
            </a:endParaRPr>
          </a:p>
          <a:p>
            <a:endParaRPr lang="en-US" kern="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1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fade">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500"/>
                                        <p:tgtEl>
                                          <p:spTgt spid="7">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fade">
                                      <p:cBhvr>
                                        <p:cTn id="72" dur="500"/>
                                        <p:tgtEl>
                                          <p:spTgt spid="7">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animEffect transition="in" filter="fade">
                                      <p:cBhvr>
                                        <p:cTn id="77" dur="500"/>
                                        <p:tgtEl>
                                          <p:spTgt spid="7">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
                                            <p:txEl>
                                              <p:pRg st="9" end="9"/>
                                            </p:txEl>
                                          </p:spTgt>
                                        </p:tgtEl>
                                        <p:attrNameLst>
                                          <p:attrName>style.visibility</p:attrName>
                                        </p:attrNameLst>
                                      </p:cBhvr>
                                      <p:to>
                                        <p:strVal val="visible"/>
                                      </p:to>
                                    </p:set>
                                    <p:animEffect transition="in" filter="fade">
                                      <p:cBhvr>
                                        <p:cTn id="82" dur="500"/>
                                        <p:tgtEl>
                                          <p:spTgt spid="7">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
                                            <p:txEl>
                                              <p:pRg st="11" end="11"/>
                                            </p:txEl>
                                          </p:spTgt>
                                        </p:tgtEl>
                                        <p:attrNameLst>
                                          <p:attrName>style.visibility</p:attrName>
                                        </p:attrNameLst>
                                      </p:cBhvr>
                                      <p:to>
                                        <p:strVal val="visible"/>
                                      </p:to>
                                    </p:set>
                                    <p:animEffect transition="in" filter="fade">
                                      <p:cBhvr>
                                        <p:cTn id="87" dur="500"/>
                                        <p:tgtEl>
                                          <p:spTgt spid="7">
                                            <p:txEl>
                                              <p:pRg st="11" end="1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7">
                                            <p:txEl>
                                              <p:pRg st="12" end="12"/>
                                            </p:txEl>
                                          </p:spTgt>
                                        </p:tgtEl>
                                        <p:attrNameLst>
                                          <p:attrName>style.visibility</p:attrName>
                                        </p:attrNameLst>
                                      </p:cBhvr>
                                      <p:to>
                                        <p:strVal val="visible"/>
                                      </p:to>
                                    </p:set>
                                    <p:animEffect transition="in" filter="fade">
                                      <p:cBhvr>
                                        <p:cTn id="92" dur="500"/>
                                        <p:tgtEl>
                                          <p:spTgt spid="7">
                                            <p:txEl>
                                              <p:pRg st="12" end="1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
                                            <p:txEl>
                                              <p:pRg st="14" end="14"/>
                                            </p:txEl>
                                          </p:spTgt>
                                        </p:tgtEl>
                                        <p:attrNameLst>
                                          <p:attrName>style.visibility</p:attrName>
                                        </p:attrNameLst>
                                      </p:cBhvr>
                                      <p:to>
                                        <p:strVal val="visible"/>
                                      </p:to>
                                    </p:set>
                                    <p:animEffect transition="in" filter="fade">
                                      <p:cBhvr>
                                        <p:cTn id="97" dur="500"/>
                                        <p:tgtEl>
                                          <p:spTgt spid="7">
                                            <p:txEl>
                                              <p:pRg st="14" end="1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7">
                                            <p:txEl>
                                              <p:pRg st="15" end="15"/>
                                            </p:txEl>
                                          </p:spTgt>
                                        </p:tgtEl>
                                        <p:attrNameLst>
                                          <p:attrName>style.visibility</p:attrName>
                                        </p:attrNameLst>
                                      </p:cBhvr>
                                      <p:to>
                                        <p:strVal val="visible"/>
                                      </p:to>
                                    </p:set>
                                    <p:animEffect transition="in" filter="fade">
                                      <p:cBhvr>
                                        <p:cTn id="102" dur="500"/>
                                        <p:tgtEl>
                                          <p:spTgt spid="7">
                                            <p:txEl>
                                              <p:pRg st="15" end="1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7">
                                            <p:txEl>
                                              <p:pRg st="17" end="17"/>
                                            </p:txEl>
                                          </p:spTgt>
                                        </p:tgtEl>
                                        <p:attrNameLst>
                                          <p:attrName>style.visibility</p:attrName>
                                        </p:attrNameLst>
                                      </p:cBhvr>
                                      <p:to>
                                        <p:strVal val="visible"/>
                                      </p:to>
                                    </p:set>
                                    <p:animEffect transition="in" filter="fade">
                                      <p:cBhvr>
                                        <p:cTn id="107" dur="500"/>
                                        <p:tgtEl>
                                          <p:spTgt spid="7">
                                            <p:txEl>
                                              <p:pRg st="17" end="1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7">
                                            <p:txEl>
                                              <p:pRg st="18" end="18"/>
                                            </p:txEl>
                                          </p:spTgt>
                                        </p:tgtEl>
                                        <p:attrNameLst>
                                          <p:attrName>style.visibility</p:attrName>
                                        </p:attrNameLst>
                                      </p:cBhvr>
                                      <p:to>
                                        <p:strVal val="visible"/>
                                      </p:to>
                                    </p:set>
                                    <p:animEffect transition="in" filter="fade">
                                      <p:cBhvr>
                                        <p:cTn id="112"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Explain How Ionic Bonds Form</a:t>
            </a:r>
          </a:p>
        </p:txBody>
      </p:sp>
      <p:sp>
        <p:nvSpPr>
          <p:cNvPr id="7" name="Content Placeholder 6"/>
          <p:cNvSpPr>
            <a:spLocks noGrp="1"/>
          </p:cNvSpPr>
          <p:nvPr>
            <p:ph idx="1"/>
          </p:nvPr>
        </p:nvSpPr>
        <p:spPr>
          <a:xfrm>
            <a:off x="195724" y="1377155"/>
            <a:ext cx="8948284" cy="5480845"/>
          </a:xfrm>
        </p:spPr>
        <p:txBody>
          <a:bodyPr lIns="182880" tIns="91440" rIns="182880" bIns="91440"/>
          <a:lstStyle/>
          <a:p>
            <a:r>
              <a:rPr lang="en-US" sz="2400" dirty="0">
                <a:solidFill>
                  <a:srgbClr val="FF0000"/>
                </a:solidFill>
              </a:rPr>
              <a:t>How and why do ionic bonds form? Check all that apply.</a:t>
            </a:r>
          </a:p>
          <a:p>
            <a:pPr marL="475161" indent="-475161">
              <a:lnSpc>
                <a:spcPct val="100000"/>
              </a:lnSpc>
              <a:spcBef>
                <a:spcPts val="0"/>
              </a:spcBef>
            </a:pPr>
            <a:endParaRPr lang="en-US" sz="800" dirty="0"/>
          </a:p>
          <a:p>
            <a:pPr marL="475161" indent="-475161">
              <a:lnSpc>
                <a:spcPct val="100000"/>
              </a:lnSpc>
              <a:spcBef>
                <a:spcPts val="0"/>
              </a:spcBef>
            </a:pPr>
            <a:r>
              <a:rPr lang="en-US" dirty="0"/>
              <a:t>[  ]	Ionic bonds form between metal atoms and other metal atoms. </a:t>
            </a:r>
          </a:p>
          <a:p>
            <a:pPr marL="475161" indent="-475161">
              <a:lnSpc>
                <a:spcPct val="100000"/>
              </a:lnSpc>
              <a:spcBef>
                <a:spcPts val="0"/>
              </a:spcBef>
            </a:pPr>
            <a:endParaRPr lang="en-US" sz="400" dirty="0"/>
          </a:p>
          <a:p>
            <a:pPr marL="475161" indent="-475161">
              <a:lnSpc>
                <a:spcPct val="100000"/>
              </a:lnSpc>
              <a:spcBef>
                <a:spcPts val="0"/>
              </a:spcBef>
            </a:pPr>
            <a:r>
              <a:rPr lang="en-US" dirty="0"/>
              <a:t>[  ]	Ionic bonds form between metal atoms and nonmetal atoms.</a:t>
            </a:r>
          </a:p>
          <a:p>
            <a:pPr marL="475161" indent="-475161">
              <a:lnSpc>
                <a:spcPct val="100000"/>
              </a:lnSpc>
              <a:spcBef>
                <a:spcPts val="0"/>
              </a:spcBef>
            </a:pPr>
            <a:endParaRPr lang="en-US" dirty="0"/>
          </a:p>
          <a:p>
            <a:pPr marL="475161" indent="-475161">
              <a:lnSpc>
                <a:spcPct val="100000"/>
              </a:lnSpc>
              <a:spcBef>
                <a:spcPts val="0"/>
              </a:spcBef>
            </a:pPr>
            <a:r>
              <a:rPr lang="en-US" dirty="0"/>
              <a:t>[  ]	The more electronegative atoms transfer one or more electrons to the less electronegative atom. </a:t>
            </a:r>
          </a:p>
          <a:p>
            <a:pPr marL="475161" indent="-475161">
              <a:lnSpc>
                <a:spcPct val="100000"/>
              </a:lnSpc>
              <a:spcBef>
                <a:spcPts val="0"/>
              </a:spcBef>
            </a:pPr>
            <a:endParaRPr lang="en-US" sz="400" dirty="0"/>
          </a:p>
          <a:p>
            <a:pPr marL="475161" indent="-475161">
              <a:lnSpc>
                <a:spcPct val="100000"/>
              </a:lnSpc>
              <a:spcBef>
                <a:spcPts val="0"/>
              </a:spcBef>
            </a:pPr>
            <a:r>
              <a:rPr lang="en-US" dirty="0"/>
              <a:t>[  ]	The less electronegative atoms transfers one or more electrons to the more electronegative atom. </a:t>
            </a:r>
          </a:p>
          <a:p>
            <a:pPr marL="475161" indent="-475161">
              <a:lnSpc>
                <a:spcPct val="100000"/>
              </a:lnSpc>
              <a:spcBef>
                <a:spcPts val="0"/>
              </a:spcBef>
            </a:pPr>
            <a:endParaRPr lang="en-US" dirty="0"/>
          </a:p>
          <a:p>
            <a:pPr marL="475161" indent="-475161">
              <a:lnSpc>
                <a:spcPct val="100000"/>
              </a:lnSpc>
              <a:spcBef>
                <a:spcPts val="0"/>
              </a:spcBef>
            </a:pPr>
            <a:r>
              <a:rPr lang="en-US" dirty="0"/>
              <a:t>[  ]	The metal atom forms a cation and the nonmetal atom forms an anion. </a:t>
            </a:r>
          </a:p>
          <a:p>
            <a:pPr marL="475161" indent="-475161">
              <a:lnSpc>
                <a:spcPct val="100000"/>
              </a:lnSpc>
              <a:spcBef>
                <a:spcPts val="0"/>
              </a:spcBef>
            </a:pPr>
            <a:r>
              <a:rPr lang="en-US" dirty="0"/>
              <a:t>[  ]	The metal atom forms a anion and the nonmetal atom forms an cation. </a:t>
            </a:r>
          </a:p>
          <a:p>
            <a:pPr marL="475161" indent="-475161">
              <a:lnSpc>
                <a:spcPct val="100000"/>
              </a:lnSpc>
              <a:spcBef>
                <a:spcPts val="0"/>
              </a:spcBef>
            </a:pPr>
            <a:endParaRPr lang="en-US" dirty="0"/>
          </a:p>
          <a:p>
            <a:pPr marL="475161" indent="-475161">
              <a:lnSpc>
                <a:spcPct val="100000"/>
              </a:lnSpc>
              <a:spcBef>
                <a:spcPts val="0"/>
              </a:spcBef>
            </a:pPr>
            <a:r>
              <a:rPr lang="en-US" dirty="0"/>
              <a:t>[  ]	The attraction between ions with the same charge forms an ionic bond. </a:t>
            </a:r>
          </a:p>
          <a:p>
            <a:pPr marL="475161" indent="-475161">
              <a:lnSpc>
                <a:spcPct val="100000"/>
              </a:lnSpc>
              <a:spcBef>
                <a:spcPts val="0"/>
              </a:spcBef>
            </a:pPr>
            <a:endParaRPr lang="en-US" sz="400" dirty="0"/>
          </a:p>
          <a:p>
            <a:pPr marL="475161" indent="-475161">
              <a:lnSpc>
                <a:spcPct val="100000"/>
              </a:lnSpc>
              <a:spcBef>
                <a:spcPts val="0"/>
              </a:spcBef>
            </a:pPr>
            <a:r>
              <a:rPr lang="en-US" dirty="0"/>
              <a:t>[  ]	The attraction between ions with an opposite charge forms an ionic bond. </a:t>
            </a:r>
          </a:p>
          <a:p>
            <a:pPr marL="475161" indent="-475161">
              <a:lnSpc>
                <a:spcPct val="100000"/>
              </a:lnSpc>
              <a:spcBef>
                <a:spcPts val="0"/>
              </a:spcBef>
            </a:pPr>
            <a:endParaRPr lang="en-US" dirty="0"/>
          </a:p>
          <a:p>
            <a:pPr marL="475161" indent="-475161">
              <a:lnSpc>
                <a:spcPct val="100000"/>
              </a:lnSpc>
              <a:spcBef>
                <a:spcPts val="0"/>
              </a:spcBef>
            </a:pPr>
            <a:r>
              <a:rPr lang="en-US" dirty="0"/>
              <a:t>[  ]	Positive ions are called cations and negative ions are called anions.</a:t>
            </a:r>
          </a:p>
          <a:p>
            <a:pPr marL="475161" indent="-475161">
              <a:lnSpc>
                <a:spcPct val="100000"/>
              </a:lnSpc>
              <a:spcBef>
                <a:spcPts val="0"/>
              </a:spcBef>
            </a:pPr>
            <a:endParaRPr lang="en-US" sz="400" dirty="0"/>
          </a:p>
          <a:p>
            <a:pPr marL="475161" indent="-475161">
              <a:lnSpc>
                <a:spcPct val="100000"/>
              </a:lnSpc>
              <a:spcBef>
                <a:spcPts val="0"/>
              </a:spcBef>
            </a:pPr>
            <a:r>
              <a:rPr lang="en-US" dirty="0"/>
              <a:t>[  ]	Negative ions are called cations and positive ions are called anions.</a:t>
            </a:r>
          </a:p>
          <a:p>
            <a:endParaRPr lang="en-US" dirty="0">
              <a:solidFill>
                <a:schemeClr val="accent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a:extLst>
              <a:ext uri="{FF2B5EF4-FFF2-40B4-BE49-F238E27FC236}">
                <a16:creationId xmlns:a16="http://schemas.microsoft.com/office/drawing/2014/main" id="{5795EB5E-F4D1-475C-98BF-F06444D3AB73}"/>
              </a:ext>
            </a:extLst>
          </p:cNvPr>
          <p:cNvCxnSpPr/>
          <p:nvPr/>
        </p:nvCxnSpPr>
        <p:spPr bwMode="auto">
          <a:xfrm>
            <a:off x="762000" y="2743200"/>
            <a:ext cx="4038600"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BF4AEDE-5A82-4B8A-B302-AC4299A052DD}"/>
              </a:ext>
            </a:extLst>
          </p:cNvPr>
          <p:cNvCxnSpPr/>
          <p:nvPr/>
        </p:nvCxnSpPr>
        <p:spPr bwMode="auto">
          <a:xfrm>
            <a:off x="762000" y="4038600"/>
            <a:ext cx="4038600"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4FB99EF-A88B-48EE-8BFE-F737BB5C0C50}"/>
              </a:ext>
            </a:extLst>
          </p:cNvPr>
          <p:cNvCxnSpPr/>
          <p:nvPr/>
        </p:nvCxnSpPr>
        <p:spPr bwMode="auto">
          <a:xfrm>
            <a:off x="914400" y="5715000"/>
            <a:ext cx="4038600"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EDFB344-930B-4BD4-AB5F-999E79B8B32F}"/>
              </a:ext>
            </a:extLst>
          </p:cNvPr>
          <p:cNvCxnSpPr/>
          <p:nvPr/>
        </p:nvCxnSpPr>
        <p:spPr bwMode="auto">
          <a:xfrm>
            <a:off x="914400" y="4876800"/>
            <a:ext cx="4038600"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648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animEffect transition="in" filter="fade">
                                      <p:cBhvr>
                                        <p:cTn id="16" dur="500"/>
                                        <p:tgtEl>
                                          <p:spTgt spid="7">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0" end="10"/>
                                            </p:txEl>
                                          </p:spTgt>
                                        </p:tgtEl>
                                        <p:attrNameLst>
                                          <p:attrName>style.visibility</p:attrName>
                                        </p:attrNameLst>
                                      </p:cBhvr>
                                      <p:to>
                                        <p:strVal val="visible"/>
                                      </p:to>
                                    </p:set>
                                    <p:animEffect transition="in" filter="fade">
                                      <p:cBhvr>
                                        <p:cTn id="26" dur="500"/>
                                        <p:tgtEl>
                                          <p:spTgt spid="7">
                                            <p:txEl>
                                              <p:pRg st="10" end="10"/>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xEl>
                                              <p:pRg st="11" end="11"/>
                                            </p:txEl>
                                          </p:spTgt>
                                        </p:tgtEl>
                                        <p:attrNameLst>
                                          <p:attrName>style.visibility</p:attrName>
                                        </p:attrNameLst>
                                      </p:cBhvr>
                                      <p:to>
                                        <p:strVal val="visible"/>
                                      </p:to>
                                    </p:set>
                                    <p:animEffect transition="in" filter="fade">
                                      <p:cBhvr>
                                        <p:cTn id="30" dur="500"/>
                                        <p:tgtEl>
                                          <p:spTgt spid="7">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13" end="13"/>
                                            </p:txEl>
                                          </p:spTgt>
                                        </p:tgtEl>
                                        <p:attrNameLst>
                                          <p:attrName>style.visibility</p:attrName>
                                        </p:attrNameLst>
                                      </p:cBhvr>
                                      <p:to>
                                        <p:strVal val="visible"/>
                                      </p:to>
                                    </p:set>
                                    <p:animEffect transition="in" filter="fade">
                                      <p:cBhvr>
                                        <p:cTn id="40" dur="500"/>
                                        <p:tgtEl>
                                          <p:spTgt spid="7">
                                            <p:txEl>
                                              <p:pRg st="13" end="13"/>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
                                            <p:txEl>
                                              <p:pRg st="15" end="15"/>
                                            </p:txEl>
                                          </p:spTgt>
                                        </p:tgtEl>
                                        <p:attrNameLst>
                                          <p:attrName>style.visibility</p:attrName>
                                        </p:attrNameLst>
                                      </p:cBhvr>
                                      <p:to>
                                        <p:strVal val="visible"/>
                                      </p:to>
                                    </p:set>
                                    <p:animEffect transition="in" filter="fade">
                                      <p:cBhvr>
                                        <p:cTn id="44" dur="500"/>
                                        <p:tgtEl>
                                          <p:spTgt spid="7">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17" end="17"/>
                                            </p:txEl>
                                          </p:spTgt>
                                        </p:tgtEl>
                                        <p:attrNameLst>
                                          <p:attrName>style.visibility</p:attrName>
                                        </p:attrNameLst>
                                      </p:cBhvr>
                                      <p:to>
                                        <p:strVal val="visible"/>
                                      </p:to>
                                    </p:set>
                                    <p:animEffect transition="in" filter="fade">
                                      <p:cBhvr>
                                        <p:cTn id="54" dur="500"/>
                                        <p:tgtEl>
                                          <p:spTgt spid="7">
                                            <p:txEl>
                                              <p:pRg st="17" end="17"/>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7">
                                            <p:txEl>
                                              <p:pRg st="19" end="19"/>
                                            </p:txEl>
                                          </p:spTgt>
                                        </p:tgtEl>
                                        <p:attrNameLst>
                                          <p:attrName>style.visibility</p:attrName>
                                        </p:attrNameLst>
                                      </p:cBhvr>
                                      <p:to>
                                        <p:strVal val="visible"/>
                                      </p:to>
                                    </p:set>
                                    <p:animEffect transition="in" filter="fade">
                                      <p:cBhvr>
                                        <p:cTn id="58" dur="500"/>
                                        <p:tgtEl>
                                          <p:spTgt spid="7">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Explain How Ionic Bonds Form</a:t>
            </a:r>
          </a:p>
        </p:txBody>
      </p:sp>
      <p:sp>
        <p:nvSpPr>
          <p:cNvPr id="7" name="Content Placeholder 6"/>
          <p:cNvSpPr>
            <a:spLocks noGrp="1"/>
          </p:cNvSpPr>
          <p:nvPr>
            <p:ph idx="1"/>
          </p:nvPr>
        </p:nvSpPr>
        <p:spPr/>
        <p:txBody>
          <a:bodyPr/>
          <a:lstStyle/>
          <a:p>
            <a:r>
              <a:rPr lang="en-US" dirty="0"/>
              <a:t>How and why do ionic bonds form? Check all that apply.</a:t>
            </a:r>
          </a:p>
          <a:p>
            <a:pPr marL="475161" indent="-475161">
              <a:lnSpc>
                <a:spcPct val="100000"/>
              </a:lnSpc>
              <a:spcBef>
                <a:spcPts val="1800"/>
              </a:spcBef>
            </a:pPr>
            <a:r>
              <a:rPr lang="en-US" dirty="0"/>
              <a:t>[x]	Ionic bonds form between metal atoms and nonmetal atoms.</a:t>
            </a:r>
          </a:p>
          <a:p>
            <a:pPr marL="475161" indent="-475161">
              <a:lnSpc>
                <a:spcPct val="100000"/>
              </a:lnSpc>
              <a:spcBef>
                <a:spcPts val="1800"/>
              </a:spcBef>
            </a:pPr>
            <a:r>
              <a:rPr lang="en-US" dirty="0"/>
              <a:t>[x]	The less electronegative atoms transfers one or more electrons to the more electronegative atom. </a:t>
            </a:r>
          </a:p>
          <a:p>
            <a:pPr marL="475161" indent="-475161">
              <a:lnSpc>
                <a:spcPct val="100000"/>
              </a:lnSpc>
              <a:spcBef>
                <a:spcPts val="1800"/>
              </a:spcBef>
            </a:pPr>
            <a:r>
              <a:rPr lang="en-US" dirty="0"/>
              <a:t>[x]	The metal atom forms a cation and the nonmetal atom forms an anion. </a:t>
            </a:r>
          </a:p>
          <a:p>
            <a:pPr marL="475161" indent="-475161">
              <a:lnSpc>
                <a:spcPct val="100000"/>
              </a:lnSpc>
              <a:spcBef>
                <a:spcPts val="1800"/>
              </a:spcBef>
            </a:pPr>
            <a:r>
              <a:rPr lang="en-US" dirty="0"/>
              <a:t>[x]	The attraction between ions with an opposite charge forms an ionic bond. </a:t>
            </a:r>
          </a:p>
          <a:p>
            <a:pPr marL="475161" indent="-475161">
              <a:lnSpc>
                <a:spcPct val="100000"/>
              </a:lnSpc>
              <a:spcBef>
                <a:spcPts val="1800"/>
              </a:spcBef>
            </a:pPr>
            <a:r>
              <a:rPr lang="en-US" dirty="0"/>
              <a:t>[x]	Positive ions are called cations and negative ions are called anions.</a:t>
            </a:r>
          </a:p>
          <a:p>
            <a:endParaRPr lang="en-US" dirty="0">
              <a:solidFill>
                <a:schemeClr val="accent1"/>
              </a:solidFill>
            </a:endParaRPr>
          </a:p>
          <a:p>
            <a:endParaRPr lang="en-US" dirty="0">
              <a:solidFill>
                <a:schemeClr val="accent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105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pPr algn="ctr"/>
            <a:r>
              <a:rPr lang="en-US" sz="3600" dirty="0"/>
              <a:t>Conditions for Atoms to Bond</a:t>
            </a:r>
          </a:p>
        </p:txBody>
      </p:sp>
      <p:sp>
        <p:nvSpPr>
          <p:cNvPr id="2" name="Title 1"/>
          <p:cNvSpPr>
            <a:spLocks noGrp="1"/>
          </p:cNvSpPr>
          <p:nvPr>
            <p:ph type="title"/>
          </p:nvPr>
        </p:nvSpPr>
        <p:spPr>
          <a:xfrm>
            <a:off x="8" y="-8"/>
            <a:ext cx="9143992" cy="1371600"/>
          </a:xfrm>
        </p:spPr>
        <p:txBody>
          <a:bodyPr/>
          <a:lstStyle/>
          <a:p>
            <a:pPr algn="ctr"/>
            <a:r>
              <a:rPr lang="en-US" dirty="0"/>
              <a:t>	Why Do Atoms Bond?</a:t>
            </a:r>
          </a:p>
        </p:txBody>
      </p:sp>
      <p:pic>
        <p:nvPicPr>
          <p:cNvPr id="7" name="Picture 6"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0"/>
            <a:ext cx="881636" cy="952500"/>
          </a:xfrm>
          <a:prstGeom prst="rect">
            <a:avLst/>
          </a:prstGeom>
        </p:spPr>
      </p:pic>
      <p:sp>
        <p:nvSpPr>
          <p:cNvPr id="4" name="Content Placeholder 3">
            <a:extLst>
              <a:ext uri="{FF2B5EF4-FFF2-40B4-BE49-F238E27FC236}">
                <a16:creationId xmlns:a16="http://schemas.microsoft.com/office/drawing/2014/main" id="{58453DC2-112D-45D7-940E-0EE2714B10F9}"/>
              </a:ext>
            </a:extLst>
          </p:cNvPr>
          <p:cNvSpPr>
            <a:spLocks noGrp="1"/>
          </p:cNvSpPr>
          <p:nvPr>
            <p:ph sz="quarter" idx="15"/>
          </p:nvPr>
        </p:nvSpPr>
        <p:spPr/>
        <p:txBody>
          <a:bodyPr/>
          <a:lstStyle/>
          <a:p>
            <a:r>
              <a:rPr lang="en-US" dirty="0"/>
              <a:t>?</a:t>
            </a:r>
          </a:p>
        </p:txBody>
      </p:sp>
      <p:sp>
        <p:nvSpPr>
          <p:cNvPr id="6" name="Content Placeholder 5">
            <a:extLst>
              <a:ext uri="{FF2B5EF4-FFF2-40B4-BE49-F238E27FC236}">
                <a16:creationId xmlns:a16="http://schemas.microsoft.com/office/drawing/2014/main" id="{D90250E8-57AA-49C7-9CA3-B7B7B7B5FF6C}"/>
              </a:ext>
            </a:extLst>
          </p:cNvPr>
          <p:cNvSpPr>
            <a:spLocks noGrp="1"/>
          </p:cNvSpPr>
          <p:nvPr>
            <p:ph sz="quarter" idx="16"/>
          </p:nvPr>
        </p:nvSpPr>
        <p:spPr/>
        <p:txBody>
          <a:bodyPr/>
          <a:lstStyle/>
          <a:p>
            <a:r>
              <a:rPr lang="en-US" dirty="0"/>
              <a:t>?</a:t>
            </a:r>
          </a:p>
        </p:txBody>
      </p:sp>
    </p:spTree>
    <p:extLst>
      <p:ext uri="{BB962C8B-B14F-4D97-AF65-F5344CB8AC3E}">
        <p14:creationId xmlns:p14="http://schemas.microsoft.com/office/powerpoint/2010/main" val="193917580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pPr algn="ctr"/>
            <a:r>
              <a:rPr lang="en-US" sz="2800" b="1" dirty="0">
                <a:solidFill>
                  <a:srgbClr val="FF0000"/>
                </a:solidFill>
                <a:effectLst>
                  <a:outerShdw blurRad="38100" dist="38100" dir="2700000" algn="tl">
                    <a:srgbClr val="000000">
                      <a:alpha val="43137"/>
                    </a:srgbClr>
                  </a:outerShdw>
                </a:effectLst>
              </a:rPr>
              <a:t>Electrical Neutrality</a:t>
            </a:r>
          </a:p>
          <a:p>
            <a:pPr marL="359281" indent="-359281">
              <a:buFont typeface="Arial" pitchFamily="34" charset="0"/>
              <a:buChar char="•"/>
            </a:pPr>
            <a:r>
              <a:rPr lang="en-US" sz="2800" dirty="0"/>
              <a:t>Atoms are neutral before bonding.</a:t>
            </a:r>
          </a:p>
          <a:p>
            <a:pPr marL="359281" indent="-359281">
              <a:buFont typeface="Arial" pitchFamily="34" charset="0"/>
              <a:buChar char="•"/>
            </a:pPr>
            <a:r>
              <a:rPr lang="en-US" sz="2800" dirty="0">
                <a:solidFill>
                  <a:srgbClr val="FF0000"/>
                </a:solidFill>
              </a:rPr>
              <a:t>Ionic compounds are neutral because they have both cations and anions.</a:t>
            </a:r>
          </a:p>
        </p:txBody>
      </p:sp>
      <p:sp>
        <p:nvSpPr>
          <p:cNvPr id="14" name="Content Placeholder 13"/>
          <p:cNvSpPr>
            <a:spLocks noGrp="1"/>
          </p:cNvSpPr>
          <p:nvPr>
            <p:ph sz="quarter" idx="16"/>
          </p:nvPr>
        </p:nvSpPr>
        <p:spPr/>
        <p:txBody>
          <a:bodyPr/>
          <a:lstStyle/>
          <a:p>
            <a:pPr algn="ctr"/>
            <a:r>
              <a:rPr lang="en-US" sz="2800" b="1" dirty="0">
                <a:solidFill>
                  <a:srgbClr val="0070C0"/>
                </a:solidFill>
                <a:effectLst>
                  <a:outerShdw blurRad="38100" dist="38100" dir="2700000" algn="tl">
                    <a:srgbClr val="000000">
                      <a:alpha val="43137"/>
                    </a:srgbClr>
                  </a:outerShdw>
                </a:effectLst>
              </a:rPr>
              <a:t>Complete Valence</a:t>
            </a:r>
          </a:p>
          <a:p>
            <a:pPr marL="359281" indent="-359281">
              <a:buFont typeface="Arial" pitchFamily="34" charset="0"/>
              <a:buChar char="•"/>
            </a:pPr>
            <a:r>
              <a:rPr lang="en-US" sz="2800" dirty="0">
                <a:solidFill>
                  <a:srgbClr val="00B050"/>
                </a:solidFill>
              </a:rPr>
              <a:t>Atoms have incomplete valence prior to bonding.</a:t>
            </a:r>
          </a:p>
          <a:p>
            <a:pPr marL="359281" indent="-359281">
              <a:buFont typeface="Arial" pitchFamily="34" charset="0"/>
              <a:buChar char="•"/>
            </a:pPr>
            <a:r>
              <a:rPr lang="en-US" sz="2800" dirty="0"/>
              <a:t>Atoms bond to complete their outer shell of electrons (8) (</a:t>
            </a:r>
            <a:r>
              <a:rPr lang="en-US" sz="3600" dirty="0">
                <a:solidFill>
                  <a:srgbClr val="7030A0"/>
                </a:solidFill>
              </a:rPr>
              <a:t>octet rule</a:t>
            </a:r>
            <a:r>
              <a:rPr lang="en-US" sz="2800" dirty="0"/>
              <a:t>).</a:t>
            </a:r>
          </a:p>
        </p:txBody>
      </p:sp>
      <p:sp>
        <p:nvSpPr>
          <p:cNvPr id="12" name="Text Placeholder 11"/>
          <p:cNvSpPr>
            <a:spLocks noGrp="1"/>
          </p:cNvSpPr>
          <p:nvPr>
            <p:ph type="body" sz="quarter" idx="12"/>
          </p:nvPr>
        </p:nvSpPr>
        <p:spPr/>
        <p:txBody>
          <a:bodyPr/>
          <a:lstStyle/>
          <a:p>
            <a:pPr algn="ctr"/>
            <a:r>
              <a:rPr lang="en-US" sz="3600" dirty="0"/>
              <a:t>Conditions for Atoms to Bond</a:t>
            </a:r>
          </a:p>
        </p:txBody>
      </p:sp>
      <p:sp>
        <p:nvSpPr>
          <p:cNvPr id="2" name="Title 1"/>
          <p:cNvSpPr>
            <a:spLocks noGrp="1"/>
          </p:cNvSpPr>
          <p:nvPr>
            <p:ph type="title"/>
          </p:nvPr>
        </p:nvSpPr>
        <p:spPr>
          <a:xfrm>
            <a:off x="8" y="-8"/>
            <a:ext cx="9143992" cy="1371600"/>
          </a:xfrm>
        </p:spPr>
        <p:txBody>
          <a:bodyPr/>
          <a:lstStyle/>
          <a:p>
            <a:pPr algn="ctr"/>
            <a:r>
              <a:rPr lang="en-US" dirty="0"/>
              <a:t>	Why Do Atoms Bond?</a:t>
            </a:r>
          </a:p>
        </p:txBody>
      </p:sp>
      <p:pic>
        <p:nvPicPr>
          <p:cNvPr id="7" name="Picture 6"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0"/>
            <a:ext cx="881636" cy="952500"/>
          </a:xfrm>
          <a:prstGeom prst="rect">
            <a:avLst/>
          </a:prstGeom>
        </p:spPr>
      </p:pic>
    </p:spTree>
    <p:extLst>
      <p:ext uri="{BB962C8B-B14F-4D97-AF65-F5344CB8AC3E}">
        <p14:creationId xmlns:p14="http://schemas.microsoft.com/office/powerpoint/2010/main" val="1015452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dirty="0"/>
              <a:t>Valence Electrons &amp; the Octet Rule</a:t>
            </a:r>
          </a:p>
        </p:txBody>
      </p:sp>
      <p:sp>
        <p:nvSpPr>
          <p:cNvPr id="141316" name="Text Box 4"/>
          <p:cNvSpPr txBox="1">
            <a:spLocks noChangeArrowheads="1"/>
          </p:cNvSpPr>
          <p:nvPr/>
        </p:nvSpPr>
        <p:spPr bwMode="auto">
          <a:xfrm>
            <a:off x="152401" y="838200"/>
            <a:ext cx="8839200" cy="581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24" tIns="45562" rIns="91124" bIns="45562">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3600" b="1" dirty="0">
                <a:solidFill>
                  <a:schemeClr val="accent1">
                    <a:lumMod val="50000"/>
                  </a:schemeClr>
                </a:solidFill>
              </a:rPr>
              <a:t>Valence electrons</a:t>
            </a:r>
            <a:r>
              <a:rPr lang="en-US" altLang="en-US" sz="3600" dirty="0">
                <a:solidFill>
                  <a:schemeClr val="accent1">
                    <a:lumMod val="50000"/>
                  </a:schemeClr>
                </a:solidFill>
              </a:rPr>
              <a:t> </a:t>
            </a:r>
            <a:r>
              <a:rPr lang="en-US" altLang="en-US" dirty="0"/>
              <a:t>occupy the highest energy level of an atom and is indicated by the </a:t>
            </a:r>
            <a:r>
              <a:rPr lang="en-US" altLang="en-US" b="1" dirty="0">
                <a:solidFill>
                  <a:srgbClr val="B54C8C"/>
                </a:solidFill>
                <a:effectLst>
                  <a:outerShdw blurRad="38100" dist="38100" dir="2700000" algn="tl">
                    <a:srgbClr val="000000">
                      <a:alpha val="43137"/>
                    </a:srgbClr>
                  </a:outerShdw>
                </a:effectLst>
              </a:rPr>
              <a:t>GROUP A number (</a:t>
            </a:r>
            <a:r>
              <a:rPr lang="en-US" altLang="en-US" b="1" dirty="0">
                <a:solidFill>
                  <a:srgbClr val="B54C8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altLang="en-US" b="1" dirty="0">
                <a:solidFill>
                  <a:srgbClr val="B54C8C"/>
                </a:solidFill>
                <a:effectLst>
                  <a:outerShdw blurRad="38100" dist="38100" dir="2700000" algn="tl">
                    <a:srgbClr val="000000">
                      <a:alpha val="43137"/>
                    </a:srgbClr>
                  </a:outerShdw>
                </a:effectLst>
              </a:rPr>
              <a:t>-V</a:t>
            </a:r>
            <a:r>
              <a:rPr lang="en-US" altLang="en-US" b="1" dirty="0">
                <a:solidFill>
                  <a:srgbClr val="B54C8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r>
              <a:rPr lang="en-US" altLang="en-US" b="1" dirty="0">
                <a:solidFill>
                  <a:srgbClr val="B54C8C"/>
                </a:solidFill>
                <a:effectLst>
                  <a:outerShdw blurRad="38100" dist="38100" dir="2700000" algn="tl">
                    <a:srgbClr val="000000">
                      <a:alpha val="43137"/>
                    </a:srgbClr>
                  </a:outerShdw>
                </a:effectLst>
              </a:rPr>
              <a:t>)</a:t>
            </a:r>
            <a:r>
              <a:rPr lang="en-US" altLang="en-US" dirty="0"/>
              <a:t>.</a:t>
            </a:r>
          </a:p>
          <a:p>
            <a:pPr marL="0" indent="0">
              <a:spcBef>
                <a:spcPct val="50000"/>
              </a:spcBef>
            </a:pPr>
            <a:r>
              <a:rPr lang="en-US" altLang="en-US" dirty="0"/>
              <a:t>The number of valence electrons largely determines the chemical properties of an element because valence electrons are usually the only electrons involved in chemical bonds. </a:t>
            </a:r>
          </a:p>
          <a:p>
            <a:pPr marL="0" indent="0">
              <a:spcBef>
                <a:spcPct val="50000"/>
              </a:spcBef>
            </a:pPr>
            <a:r>
              <a:rPr lang="en-US" altLang="en-US" sz="3600" b="1" dirty="0">
                <a:solidFill>
                  <a:srgbClr val="FF0000"/>
                </a:solidFill>
              </a:rPr>
              <a:t>The Octet Rule</a:t>
            </a:r>
          </a:p>
          <a:p>
            <a:pPr indent="1588">
              <a:spcBef>
                <a:spcPct val="50000"/>
              </a:spcBef>
            </a:pPr>
            <a:r>
              <a:rPr lang="en-US" altLang="en-US" dirty="0"/>
              <a:t>Atoms desire to fill their valence (outermost energy level). This will cause them to achieve the electron configuration of a noble gas: </a:t>
            </a:r>
            <a:r>
              <a:rPr lang="en-US" altLang="en-US" sz="3600" b="1" dirty="0">
                <a:solidFill>
                  <a:srgbClr val="B54C8C"/>
                </a:solidFill>
                <a:effectLst>
                  <a:outerShdw blurRad="38100" dist="38100" dir="2700000" algn="tl">
                    <a:srgbClr val="000000">
                      <a:alpha val="43137"/>
                    </a:srgbClr>
                  </a:outerShdw>
                </a:effectLst>
              </a:rPr>
              <a:t>n</a:t>
            </a:r>
            <a:r>
              <a:rPr lang="en-US" altLang="en-US" sz="3600" b="1" i="1" dirty="0">
                <a:solidFill>
                  <a:srgbClr val="B54C8C"/>
                </a:solidFill>
                <a:effectLst>
                  <a:outerShdw blurRad="38100" dist="38100" dir="2700000" algn="tl">
                    <a:srgbClr val="000000">
                      <a:alpha val="43137"/>
                    </a:srgbClr>
                  </a:outerShdw>
                </a:effectLst>
              </a:rPr>
              <a:t>s</a:t>
            </a:r>
            <a:r>
              <a:rPr lang="en-US" altLang="en-US" sz="3600" b="1" baseline="30000" dirty="0">
                <a:solidFill>
                  <a:srgbClr val="B54C8C"/>
                </a:solidFill>
                <a:effectLst>
                  <a:outerShdw blurRad="38100" dist="38100" dir="2700000" algn="tl">
                    <a:srgbClr val="000000">
                      <a:alpha val="43137"/>
                    </a:srgbClr>
                  </a:outerShdw>
                </a:effectLst>
              </a:rPr>
              <a:t>2</a:t>
            </a:r>
            <a:r>
              <a:rPr lang="en-US" altLang="en-US" sz="3600" b="1" dirty="0">
                <a:solidFill>
                  <a:srgbClr val="B54C8C"/>
                </a:solidFill>
                <a:effectLst>
                  <a:outerShdw blurRad="38100" dist="38100" dir="2700000" algn="tl">
                    <a:srgbClr val="000000">
                      <a:alpha val="43137"/>
                    </a:srgbClr>
                  </a:outerShdw>
                </a:effectLst>
              </a:rPr>
              <a:t>n</a:t>
            </a:r>
            <a:r>
              <a:rPr lang="en-US" altLang="en-US" sz="3600" b="1" i="1" dirty="0">
                <a:solidFill>
                  <a:srgbClr val="B54C8C"/>
                </a:solidFill>
                <a:effectLst>
                  <a:outerShdw blurRad="38100" dist="38100" dir="2700000" algn="tl">
                    <a:srgbClr val="000000">
                      <a:alpha val="43137"/>
                    </a:srgbClr>
                  </a:outerShdw>
                </a:effectLst>
              </a:rPr>
              <a:t>p</a:t>
            </a:r>
            <a:r>
              <a:rPr lang="en-US" altLang="en-US" sz="3600" b="1" baseline="30000" dirty="0">
                <a:solidFill>
                  <a:srgbClr val="B54C8C"/>
                </a:solidFill>
                <a:effectLst>
                  <a:outerShdw blurRad="38100" dist="38100" dir="2700000" algn="tl">
                    <a:srgbClr val="000000">
                      <a:alpha val="43137"/>
                    </a:srgbClr>
                  </a:outerShdw>
                </a:effectLst>
              </a:rPr>
              <a:t>6</a:t>
            </a:r>
            <a:r>
              <a:rPr lang="en-US" altLang="en-US" dirty="0"/>
              <a:t>. </a:t>
            </a:r>
            <a:r>
              <a:rPr lang="en-US" altLang="en-US" dirty="0">
                <a:solidFill>
                  <a:srgbClr val="0070C0"/>
                </a:solidFill>
              </a:rPr>
              <a:t>This is to obtain a very stable, low-energy situation for the atoms.</a:t>
            </a:r>
          </a:p>
          <a:p>
            <a:pPr indent="1588">
              <a:spcBef>
                <a:spcPts val="1200"/>
              </a:spcBef>
            </a:pPr>
            <a:r>
              <a:rPr lang="en-US" altLang="en-US" dirty="0">
                <a:solidFill>
                  <a:srgbClr val="00B050"/>
                </a:solidFill>
              </a:rPr>
              <a:t>An octet is a set of </a:t>
            </a:r>
            <a:r>
              <a:rPr lang="en-US" altLang="en-US" sz="3600" dirty="0">
                <a:solidFill>
                  <a:srgbClr val="00B050"/>
                </a:solidFill>
              </a:rPr>
              <a:t> (8)</a:t>
            </a:r>
            <a:r>
              <a:rPr lang="en-US" altLang="en-US" dirty="0">
                <a:solidFill>
                  <a:srgbClr val="00B050"/>
                </a:solidFill>
              </a:rPr>
              <a:t>.</a:t>
            </a:r>
          </a:p>
        </p:txBody>
      </p:sp>
      <p:sp>
        <p:nvSpPr>
          <p:cNvPr id="2" name="Footer Placeholder 1"/>
          <p:cNvSpPr>
            <a:spLocks noGrp="1"/>
          </p:cNvSpPr>
          <p:nvPr>
            <p:ph type="ftr" sz="quarter" idx="10"/>
          </p:nvPr>
        </p:nvSpPr>
        <p:spPr/>
        <p:txBody>
          <a:bodyPr/>
          <a:lstStyle/>
          <a:p>
            <a:r>
              <a:rPr lang="en-US" altLang="en-US" dirty="0"/>
              <a:t>Chapter 7A Ionic Bonding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animEffect transition="in" filter="fade">
                                      <p:cBhvr>
                                        <p:cTn id="7" dur="500"/>
                                        <p:tgtEl>
                                          <p:spTgt spid="141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6">
                                            <p:txEl>
                                              <p:pRg st="1" end="1"/>
                                            </p:txEl>
                                          </p:spTgt>
                                        </p:tgtEl>
                                        <p:attrNameLst>
                                          <p:attrName>style.visibility</p:attrName>
                                        </p:attrNameLst>
                                      </p:cBhvr>
                                      <p:to>
                                        <p:strVal val="visible"/>
                                      </p:to>
                                    </p:set>
                                    <p:animEffect transition="in" filter="fade">
                                      <p:cBhvr>
                                        <p:cTn id="12" dur="500"/>
                                        <p:tgtEl>
                                          <p:spTgt spid="141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316">
                                            <p:txEl>
                                              <p:pRg st="2" end="2"/>
                                            </p:txEl>
                                          </p:spTgt>
                                        </p:tgtEl>
                                        <p:attrNameLst>
                                          <p:attrName>style.visibility</p:attrName>
                                        </p:attrNameLst>
                                      </p:cBhvr>
                                      <p:to>
                                        <p:strVal val="visible"/>
                                      </p:to>
                                    </p:set>
                                    <p:animEffect transition="in" filter="fade">
                                      <p:cBhvr>
                                        <p:cTn id="17" dur="500"/>
                                        <p:tgtEl>
                                          <p:spTgt spid="141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316">
                                            <p:txEl>
                                              <p:pRg st="3" end="3"/>
                                            </p:txEl>
                                          </p:spTgt>
                                        </p:tgtEl>
                                        <p:attrNameLst>
                                          <p:attrName>style.visibility</p:attrName>
                                        </p:attrNameLst>
                                      </p:cBhvr>
                                      <p:to>
                                        <p:strVal val="visible"/>
                                      </p:to>
                                    </p:set>
                                    <p:animEffect transition="in" filter="fade">
                                      <p:cBhvr>
                                        <p:cTn id="22" dur="500"/>
                                        <p:tgtEl>
                                          <p:spTgt spid="1413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316">
                                            <p:txEl>
                                              <p:pRg st="4" end="4"/>
                                            </p:txEl>
                                          </p:spTgt>
                                        </p:tgtEl>
                                        <p:attrNameLst>
                                          <p:attrName>style.visibility</p:attrName>
                                        </p:attrNameLst>
                                      </p:cBhvr>
                                      <p:to>
                                        <p:strVal val="visible"/>
                                      </p:to>
                                    </p:set>
                                    <p:animEffect transition="in" filter="fade">
                                      <p:cBhvr>
                                        <p:cTn id="27" dur="500"/>
                                        <p:tgtEl>
                                          <p:spTgt spid="141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dirty="0"/>
              <a:t>Lewis Structures (Electron Dot Diagrams)</a:t>
            </a:r>
          </a:p>
        </p:txBody>
      </p:sp>
      <p:sp>
        <p:nvSpPr>
          <p:cNvPr id="90118" name="Text Box 6"/>
          <p:cNvSpPr txBox="1">
            <a:spLocks noChangeArrowheads="1"/>
          </p:cNvSpPr>
          <p:nvPr/>
        </p:nvSpPr>
        <p:spPr bwMode="auto">
          <a:xfrm>
            <a:off x="533428" y="685811"/>
            <a:ext cx="8229601" cy="558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marL="5191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3600" b="1" dirty="0">
                <a:solidFill>
                  <a:srgbClr val="FF0000"/>
                </a:solidFill>
              </a:rPr>
              <a:t>Electron Dot Diagrams</a:t>
            </a:r>
          </a:p>
          <a:p>
            <a:pPr marL="0" indent="0">
              <a:spcBef>
                <a:spcPct val="50000"/>
              </a:spcBef>
            </a:pPr>
            <a:r>
              <a:rPr lang="en-US" altLang="en-US" i="1" dirty="0">
                <a:latin typeface="Times New Roman" panose="02020603050405020304" pitchFamily="18" charset="0"/>
                <a:cs typeface="Times New Roman" panose="02020603050405020304" pitchFamily="18" charset="0"/>
              </a:rPr>
              <a:t>Also called Lewis structures</a:t>
            </a:r>
            <a:endParaRPr lang="en-US" altLang="en-US" dirty="0"/>
          </a:p>
          <a:p>
            <a:pPr marL="0" indent="0">
              <a:spcBef>
                <a:spcPct val="50000"/>
              </a:spcBef>
            </a:pPr>
            <a:r>
              <a:rPr lang="en-US" altLang="en-US" dirty="0"/>
              <a:t>Show valence electrons in the atoms of an element (dots) </a:t>
            </a:r>
          </a:p>
          <a:p>
            <a:pPr marL="0" indent="0">
              <a:spcBef>
                <a:spcPct val="50000"/>
              </a:spcBef>
            </a:pPr>
            <a:r>
              <a:rPr lang="en-US" altLang="en-US" dirty="0"/>
              <a:t>Usually only the </a:t>
            </a:r>
            <a:r>
              <a:rPr lang="en-US" altLang="en-US" sz="3200" b="1" dirty="0">
                <a:solidFill>
                  <a:srgbClr val="B54C8C"/>
                </a:solidFill>
              </a:rPr>
              <a:t>valence electrons </a:t>
            </a:r>
            <a:r>
              <a:rPr lang="en-US" altLang="en-US" dirty="0"/>
              <a:t>are shown in electron dot (Lewis) structures.</a:t>
            </a:r>
          </a:p>
          <a:p>
            <a:pPr marL="0" indent="0">
              <a:spcBef>
                <a:spcPct val="50000"/>
              </a:spcBef>
            </a:pPr>
            <a:r>
              <a:rPr lang="en-US" altLang="en-US" dirty="0">
                <a:solidFill>
                  <a:srgbClr val="00B050"/>
                </a:solidFill>
              </a:rPr>
              <a:t>Valence electrons include the outermost “</a:t>
            </a:r>
            <a:r>
              <a:rPr lang="en-US" altLang="en-US" dirty="0">
                <a:solidFill>
                  <a:srgbClr val="7030A0"/>
                </a:solidFill>
              </a:rPr>
              <a:t>s</a:t>
            </a:r>
            <a:r>
              <a:rPr lang="en-US" altLang="en-US" dirty="0">
                <a:solidFill>
                  <a:srgbClr val="00B050"/>
                </a:solidFill>
              </a:rPr>
              <a:t>” and “</a:t>
            </a:r>
            <a:r>
              <a:rPr lang="en-US" altLang="en-US" dirty="0">
                <a:solidFill>
                  <a:srgbClr val="FF0000"/>
                </a:solidFill>
              </a:rPr>
              <a:t>p</a:t>
            </a:r>
            <a:r>
              <a:rPr lang="en-US" altLang="en-US" dirty="0">
                <a:solidFill>
                  <a:srgbClr val="00B050"/>
                </a:solidFill>
              </a:rPr>
              <a:t>” orbitals</a:t>
            </a:r>
            <a:r>
              <a:rPr lang="en-US" altLang="en-US" dirty="0"/>
              <a:t>:</a:t>
            </a:r>
          </a:p>
          <a:p>
            <a:pPr marL="0" indent="0">
              <a:spcBef>
                <a:spcPct val="50000"/>
              </a:spcBef>
            </a:pPr>
            <a:endParaRPr lang="en-US" altLang="en-US" sz="800" dirty="0"/>
          </a:p>
          <a:p>
            <a:pPr marL="0" indent="0" algn="ctr">
              <a:spcBef>
                <a:spcPts val="0"/>
              </a:spcBef>
            </a:pPr>
            <a:r>
              <a:rPr lang="en-US" altLang="en-US" sz="9600" dirty="0"/>
              <a:t>X</a:t>
            </a:r>
          </a:p>
          <a:p>
            <a:pPr marL="0" indent="0">
              <a:spcBef>
                <a:spcPts val="0"/>
              </a:spcBef>
            </a:pPr>
            <a:endParaRPr lang="en-US" altLang="en-US" sz="900" dirty="0"/>
          </a:p>
          <a:p>
            <a:pPr marL="0" indent="0">
              <a:spcBef>
                <a:spcPts val="0"/>
              </a:spcBef>
            </a:pPr>
            <a:r>
              <a:rPr lang="en-US" altLang="en-US" b="1" i="1" dirty="0">
                <a:solidFill>
                  <a:srgbClr val="0070C0"/>
                </a:solidFill>
                <a:latin typeface="Times New Roman" panose="02020603050405020304" pitchFamily="18" charset="0"/>
                <a:cs typeface="Times New Roman" panose="02020603050405020304" pitchFamily="18" charset="0"/>
              </a:rPr>
              <a:t>Remember, each orbital can contain up to 2 e-</a:t>
            </a:r>
          </a:p>
        </p:txBody>
      </p:sp>
      <p:sp>
        <p:nvSpPr>
          <p:cNvPr id="2" name="Footer Placeholder 1"/>
          <p:cNvSpPr>
            <a:spLocks noGrp="1"/>
          </p:cNvSpPr>
          <p:nvPr>
            <p:ph type="ftr" sz="quarter" idx="10"/>
          </p:nvPr>
        </p:nvSpPr>
        <p:spPr/>
        <p:txBody>
          <a:bodyPr/>
          <a:lstStyle/>
          <a:p>
            <a:r>
              <a:rPr lang="en-US" altLang="en-US" dirty="0"/>
              <a:t>Chapter 7A Ionic Bonding</a:t>
            </a:r>
          </a:p>
        </p:txBody>
      </p:sp>
      <p:sp>
        <p:nvSpPr>
          <p:cNvPr id="3" name="TextBox 2"/>
          <p:cNvSpPr txBox="1"/>
          <p:nvPr/>
        </p:nvSpPr>
        <p:spPr>
          <a:xfrm>
            <a:off x="4343400" y="3886200"/>
            <a:ext cx="609600" cy="507831"/>
          </a:xfrm>
          <a:prstGeom prst="rect">
            <a:avLst/>
          </a:prstGeom>
          <a:noFill/>
        </p:spPr>
        <p:txBody>
          <a:bodyPr wrap="square" rtlCol="0">
            <a:spAutoFit/>
          </a:bodyPr>
          <a:lstStyle/>
          <a:p>
            <a:pPr algn="ctr"/>
            <a:r>
              <a:rPr lang="en-US" dirty="0">
                <a:solidFill>
                  <a:srgbClr val="FF0000"/>
                </a:solidFill>
              </a:rPr>
              <a:t>p</a:t>
            </a:r>
          </a:p>
        </p:txBody>
      </p:sp>
      <p:sp>
        <p:nvSpPr>
          <p:cNvPr id="6" name="TextBox 5"/>
          <p:cNvSpPr txBox="1"/>
          <p:nvPr/>
        </p:nvSpPr>
        <p:spPr>
          <a:xfrm>
            <a:off x="4343400" y="5105400"/>
            <a:ext cx="609600" cy="507831"/>
          </a:xfrm>
          <a:prstGeom prst="rect">
            <a:avLst/>
          </a:prstGeom>
          <a:noFill/>
        </p:spPr>
        <p:txBody>
          <a:bodyPr wrap="square" rtlCol="0">
            <a:spAutoFit/>
          </a:bodyPr>
          <a:lstStyle/>
          <a:p>
            <a:pPr algn="ctr"/>
            <a:r>
              <a:rPr lang="en-US" dirty="0">
                <a:solidFill>
                  <a:srgbClr val="FF0000"/>
                </a:solidFill>
              </a:rPr>
              <a:t>p</a:t>
            </a:r>
          </a:p>
        </p:txBody>
      </p:sp>
      <p:sp>
        <p:nvSpPr>
          <p:cNvPr id="7" name="TextBox 6"/>
          <p:cNvSpPr txBox="1"/>
          <p:nvPr/>
        </p:nvSpPr>
        <p:spPr>
          <a:xfrm>
            <a:off x="3886200" y="4497231"/>
            <a:ext cx="609600" cy="507831"/>
          </a:xfrm>
          <a:prstGeom prst="rect">
            <a:avLst/>
          </a:prstGeom>
          <a:noFill/>
        </p:spPr>
        <p:txBody>
          <a:bodyPr wrap="square" rtlCol="0">
            <a:spAutoFit/>
          </a:bodyPr>
          <a:lstStyle/>
          <a:p>
            <a:pPr algn="ctr"/>
            <a:r>
              <a:rPr lang="en-US" dirty="0">
                <a:solidFill>
                  <a:srgbClr val="FF0000"/>
                </a:solidFill>
              </a:rPr>
              <a:t>p</a:t>
            </a:r>
          </a:p>
        </p:txBody>
      </p:sp>
      <p:sp>
        <p:nvSpPr>
          <p:cNvPr id="8" name="TextBox 7"/>
          <p:cNvSpPr txBox="1"/>
          <p:nvPr/>
        </p:nvSpPr>
        <p:spPr>
          <a:xfrm>
            <a:off x="4800600" y="4572000"/>
            <a:ext cx="609600" cy="507831"/>
          </a:xfrm>
          <a:prstGeom prst="rect">
            <a:avLst/>
          </a:prstGeom>
          <a:noFill/>
        </p:spPr>
        <p:txBody>
          <a:bodyPr wrap="square" rtlCol="0">
            <a:spAutoFit/>
          </a:bodyPr>
          <a:lstStyle/>
          <a:p>
            <a:pPr algn="ctr"/>
            <a:r>
              <a:rPr lang="en-US" dirty="0">
                <a:solidFill>
                  <a:srgbClr val="7030A0"/>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8">
                                            <p:txEl>
                                              <p:pRg st="0" end="0"/>
                                            </p:txEl>
                                          </p:spTgt>
                                        </p:tgtEl>
                                        <p:attrNameLst>
                                          <p:attrName>style.visibility</p:attrName>
                                        </p:attrNameLst>
                                      </p:cBhvr>
                                      <p:to>
                                        <p:strVal val="visible"/>
                                      </p:to>
                                    </p:set>
                                    <p:animEffect transition="in" filter="fade">
                                      <p:cBhvr>
                                        <p:cTn id="7" dur="500"/>
                                        <p:tgtEl>
                                          <p:spTgt spid="90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8">
                                            <p:txEl>
                                              <p:pRg st="1" end="1"/>
                                            </p:txEl>
                                          </p:spTgt>
                                        </p:tgtEl>
                                        <p:attrNameLst>
                                          <p:attrName>style.visibility</p:attrName>
                                        </p:attrNameLst>
                                      </p:cBhvr>
                                      <p:to>
                                        <p:strVal val="visible"/>
                                      </p:to>
                                    </p:set>
                                    <p:animEffect transition="in" filter="fade">
                                      <p:cBhvr>
                                        <p:cTn id="12" dur="500"/>
                                        <p:tgtEl>
                                          <p:spTgt spid="90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118">
                                            <p:txEl>
                                              <p:pRg st="2" end="2"/>
                                            </p:txEl>
                                          </p:spTgt>
                                        </p:tgtEl>
                                        <p:attrNameLst>
                                          <p:attrName>style.visibility</p:attrName>
                                        </p:attrNameLst>
                                      </p:cBhvr>
                                      <p:to>
                                        <p:strVal val="visible"/>
                                      </p:to>
                                    </p:set>
                                    <p:animEffect transition="in" filter="fade">
                                      <p:cBhvr>
                                        <p:cTn id="17" dur="500"/>
                                        <p:tgtEl>
                                          <p:spTgt spid="90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118">
                                            <p:txEl>
                                              <p:pRg st="3" end="3"/>
                                            </p:txEl>
                                          </p:spTgt>
                                        </p:tgtEl>
                                        <p:attrNameLst>
                                          <p:attrName>style.visibility</p:attrName>
                                        </p:attrNameLst>
                                      </p:cBhvr>
                                      <p:to>
                                        <p:strVal val="visible"/>
                                      </p:to>
                                    </p:set>
                                    <p:animEffect transition="in" filter="fade">
                                      <p:cBhvr>
                                        <p:cTn id="22" dur="500"/>
                                        <p:tgtEl>
                                          <p:spTgt spid="90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118">
                                            <p:txEl>
                                              <p:pRg st="4" end="4"/>
                                            </p:txEl>
                                          </p:spTgt>
                                        </p:tgtEl>
                                        <p:attrNameLst>
                                          <p:attrName>style.visibility</p:attrName>
                                        </p:attrNameLst>
                                      </p:cBhvr>
                                      <p:to>
                                        <p:strVal val="visible"/>
                                      </p:to>
                                    </p:set>
                                    <p:animEffect transition="in" filter="fade">
                                      <p:cBhvr>
                                        <p:cTn id="27" dur="500"/>
                                        <p:tgtEl>
                                          <p:spTgt spid="901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118">
                                            <p:txEl>
                                              <p:pRg st="8" end="8"/>
                                            </p:txEl>
                                          </p:spTgt>
                                        </p:tgtEl>
                                        <p:attrNameLst>
                                          <p:attrName>style.visibility</p:attrName>
                                        </p:attrNameLst>
                                      </p:cBhvr>
                                      <p:to>
                                        <p:strVal val="visible"/>
                                      </p:to>
                                    </p:set>
                                    <p:animEffect transition="in" filter="fade">
                                      <p:cBhvr>
                                        <p:cTn id="32" dur="500"/>
                                        <p:tgtEl>
                                          <p:spTgt spid="9011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118">
                                            <p:txEl>
                                              <p:pRg st="6" end="6"/>
                                            </p:txEl>
                                          </p:spTgt>
                                        </p:tgtEl>
                                        <p:attrNameLst>
                                          <p:attrName>style.visibility</p:attrName>
                                        </p:attrNameLst>
                                      </p:cBhvr>
                                      <p:to>
                                        <p:strVal val="visible"/>
                                      </p:to>
                                    </p:set>
                                    <p:animEffect transition="in" filter="fade">
                                      <p:cBhvr>
                                        <p:cTn id="37" dur="500"/>
                                        <p:tgtEl>
                                          <p:spTgt spid="901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5781</TotalTime>
  <Words>5559</Words>
  <Application>Microsoft Office PowerPoint</Application>
  <PresentationFormat>On-screen Show (4:3)</PresentationFormat>
  <Paragraphs>809</Paragraphs>
  <Slides>60</Slides>
  <Notes>48</Notes>
  <HiddenSlides>0</HiddenSlides>
  <MMClips>0</MMClips>
  <ScaleCrop>false</ScaleCrop>
  <HeadingPairs>
    <vt:vector size="6" baseType="variant">
      <vt:variant>
        <vt:lpstr>Fonts Used</vt:lpstr>
      </vt:variant>
      <vt:variant>
        <vt:i4>6</vt:i4>
      </vt:variant>
      <vt:variant>
        <vt:lpstr>Theme</vt:lpstr>
      </vt:variant>
      <vt:variant>
        <vt:i4>16</vt:i4>
      </vt:variant>
      <vt:variant>
        <vt:lpstr>Slide Titles</vt:lpstr>
      </vt:variant>
      <vt:variant>
        <vt:i4>60</vt:i4>
      </vt:variant>
    </vt:vector>
  </HeadingPairs>
  <TitlesOfParts>
    <vt:vector size="82" baseType="lpstr">
      <vt:lpstr>Arial</vt:lpstr>
      <vt:lpstr>Arial Unicode MS</vt:lpstr>
      <vt:lpstr>Book Antiqua</vt:lpstr>
      <vt:lpstr>Times New Roman</vt:lpstr>
      <vt:lpstr>Wingdings</vt:lpstr>
      <vt:lpstr>ヒラギノ角ゴ Pro W3</vt:lpstr>
      <vt:lpstr>Blank Presentation</vt:lpstr>
      <vt:lpstr>TASK TEMPLATES</vt:lpstr>
      <vt:lpstr>TITLE AND ANCHOR TEMPLATES</vt:lpstr>
      <vt:lpstr>VIDEO TEMPLATES</vt:lpstr>
      <vt:lpstr>1_TASK TEMPLATES</vt:lpstr>
      <vt:lpstr>1_VIDEO TEMPLATES</vt:lpstr>
      <vt:lpstr>2_TASK TEMPLATES</vt:lpstr>
      <vt:lpstr>3_TASK TEMPLATES</vt:lpstr>
      <vt:lpstr>4_TASK TEMPLATES</vt:lpstr>
      <vt:lpstr>1_TITLE AND ANCHOR TEMPLATES</vt:lpstr>
      <vt:lpstr>2_VIDEO TEMPLATES</vt:lpstr>
      <vt:lpstr>3_VIDEO TEMPLATES</vt:lpstr>
      <vt:lpstr>5_TASK TEMPLATES</vt:lpstr>
      <vt:lpstr>3_Blank Presentation</vt:lpstr>
      <vt:lpstr>2_Blank Presentation</vt:lpstr>
      <vt:lpstr>4_Blank Presentation</vt:lpstr>
      <vt:lpstr>Click on “Slide Show”</vt:lpstr>
      <vt:lpstr>PowerPoint Presentation</vt:lpstr>
      <vt:lpstr>PowerPoint Presentation</vt:lpstr>
      <vt:lpstr>There are three main ways that elements can come together to form bonds.</vt:lpstr>
      <vt:lpstr>There are three main ways that elements can come together to form bonds.</vt:lpstr>
      <vt:lpstr> Why Do Atoms Bond?</vt:lpstr>
      <vt:lpstr> Why Do Atoms Bond?</vt:lpstr>
      <vt:lpstr>Valence Electrons &amp; the Octet Rule</vt:lpstr>
      <vt:lpstr>Lewis Structures (Electron Dot Diagrams)</vt:lpstr>
      <vt:lpstr>Lewis Structures (Electron Dot Diagrams)</vt:lpstr>
      <vt:lpstr>PowerPoint Presentation</vt:lpstr>
      <vt:lpstr>PowerPoint Presentation</vt:lpstr>
      <vt:lpstr>Formation of Cations</vt:lpstr>
      <vt:lpstr>Formation of Cations</vt:lpstr>
      <vt:lpstr>Formation of Cations</vt:lpstr>
      <vt:lpstr>Formation of Cations</vt:lpstr>
      <vt:lpstr>Practice Making Cations</vt:lpstr>
      <vt:lpstr>Practice Making Cations</vt:lpstr>
      <vt:lpstr>Practice Making Cations</vt:lpstr>
      <vt:lpstr>Practice Making Cations</vt:lpstr>
      <vt:lpstr>PowerPoint Presentation</vt:lpstr>
      <vt:lpstr>Formation of Cations</vt:lpstr>
      <vt:lpstr>Formation of Anions</vt:lpstr>
      <vt:lpstr>Formation of Anions</vt:lpstr>
      <vt:lpstr>Formation of Anions</vt:lpstr>
      <vt:lpstr>Formation of Anions</vt:lpstr>
      <vt:lpstr>Formation of Anions</vt:lpstr>
      <vt:lpstr>PowerPoint Presentation</vt:lpstr>
      <vt:lpstr>PowerPoint Presentation</vt:lpstr>
      <vt:lpstr>  How Do Ionic Bonds Form between Atoms?  </vt:lpstr>
      <vt:lpstr>Formation of Ionic Compounds</vt:lpstr>
      <vt:lpstr>Formation of Ionic Compounds</vt:lpstr>
      <vt:lpstr>Ionic Bonds</vt:lpstr>
      <vt:lpstr>PowerPoint Presentation</vt:lpstr>
      <vt:lpstr>Formation of Ionic Compounds</vt:lpstr>
      <vt:lpstr>Formula Units or “Compounds”</vt:lpstr>
      <vt:lpstr>Formation of Ionic Compounds</vt:lpstr>
      <vt:lpstr>Formation of Ionic Compounds</vt:lpstr>
      <vt:lpstr>Formation of Ionic Compounds   ENRICHMENT</vt:lpstr>
      <vt:lpstr>Lewis Structures (Electron Dot Diagrams)</vt:lpstr>
      <vt:lpstr>PowerPoint Presentation</vt:lpstr>
      <vt:lpstr>PowerPoint Presentation</vt:lpstr>
      <vt:lpstr>Lewis Structures (Electron Dot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Identify Ionic Compounds (END)</vt:lpstr>
      <vt:lpstr> Identify Ionic Compounds</vt:lpstr>
      <vt:lpstr> Identify the Ions of Elements</vt:lpstr>
      <vt:lpstr> Identify the Ions of Elements</vt:lpstr>
      <vt:lpstr> Explain How Ionic Bonds Form</vt:lpstr>
      <vt:lpstr> Explain How Ionic Bonds Form</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208</cp:revision>
  <dcterms:created xsi:type="dcterms:W3CDTF">2009-07-10T02:57:27Z</dcterms:created>
  <dcterms:modified xsi:type="dcterms:W3CDTF">2024-10-22T14:26:18Z</dcterms:modified>
</cp:coreProperties>
</file>