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6.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00" r:id="rId3"/>
    <p:sldMasterId id="2147483707" r:id="rId4"/>
    <p:sldMasterId id="2147483709" r:id="rId5"/>
    <p:sldMasterId id="2147483716" r:id="rId6"/>
    <p:sldMasterId id="2147483723" r:id="rId7"/>
    <p:sldMasterId id="2147483730" r:id="rId8"/>
    <p:sldMasterId id="2147483737" r:id="rId9"/>
    <p:sldMasterId id="2147483744" r:id="rId10"/>
    <p:sldMasterId id="2147483758" r:id="rId11"/>
    <p:sldMasterId id="2147483767" r:id="rId12"/>
    <p:sldMasterId id="2147483790" r:id="rId13"/>
    <p:sldMasterId id="2147483801" r:id="rId14"/>
    <p:sldMasterId id="2147483803" r:id="rId15"/>
    <p:sldMasterId id="2147483813" r:id="rId16"/>
    <p:sldMasterId id="2147483839" r:id="rId17"/>
  </p:sldMasterIdLst>
  <p:notesMasterIdLst>
    <p:notesMasterId r:id="rId104"/>
  </p:notesMasterIdLst>
  <p:sldIdLst>
    <p:sldId id="334" r:id="rId18"/>
    <p:sldId id="257" r:id="rId19"/>
    <p:sldId id="335" r:id="rId20"/>
    <p:sldId id="336" r:id="rId21"/>
    <p:sldId id="341" r:id="rId22"/>
    <p:sldId id="342" r:id="rId23"/>
    <p:sldId id="337" r:id="rId24"/>
    <p:sldId id="338" r:id="rId25"/>
    <p:sldId id="322" r:id="rId26"/>
    <p:sldId id="258" r:id="rId27"/>
    <p:sldId id="344" r:id="rId28"/>
    <p:sldId id="259" r:id="rId29"/>
    <p:sldId id="260" r:id="rId30"/>
    <p:sldId id="261" r:id="rId31"/>
    <p:sldId id="262" r:id="rId32"/>
    <p:sldId id="263" r:id="rId33"/>
    <p:sldId id="359" r:id="rId34"/>
    <p:sldId id="264" r:id="rId35"/>
    <p:sldId id="345" r:id="rId36"/>
    <p:sldId id="265" r:id="rId37"/>
    <p:sldId id="353" r:id="rId38"/>
    <p:sldId id="266" r:id="rId39"/>
    <p:sldId id="267" r:id="rId40"/>
    <p:sldId id="355" r:id="rId41"/>
    <p:sldId id="268" r:id="rId42"/>
    <p:sldId id="269" r:id="rId43"/>
    <p:sldId id="270" r:id="rId44"/>
    <p:sldId id="271" r:id="rId45"/>
    <p:sldId id="272" r:id="rId46"/>
    <p:sldId id="273" r:id="rId47"/>
    <p:sldId id="274" r:id="rId48"/>
    <p:sldId id="343"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347" r:id="rId62"/>
    <p:sldId id="287" r:id="rId63"/>
    <p:sldId id="288" r:id="rId64"/>
    <p:sldId id="289" r:id="rId65"/>
    <p:sldId id="346" r:id="rId66"/>
    <p:sldId id="290" r:id="rId67"/>
    <p:sldId id="291" r:id="rId68"/>
    <p:sldId id="292" r:id="rId69"/>
    <p:sldId id="352" r:id="rId70"/>
    <p:sldId id="293" r:id="rId71"/>
    <p:sldId id="294" r:id="rId72"/>
    <p:sldId id="295" r:id="rId73"/>
    <p:sldId id="296" r:id="rId74"/>
    <p:sldId id="297" r:id="rId75"/>
    <p:sldId id="298" r:id="rId76"/>
    <p:sldId id="299" r:id="rId77"/>
    <p:sldId id="300" r:id="rId78"/>
    <p:sldId id="301" r:id="rId79"/>
    <p:sldId id="302" r:id="rId80"/>
    <p:sldId id="303" r:id="rId81"/>
    <p:sldId id="304" r:id="rId82"/>
    <p:sldId id="305" r:id="rId83"/>
    <p:sldId id="306" r:id="rId84"/>
    <p:sldId id="307" r:id="rId85"/>
    <p:sldId id="357" r:id="rId86"/>
    <p:sldId id="308" r:id="rId87"/>
    <p:sldId id="309" r:id="rId88"/>
    <p:sldId id="311" r:id="rId89"/>
    <p:sldId id="312" r:id="rId90"/>
    <p:sldId id="310" r:id="rId91"/>
    <p:sldId id="313" r:id="rId92"/>
    <p:sldId id="314" r:id="rId93"/>
    <p:sldId id="315" r:id="rId94"/>
    <p:sldId id="316" r:id="rId95"/>
    <p:sldId id="317" r:id="rId96"/>
    <p:sldId id="348" r:id="rId97"/>
    <p:sldId id="349" r:id="rId98"/>
    <p:sldId id="358" r:id="rId99"/>
    <p:sldId id="356" r:id="rId100"/>
    <p:sldId id="318" r:id="rId101"/>
    <p:sldId id="319" r:id="rId102"/>
    <p:sldId id="360"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0"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slide" Target="slides/slide85.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64606-E99D-4463-8F1B-C717FE99B1FF}" type="datetimeFigureOut">
              <a:rPr lang="en-US" smtClean="0"/>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5EE23-6716-456F-99A2-B606E9FDF44B}" type="slidenum">
              <a:rPr lang="en-US" smtClean="0"/>
              <a:t>‹#›</a:t>
            </a:fld>
            <a:endParaRPr lang="en-US"/>
          </a:p>
        </p:txBody>
      </p:sp>
    </p:spTree>
    <p:extLst>
      <p:ext uri="{BB962C8B-B14F-4D97-AF65-F5344CB8AC3E}">
        <p14:creationId xmlns:p14="http://schemas.microsoft.com/office/powerpoint/2010/main" val="399412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endParaRPr lang="en-US" b="1" dirty="0"/>
          </a:p>
          <a:p>
            <a:r>
              <a:rPr lang="en-US" b="1" dirty="0"/>
              <a:t>Timing ~</a:t>
            </a:r>
            <a:r>
              <a:rPr lang="en-US" b="1" baseline="0" dirty="0"/>
              <a:t> 1 min</a:t>
            </a:r>
          </a:p>
          <a:p>
            <a:r>
              <a:rPr lang="en-US" b="1" baseline="0" dirty="0"/>
              <a:t>Entry audio: </a:t>
            </a:r>
            <a:r>
              <a:rPr lang="en-US" b="0" baseline="0" dirty="0"/>
              <a:t>Use what you remember about the interaction between enzymes and substrates to put the steps of enzyme activity in order from first to last.</a:t>
            </a:r>
            <a:endParaRPr lang="en-US" b="1" baseline="0" dirty="0"/>
          </a:p>
          <a:p>
            <a:r>
              <a:rPr lang="en-US" b="1" baseline="0" dirty="0"/>
              <a:t>Hint audio: </a:t>
            </a:r>
            <a:r>
              <a:rPr lang="en-US" b="0" baseline="0" dirty="0"/>
              <a:t>For a catalyzed reaction to begin, the substrate must enter the active site of the enzyme.</a:t>
            </a:r>
          </a:p>
          <a:p>
            <a:r>
              <a:rPr lang="en-US" b="1" baseline="0" dirty="0"/>
              <a:t>Exit audio: </a:t>
            </a:r>
            <a:r>
              <a:rPr lang="en-US" b="0" baseline="0" dirty="0"/>
              <a:t>Enzyme activity begins when a substrate enters the active site on the enzyme. The two bind to form the enzyme-substrate complex. Then, the chemical reaction occurs, forming new substances, called products.</a:t>
            </a: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079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25273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9804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7.2-1 </a:t>
            </a:r>
            <a:r>
              <a:rPr lang="en-US" dirty="0">
                <a:solidFill>
                  <a:srgbClr val="000000"/>
                </a:solidFill>
                <a:latin typeface="Times New Roman"/>
                <a:ea typeface="Geneva"/>
                <a:cs typeface="Times New Roman"/>
              </a:rPr>
              <a:t>Zooming in on the location and structure of chloroplasts (part 1)</a:t>
            </a:r>
            <a:endParaRPr lang="en-US" dirty="0">
              <a:latin typeface="Times New Roman"/>
              <a:cs typeface="Times New Roman"/>
            </a:endParaRPr>
          </a:p>
        </p:txBody>
      </p:sp>
    </p:spTree>
    <p:extLst>
      <p:ext uri="{BB962C8B-B14F-4D97-AF65-F5344CB8AC3E}">
        <p14:creationId xmlns:p14="http://schemas.microsoft.com/office/powerpoint/2010/main" val="267070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68474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10778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7.2-2 </a:t>
            </a:r>
            <a:r>
              <a:rPr lang="en-US" dirty="0">
                <a:solidFill>
                  <a:srgbClr val="000000"/>
                </a:solidFill>
                <a:latin typeface="Times New Roman"/>
                <a:ea typeface="Geneva"/>
                <a:cs typeface="Times New Roman"/>
              </a:rPr>
              <a:t>Zooming in on the location and structure of chloroplasts (part 2)</a:t>
            </a:r>
            <a:endParaRPr lang="en-US" dirty="0">
              <a:latin typeface="Times New Roman"/>
              <a:cs typeface="Times New Roman"/>
            </a:endParaRPr>
          </a:p>
        </p:txBody>
      </p:sp>
    </p:spTree>
    <p:extLst>
      <p:ext uri="{BB962C8B-B14F-4D97-AF65-F5344CB8AC3E}">
        <p14:creationId xmlns:p14="http://schemas.microsoft.com/office/powerpoint/2010/main" val="2999168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306758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54376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64303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79868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endParaRPr lang="en-US" b="1" dirty="0"/>
          </a:p>
          <a:p>
            <a:r>
              <a:rPr lang="en-US" b="1" dirty="0"/>
              <a:t>Timing ~</a:t>
            </a:r>
            <a:r>
              <a:rPr lang="en-US" b="1" baseline="0" dirty="0"/>
              <a:t> 1 min</a:t>
            </a:r>
          </a:p>
          <a:p>
            <a:r>
              <a:rPr lang="en-US" b="1" baseline="0" dirty="0"/>
              <a:t>Entry audio: </a:t>
            </a:r>
            <a:r>
              <a:rPr lang="en-US" b="0" baseline="0" dirty="0"/>
              <a:t>Use what you remember about the interaction between enzymes and substrates to put the steps of enzyme activity in order from first to last.</a:t>
            </a:r>
            <a:endParaRPr lang="en-US" b="1" baseline="0" dirty="0"/>
          </a:p>
          <a:p>
            <a:r>
              <a:rPr lang="en-US" b="1" baseline="0" dirty="0"/>
              <a:t>Hint audio: </a:t>
            </a:r>
            <a:r>
              <a:rPr lang="en-US" b="0" baseline="0" dirty="0"/>
              <a:t>For a catalyzed reaction to begin, the substrate must enter the active site of the enzyme.</a:t>
            </a:r>
          </a:p>
          <a:p>
            <a:r>
              <a:rPr lang="en-US" b="1" baseline="0" dirty="0"/>
              <a:t>Exit audio: </a:t>
            </a:r>
            <a:r>
              <a:rPr lang="en-US" b="0" baseline="0" dirty="0"/>
              <a:t>Enzyme activity begins when a substrate enters the active site on the enzyme. The two bind to form the enzyme-substrate complex. Then, the chemical reaction occurs, forming new substances, called products.</a:t>
            </a: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745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364798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798687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252448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3623330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28</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7.5-1 </a:t>
            </a:r>
            <a:r>
              <a:rPr lang="en-US" dirty="0">
                <a:solidFill>
                  <a:srgbClr val="000000"/>
                </a:solidFill>
                <a:latin typeface="Times New Roman"/>
                <a:ea typeface="Geneva"/>
                <a:cs typeface="Times New Roman"/>
              </a:rPr>
              <a:t>An overview of the two stages of photosynthesis in a chloroplast (step 1)</a:t>
            </a:r>
            <a:endParaRPr lang="en-US" dirty="0">
              <a:latin typeface="Times New Roman"/>
              <a:cs typeface="Times New Roman"/>
            </a:endParaRPr>
          </a:p>
        </p:txBody>
      </p:sp>
    </p:spTree>
    <p:extLst>
      <p:ext uri="{BB962C8B-B14F-4D97-AF65-F5344CB8AC3E}">
        <p14:creationId xmlns:p14="http://schemas.microsoft.com/office/powerpoint/2010/main" val="54585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7.5-2 </a:t>
            </a:r>
            <a:r>
              <a:rPr lang="en-US" dirty="0">
                <a:solidFill>
                  <a:srgbClr val="000000"/>
                </a:solidFill>
                <a:latin typeface="Times New Roman"/>
                <a:ea typeface="Geneva"/>
                <a:cs typeface="Times New Roman"/>
              </a:rPr>
              <a:t>An overview of the two stages of photosynthesis in a chloroplast (step 2)</a:t>
            </a:r>
            <a:endParaRPr lang="en-US" dirty="0">
              <a:latin typeface="Times New Roman"/>
              <a:cs typeface="Times New Roman"/>
            </a:endParaRPr>
          </a:p>
        </p:txBody>
      </p:sp>
    </p:spTree>
    <p:extLst>
      <p:ext uri="{BB962C8B-B14F-4D97-AF65-F5344CB8AC3E}">
        <p14:creationId xmlns:p14="http://schemas.microsoft.com/office/powerpoint/2010/main" val="143565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2207966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31</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7.5-3 </a:t>
            </a:r>
            <a:r>
              <a:rPr lang="en-US" dirty="0">
                <a:solidFill>
                  <a:srgbClr val="000000"/>
                </a:solidFill>
                <a:latin typeface="Times New Roman"/>
                <a:ea typeface="Geneva"/>
                <a:cs typeface="Times New Roman"/>
              </a:rPr>
              <a:t>An overview of the two stages of photosynthesis in a chloroplast (step 3)</a:t>
            </a:r>
          </a:p>
          <a:p>
            <a:pPr defTabSz="457152">
              <a:defRPr sz="1800"/>
            </a:pPr>
            <a:r>
              <a:rPr lang="en-US" sz="2400" dirty="0"/>
              <a:t>Notice that the light dependent reactions occurs in the thylakoid membranes and the light independent reactions occurs in the stroma.  Whatever comes out of the light dependent reactions is used in the light independent reactions.  Remember this all occurs in the chloroplasts…the light dependent in the thylakoid membrane and the light independent reactions in the gel surrounding the thylakoid</a:t>
            </a:r>
          </a:p>
          <a:p>
            <a:pPr eaLnBrk="1" hangingPunct="1"/>
            <a:endParaRPr lang="en-US" dirty="0">
              <a:latin typeface="Times New Roman"/>
              <a:cs typeface="Times New Roman"/>
            </a:endParaRPr>
          </a:p>
        </p:txBody>
      </p:sp>
    </p:spTree>
    <p:extLst>
      <p:ext uri="{BB962C8B-B14F-4D97-AF65-F5344CB8AC3E}">
        <p14:creationId xmlns:p14="http://schemas.microsoft.com/office/powerpoint/2010/main" val="198130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32</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7.5-3 </a:t>
            </a:r>
            <a:r>
              <a:rPr lang="en-US" dirty="0">
                <a:solidFill>
                  <a:srgbClr val="000000"/>
                </a:solidFill>
                <a:latin typeface="Times New Roman"/>
                <a:ea typeface="Geneva"/>
                <a:cs typeface="Times New Roman"/>
              </a:rPr>
              <a:t>An overview of the two stages of photosynthesis in a chloroplast (step 3)</a:t>
            </a:r>
          </a:p>
          <a:p>
            <a:pPr defTabSz="457152">
              <a:defRPr sz="1800"/>
            </a:pPr>
            <a:r>
              <a:rPr lang="en-US" sz="2400" dirty="0"/>
              <a:t>Notice that the light dependent reactions occurs in the thylakoid membranes and the light independent reactions occurs in the stroma.  Whatever comes out of the light dependent reactions is used in the light independent reactions.  Remember this all occurs in the chloroplasts…the light dependent in the thylakoid membrane and the light independent reactions in the gel surrounding the thylakoid</a:t>
            </a:r>
          </a:p>
          <a:p>
            <a:pPr eaLnBrk="1" hangingPunct="1"/>
            <a:endParaRPr lang="en-US" dirty="0">
              <a:latin typeface="Times New Roman"/>
              <a:cs typeface="Times New Roman"/>
            </a:endParaRPr>
          </a:p>
        </p:txBody>
      </p:sp>
    </p:spTree>
    <p:extLst>
      <p:ext uri="{BB962C8B-B14F-4D97-AF65-F5344CB8AC3E}">
        <p14:creationId xmlns:p14="http://schemas.microsoft.com/office/powerpoint/2010/main" val="3895736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59552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1.5min</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Both processes are energy based</a:t>
            </a:r>
          </a:p>
          <a:p>
            <a:pPr lvl="0">
              <a:buFont typeface="Arial" pitchFamily="34" charset="0"/>
              <a:buNone/>
            </a:pPr>
            <a:r>
              <a:rPr lang="en-US" b="0" i="0" baseline="0" dirty="0"/>
              <a:t>Energy in photosynthesis and cellular respiration:  cyclic, reactants of photosynthesis, are products of cellular respiration, and vice versa</a:t>
            </a:r>
          </a:p>
          <a:p>
            <a:pPr marL="0" indent="0">
              <a:buFont typeface="Arial" pitchFamily="34" charset="0"/>
              <a:buNone/>
            </a:pPr>
            <a:r>
              <a:rPr lang="en-US" b="0" i="0" baseline="0" dirty="0"/>
              <a:t>[animate]</a:t>
            </a:r>
          </a:p>
          <a:p>
            <a:pPr marL="0" indent="0">
              <a:buFontTx/>
              <a:buNone/>
            </a:pPr>
            <a:r>
              <a:rPr lang="en-US" b="0" i="0" baseline="0" dirty="0"/>
              <a:t>Photosynthesis </a:t>
            </a:r>
          </a:p>
          <a:p>
            <a:pPr marL="0" indent="0">
              <a:buFontTx/>
              <a:buNone/>
            </a:pPr>
            <a:r>
              <a:rPr lang="en-US" dirty="0"/>
              <a:t>Uses solar energy to convert carbon dioxide and water to  sugars and other organic molecules</a:t>
            </a:r>
            <a:r>
              <a:rPr lang="en-US" baseline="0" dirty="0"/>
              <a:t>  </a:t>
            </a:r>
            <a:endParaRPr lang="en-US" b="0" i="0" baseline="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Reactants</a:t>
            </a:r>
          </a:p>
          <a:p>
            <a:pPr marL="640594" lvl="1" indent="-174708">
              <a:buFont typeface="Arial" pitchFamily="34" charset="0"/>
              <a:buChar char="•"/>
            </a:pPr>
            <a:r>
              <a:rPr lang="en-US" b="0" i="0" baseline="0" dirty="0"/>
              <a:t>CO</a:t>
            </a:r>
            <a:r>
              <a:rPr lang="en-US" b="0" i="0" baseline="-25000" dirty="0"/>
              <a:t>2</a:t>
            </a:r>
            <a:r>
              <a:rPr lang="en-US" b="0" i="0" baseline="0" dirty="0"/>
              <a:t>+H</a:t>
            </a:r>
            <a:r>
              <a:rPr lang="en-US" b="0" i="0" baseline="-25000" dirty="0"/>
              <a:t>2</a:t>
            </a:r>
            <a:r>
              <a:rPr lang="en-US" b="0" i="0" baseline="0" dirty="0"/>
              <a:t>O+Light energy</a:t>
            </a:r>
          </a:p>
          <a:p>
            <a:pPr marL="8686"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Products</a:t>
            </a:r>
          </a:p>
          <a:p>
            <a:pPr marL="640594" lvl="1" indent="-174708">
              <a:buFont typeface="Arial" pitchFamily="34" charset="0"/>
              <a:buChar char="•"/>
            </a:pPr>
            <a:r>
              <a:rPr lang="en-US" b="0" i="0" baseline="0" dirty="0"/>
              <a:t>C</a:t>
            </a:r>
            <a:r>
              <a:rPr lang="en-US" b="0" i="0" baseline="-25000" dirty="0"/>
              <a:t>6</a:t>
            </a:r>
            <a:r>
              <a:rPr lang="en-US" b="0" i="0" baseline="0" dirty="0"/>
              <a:t>H</a:t>
            </a:r>
            <a:r>
              <a:rPr lang="en-US" b="0" i="0" baseline="-25000" dirty="0"/>
              <a:t>12</a:t>
            </a:r>
            <a:r>
              <a:rPr lang="en-US" b="0" i="0" baseline="0" dirty="0"/>
              <a:t>O</a:t>
            </a:r>
            <a:r>
              <a:rPr lang="en-US" b="0" i="0" baseline="-25000" dirty="0"/>
              <a:t>6</a:t>
            </a:r>
            <a:r>
              <a:rPr lang="en-US" b="0" i="0" baseline="0" dirty="0"/>
              <a:t>+O</a:t>
            </a:r>
            <a:r>
              <a:rPr lang="en-US" b="0" i="0" baseline="-25000" dirty="0"/>
              <a:t>2</a:t>
            </a:r>
            <a:endParaRPr lang="en-US" b="0" i="0" baseline="0" dirty="0"/>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[animate]</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Cellular respiration</a:t>
            </a:r>
            <a:r>
              <a:rPr lang="en-US" dirty="0"/>
              <a:t> </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Uses energy from sugars and</a:t>
            </a:r>
            <a:r>
              <a:rPr lang="en-US" baseline="0" dirty="0"/>
              <a:t> other organic molecules </a:t>
            </a:r>
            <a:endParaRPr lang="en-US" b="0" i="0" baseline="0" dirty="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71450" lvl="0" indent="-171450">
              <a:buFont typeface="Arial" pitchFamily="34" charset="0"/>
              <a:buChar char="•"/>
            </a:pPr>
            <a:r>
              <a:rPr lang="en-US" b="0" i="0" baseline="0" dirty="0"/>
              <a:t> </a:t>
            </a:r>
            <a:r>
              <a:rPr lang="pt-BR" b="0" i="0" baseline="0" dirty="0" err="1"/>
              <a:t>Reactants</a:t>
            </a:r>
            <a:endParaRPr lang="pt-BR" b="0" i="0" baseline="0" dirty="0"/>
          </a:p>
          <a:p>
            <a:pPr marL="628650" lvl="1" indent="-171450">
              <a:buFont typeface="Arial" pitchFamily="34" charset="0"/>
              <a:buChar char="•"/>
            </a:pPr>
            <a:r>
              <a:rPr lang="pt-BR" b="0" i="0" baseline="0" dirty="0"/>
              <a:t>C</a:t>
            </a:r>
            <a:r>
              <a:rPr lang="pt-BR" b="0" i="0" baseline="-25000" dirty="0"/>
              <a:t>6</a:t>
            </a:r>
            <a:r>
              <a:rPr lang="pt-BR" b="0" i="0" baseline="0" dirty="0"/>
              <a:t>H</a:t>
            </a:r>
            <a:r>
              <a:rPr lang="pt-BR" b="0" i="0" baseline="-25000" dirty="0"/>
              <a:t>12</a:t>
            </a:r>
            <a:r>
              <a:rPr lang="pt-BR" b="0" i="0" baseline="0" dirty="0"/>
              <a:t>O</a:t>
            </a:r>
            <a:r>
              <a:rPr lang="pt-BR" b="0" i="0" baseline="-25000" dirty="0"/>
              <a:t>6</a:t>
            </a:r>
            <a:r>
              <a:rPr lang="pt-BR" b="0" i="0" baseline="0" dirty="0"/>
              <a:t>+O</a:t>
            </a:r>
            <a:r>
              <a:rPr lang="pt-BR" b="0" i="0" baseline="-25000" dirty="0"/>
              <a:t>2</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endParaRPr lang="pt-BR" b="0" i="0" baseline="0" dirty="0"/>
          </a:p>
          <a:p>
            <a:pPr marL="171450" lvl="0" indent="-171450">
              <a:buFont typeface="Arial" pitchFamily="34" charset="0"/>
              <a:buChar char="•"/>
            </a:pPr>
            <a:r>
              <a:rPr lang="pt-BR" b="0" i="0" baseline="0" dirty="0" err="1"/>
              <a:t>Products</a:t>
            </a:r>
            <a:endParaRPr lang="pt-BR" b="0" i="0" baseline="0" dirty="0"/>
          </a:p>
          <a:p>
            <a:pPr marL="628650" lvl="1" indent="-171450">
              <a:buFont typeface="Arial" pitchFamily="34" charset="0"/>
              <a:buChar char="•"/>
            </a:pPr>
            <a:r>
              <a:rPr lang="pt-BR" b="0" i="0" baseline="0" dirty="0"/>
              <a:t>CO</a:t>
            </a:r>
            <a:r>
              <a:rPr lang="pt-BR" b="0" i="0" baseline="-25000" dirty="0"/>
              <a:t>2</a:t>
            </a:r>
            <a:r>
              <a:rPr lang="pt-BR" b="0" i="0" baseline="0" dirty="0"/>
              <a:t>+H</a:t>
            </a:r>
            <a:r>
              <a:rPr lang="pt-BR" b="0" i="0" baseline="-25000" dirty="0"/>
              <a:t>2</a:t>
            </a:r>
            <a:r>
              <a:rPr lang="pt-BR" b="0" i="0" baseline="0" dirty="0"/>
              <a:t>O+energy (ATP)</a:t>
            </a:r>
          </a:p>
          <a:p>
            <a:pPr marL="628650" lvl="1" indent="-171450">
              <a:buFont typeface="Arial" pitchFamily="34" charset="0"/>
              <a:buChar char="•"/>
            </a:pPr>
            <a:endParaRPr lang="pt-BR" b="0" i="0" baseline="0" dirty="0"/>
          </a:p>
          <a:p>
            <a:pPr marL="628650" lvl="1" indent="-171450">
              <a:buFont typeface="Arial" pitchFamily="34" charset="0"/>
              <a:buChar char="•"/>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Images by e2020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2882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595524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7.6a </a:t>
            </a:r>
            <a:r>
              <a:rPr lang="en-US" dirty="0">
                <a:solidFill>
                  <a:srgbClr val="000000"/>
                </a:solidFill>
                <a:latin typeface="Times New Roman"/>
                <a:ea typeface="Geneva"/>
                <a:cs typeface="Times New Roman"/>
              </a:rPr>
              <a:t>The electromagnetic spectrum and the wavelengths of visible light</a:t>
            </a:r>
          </a:p>
          <a:p>
            <a:pPr defTabSz="457152">
              <a:defRPr sz="1800"/>
            </a:pPr>
            <a:r>
              <a:rPr lang="en-US" sz="1400" dirty="0"/>
              <a:t>The light has different wave lengths.  Radiant energy travels units called photons.  </a:t>
            </a:r>
          </a:p>
          <a:p>
            <a:pPr defTabSz="457152">
              <a:defRPr sz="1800"/>
            </a:pPr>
            <a:r>
              <a:rPr lang="en-US" sz="1400" dirty="0"/>
              <a:t>There is a part of the electromagnetic spectrum there is a visible spectrum and a bunch more that we cannot see.  Even though we can only see the visible spectrum, this doesn’t mean the others do not exist…we are still getting bombarded with these other types of radiation.  For this class we are only going to focus on this visible spectrum.</a:t>
            </a:r>
          </a:p>
          <a:p>
            <a:pPr eaLnBrk="1" hangingPunct="1"/>
            <a:endParaRPr lang="en-US" dirty="0">
              <a:latin typeface="Times New Roman"/>
              <a:cs typeface="Times New Roman"/>
            </a:endParaRPr>
          </a:p>
        </p:txBody>
      </p:sp>
    </p:spTree>
    <p:extLst>
      <p:ext uri="{BB962C8B-B14F-4D97-AF65-F5344CB8AC3E}">
        <p14:creationId xmlns:p14="http://schemas.microsoft.com/office/powerpoint/2010/main" val="898327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pPr lvl="0"/>
            <a:endParaRPr dirty="0"/>
          </a:p>
        </p:txBody>
      </p:sp>
      <p:sp>
        <p:nvSpPr>
          <p:cNvPr id="291" name="Shape 291"/>
          <p:cNvSpPr>
            <a:spLocks noGrp="1"/>
          </p:cNvSpPr>
          <p:nvPr>
            <p:ph type="body" sz="quarter" idx="1"/>
          </p:nvPr>
        </p:nvSpPr>
        <p:spPr>
          <a:prstGeom prst="rect">
            <a:avLst/>
          </a:prstGeom>
        </p:spPr>
        <p:txBody>
          <a:bodyPr/>
          <a:lstStyle/>
          <a:p>
            <a:pPr lvl="0">
              <a:defRPr sz="1800"/>
            </a:pPr>
            <a:r>
              <a:rPr sz="2400" dirty="0"/>
              <a:t>So black is the absorption of all colors, white is the reflection of all colors.  Think about it…would you rather wear white or black on a hot summer’s day?  Why?  How about when it is cold?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699"/>
              </a:lnSpc>
            </a:pPr>
            <a:r>
              <a:rPr lang="en-US" dirty="0"/>
              <a:t>Chlorophyll is the most important pigment present in the chloroplast of plant cells.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11437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7.6b-0 </a:t>
            </a:r>
            <a:r>
              <a:rPr lang="en-US" dirty="0">
                <a:solidFill>
                  <a:srgbClr val="000000"/>
                </a:solidFill>
                <a:latin typeface="Times New Roman"/>
                <a:ea typeface="Geneva"/>
                <a:cs typeface="Times New Roman"/>
              </a:rPr>
              <a:t>The interaction of light with a chloroplast</a:t>
            </a:r>
            <a:endParaRPr lang="en-US" dirty="0">
              <a:latin typeface="Times New Roman"/>
              <a:cs typeface="Times New Roman"/>
            </a:endParaRPr>
          </a:p>
        </p:txBody>
      </p:sp>
    </p:spTree>
    <p:extLst>
      <p:ext uri="{BB962C8B-B14F-4D97-AF65-F5344CB8AC3E}">
        <p14:creationId xmlns:p14="http://schemas.microsoft.com/office/powerpoint/2010/main" val="162054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pPr lvl="0"/>
            <a:endParaRPr dirty="0"/>
          </a:p>
        </p:txBody>
      </p:sp>
      <p:sp>
        <p:nvSpPr>
          <p:cNvPr id="310" name="Shape 310"/>
          <p:cNvSpPr>
            <a:spLocks noGrp="1"/>
          </p:cNvSpPr>
          <p:nvPr>
            <p:ph type="body" sz="quarter" idx="1"/>
          </p:nvPr>
        </p:nvSpPr>
        <p:spPr>
          <a:prstGeom prst="rect">
            <a:avLst/>
          </a:prstGeom>
        </p:spPr>
        <p:txBody>
          <a:bodyPr/>
          <a:lstStyle/>
          <a:p>
            <a:pPr lvl="0">
              <a:defRPr sz="1800"/>
            </a:pPr>
            <a:r>
              <a:rPr sz="2400" dirty="0"/>
              <a:t>What are the peak wavelengths that chlorophyll absorbs best?  Those are not the colors that you are seeing.  What you are seeing is the green and yellow wavelengths … those are the wavelengths that are being reflected into your eyes.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pPr lvl="0"/>
            <a:endParaRPr dirty="0"/>
          </a:p>
        </p:txBody>
      </p:sp>
      <p:sp>
        <p:nvSpPr>
          <p:cNvPr id="325" name="Shape 325"/>
          <p:cNvSpPr>
            <a:spLocks noGrp="1"/>
          </p:cNvSpPr>
          <p:nvPr>
            <p:ph type="body" sz="quarter" idx="1"/>
          </p:nvPr>
        </p:nvSpPr>
        <p:spPr>
          <a:prstGeom prst="rect">
            <a:avLst/>
          </a:prstGeom>
        </p:spPr>
        <p:txBody>
          <a:bodyPr/>
          <a:lstStyle/>
          <a:p>
            <a:pPr lvl="0">
              <a:defRPr sz="1800"/>
            </a:pPr>
            <a:r>
              <a:rPr sz="2400" dirty="0"/>
              <a:t>Carotenoids are responsible for the yellow or orange shades of colors that we see…so they absorb blue-green shades of light.  Another pigment that is present in purple or red leaves is anthocyanin.  This is a pigment that photosynthesizes in these leaves.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pPr lvl="0"/>
            <a:endParaRPr dirty="0"/>
          </a:p>
        </p:txBody>
      </p:sp>
      <p:sp>
        <p:nvSpPr>
          <p:cNvPr id="332" name="Shape 332"/>
          <p:cNvSpPr>
            <a:spLocks noGrp="1"/>
          </p:cNvSpPr>
          <p:nvPr>
            <p:ph type="body" sz="quarter" idx="1"/>
          </p:nvPr>
        </p:nvSpPr>
        <p:spPr>
          <a:prstGeom prst="rect">
            <a:avLst/>
          </a:prstGeom>
        </p:spPr>
        <p:txBody>
          <a:bodyPr/>
          <a:lstStyle/>
          <a:p>
            <a:pPr lvl="0">
              <a:defRPr sz="1800"/>
            </a:pPr>
            <a:r>
              <a:rPr sz="2400" dirty="0"/>
              <a:t>The colder the fall the more brilliant the colors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pPr lvl="0"/>
            <a:endParaRPr dirty="0"/>
          </a:p>
        </p:txBody>
      </p:sp>
      <p:sp>
        <p:nvSpPr>
          <p:cNvPr id="318" name="Shape 318"/>
          <p:cNvSpPr>
            <a:spLocks noGrp="1"/>
          </p:cNvSpPr>
          <p:nvPr>
            <p:ph type="body" sz="quarter" idx="1"/>
          </p:nvPr>
        </p:nvSpPr>
        <p:spPr>
          <a:prstGeom prst="rect">
            <a:avLst/>
          </a:prstGeom>
        </p:spPr>
        <p:txBody>
          <a:bodyPr/>
          <a:lstStyle/>
          <a:p>
            <a:pPr lvl="0">
              <a:defRPr sz="1800"/>
            </a:pPr>
            <a:r>
              <a:rPr sz="2400" dirty="0"/>
              <a:t>The high energy electrons push the photosynthesis reaction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361562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1.5min</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Both processes are energy based</a:t>
            </a:r>
          </a:p>
          <a:p>
            <a:pPr lvl="0">
              <a:buFont typeface="Arial" pitchFamily="34" charset="0"/>
              <a:buNone/>
            </a:pPr>
            <a:r>
              <a:rPr lang="en-US" b="0" i="0" baseline="0" dirty="0"/>
              <a:t>Energy in photosynthesis and cellular respiration:  cyclic, reactants of photosynthesis, are products of cellular respiration, and vice versa</a:t>
            </a:r>
          </a:p>
          <a:p>
            <a:pPr marL="0" indent="0">
              <a:buFont typeface="Arial" pitchFamily="34" charset="0"/>
              <a:buNone/>
            </a:pPr>
            <a:r>
              <a:rPr lang="en-US" b="0" i="0" baseline="0" dirty="0"/>
              <a:t>[animate]</a:t>
            </a:r>
          </a:p>
          <a:p>
            <a:pPr marL="0" indent="0">
              <a:buFontTx/>
              <a:buNone/>
            </a:pPr>
            <a:r>
              <a:rPr lang="en-US" b="0" i="0" baseline="0" dirty="0"/>
              <a:t>Photosynthesis </a:t>
            </a:r>
          </a:p>
          <a:p>
            <a:pPr marL="0" indent="0">
              <a:buFontTx/>
              <a:buNone/>
            </a:pPr>
            <a:r>
              <a:rPr lang="en-US" dirty="0"/>
              <a:t>Uses solar energy to convert carbon dioxide and water to  sugars and other organic molecules</a:t>
            </a:r>
            <a:r>
              <a:rPr lang="en-US" baseline="0" dirty="0"/>
              <a:t>  </a:t>
            </a:r>
            <a:endParaRPr lang="en-US" b="0" i="0" baseline="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Reactants</a:t>
            </a:r>
          </a:p>
          <a:p>
            <a:pPr marL="640594" lvl="1" indent="-174708">
              <a:buFont typeface="Arial" pitchFamily="34" charset="0"/>
              <a:buChar char="•"/>
            </a:pPr>
            <a:r>
              <a:rPr lang="en-US" b="0" i="0" baseline="0" dirty="0"/>
              <a:t>CO</a:t>
            </a:r>
            <a:r>
              <a:rPr lang="en-US" b="0" i="0" baseline="-25000" dirty="0"/>
              <a:t>2</a:t>
            </a:r>
            <a:r>
              <a:rPr lang="en-US" b="0" i="0" baseline="0" dirty="0"/>
              <a:t>+H</a:t>
            </a:r>
            <a:r>
              <a:rPr lang="en-US" b="0" i="0" baseline="-25000" dirty="0"/>
              <a:t>2</a:t>
            </a:r>
            <a:r>
              <a:rPr lang="en-US" b="0" i="0" baseline="0" dirty="0"/>
              <a:t>O+Light energy</a:t>
            </a:r>
          </a:p>
          <a:p>
            <a:pPr marL="8686"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83394" lvl="0" indent="-174708">
              <a:buFont typeface="Arial" pitchFamily="34" charset="0"/>
              <a:buChar char="•"/>
            </a:pPr>
            <a:r>
              <a:rPr lang="en-US" b="0" i="0" baseline="0" dirty="0"/>
              <a:t>Products</a:t>
            </a:r>
          </a:p>
          <a:p>
            <a:pPr marL="640594" lvl="1" indent="-174708">
              <a:buFont typeface="Arial" pitchFamily="34" charset="0"/>
              <a:buChar char="•"/>
            </a:pPr>
            <a:r>
              <a:rPr lang="en-US" b="0" i="0" baseline="0" dirty="0"/>
              <a:t>C</a:t>
            </a:r>
            <a:r>
              <a:rPr lang="en-US" b="0" i="0" baseline="-25000" dirty="0"/>
              <a:t>6</a:t>
            </a:r>
            <a:r>
              <a:rPr lang="en-US" b="0" i="0" baseline="0" dirty="0"/>
              <a:t>H</a:t>
            </a:r>
            <a:r>
              <a:rPr lang="en-US" b="0" i="0" baseline="-25000" dirty="0"/>
              <a:t>12</a:t>
            </a:r>
            <a:r>
              <a:rPr lang="en-US" b="0" i="0" baseline="0" dirty="0"/>
              <a:t>O</a:t>
            </a:r>
            <a:r>
              <a:rPr lang="en-US" b="0" i="0" baseline="-25000" dirty="0"/>
              <a:t>6</a:t>
            </a:r>
            <a:r>
              <a:rPr lang="en-US" b="0" i="0" baseline="0" dirty="0"/>
              <a:t>+O</a:t>
            </a:r>
            <a:r>
              <a:rPr lang="en-US" b="0" i="0" baseline="-25000" dirty="0"/>
              <a:t>2</a:t>
            </a:r>
            <a:endParaRPr lang="en-US" b="0" i="0" baseline="0" dirty="0"/>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[animate]</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a:t>Cellular respiration</a:t>
            </a:r>
            <a:r>
              <a:rPr lang="en-US" dirty="0"/>
              <a:t> </a:t>
            </a:r>
          </a:p>
          <a:p>
            <a:pPr marL="8686"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Uses energy from sugars and</a:t>
            </a:r>
            <a:r>
              <a:rPr lang="en-US" baseline="0" dirty="0"/>
              <a:t> other organic molecules </a:t>
            </a:r>
            <a:endParaRPr lang="en-US" b="0" i="0" baseline="0" dirty="0"/>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p>
          <a:p>
            <a:pPr marL="171450" lvl="0" indent="-171450">
              <a:buFont typeface="Arial" pitchFamily="34" charset="0"/>
              <a:buChar char="•"/>
            </a:pPr>
            <a:r>
              <a:rPr lang="en-US" b="0" i="0" baseline="0" dirty="0"/>
              <a:t> </a:t>
            </a:r>
            <a:r>
              <a:rPr lang="pt-BR" b="0" i="0" baseline="0" dirty="0" err="1"/>
              <a:t>Reactants</a:t>
            </a:r>
            <a:endParaRPr lang="pt-BR" b="0" i="0" baseline="0" dirty="0"/>
          </a:p>
          <a:p>
            <a:pPr marL="628650" lvl="1" indent="-171450">
              <a:buFont typeface="Arial" pitchFamily="34" charset="0"/>
              <a:buChar char="•"/>
            </a:pPr>
            <a:r>
              <a:rPr lang="pt-BR" b="0" i="0" baseline="0" dirty="0"/>
              <a:t>C</a:t>
            </a:r>
            <a:r>
              <a:rPr lang="pt-BR" b="0" i="0" baseline="-25000" dirty="0"/>
              <a:t>6</a:t>
            </a:r>
            <a:r>
              <a:rPr lang="pt-BR" b="0" i="0" baseline="0" dirty="0"/>
              <a:t>H</a:t>
            </a:r>
            <a:r>
              <a:rPr lang="pt-BR" b="0" i="0" baseline="-25000" dirty="0"/>
              <a:t>12</a:t>
            </a:r>
            <a:r>
              <a:rPr lang="pt-BR" b="0" i="0" baseline="0" dirty="0"/>
              <a:t>O</a:t>
            </a:r>
            <a:r>
              <a:rPr lang="pt-BR" b="0" i="0" baseline="-25000" dirty="0"/>
              <a:t>6</a:t>
            </a:r>
            <a:r>
              <a:rPr lang="pt-BR" b="0" i="0" baseline="0" dirty="0"/>
              <a:t>+O</a:t>
            </a:r>
            <a:r>
              <a:rPr lang="pt-BR" b="0" i="0" baseline="-25000" dirty="0"/>
              <a:t>2</a:t>
            </a:r>
          </a:p>
          <a:p>
            <a:pPr marL="0" marR="0" lvl="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i="0" baseline="0" dirty="0"/>
              <a:t>[animate]</a:t>
            </a:r>
            <a:endParaRPr lang="pt-BR" b="0" i="0" baseline="0" dirty="0"/>
          </a:p>
          <a:p>
            <a:pPr marL="171450" lvl="0" indent="-171450">
              <a:buFont typeface="Arial" pitchFamily="34" charset="0"/>
              <a:buChar char="•"/>
            </a:pPr>
            <a:r>
              <a:rPr lang="pt-BR" b="0" i="0" baseline="0" dirty="0" err="1"/>
              <a:t>Products</a:t>
            </a:r>
            <a:endParaRPr lang="pt-BR" b="0" i="0" baseline="0" dirty="0"/>
          </a:p>
          <a:p>
            <a:pPr marL="628650" lvl="1" indent="-171450">
              <a:buFont typeface="Arial" pitchFamily="34" charset="0"/>
              <a:buChar char="•"/>
            </a:pPr>
            <a:r>
              <a:rPr lang="pt-BR" b="0" i="0" baseline="0" dirty="0"/>
              <a:t>CO</a:t>
            </a:r>
            <a:r>
              <a:rPr lang="pt-BR" b="0" i="0" baseline="-25000" dirty="0"/>
              <a:t>2</a:t>
            </a:r>
            <a:r>
              <a:rPr lang="pt-BR" b="0" i="0" baseline="0" dirty="0"/>
              <a:t>+H</a:t>
            </a:r>
            <a:r>
              <a:rPr lang="pt-BR" b="0" i="0" baseline="-25000" dirty="0"/>
              <a:t>2</a:t>
            </a:r>
            <a:r>
              <a:rPr lang="pt-BR" b="0" i="0" baseline="0" dirty="0"/>
              <a:t>O+energy (ATP)</a:t>
            </a:r>
          </a:p>
          <a:p>
            <a:pPr marL="628650" lvl="1" indent="-171450">
              <a:buFont typeface="Arial" pitchFamily="34" charset="0"/>
              <a:buChar char="•"/>
            </a:pPr>
            <a:endParaRPr lang="pt-BR" b="0" i="0" baseline="0" dirty="0"/>
          </a:p>
          <a:p>
            <a:pPr marL="628650" lvl="1" indent="-171450">
              <a:buFont typeface="Arial" pitchFamily="34" charset="0"/>
              <a:buChar char="•"/>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Images by e2020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7503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Shape 536"/>
          <p:cNvSpPr>
            <a:spLocks noGrp="1" noRot="1" noChangeAspect="1"/>
          </p:cNvSpPr>
          <p:nvPr>
            <p:ph type="sldImg"/>
          </p:nvPr>
        </p:nvSpPr>
        <p:spPr>
          <a:prstGeom prst="rect">
            <a:avLst/>
          </a:prstGeom>
        </p:spPr>
        <p:txBody>
          <a:bodyPr/>
          <a:lstStyle/>
          <a:p>
            <a:pPr lvl="0"/>
            <a:endParaRPr dirty="0"/>
          </a:p>
        </p:txBody>
      </p:sp>
      <p:sp>
        <p:nvSpPr>
          <p:cNvPr id="537" name="Shape 537"/>
          <p:cNvSpPr>
            <a:spLocks noGrp="1"/>
          </p:cNvSpPr>
          <p:nvPr>
            <p:ph type="body" sz="quarter" idx="1"/>
          </p:nvPr>
        </p:nvSpPr>
        <p:spPr>
          <a:prstGeom prst="rect">
            <a:avLst/>
          </a:prstGeom>
        </p:spPr>
        <p:txBody>
          <a:bodyPr/>
          <a:lstStyle/>
          <a:p>
            <a:pPr lvl="0">
              <a:defRPr sz="1800"/>
            </a:pPr>
            <a:r>
              <a:rPr sz="2400" dirty="0"/>
              <a:t>Just to be clear…this process is occurring in the thylakoid membrane where the chlorophyll are located.  In the light dependent reactions photosystem II comes before photosystem I.  It was named this way because Photosystem I was discovered first…then later photosystem II was discovered and so PS I kept it’s name.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prstGeom prst="rect">
            <a:avLst/>
          </a:prstGeom>
        </p:spPr>
        <p:txBody>
          <a:bodyPr/>
          <a:lstStyle/>
          <a:p>
            <a:pPr lvl="0"/>
            <a:endParaRPr dirty="0"/>
          </a:p>
        </p:txBody>
      </p:sp>
      <p:sp>
        <p:nvSpPr>
          <p:cNvPr id="553" name="Shape 553"/>
          <p:cNvSpPr>
            <a:spLocks noGrp="1"/>
          </p:cNvSpPr>
          <p:nvPr>
            <p:ph type="body" sz="quarter" idx="1"/>
          </p:nvPr>
        </p:nvSpPr>
        <p:spPr>
          <a:prstGeom prst="rect">
            <a:avLst/>
          </a:prstGeom>
        </p:spPr>
        <p:txBody>
          <a:bodyPr/>
          <a:lstStyle/>
          <a:p>
            <a:pPr lvl="0">
              <a:defRPr sz="1800"/>
            </a:pPr>
            <a:r>
              <a:rPr sz="2400" dirty="0"/>
              <a:t>The electron transport train is the truck that carries the electrons where they need to go.  This electron acceptor is a </a:t>
            </a:r>
            <a:r>
              <a:rPr sz="2400" dirty="0" err="1"/>
              <a:t>pheophytin</a:t>
            </a:r>
            <a:r>
              <a:rPr sz="2400" dirty="0"/>
              <a:t> molecule (don’t mention this unless asked)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pPr lvl="0"/>
            <a:endParaRPr/>
          </a:p>
        </p:txBody>
      </p:sp>
      <p:sp>
        <p:nvSpPr>
          <p:cNvPr id="579" name="Shape 579"/>
          <p:cNvSpPr>
            <a:spLocks noGrp="1"/>
          </p:cNvSpPr>
          <p:nvPr>
            <p:ph type="body" sz="quarter" idx="1"/>
          </p:nvPr>
        </p:nvSpPr>
        <p:spPr>
          <a:prstGeom prst="rect">
            <a:avLst/>
          </a:prstGeom>
        </p:spPr>
        <p:txBody>
          <a:bodyPr/>
          <a:lstStyle/>
          <a:p>
            <a:pPr lvl="0">
              <a:defRPr sz="1800"/>
            </a:pPr>
            <a:r>
              <a:rPr sz="2400"/>
              <a:t>So, this is why you need light energy and water in the process of photosynthesis…and this is why O2 is a byproduct of photosynthesis.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prstGeom prst="rect">
            <a:avLst/>
          </a:prstGeom>
        </p:spPr>
        <p:txBody>
          <a:bodyPr/>
          <a:lstStyle/>
          <a:p>
            <a:pPr lvl="0"/>
            <a:endParaRPr/>
          </a:p>
        </p:txBody>
      </p:sp>
      <p:sp>
        <p:nvSpPr>
          <p:cNvPr id="602" name="Shape 602"/>
          <p:cNvSpPr>
            <a:spLocks noGrp="1"/>
          </p:cNvSpPr>
          <p:nvPr>
            <p:ph type="body" sz="quarter" idx="1"/>
          </p:nvPr>
        </p:nvSpPr>
        <p:spPr>
          <a:prstGeom prst="rect">
            <a:avLst/>
          </a:prstGeom>
        </p:spPr>
        <p:txBody>
          <a:bodyPr/>
          <a:lstStyle/>
          <a:p>
            <a:pPr lvl="0">
              <a:defRPr sz="1800"/>
            </a:pPr>
            <a:r>
              <a:rPr sz="2400"/>
              <a:t>The oxygen is released through the stomata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eaLnBrk="0" fontAlgn="base" hangingPunct="0">
              <a:spcBef>
                <a:spcPct val="30000"/>
              </a:spcBef>
              <a:spcAft>
                <a:spcPct val="0"/>
              </a:spcAft>
              <a:defRPr/>
            </a:pPr>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2061911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Shape 852"/>
          <p:cNvSpPr>
            <a:spLocks noGrp="1" noRot="1" noChangeAspect="1"/>
          </p:cNvSpPr>
          <p:nvPr>
            <p:ph type="sldImg"/>
          </p:nvPr>
        </p:nvSpPr>
        <p:spPr>
          <a:prstGeom prst="rect">
            <a:avLst/>
          </a:prstGeom>
        </p:spPr>
        <p:txBody>
          <a:bodyPr/>
          <a:lstStyle/>
          <a:p>
            <a:pPr lvl="0"/>
            <a:endParaRPr/>
          </a:p>
        </p:txBody>
      </p:sp>
      <p:sp>
        <p:nvSpPr>
          <p:cNvPr id="853" name="Shape 853"/>
          <p:cNvSpPr>
            <a:spLocks noGrp="1"/>
          </p:cNvSpPr>
          <p:nvPr>
            <p:ph type="body" sz="quarter" idx="1"/>
          </p:nvPr>
        </p:nvSpPr>
        <p:spPr>
          <a:prstGeom prst="rect">
            <a:avLst/>
          </a:prstGeom>
        </p:spPr>
        <p:txBody>
          <a:bodyPr/>
          <a:lstStyle/>
          <a:p>
            <a:pPr lvl="0">
              <a:defRPr sz="1800"/>
            </a:pPr>
            <a:r>
              <a:rPr sz="2400"/>
              <a:t>the NADPH and the ATP are going to end up in the stroma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Shape 971"/>
          <p:cNvSpPr>
            <a:spLocks noGrp="1" noRot="1" noChangeAspect="1"/>
          </p:cNvSpPr>
          <p:nvPr>
            <p:ph type="sldImg"/>
          </p:nvPr>
        </p:nvSpPr>
        <p:spPr>
          <a:prstGeom prst="rect">
            <a:avLst/>
          </a:prstGeom>
        </p:spPr>
        <p:txBody>
          <a:bodyPr/>
          <a:lstStyle/>
          <a:p>
            <a:pPr lvl="0"/>
            <a:endParaRPr/>
          </a:p>
        </p:txBody>
      </p:sp>
      <p:sp>
        <p:nvSpPr>
          <p:cNvPr id="972" name="Shape 972"/>
          <p:cNvSpPr>
            <a:spLocks noGrp="1"/>
          </p:cNvSpPr>
          <p:nvPr>
            <p:ph type="body" sz="quarter" idx="1"/>
          </p:nvPr>
        </p:nvSpPr>
        <p:spPr>
          <a:prstGeom prst="rect">
            <a:avLst/>
          </a:prstGeom>
        </p:spPr>
        <p:txBody>
          <a:bodyPr/>
          <a:lstStyle/>
          <a:p>
            <a:pPr lvl="0">
              <a:defRPr sz="1800"/>
            </a:pPr>
            <a:r>
              <a:rPr sz="2400"/>
              <a:t>The bottom line of the calvin cycle is to take Carbon Dioxide and NADPH and ATP to make glucose. How many carbons does glucose have? 6 right?  Well where are we going to get all of those carbons?  From CO2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0" tIns="45715" rIns="91430" bIns="45715"/>
          <a:lstStyle>
            <a:lvl1pPr>
              <a:defRPr sz="2400" b="1">
                <a:solidFill>
                  <a:schemeClr val="tx1"/>
                </a:solidFill>
                <a:latin typeface="Times" charset="0"/>
                <a:ea typeface="ＭＳ Ｐゴシック" charset="0"/>
                <a:cs typeface="ＭＳ Ｐゴシック" charset="0"/>
              </a:defRPr>
            </a:lvl1pPr>
            <a:lvl2pPr marL="742871" indent="-285719">
              <a:defRPr sz="2400" b="1">
                <a:solidFill>
                  <a:schemeClr val="tx1"/>
                </a:solidFill>
                <a:latin typeface="Times" charset="0"/>
                <a:ea typeface="ＭＳ Ｐゴシック" charset="0"/>
                <a:cs typeface="ＭＳ Ｐゴシック" charset="0"/>
              </a:defRPr>
            </a:lvl2pPr>
            <a:lvl3pPr marL="1142879" indent="-228576">
              <a:defRPr sz="2400" b="1">
                <a:solidFill>
                  <a:schemeClr val="tx1"/>
                </a:solidFill>
                <a:latin typeface="Times" charset="0"/>
                <a:ea typeface="ＭＳ Ｐゴシック" charset="0"/>
                <a:cs typeface="ＭＳ Ｐゴシック" charset="0"/>
              </a:defRPr>
            </a:lvl3pPr>
            <a:lvl4pPr marL="1600031" indent="-228576">
              <a:defRPr sz="2400" b="1">
                <a:solidFill>
                  <a:schemeClr val="tx1"/>
                </a:solidFill>
                <a:latin typeface="Times" charset="0"/>
                <a:ea typeface="ＭＳ Ｐゴシック" charset="0"/>
                <a:cs typeface="ＭＳ Ｐゴシック" charset="0"/>
              </a:defRPr>
            </a:lvl4pPr>
            <a:lvl5pPr marL="2057183" indent="-228576">
              <a:defRPr sz="2400" b="1">
                <a:solidFill>
                  <a:schemeClr val="tx1"/>
                </a:solidFill>
                <a:latin typeface="Times" charset="0"/>
                <a:ea typeface="ＭＳ Ｐゴシック" charset="0"/>
                <a:cs typeface="ＭＳ Ｐゴシック" charset="0"/>
              </a:defRPr>
            </a:lvl5pPr>
            <a:lvl6pPr marL="2514334"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486"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38"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789" indent="-228576"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7.10-0 </a:t>
            </a:r>
            <a:r>
              <a:rPr lang="en-US" dirty="0">
                <a:solidFill>
                  <a:srgbClr val="000000"/>
                </a:solidFill>
                <a:latin typeface="Times New Roman"/>
                <a:ea typeface="Geneva"/>
                <a:cs typeface="Times New Roman"/>
              </a:rPr>
              <a:t>An overview of the Calvin cycle</a:t>
            </a:r>
            <a:endParaRPr lang="en-US" dirty="0">
              <a:latin typeface="Times New Roman"/>
              <a:cs typeface="Times New Roman"/>
            </a:endParaRPr>
          </a:p>
        </p:txBody>
      </p:sp>
    </p:spTree>
    <p:extLst>
      <p:ext uri="{BB962C8B-B14F-4D97-AF65-F5344CB8AC3E}">
        <p14:creationId xmlns:p14="http://schemas.microsoft.com/office/powerpoint/2010/main" val="2190139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3859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Times New Roman" pitchFamily="18" charset="0"/>
              </a:defRPr>
            </a:lvl1pPr>
            <a:lvl2pPr marL="742871" indent="-285719" eaLnBrk="0" hangingPunct="0">
              <a:defRPr sz="2400">
                <a:solidFill>
                  <a:schemeClr val="tx1"/>
                </a:solidFill>
                <a:latin typeface="Times New Roman" pitchFamily="18" charset="0"/>
              </a:defRPr>
            </a:lvl2pPr>
            <a:lvl3pPr marL="1142879" indent="-228576" eaLnBrk="0" hangingPunct="0">
              <a:defRPr sz="2400">
                <a:solidFill>
                  <a:schemeClr val="tx1"/>
                </a:solidFill>
                <a:latin typeface="Times New Roman" pitchFamily="18" charset="0"/>
              </a:defRPr>
            </a:lvl3pPr>
            <a:lvl4pPr marL="1600031" indent="-228576" eaLnBrk="0" hangingPunct="0">
              <a:defRPr sz="2400">
                <a:solidFill>
                  <a:schemeClr val="tx1"/>
                </a:solidFill>
                <a:latin typeface="Times New Roman" pitchFamily="18" charset="0"/>
              </a:defRPr>
            </a:lvl4pPr>
            <a:lvl5pPr marL="2057183" indent="-228576" eaLnBrk="0" hangingPunct="0">
              <a:defRPr sz="2400">
                <a:solidFill>
                  <a:schemeClr val="tx1"/>
                </a:solidFill>
                <a:latin typeface="Times New Roman" pitchFamily="18" charset="0"/>
              </a:defRPr>
            </a:lvl5pPr>
            <a:lvl6pPr marL="2514334" indent="-228576" eaLnBrk="0" fontAlgn="base" hangingPunct="0">
              <a:spcBef>
                <a:spcPct val="0"/>
              </a:spcBef>
              <a:spcAft>
                <a:spcPct val="0"/>
              </a:spcAft>
              <a:defRPr sz="2400">
                <a:solidFill>
                  <a:schemeClr val="tx1"/>
                </a:solidFill>
                <a:latin typeface="Times New Roman" pitchFamily="18" charset="0"/>
              </a:defRPr>
            </a:lvl6pPr>
            <a:lvl7pPr marL="2971486" indent="-228576" eaLnBrk="0" fontAlgn="base" hangingPunct="0">
              <a:spcBef>
                <a:spcPct val="0"/>
              </a:spcBef>
              <a:spcAft>
                <a:spcPct val="0"/>
              </a:spcAft>
              <a:defRPr sz="2400">
                <a:solidFill>
                  <a:schemeClr val="tx1"/>
                </a:solidFill>
                <a:latin typeface="Times New Roman" pitchFamily="18" charset="0"/>
              </a:defRPr>
            </a:lvl7pPr>
            <a:lvl8pPr marL="3428638" indent="-228576" eaLnBrk="0" fontAlgn="base" hangingPunct="0">
              <a:spcBef>
                <a:spcPct val="0"/>
              </a:spcBef>
              <a:spcAft>
                <a:spcPct val="0"/>
              </a:spcAft>
              <a:defRPr sz="2400">
                <a:solidFill>
                  <a:schemeClr val="tx1"/>
                </a:solidFill>
                <a:latin typeface="Times New Roman" pitchFamily="18" charset="0"/>
              </a:defRPr>
            </a:lvl8pPr>
            <a:lvl9pPr marL="3885789" indent="-228576" eaLnBrk="0" fontAlgn="base" hangingPunct="0">
              <a:spcBef>
                <a:spcPct val="0"/>
              </a:spcBef>
              <a:spcAft>
                <a:spcPct val="0"/>
              </a:spcAft>
              <a:defRPr sz="2400">
                <a:solidFill>
                  <a:schemeClr val="tx1"/>
                </a:solidFill>
                <a:latin typeface="Times New Roman" pitchFamily="18" charset="0"/>
              </a:defRPr>
            </a:lvl9pPr>
          </a:lstStyle>
          <a:p>
            <a:pPr eaLnBrk="1" hangingPunct="1"/>
            <a:fld id="{E23DF735-9ADE-4B8B-A8F1-31C250AE690B}" type="slidenum">
              <a:rPr lang="en-US" sz="1200">
                <a:solidFill>
                  <a:srgbClr val="000000"/>
                </a:solidFill>
              </a:rPr>
              <a:pPr eaLnBrk="1" hangingPunct="1"/>
              <a:t>85</a:t>
            </a:fld>
            <a:endParaRPr lang="en-US"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3859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Times New Roman" pitchFamily="18" charset="0"/>
              </a:defRPr>
            </a:lvl1pPr>
            <a:lvl2pPr marL="742871" indent="-285719" eaLnBrk="0" hangingPunct="0">
              <a:defRPr sz="2400">
                <a:solidFill>
                  <a:schemeClr val="tx1"/>
                </a:solidFill>
                <a:latin typeface="Times New Roman" pitchFamily="18" charset="0"/>
              </a:defRPr>
            </a:lvl2pPr>
            <a:lvl3pPr marL="1142879" indent="-228576" eaLnBrk="0" hangingPunct="0">
              <a:defRPr sz="2400">
                <a:solidFill>
                  <a:schemeClr val="tx1"/>
                </a:solidFill>
                <a:latin typeface="Times New Roman" pitchFamily="18" charset="0"/>
              </a:defRPr>
            </a:lvl3pPr>
            <a:lvl4pPr marL="1600031" indent="-228576" eaLnBrk="0" hangingPunct="0">
              <a:defRPr sz="2400">
                <a:solidFill>
                  <a:schemeClr val="tx1"/>
                </a:solidFill>
                <a:latin typeface="Times New Roman" pitchFamily="18" charset="0"/>
              </a:defRPr>
            </a:lvl4pPr>
            <a:lvl5pPr marL="2057183" indent="-228576" eaLnBrk="0" hangingPunct="0">
              <a:defRPr sz="2400">
                <a:solidFill>
                  <a:schemeClr val="tx1"/>
                </a:solidFill>
                <a:latin typeface="Times New Roman" pitchFamily="18" charset="0"/>
              </a:defRPr>
            </a:lvl5pPr>
            <a:lvl6pPr marL="2514334" indent="-228576" eaLnBrk="0" fontAlgn="base" hangingPunct="0">
              <a:spcBef>
                <a:spcPct val="0"/>
              </a:spcBef>
              <a:spcAft>
                <a:spcPct val="0"/>
              </a:spcAft>
              <a:defRPr sz="2400">
                <a:solidFill>
                  <a:schemeClr val="tx1"/>
                </a:solidFill>
                <a:latin typeface="Times New Roman" pitchFamily="18" charset="0"/>
              </a:defRPr>
            </a:lvl6pPr>
            <a:lvl7pPr marL="2971486" indent="-228576" eaLnBrk="0" fontAlgn="base" hangingPunct="0">
              <a:spcBef>
                <a:spcPct val="0"/>
              </a:spcBef>
              <a:spcAft>
                <a:spcPct val="0"/>
              </a:spcAft>
              <a:defRPr sz="2400">
                <a:solidFill>
                  <a:schemeClr val="tx1"/>
                </a:solidFill>
                <a:latin typeface="Times New Roman" pitchFamily="18" charset="0"/>
              </a:defRPr>
            </a:lvl7pPr>
            <a:lvl8pPr marL="3428638" indent="-228576" eaLnBrk="0" fontAlgn="base" hangingPunct="0">
              <a:spcBef>
                <a:spcPct val="0"/>
              </a:spcBef>
              <a:spcAft>
                <a:spcPct val="0"/>
              </a:spcAft>
              <a:defRPr sz="2400">
                <a:solidFill>
                  <a:schemeClr val="tx1"/>
                </a:solidFill>
                <a:latin typeface="Times New Roman" pitchFamily="18" charset="0"/>
              </a:defRPr>
            </a:lvl8pPr>
            <a:lvl9pPr marL="3885789" indent="-228576" eaLnBrk="0" fontAlgn="base" hangingPunct="0">
              <a:spcBef>
                <a:spcPct val="0"/>
              </a:spcBef>
              <a:spcAft>
                <a:spcPct val="0"/>
              </a:spcAft>
              <a:defRPr sz="2400">
                <a:solidFill>
                  <a:schemeClr val="tx1"/>
                </a:solidFill>
                <a:latin typeface="Times New Roman" pitchFamily="18" charset="0"/>
              </a:defRPr>
            </a:lvl9pPr>
          </a:lstStyle>
          <a:p>
            <a:pPr eaLnBrk="1" hangingPunct="1"/>
            <a:fld id="{E23DF735-9ADE-4B8B-A8F1-31C250AE690B}" type="slidenum">
              <a:rPr lang="en-US" sz="1200">
                <a:solidFill>
                  <a:srgbClr val="000000"/>
                </a:solidFill>
              </a:rPr>
              <a:pPr eaLnBrk="1" hangingPunct="1"/>
              <a:t>86</a:t>
            </a:fld>
            <a:endParaRPr lang="en-US" sz="1200">
              <a:solidFill>
                <a:srgbClr val="000000"/>
              </a:solidFill>
            </a:endParaRPr>
          </a:p>
        </p:txBody>
      </p:sp>
    </p:spTree>
    <p:extLst>
      <p:ext uri="{BB962C8B-B14F-4D97-AF65-F5344CB8AC3E}">
        <p14:creationId xmlns:p14="http://schemas.microsoft.com/office/powerpoint/2010/main" val="409994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48A38A-B184-0341-BDEB-CE893D63E018}"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r>
              <a:rPr lang="en-US" dirty="0">
                <a:latin typeface="Times New Roman"/>
                <a:cs typeface="Times New Roman"/>
              </a:rPr>
              <a:t>Figure 5.12c The ATP cycle</a:t>
            </a:r>
          </a:p>
        </p:txBody>
      </p:sp>
    </p:spTree>
    <p:extLst>
      <p:ext uri="{BB962C8B-B14F-4D97-AF65-F5344CB8AC3E}">
        <p14:creationId xmlns:p14="http://schemas.microsoft.com/office/powerpoint/2010/main" val="257144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883" indent="-285724">
              <a:defRPr sz="2400" b="1">
                <a:solidFill>
                  <a:schemeClr val="tx1"/>
                </a:solidFill>
                <a:latin typeface="Times" charset="0"/>
                <a:ea typeface="ＭＳ Ｐゴシック" charset="0"/>
                <a:cs typeface="ＭＳ Ｐゴシック" charset="0"/>
              </a:defRPr>
            </a:lvl2pPr>
            <a:lvl3pPr marL="1142898" indent="-228580">
              <a:defRPr sz="2400" b="1">
                <a:solidFill>
                  <a:schemeClr val="tx1"/>
                </a:solidFill>
                <a:latin typeface="Times" charset="0"/>
                <a:ea typeface="ＭＳ Ｐゴシック" charset="0"/>
                <a:cs typeface="ＭＳ Ｐゴシック" charset="0"/>
              </a:defRPr>
            </a:lvl3pPr>
            <a:lvl4pPr marL="1600057" indent="-228580">
              <a:defRPr sz="2400" b="1">
                <a:solidFill>
                  <a:schemeClr val="tx1"/>
                </a:solidFill>
                <a:latin typeface="Times" charset="0"/>
                <a:ea typeface="ＭＳ Ｐゴシック" charset="0"/>
                <a:cs typeface="ＭＳ Ｐゴシック" charset="0"/>
              </a:defRPr>
            </a:lvl4pPr>
            <a:lvl5pPr marL="2057217" indent="-228580">
              <a:defRPr sz="2400" b="1">
                <a:solidFill>
                  <a:schemeClr val="tx1"/>
                </a:solidFill>
                <a:latin typeface="Times" charset="0"/>
                <a:ea typeface="ＭＳ Ｐゴシック" charset="0"/>
                <a:cs typeface="ＭＳ Ｐゴシック" charset="0"/>
              </a:defRPr>
            </a:lvl5pPr>
            <a:lvl6pPr marL="2514376"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53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8695"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5854" indent="-22858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48A38A-B184-0341-BDEB-CE893D63E018}"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r>
              <a:rPr lang="en-US" dirty="0">
                <a:latin typeface="Times New Roman"/>
                <a:cs typeface="Times New Roman"/>
              </a:rPr>
              <a:t>Figure 5.12c The ATP cycle</a:t>
            </a:r>
          </a:p>
        </p:txBody>
      </p:sp>
    </p:spTree>
    <p:extLst>
      <p:ext uri="{BB962C8B-B14F-4D97-AF65-F5344CB8AC3E}">
        <p14:creationId xmlns:p14="http://schemas.microsoft.com/office/powerpoint/2010/main" val="368315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36663" y="620713"/>
            <a:ext cx="4537075" cy="3403600"/>
          </a:xfrm>
          <a:ln/>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b="1" dirty="0">
                <a:latin typeface="Book Antiqua" pitchFamily="18" charset="0"/>
              </a:rPr>
              <a:t>#frame</a:t>
            </a:r>
          </a:p>
          <a:p>
            <a:pPr eaLnBrk="1" hangingPunct="1"/>
            <a:r>
              <a:rPr lang="en-US" sz="1100" b="1" dirty="0">
                <a:latin typeface="Book Antiqua" pitchFamily="18" charset="0"/>
              </a:rPr>
              <a:t>instructional video</a:t>
            </a:r>
          </a:p>
          <a:p>
            <a:pPr eaLnBrk="1" hangingPunct="1"/>
            <a:r>
              <a:rPr lang="en-US" sz="1100" b="1" dirty="0">
                <a:latin typeface="Book Antiqua" pitchFamily="18" charset="0"/>
              </a:rPr>
              <a:t>Timing ≈ 0.5 min</a:t>
            </a:r>
          </a:p>
          <a:p>
            <a:pPr eaLnBrk="1" hangingPunct="1">
              <a:buFontTx/>
              <a:buChar char="•"/>
            </a:pPr>
            <a:r>
              <a:rPr lang="en-US" sz="1100" b="1" dirty="0">
                <a:latin typeface="Book Antiqua" pitchFamily="18" charset="0"/>
              </a:rPr>
              <a:t> Transition: </a:t>
            </a:r>
            <a:r>
              <a:rPr lang="en-US" sz="1100" dirty="0">
                <a:latin typeface="Book Antiqua" pitchFamily="18" charset="0"/>
              </a:rPr>
              <a:t>In the warm up, you thought about why plants might be important to living organisms and what Earth might be like without plants. During this lesson, you will learn about the process of photosynthesis, which is</a:t>
            </a:r>
            <a:r>
              <a:rPr lang="en-US" sz="1100" baseline="0" dirty="0">
                <a:latin typeface="Book Antiqua" pitchFamily="18" charset="0"/>
              </a:rPr>
              <a:t> one way that plants are important to all living organisms</a:t>
            </a:r>
            <a:r>
              <a:rPr lang="en-US" sz="1100" dirty="0">
                <a:latin typeface="Book Antiqua" pitchFamily="18" charset="0"/>
              </a:rPr>
              <a:t>.</a:t>
            </a:r>
          </a:p>
          <a:p>
            <a:pPr eaLnBrk="1" hangingPunct="1"/>
            <a:r>
              <a:rPr lang="en-US" sz="1100" b="1" dirty="0">
                <a:latin typeface="Book Antiqua" pitchFamily="18" charset="0"/>
              </a:rPr>
              <a:t>[Preview</a:t>
            </a:r>
            <a:r>
              <a:rPr lang="en-US" sz="1100" dirty="0">
                <a:latin typeface="Book Antiqua" pitchFamily="18" charset="0"/>
              </a:rPr>
              <a:t> the other objectives:]</a:t>
            </a:r>
          </a:p>
          <a:p>
            <a:pPr eaLnBrk="1" hangingPunct="1">
              <a:buFontTx/>
              <a:buChar char="•"/>
            </a:pPr>
            <a:r>
              <a:rPr lang="en-US" sz="1100" dirty="0">
                <a:latin typeface="Book Antiqua" pitchFamily="18" charset="0"/>
              </a:rPr>
              <a:t> You will also learn the chemical equation that summarizes the process of photosynthesis.</a:t>
            </a:r>
          </a:p>
          <a:p>
            <a:pPr eaLnBrk="1" hangingPunct="1">
              <a:buFontTx/>
              <a:buChar char="•"/>
            </a:pPr>
            <a:r>
              <a:rPr lang="en-US" sz="1100" dirty="0">
                <a:latin typeface="Book Antiqua" pitchFamily="18" charset="0"/>
              </a:rPr>
              <a:t> You will then explore the importance of photosynthesis to Earth’s organisms.</a:t>
            </a:r>
          </a:p>
          <a:p>
            <a:pPr eaLnBrk="1" hangingPunct="1">
              <a:buFontTx/>
              <a:buChar char="•"/>
            </a:pPr>
            <a:r>
              <a:rPr lang="en-US" sz="1100" dirty="0">
                <a:latin typeface="Book Antiqua" pitchFamily="18" charset="0"/>
              </a:rPr>
              <a:t> You will also briefly review the history of the discovery of photosynthesis and see how, with each new discovery, newer and more complex hypotheses led to new experimental methods, so that our understanding of photosynthesis increased over the years.</a:t>
            </a: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fontAlgn="base">
              <a:spcBef>
                <a:spcPct val="0"/>
              </a:spcBef>
              <a:spcAft>
                <a:spcPct val="0"/>
              </a:spcAft>
              <a:defRPr sz="1500">
                <a:solidFill>
                  <a:schemeClr val="tx1"/>
                </a:solidFill>
                <a:latin typeface="Arial" pitchFamily="34" charset="0"/>
              </a:defRPr>
            </a:lvl6pPr>
            <a:lvl7pPr marL="2971800" indent="-228600" fontAlgn="base">
              <a:spcBef>
                <a:spcPct val="0"/>
              </a:spcBef>
              <a:spcAft>
                <a:spcPct val="0"/>
              </a:spcAft>
              <a:defRPr sz="1500">
                <a:solidFill>
                  <a:schemeClr val="tx1"/>
                </a:solidFill>
                <a:latin typeface="Arial" pitchFamily="34" charset="0"/>
              </a:defRPr>
            </a:lvl7pPr>
            <a:lvl8pPr marL="3429000" indent="-228600" fontAlgn="base">
              <a:spcBef>
                <a:spcPct val="0"/>
              </a:spcBef>
              <a:spcAft>
                <a:spcPct val="0"/>
              </a:spcAft>
              <a:defRPr sz="1500">
                <a:solidFill>
                  <a:schemeClr val="tx1"/>
                </a:solidFill>
                <a:latin typeface="Arial" pitchFamily="34" charset="0"/>
              </a:defRPr>
            </a:lvl8pPr>
            <a:lvl9pPr marL="3886200" indent="-228600" fontAlgn="base">
              <a:spcBef>
                <a:spcPct val="0"/>
              </a:spcBef>
              <a:spcAft>
                <a:spcPct val="0"/>
              </a:spcAft>
              <a:defRPr sz="1500">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49EAA-F559-4956-9D41-3906063201F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885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207868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0" tIns="45715" rIns="91430" bIns="45715"/>
          <a:lstStyle/>
          <a:p>
            <a:fld id="{5133DCB9-FCFA-424C-9390-3ECF613363B3}"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408719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304800" y="2038350"/>
            <a:ext cx="4114800" cy="4229100"/>
          </a:xfrm>
          <a:prstGeom prst="rect">
            <a:avLst/>
          </a:prstGeom>
        </p:spPr>
        <p:txBody>
          <a:bodyPr/>
          <a:lstStyle>
            <a:lvl1pPr algn="l">
              <a:defRPr sz="6000" b="0">
                <a:solidFill>
                  <a:srgbClr val="FFFFFF"/>
                </a:solidFill>
                <a:latin typeface="Arial Black"/>
                <a:ea typeface="Arial Black"/>
                <a:cs typeface="Arial Black"/>
                <a:sym typeface="Arial Black"/>
              </a:defRPr>
            </a:lvl1pPr>
          </a:lstStyle>
          <a:p>
            <a:pPr lvl="0">
              <a:defRPr sz="1800">
                <a:solidFill>
                  <a:srgbClr val="000000"/>
                </a:solidFill>
              </a:defRPr>
            </a:pPr>
            <a:r>
              <a:rPr sz="6000">
                <a:solidFill>
                  <a:srgbClr val="FFFFFF"/>
                </a:solidFill>
              </a:rPr>
              <a:t>Title Text</a:t>
            </a:r>
          </a:p>
        </p:txBody>
      </p:sp>
      <p:sp>
        <p:nvSpPr>
          <p:cNvPr id="7" name="Shape 7"/>
          <p:cNvSpPr>
            <a:spLocks noGrp="1"/>
          </p:cNvSpPr>
          <p:nvPr>
            <p:ph type="body" idx="1"/>
          </p:nvPr>
        </p:nvSpPr>
        <p:spPr>
          <a:xfrm>
            <a:off x="4419600" y="5105400"/>
            <a:ext cx="4419600" cy="1752600"/>
          </a:xfrm>
          <a:prstGeom prst="rect">
            <a:avLst/>
          </a:prstGeom>
        </p:spPr>
        <p:txBody>
          <a:bodyPr/>
          <a:lstStyle>
            <a:lvl1pPr marL="0" indent="0">
              <a:spcBef>
                <a:spcPts val="500"/>
              </a:spcBef>
              <a:buSzTx/>
              <a:buNone/>
              <a:defRPr sz="2400">
                <a:solidFill>
                  <a:srgbClr val="CC3300"/>
                </a:solidFill>
                <a:latin typeface="Times New Roman"/>
                <a:ea typeface="Times New Roman"/>
                <a:cs typeface="Times New Roman"/>
                <a:sym typeface="Times New Roman"/>
              </a:defRPr>
            </a:lvl1pPr>
            <a:lvl2pPr marL="800100" indent="-342900">
              <a:spcBef>
                <a:spcPts val="500"/>
              </a:spcBef>
              <a:defRPr sz="2400">
                <a:solidFill>
                  <a:srgbClr val="CC3300"/>
                </a:solidFill>
                <a:latin typeface="Times New Roman"/>
                <a:ea typeface="Times New Roman"/>
                <a:cs typeface="Times New Roman"/>
                <a:sym typeface="Times New Roman"/>
              </a:defRPr>
            </a:lvl2pPr>
            <a:lvl3pPr marL="1143000" indent="-228600">
              <a:spcBef>
                <a:spcPts val="500"/>
              </a:spcBef>
              <a:defRPr sz="2400">
                <a:solidFill>
                  <a:srgbClr val="CC3300"/>
                </a:solidFill>
                <a:latin typeface="Times New Roman"/>
                <a:ea typeface="Times New Roman"/>
                <a:cs typeface="Times New Roman"/>
                <a:sym typeface="Times New Roman"/>
              </a:defRPr>
            </a:lvl3pPr>
            <a:lvl4pPr marL="1714500" indent="-342900">
              <a:spcBef>
                <a:spcPts val="500"/>
              </a:spcBef>
              <a:defRPr sz="2400">
                <a:solidFill>
                  <a:srgbClr val="CC3300"/>
                </a:solidFill>
                <a:latin typeface="Times New Roman"/>
                <a:ea typeface="Times New Roman"/>
                <a:cs typeface="Times New Roman"/>
                <a:sym typeface="Times New Roman"/>
              </a:defRPr>
            </a:lvl4pPr>
            <a:lvl5pPr marL="2171700" indent="-342900">
              <a:spcBef>
                <a:spcPts val="500"/>
              </a:spcBef>
              <a:defRPr sz="24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400">
                <a:solidFill>
                  <a:srgbClr val="CC3300"/>
                </a:solidFill>
              </a:rPr>
              <a:t>Body Level One</a:t>
            </a:r>
          </a:p>
          <a:p>
            <a:pPr lvl="1">
              <a:defRPr sz="1800">
                <a:solidFill>
                  <a:srgbClr val="000000"/>
                </a:solidFill>
              </a:defRPr>
            </a:pPr>
            <a:r>
              <a:rPr sz="2400">
                <a:solidFill>
                  <a:srgbClr val="CC3300"/>
                </a:solidFill>
              </a:rPr>
              <a:t>Body Level Two</a:t>
            </a:r>
          </a:p>
          <a:p>
            <a:pPr lvl="2">
              <a:defRPr sz="1800">
                <a:solidFill>
                  <a:srgbClr val="000000"/>
                </a:solidFill>
              </a:defRPr>
            </a:pPr>
            <a:r>
              <a:rPr sz="2400">
                <a:solidFill>
                  <a:srgbClr val="CC3300"/>
                </a:solidFill>
              </a:rPr>
              <a:t>Body Level Three</a:t>
            </a:r>
          </a:p>
          <a:p>
            <a:pPr lvl="3">
              <a:defRPr sz="1800">
                <a:solidFill>
                  <a:srgbClr val="000000"/>
                </a:solidFill>
              </a:defRPr>
            </a:pPr>
            <a:r>
              <a:rPr sz="2400">
                <a:solidFill>
                  <a:srgbClr val="CC3300"/>
                </a:solidFill>
              </a:rPr>
              <a:t>Body Level Four</a:t>
            </a:r>
          </a:p>
          <a:p>
            <a:pPr lvl="4">
              <a:defRPr sz="1800">
                <a:solidFill>
                  <a:srgbClr val="000000"/>
                </a:solidFill>
              </a:defRPr>
            </a:pPr>
            <a:r>
              <a:rPr sz="2400">
                <a:solidFill>
                  <a:srgbClr val="CC3300"/>
                </a:solidFill>
              </a:rPr>
              <a:t>Body Level Five</a:t>
            </a:r>
          </a:p>
        </p:txBody>
      </p:sp>
      <p:sp>
        <p:nvSpPr>
          <p:cNvPr id="8" name="Shape 8"/>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1901875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lvl1pPr algn="l">
              <a:defRPr sz="4400" b="0">
                <a:solidFill>
                  <a:srgbClr val="663300"/>
                </a:solidFill>
                <a:latin typeface="Arial Black"/>
                <a:ea typeface="Arial Black"/>
                <a:cs typeface="Arial Black"/>
                <a:sym typeface="Arial Black"/>
              </a:defRPr>
            </a:lvl1pPr>
          </a:lstStyle>
          <a:p>
            <a:pPr lvl="0">
              <a:defRPr sz="1800">
                <a:solidFill>
                  <a:srgbClr val="000000"/>
                </a:solidFill>
              </a:defRPr>
            </a:pPr>
            <a:r>
              <a:rPr sz="4400">
                <a:solidFill>
                  <a:srgbClr val="663300"/>
                </a:solidFill>
              </a:rPr>
              <a:t>Title Text</a:t>
            </a:r>
          </a:p>
        </p:txBody>
      </p:sp>
      <p:sp>
        <p:nvSpPr>
          <p:cNvPr id="44" name="Shape 44"/>
          <p:cNvSpPr>
            <a:spLocks noGrp="1"/>
          </p:cNvSpPr>
          <p:nvPr>
            <p:ph type="body" idx="1"/>
          </p:nvPr>
        </p:nvSpPr>
        <p:spPr>
          <a:xfrm>
            <a:off x="457200" y="274638"/>
            <a:ext cx="6019800" cy="6583363"/>
          </a:xfrm>
          <a:prstGeom prst="rect">
            <a:avLst/>
          </a:prstGeom>
        </p:spPr>
        <p:txBody>
          <a:bodyPr/>
          <a:lstStyle>
            <a:lvl1pPr>
              <a:spcBef>
                <a:spcPts val="500"/>
              </a:spcBef>
              <a:defRPr sz="2400">
                <a:solidFill>
                  <a:srgbClr val="CC3300"/>
                </a:solidFill>
                <a:latin typeface="Times New Roman"/>
                <a:ea typeface="Times New Roman"/>
                <a:cs typeface="Times New Roman"/>
                <a:sym typeface="Times New Roman"/>
              </a:defRPr>
            </a:lvl1pPr>
            <a:lvl2pPr marL="800100" indent="-342900">
              <a:spcBef>
                <a:spcPts val="500"/>
              </a:spcBef>
              <a:defRPr sz="2400">
                <a:solidFill>
                  <a:srgbClr val="CC3300"/>
                </a:solidFill>
                <a:latin typeface="Times New Roman"/>
                <a:ea typeface="Times New Roman"/>
                <a:cs typeface="Times New Roman"/>
                <a:sym typeface="Times New Roman"/>
              </a:defRPr>
            </a:lvl2pPr>
            <a:lvl3pPr marL="1143000" indent="-228600">
              <a:spcBef>
                <a:spcPts val="500"/>
              </a:spcBef>
              <a:defRPr sz="2400">
                <a:solidFill>
                  <a:srgbClr val="CC3300"/>
                </a:solidFill>
                <a:latin typeface="Times New Roman"/>
                <a:ea typeface="Times New Roman"/>
                <a:cs typeface="Times New Roman"/>
                <a:sym typeface="Times New Roman"/>
              </a:defRPr>
            </a:lvl3pPr>
            <a:lvl4pPr marL="1714500" indent="-342900">
              <a:spcBef>
                <a:spcPts val="500"/>
              </a:spcBef>
              <a:defRPr sz="2400">
                <a:solidFill>
                  <a:srgbClr val="CC3300"/>
                </a:solidFill>
                <a:latin typeface="Times New Roman"/>
                <a:ea typeface="Times New Roman"/>
                <a:cs typeface="Times New Roman"/>
                <a:sym typeface="Times New Roman"/>
              </a:defRPr>
            </a:lvl4pPr>
            <a:lvl5pPr marL="2171700" indent="-342900">
              <a:spcBef>
                <a:spcPts val="500"/>
              </a:spcBef>
              <a:defRPr sz="24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400">
                <a:solidFill>
                  <a:srgbClr val="CC3300"/>
                </a:solidFill>
              </a:rPr>
              <a:t>Body Level One</a:t>
            </a:r>
          </a:p>
          <a:p>
            <a:pPr lvl="1">
              <a:defRPr sz="1800">
                <a:solidFill>
                  <a:srgbClr val="000000"/>
                </a:solidFill>
              </a:defRPr>
            </a:pPr>
            <a:r>
              <a:rPr sz="2400">
                <a:solidFill>
                  <a:srgbClr val="CC3300"/>
                </a:solidFill>
              </a:rPr>
              <a:t>Body Level Two</a:t>
            </a:r>
          </a:p>
          <a:p>
            <a:pPr lvl="2">
              <a:defRPr sz="1800">
                <a:solidFill>
                  <a:srgbClr val="000000"/>
                </a:solidFill>
              </a:defRPr>
            </a:pPr>
            <a:r>
              <a:rPr sz="2400">
                <a:solidFill>
                  <a:srgbClr val="CC3300"/>
                </a:solidFill>
              </a:rPr>
              <a:t>Body Level Three</a:t>
            </a:r>
          </a:p>
          <a:p>
            <a:pPr lvl="3">
              <a:defRPr sz="1800">
                <a:solidFill>
                  <a:srgbClr val="000000"/>
                </a:solidFill>
              </a:defRPr>
            </a:pPr>
            <a:r>
              <a:rPr sz="2400">
                <a:solidFill>
                  <a:srgbClr val="CC3300"/>
                </a:solidFill>
              </a:rPr>
              <a:t>Body Level Four</a:t>
            </a:r>
          </a:p>
          <a:p>
            <a:pPr lvl="4">
              <a:defRPr sz="1800">
                <a:solidFill>
                  <a:srgbClr val="000000"/>
                </a:solidFill>
              </a:defRPr>
            </a:pPr>
            <a:r>
              <a:rPr sz="2400">
                <a:solidFill>
                  <a:srgbClr val="CC3300"/>
                </a:solidFill>
              </a:rPr>
              <a:t>Body Level Five</a:t>
            </a:r>
          </a:p>
        </p:txBody>
      </p:sp>
      <p:sp>
        <p:nvSpPr>
          <p:cNvPr id="45" name="Shape 45"/>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456625019"/>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62758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270308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204070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1093486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85382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3723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6531012"/>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6881944"/>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816453">
              <a:defRPr/>
            </a:lvl1pPr>
          </a:lstStyle>
          <a:p>
            <a:pPr algn="ctr" defTabSz="435163"/>
            <a:r>
              <a:rPr lang="en-US" sz="1876" dirty="0"/>
              <a:t>Figure, Image, or </a:t>
            </a:r>
            <a:r>
              <a:rPr lang="en-US" sz="1876" dirty="0" err="1"/>
              <a:t>JavaSketchpad</a:t>
            </a:r>
            <a:endParaRPr lang="en-US" sz="1876"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32489752"/>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70698467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Text and Clip Art">
    <p:spTree>
      <p:nvGrpSpPr>
        <p:cNvPr id="1" name=""/>
        <p:cNvGrpSpPr/>
        <p:nvPr/>
      </p:nvGrpSpPr>
      <p:grpSpPr>
        <a:xfrm>
          <a:off x="0" y="0"/>
          <a:ext cx="0" cy="0"/>
          <a:chOff x="0" y="0"/>
          <a:chExt cx="0" cy="0"/>
        </a:xfrm>
      </p:grpSpPr>
      <p:sp>
        <p:nvSpPr>
          <p:cNvPr id="47" name="Shape 47"/>
          <p:cNvSpPr>
            <a:spLocks noGrp="1"/>
          </p:cNvSpPr>
          <p:nvPr>
            <p:ph type="title"/>
          </p:nvPr>
        </p:nvSpPr>
        <p:spPr>
          <a:xfrm>
            <a:off x="457200" y="46038"/>
            <a:ext cx="8229600" cy="1249363"/>
          </a:xfrm>
          <a:prstGeom prst="rect">
            <a:avLst/>
          </a:prstGeom>
        </p:spPr>
        <p:txBody>
          <a:bodyPr/>
          <a:lstStyle>
            <a:lvl1pPr algn="l">
              <a:defRPr sz="4400" b="0">
                <a:solidFill>
                  <a:srgbClr val="663300"/>
                </a:solidFill>
                <a:latin typeface="Arial Black"/>
                <a:ea typeface="Arial Black"/>
                <a:cs typeface="Arial Black"/>
                <a:sym typeface="Arial Black"/>
              </a:defRPr>
            </a:lvl1pPr>
          </a:lstStyle>
          <a:p>
            <a:pPr lvl="0">
              <a:defRPr sz="1800">
                <a:solidFill>
                  <a:srgbClr val="000000"/>
                </a:solidFill>
              </a:defRPr>
            </a:pPr>
            <a:r>
              <a:rPr sz="4400">
                <a:solidFill>
                  <a:srgbClr val="663300"/>
                </a:solidFill>
              </a:rPr>
              <a:t>Title Text</a:t>
            </a:r>
          </a:p>
        </p:txBody>
      </p:sp>
      <p:sp>
        <p:nvSpPr>
          <p:cNvPr id="48" name="Shape 48"/>
          <p:cNvSpPr>
            <a:spLocks noGrp="1"/>
          </p:cNvSpPr>
          <p:nvPr>
            <p:ph type="body" idx="1"/>
          </p:nvPr>
        </p:nvSpPr>
        <p:spPr>
          <a:xfrm>
            <a:off x="457200" y="1295400"/>
            <a:ext cx="3467100" cy="5562600"/>
          </a:xfrm>
          <a:prstGeom prst="rect">
            <a:avLst/>
          </a:prstGeom>
        </p:spPr>
        <p:txBody>
          <a:bodyPr/>
          <a:lstStyle>
            <a:lvl1pPr>
              <a:spcBef>
                <a:spcPts val="500"/>
              </a:spcBef>
              <a:defRPr sz="2400">
                <a:solidFill>
                  <a:srgbClr val="CC3300"/>
                </a:solidFill>
                <a:latin typeface="Times New Roman"/>
                <a:ea typeface="Times New Roman"/>
                <a:cs typeface="Times New Roman"/>
                <a:sym typeface="Times New Roman"/>
              </a:defRPr>
            </a:lvl1pPr>
            <a:lvl2pPr marL="800100" indent="-342900">
              <a:spcBef>
                <a:spcPts val="500"/>
              </a:spcBef>
              <a:defRPr sz="2400">
                <a:solidFill>
                  <a:srgbClr val="CC3300"/>
                </a:solidFill>
                <a:latin typeface="Times New Roman"/>
                <a:ea typeface="Times New Roman"/>
                <a:cs typeface="Times New Roman"/>
                <a:sym typeface="Times New Roman"/>
              </a:defRPr>
            </a:lvl2pPr>
            <a:lvl3pPr marL="1143000" indent="-228600">
              <a:spcBef>
                <a:spcPts val="500"/>
              </a:spcBef>
              <a:defRPr sz="2400">
                <a:solidFill>
                  <a:srgbClr val="CC3300"/>
                </a:solidFill>
                <a:latin typeface="Times New Roman"/>
                <a:ea typeface="Times New Roman"/>
                <a:cs typeface="Times New Roman"/>
                <a:sym typeface="Times New Roman"/>
              </a:defRPr>
            </a:lvl3pPr>
            <a:lvl4pPr marL="1714500" indent="-342900">
              <a:spcBef>
                <a:spcPts val="500"/>
              </a:spcBef>
              <a:defRPr sz="2400">
                <a:solidFill>
                  <a:srgbClr val="CC3300"/>
                </a:solidFill>
                <a:latin typeface="Times New Roman"/>
                <a:ea typeface="Times New Roman"/>
                <a:cs typeface="Times New Roman"/>
                <a:sym typeface="Times New Roman"/>
              </a:defRPr>
            </a:lvl4pPr>
            <a:lvl5pPr marL="2171700" indent="-342900">
              <a:spcBef>
                <a:spcPts val="500"/>
              </a:spcBef>
              <a:defRPr sz="24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400">
                <a:solidFill>
                  <a:srgbClr val="CC3300"/>
                </a:solidFill>
              </a:rPr>
              <a:t>Body Level One</a:t>
            </a:r>
          </a:p>
          <a:p>
            <a:pPr lvl="1">
              <a:defRPr sz="1800">
                <a:solidFill>
                  <a:srgbClr val="000000"/>
                </a:solidFill>
              </a:defRPr>
            </a:pPr>
            <a:r>
              <a:rPr sz="2400">
                <a:solidFill>
                  <a:srgbClr val="CC3300"/>
                </a:solidFill>
              </a:rPr>
              <a:t>Body Level Two</a:t>
            </a:r>
          </a:p>
          <a:p>
            <a:pPr lvl="2">
              <a:defRPr sz="1800">
                <a:solidFill>
                  <a:srgbClr val="000000"/>
                </a:solidFill>
              </a:defRPr>
            </a:pPr>
            <a:r>
              <a:rPr sz="2400">
                <a:solidFill>
                  <a:srgbClr val="CC3300"/>
                </a:solidFill>
              </a:rPr>
              <a:t>Body Level Three</a:t>
            </a:r>
          </a:p>
          <a:p>
            <a:pPr lvl="3">
              <a:defRPr sz="1800">
                <a:solidFill>
                  <a:srgbClr val="000000"/>
                </a:solidFill>
              </a:defRPr>
            </a:pPr>
            <a:r>
              <a:rPr sz="2400">
                <a:solidFill>
                  <a:srgbClr val="CC3300"/>
                </a:solidFill>
              </a:rPr>
              <a:t>Body Level Four</a:t>
            </a:r>
          </a:p>
          <a:p>
            <a:pPr lvl="4">
              <a:defRPr sz="1800">
                <a:solidFill>
                  <a:srgbClr val="000000"/>
                </a:solidFill>
              </a:defRPr>
            </a:pPr>
            <a:r>
              <a:rPr sz="2400">
                <a:solidFill>
                  <a:srgbClr val="CC3300"/>
                </a:solidFill>
              </a:rPr>
              <a:t>Body Level Five</a:t>
            </a:r>
          </a:p>
        </p:txBody>
      </p:sp>
      <p:sp>
        <p:nvSpPr>
          <p:cNvPr id="49" name="Shape 49"/>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734031434"/>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799147842"/>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882179671"/>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r>
              <a:rPr lang="en-US"/>
              <a:t>Click to edit Master title style</a:t>
            </a:r>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a:t>Click to edit Master text styles</a:t>
            </a:r>
          </a:p>
          <a:p>
            <a:pPr lvl="1"/>
            <a:r>
              <a:rPr lang="en-US"/>
              <a:t>Second level</a:t>
            </a:r>
          </a:p>
          <a:p>
            <a:pPr lvl="2"/>
            <a:r>
              <a:rPr lang="en-US"/>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175638"/>
      </p:ext>
    </p:extLst>
  </p:cSld>
  <p:clrMapOvr>
    <a:masterClrMapping/>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219868" indent="-1219868" algn="l">
              <a:defRPr sz="2251" b="1"/>
            </a:lvl1pPr>
          </a:lstStyle>
          <a:p>
            <a:pPr lvl="0"/>
            <a:r>
              <a:rPr lang="en-US" noProof="0"/>
              <a:t>Click to edit Master subtitle style</a:t>
            </a:r>
            <a:endParaRPr lang="en-US" noProof="0"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2627" b="1">
                <a:solidFill>
                  <a:schemeClr val="bg1"/>
                </a:solidFill>
              </a:defRPr>
            </a:lvl1pPr>
          </a:lstStyle>
          <a:p>
            <a:pPr algn="l"/>
            <a:r>
              <a:rPr lang="en-US" dirty="0"/>
              <a:t>Example Deck</a:t>
            </a:r>
          </a:p>
        </p:txBody>
      </p:sp>
    </p:spTree>
    <p:extLst>
      <p:ext uri="{BB962C8B-B14F-4D97-AF65-F5344CB8AC3E}">
        <p14:creationId xmlns:p14="http://schemas.microsoft.com/office/powerpoint/2010/main" val="3781804579"/>
      </p:ext>
    </p:extLst>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Title, 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2"/>
          </p:nvPr>
        </p:nvSpPr>
        <p:spPr>
          <a:xfrm>
            <a:off x="5" y="931865"/>
            <a:ext cx="4571997" cy="5339105"/>
          </a:xfrm>
        </p:spPr>
        <p:txBody>
          <a:bodyPr/>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3"/>
          </p:nvPr>
        </p:nvSpPr>
        <p:spPr>
          <a:xfrm>
            <a:off x="4569023" y="931869"/>
            <a:ext cx="4574984" cy="5338763"/>
          </a:xfrm>
        </p:spPr>
        <p:txBody>
          <a:bodyPr/>
          <a:lstStyle>
            <a:lvl1pPr>
              <a:defRPr sz="2064"/>
            </a:lvl1pPr>
            <a:lvl2pPr>
              <a:defRPr sz="2064"/>
            </a:lvl2pPr>
            <a:lvl3pPr>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079229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5" y="931863"/>
            <a:ext cx="9144000" cy="526229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334389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496867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124537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6154661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722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51" name="Shape 51"/>
          <p:cNvSpPr>
            <a:spLocks noGrp="1"/>
          </p:cNvSpPr>
          <p:nvPr>
            <p:ph type="title"/>
          </p:nvPr>
        </p:nvSpPr>
        <p:spPr>
          <a:xfrm>
            <a:off x="685800" y="1844675"/>
            <a:ext cx="7772400" cy="2041525"/>
          </a:xfrm>
          <a:prstGeom prst="rect">
            <a:avLst/>
          </a:prstGeom>
        </p:spPr>
        <p:txBody>
          <a:bodyPr/>
          <a:lstStyle>
            <a:lvl1pPr algn="ctr" defTabSz="457200">
              <a:defRPr sz="4400" b="0">
                <a:latin typeface="Calibri"/>
                <a:ea typeface="Calibri"/>
                <a:cs typeface="Calibri"/>
                <a:sym typeface="Calibri"/>
              </a:defRPr>
            </a:lvl1pPr>
          </a:lstStyle>
          <a:p>
            <a:pPr lvl="0">
              <a:defRPr sz="1800"/>
            </a:pPr>
            <a:r>
              <a:rPr sz="4400"/>
              <a:t>Title Text</a:t>
            </a:r>
          </a:p>
        </p:txBody>
      </p:sp>
      <p:sp>
        <p:nvSpPr>
          <p:cNvPr id="52" name="Shape 52"/>
          <p:cNvSpPr>
            <a:spLocks noGrp="1"/>
          </p:cNvSpPr>
          <p:nvPr>
            <p:ph type="body" idx="1"/>
          </p:nvPr>
        </p:nvSpPr>
        <p:spPr>
          <a:xfrm>
            <a:off x="1371600" y="3886200"/>
            <a:ext cx="6400800" cy="2971800"/>
          </a:xfrm>
          <a:prstGeom prst="rect">
            <a:avLst/>
          </a:prstGeom>
        </p:spPr>
        <p:txBody>
          <a:bodyPr/>
          <a:lstStyle>
            <a:lvl1pPr marL="0" indent="0" algn="ctr" defTabSz="457200">
              <a:buSzTx/>
              <a:buNone/>
              <a:defRPr>
                <a:solidFill>
                  <a:srgbClr val="888888"/>
                </a:solidFill>
                <a:latin typeface="Calibri"/>
                <a:ea typeface="Calibri"/>
                <a:cs typeface="Calibri"/>
                <a:sym typeface="Calibri"/>
              </a:defRPr>
            </a:lvl1pPr>
            <a:lvl2pPr marL="0" indent="457200" algn="ctr" defTabSz="457200">
              <a:buSzTx/>
              <a:buNone/>
              <a:defRPr>
                <a:solidFill>
                  <a:srgbClr val="888888"/>
                </a:solidFill>
                <a:latin typeface="Calibri"/>
                <a:ea typeface="Calibri"/>
                <a:cs typeface="Calibri"/>
                <a:sym typeface="Calibri"/>
              </a:defRPr>
            </a:lvl2pPr>
            <a:lvl3pPr marL="0" indent="914400" algn="ctr" defTabSz="457200">
              <a:buSzTx/>
              <a:buNone/>
              <a:defRPr>
                <a:solidFill>
                  <a:srgbClr val="888888"/>
                </a:solidFill>
                <a:latin typeface="Calibri"/>
                <a:ea typeface="Calibri"/>
                <a:cs typeface="Calibri"/>
                <a:sym typeface="Calibri"/>
              </a:defRPr>
            </a:lvl3pPr>
            <a:lvl4pPr marL="0" indent="1371600" algn="ctr" defTabSz="457200">
              <a:buSzTx/>
              <a:buNone/>
              <a:defRPr>
                <a:solidFill>
                  <a:srgbClr val="888888"/>
                </a:solidFill>
                <a:latin typeface="Calibri"/>
                <a:ea typeface="Calibri"/>
                <a:cs typeface="Calibri"/>
                <a:sym typeface="Calibri"/>
              </a:defRPr>
            </a:lvl4pPr>
            <a:lvl5pPr marL="0" indent="1828800" algn="ctr" defTabSz="457200">
              <a:buSzTx/>
              <a:buNone/>
              <a:defRPr>
                <a:solidFill>
                  <a:srgbClr val="888888"/>
                </a:solidFill>
                <a:latin typeface="Calibri"/>
                <a:ea typeface="Calibri"/>
                <a:cs typeface="Calibri"/>
                <a:sym typeface="Calibri"/>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53" name="Shape 53"/>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046231643"/>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173955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445696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35816831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347760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59229586"/>
      </p:ext>
    </p:extLst>
  </p:cSld>
  <p:clrMapOvr>
    <a:masterClrMapping/>
  </p:clrMapOvr>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6E7069-59FC-407C-870E-D2716C5730F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5970321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E7069-59FC-407C-870E-D2716C5730F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11017230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E7069-59FC-407C-870E-D2716C5730F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18412825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E7069-59FC-407C-870E-D2716C5730F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36600969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E7069-59FC-407C-870E-D2716C5730F6}"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402829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55" name="Shape 55"/>
          <p:cNvSpPr>
            <a:spLocks noGrp="1"/>
          </p:cNvSpPr>
          <p:nvPr>
            <p:ph type="title"/>
          </p:nvPr>
        </p:nvSpPr>
        <p:spPr>
          <a:xfrm>
            <a:off x="457200" y="92076"/>
            <a:ext cx="8229600" cy="1508125"/>
          </a:xfrm>
          <a:prstGeom prst="rect">
            <a:avLst/>
          </a:prstGeom>
        </p:spPr>
        <p:txBody>
          <a:bodyPr/>
          <a:lstStyle>
            <a:lvl1pPr algn="ctr" defTabSz="457200">
              <a:defRPr sz="4400" b="0">
                <a:latin typeface="Calibri"/>
                <a:ea typeface="Calibri"/>
                <a:cs typeface="Calibri"/>
                <a:sym typeface="Calibri"/>
              </a:defRPr>
            </a:lvl1pPr>
          </a:lstStyle>
          <a:p>
            <a:pPr lvl="0">
              <a:defRPr sz="1800"/>
            </a:pPr>
            <a:r>
              <a:rPr sz="4400"/>
              <a:t>Title Text</a:t>
            </a:r>
          </a:p>
        </p:txBody>
      </p:sp>
      <p:sp>
        <p:nvSpPr>
          <p:cNvPr id="56" name="Shape 56"/>
          <p:cNvSpPr>
            <a:spLocks noGrp="1"/>
          </p:cNvSpPr>
          <p:nvPr>
            <p:ph type="body" idx="1"/>
          </p:nvPr>
        </p:nvSpPr>
        <p:spPr>
          <a:xfrm>
            <a:off x="457200" y="1600200"/>
            <a:ext cx="8229600" cy="5257800"/>
          </a:xfrm>
          <a:prstGeom prst="rect">
            <a:avLst/>
          </a:prstGeom>
        </p:spPr>
        <p:txBody>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7" name="Shape 57"/>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085542524"/>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E7069-59FC-407C-870E-D2716C5730F6}"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20455960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E7069-59FC-407C-870E-D2716C5730F6}"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16543151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E7069-59FC-407C-870E-D2716C5730F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10793174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E7069-59FC-407C-870E-D2716C5730F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28748973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E7069-59FC-407C-870E-D2716C5730F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5421887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E7069-59FC-407C-870E-D2716C5730F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27147675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10/11/2023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6290652"/>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10/11/2023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8171113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10/11/2023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93349142"/>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10/11/2023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7038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59" name="Shape 59"/>
          <p:cNvSpPr>
            <a:spLocks noGrp="1"/>
          </p:cNvSpPr>
          <p:nvPr>
            <p:ph type="title"/>
          </p:nvPr>
        </p:nvSpPr>
        <p:spPr>
          <a:xfrm>
            <a:off x="722312" y="4406900"/>
            <a:ext cx="7772401" cy="1362075"/>
          </a:xfrm>
          <a:prstGeom prst="rect">
            <a:avLst/>
          </a:prstGeom>
        </p:spPr>
        <p:txBody>
          <a:bodyPr anchor="t"/>
          <a:lstStyle>
            <a:lvl1pPr algn="l" defTabSz="457200">
              <a:defRPr cap="all">
                <a:latin typeface="Calibri"/>
                <a:ea typeface="Calibri"/>
                <a:cs typeface="Calibri"/>
                <a:sym typeface="Calibri"/>
              </a:defRPr>
            </a:lvl1pPr>
          </a:lstStyle>
          <a:p>
            <a:pPr lvl="0">
              <a:defRPr sz="1800" b="0" cap="none"/>
            </a:pPr>
            <a:r>
              <a:rPr sz="4000" b="1" cap="all"/>
              <a:t>Title Text</a:t>
            </a:r>
          </a:p>
        </p:txBody>
      </p:sp>
      <p:sp>
        <p:nvSpPr>
          <p:cNvPr id="60" name="Shape 60"/>
          <p:cNvSpPr>
            <a:spLocks noGrp="1"/>
          </p:cNvSpPr>
          <p:nvPr>
            <p:ph type="body" idx="1"/>
          </p:nvPr>
        </p:nvSpPr>
        <p:spPr>
          <a:xfrm>
            <a:off x="722312" y="2906713"/>
            <a:ext cx="7772401" cy="1500188"/>
          </a:xfrm>
          <a:prstGeom prst="rect">
            <a:avLst/>
          </a:prstGeom>
        </p:spPr>
        <p:txBody>
          <a:bodyPr anchor="b"/>
          <a:lstStyle>
            <a:lvl1pPr marL="0" indent="0" defTabSz="457200">
              <a:spcBef>
                <a:spcPts val="400"/>
              </a:spcBef>
              <a:buSzTx/>
              <a:buNone/>
              <a:defRPr sz="2000">
                <a:solidFill>
                  <a:srgbClr val="888888"/>
                </a:solidFill>
                <a:latin typeface="Calibri"/>
                <a:ea typeface="Calibri"/>
                <a:cs typeface="Calibri"/>
                <a:sym typeface="Calibri"/>
              </a:defRPr>
            </a:lvl1pPr>
            <a:lvl2pPr marL="0" indent="457200" defTabSz="457200">
              <a:spcBef>
                <a:spcPts val="400"/>
              </a:spcBef>
              <a:buSzTx/>
              <a:buNone/>
              <a:defRPr sz="2000">
                <a:solidFill>
                  <a:srgbClr val="888888"/>
                </a:solidFill>
                <a:latin typeface="Calibri"/>
                <a:ea typeface="Calibri"/>
                <a:cs typeface="Calibri"/>
                <a:sym typeface="Calibri"/>
              </a:defRPr>
            </a:lvl2pPr>
            <a:lvl3pPr marL="0" indent="914400" defTabSz="457200">
              <a:spcBef>
                <a:spcPts val="400"/>
              </a:spcBef>
              <a:buSzTx/>
              <a:buNone/>
              <a:defRPr sz="2000">
                <a:solidFill>
                  <a:srgbClr val="888888"/>
                </a:solidFill>
                <a:latin typeface="Calibri"/>
                <a:ea typeface="Calibri"/>
                <a:cs typeface="Calibri"/>
                <a:sym typeface="Calibri"/>
              </a:defRPr>
            </a:lvl3pPr>
            <a:lvl4pPr marL="0" indent="1371600" defTabSz="457200">
              <a:spcBef>
                <a:spcPts val="400"/>
              </a:spcBef>
              <a:buSzTx/>
              <a:buNone/>
              <a:defRPr sz="2000">
                <a:solidFill>
                  <a:srgbClr val="888888"/>
                </a:solidFill>
                <a:latin typeface="Calibri"/>
                <a:ea typeface="Calibri"/>
                <a:cs typeface="Calibri"/>
                <a:sym typeface="Calibri"/>
              </a:defRPr>
            </a:lvl4pPr>
            <a:lvl5pPr marL="0" indent="1828800" defTabSz="457200">
              <a:spcBef>
                <a:spcPts val="400"/>
              </a:spcBef>
              <a:buSzTx/>
              <a:buNone/>
              <a:defRPr sz="2000">
                <a:solidFill>
                  <a:srgbClr val="888888"/>
                </a:solidFill>
                <a:latin typeface="Calibri"/>
                <a:ea typeface="Calibri"/>
                <a:cs typeface="Calibri"/>
                <a:sym typeface="Calibri"/>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61" name="Shape 61"/>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228854248"/>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10/11/2023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255180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10/11/2023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341259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10/11/2023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381891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10/11/2023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738759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10/11/2023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5677117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10/11/2023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073703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10/11/2023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6809720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210330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046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63" name="Shape 63"/>
          <p:cNvSpPr>
            <a:spLocks noGrp="1"/>
          </p:cNvSpPr>
          <p:nvPr>
            <p:ph type="title"/>
          </p:nvPr>
        </p:nvSpPr>
        <p:spPr>
          <a:xfrm>
            <a:off x="457200" y="92076"/>
            <a:ext cx="8229600" cy="1508125"/>
          </a:xfrm>
          <a:prstGeom prst="rect">
            <a:avLst/>
          </a:prstGeom>
        </p:spPr>
        <p:txBody>
          <a:bodyPr/>
          <a:lstStyle>
            <a:lvl1pPr algn="ctr" defTabSz="457200">
              <a:defRPr sz="4400" b="0">
                <a:latin typeface="Calibri"/>
                <a:ea typeface="Calibri"/>
                <a:cs typeface="Calibri"/>
                <a:sym typeface="Calibri"/>
              </a:defRPr>
            </a:lvl1pPr>
          </a:lstStyle>
          <a:p>
            <a:pPr lvl="0">
              <a:defRPr sz="1800"/>
            </a:pPr>
            <a:r>
              <a:rPr sz="4400"/>
              <a:t>Title Text</a:t>
            </a:r>
          </a:p>
        </p:txBody>
      </p:sp>
      <p:sp>
        <p:nvSpPr>
          <p:cNvPr id="64" name="Shape 64"/>
          <p:cNvSpPr>
            <a:spLocks noGrp="1"/>
          </p:cNvSpPr>
          <p:nvPr>
            <p:ph type="body" idx="1"/>
          </p:nvPr>
        </p:nvSpPr>
        <p:spPr>
          <a:xfrm>
            <a:off x="457200" y="1600200"/>
            <a:ext cx="4038600" cy="5257800"/>
          </a:xfrm>
          <a:prstGeom prst="rect">
            <a:avLst/>
          </a:prstGeom>
        </p:spPr>
        <p:txBody>
          <a:bodyPr/>
          <a:lstStyle>
            <a:lvl1pPr defTabSz="457200">
              <a:spcBef>
                <a:spcPts val="600"/>
              </a:spcBef>
              <a:buFont typeface="Arial"/>
              <a:defRPr sz="2800">
                <a:solidFill>
                  <a:srgbClr val="000000"/>
                </a:solidFill>
                <a:latin typeface="Calibri"/>
                <a:ea typeface="Calibri"/>
                <a:cs typeface="Calibri"/>
                <a:sym typeface="Calibri"/>
              </a:defRPr>
            </a:lvl1pPr>
            <a:lvl2pPr marL="790575" indent="-333375" defTabSz="457200">
              <a:spcBef>
                <a:spcPts val="600"/>
              </a:spcBef>
              <a:buFont typeface="Arial"/>
              <a:defRPr sz="2800">
                <a:solidFill>
                  <a:srgbClr val="000000"/>
                </a:solidFill>
                <a:latin typeface="Calibri"/>
                <a:ea typeface="Calibri"/>
                <a:cs typeface="Calibri"/>
                <a:sym typeface="Calibri"/>
              </a:defRPr>
            </a:lvl2pPr>
            <a:lvl3pPr marL="1234439" indent="-320039" defTabSz="457200">
              <a:spcBef>
                <a:spcPts val="600"/>
              </a:spcBef>
              <a:buFont typeface="Arial"/>
              <a:defRPr sz="2800">
                <a:solidFill>
                  <a:srgbClr val="000000"/>
                </a:solidFill>
                <a:latin typeface="Calibri"/>
                <a:ea typeface="Calibri"/>
                <a:cs typeface="Calibri"/>
                <a:sym typeface="Calibri"/>
              </a:defRPr>
            </a:lvl3pPr>
            <a:lvl4pPr marL="1727200" indent="-355600" defTabSz="457200">
              <a:spcBef>
                <a:spcPts val="600"/>
              </a:spcBef>
              <a:buFont typeface="Arial"/>
              <a:defRPr sz="2800">
                <a:solidFill>
                  <a:srgbClr val="000000"/>
                </a:solidFill>
                <a:latin typeface="Calibri"/>
                <a:ea typeface="Calibri"/>
                <a:cs typeface="Calibri"/>
                <a:sym typeface="Calibri"/>
              </a:defRPr>
            </a:lvl4pPr>
            <a:lvl5pPr marL="2184400" indent="-355600" defTabSz="457200">
              <a:spcBef>
                <a:spcPts val="600"/>
              </a:spcBef>
              <a:buFont typeface="Arial"/>
              <a:defRPr sz="2800">
                <a:solidFill>
                  <a:srgbClr val="000000"/>
                </a:solidFill>
                <a:latin typeface="Calibri"/>
                <a:ea typeface="Calibri"/>
                <a:cs typeface="Calibri"/>
                <a:sym typeface="Calibri"/>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65" name="Shape 65"/>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09285574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67" name="Shape 67"/>
          <p:cNvSpPr>
            <a:spLocks noGrp="1"/>
          </p:cNvSpPr>
          <p:nvPr>
            <p:ph type="title"/>
          </p:nvPr>
        </p:nvSpPr>
        <p:spPr>
          <a:xfrm>
            <a:off x="457200" y="256810"/>
            <a:ext cx="8229600" cy="1178656"/>
          </a:xfrm>
          <a:prstGeom prst="rect">
            <a:avLst/>
          </a:prstGeom>
        </p:spPr>
        <p:txBody>
          <a:bodyPr/>
          <a:lstStyle>
            <a:lvl1pPr algn="ctr" defTabSz="457200">
              <a:defRPr sz="4400" b="0">
                <a:latin typeface="Calibri"/>
                <a:ea typeface="Calibri"/>
                <a:cs typeface="Calibri"/>
                <a:sym typeface="Calibri"/>
              </a:defRPr>
            </a:lvl1pPr>
          </a:lstStyle>
          <a:p>
            <a:pPr lvl="0">
              <a:defRPr sz="1800"/>
            </a:pPr>
            <a:r>
              <a:rPr sz="4400"/>
              <a:t>Title Text</a:t>
            </a:r>
          </a:p>
        </p:txBody>
      </p:sp>
      <p:sp>
        <p:nvSpPr>
          <p:cNvPr id="68" name="Shape 68"/>
          <p:cNvSpPr>
            <a:spLocks noGrp="1"/>
          </p:cNvSpPr>
          <p:nvPr>
            <p:ph type="body" idx="1"/>
          </p:nvPr>
        </p:nvSpPr>
        <p:spPr>
          <a:xfrm>
            <a:off x="457200" y="1435465"/>
            <a:ext cx="4040188" cy="739411"/>
          </a:xfrm>
          <a:prstGeom prst="rect">
            <a:avLst/>
          </a:prstGeom>
        </p:spPr>
        <p:txBody>
          <a:bodyPr anchor="b"/>
          <a:lstStyle>
            <a:lvl1pPr marL="0" indent="0" defTabSz="457200">
              <a:spcBef>
                <a:spcPts val="500"/>
              </a:spcBef>
              <a:buSzTx/>
              <a:buNone/>
              <a:defRPr sz="2400" b="1">
                <a:solidFill>
                  <a:srgbClr val="000000"/>
                </a:solidFill>
                <a:latin typeface="Calibri"/>
                <a:ea typeface="Calibri"/>
                <a:cs typeface="Calibri"/>
                <a:sym typeface="Calibri"/>
              </a:defRPr>
            </a:lvl1pPr>
            <a:lvl2pPr marL="0" indent="457200" defTabSz="457200">
              <a:spcBef>
                <a:spcPts val="500"/>
              </a:spcBef>
              <a:buSzTx/>
              <a:buNone/>
              <a:defRPr sz="2400" b="1">
                <a:solidFill>
                  <a:srgbClr val="000000"/>
                </a:solidFill>
                <a:latin typeface="Calibri"/>
                <a:ea typeface="Calibri"/>
                <a:cs typeface="Calibri"/>
                <a:sym typeface="Calibri"/>
              </a:defRPr>
            </a:lvl2pPr>
            <a:lvl3pPr marL="0" indent="914400" defTabSz="457200">
              <a:spcBef>
                <a:spcPts val="500"/>
              </a:spcBef>
              <a:buSzTx/>
              <a:buNone/>
              <a:defRPr sz="2400" b="1">
                <a:solidFill>
                  <a:srgbClr val="000000"/>
                </a:solidFill>
                <a:latin typeface="Calibri"/>
                <a:ea typeface="Calibri"/>
                <a:cs typeface="Calibri"/>
                <a:sym typeface="Calibri"/>
              </a:defRPr>
            </a:lvl3pPr>
            <a:lvl4pPr marL="0" indent="1371600" defTabSz="457200">
              <a:spcBef>
                <a:spcPts val="500"/>
              </a:spcBef>
              <a:buSzTx/>
              <a:buNone/>
              <a:defRPr sz="2400" b="1">
                <a:solidFill>
                  <a:srgbClr val="000000"/>
                </a:solidFill>
                <a:latin typeface="Calibri"/>
                <a:ea typeface="Calibri"/>
                <a:cs typeface="Calibri"/>
                <a:sym typeface="Calibri"/>
              </a:defRPr>
            </a:lvl4pPr>
            <a:lvl5pPr marL="0" indent="1828800" defTabSz="457200">
              <a:spcBef>
                <a:spcPts val="500"/>
              </a:spcBef>
              <a:buSzTx/>
              <a:buNone/>
              <a:defRPr sz="2400" b="1">
                <a:solidFill>
                  <a:srgbClr val="000000"/>
                </a:solidFill>
                <a:latin typeface="Calibri"/>
                <a:ea typeface="Calibri"/>
                <a:cs typeface="Calibri"/>
                <a:sym typeface="Calibri"/>
              </a:defRPr>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69" name="Shape 69"/>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08482824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8335105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76" name="Shape 76"/>
          <p:cNvSpPr>
            <a:spLocks noGrp="1"/>
          </p:cNvSpPr>
          <p:nvPr>
            <p:ph type="title"/>
          </p:nvPr>
        </p:nvSpPr>
        <p:spPr>
          <a:xfrm>
            <a:off x="457200" y="0"/>
            <a:ext cx="3008314" cy="1435100"/>
          </a:xfrm>
          <a:prstGeom prst="rect">
            <a:avLst/>
          </a:prstGeom>
        </p:spPr>
        <p:txBody>
          <a:bodyPr anchor="b"/>
          <a:lstStyle>
            <a:lvl1pPr algn="l" defTabSz="457200">
              <a:defRPr sz="2000">
                <a:latin typeface="Calibri"/>
                <a:ea typeface="Calibri"/>
                <a:cs typeface="Calibri"/>
                <a:sym typeface="Calibri"/>
              </a:defRPr>
            </a:lvl1pPr>
          </a:lstStyle>
          <a:p>
            <a:pPr lvl="0">
              <a:defRPr sz="1800" b="0"/>
            </a:pPr>
            <a:r>
              <a:rPr sz="2000" b="1"/>
              <a:t>Title Text</a:t>
            </a:r>
          </a:p>
        </p:txBody>
      </p:sp>
      <p:sp>
        <p:nvSpPr>
          <p:cNvPr id="77" name="Shape 77"/>
          <p:cNvSpPr>
            <a:spLocks noGrp="1"/>
          </p:cNvSpPr>
          <p:nvPr>
            <p:ph type="body" idx="1"/>
          </p:nvPr>
        </p:nvSpPr>
        <p:spPr>
          <a:xfrm>
            <a:off x="3575050" y="273050"/>
            <a:ext cx="5111750" cy="6584950"/>
          </a:xfrm>
          <a:prstGeom prst="rect">
            <a:avLst/>
          </a:prstGeom>
        </p:spPr>
        <p:txBody>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8" name="Shape 78"/>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0990847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80" name="Shape 80"/>
          <p:cNvSpPr>
            <a:spLocks noGrp="1"/>
          </p:cNvSpPr>
          <p:nvPr>
            <p:ph type="title"/>
          </p:nvPr>
        </p:nvSpPr>
        <p:spPr>
          <a:xfrm>
            <a:off x="1792288" y="4800600"/>
            <a:ext cx="5486401" cy="566738"/>
          </a:xfrm>
          <a:prstGeom prst="rect">
            <a:avLst/>
          </a:prstGeom>
        </p:spPr>
        <p:txBody>
          <a:bodyPr anchor="b"/>
          <a:lstStyle>
            <a:lvl1pPr algn="l" defTabSz="457200">
              <a:defRPr sz="2000">
                <a:latin typeface="Calibri"/>
                <a:ea typeface="Calibri"/>
                <a:cs typeface="Calibri"/>
                <a:sym typeface="Calibri"/>
              </a:defRPr>
            </a:lvl1pPr>
          </a:lstStyle>
          <a:p>
            <a:pPr lvl="0">
              <a:defRPr sz="1800" b="0"/>
            </a:pPr>
            <a:r>
              <a:rPr sz="2000" b="1"/>
              <a:t>Title Text</a:t>
            </a:r>
          </a:p>
        </p:txBody>
      </p:sp>
      <p:sp>
        <p:nvSpPr>
          <p:cNvPr id="81" name="Shape 81"/>
          <p:cNvSpPr>
            <a:spLocks noGrp="1"/>
          </p:cNvSpPr>
          <p:nvPr>
            <p:ph type="body" idx="1"/>
          </p:nvPr>
        </p:nvSpPr>
        <p:spPr>
          <a:xfrm>
            <a:off x="1792288" y="5367337"/>
            <a:ext cx="5486401" cy="804863"/>
          </a:xfrm>
          <a:prstGeom prst="rect">
            <a:avLst/>
          </a:prstGeom>
        </p:spPr>
        <p:txBody>
          <a:bodyPr/>
          <a:lstStyle>
            <a:lvl1pPr marL="0" indent="0" defTabSz="457200">
              <a:spcBef>
                <a:spcPts val="300"/>
              </a:spcBef>
              <a:buSzTx/>
              <a:buNone/>
              <a:defRPr sz="1400">
                <a:solidFill>
                  <a:srgbClr val="000000"/>
                </a:solidFill>
                <a:latin typeface="Calibri"/>
                <a:ea typeface="Calibri"/>
                <a:cs typeface="Calibri"/>
                <a:sym typeface="Calibri"/>
              </a:defRPr>
            </a:lvl1pPr>
            <a:lvl2pPr marL="0" indent="457200" defTabSz="457200">
              <a:spcBef>
                <a:spcPts val="300"/>
              </a:spcBef>
              <a:buSzTx/>
              <a:buNone/>
              <a:defRPr sz="1400">
                <a:solidFill>
                  <a:srgbClr val="000000"/>
                </a:solidFill>
                <a:latin typeface="Calibri"/>
                <a:ea typeface="Calibri"/>
                <a:cs typeface="Calibri"/>
                <a:sym typeface="Calibri"/>
              </a:defRPr>
            </a:lvl2pPr>
            <a:lvl3pPr marL="0" indent="914400" defTabSz="457200">
              <a:spcBef>
                <a:spcPts val="300"/>
              </a:spcBef>
              <a:buSzTx/>
              <a:buNone/>
              <a:defRPr sz="1400">
                <a:solidFill>
                  <a:srgbClr val="000000"/>
                </a:solidFill>
                <a:latin typeface="Calibri"/>
                <a:ea typeface="Calibri"/>
                <a:cs typeface="Calibri"/>
                <a:sym typeface="Calibri"/>
              </a:defRPr>
            </a:lvl3pPr>
            <a:lvl4pPr marL="0" indent="1371600" defTabSz="457200">
              <a:spcBef>
                <a:spcPts val="300"/>
              </a:spcBef>
              <a:buSzTx/>
              <a:buNone/>
              <a:defRPr sz="1400">
                <a:solidFill>
                  <a:srgbClr val="000000"/>
                </a:solidFill>
                <a:latin typeface="Calibri"/>
                <a:ea typeface="Calibri"/>
                <a:cs typeface="Calibri"/>
                <a:sym typeface="Calibri"/>
              </a:defRPr>
            </a:lvl4pPr>
            <a:lvl5pPr marL="0" indent="1828800" defTabSz="457200">
              <a:spcBef>
                <a:spcPts val="300"/>
              </a:spcBef>
              <a:buSzTx/>
              <a:buNone/>
              <a:defRPr sz="1400">
                <a:solidFill>
                  <a:srgbClr val="000000"/>
                </a:solidFill>
                <a:latin typeface="Calibri"/>
                <a:ea typeface="Calibri"/>
                <a:cs typeface="Calibri"/>
                <a:sym typeface="Calibri"/>
              </a:defRPr>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82" name="Shape 82"/>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24324288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xfrm>
            <a:off x="457200" y="46038"/>
            <a:ext cx="8229600" cy="1249363"/>
          </a:xfrm>
          <a:prstGeom prst="rect">
            <a:avLst/>
          </a:prstGeom>
        </p:spPr>
        <p:txBody>
          <a:bodyPr/>
          <a:lstStyle>
            <a:lvl1pPr algn="l">
              <a:defRPr sz="4400" b="0">
                <a:solidFill>
                  <a:srgbClr val="663300"/>
                </a:solidFill>
                <a:latin typeface="Arial Black"/>
                <a:ea typeface="Arial Black"/>
                <a:cs typeface="Arial Black"/>
                <a:sym typeface="Arial Black"/>
              </a:defRPr>
            </a:lvl1pPr>
          </a:lstStyle>
          <a:p>
            <a:pPr lvl="0">
              <a:defRPr sz="1800">
                <a:solidFill>
                  <a:srgbClr val="000000"/>
                </a:solidFill>
              </a:defRPr>
            </a:pPr>
            <a:r>
              <a:rPr sz="4400">
                <a:solidFill>
                  <a:srgbClr val="663300"/>
                </a:solidFill>
              </a:rPr>
              <a:t>Title Text</a:t>
            </a:r>
          </a:p>
        </p:txBody>
      </p:sp>
      <p:sp>
        <p:nvSpPr>
          <p:cNvPr id="11" name="Shape 11"/>
          <p:cNvSpPr>
            <a:spLocks noGrp="1"/>
          </p:cNvSpPr>
          <p:nvPr>
            <p:ph type="body" idx="1"/>
          </p:nvPr>
        </p:nvSpPr>
        <p:spPr>
          <a:xfrm>
            <a:off x="457200" y="1295400"/>
            <a:ext cx="7086600" cy="5562600"/>
          </a:xfrm>
          <a:prstGeom prst="rect">
            <a:avLst/>
          </a:prstGeom>
        </p:spPr>
        <p:txBody>
          <a:bodyPr/>
          <a:lstStyle>
            <a:lvl1pPr>
              <a:spcBef>
                <a:spcPts val="500"/>
              </a:spcBef>
              <a:defRPr sz="2400">
                <a:solidFill>
                  <a:srgbClr val="CC3300"/>
                </a:solidFill>
                <a:latin typeface="Times New Roman"/>
                <a:ea typeface="Times New Roman"/>
                <a:cs typeface="Times New Roman"/>
                <a:sym typeface="Times New Roman"/>
              </a:defRPr>
            </a:lvl1pPr>
            <a:lvl2pPr marL="800100" indent="-342900">
              <a:spcBef>
                <a:spcPts val="500"/>
              </a:spcBef>
              <a:defRPr sz="2400">
                <a:solidFill>
                  <a:srgbClr val="CC3300"/>
                </a:solidFill>
                <a:latin typeface="Times New Roman"/>
                <a:ea typeface="Times New Roman"/>
                <a:cs typeface="Times New Roman"/>
                <a:sym typeface="Times New Roman"/>
              </a:defRPr>
            </a:lvl2pPr>
            <a:lvl3pPr marL="1143000" indent="-228600">
              <a:spcBef>
                <a:spcPts val="500"/>
              </a:spcBef>
              <a:defRPr sz="2400">
                <a:solidFill>
                  <a:srgbClr val="CC3300"/>
                </a:solidFill>
                <a:latin typeface="Times New Roman"/>
                <a:ea typeface="Times New Roman"/>
                <a:cs typeface="Times New Roman"/>
                <a:sym typeface="Times New Roman"/>
              </a:defRPr>
            </a:lvl3pPr>
            <a:lvl4pPr marL="1714500" indent="-342900">
              <a:spcBef>
                <a:spcPts val="500"/>
              </a:spcBef>
              <a:defRPr sz="2400">
                <a:solidFill>
                  <a:srgbClr val="CC3300"/>
                </a:solidFill>
                <a:latin typeface="Times New Roman"/>
                <a:ea typeface="Times New Roman"/>
                <a:cs typeface="Times New Roman"/>
                <a:sym typeface="Times New Roman"/>
              </a:defRPr>
            </a:lvl4pPr>
            <a:lvl5pPr marL="2171700" indent="-342900">
              <a:spcBef>
                <a:spcPts val="500"/>
              </a:spcBef>
              <a:defRPr sz="24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400">
                <a:solidFill>
                  <a:srgbClr val="CC3300"/>
                </a:solidFill>
              </a:rPr>
              <a:t>Body Level One</a:t>
            </a:r>
          </a:p>
          <a:p>
            <a:pPr lvl="1">
              <a:defRPr sz="1800">
                <a:solidFill>
                  <a:srgbClr val="000000"/>
                </a:solidFill>
              </a:defRPr>
            </a:pPr>
            <a:r>
              <a:rPr sz="2400">
                <a:solidFill>
                  <a:srgbClr val="CC3300"/>
                </a:solidFill>
              </a:rPr>
              <a:t>Body Level Two</a:t>
            </a:r>
          </a:p>
          <a:p>
            <a:pPr lvl="2">
              <a:defRPr sz="1800">
                <a:solidFill>
                  <a:srgbClr val="000000"/>
                </a:solidFill>
              </a:defRPr>
            </a:pPr>
            <a:r>
              <a:rPr sz="2400">
                <a:solidFill>
                  <a:srgbClr val="CC3300"/>
                </a:solidFill>
              </a:rPr>
              <a:t>Body Level Three</a:t>
            </a:r>
          </a:p>
          <a:p>
            <a:pPr lvl="3">
              <a:defRPr sz="1800">
                <a:solidFill>
                  <a:srgbClr val="000000"/>
                </a:solidFill>
              </a:defRPr>
            </a:pPr>
            <a:r>
              <a:rPr sz="2400">
                <a:solidFill>
                  <a:srgbClr val="CC3300"/>
                </a:solidFill>
              </a:rPr>
              <a:t>Body Level Four</a:t>
            </a:r>
          </a:p>
          <a:p>
            <a:pPr lvl="4">
              <a:defRPr sz="1800">
                <a:solidFill>
                  <a:srgbClr val="000000"/>
                </a:solidFill>
              </a:defRPr>
            </a:pPr>
            <a:r>
              <a:rPr sz="2400">
                <a:solidFill>
                  <a:srgbClr val="CC3300"/>
                </a:solidFill>
              </a:rPr>
              <a:t>Body Level Five</a:t>
            </a:r>
          </a:p>
        </p:txBody>
      </p:sp>
      <p:sp>
        <p:nvSpPr>
          <p:cNvPr id="12" name="Shape 12"/>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58093655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le and Vertical Text">
    <p:spTree>
      <p:nvGrpSpPr>
        <p:cNvPr id="1" name=""/>
        <p:cNvGrpSpPr/>
        <p:nvPr/>
      </p:nvGrpSpPr>
      <p:grpSpPr>
        <a:xfrm>
          <a:off x="0" y="0"/>
          <a:ext cx="0" cy="0"/>
          <a:chOff x="0" y="0"/>
          <a:chExt cx="0" cy="0"/>
        </a:xfrm>
      </p:grpSpPr>
      <p:sp>
        <p:nvSpPr>
          <p:cNvPr id="84" name="Shape 84"/>
          <p:cNvSpPr>
            <a:spLocks noGrp="1"/>
          </p:cNvSpPr>
          <p:nvPr>
            <p:ph type="title"/>
          </p:nvPr>
        </p:nvSpPr>
        <p:spPr>
          <a:xfrm>
            <a:off x="457200" y="92076"/>
            <a:ext cx="8229600" cy="1508125"/>
          </a:xfrm>
          <a:prstGeom prst="rect">
            <a:avLst/>
          </a:prstGeom>
        </p:spPr>
        <p:txBody>
          <a:bodyPr/>
          <a:lstStyle>
            <a:lvl1pPr algn="ctr" defTabSz="457200">
              <a:defRPr sz="4400" b="0">
                <a:latin typeface="Calibri"/>
                <a:ea typeface="Calibri"/>
                <a:cs typeface="Calibri"/>
                <a:sym typeface="Calibri"/>
              </a:defRPr>
            </a:lvl1pPr>
          </a:lstStyle>
          <a:p>
            <a:pPr lvl="0">
              <a:defRPr sz="1800"/>
            </a:pPr>
            <a:r>
              <a:rPr sz="4400"/>
              <a:t>Title Text</a:t>
            </a:r>
          </a:p>
        </p:txBody>
      </p:sp>
      <p:sp>
        <p:nvSpPr>
          <p:cNvPr id="85" name="Shape 85"/>
          <p:cNvSpPr>
            <a:spLocks noGrp="1"/>
          </p:cNvSpPr>
          <p:nvPr>
            <p:ph type="body" idx="1"/>
          </p:nvPr>
        </p:nvSpPr>
        <p:spPr>
          <a:xfrm>
            <a:off x="457200" y="1600200"/>
            <a:ext cx="8229600" cy="5257800"/>
          </a:xfrm>
          <a:prstGeom prst="rect">
            <a:avLst/>
          </a:prstGeom>
        </p:spPr>
        <p:txBody>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6" name="Shape 86"/>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42735847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Vertical Title and Text">
    <p:spTree>
      <p:nvGrpSpPr>
        <p:cNvPr id="1" name=""/>
        <p:cNvGrpSpPr/>
        <p:nvPr/>
      </p:nvGrpSpPr>
      <p:grpSpPr>
        <a:xfrm>
          <a:off x="0" y="0"/>
          <a:ext cx="0" cy="0"/>
          <a:chOff x="0" y="0"/>
          <a:chExt cx="0" cy="0"/>
        </a:xfrm>
      </p:grpSpPr>
      <p:sp>
        <p:nvSpPr>
          <p:cNvPr id="88" name="Shape 88"/>
          <p:cNvSpPr>
            <a:spLocks noGrp="1"/>
          </p:cNvSpPr>
          <p:nvPr>
            <p:ph type="title"/>
          </p:nvPr>
        </p:nvSpPr>
        <p:spPr>
          <a:xfrm>
            <a:off x="6629400" y="0"/>
            <a:ext cx="2057400" cy="6400802"/>
          </a:xfrm>
          <a:prstGeom prst="rect">
            <a:avLst/>
          </a:prstGeom>
        </p:spPr>
        <p:txBody>
          <a:bodyPr/>
          <a:lstStyle>
            <a:lvl1pPr algn="ctr" defTabSz="457200">
              <a:defRPr sz="4400" b="0">
                <a:latin typeface="Calibri"/>
                <a:ea typeface="Calibri"/>
                <a:cs typeface="Calibri"/>
                <a:sym typeface="Calibri"/>
              </a:defRPr>
            </a:lvl1pPr>
          </a:lstStyle>
          <a:p>
            <a:pPr lvl="0">
              <a:defRPr sz="1800"/>
            </a:pPr>
            <a:r>
              <a:rPr sz="4400"/>
              <a:t>Title Text</a:t>
            </a:r>
          </a:p>
        </p:txBody>
      </p:sp>
      <p:sp>
        <p:nvSpPr>
          <p:cNvPr id="89" name="Shape 89"/>
          <p:cNvSpPr>
            <a:spLocks noGrp="1"/>
          </p:cNvSpPr>
          <p:nvPr>
            <p:ph type="body" idx="1"/>
          </p:nvPr>
        </p:nvSpPr>
        <p:spPr>
          <a:xfrm>
            <a:off x="457200" y="274638"/>
            <a:ext cx="6019800" cy="6583363"/>
          </a:xfrm>
          <a:prstGeom prst="rect">
            <a:avLst/>
          </a:prstGeom>
        </p:spPr>
        <p:txBody>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0" name="Shape 90"/>
          <p:cNvSpPr>
            <a:spLocks noGrp="1"/>
          </p:cNvSpPr>
          <p:nvPr>
            <p:ph type="sldNum" sz="quarter" idx="2"/>
          </p:nvPr>
        </p:nvSpPr>
        <p:spPr>
          <a:xfrm>
            <a:off x="6553200" y="6404292"/>
            <a:ext cx="2133600" cy="269241"/>
          </a:xfrm>
          <a:prstGeom prst="rect">
            <a:avLst/>
          </a:prstGeom>
        </p:spPr>
        <p:txBody>
          <a:bodyPr anchor="ctr"/>
          <a:lstStyle>
            <a:lvl1pPr>
              <a:defRPr sz="1200" b="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09158426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92" name="Shape 92"/>
          <p:cNvSpPr>
            <a:spLocks noGrp="1"/>
          </p:cNvSpPr>
          <p:nvPr>
            <p:ph type="title"/>
          </p:nvPr>
        </p:nvSpPr>
        <p:spPr>
          <a:xfrm>
            <a:off x="457200" y="2286000"/>
            <a:ext cx="8229600" cy="685800"/>
          </a:xfrm>
          <a:prstGeom prst="rect">
            <a:avLst/>
          </a:prstGeom>
        </p:spPr>
        <p:txBody>
          <a:bodyPr/>
          <a:lstStyle>
            <a:lvl1pPr algn="ctr">
              <a:defRPr sz="6600">
                <a:solidFill>
                  <a:srgbClr val="FFFFFF"/>
                </a:solidFill>
              </a:defRPr>
            </a:lvl1pPr>
          </a:lstStyle>
          <a:p>
            <a:pPr lvl="0">
              <a:defRPr sz="1800" b="0">
                <a:solidFill>
                  <a:srgbClr val="000000"/>
                </a:solidFill>
              </a:defRPr>
            </a:pPr>
            <a:r>
              <a:rPr sz="6600" b="1">
                <a:solidFill>
                  <a:srgbClr val="FFFFFF"/>
                </a:solidFill>
              </a:rPr>
              <a:t>Title Text</a:t>
            </a:r>
          </a:p>
        </p:txBody>
      </p:sp>
      <p:sp>
        <p:nvSpPr>
          <p:cNvPr id="93" name="Shape 93"/>
          <p:cNvSpPr>
            <a:spLocks noGrp="1"/>
          </p:cNvSpPr>
          <p:nvPr>
            <p:ph type="body" idx="1"/>
          </p:nvPr>
        </p:nvSpPr>
        <p:spPr>
          <a:xfrm>
            <a:off x="533400" y="2971800"/>
            <a:ext cx="8077200" cy="3390900"/>
          </a:xfrm>
          <a:prstGeom prst="rect">
            <a:avLst/>
          </a:prstGeom>
        </p:spPr>
        <p:txBody>
          <a:bodyPr/>
          <a:lstStyle>
            <a:lvl1pPr marL="0" indent="0" algn="ctr">
              <a:buSzTx/>
              <a:buNone/>
            </a:lvl1pPr>
            <a:lvl2pPr algn="ctr"/>
            <a:lvl3pPr algn="ctr"/>
            <a:lvl4pPr algn="ctr"/>
            <a:lvl5pPr algn="ctr"/>
          </a:lstStyle>
          <a:p>
            <a:pPr lvl="0">
              <a:defRPr sz="1800">
                <a:solidFill>
                  <a:srgbClr val="000000"/>
                </a:solidFill>
              </a:defRPr>
            </a:pPr>
            <a:r>
              <a:rPr sz="3200">
                <a:solidFill>
                  <a:srgbClr val="5D3603"/>
                </a:solidFill>
              </a:rPr>
              <a:t>Body Level One</a:t>
            </a:r>
          </a:p>
          <a:p>
            <a:pPr lvl="1">
              <a:defRPr sz="1800">
                <a:solidFill>
                  <a:srgbClr val="000000"/>
                </a:solidFill>
              </a:defRPr>
            </a:pPr>
            <a:r>
              <a:rPr sz="3200">
                <a:solidFill>
                  <a:srgbClr val="5D3603"/>
                </a:solidFill>
              </a:rPr>
              <a:t>Body Level Two</a:t>
            </a:r>
          </a:p>
          <a:p>
            <a:pPr lvl="2">
              <a:defRPr sz="1800">
                <a:solidFill>
                  <a:srgbClr val="000000"/>
                </a:solidFill>
              </a:defRPr>
            </a:pPr>
            <a:r>
              <a:rPr sz="3200">
                <a:solidFill>
                  <a:srgbClr val="5D3603"/>
                </a:solidFill>
              </a:rPr>
              <a:t>Body Level Three</a:t>
            </a:r>
          </a:p>
          <a:p>
            <a:pPr lvl="3">
              <a:defRPr sz="1800">
                <a:solidFill>
                  <a:srgbClr val="000000"/>
                </a:solidFill>
              </a:defRPr>
            </a:pPr>
            <a:r>
              <a:rPr sz="3200">
                <a:solidFill>
                  <a:srgbClr val="5D3603"/>
                </a:solidFill>
              </a:rPr>
              <a:t>Body Level Four</a:t>
            </a:r>
          </a:p>
          <a:p>
            <a:pPr lvl="4">
              <a:defRPr sz="1800">
                <a:solidFill>
                  <a:srgbClr val="000000"/>
                </a:solidFill>
              </a:defRPr>
            </a:pPr>
            <a:r>
              <a:rPr sz="3200">
                <a:solidFill>
                  <a:srgbClr val="5D3603"/>
                </a:solidFill>
              </a:rP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340393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100" name="Shape 100"/>
          <p:cNvSpPr>
            <a:spLocks noGrp="1"/>
          </p:cNvSpPr>
          <p:nvPr>
            <p:ph type="title"/>
          </p:nvPr>
        </p:nvSpPr>
        <p:spPr>
          <a:xfrm>
            <a:off x="722312" y="4406900"/>
            <a:ext cx="7772401" cy="1362075"/>
          </a:xfrm>
          <a:prstGeom prst="rect">
            <a:avLst/>
          </a:prstGeom>
        </p:spPr>
        <p:txBody>
          <a:bodyPr anchor="t"/>
          <a:lstStyle>
            <a:lvl1pPr algn="l">
              <a:defRPr cap="all"/>
            </a:lvl1pPr>
          </a:lstStyle>
          <a:p>
            <a:pPr lvl="0">
              <a:defRPr sz="1800" b="0" cap="none"/>
            </a:pPr>
            <a:r>
              <a:rPr sz="4000" b="1" cap="all"/>
              <a:t>Title Text</a:t>
            </a:r>
          </a:p>
        </p:txBody>
      </p:sp>
      <p:sp>
        <p:nvSpPr>
          <p:cNvPr id="101" name="Shape 101"/>
          <p:cNvSpPr>
            <a:spLocks noGrp="1"/>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solidFill>
                  <a:srgbClr val="000000"/>
                </a:solidFill>
              </a:defRPr>
            </a:pPr>
            <a:r>
              <a:rPr sz="2000">
                <a:solidFill>
                  <a:srgbClr val="5D3603"/>
                </a:solidFill>
              </a:rPr>
              <a:t>Body Level One</a:t>
            </a:r>
          </a:p>
          <a:p>
            <a:pPr lvl="1">
              <a:defRPr sz="1800">
                <a:solidFill>
                  <a:srgbClr val="000000"/>
                </a:solidFill>
              </a:defRPr>
            </a:pPr>
            <a:r>
              <a:rPr sz="2000">
                <a:solidFill>
                  <a:srgbClr val="5D3603"/>
                </a:solidFill>
              </a:rPr>
              <a:t>Body Level Two</a:t>
            </a:r>
          </a:p>
          <a:p>
            <a:pPr lvl="2">
              <a:defRPr sz="1800">
                <a:solidFill>
                  <a:srgbClr val="000000"/>
                </a:solidFill>
              </a:defRPr>
            </a:pPr>
            <a:r>
              <a:rPr sz="2000">
                <a:solidFill>
                  <a:srgbClr val="5D3603"/>
                </a:solidFill>
              </a:rPr>
              <a:t>Body Level Three</a:t>
            </a:r>
          </a:p>
          <a:p>
            <a:pPr lvl="3">
              <a:defRPr sz="1800">
                <a:solidFill>
                  <a:srgbClr val="000000"/>
                </a:solidFill>
              </a:defRPr>
            </a:pPr>
            <a:r>
              <a:rPr sz="2000">
                <a:solidFill>
                  <a:srgbClr val="5D3603"/>
                </a:solidFill>
              </a:rPr>
              <a:t>Body Level Four</a:t>
            </a:r>
          </a:p>
          <a:p>
            <a:pPr lvl="4">
              <a:defRPr sz="1800">
                <a:solidFill>
                  <a:srgbClr val="000000"/>
                </a:solidFill>
              </a:defRPr>
            </a:pPr>
            <a:r>
              <a:rPr sz="2000">
                <a:solidFill>
                  <a:srgbClr val="5D3603"/>
                </a:solidFill>
              </a:rPr>
              <a:t>Body Level Five</a:t>
            </a:r>
          </a:p>
        </p:txBody>
      </p:sp>
      <p:sp>
        <p:nvSpPr>
          <p:cNvPr id="102" name="Shape 10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1855502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pPr lvl="0">
              <a:defRPr sz="1800" b="0"/>
            </a:pPr>
            <a:r>
              <a:rPr sz="4000" b="1"/>
              <a:t>Title Text</a:t>
            </a:r>
          </a:p>
        </p:txBody>
      </p:sp>
      <p:sp>
        <p:nvSpPr>
          <p:cNvPr id="105" name="Shape 105"/>
          <p:cNvSpPr>
            <a:spLocks noGrp="1"/>
          </p:cNvSpPr>
          <p:nvPr>
            <p:ph type="body" idx="1"/>
          </p:nvPr>
        </p:nvSpPr>
        <p:spPr>
          <a:xfrm>
            <a:off x="1524000" y="838200"/>
            <a:ext cx="3657600" cy="6019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5D3603"/>
                </a:solidFill>
              </a:rPr>
              <a:t>Body Level One</a:t>
            </a:r>
          </a:p>
          <a:p>
            <a:pPr lvl="1">
              <a:defRPr sz="1800">
                <a:solidFill>
                  <a:srgbClr val="000000"/>
                </a:solidFill>
              </a:defRPr>
            </a:pPr>
            <a:r>
              <a:rPr sz="2800">
                <a:solidFill>
                  <a:srgbClr val="5D3603"/>
                </a:solidFill>
              </a:rPr>
              <a:t>Body Level Two</a:t>
            </a:r>
          </a:p>
          <a:p>
            <a:pPr lvl="2">
              <a:defRPr sz="1800">
                <a:solidFill>
                  <a:srgbClr val="000000"/>
                </a:solidFill>
              </a:defRPr>
            </a:pPr>
            <a:r>
              <a:rPr sz="2800">
                <a:solidFill>
                  <a:srgbClr val="5D3603"/>
                </a:solidFill>
              </a:rPr>
              <a:t>Body Level Three</a:t>
            </a:r>
          </a:p>
          <a:p>
            <a:pPr lvl="3">
              <a:defRPr sz="1800">
                <a:solidFill>
                  <a:srgbClr val="000000"/>
                </a:solidFill>
              </a:defRPr>
            </a:pPr>
            <a:r>
              <a:rPr sz="2800">
                <a:solidFill>
                  <a:srgbClr val="5D3603"/>
                </a:solidFill>
              </a:rPr>
              <a:t>Body Level Four</a:t>
            </a:r>
          </a:p>
          <a:p>
            <a:pPr lvl="4">
              <a:defRPr sz="1800">
                <a:solidFill>
                  <a:srgbClr val="000000"/>
                </a:solidFill>
              </a:defRPr>
            </a:pPr>
            <a:r>
              <a:rPr sz="2800">
                <a:solidFill>
                  <a:srgbClr val="5D3603"/>
                </a:solidFill>
              </a:rPr>
              <a:t>Body Level Five</a:t>
            </a:r>
          </a:p>
        </p:txBody>
      </p:sp>
      <p:sp>
        <p:nvSpPr>
          <p:cNvPr id="106" name="Shape 10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779001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108" name="Shape 108"/>
          <p:cNvSpPr>
            <a:spLocks noGrp="1"/>
          </p:cNvSpPr>
          <p:nvPr>
            <p:ph type="title"/>
          </p:nvPr>
        </p:nvSpPr>
        <p:spPr>
          <a:xfrm>
            <a:off x="457200" y="256810"/>
            <a:ext cx="8229600" cy="1178656"/>
          </a:xfrm>
          <a:prstGeom prst="rect">
            <a:avLst/>
          </a:prstGeom>
        </p:spPr>
        <p:txBody>
          <a:bodyPr/>
          <a:lstStyle/>
          <a:p>
            <a:pPr lvl="0">
              <a:defRPr sz="1800" b="0"/>
            </a:pPr>
            <a:r>
              <a:rPr sz="4000" b="1"/>
              <a:t>Title Text</a:t>
            </a:r>
          </a:p>
        </p:txBody>
      </p:sp>
      <p:sp>
        <p:nvSpPr>
          <p:cNvPr id="109" name="Shape 109"/>
          <p:cNvSpPr>
            <a:spLocks noGrp="1"/>
          </p:cNvSpPr>
          <p:nvPr>
            <p:ph type="body" idx="1"/>
          </p:nvPr>
        </p:nvSpPr>
        <p:spPr>
          <a:xfrm>
            <a:off x="457200" y="1435465"/>
            <a:ext cx="4040188" cy="739411"/>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pPr lvl="0">
              <a:defRPr sz="1800" b="0">
                <a:solidFill>
                  <a:srgbClr val="000000"/>
                </a:solidFill>
              </a:defRPr>
            </a:pPr>
            <a:r>
              <a:rPr sz="2400" b="1">
                <a:solidFill>
                  <a:srgbClr val="5D3603"/>
                </a:solidFill>
              </a:rPr>
              <a:t>Body Level One</a:t>
            </a:r>
          </a:p>
          <a:p>
            <a:pPr lvl="1">
              <a:defRPr sz="1800" b="0">
                <a:solidFill>
                  <a:srgbClr val="000000"/>
                </a:solidFill>
              </a:defRPr>
            </a:pPr>
            <a:r>
              <a:rPr sz="2400" b="1">
                <a:solidFill>
                  <a:srgbClr val="5D3603"/>
                </a:solidFill>
              </a:rPr>
              <a:t>Body Level Two</a:t>
            </a:r>
          </a:p>
          <a:p>
            <a:pPr lvl="2">
              <a:defRPr sz="1800" b="0">
                <a:solidFill>
                  <a:srgbClr val="000000"/>
                </a:solidFill>
              </a:defRPr>
            </a:pPr>
            <a:r>
              <a:rPr sz="2400" b="1">
                <a:solidFill>
                  <a:srgbClr val="5D3603"/>
                </a:solidFill>
              </a:rPr>
              <a:t>Body Level Three</a:t>
            </a:r>
          </a:p>
          <a:p>
            <a:pPr lvl="3">
              <a:defRPr sz="1800" b="0">
                <a:solidFill>
                  <a:srgbClr val="000000"/>
                </a:solidFill>
              </a:defRPr>
            </a:pPr>
            <a:r>
              <a:rPr sz="2400" b="1">
                <a:solidFill>
                  <a:srgbClr val="5D3603"/>
                </a:solidFill>
              </a:rPr>
              <a:t>Body Level Four</a:t>
            </a:r>
          </a:p>
          <a:p>
            <a:pPr lvl="4">
              <a:defRPr sz="1800" b="0">
                <a:solidFill>
                  <a:srgbClr val="000000"/>
                </a:solidFill>
              </a:defRPr>
            </a:pPr>
            <a:r>
              <a:rPr sz="2400" b="1">
                <a:solidFill>
                  <a:srgbClr val="5D3603"/>
                </a:solidFill>
              </a:rP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3802944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pPr lvl="0">
              <a:defRPr sz="1800" b="0"/>
            </a:pPr>
            <a:r>
              <a:rPr sz="4000" b="1"/>
              <a:t>Title Text</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037959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934769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0"/>
            <a:ext cx="3008314" cy="1435100"/>
          </a:xfrm>
          <a:prstGeom prst="rect">
            <a:avLst/>
          </a:prstGeom>
        </p:spPr>
        <p:txBody>
          <a:bodyPr anchor="b"/>
          <a:lstStyle>
            <a:lvl1pPr algn="l">
              <a:defRPr sz="2000"/>
            </a:lvl1pPr>
          </a:lstStyle>
          <a:p>
            <a:pPr lvl="0">
              <a:defRPr sz="1800" b="0"/>
            </a:pPr>
            <a:r>
              <a:rPr sz="2000" b="1"/>
              <a:t>Title Text</a:t>
            </a:r>
          </a:p>
        </p:txBody>
      </p:sp>
      <p:sp>
        <p:nvSpPr>
          <p:cNvPr id="118" name="Shape 118"/>
          <p:cNvSpPr>
            <a:spLocks noGrp="1"/>
          </p:cNvSpPr>
          <p:nvPr>
            <p:ph type="body" idx="1"/>
          </p:nvPr>
        </p:nvSpPr>
        <p:spPr>
          <a:xfrm>
            <a:off x="3575050" y="273050"/>
            <a:ext cx="5111750" cy="6584950"/>
          </a:xfrm>
          <a:prstGeom prst="rect">
            <a:avLst/>
          </a:prstGeom>
        </p:spPr>
        <p:txBody>
          <a:bodyPr/>
          <a:lstStyle/>
          <a:p>
            <a:pPr lvl="0">
              <a:defRPr sz="1800">
                <a:solidFill>
                  <a:srgbClr val="000000"/>
                </a:solidFill>
              </a:defRPr>
            </a:pPr>
            <a:r>
              <a:rPr sz="3200">
                <a:solidFill>
                  <a:srgbClr val="5D3603"/>
                </a:solidFill>
              </a:rPr>
              <a:t>Body Level One</a:t>
            </a:r>
          </a:p>
          <a:p>
            <a:pPr lvl="1">
              <a:defRPr sz="1800">
                <a:solidFill>
                  <a:srgbClr val="000000"/>
                </a:solidFill>
              </a:defRPr>
            </a:pPr>
            <a:r>
              <a:rPr sz="3200">
                <a:solidFill>
                  <a:srgbClr val="5D3603"/>
                </a:solidFill>
              </a:rPr>
              <a:t>Body Level Two</a:t>
            </a:r>
          </a:p>
          <a:p>
            <a:pPr lvl="2">
              <a:defRPr sz="1800">
                <a:solidFill>
                  <a:srgbClr val="000000"/>
                </a:solidFill>
              </a:defRPr>
            </a:pPr>
            <a:r>
              <a:rPr sz="3200">
                <a:solidFill>
                  <a:srgbClr val="5D3603"/>
                </a:solidFill>
              </a:rPr>
              <a:t>Body Level Three</a:t>
            </a:r>
          </a:p>
          <a:p>
            <a:pPr lvl="3">
              <a:defRPr sz="1800">
                <a:solidFill>
                  <a:srgbClr val="000000"/>
                </a:solidFill>
              </a:defRPr>
            </a:pPr>
            <a:r>
              <a:rPr sz="3200">
                <a:solidFill>
                  <a:srgbClr val="5D3603"/>
                </a:solidFill>
              </a:rPr>
              <a:t>Body Level Four</a:t>
            </a:r>
          </a:p>
          <a:p>
            <a:pPr lvl="4">
              <a:defRPr sz="1800">
                <a:solidFill>
                  <a:srgbClr val="000000"/>
                </a:solidFill>
              </a:defRPr>
            </a:pPr>
            <a:r>
              <a:rPr sz="3200">
                <a:solidFill>
                  <a:srgbClr val="5D3603"/>
                </a:solidFill>
              </a:rP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634858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121" name="Shape 121"/>
          <p:cNvSpPr>
            <a:spLocks noGrp="1"/>
          </p:cNvSpPr>
          <p:nvPr>
            <p:ph type="title"/>
          </p:nvPr>
        </p:nvSpPr>
        <p:spPr>
          <a:xfrm>
            <a:off x="1792288" y="4800600"/>
            <a:ext cx="5486401" cy="566738"/>
          </a:xfrm>
          <a:prstGeom prst="rect">
            <a:avLst/>
          </a:prstGeom>
        </p:spPr>
        <p:txBody>
          <a:bodyPr anchor="b"/>
          <a:lstStyle>
            <a:lvl1pPr algn="l">
              <a:defRPr sz="2000"/>
            </a:lvl1pPr>
          </a:lstStyle>
          <a:p>
            <a:pPr lvl="0">
              <a:defRPr sz="1800" b="0"/>
            </a:pPr>
            <a:r>
              <a:rPr sz="2000" b="1"/>
              <a:t>Title Text</a:t>
            </a:r>
          </a:p>
        </p:txBody>
      </p:sp>
      <p:sp>
        <p:nvSpPr>
          <p:cNvPr id="122" name="Shape 122"/>
          <p:cNvSpPr>
            <a:spLocks noGrp="1"/>
          </p:cNvSpPr>
          <p:nvPr>
            <p:ph type="body"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solidFill>
                  <a:srgbClr val="000000"/>
                </a:solidFill>
              </a:defRPr>
            </a:pPr>
            <a:r>
              <a:rPr sz="1400">
                <a:solidFill>
                  <a:srgbClr val="5D3603"/>
                </a:solidFill>
              </a:rPr>
              <a:t>Body Level One</a:t>
            </a:r>
          </a:p>
          <a:p>
            <a:pPr lvl="1">
              <a:defRPr sz="1800">
                <a:solidFill>
                  <a:srgbClr val="000000"/>
                </a:solidFill>
              </a:defRPr>
            </a:pPr>
            <a:r>
              <a:rPr sz="1400">
                <a:solidFill>
                  <a:srgbClr val="5D3603"/>
                </a:solidFill>
              </a:rPr>
              <a:t>Body Level Two</a:t>
            </a:r>
          </a:p>
          <a:p>
            <a:pPr lvl="2">
              <a:defRPr sz="1800">
                <a:solidFill>
                  <a:srgbClr val="000000"/>
                </a:solidFill>
              </a:defRPr>
            </a:pPr>
            <a:r>
              <a:rPr sz="1400">
                <a:solidFill>
                  <a:srgbClr val="5D3603"/>
                </a:solidFill>
              </a:rPr>
              <a:t>Body Level Three</a:t>
            </a:r>
          </a:p>
          <a:p>
            <a:pPr lvl="3">
              <a:defRPr sz="1800">
                <a:solidFill>
                  <a:srgbClr val="000000"/>
                </a:solidFill>
              </a:defRPr>
            </a:pPr>
            <a:r>
              <a:rPr sz="1400">
                <a:solidFill>
                  <a:srgbClr val="5D3603"/>
                </a:solidFill>
              </a:rPr>
              <a:t>Body Level Four</a:t>
            </a:r>
          </a:p>
          <a:p>
            <a:pPr lvl="4">
              <a:defRPr sz="1800">
                <a:solidFill>
                  <a:srgbClr val="000000"/>
                </a:solidFill>
              </a:defRPr>
            </a:pPr>
            <a:r>
              <a:rPr sz="1400">
                <a:solidFill>
                  <a:srgbClr val="5D3603"/>
                </a:solidFill>
              </a:rPr>
              <a:t>Body Level Five</a:t>
            </a:r>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480186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b="0" cap="all">
                <a:solidFill>
                  <a:srgbClr val="663300"/>
                </a:solidFill>
                <a:latin typeface="Arial Black"/>
                <a:ea typeface="Arial Black"/>
                <a:cs typeface="Arial Black"/>
                <a:sym typeface="Arial Black"/>
              </a:defRPr>
            </a:lvl1pPr>
          </a:lstStyle>
          <a:p>
            <a:pPr lvl="0">
              <a:defRPr sz="1800" cap="none">
                <a:solidFill>
                  <a:srgbClr val="000000"/>
                </a:solidFill>
              </a:defRPr>
            </a:pPr>
            <a:r>
              <a:rPr sz="4000" cap="all">
                <a:solidFill>
                  <a:srgbClr val="663300"/>
                </a:solidFill>
              </a:rPr>
              <a:t>Title Text</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None/>
              <a:defRPr sz="2000">
                <a:solidFill>
                  <a:srgbClr val="CC3300"/>
                </a:solidFill>
                <a:latin typeface="Times New Roman"/>
                <a:ea typeface="Times New Roman"/>
                <a:cs typeface="Times New Roman"/>
                <a:sym typeface="Times New Roman"/>
              </a:defRPr>
            </a:lvl1pPr>
            <a:lvl2pPr marL="0" indent="457200">
              <a:spcBef>
                <a:spcPts val="400"/>
              </a:spcBef>
              <a:buSzTx/>
              <a:buNone/>
              <a:defRPr sz="2000">
                <a:solidFill>
                  <a:srgbClr val="CC3300"/>
                </a:solidFill>
                <a:latin typeface="Times New Roman"/>
                <a:ea typeface="Times New Roman"/>
                <a:cs typeface="Times New Roman"/>
                <a:sym typeface="Times New Roman"/>
              </a:defRPr>
            </a:lvl2pPr>
            <a:lvl3pPr marL="0" indent="914400">
              <a:spcBef>
                <a:spcPts val="400"/>
              </a:spcBef>
              <a:buSzTx/>
              <a:buNone/>
              <a:defRPr sz="2000">
                <a:solidFill>
                  <a:srgbClr val="CC3300"/>
                </a:solidFill>
                <a:latin typeface="Times New Roman"/>
                <a:ea typeface="Times New Roman"/>
                <a:cs typeface="Times New Roman"/>
                <a:sym typeface="Times New Roman"/>
              </a:defRPr>
            </a:lvl3pPr>
            <a:lvl4pPr marL="0" indent="1371600">
              <a:spcBef>
                <a:spcPts val="400"/>
              </a:spcBef>
              <a:buSzTx/>
              <a:buNone/>
              <a:defRPr sz="2000">
                <a:solidFill>
                  <a:srgbClr val="CC3300"/>
                </a:solidFill>
                <a:latin typeface="Times New Roman"/>
                <a:ea typeface="Times New Roman"/>
                <a:cs typeface="Times New Roman"/>
                <a:sym typeface="Times New Roman"/>
              </a:defRPr>
            </a:lvl4pPr>
            <a:lvl5pPr marL="0" indent="1828800">
              <a:spcBef>
                <a:spcPts val="400"/>
              </a:spcBef>
              <a:buSzTx/>
              <a:buNone/>
              <a:defRPr sz="20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000">
                <a:solidFill>
                  <a:srgbClr val="CC3300"/>
                </a:solidFill>
              </a:rPr>
              <a:t>Body Level One</a:t>
            </a:r>
          </a:p>
          <a:p>
            <a:pPr lvl="1">
              <a:defRPr sz="1800">
                <a:solidFill>
                  <a:srgbClr val="000000"/>
                </a:solidFill>
              </a:defRPr>
            </a:pPr>
            <a:r>
              <a:rPr sz="2000">
                <a:solidFill>
                  <a:srgbClr val="CC3300"/>
                </a:solidFill>
              </a:rPr>
              <a:t>Body Level Two</a:t>
            </a:r>
          </a:p>
          <a:p>
            <a:pPr lvl="2">
              <a:defRPr sz="1800">
                <a:solidFill>
                  <a:srgbClr val="000000"/>
                </a:solidFill>
              </a:defRPr>
            </a:pPr>
            <a:r>
              <a:rPr sz="2000">
                <a:solidFill>
                  <a:srgbClr val="CC3300"/>
                </a:solidFill>
              </a:rPr>
              <a:t>Body Level Three</a:t>
            </a:r>
          </a:p>
          <a:p>
            <a:pPr lvl="3">
              <a:defRPr sz="1800">
                <a:solidFill>
                  <a:srgbClr val="000000"/>
                </a:solidFill>
              </a:defRPr>
            </a:pPr>
            <a:r>
              <a:rPr sz="2000">
                <a:solidFill>
                  <a:srgbClr val="CC3300"/>
                </a:solidFill>
              </a:rPr>
              <a:t>Body Level Four</a:t>
            </a:r>
          </a:p>
          <a:p>
            <a:pPr lvl="4">
              <a:defRPr sz="1800">
                <a:solidFill>
                  <a:srgbClr val="000000"/>
                </a:solidFill>
              </a:defRPr>
            </a:pPr>
            <a:r>
              <a:rPr sz="2000">
                <a:solidFill>
                  <a:srgbClr val="CC3300"/>
                </a:solidFill>
              </a:rPr>
              <a:t>Body Level Five</a:t>
            </a:r>
          </a:p>
        </p:txBody>
      </p:sp>
      <p:sp>
        <p:nvSpPr>
          <p:cNvPr id="16" name="Shape 16"/>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33579613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_Title and Vertical Text">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pPr lvl="0">
              <a:defRPr sz="1800" b="0"/>
            </a:pPr>
            <a:r>
              <a:rPr sz="4000" b="1"/>
              <a:t>Title Text</a:t>
            </a:r>
          </a:p>
        </p:txBody>
      </p:sp>
      <p:sp>
        <p:nvSpPr>
          <p:cNvPr id="126" name="Shape 126"/>
          <p:cNvSpPr>
            <a:spLocks noGrp="1"/>
          </p:cNvSpPr>
          <p:nvPr>
            <p:ph type="body" idx="1"/>
          </p:nvPr>
        </p:nvSpPr>
        <p:spPr>
          <a:prstGeom prst="rect">
            <a:avLst/>
          </a:prstGeom>
        </p:spPr>
        <p:txBody>
          <a:bodyPr/>
          <a:lstStyle/>
          <a:p>
            <a:pPr lvl="0">
              <a:defRPr sz="1800">
                <a:solidFill>
                  <a:srgbClr val="000000"/>
                </a:solidFill>
              </a:defRPr>
            </a:pPr>
            <a:r>
              <a:rPr sz="3200">
                <a:solidFill>
                  <a:srgbClr val="5D3603"/>
                </a:solidFill>
              </a:rPr>
              <a:t>Body Level One</a:t>
            </a:r>
          </a:p>
          <a:p>
            <a:pPr lvl="1">
              <a:defRPr sz="1800">
                <a:solidFill>
                  <a:srgbClr val="000000"/>
                </a:solidFill>
              </a:defRPr>
            </a:pPr>
            <a:r>
              <a:rPr sz="3200">
                <a:solidFill>
                  <a:srgbClr val="5D3603"/>
                </a:solidFill>
              </a:rPr>
              <a:t>Body Level Two</a:t>
            </a:r>
          </a:p>
          <a:p>
            <a:pPr lvl="2">
              <a:defRPr sz="1800">
                <a:solidFill>
                  <a:srgbClr val="000000"/>
                </a:solidFill>
              </a:defRPr>
            </a:pPr>
            <a:r>
              <a:rPr sz="3200">
                <a:solidFill>
                  <a:srgbClr val="5D3603"/>
                </a:solidFill>
              </a:rPr>
              <a:t>Body Level Three</a:t>
            </a:r>
          </a:p>
          <a:p>
            <a:pPr lvl="3">
              <a:defRPr sz="1800">
                <a:solidFill>
                  <a:srgbClr val="000000"/>
                </a:solidFill>
              </a:defRPr>
            </a:pPr>
            <a:r>
              <a:rPr sz="3200">
                <a:solidFill>
                  <a:srgbClr val="5D3603"/>
                </a:solidFill>
              </a:rPr>
              <a:t>Body Level Four</a:t>
            </a:r>
          </a:p>
          <a:p>
            <a:pPr lvl="4">
              <a:defRPr sz="1800">
                <a:solidFill>
                  <a:srgbClr val="000000"/>
                </a:solidFill>
              </a:defRPr>
            </a:pPr>
            <a:r>
              <a:rPr sz="3200">
                <a:solidFill>
                  <a:srgbClr val="5D3603"/>
                </a:solidFill>
              </a:rPr>
              <a:t>Body Level Five</a:t>
            </a:r>
          </a:p>
        </p:txBody>
      </p:sp>
      <p:sp>
        <p:nvSpPr>
          <p:cNvPr id="127" name="Shape 12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4400011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2_Vertical Title and Text">
    <p:spTree>
      <p:nvGrpSpPr>
        <p:cNvPr id="1" name=""/>
        <p:cNvGrpSpPr/>
        <p:nvPr/>
      </p:nvGrpSpPr>
      <p:grpSpPr>
        <a:xfrm>
          <a:off x="0" y="0"/>
          <a:ext cx="0" cy="0"/>
          <a:chOff x="0" y="0"/>
          <a:chExt cx="0" cy="0"/>
        </a:xfrm>
      </p:grpSpPr>
      <p:sp>
        <p:nvSpPr>
          <p:cNvPr id="129" name="Shape 129"/>
          <p:cNvSpPr>
            <a:spLocks noGrp="1"/>
          </p:cNvSpPr>
          <p:nvPr>
            <p:ph type="title"/>
          </p:nvPr>
        </p:nvSpPr>
        <p:spPr>
          <a:xfrm>
            <a:off x="6838950" y="0"/>
            <a:ext cx="2228850" cy="6400800"/>
          </a:xfrm>
          <a:prstGeom prst="rect">
            <a:avLst/>
          </a:prstGeom>
        </p:spPr>
        <p:txBody>
          <a:bodyPr/>
          <a:lstStyle/>
          <a:p>
            <a:pPr lvl="0">
              <a:defRPr sz="1800" b="0"/>
            </a:pPr>
            <a:r>
              <a:rPr sz="4000" b="1"/>
              <a:t>Title Text</a:t>
            </a:r>
          </a:p>
        </p:txBody>
      </p:sp>
      <p:sp>
        <p:nvSpPr>
          <p:cNvPr id="130" name="Shape 130"/>
          <p:cNvSpPr>
            <a:spLocks noGrp="1"/>
          </p:cNvSpPr>
          <p:nvPr>
            <p:ph type="body" idx="1"/>
          </p:nvPr>
        </p:nvSpPr>
        <p:spPr>
          <a:xfrm>
            <a:off x="152400" y="76200"/>
            <a:ext cx="6534150" cy="6781800"/>
          </a:xfrm>
          <a:prstGeom prst="rect">
            <a:avLst/>
          </a:prstGeom>
        </p:spPr>
        <p:txBody>
          <a:bodyPr/>
          <a:lstStyle/>
          <a:p>
            <a:pPr lvl="0">
              <a:defRPr sz="1800">
                <a:solidFill>
                  <a:srgbClr val="000000"/>
                </a:solidFill>
              </a:defRPr>
            </a:pPr>
            <a:r>
              <a:rPr sz="3200">
                <a:solidFill>
                  <a:srgbClr val="5D3603"/>
                </a:solidFill>
              </a:rPr>
              <a:t>Body Level One</a:t>
            </a:r>
          </a:p>
          <a:p>
            <a:pPr lvl="1">
              <a:defRPr sz="1800">
                <a:solidFill>
                  <a:srgbClr val="000000"/>
                </a:solidFill>
              </a:defRPr>
            </a:pPr>
            <a:r>
              <a:rPr sz="3200">
                <a:solidFill>
                  <a:srgbClr val="5D3603"/>
                </a:solidFill>
              </a:rPr>
              <a:t>Body Level Two</a:t>
            </a:r>
          </a:p>
          <a:p>
            <a:pPr lvl="2">
              <a:defRPr sz="1800">
                <a:solidFill>
                  <a:srgbClr val="000000"/>
                </a:solidFill>
              </a:defRPr>
            </a:pPr>
            <a:r>
              <a:rPr sz="3200">
                <a:solidFill>
                  <a:srgbClr val="5D3603"/>
                </a:solidFill>
              </a:rPr>
              <a:t>Body Level Three</a:t>
            </a:r>
          </a:p>
          <a:p>
            <a:pPr lvl="3">
              <a:defRPr sz="1800">
                <a:solidFill>
                  <a:srgbClr val="000000"/>
                </a:solidFill>
              </a:defRPr>
            </a:pPr>
            <a:r>
              <a:rPr sz="3200">
                <a:solidFill>
                  <a:srgbClr val="5D3603"/>
                </a:solidFill>
              </a:rPr>
              <a:t>Body Level Four</a:t>
            </a:r>
          </a:p>
          <a:p>
            <a:pPr lvl="4">
              <a:defRPr sz="1800">
                <a:solidFill>
                  <a:srgbClr val="000000"/>
                </a:solidFill>
              </a:defRPr>
            </a:pPr>
            <a:r>
              <a:rPr sz="3200">
                <a:solidFill>
                  <a:srgbClr val="5D3603"/>
                </a:solidFill>
              </a:rPr>
              <a:t>Body Level Five</a:t>
            </a:r>
          </a:p>
        </p:txBody>
      </p:sp>
      <p:sp>
        <p:nvSpPr>
          <p:cNvPr id="131" name="Shape 1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8108205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Title, Text and Clip Art">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pPr lvl="0">
              <a:defRPr sz="1800" b="0"/>
            </a:pPr>
            <a:r>
              <a:rPr sz="4000" b="1"/>
              <a:t>Title Text</a:t>
            </a:r>
          </a:p>
        </p:txBody>
      </p:sp>
      <p:sp>
        <p:nvSpPr>
          <p:cNvPr id="134" name="Shape 134"/>
          <p:cNvSpPr>
            <a:spLocks noGrp="1"/>
          </p:cNvSpPr>
          <p:nvPr>
            <p:ph type="body" idx="1"/>
          </p:nvPr>
        </p:nvSpPr>
        <p:spPr>
          <a:xfrm>
            <a:off x="1524000" y="838200"/>
            <a:ext cx="3657600" cy="6019800"/>
          </a:xfrm>
          <a:prstGeom prst="rect">
            <a:avLst/>
          </a:prstGeom>
        </p:spPr>
        <p:txBody>
          <a:bodyPr/>
          <a:lstStyle/>
          <a:p>
            <a:pPr lvl="0">
              <a:defRPr sz="1800">
                <a:solidFill>
                  <a:srgbClr val="000000"/>
                </a:solidFill>
              </a:defRPr>
            </a:pPr>
            <a:r>
              <a:rPr sz="3200">
                <a:solidFill>
                  <a:srgbClr val="5D3603"/>
                </a:solidFill>
              </a:rPr>
              <a:t>Body Level One</a:t>
            </a:r>
          </a:p>
          <a:p>
            <a:pPr lvl="1">
              <a:defRPr sz="1800">
                <a:solidFill>
                  <a:srgbClr val="000000"/>
                </a:solidFill>
              </a:defRPr>
            </a:pPr>
            <a:r>
              <a:rPr sz="3200">
                <a:solidFill>
                  <a:srgbClr val="5D3603"/>
                </a:solidFill>
              </a:rPr>
              <a:t>Body Level Two</a:t>
            </a:r>
          </a:p>
          <a:p>
            <a:pPr lvl="2">
              <a:defRPr sz="1800">
                <a:solidFill>
                  <a:srgbClr val="000000"/>
                </a:solidFill>
              </a:defRPr>
            </a:pPr>
            <a:r>
              <a:rPr sz="3200">
                <a:solidFill>
                  <a:srgbClr val="5D3603"/>
                </a:solidFill>
              </a:rPr>
              <a:t>Body Level Three</a:t>
            </a:r>
          </a:p>
          <a:p>
            <a:pPr lvl="3">
              <a:defRPr sz="1800">
                <a:solidFill>
                  <a:srgbClr val="000000"/>
                </a:solidFill>
              </a:defRPr>
            </a:pPr>
            <a:r>
              <a:rPr sz="3200">
                <a:solidFill>
                  <a:srgbClr val="5D3603"/>
                </a:solidFill>
              </a:rPr>
              <a:t>Body Level Four</a:t>
            </a:r>
          </a:p>
          <a:p>
            <a:pPr lvl="4">
              <a:defRPr sz="1800">
                <a:solidFill>
                  <a:srgbClr val="000000"/>
                </a:solidFill>
              </a:defRPr>
            </a:pPr>
            <a:r>
              <a:rPr sz="3200">
                <a:solidFill>
                  <a:srgbClr val="5D3603"/>
                </a:solidFill>
              </a:rPr>
              <a:t>Body Level Five</a:t>
            </a:r>
          </a:p>
        </p:txBody>
      </p:sp>
      <p:sp>
        <p:nvSpPr>
          <p:cNvPr id="135" name="Shape 13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03519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161715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47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3777126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3811121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656509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3954921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27046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xfrm>
            <a:off x="457200" y="46038"/>
            <a:ext cx="8229600" cy="1249363"/>
          </a:xfrm>
          <a:prstGeom prst="rect">
            <a:avLst/>
          </a:prstGeom>
        </p:spPr>
        <p:txBody>
          <a:bodyPr/>
          <a:lstStyle>
            <a:lvl1pPr algn="l">
              <a:defRPr sz="4400" b="0">
                <a:solidFill>
                  <a:srgbClr val="663300"/>
                </a:solidFill>
                <a:latin typeface="Arial Black"/>
                <a:ea typeface="Arial Black"/>
                <a:cs typeface="Arial Black"/>
                <a:sym typeface="Arial Black"/>
              </a:defRPr>
            </a:lvl1pPr>
          </a:lstStyle>
          <a:p>
            <a:pPr lvl="0">
              <a:defRPr sz="1800">
                <a:solidFill>
                  <a:srgbClr val="000000"/>
                </a:solidFill>
              </a:defRPr>
            </a:pPr>
            <a:r>
              <a:rPr sz="4400">
                <a:solidFill>
                  <a:srgbClr val="663300"/>
                </a:solidFill>
              </a:rPr>
              <a:t>Title Text</a:t>
            </a:r>
          </a:p>
        </p:txBody>
      </p:sp>
      <p:sp>
        <p:nvSpPr>
          <p:cNvPr id="19" name="Shape 19"/>
          <p:cNvSpPr>
            <a:spLocks noGrp="1"/>
          </p:cNvSpPr>
          <p:nvPr>
            <p:ph type="body" idx="1"/>
          </p:nvPr>
        </p:nvSpPr>
        <p:spPr>
          <a:xfrm>
            <a:off x="457200" y="1295400"/>
            <a:ext cx="3467100" cy="5562600"/>
          </a:xfrm>
          <a:prstGeom prst="rect">
            <a:avLst/>
          </a:prstGeom>
        </p:spPr>
        <p:txBody>
          <a:bodyPr/>
          <a:lstStyle>
            <a:lvl1pPr>
              <a:spcBef>
                <a:spcPts val="600"/>
              </a:spcBef>
              <a:defRPr sz="2800">
                <a:solidFill>
                  <a:srgbClr val="CC3300"/>
                </a:solidFill>
                <a:latin typeface="Times New Roman"/>
                <a:ea typeface="Times New Roman"/>
                <a:cs typeface="Times New Roman"/>
                <a:sym typeface="Times New Roman"/>
              </a:defRPr>
            </a:lvl1pPr>
            <a:lvl2pPr marL="790575" indent="-333375">
              <a:spcBef>
                <a:spcPts val="600"/>
              </a:spcBef>
              <a:defRPr sz="2800">
                <a:solidFill>
                  <a:srgbClr val="CC3300"/>
                </a:solidFill>
                <a:latin typeface="Times New Roman"/>
                <a:ea typeface="Times New Roman"/>
                <a:cs typeface="Times New Roman"/>
                <a:sym typeface="Times New Roman"/>
              </a:defRPr>
            </a:lvl2pPr>
            <a:lvl3pPr marL="1234439" indent="-320039">
              <a:spcBef>
                <a:spcPts val="600"/>
              </a:spcBef>
              <a:defRPr sz="2800">
                <a:solidFill>
                  <a:srgbClr val="CC3300"/>
                </a:solidFill>
                <a:latin typeface="Times New Roman"/>
                <a:ea typeface="Times New Roman"/>
                <a:cs typeface="Times New Roman"/>
                <a:sym typeface="Times New Roman"/>
              </a:defRPr>
            </a:lvl3pPr>
            <a:lvl4pPr marL="1727200" indent="-355600">
              <a:spcBef>
                <a:spcPts val="600"/>
              </a:spcBef>
              <a:defRPr sz="2800">
                <a:solidFill>
                  <a:srgbClr val="CC3300"/>
                </a:solidFill>
                <a:latin typeface="Times New Roman"/>
                <a:ea typeface="Times New Roman"/>
                <a:cs typeface="Times New Roman"/>
                <a:sym typeface="Times New Roman"/>
              </a:defRPr>
            </a:lvl4pPr>
            <a:lvl5pPr marL="2184400" indent="-355600">
              <a:spcBef>
                <a:spcPts val="600"/>
              </a:spcBef>
              <a:defRPr sz="28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800">
                <a:solidFill>
                  <a:srgbClr val="CC3300"/>
                </a:solidFill>
              </a:rPr>
              <a:t>Body Level One</a:t>
            </a:r>
          </a:p>
          <a:p>
            <a:pPr lvl="1">
              <a:defRPr sz="1800">
                <a:solidFill>
                  <a:srgbClr val="000000"/>
                </a:solidFill>
              </a:defRPr>
            </a:pPr>
            <a:r>
              <a:rPr sz="2800">
                <a:solidFill>
                  <a:srgbClr val="CC3300"/>
                </a:solidFill>
              </a:rPr>
              <a:t>Body Level Two</a:t>
            </a:r>
          </a:p>
          <a:p>
            <a:pPr lvl="2">
              <a:defRPr sz="1800">
                <a:solidFill>
                  <a:srgbClr val="000000"/>
                </a:solidFill>
              </a:defRPr>
            </a:pPr>
            <a:r>
              <a:rPr sz="2800">
                <a:solidFill>
                  <a:srgbClr val="CC3300"/>
                </a:solidFill>
              </a:rPr>
              <a:t>Body Level Three</a:t>
            </a:r>
          </a:p>
          <a:p>
            <a:pPr lvl="3">
              <a:defRPr sz="1800">
                <a:solidFill>
                  <a:srgbClr val="000000"/>
                </a:solidFill>
              </a:defRPr>
            </a:pPr>
            <a:r>
              <a:rPr sz="2800">
                <a:solidFill>
                  <a:srgbClr val="CC3300"/>
                </a:solidFill>
              </a:rPr>
              <a:t>Body Level Four</a:t>
            </a:r>
          </a:p>
          <a:p>
            <a:pPr lvl="4">
              <a:defRPr sz="1800">
                <a:solidFill>
                  <a:srgbClr val="000000"/>
                </a:solidFill>
              </a:defRPr>
            </a:pPr>
            <a:r>
              <a:rPr sz="2800">
                <a:solidFill>
                  <a:srgbClr val="CC3300"/>
                </a:solidFill>
              </a:rPr>
              <a:t>Body Level Five</a:t>
            </a:r>
          </a:p>
        </p:txBody>
      </p:sp>
      <p:sp>
        <p:nvSpPr>
          <p:cNvPr id="20" name="Shape 20"/>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79049657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528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2129632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2148600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1285753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3946228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82926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E7069-59FC-407C-870E-D2716C5730F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7A5DD-4792-462C-8B2B-275AD68B3537}" type="slidenum">
              <a:rPr lang="en-US" smtClean="0"/>
              <a:t>‹#›</a:t>
            </a:fld>
            <a:endParaRPr lang="en-US"/>
          </a:p>
        </p:txBody>
      </p:sp>
    </p:spTree>
    <p:extLst>
      <p:ext uri="{BB962C8B-B14F-4D97-AF65-F5344CB8AC3E}">
        <p14:creationId xmlns:p14="http://schemas.microsoft.com/office/powerpoint/2010/main" val="915832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1442197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94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281365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lvl1pPr algn="l">
              <a:defRPr sz="4400" b="0">
                <a:solidFill>
                  <a:srgbClr val="663300"/>
                </a:solidFill>
                <a:latin typeface="Arial Black"/>
                <a:ea typeface="Arial Black"/>
                <a:cs typeface="Arial Black"/>
                <a:sym typeface="Arial Black"/>
              </a:defRPr>
            </a:lvl1pPr>
          </a:lstStyle>
          <a:p>
            <a:pPr lvl="0">
              <a:defRPr sz="1800">
                <a:solidFill>
                  <a:srgbClr val="000000"/>
                </a:solidFill>
              </a:defRPr>
            </a:pPr>
            <a:r>
              <a:rPr sz="4400">
                <a:solidFill>
                  <a:srgbClr val="663300"/>
                </a:solidFill>
              </a:rPr>
              <a:t>Title Text</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None/>
              <a:defRPr sz="2400" b="1">
                <a:solidFill>
                  <a:srgbClr val="CC3300"/>
                </a:solidFill>
                <a:latin typeface="Times New Roman"/>
                <a:ea typeface="Times New Roman"/>
                <a:cs typeface="Times New Roman"/>
                <a:sym typeface="Times New Roman"/>
              </a:defRPr>
            </a:lvl1pPr>
            <a:lvl2pPr marL="0" indent="457200">
              <a:spcBef>
                <a:spcPts val="500"/>
              </a:spcBef>
              <a:buSzTx/>
              <a:buNone/>
              <a:defRPr sz="2400" b="1">
                <a:solidFill>
                  <a:srgbClr val="CC3300"/>
                </a:solidFill>
                <a:latin typeface="Times New Roman"/>
                <a:ea typeface="Times New Roman"/>
                <a:cs typeface="Times New Roman"/>
                <a:sym typeface="Times New Roman"/>
              </a:defRPr>
            </a:lvl2pPr>
            <a:lvl3pPr marL="0" indent="914400">
              <a:spcBef>
                <a:spcPts val="500"/>
              </a:spcBef>
              <a:buSzTx/>
              <a:buNone/>
              <a:defRPr sz="2400" b="1">
                <a:solidFill>
                  <a:srgbClr val="CC3300"/>
                </a:solidFill>
                <a:latin typeface="Times New Roman"/>
                <a:ea typeface="Times New Roman"/>
                <a:cs typeface="Times New Roman"/>
                <a:sym typeface="Times New Roman"/>
              </a:defRPr>
            </a:lvl3pPr>
            <a:lvl4pPr marL="0" indent="1371600">
              <a:spcBef>
                <a:spcPts val="500"/>
              </a:spcBef>
              <a:buSzTx/>
              <a:buNone/>
              <a:defRPr sz="2400" b="1">
                <a:solidFill>
                  <a:srgbClr val="CC3300"/>
                </a:solidFill>
                <a:latin typeface="Times New Roman"/>
                <a:ea typeface="Times New Roman"/>
                <a:cs typeface="Times New Roman"/>
                <a:sym typeface="Times New Roman"/>
              </a:defRPr>
            </a:lvl4pPr>
            <a:lvl5pPr marL="0" indent="1828800">
              <a:spcBef>
                <a:spcPts val="500"/>
              </a:spcBef>
              <a:buSzTx/>
              <a:buNone/>
              <a:defRPr sz="2400" b="1">
                <a:solidFill>
                  <a:srgbClr val="CC3300"/>
                </a:solidFill>
                <a:latin typeface="Times New Roman"/>
                <a:ea typeface="Times New Roman"/>
                <a:cs typeface="Times New Roman"/>
                <a:sym typeface="Times New Roman"/>
              </a:defRPr>
            </a:lvl5pPr>
          </a:lstStyle>
          <a:p>
            <a:pPr lvl="0">
              <a:defRPr sz="1800" b="0">
                <a:solidFill>
                  <a:srgbClr val="000000"/>
                </a:solidFill>
              </a:defRPr>
            </a:pPr>
            <a:r>
              <a:rPr sz="2400" b="1">
                <a:solidFill>
                  <a:srgbClr val="CC3300"/>
                </a:solidFill>
              </a:rPr>
              <a:t>Body Level One</a:t>
            </a:r>
          </a:p>
          <a:p>
            <a:pPr lvl="1">
              <a:defRPr sz="1800" b="0">
                <a:solidFill>
                  <a:srgbClr val="000000"/>
                </a:solidFill>
              </a:defRPr>
            </a:pPr>
            <a:r>
              <a:rPr sz="2400" b="1">
                <a:solidFill>
                  <a:srgbClr val="CC3300"/>
                </a:solidFill>
              </a:rPr>
              <a:t>Body Level Two</a:t>
            </a:r>
          </a:p>
          <a:p>
            <a:pPr lvl="2">
              <a:defRPr sz="1800" b="0">
                <a:solidFill>
                  <a:srgbClr val="000000"/>
                </a:solidFill>
              </a:defRPr>
            </a:pPr>
            <a:r>
              <a:rPr sz="2400" b="1">
                <a:solidFill>
                  <a:srgbClr val="CC3300"/>
                </a:solidFill>
              </a:rPr>
              <a:t>Body Level Three</a:t>
            </a:r>
          </a:p>
          <a:p>
            <a:pPr lvl="3">
              <a:defRPr sz="1800" b="0">
                <a:solidFill>
                  <a:srgbClr val="000000"/>
                </a:solidFill>
              </a:defRPr>
            </a:pPr>
            <a:r>
              <a:rPr sz="2400" b="1">
                <a:solidFill>
                  <a:srgbClr val="CC3300"/>
                </a:solidFill>
              </a:rPr>
              <a:t>Body Level Four</a:t>
            </a:r>
          </a:p>
          <a:p>
            <a:pPr lvl="4">
              <a:defRPr sz="1800" b="0">
                <a:solidFill>
                  <a:srgbClr val="000000"/>
                </a:solidFill>
              </a:defRPr>
            </a:pPr>
            <a:r>
              <a:rPr sz="2400" b="1">
                <a:solidFill>
                  <a:srgbClr val="CC3300"/>
                </a:solidFill>
              </a:rPr>
              <a:t>Body Level Five</a:t>
            </a:r>
          </a:p>
        </p:txBody>
      </p:sp>
      <p:sp>
        <p:nvSpPr>
          <p:cNvPr id="24" name="Shape 24"/>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117818650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1139662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930399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3166505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3123323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818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3453373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4141534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173374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1966659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160774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08275853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992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2684711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1680435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163128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2178861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2131639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99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1954688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12677886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373311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0">
                <a:solidFill>
                  <a:srgbClr val="663300"/>
                </a:solidFill>
                <a:latin typeface="Arial Black"/>
                <a:ea typeface="Arial Black"/>
                <a:cs typeface="Arial Black"/>
                <a:sym typeface="Arial Black"/>
              </a:defRPr>
            </a:lvl1pPr>
          </a:lstStyle>
          <a:p>
            <a:pPr lvl="0">
              <a:defRPr sz="1800">
                <a:solidFill>
                  <a:srgbClr val="000000"/>
                </a:solidFill>
              </a:defRPr>
            </a:pPr>
            <a:r>
              <a:rPr sz="2000">
                <a:solidFill>
                  <a:srgbClr val="663300"/>
                </a:solidFill>
              </a:rPr>
              <a:t>Title Text</a:t>
            </a:r>
          </a:p>
        </p:txBody>
      </p:sp>
      <p:sp>
        <p:nvSpPr>
          <p:cNvPr id="32" name="Shape 32"/>
          <p:cNvSpPr>
            <a:spLocks noGrp="1"/>
          </p:cNvSpPr>
          <p:nvPr>
            <p:ph type="body" idx="1"/>
          </p:nvPr>
        </p:nvSpPr>
        <p:spPr>
          <a:xfrm>
            <a:off x="3575050" y="273050"/>
            <a:ext cx="5111750" cy="6584950"/>
          </a:xfrm>
          <a:prstGeom prst="rect">
            <a:avLst/>
          </a:prstGeom>
        </p:spPr>
        <p:txBody>
          <a:bodyPr/>
          <a:lstStyle>
            <a:lvl1pPr>
              <a:defRPr>
                <a:solidFill>
                  <a:srgbClr val="CC3300"/>
                </a:solidFill>
                <a:latin typeface="Times New Roman"/>
                <a:ea typeface="Times New Roman"/>
                <a:cs typeface="Times New Roman"/>
                <a:sym typeface="Times New Roman"/>
              </a:defRPr>
            </a:lvl1pPr>
            <a:lvl2pPr>
              <a:defRPr>
                <a:solidFill>
                  <a:srgbClr val="CC3300"/>
                </a:solidFill>
                <a:latin typeface="Times New Roman"/>
                <a:ea typeface="Times New Roman"/>
                <a:cs typeface="Times New Roman"/>
                <a:sym typeface="Times New Roman"/>
              </a:defRPr>
            </a:lvl2pPr>
            <a:lvl3pPr>
              <a:defRPr>
                <a:solidFill>
                  <a:srgbClr val="CC3300"/>
                </a:solidFill>
                <a:latin typeface="Times New Roman"/>
                <a:ea typeface="Times New Roman"/>
                <a:cs typeface="Times New Roman"/>
                <a:sym typeface="Times New Roman"/>
              </a:defRPr>
            </a:lvl3pPr>
            <a:lvl4pPr>
              <a:defRPr>
                <a:solidFill>
                  <a:srgbClr val="CC3300"/>
                </a:solidFill>
                <a:latin typeface="Times New Roman"/>
                <a:ea typeface="Times New Roman"/>
                <a:cs typeface="Times New Roman"/>
                <a:sym typeface="Times New Roman"/>
              </a:defRPr>
            </a:lvl4pPr>
            <a:lvl5pPr>
              <a:defRPr>
                <a:solidFill>
                  <a:srgbClr val="CC3300"/>
                </a:solidFill>
                <a:latin typeface="Times New Roman"/>
                <a:ea typeface="Times New Roman"/>
                <a:cs typeface="Times New Roman"/>
                <a:sym typeface="Times New Roman"/>
              </a:defRPr>
            </a:lvl5pPr>
          </a:lstStyle>
          <a:p>
            <a:pPr lvl="0">
              <a:defRPr sz="1800">
                <a:solidFill>
                  <a:srgbClr val="000000"/>
                </a:solidFill>
              </a:defRPr>
            </a:pPr>
            <a:r>
              <a:rPr sz="3200">
                <a:solidFill>
                  <a:srgbClr val="CC3300"/>
                </a:solidFill>
              </a:rPr>
              <a:t>Body Level One</a:t>
            </a:r>
          </a:p>
          <a:p>
            <a:pPr lvl="1">
              <a:defRPr sz="1800">
                <a:solidFill>
                  <a:srgbClr val="000000"/>
                </a:solidFill>
              </a:defRPr>
            </a:pPr>
            <a:r>
              <a:rPr sz="3200">
                <a:solidFill>
                  <a:srgbClr val="CC3300"/>
                </a:solidFill>
              </a:rPr>
              <a:t>Body Level Two</a:t>
            </a:r>
          </a:p>
          <a:p>
            <a:pPr lvl="2">
              <a:defRPr sz="1800">
                <a:solidFill>
                  <a:srgbClr val="000000"/>
                </a:solidFill>
              </a:defRPr>
            </a:pPr>
            <a:r>
              <a:rPr sz="3200">
                <a:solidFill>
                  <a:srgbClr val="CC3300"/>
                </a:solidFill>
              </a:rPr>
              <a:t>Body Level Three</a:t>
            </a:r>
          </a:p>
          <a:p>
            <a:pPr lvl="3">
              <a:defRPr sz="1800">
                <a:solidFill>
                  <a:srgbClr val="000000"/>
                </a:solidFill>
              </a:defRPr>
            </a:pPr>
            <a:r>
              <a:rPr sz="3200">
                <a:solidFill>
                  <a:srgbClr val="CC3300"/>
                </a:solidFill>
              </a:rPr>
              <a:t>Body Level Four</a:t>
            </a:r>
          </a:p>
          <a:p>
            <a:pPr lvl="4">
              <a:defRPr sz="1800">
                <a:solidFill>
                  <a:srgbClr val="000000"/>
                </a:solidFill>
              </a:defRPr>
            </a:pPr>
            <a:r>
              <a:rPr sz="3200">
                <a:solidFill>
                  <a:srgbClr val="CC3300"/>
                </a:solidFill>
              </a:rPr>
              <a:t>Body Level Five</a:t>
            </a:r>
          </a:p>
        </p:txBody>
      </p:sp>
      <p:sp>
        <p:nvSpPr>
          <p:cNvPr id="33" name="Shape 33"/>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13111756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34147139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dirty="0">
                <a:solidFill>
                  <a:prstClr val="black"/>
                </a:solidFill>
                <a:ea typeface="Arial" charset="0"/>
                <a:cs typeface="Arial" charset="0"/>
                <a:sym typeface="Times New Roman"/>
              </a:rPr>
              <a:t>PowerPoint Lectures</a:t>
            </a:r>
          </a:p>
          <a:p>
            <a:pPr eaLnBrk="0" hangingPunct="0">
              <a:defRPr/>
            </a:pPr>
            <a:r>
              <a:rPr lang="en-US" sz="2200" b="1" i="1" dirty="0">
                <a:solidFill>
                  <a:prstClr val="black"/>
                </a:solidFill>
                <a:ea typeface="Arial" charset="0"/>
                <a:cs typeface="Arial" charset="0"/>
                <a:sym typeface="Times New Roman"/>
              </a:rPr>
              <a:t>Campbell Biology: Concepts &amp; Connections, </a:t>
            </a:r>
            <a:r>
              <a:rPr lang="en-US" b="1" i="1" dirty="0">
                <a:solidFill>
                  <a:prstClr val="black"/>
                </a:solidFill>
                <a:ea typeface="Arial" charset="0"/>
                <a:cs typeface="Arial" charset="0"/>
                <a:sym typeface="Times New Roman"/>
              </a:rPr>
              <a:t>Eighth Edition</a:t>
            </a:r>
          </a:p>
          <a:p>
            <a:pPr eaLnBrk="0" hangingPunct="0">
              <a:defRPr/>
            </a:pPr>
            <a:r>
              <a:rPr lang="en-US" sz="1400" cap="all" dirty="0">
                <a:solidFill>
                  <a:prstClr val="black"/>
                </a:solidFill>
                <a:ea typeface="Arial" charset="0"/>
                <a:cs typeface="Arial" charset="0"/>
                <a:sym typeface="Times New Roman"/>
              </a:rPr>
              <a:t>Reece</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Taylor</a:t>
            </a:r>
            <a:r>
              <a:rPr lang="en-US" sz="1400" dirty="0">
                <a:solidFill>
                  <a:prstClr val="black"/>
                </a:solidFill>
                <a:ea typeface="Arial" charset="0"/>
                <a:cs typeface="Arial" panose="020B0604020202020204" pitchFamily="34" charset="0"/>
                <a:sym typeface="Symbol" panose="05050102010706020507" pitchFamily="18" charset="2"/>
              </a:rPr>
              <a:t> • </a:t>
            </a:r>
            <a:r>
              <a:rPr lang="en-US" sz="1400" cap="all" dirty="0">
                <a:solidFill>
                  <a:prstClr val="black"/>
                </a:solidFill>
                <a:ea typeface="Arial" charset="0"/>
                <a:cs typeface="Arial" charset="0"/>
                <a:sym typeface="Times New Roman"/>
              </a:rPr>
              <a:t>Simon</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a:t>
            </a:r>
            <a:r>
              <a:rPr lang="en-US" sz="1400" dirty="0">
                <a:solidFill>
                  <a:prstClr val="black"/>
                </a:solidFill>
                <a:ea typeface="Arial" charset="0"/>
                <a:cs typeface="Arial" charset="0"/>
                <a:sym typeface="Times New Roman"/>
              </a:rPr>
              <a:t> </a:t>
            </a:r>
            <a:r>
              <a:rPr lang="en-US" sz="1400" cap="all" dirty="0">
                <a:solidFill>
                  <a:prstClr val="black"/>
                </a:solidFill>
                <a:ea typeface="Arial" charset="0"/>
                <a:cs typeface="Arial" charset="0"/>
                <a:sym typeface="Times New Roman"/>
              </a:rPr>
              <a:t>Dickey</a:t>
            </a:r>
            <a:r>
              <a:rPr lang="en-US" sz="1400" dirty="0">
                <a:solidFill>
                  <a:prstClr val="black"/>
                </a:solidFill>
                <a:ea typeface="Arial" charset="0"/>
                <a:cs typeface="Arial" charset="0"/>
                <a:sym typeface="Times New Roman"/>
              </a:rPr>
              <a:t> </a:t>
            </a:r>
            <a:r>
              <a:rPr lang="en-US" sz="1400" dirty="0">
                <a:solidFill>
                  <a:prstClr val="black"/>
                </a:solidFill>
                <a:ea typeface="Arial" charset="0"/>
                <a:cs typeface="Arial" panose="020B0604020202020204" pitchFamily="34" charset="0"/>
                <a:sym typeface="Symbol" panose="05050102010706020507" pitchFamily="18" charset="2"/>
              </a:rPr>
              <a:t>• </a:t>
            </a:r>
            <a:r>
              <a:rPr lang="en-US" sz="1400" cap="all" dirty="0">
                <a:solidFill>
                  <a:prstClr val="black"/>
                </a:solidFill>
                <a:ea typeface="Arial" charset="0"/>
                <a:cs typeface="Arial" panose="020B0604020202020204" pitchFamily="34" charset="0"/>
                <a:sym typeface="Symbol" panose="05050102010706020507" pitchFamily="18" charset="2"/>
              </a:rPr>
              <a:t>Hogan</a:t>
            </a:r>
            <a:endParaRPr lang="en-US" sz="1400" cap="all" dirty="0">
              <a:solidFill>
                <a:prstClr val="black"/>
              </a:solidFill>
              <a:cs typeface="Times New Roman"/>
              <a:sym typeface="Times New Roman"/>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cs typeface="Times New Roman"/>
                <a:sym typeface="Times New Roman"/>
              </a:rPr>
              <a:t>Chapter 7 </a:t>
            </a:r>
          </a:p>
        </p:txBody>
      </p:sp>
      <p:sp>
        <p:nvSpPr>
          <p:cNvPr id="13" name="TextBox 12"/>
          <p:cNvSpPr txBox="1"/>
          <p:nvPr/>
        </p:nvSpPr>
        <p:spPr>
          <a:xfrm>
            <a:off x="6392312" y="6434998"/>
            <a:ext cx="2650084" cy="307777"/>
          </a:xfrm>
          <a:prstGeom prst="rect">
            <a:avLst/>
          </a:prstGeom>
          <a:noFill/>
        </p:spPr>
        <p:txBody>
          <a:bodyPr wrap="none" rtlCol="0">
            <a:spAutoFit/>
          </a:bodyPr>
          <a:lstStyle/>
          <a:p>
            <a:pPr algn="r">
              <a:defRPr/>
            </a:pPr>
            <a:r>
              <a:rPr lang="en-US" sz="1400" b="1" dirty="0">
                <a:solidFill>
                  <a:prstClr val="black"/>
                </a:solidFill>
                <a:ea typeface="Arial" charset="0"/>
                <a:cs typeface="Arial" charset="0"/>
                <a:sym typeface="Times New Roman"/>
              </a:rPr>
              <a:t>Lecture by Edward J. </a:t>
            </a:r>
            <a:r>
              <a:rPr lang="en-US" sz="1400" b="1" dirty="0" err="1">
                <a:solidFill>
                  <a:prstClr val="black"/>
                </a:solidFill>
                <a:ea typeface="Arial" charset="0"/>
                <a:cs typeface="Arial" charset="0"/>
                <a:sym typeface="Times New Roman"/>
              </a:rPr>
              <a:t>Zalisko</a:t>
            </a:r>
            <a:endParaRPr lang="en-US" sz="1400" b="1" dirty="0">
              <a:solidFill>
                <a:prstClr val="black"/>
              </a:solidFill>
              <a:ea typeface="Arial" charset="0"/>
              <a:cs typeface="Arial" charset="0"/>
              <a:sym typeface="Times New Roman"/>
            </a:endParaRPr>
          </a:p>
        </p:txBody>
      </p:sp>
      <p:sp>
        <p:nvSpPr>
          <p:cNvPr id="14" name="TextBox 13"/>
          <p:cNvSpPr txBox="1"/>
          <p:nvPr/>
        </p:nvSpPr>
        <p:spPr>
          <a:xfrm>
            <a:off x="67733" y="4606307"/>
            <a:ext cx="7992894" cy="553998"/>
          </a:xfrm>
          <a:prstGeom prst="rect">
            <a:avLst/>
          </a:prstGeom>
          <a:noFill/>
        </p:spPr>
        <p:txBody>
          <a:bodyPr wrap="none" rtlCol="0">
            <a:spAutoFit/>
          </a:bodyPr>
          <a:lstStyle/>
          <a:p>
            <a:r>
              <a:rPr lang="en-US" sz="3000" b="1" dirty="0">
                <a:solidFill>
                  <a:srgbClr val="F2C552"/>
                </a:solidFill>
                <a:effectLst>
                  <a:outerShdw blurRad="50800" dist="38100" dir="8100000" algn="tr" rotWithShape="0">
                    <a:prstClr val="black">
                      <a:alpha val="40000"/>
                    </a:prstClr>
                  </a:outerShdw>
                </a:effectLst>
                <a:cs typeface="Times New Roman"/>
                <a:sym typeface="Times New Roman"/>
              </a:rPr>
              <a:t>Photosynthesis: </a:t>
            </a:r>
            <a:r>
              <a:rPr lang="en-US" sz="3000" b="1" i="1" dirty="0">
                <a:solidFill>
                  <a:srgbClr val="F2C552"/>
                </a:solidFill>
                <a:effectLst>
                  <a:outerShdw blurRad="50800" dist="38100" dir="8100000" algn="tr" rotWithShape="0">
                    <a:prstClr val="black">
                      <a:alpha val="40000"/>
                    </a:prstClr>
                  </a:outerShdw>
                </a:effectLst>
                <a:cs typeface="Times New Roman"/>
                <a:sym typeface="Times New Roman"/>
              </a:rPr>
              <a:t>Using Light to Make Food</a:t>
            </a:r>
          </a:p>
        </p:txBody>
      </p:sp>
    </p:spTree>
    <p:extLst>
      <p:ext uri="{BB962C8B-B14F-4D97-AF65-F5344CB8AC3E}">
        <p14:creationId xmlns:p14="http://schemas.microsoft.com/office/powerpoint/2010/main" val="1693163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2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3104466"/>
            <a:ext cx="8153400" cy="6477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vl2pPr marL="457200" indent="0" algn="ctr">
              <a:buNone/>
              <a:defRPr sz="3600" b="1" cap="small" baseline="0">
                <a:solidFill>
                  <a:srgbClr val="F2C552"/>
                </a:solidFill>
                <a:effectLst>
                  <a:outerShdw blurRad="38100" dist="38100" dir="2700000" algn="tl">
                    <a:srgbClr val="000000">
                      <a:alpha val="43137"/>
                    </a:srgbClr>
                  </a:outerShdw>
                </a:effectLst>
              </a:defRPr>
            </a:lvl2pPr>
            <a:lvl3pPr marL="914400" indent="0" algn="ctr">
              <a:buNone/>
              <a:defRPr sz="3600" b="1" cap="small" baseline="0">
                <a:solidFill>
                  <a:srgbClr val="F2C552"/>
                </a:solidFill>
                <a:effectLst>
                  <a:outerShdw blurRad="38100" dist="38100" dir="2700000" algn="tl">
                    <a:srgbClr val="000000">
                      <a:alpha val="43137"/>
                    </a:srgbClr>
                  </a:outerShdw>
                </a:effectLst>
              </a:defRPr>
            </a:lvl3pPr>
            <a:lvl4pPr marL="1371600" indent="0" algn="ctr">
              <a:buNone/>
              <a:defRPr sz="3600" b="1" cap="small" baseline="0">
                <a:solidFill>
                  <a:srgbClr val="F2C552"/>
                </a:solidFill>
                <a:effectLst>
                  <a:outerShdw blurRad="38100" dist="38100" dir="2700000" algn="tl">
                    <a:srgbClr val="000000">
                      <a:alpha val="43137"/>
                    </a:srgbClr>
                  </a:outerShdw>
                </a:effectLst>
              </a:defRPr>
            </a:lvl4pPr>
            <a:lvl5pPr marL="1828800" indent="0" algn="ctr">
              <a:buNone/>
              <a:defRPr sz="3600" b="1" cap="small" baseline="0">
                <a:solidFill>
                  <a:srgbClr val="F2C552"/>
                </a:solidFill>
                <a:effectLst>
                  <a:outerShdw blurRad="38100" dist="38100" dir="2700000" algn="tl">
                    <a:srgbClr val="000000">
                      <a:alpha val="43137"/>
                    </a:srgbClr>
                  </a:outerShdw>
                </a:effectLst>
              </a:defRPr>
            </a:lvl5pPr>
          </a:lstStyle>
          <a:p>
            <a:pPr lvl="0"/>
            <a:r>
              <a:rPr lang="en-US" dirty="0"/>
              <a:t>Click to edit Master text styles</a:t>
            </a:r>
          </a:p>
        </p:txBody>
      </p:sp>
    </p:spTree>
    <p:extLst>
      <p:ext uri="{BB962C8B-B14F-4D97-AF65-F5344CB8AC3E}">
        <p14:creationId xmlns:p14="http://schemas.microsoft.com/office/powerpoint/2010/main" val="2410643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6" name="Footer Placeholder 5"/>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487454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cs typeface="Times New Roman"/>
              <a:sym typeface="Times New Roman"/>
            </a:endParaRPr>
          </a:p>
        </p:txBody>
      </p:sp>
      <p:sp>
        <p:nvSpPr>
          <p:cNvPr id="8" name="Footer Placeholder 7"/>
          <p:cNvSpPr>
            <a:spLocks noGrp="1"/>
          </p:cNvSpPr>
          <p:nvPr>
            <p:ph type="ftr" sz="quarter" idx="11"/>
          </p:nvPr>
        </p:nvSpPr>
        <p:spPr/>
        <p:txBody>
          <a:bodyPr/>
          <a:lstStyle/>
          <a:p>
            <a:r>
              <a:rPr lang="en-US">
                <a:solidFill>
                  <a:prstClr val="black"/>
                </a:solidFill>
              </a:rPr>
              <a:t>Photosynthesis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a:solidFill>
                  <a:prstClr val="black"/>
                </a:solidFill>
                <a:cs typeface="Times New Roman"/>
                <a:sym typeface="Times New Roman"/>
              </a:rPr>
              <a:pPr/>
              <a:t>‹#›</a:t>
            </a:fld>
            <a:endParaRPr lang="en-US">
              <a:solidFill>
                <a:prstClr val="black"/>
              </a:solidFill>
              <a:cs typeface="Times New Roman"/>
              <a:sym typeface="Times New Roman"/>
            </a:endParaRPr>
          </a:p>
        </p:txBody>
      </p:sp>
    </p:spTree>
    <p:extLst>
      <p:ext uri="{BB962C8B-B14F-4D97-AF65-F5344CB8AC3E}">
        <p14:creationId xmlns:p14="http://schemas.microsoft.com/office/powerpoint/2010/main" val="9843086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3734043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304800" y="2895600"/>
            <a:ext cx="4114800" cy="2514600"/>
          </a:xfrm>
        </p:spPr>
        <p:txBody>
          <a:bodyPr/>
          <a:lstStyle>
            <a:lvl1pPr>
              <a:defRPr sz="6000">
                <a:solidFill>
                  <a:schemeClr val="bg1"/>
                </a:solidFill>
              </a:defRPr>
            </a:lvl1pPr>
          </a:lstStyle>
          <a:p>
            <a:r>
              <a:rPr lang="en-US"/>
              <a:t>Click to edit Master title style</a:t>
            </a:r>
          </a:p>
        </p:txBody>
      </p:sp>
      <p:sp>
        <p:nvSpPr>
          <p:cNvPr id="117763" name="Rectangle 3"/>
          <p:cNvSpPr>
            <a:spLocks noGrp="1" noChangeArrowheads="1"/>
          </p:cNvSpPr>
          <p:nvPr>
            <p:ph type="subTitle" idx="1"/>
          </p:nvPr>
        </p:nvSpPr>
        <p:spPr>
          <a:xfrm>
            <a:off x="4419600" y="5105400"/>
            <a:ext cx="4419600" cy="1066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0120409C-832B-4CE9-AC1D-A1620B4182CC}" type="slidenum">
              <a:rPr lang="en-US"/>
              <a:pPr>
                <a:defRPr/>
              </a:pPr>
              <a:t>‹#›</a:t>
            </a:fld>
            <a:endParaRPr lang="en-US"/>
          </a:p>
        </p:txBody>
      </p:sp>
    </p:spTree>
    <p:extLst>
      <p:ext uri="{BB962C8B-B14F-4D97-AF65-F5344CB8AC3E}">
        <p14:creationId xmlns:p14="http://schemas.microsoft.com/office/powerpoint/2010/main" val="3682726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469EC212-C73E-4DEF-BB9C-D33736D28E01}" type="slidenum">
              <a:rPr lang="en-US"/>
              <a:pPr>
                <a:defRPr/>
              </a:pPr>
              <a:t>‹#›</a:t>
            </a:fld>
            <a:endParaRPr lang="en-US"/>
          </a:p>
        </p:txBody>
      </p:sp>
    </p:spTree>
    <p:extLst>
      <p:ext uri="{BB962C8B-B14F-4D97-AF65-F5344CB8AC3E}">
        <p14:creationId xmlns:p14="http://schemas.microsoft.com/office/powerpoint/2010/main" val="143515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AD2FA989-7B30-4652-8270-5E085C6244E4}" type="slidenum">
              <a:rPr lang="en-US"/>
              <a:pPr>
                <a:defRPr/>
              </a:pPr>
              <a:t>‹#›</a:t>
            </a:fld>
            <a:endParaRPr lang="en-US"/>
          </a:p>
        </p:txBody>
      </p:sp>
    </p:spTree>
    <p:extLst>
      <p:ext uri="{BB962C8B-B14F-4D97-AF65-F5344CB8AC3E}">
        <p14:creationId xmlns:p14="http://schemas.microsoft.com/office/powerpoint/2010/main" val="207862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0">
                <a:solidFill>
                  <a:srgbClr val="663300"/>
                </a:solidFill>
                <a:latin typeface="Arial Black"/>
                <a:ea typeface="Arial Black"/>
                <a:cs typeface="Arial Black"/>
                <a:sym typeface="Arial Black"/>
              </a:defRPr>
            </a:lvl1pPr>
          </a:lstStyle>
          <a:p>
            <a:pPr lvl="0">
              <a:defRPr sz="1800">
                <a:solidFill>
                  <a:srgbClr val="000000"/>
                </a:solidFill>
              </a:defRPr>
            </a:pPr>
            <a:r>
              <a:rPr sz="2000">
                <a:solidFill>
                  <a:srgbClr val="663300"/>
                </a:solidFill>
              </a:rPr>
              <a:t>Title Text</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None/>
              <a:defRPr sz="1400">
                <a:solidFill>
                  <a:srgbClr val="CC3300"/>
                </a:solidFill>
                <a:latin typeface="Times New Roman"/>
                <a:ea typeface="Times New Roman"/>
                <a:cs typeface="Times New Roman"/>
                <a:sym typeface="Times New Roman"/>
              </a:defRPr>
            </a:lvl1pPr>
            <a:lvl2pPr marL="0" indent="457200">
              <a:spcBef>
                <a:spcPts val="300"/>
              </a:spcBef>
              <a:buSzTx/>
              <a:buNone/>
              <a:defRPr sz="1400">
                <a:solidFill>
                  <a:srgbClr val="CC3300"/>
                </a:solidFill>
                <a:latin typeface="Times New Roman"/>
                <a:ea typeface="Times New Roman"/>
                <a:cs typeface="Times New Roman"/>
                <a:sym typeface="Times New Roman"/>
              </a:defRPr>
            </a:lvl2pPr>
            <a:lvl3pPr marL="0" indent="914400">
              <a:spcBef>
                <a:spcPts val="300"/>
              </a:spcBef>
              <a:buSzTx/>
              <a:buNone/>
              <a:defRPr sz="1400">
                <a:solidFill>
                  <a:srgbClr val="CC3300"/>
                </a:solidFill>
                <a:latin typeface="Times New Roman"/>
                <a:ea typeface="Times New Roman"/>
                <a:cs typeface="Times New Roman"/>
                <a:sym typeface="Times New Roman"/>
              </a:defRPr>
            </a:lvl3pPr>
            <a:lvl4pPr marL="0" indent="1371600">
              <a:spcBef>
                <a:spcPts val="300"/>
              </a:spcBef>
              <a:buSzTx/>
              <a:buNone/>
              <a:defRPr sz="1400">
                <a:solidFill>
                  <a:srgbClr val="CC3300"/>
                </a:solidFill>
                <a:latin typeface="Times New Roman"/>
                <a:ea typeface="Times New Roman"/>
                <a:cs typeface="Times New Roman"/>
                <a:sym typeface="Times New Roman"/>
              </a:defRPr>
            </a:lvl4pPr>
            <a:lvl5pPr marL="0" indent="1828800">
              <a:spcBef>
                <a:spcPts val="300"/>
              </a:spcBef>
              <a:buSzTx/>
              <a:buNone/>
              <a:defRPr sz="1400">
                <a:solidFill>
                  <a:srgbClr val="CC3300"/>
                </a:solidFill>
                <a:latin typeface="Times New Roman"/>
                <a:ea typeface="Times New Roman"/>
                <a:cs typeface="Times New Roman"/>
                <a:sym typeface="Times New Roman"/>
              </a:defRPr>
            </a:lvl5pPr>
          </a:lstStyle>
          <a:p>
            <a:pPr lvl="0">
              <a:defRPr sz="1800">
                <a:solidFill>
                  <a:srgbClr val="000000"/>
                </a:solidFill>
              </a:defRPr>
            </a:pPr>
            <a:r>
              <a:rPr sz="1400">
                <a:solidFill>
                  <a:srgbClr val="CC3300"/>
                </a:solidFill>
              </a:rPr>
              <a:t>Body Level One</a:t>
            </a:r>
          </a:p>
          <a:p>
            <a:pPr lvl="1">
              <a:defRPr sz="1800">
                <a:solidFill>
                  <a:srgbClr val="000000"/>
                </a:solidFill>
              </a:defRPr>
            </a:pPr>
            <a:r>
              <a:rPr sz="1400">
                <a:solidFill>
                  <a:srgbClr val="CC3300"/>
                </a:solidFill>
              </a:rPr>
              <a:t>Body Level Two</a:t>
            </a:r>
          </a:p>
          <a:p>
            <a:pPr lvl="2">
              <a:defRPr sz="1800">
                <a:solidFill>
                  <a:srgbClr val="000000"/>
                </a:solidFill>
              </a:defRPr>
            </a:pPr>
            <a:r>
              <a:rPr sz="1400">
                <a:solidFill>
                  <a:srgbClr val="CC3300"/>
                </a:solidFill>
              </a:rPr>
              <a:t>Body Level Three</a:t>
            </a:r>
          </a:p>
          <a:p>
            <a:pPr lvl="3">
              <a:defRPr sz="1800">
                <a:solidFill>
                  <a:srgbClr val="000000"/>
                </a:solidFill>
              </a:defRPr>
            </a:pPr>
            <a:r>
              <a:rPr sz="1400">
                <a:solidFill>
                  <a:srgbClr val="CC3300"/>
                </a:solidFill>
              </a:rPr>
              <a:t>Body Level Four</a:t>
            </a:r>
          </a:p>
          <a:p>
            <a:pPr lvl="4">
              <a:defRPr sz="1800">
                <a:solidFill>
                  <a:srgbClr val="000000"/>
                </a:solidFill>
              </a:defRPr>
            </a:pPr>
            <a:r>
              <a:rPr sz="1400">
                <a:solidFill>
                  <a:srgbClr val="CC3300"/>
                </a:solidFill>
              </a:rPr>
              <a:t>Body Level Five</a:t>
            </a:r>
          </a:p>
        </p:txBody>
      </p:sp>
      <p:sp>
        <p:nvSpPr>
          <p:cNvPr id="37" name="Shape 37"/>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790124228"/>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34671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295400"/>
            <a:ext cx="34671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5FA8749E-0660-49FF-816A-4B25196E09D7}" type="slidenum">
              <a:rPr lang="en-US"/>
              <a:pPr>
                <a:defRPr/>
              </a:pPr>
              <a:t>‹#›</a:t>
            </a:fld>
            <a:endParaRPr lang="en-US"/>
          </a:p>
        </p:txBody>
      </p:sp>
    </p:spTree>
    <p:extLst>
      <p:ext uri="{BB962C8B-B14F-4D97-AF65-F5344CB8AC3E}">
        <p14:creationId xmlns:p14="http://schemas.microsoft.com/office/powerpoint/2010/main" val="4065423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9" name="Rectangle 6"/>
          <p:cNvSpPr>
            <a:spLocks noGrp="1" noChangeArrowheads="1"/>
          </p:cNvSpPr>
          <p:nvPr>
            <p:ph type="sldNum" sz="quarter" idx="12"/>
          </p:nvPr>
        </p:nvSpPr>
        <p:spPr/>
        <p:txBody>
          <a:bodyPr/>
          <a:lstStyle>
            <a:lvl1pPr>
              <a:defRPr>
                <a:ea typeface="+mn-ea"/>
              </a:defRPr>
            </a:lvl1pPr>
          </a:lstStyle>
          <a:p>
            <a:pPr>
              <a:defRPr/>
            </a:pPr>
            <a:fld id="{04CBB65D-6825-4C2E-9C30-4952848EA3FE}" type="slidenum">
              <a:rPr lang="en-US"/>
              <a:pPr>
                <a:defRPr/>
              </a:pPr>
              <a:t>‹#›</a:t>
            </a:fld>
            <a:endParaRPr lang="en-US"/>
          </a:p>
        </p:txBody>
      </p:sp>
    </p:spTree>
    <p:extLst>
      <p:ext uri="{BB962C8B-B14F-4D97-AF65-F5344CB8AC3E}">
        <p14:creationId xmlns:p14="http://schemas.microsoft.com/office/powerpoint/2010/main" val="20091016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5" name="Rectangle 6"/>
          <p:cNvSpPr>
            <a:spLocks noGrp="1" noChangeArrowheads="1"/>
          </p:cNvSpPr>
          <p:nvPr>
            <p:ph type="sldNum" sz="quarter" idx="12"/>
          </p:nvPr>
        </p:nvSpPr>
        <p:spPr/>
        <p:txBody>
          <a:bodyPr/>
          <a:lstStyle>
            <a:lvl1pPr>
              <a:defRPr>
                <a:ea typeface="+mn-ea"/>
              </a:defRPr>
            </a:lvl1pPr>
          </a:lstStyle>
          <a:p>
            <a:pPr>
              <a:defRPr/>
            </a:pPr>
            <a:fld id="{AEA768B8-721B-46FF-93D7-AFE2CD3F6D79}" type="slidenum">
              <a:rPr lang="en-US"/>
              <a:pPr>
                <a:defRPr/>
              </a:pPr>
              <a:t>‹#›</a:t>
            </a:fld>
            <a:endParaRPr lang="en-US"/>
          </a:p>
        </p:txBody>
      </p:sp>
    </p:spTree>
    <p:extLst>
      <p:ext uri="{BB962C8B-B14F-4D97-AF65-F5344CB8AC3E}">
        <p14:creationId xmlns:p14="http://schemas.microsoft.com/office/powerpoint/2010/main" val="499095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4" name="Rectangle 6"/>
          <p:cNvSpPr>
            <a:spLocks noGrp="1" noChangeArrowheads="1"/>
          </p:cNvSpPr>
          <p:nvPr>
            <p:ph type="sldNum" sz="quarter" idx="12"/>
          </p:nvPr>
        </p:nvSpPr>
        <p:spPr/>
        <p:txBody>
          <a:bodyPr/>
          <a:lstStyle>
            <a:lvl1pPr>
              <a:defRPr>
                <a:ea typeface="+mn-ea"/>
              </a:defRPr>
            </a:lvl1pPr>
          </a:lstStyle>
          <a:p>
            <a:pPr>
              <a:defRPr/>
            </a:pPr>
            <a:fld id="{91B96F46-1843-464A-9C35-A9E8112B4E65}" type="slidenum">
              <a:rPr lang="en-US"/>
              <a:pPr>
                <a:defRPr/>
              </a:pPr>
              <a:t>‹#›</a:t>
            </a:fld>
            <a:endParaRPr lang="en-US"/>
          </a:p>
        </p:txBody>
      </p:sp>
    </p:spTree>
    <p:extLst>
      <p:ext uri="{BB962C8B-B14F-4D97-AF65-F5344CB8AC3E}">
        <p14:creationId xmlns:p14="http://schemas.microsoft.com/office/powerpoint/2010/main" val="1908621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0F12AEAC-A063-498C-A2DD-4A51BE2E8CE8}" type="slidenum">
              <a:rPr lang="en-US"/>
              <a:pPr>
                <a:defRPr/>
              </a:pPr>
              <a:t>‹#›</a:t>
            </a:fld>
            <a:endParaRPr lang="en-US"/>
          </a:p>
        </p:txBody>
      </p:sp>
    </p:spTree>
    <p:extLst>
      <p:ext uri="{BB962C8B-B14F-4D97-AF65-F5344CB8AC3E}">
        <p14:creationId xmlns:p14="http://schemas.microsoft.com/office/powerpoint/2010/main" val="2925891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85A8632C-714F-4138-8318-A194667C2740}" type="slidenum">
              <a:rPr lang="en-US"/>
              <a:pPr>
                <a:defRPr/>
              </a:pPr>
              <a:t>‹#›</a:t>
            </a:fld>
            <a:endParaRPr lang="en-US"/>
          </a:p>
        </p:txBody>
      </p:sp>
    </p:spTree>
    <p:extLst>
      <p:ext uri="{BB962C8B-B14F-4D97-AF65-F5344CB8AC3E}">
        <p14:creationId xmlns:p14="http://schemas.microsoft.com/office/powerpoint/2010/main" val="624947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2136F0E3-BA92-4E7B-A1B5-90DA25935754}" type="slidenum">
              <a:rPr lang="en-US"/>
              <a:pPr>
                <a:defRPr/>
              </a:pPr>
              <a:t>‹#›</a:t>
            </a:fld>
            <a:endParaRPr lang="en-US"/>
          </a:p>
        </p:txBody>
      </p:sp>
    </p:spTree>
    <p:extLst>
      <p:ext uri="{BB962C8B-B14F-4D97-AF65-F5344CB8AC3E}">
        <p14:creationId xmlns:p14="http://schemas.microsoft.com/office/powerpoint/2010/main" val="2576437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642AABAC-E458-49E7-84FB-86A5368C9344}" type="slidenum">
              <a:rPr lang="en-US"/>
              <a:pPr>
                <a:defRPr/>
              </a:pPr>
              <a:t>‹#›</a:t>
            </a:fld>
            <a:endParaRPr lang="en-US"/>
          </a:p>
        </p:txBody>
      </p:sp>
    </p:spTree>
    <p:extLst>
      <p:ext uri="{BB962C8B-B14F-4D97-AF65-F5344CB8AC3E}">
        <p14:creationId xmlns:p14="http://schemas.microsoft.com/office/powerpoint/2010/main" val="2258510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3467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076700" y="1295400"/>
            <a:ext cx="3467100" cy="48307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644FC8D9-2C18-41B4-A0FE-4846F8E62A6D}" type="slidenum">
              <a:rPr lang="en-US"/>
              <a:pPr>
                <a:defRPr/>
              </a:pPr>
              <a:t>‹#›</a:t>
            </a:fld>
            <a:endParaRPr lang="en-US"/>
          </a:p>
        </p:txBody>
      </p:sp>
    </p:spTree>
    <p:extLst>
      <p:ext uri="{BB962C8B-B14F-4D97-AF65-F5344CB8AC3E}">
        <p14:creationId xmlns:p14="http://schemas.microsoft.com/office/powerpoint/2010/main" val="3148044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8"/>
          <p:cNvSpPr>
            <a:spLocks noGrp="1" noChangeArrowheads="1"/>
          </p:cNvSpPr>
          <p:nvPr>
            <p:ph type="ftr" sz="quarter" idx="11"/>
          </p:nvPr>
        </p:nvSpPr>
        <p:spPr/>
        <p:txBody>
          <a:bodyPr/>
          <a:lstStyle>
            <a:lvl1pPr>
              <a:defRPr>
                <a:ea typeface="+mn-ea"/>
              </a:defRPr>
            </a:lvl1pPr>
          </a:lstStyle>
          <a:p>
            <a:pPr>
              <a:defRPr/>
            </a:pPr>
            <a:r>
              <a:rPr lang="en-US"/>
              <a:t>Photosynthesis</a:t>
            </a:r>
          </a:p>
        </p:txBody>
      </p:sp>
      <p:sp>
        <p:nvSpPr>
          <p:cNvPr id="7" name="Rectangle 9"/>
          <p:cNvSpPr>
            <a:spLocks noGrp="1" noChangeArrowheads="1"/>
          </p:cNvSpPr>
          <p:nvPr>
            <p:ph type="sldNum" sz="quarter" idx="12"/>
          </p:nvPr>
        </p:nvSpPr>
        <p:spPr/>
        <p:txBody>
          <a:bodyPr/>
          <a:lstStyle>
            <a:lvl1pPr>
              <a:defRPr>
                <a:ea typeface="+mn-ea"/>
              </a:defRPr>
            </a:lvl1pPr>
          </a:lstStyle>
          <a:p>
            <a:pPr>
              <a:defRPr/>
            </a:pPr>
            <a:fld id="{0049580E-29D9-402A-81A7-A3200DF1DE07}" type="slidenum">
              <a:rPr lang="en-US"/>
              <a:pPr>
                <a:defRPr/>
              </a:pPr>
              <a:t>‹#›</a:t>
            </a:fld>
            <a:endParaRPr lang="en-US"/>
          </a:p>
        </p:txBody>
      </p:sp>
    </p:spTree>
    <p:extLst>
      <p:ext uri="{BB962C8B-B14F-4D97-AF65-F5344CB8AC3E}">
        <p14:creationId xmlns:p14="http://schemas.microsoft.com/office/powerpoint/2010/main" val="3634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46038"/>
            <a:ext cx="8229600" cy="1249363"/>
          </a:xfrm>
          <a:prstGeom prst="rect">
            <a:avLst/>
          </a:prstGeom>
        </p:spPr>
        <p:txBody>
          <a:bodyPr/>
          <a:lstStyle>
            <a:lvl1pPr algn="l">
              <a:defRPr sz="4400" b="0">
                <a:solidFill>
                  <a:srgbClr val="663300"/>
                </a:solidFill>
                <a:latin typeface="Arial Black"/>
                <a:ea typeface="Arial Black"/>
                <a:cs typeface="Arial Black"/>
                <a:sym typeface="Arial Black"/>
              </a:defRPr>
            </a:lvl1pPr>
          </a:lstStyle>
          <a:p>
            <a:pPr lvl="0">
              <a:defRPr sz="1800">
                <a:solidFill>
                  <a:srgbClr val="000000"/>
                </a:solidFill>
              </a:defRPr>
            </a:pPr>
            <a:r>
              <a:rPr sz="4400">
                <a:solidFill>
                  <a:srgbClr val="663300"/>
                </a:solidFill>
              </a:rPr>
              <a:t>Title Text</a:t>
            </a:r>
          </a:p>
        </p:txBody>
      </p:sp>
      <p:sp>
        <p:nvSpPr>
          <p:cNvPr id="40" name="Shape 40"/>
          <p:cNvSpPr>
            <a:spLocks noGrp="1"/>
          </p:cNvSpPr>
          <p:nvPr>
            <p:ph type="body" idx="1"/>
          </p:nvPr>
        </p:nvSpPr>
        <p:spPr>
          <a:xfrm>
            <a:off x="457200" y="1295400"/>
            <a:ext cx="7086600" cy="5562600"/>
          </a:xfrm>
          <a:prstGeom prst="rect">
            <a:avLst/>
          </a:prstGeom>
        </p:spPr>
        <p:txBody>
          <a:bodyPr/>
          <a:lstStyle>
            <a:lvl1pPr>
              <a:spcBef>
                <a:spcPts val="500"/>
              </a:spcBef>
              <a:defRPr sz="2400">
                <a:solidFill>
                  <a:srgbClr val="CC3300"/>
                </a:solidFill>
                <a:latin typeface="Times New Roman"/>
                <a:ea typeface="Times New Roman"/>
                <a:cs typeface="Times New Roman"/>
                <a:sym typeface="Times New Roman"/>
              </a:defRPr>
            </a:lvl1pPr>
            <a:lvl2pPr marL="800100" indent="-342900">
              <a:spcBef>
                <a:spcPts val="500"/>
              </a:spcBef>
              <a:defRPr sz="2400">
                <a:solidFill>
                  <a:srgbClr val="CC3300"/>
                </a:solidFill>
                <a:latin typeface="Times New Roman"/>
                <a:ea typeface="Times New Roman"/>
                <a:cs typeface="Times New Roman"/>
                <a:sym typeface="Times New Roman"/>
              </a:defRPr>
            </a:lvl2pPr>
            <a:lvl3pPr marL="1143000" indent="-228600">
              <a:spcBef>
                <a:spcPts val="500"/>
              </a:spcBef>
              <a:defRPr sz="2400">
                <a:solidFill>
                  <a:srgbClr val="CC3300"/>
                </a:solidFill>
                <a:latin typeface="Times New Roman"/>
                <a:ea typeface="Times New Roman"/>
                <a:cs typeface="Times New Roman"/>
                <a:sym typeface="Times New Roman"/>
              </a:defRPr>
            </a:lvl3pPr>
            <a:lvl4pPr marL="1714500" indent="-342900">
              <a:spcBef>
                <a:spcPts val="500"/>
              </a:spcBef>
              <a:defRPr sz="2400">
                <a:solidFill>
                  <a:srgbClr val="CC3300"/>
                </a:solidFill>
                <a:latin typeface="Times New Roman"/>
                <a:ea typeface="Times New Roman"/>
                <a:cs typeface="Times New Roman"/>
                <a:sym typeface="Times New Roman"/>
              </a:defRPr>
            </a:lvl4pPr>
            <a:lvl5pPr marL="2171700" indent="-342900">
              <a:spcBef>
                <a:spcPts val="500"/>
              </a:spcBef>
              <a:defRPr sz="2400">
                <a:solidFill>
                  <a:srgbClr val="CC3300"/>
                </a:solidFill>
                <a:latin typeface="Times New Roman"/>
                <a:ea typeface="Times New Roman"/>
                <a:cs typeface="Times New Roman"/>
                <a:sym typeface="Times New Roman"/>
              </a:defRPr>
            </a:lvl5pPr>
          </a:lstStyle>
          <a:p>
            <a:pPr lvl="0">
              <a:defRPr sz="1800">
                <a:solidFill>
                  <a:srgbClr val="000000"/>
                </a:solidFill>
              </a:defRPr>
            </a:pPr>
            <a:r>
              <a:rPr sz="2400">
                <a:solidFill>
                  <a:srgbClr val="CC3300"/>
                </a:solidFill>
              </a:rPr>
              <a:t>Body Level One</a:t>
            </a:r>
          </a:p>
          <a:p>
            <a:pPr lvl="1">
              <a:defRPr sz="1800">
                <a:solidFill>
                  <a:srgbClr val="000000"/>
                </a:solidFill>
              </a:defRPr>
            </a:pPr>
            <a:r>
              <a:rPr sz="2400">
                <a:solidFill>
                  <a:srgbClr val="CC3300"/>
                </a:solidFill>
              </a:rPr>
              <a:t>Body Level Two</a:t>
            </a:r>
          </a:p>
          <a:p>
            <a:pPr lvl="2">
              <a:defRPr sz="1800">
                <a:solidFill>
                  <a:srgbClr val="000000"/>
                </a:solidFill>
              </a:defRPr>
            </a:pPr>
            <a:r>
              <a:rPr sz="2400">
                <a:solidFill>
                  <a:srgbClr val="CC3300"/>
                </a:solidFill>
              </a:rPr>
              <a:t>Body Level Three</a:t>
            </a:r>
          </a:p>
          <a:p>
            <a:pPr lvl="3">
              <a:defRPr sz="1800">
                <a:solidFill>
                  <a:srgbClr val="000000"/>
                </a:solidFill>
              </a:defRPr>
            </a:pPr>
            <a:r>
              <a:rPr sz="2400">
                <a:solidFill>
                  <a:srgbClr val="CC3300"/>
                </a:solidFill>
              </a:rPr>
              <a:t>Body Level Four</a:t>
            </a:r>
          </a:p>
          <a:p>
            <a:pPr lvl="4">
              <a:defRPr sz="1800">
                <a:solidFill>
                  <a:srgbClr val="000000"/>
                </a:solidFill>
              </a:defRPr>
            </a:pPr>
            <a:r>
              <a:rPr sz="2400">
                <a:solidFill>
                  <a:srgbClr val="CC3300"/>
                </a:solidFill>
              </a:rPr>
              <a:t>Body Level Five</a:t>
            </a:r>
          </a:p>
        </p:txBody>
      </p:sp>
      <p:sp>
        <p:nvSpPr>
          <p:cNvPr id="41" name="Shape 41"/>
          <p:cNvSpPr>
            <a:spLocks noGrp="1"/>
          </p:cNvSpPr>
          <p:nvPr>
            <p:ph type="sldNum" sz="quarter" idx="2"/>
          </p:nvPr>
        </p:nvSpPr>
        <p:spPr>
          <a:xfrm>
            <a:off x="6553200" y="6245225"/>
            <a:ext cx="2133600" cy="288824"/>
          </a:xfrm>
          <a:prstGeom prst="rect">
            <a:avLst/>
          </a:prstGeom>
        </p:spPr>
        <p:txBody>
          <a:bodyPr/>
          <a:lstStyle>
            <a:lvl1pPr>
              <a:defRPr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07787338"/>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773235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360969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42231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3863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19027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3471307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197211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5607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862532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3863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1.jpe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3.png"/><Relationship Id="rId5" Type="http://schemas.openxmlformats.org/officeDocument/2006/relationships/slideLayout" Target="../slideLayouts/slideLayout102.xml"/><Relationship Id="rId10" Type="http://schemas.openxmlformats.org/officeDocument/2006/relationships/image" Target="../media/image1.jpeg"/><Relationship Id="rId4" Type="http://schemas.openxmlformats.org/officeDocument/2006/relationships/slideLayout" Target="../slideLayouts/slideLayout10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image" Target="../media/image1.jpeg"/><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theme" Target="../theme/theme13.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1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10" Type="http://schemas.openxmlformats.org/officeDocument/2006/relationships/image" Target="../media/image1.jpeg"/><Relationship Id="rId4" Type="http://schemas.openxmlformats.org/officeDocument/2006/relationships/slideLayout" Target="../slideLayouts/slideLayout1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theme" Target="../theme/theme9.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52400" y="0"/>
            <a:ext cx="8915400" cy="76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b="0"/>
            </a:pPr>
            <a:r>
              <a:rPr sz="4000" b="1"/>
              <a:t>Title Text</a:t>
            </a:r>
          </a:p>
        </p:txBody>
      </p:sp>
      <p:sp>
        <p:nvSpPr>
          <p:cNvPr id="3" name="Shape 3"/>
          <p:cNvSpPr>
            <a:spLocks noGrp="1"/>
          </p:cNvSpPr>
          <p:nvPr>
            <p:ph type="body" idx="1"/>
          </p:nvPr>
        </p:nvSpPr>
        <p:spPr>
          <a:xfrm>
            <a:off x="1524000" y="838200"/>
            <a:ext cx="7467600" cy="6019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solidFill>
                  <a:srgbClr val="000000"/>
                </a:solidFill>
              </a:defRPr>
            </a:pPr>
            <a:r>
              <a:rPr sz="3200">
                <a:solidFill>
                  <a:srgbClr val="5D3603"/>
                </a:solidFill>
              </a:rPr>
              <a:t>Body Level One</a:t>
            </a:r>
          </a:p>
          <a:p>
            <a:pPr lvl="1">
              <a:defRPr sz="1800">
                <a:solidFill>
                  <a:srgbClr val="000000"/>
                </a:solidFill>
              </a:defRPr>
            </a:pPr>
            <a:r>
              <a:rPr sz="3200">
                <a:solidFill>
                  <a:srgbClr val="5D3603"/>
                </a:solidFill>
              </a:rPr>
              <a:t>Body Level Two</a:t>
            </a:r>
          </a:p>
          <a:p>
            <a:pPr lvl="2">
              <a:defRPr sz="1800">
                <a:solidFill>
                  <a:srgbClr val="000000"/>
                </a:solidFill>
              </a:defRPr>
            </a:pPr>
            <a:r>
              <a:rPr sz="3200">
                <a:solidFill>
                  <a:srgbClr val="5D3603"/>
                </a:solidFill>
              </a:rPr>
              <a:t>Body Level Three</a:t>
            </a:r>
          </a:p>
          <a:p>
            <a:pPr lvl="3">
              <a:defRPr sz="1800">
                <a:solidFill>
                  <a:srgbClr val="000000"/>
                </a:solidFill>
              </a:defRPr>
            </a:pPr>
            <a:r>
              <a:rPr sz="3200">
                <a:solidFill>
                  <a:srgbClr val="5D3603"/>
                </a:solidFill>
              </a:rPr>
              <a:t>Body Level Four</a:t>
            </a:r>
          </a:p>
          <a:p>
            <a:pPr lvl="4">
              <a:defRPr sz="1800">
                <a:solidFill>
                  <a:srgbClr val="000000"/>
                </a:solidFill>
              </a:defRPr>
            </a:pPr>
            <a:r>
              <a:rPr sz="3200">
                <a:solidFill>
                  <a:srgbClr val="5D3603"/>
                </a:solidFill>
              </a:rPr>
              <a:t>Body Level Five</a:t>
            </a:r>
          </a:p>
        </p:txBody>
      </p:sp>
      <p:sp>
        <p:nvSpPr>
          <p:cNvPr id="4" name="Shape 4"/>
          <p:cNvSpPr>
            <a:spLocks noGrp="1"/>
          </p:cNvSpPr>
          <p:nvPr>
            <p:ph type="sldNum" sz="quarter" idx="2"/>
          </p:nvPr>
        </p:nvSpPr>
        <p:spPr>
          <a:xfrm>
            <a:off x="7239000" y="6400800"/>
            <a:ext cx="1905000" cy="265684"/>
          </a:xfrm>
          <a:prstGeom prst="rect">
            <a:avLst/>
          </a:prstGeom>
          <a:ln w="12700">
            <a:miter lim="400000"/>
          </a:ln>
        </p:spPr>
        <p:txBody>
          <a:bodyPr lIns="45719" rIns="45719">
            <a:spAutoFit/>
          </a:bodyPr>
          <a:lstStyle>
            <a:lvl1pPr algn="r">
              <a:defRPr sz="1400" b="1">
                <a:latin typeface="Copperplate Gothic Bold"/>
                <a:ea typeface="Copperplate Gothic Bold"/>
                <a:cs typeface="Copperplate Gothic Bold"/>
                <a:sym typeface="Copperplate Gothic Bold"/>
              </a:defRPr>
            </a:lvl1pPr>
          </a:lstStyle>
          <a:p>
            <a:fld id="{86CB4B4D-7CA3-9044-876B-883B54F8677D}" type="slidenum">
              <a:rPr kern="0">
                <a:solidFill>
                  <a:sysClr val="windowText" lastClr="000000"/>
                </a:solidFill>
              </a:rPr>
              <a:pPr/>
              <a:t>‹#›</a:t>
            </a:fld>
            <a:endParaRPr kern="0">
              <a:solidFill>
                <a:sysClr val="windowText" lastClr="000000"/>
              </a:solidFill>
            </a:endParaRPr>
          </a:p>
        </p:txBody>
      </p:sp>
    </p:spTree>
    <p:extLst>
      <p:ext uri="{BB962C8B-B14F-4D97-AF65-F5344CB8AC3E}">
        <p14:creationId xmlns:p14="http://schemas.microsoft.com/office/powerpoint/2010/main" val="403056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ransition spd="med"/>
  <p:hf hdr="0" dt="0"/>
  <p:txStyles>
    <p:titleStyle>
      <a:lvl1pPr algn="r">
        <a:defRPr sz="4000" b="1">
          <a:latin typeface="Copperplate Gothic Bold"/>
          <a:ea typeface="Copperplate Gothic Bold"/>
          <a:cs typeface="Copperplate Gothic Bold"/>
          <a:sym typeface="Copperplate Gothic Bold"/>
        </a:defRPr>
      </a:lvl1pPr>
      <a:lvl2pPr algn="r">
        <a:defRPr sz="4000" b="1">
          <a:latin typeface="Copperplate Gothic Bold"/>
          <a:ea typeface="Copperplate Gothic Bold"/>
          <a:cs typeface="Copperplate Gothic Bold"/>
          <a:sym typeface="Copperplate Gothic Bold"/>
        </a:defRPr>
      </a:lvl2pPr>
      <a:lvl3pPr algn="r">
        <a:defRPr sz="4000" b="1">
          <a:latin typeface="Copperplate Gothic Bold"/>
          <a:ea typeface="Copperplate Gothic Bold"/>
          <a:cs typeface="Copperplate Gothic Bold"/>
          <a:sym typeface="Copperplate Gothic Bold"/>
        </a:defRPr>
      </a:lvl3pPr>
      <a:lvl4pPr algn="r">
        <a:defRPr sz="4000" b="1">
          <a:latin typeface="Copperplate Gothic Bold"/>
          <a:ea typeface="Copperplate Gothic Bold"/>
          <a:cs typeface="Copperplate Gothic Bold"/>
          <a:sym typeface="Copperplate Gothic Bold"/>
        </a:defRPr>
      </a:lvl4pPr>
      <a:lvl5pPr algn="r">
        <a:defRPr sz="4000" b="1">
          <a:latin typeface="Copperplate Gothic Bold"/>
          <a:ea typeface="Copperplate Gothic Bold"/>
          <a:cs typeface="Copperplate Gothic Bold"/>
          <a:sym typeface="Copperplate Gothic Bold"/>
        </a:defRPr>
      </a:lvl5pPr>
      <a:lvl6pPr indent="457200" algn="r">
        <a:defRPr sz="4000" b="1">
          <a:latin typeface="Copperplate Gothic Bold"/>
          <a:ea typeface="Copperplate Gothic Bold"/>
          <a:cs typeface="Copperplate Gothic Bold"/>
          <a:sym typeface="Copperplate Gothic Bold"/>
        </a:defRPr>
      </a:lvl6pPr>
      <a:lvl7pPr indent="914400" algn="r">
        <a:defRPr sz="4000" b="1">
          <a:latin typeface="Copperplate Gothic Bold"/>
          <a:ea typeface="Copperplate Gothic Bold"/>
          <a:cs typeface="Copperplate Gothic Bold"/>
          <a:sym typeface="Copperplate Gothic Bold"/>
        </a:defRPr>
      </a:lvl7pPr>
      <a:lvl8pPr indent="1371600" algn="r">
        <a:defRPr sz="4000" b="1">
          <a:latin typeface="Copperplate Gothic Bold"/>
          <a:ea typeface="Copperplate Gothic Bold"/>
          <a:cs typeface="Copperplate Gothic Bold"/>
          <a:sym typeface="Copperplate Gothic Bold"/>
        </a:defRPr>
      </a:lvl8pPr>
      <a:lvl9pPr indent="1828800" algn="r">
        <a:defRPr sz="4000" b="1">
          <a:latin typeface="Copperplate Gothic Bold"/>
          <a:ea typeface="Copperplate Gothic Bold"/>
          <a:cs typeface="Copperplate Gothic Bold"/>
          <a:sym typeface="Copperplate Gothic Bold"/>
        </a:defRPr>
      </a:lvl9pPr>
    </p:titleStyle>
    <p:bodyStyle>
      <a:lvl1pPr marL="342900" indent="-342900">
        <a:spcBef>
          <a:spcPts val="700"/>
        </a:spcBef>
        <a:buSzPct val="100000"/>
        <a:buChar char="•"/>
        <a:defRPr sz="3200">
          <a:solidFill>
            <a:srgbClr val="5D3603"/>
          </a:solidFill>
          <a:latin typeface="Eras Bold ITC"/>
          <a:ea typeface="Eras Bold ITC"/>
          <a:cs typeface="Eras Bold ITC"/>
          <a:sym typeface="Eras Bold ITC"/>
        </a:defRPr>
      </a:lvl1pPr>
      <a:lvl2pPr marL="783771" indent="-326571">
        <a:spcBef>
          <a:spcPts val="700"/>
        </a:spcBef>
        <a:buSzPct val="100000"/>
        <a:buChar char="–"/>
        <a:defRPr sz="3200">
          <a:solidFill>
            <a:srgbClr val="5D3603"/>
          </a:solidFill>
          <a:latin typeface="Eras Bold ITC"/>
          <a:ea typeface="Eras Bold ITC"/>
          <a:cs typeface="Eras Bold ITC"/>
          <a:sym typeface="Eras Bold ITC"/>
        </a:defRPr>
      </a:lvl2pPr>
      <a:lvl3pPr marL="1219200" indent="-304800">
        <a:spcBef>
          <a:spcPts val="700"/>
        </a:spcBef>
        <a:buSzPct val="100000"/>
        <a:buChar char="•"/>
        <a:defRPr sz="3200">
          <a:solidFill>
            <a:srgbClr val="5D3603"/>
          </a:solidFill>
          <a:latin typeface="Eras Bold ITC"/>
          <a:ea typeface="Eras Bold ITC"/>
          <a:cs typeface="Eras Bold ITC"/>
          <a:sym typeface="Eras Bold ITC"/>
        </a:defRPr>
      </a:lvl3pPr>
      <a:lvl4pPr marL="1737360" indent="-365760">
        <a:spcBef>
          <a:spcPts val="700"/>
        </a:spcBef>
        <a:buSzPct val="100000"/>
        <a:buChar char="–"/>
        <a:defRPr sz="3200">
          <a:solidFill>
            <a:srgbClr val="5D3603"/>
          </a:solidFill>
          <a:latin typeface="Eras Bold ITC"/>
          <a:ea typeface="Eras Bold ITC"/>
          <a:cs typeface="Eras Bold ITC"/>
          <a:sym typeface="Eras Bold ITC"/>
        </a:defRPr>
      </a:lvl4pPr>
      <a:lvl5pPr marL="2194560" indent="-365760">
        <a:spcBef>
          <a:spcPts val="700"/>
        </a:spcBef>
        <a:buSzPct val="100000"/>
        <a:buChar char="»"/>
        <a:defRPr sz="3200">
          <a:solidFill>
            <a:srgbClr val="5D3603"/>
          </a:solidFill>
          <a:latin typeface="Eras Bold ITC"/>
          <a:ea typeface="Eras Bold ITC"/>
          <a:cs typeface="Eras Bold ITC"/>
          <a:sym typeface="Eras Bold ITC"/>
        </a:defRPr>
      </a:lvl5pPr>
      <a:lvl6pPr marL="2651760" indent="-365760">
        <a:spcBef>
          <a:spcPts val="700"/>
        </a:spcBef>
        <a:buSzPct val="100000"/>
        <a:buChar char="»"/>
        <a:defRPr sz="3200">
          <a:solidFill>
            <a:srgbClr val="5D3603"/>
          </a:solidFill>
          <a:latin typeface="Eras Bold ITC"/>
          <a:ea typeface="Eras Bold ITC"/>
          <a:cs typeface="Eras Bold ITC"/>
          <a:sym typeface="Eras Bold ITC"/>
        </a:defRPr>
      </a:lvl6pPr>
      <a:lvl7pPr marL="3108960" indent="-365760">
        <a:spcBef>
          <a:spcPts val="700"/>
        </a:spcBef>
        <a:buSzPct val="100000"/>
        <a:buChar char="»"/>
        <a:defRPr sz="3200">
          <a:solidFill>
            <a:srgbClr val="5D3603"/>
          </a:solidFill>
          <a:latin typeface="Eras Bold ITC"/>
          <a:ea typeface="Eras Bold ITC"/>
          <a:cs typeface="Eras Bold ITC"/>
          <a:sym typeface="Eras Bold ITC"/>
        </a:defRPr>
      </a:lvl7pPr>
      <a:lvl8pPr marL="3566159" indent="-365759">
        <a:spcBef>
          <a:spcPts val="700"/>
        </a:spcBef>
        <a:buSzPct val="100000"/>
        <a:buChar char="»"/>
        <a:defRPr sz="3200">
          <a:solidFill>
            <a:srgbClr val="5D3603"/>
          </a:solidFill>
          <a:latin typeface="Eras Bold ITC"/>
          <a:ea typeface="Eras Bold ITC"/>
          <a:cs typeface="Eras Bold ITC"/>
          <a:sym typeface="Eras Bold ITC"/>
        </a:defRPr>
      </a:lvl8pPr>
      <a:lvl9pPr marL="4023359" indent="-365759">
        <a:spcBef>
          <a:spcPts val="700"/>
        </a:spcBef>
        <a:buSzPct val="100000"/>
        <a:buChar char="»"/>
        <a:defRPr sz="3200">
          <a:solidFill>
            <a:srgbClr val="5D3603"/>
          </a:solidFill>
          <a:latin typeface="Eras Bold ITC"/>
          <a:ea typeface="Eras Bold ITC"/>
          <a:cs typeface="Eras Bold ITC"/>
          <a:sym typeface="Eras Bold ITC"/>
        </a:defRPr>
      </a:lvl9pPr>
    </p:bodyStyle>
    <p:otherStyle>
      <a:lvl1pPr algn="r">
        <a:defRPr sz="1400" b="1">
          <a:solidFill>
            <a:schemeClr val="tx1"/>
          </a:solidFill>
          <a:latin typeface="+mn-lt"/>
          <a:ea typeface="+mn-ea"/>
          <a:cs typeface="+mn-cs"/>
          <a:sym typeface="Copperplate Gothic Bold"/>
        </a:defRPr>
      </a:lvl1pPr>
      <a:lvl2pPr indent="457200" algn="r">
        <a:defRPr sz="1400" b="1">
          <a:solidFill>
            <a:schemeClr val="tx1"/>
          </a:solidFill>
          <a:latin typeface="+mn-lt"/>
          <a:ea typeface="+mn-ea"/>
          <a:cs typeface="+mn-cs"/>
          <a:sym typeface="Copperplate Gothic Bold"/>
        </a:defRPr>
      </a:lvl2pPr>
      <a:lvl3pPr indent="914400" algn="r">
        <a:defRPr sz="1400" b="1">
          <a:solidFill>
            <a:schemeClr val="tx1"/>
          </a:solidFill>
          <a:latin typeface="+mn-lt"/>
          <a:ea typeface="+mn-ea"/>
          <a:cs typeface="+mn-cs"/>
          <a:sym typeface="Copperplate Gothic Bold"/>
        </a:defRPr>
      </a:lvl3pPr>
      <a:lvl4pPr indent="1371600" algn="r">
        <a:defRPr sz="1400" b="1">
          <a:solidFill>
            <a:schemeClr val="tx1"/>
          </a:solidFill>
          <a:latin typeface="+mn-lt"/>
          <a:ea typeface="+mn-ea"/>
          <a:cs typeface="+mn-cs"/>
          <a:sym typeface="Copperplate Gothic Bold"/>
        </a:defRPr>
      </a:lvl4pPr>
      <a:lvl5pPr indent="1828800" algn="r">
        <a:defRPr sz="1400" b="1">
          <a:solidFill>
            <a:schemeClr val="tx1"/>
          </a:solidFill>
          <a:latin typeface="+mn-lt"/>
          <a:ea typeface="+mn-ea"/>
          <a:cs typeface="+mn-cs"/>
          <a:sym typeface="Copperplate Gothic Bold"/>
        </a:defRPr>
      </a:lvl5pPr>
      <a:lvl6pPr indent="2286000" algn="r">
        <a:defRPr sz="1400" b="1">
          <a:solidFill>
            <a:schemeClr val="tx1"/>
          </a:solidFill>
          <a:latin typeface="+mn-lt"/>
          <a:ea typeface="+mn-ea"/>
          <a:cs typeface="+mn-cs"/>
          <a:sym typeface="Copperplate Gothic Bold"/>
        </a:defRPr>
      </a:lvl6pPr>
      <a:lvl7pPr indent="2743200" algn="r">
        <a:defRPr sz="1400" b="1">
          <a:solidFill>
            <a:schemeClr val="tx1"/>
          </a:solidFill>
          <a:latin typeface="+mn-lt"/>
          <a:ea typeface="+mn-ea"/>
          <a:cs typeface="+mn-cs"/>
          <a:sym typeface="Copperplate Gothic Bold"/>
        </a:defRPr>
      </a:lvl7pPr>
      <a:lvl8pPr indent="3200400" algn="r">
        <a:defRPr sz="1400" b="1">
          <a:solidFill>
            <a:schemeClr val="tx1"/>
          </a:solidFill>
          <a:latin typeface="+mn-lt"/>
          <a:ea typeface="+mn-ea"/>
          <a:cs typeface="+mn-cs"/>
          <a:sym typeface="Copperplate Gothic Bold"/>
        </a:defRPr>
      </a:lvl8pPr>
      <a:lvl9pPr indent="3657600" algn="r">
        <a:defRPr sz="1400" b="1">
          <a:solidFill>
            <a:schemeClr val="tx1"/>
          </a:solidFill>
          <a:latin typeface="+mn-lt"/>
          <a:ea typeface="+mn-ea"/>
          <a:cs typeface="+mn-cs"/>
          <a:sym typeface="Copperplate Gothic Bold"/>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295400"/>
            <a:ext cx="7086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PMingLiU" pitchFamily="18" charset="-120"/>
              </a:defRPr>
            </a:lvl1pPr>
          </a:lstStyle>
          <a:p>
            <a:pPr fontAlgn="base">
              <a:spcBef>
                <a:spcPct val="0"/>
              </a:spcBef>
              <a:spcAft>
                <a:spcPct val="0"/>
              </a:spcAft>
              <a:defRPr/>
            </a:pPr>
            <a:endParaRPr lang="en-US">
              <a:cs typeface="Times New Roman"/>
              <a:sym typeface="Times New Roman"/>
            </a:endParaRPr>
          </a:p>
        </p:txBody>
      </p:sp>
      <p:sp>
        <p:nvSpPr>
          <p:cNvPr id="116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PMingLiU" pitchFamily="18" charset="-120"/>
              </a:defRPr>
            </a:lvl1pPr>
          </a:lstStyle>
          <a:p>
            <a:pPr fontAlgn="base">
              <a:spcBef>
                <a:spcPct val="0"/>
              </a:spcBef>
              <a:spcAft>
                <a:spcPct val="0"/>
              </a:spcAft>
              <a:defRPr/>
            </a:pPr>
            <a:r>
              <a:rPr lang="en-US">
                <a:cs typeface="Times New Roman"/>
                <a:sym typeface="Times New Roman"/>
              </a:rPr>
              <a:t>Photosynthesis</a:t>
            </a:r>
          </a:p>
        </p:txBody>
      </p:sp>
      <p:sp>
        <p:nvSpPr>
          <p:cNvPr id="116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PMingLiU" pitchFamily="18" charset="-120"/>
              </a:defRPr>
            </a:lvl1pPr>
          </a:lstStyle>
          <a:p>
            <a:pPr fontAlgn="base">
              <a:spcBef>
                <a:spcPct val="0"/>
              </a:spcBef>
              <a:spcAft>
                <a:spcPct val="0"/>
              </a:spcAft>
              <a:defRPr/>
            </a:pPr>
            <a:fld id="{06579551-148A-49CF-A890-52D8C1354536}" type="slidenum">
              <a:rPr lang="en-US">
                <a:cs typeface="Times New Roman"/>
                <a:sym typeface="Times New Roman"/>
              </a:rPr>
              <a:pPr fontAlgn="base">
                <a:spcBef>
                  <a:spcPct val="0"/>
                </a:spcBef>
                <a:spcAft>
                  <a:spcPct val="0"/>
                </a:spcAft>
                <a:defRPr/>
              </a:pPr>
              <a:t>‹#›</a:t>
            </a:fld>
            <a:endParaRPr lang="en-US">
              <a:cs typeface="Times New Roman"/>
              <a:sym typeface="Times New Roman"/>
            </a:endParaRPr>
          </a:p>
        </p:txBody>
      </p:sp>
    </p:spTree>
    <p:extLst>
      <p:ext uri="{BB962C8B-B14F-4D97-AF65-F5344CB8AC3E}">
        <p14:creationId xmlns:p14="http://schemas.microsoft.com/office/powerpoint/2010/main" val="3639963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Arial Black" pitchFamily="34" charset="0"/>
        </a:defRPr>
      </a:lvl2pPr>
      <a:lvl3pPr algn="l" rtl="0" eaLnBrk="0" fontAlgn="base" hangingPunct="0">
        <a:spcBef>
          <a:spcPct val="0"/>
        </a:spcBef>
        <a:spcAft>
          <a:spcPct val="0"/>
        </a:spcAft>
        <a:defRPr sz="4400">
          <a:solidFill>
            <a:srgbClr val="663300"/>
          </a:solidFill>
          <a:latin typeface="Arial Black" pitchFamily="34" charset="0"/>
        </a:defRPr>
      </a:lvl3pPr>
      <a:lvl4pPr algn="l" rtl="0" eaLnBrk="0" fontAlgn="base" hangingPunct="0">
        <a:spcBef>
          <a:spcPct val="0"/>
        </a:spcBef>
        <a:spcAft>
          <a:spcPct val="0"/>
        </a:spcAft>
        <a:defRPr sz="4400">
          <a:solidFill>
            <a:srgbClr val="663300"/>
          </a:solidFill>
          <a:latin typeface="Arial Black" pitchFamily="34" charset="0"/>
        </a:defRPr>
      </a:lvl4pPr>
      <a:lvl5pPr algn="l" rtl="0" eaLnBrk="0" fontAlgn="base" hangingPunct="0">
        <a:spcBef>
          <a:spcPct val="0"/>
        </a:spcBef>
        <a:spcAft>
          <a:spcPct val="0"/>
        </a:spcAft>
        <a:defRPr sz="4400">
          <a:solidFill>
            <a:srgbClr val="663300"/>
          </a:solidFill>
          <a:latin typeface="Arial Black" pitchFamily="34" charset="0"/>
        </a:defRPr>
      </a:lvl5pPr>
      <a:lvl6pPr marL="457200" algn="l" rtl="0" fontAlgn="base">
        <a:spcBef>
          <a:spcPct val="0"/>
        </a:spcBef>
        <a:spcAft>
          <a:spcPct val="0"/>
        </a:spcAft>
        <a:defRPr sz="4400">
          <a:solidFill>
            <a:srgbClr val="663300"/>
          </a:solidFill>
          <a:latin typeface="Arial Black" pitchFamily="34" charset="0"/>
        </a:defRPr>
      </a:lvl6pPr>
      <a:lvl7pPr marL="914400" algn="l" rtl="0" fontAlgn="base">
        <a:spcBef>
          <a:spcPct val="0"/>
        </a:spcBef>
        <a:spcAft>
          <a:spcPct val="0"/>
        </a:spcAft>
        <a:defRPr sz="4400">
          <a:solidFill>
            <a:srgbClr val="663300"/>
          </a:solidFill>
          <a:latin typeface="Arial Black" pitchFamily="34" charset="0"/>
        </a:defRPr>
      </a:lvl7pPr>
      <a:lvl8pPr marL="1371600" algn="l" rtl="0" fontAlgn="base">
        <a:spcBef>
          <a:spcPct val="0"/>
        </a:spcBef>
        <a:spcAft>
          <a:spcPct val="0"/>
        </a:spcAft>
        <a:defRPr sz="4400">
          <a:solidFill>
            <a:srgbClr val="663300"/>
          </a:solidFill>
          <a:latin typeface="Arial Black" pitchFamily="34" charset="0"/>
        </a:defRPr>
      </a:lvl8pPr>
      <a:lvl9pPr marL="1828800" algn="l" rtl="0" fontAlgn="base">
        <a:spcBef>
          <a:spcPct val="0"/>
        </a:spcBef>
        <a:spcAft>
          <a:spcPct val="0"/>
        </a:spcAft>
        <a:defRPr sz="4400">
          <a:solidFill>
            <a:srgbClr val="663300"/>
          </a:solidFill>
          <a:latin typeface="Arial Black" pitchFamily="34" charset="0"/>
        </a:defRPr>
      </a:lvl9pPr>
    </p:titleStyle>
    <p:bodyStyle>
      <a:lvl1pPr marL="342900" indent="-342900" algn="l" rtl="0" eaLnBrk="0" fontAlgn="base" hangingPunct="0">
        <a:spcBef>
          <a:spcPct val="20000"/>
        </a:spcBef>
        <a:spcAft>
          <a:spcPct val="0"/>
        </a:spcAft>
        <a:buChar char="•"/>
        <a:defRPr sz="2400">
          <a:solidFill>
            <a:srgbClr val="CC3300"/>
          </a:solidFill>
          <a:latin typeface="+mn-lt"/>
          <a:ea typeface="+mn-ea"/>
          <a:cs typeface="+mn-cs"/>
        </a:defRPr>
      </a:lvl1pPr>
      <a:lvl2pPr marL="742950" indent="-285750" algn="l" rtl="0" eaLnBrk="0" fontAlgn="base" hangingPunct="0">
        <a:spcBef>
          <a:spcPct val="20000"/>
        </a:spcBef>
        <a:spcAft>
          <a:spcPct val="0"/>
        </a:spcAft>
        <a:buChar char="–"/>
        <a:defRPr sz="2000">
          <a:solidFill>
            <a:srgbClr val="CC3300"/>
          </a:solidFill>
          <a:latin typeface="+mn-lt"/>
        </a:defRPr>
      </a:lvl2pPr>
      <a:lvl3pPr marL="1143000" indent="-228600" algn="l" rtl="0" eaLnBrk="0" fontAlgn="base" hangingPunct="0">
        <a:spcBef>
          <a:spcPct val="20000"/>
        </a:spcBef>
        <a:spcAft>
          <a:spcPct val="0"/>
        </a:spcAft>
        <a:buChar char="•"/>
        <a:defRPr sz="2400">
          <a:solidFill>
            <a:srgbClr val="CC3300"/>
          </a:solidFill>
          <a:latin typeface="+mn-lt"/>
        </a:defRPr>
      </a:lvl3pPr>
      <a:lvl4pPr marL="1600200" indent="-228600" algn="l" rtl="0" eaLnBrk="0" fontAlgn="base" hangingPunct="0">
        <a:spcBef>
          <a:spcPct val="20000"/>
        </a:spcBef>
        <a:spcAft>
          <a:spcPct val="0"/>
        </a:spcAft>
        <a:buChar char="–"/>
        <a:defRPr sz="1600">
          <a:solidFill>
            <a:srgbClr val="CC3300"/>
          </a:solidFill>
          <a:latin typeface="+mn-lt"/>
        </a:defRPr>
      </a:lvl4pPr>
      <a:lvl5pPr marL="2057400" indent="-228600" algn="l" rtl="0" eaLnBrk="0" fontAlgn="base" hangingPunct="0">
        <a:spcBef>
          <a:spcPct val="20000"/>
        </a:spcBef>
        <a:spcAft>
          <a:spcPct val="0"/>
        </a:spcAft>
        <a:buChar char="»"/>
        <a:defRPr sz="1600">
          <a:solidFill>
            <a:srgbClr val="CC3300"/>
          </a:solidFill>
          <a:latin typeface="+mn-lt"/>
        </a:defRPr>
      </a:lvl5pPr>
      <a:lvl6pPr marL="2514600" indent="-228600" algn="l" rtl="0" fontAlgn="base">
        <a:spcBef>
          <a:spcPct val="20000"/>
        </a:spcBef>
        <a:spcAft>
          <a:spcPct val="0"/>
        </a:spcAft>
        <a:buChar char="»"/>
        <a:defRPr sz="1600">
          <a:solidFill>
            <a:srgbClr val="CC3300"/>
          </a:solidFill>
          <a:latin typeface="+mn-lt"/>
        </a:defRPr>
      </a:lvl6pPr>
      <a:lvl7pPr marL="2971800" indent="-228600" algn="l" rtl="0" fontAlgn="base">
        <a:spcBef>
          <a:spcPct val="20000"/>
        </a:spcBef>
        <a:spcAft>
          <a:spcPct val="0"/>
        </a:spcAft>
        <a:buChar char="»"/>
        <a:defRPr sz="1600">
          <a:solidFill>
            <a:srgbClr val="CC3300"/>
          </a:solidFill>
          <a:latin typeface="+mn-lt"/>
        </a:defRPr>
      </a:lvl7pPr>
      <a:lvl8pPr marL="3429000" indent="-228600" algn="l" rtl="0" fontAlgn="base">
        <a:spcBef>
          <a:spcPct val="20000"/>
        </a:spcBef>
        <a:spcAft>
          <a:spcPct val="0"/>
        </a:spcAft>
        <a:buChar char="»"/>
        <a:defRPr sz="1600">
          <a:solidFill>
            <a:srgbClr val="CC3300"/>
          </a:solidFill>
          <a:latin typeface="+mn-lt"/>
        </a:defRPr>
      </a:lvl8pPr>
      <a:lvl9pPr marL="3886200" indent="-228600" algn="l" rtl="0" fontAlgn="base">
        <a:spcBef>
          <a:spcPct val="20000"/>
        </a:spcBef>
        <a:spcAft>
          <a:spcPct val="0"/>
        </a:spcAft>
        <a:buChar char="»"/>
        <a:defRPr sz="1600">
          <a:solidFill>
            <a:srgbClr val="CC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651066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2405" y="1"/>
            <a:ext cx="144159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7438573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1876"/>
        </a:spcBef>
        <a:spcAft>
          <a:spcPct val="0"/>
        </a:spcAft>
        <a:buClr>
          <a:srgbClr val="2877C4"/>
        </a:buClr>
        <a:buFont typeface="Arial Unicode MS" pitchFamily="34" charset="-128"/>
        <a:buChar char="•"/>
        <a:defRPr sz="2064">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2064">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2064">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pitchFamily="34"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785280"/>
          </a:xfrm>
          <a:prstGeom prst="rect">
            <a:avLst/>
          </a:prstGeom>
          <a:noFill/>
        </p:spPr>
        <p:txBody>
          <a:bodyPr wrap="square" rtlCol="0">
            <a:spAutoFit/>
          </a:bodyPr>
          <a:lstStyle/>
          <a:p>
            <a:r>
              <a:rPr lang="en-US" sz="4503" dirty="0">
                <a:solidFill>
                  <a:schemeClr val="accent4"/>
                </a:solidFill>
              </a:rPr>
              <a:t>*</a:t>
            </a:r>
          </a:p>
        </p:txBody>
      </p:sp>
    </p:spTree>
    <p:extLst>
      <p:ext uri="{BB962C8B-B14F-4D97-AF65-F5344CB8AC3E}">
        <p14:creationId xmlns:p14="http://schemas.microsoft.com/office/powerpoint/2010/main" val="75220191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844"/>
        </a:spcBef>
        <a:spcAft>
          <a:spcPts val="0"/>
        </a:spcAft>
        <a:buClr>
          <a:srgbClr val="2877C4"/>
        </a:buClr>
        <a:buFont typeface="Arial Unicode MS" pitchFamily="34" charset="-128"/>
        <a:defRPr sz="1501">
          <a:solidFill>
            <a:srgbClr val="000000"/>
          </a:solidFill>
          <a:latin typeface="+mn-lt"/>
          <a:ea typeface="+mn-ea"/>
          <a:cs typeface="+mn-cs"/>
        </a:defRPr>
      </a:lvl1pPr>
      <a:lvl2pPr marL="211472" indent="-211472" algn="l" rtl="0" eaLnBrk="1" fontAlgn="base" hangingPunct="1">
        <a:lnSpc>
          <a:spcPct val="113000"/>
        </a:lnSpc>
        <a:spcBef>
          <a:spcPts val="844"/>
        </a:spcBef>
        <a:spcAft>
          <a:spcPts val="0"/>
        </a:spcAft>
        <a:buClr>
          <a:schemeClr val="accent1"/>
        </a:buClr>
        <a:buFont typeface="Wingdings" charset="2"/>
        <a:buChar char="§"/>
        <a:defRPr sz="1501">
          <a:solidFill>
            <a:srgbClr val="000000"/>
          </a:solidFill>
          <a:latin typeface="+mn-lt"/>
        </a:defRPr>
      </a:lvl2pPr>
      <a:lvl3pPr marL="327631" indent="-327631" algn="l" rtl="0" eaLnBrk="1" fontAlgn="base" hangingPunct="1">
        <a:lnSpc>
          <a:spcPct val="113000"/>
        </a:lnSpc>
        <a:spcBef>
          <a:spcPts val="844"/>
        </a:spcBef>
        <a:spcAft>
          <a:spcPts val="0"/>
        </a:spcAft>
        <a:buClr>
          <a:schemeClr val="accent1"/>
        </a:buClr>
        <a:buFont typeface="Wingdings" charset="2"/>
        <a:buNone/>
        <a:defRPr sz="1501">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556868250"/>
      </p:ext>
    </p:extLst>
  </p:cSld>
  <p:clrMap bg1="lt1" tx1="dk1" bg2="lt2" tx2="dk2" accent1="accent1" accent2="accent2" accent3="accent3" accent4="accent4" accent5="accent5" accent6="accent6" hlink="hlink" folHlink="folHlink"/>
  <p:sldLayoutIdLst>
    <p:sldLayoutId id="2147483802" r:id="rId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3168226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E7069-59FC-407C-870E-D2716C5730F6}" type="datetimeFigureOut">
              <a:rPr lang="en-US" smtClean="0"/>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7A5DD-4792-462C-8B2B-275AD68B3537}" type="slidenum">
              <a:rPr lang="en-US" smtClean="0"/>
              <a:t>‹#›</a:t>
            </a:fld>
            <a:endParaRPr lang="en-US"/>
          </a:p>
        </p:txBody>
      </p:sp>
    </p:spTree>
    <p:extLst>
      <p:ext uri="{BB962C8B-B14F-4D97-AF65-F5344CB8AC3E}">
        <p14:creationId xmlns:p14="http://schemas.microsoft.com/office/powerpoint/2010/main" val="195948909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10/11/2023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76118011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30033971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6200295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cs typeface="Times New Roman"/>
                <a:sym typeface="Times New Roman"/>
              </a:rPr>
              <a:t>© 2015 Pearson Education, Inc.</a:t>
            </a:r>
          </a:p>
        </p:txBody>
      </p:sp>
    </p:spTree>
    <p:extLst>
      <p:ext uri="{BB962C8B-B14F-4D97-AF65-F5344CB8AC3E}">
        <p14:creationId xmlns:p14="http://schemas.microsoft.com/office/powerpoint/2010/main" val="104704998"/>
      </p:ext>
    </p:extLst>
  </p:cSld>
  <p:clrMap bg1="lt1" tx1="dk1" bg2="lt2" tx2="dk2" accent1="accent1" accent2="accent2" accent3="accent3" accent4="accent4" accent5="accent5" accent6="accent6" hlink="hlink" folHlink="folHlink"/>
  <p:sldLayoutIdLst>
    <p:sldLayoutId id="2147483708" r:id="rId1"/>
    <p:sldLayoutId id="2147483812" r:id="rId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28297675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258354771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54332288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318446844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solidFill>
                  <a:prstClr val="black"/>
                </a:solidFill>
                <a:sym typeface="Times New Roman"/>
              </a:rPr>
              <a:t>Photosynthesis</a:t>
            </a:r>
            <a:endParaRPr lang="en-US" dirty="0">
              <a:solidFill>
                <a:prstClr val="black"/>
              </a:solidFill>
              <a:sym typeface="Times New Roman"/>
            </a:endParaRPr>
          </a:p>
        </p:txBody>
      </p:sp>
    </p:spTree>
    <p:extLst>
      <p:ext uri="{BB962C8B-B14F-4D97-AF65-F5344CB8AC3E}">
        <p14:creationId xmlns:p14="http://schemas.microsoft.com/office/powerpoint/2010/main" val="41707113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5.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5.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5.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0.xml"/><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9.xml"/><Relationship Id="rId5" Type="http://schemas.openxmlformats.org/officeDocument/2006/relationships/image" Target="../media/image6.emf"/><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9.xml"/><Relationship Id="rId5" Type="http://schemas.openxmlformats.org/officeDocument/2006/relationships/image" Target="../media/image6.emf"/><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omup.com/c3eOI4TPq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6.xml"/><Relationship Id="rId4" Type="http://schemas.openxmlformats.org/officeDocument/2006/relationships/image" Target="../media/image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0.jpeg"/><Relationship Id="rId7" Type="http://schemas.openxmlformats.org/officeDocument/2006/relationships/image" Target="../media/image56.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71.png"/><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71.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71.png"/></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6.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71.png"/></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57.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6.xml"/><Relationship Id="rId4" Type="http://schemas.openxmlformats.org/officeDocument/2006/relationships/image" Target="../media/image6.emf"/></Relationships>
</file>

<file path=ppt/slides/_rels/slide8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26.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6.xml"/></Relationships>
</file>

<file path=ppt/slides/_rels/slide82.xml.rels><?xml version="1.0" encoding="UTF-8" standalone="yes"?>
<Relationships xmlns="http://schemas.openxmlformats.org/package/2006/relationships"><Relationship Id="rId2" Type="http://schemas.openxmlformats.org/officeDocument/2006/relationships/hyperlink" Target="http://somup.com/c3eOIgTPq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6.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8.xml"/><Relationship Id="rId1" Type="http://schemas.openxmlformats.org/officeDocument/2006/relationships/slideLayout" Target="../slideLayouts/slideLayout78.xml"/></Relationships>
</file>

<file path=ppt/slides/_rels/slide8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9.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7"/>
            <a:ext cx="8475133" cy="658456"/>
          </a:xfrm>
        </p:spPr>
        <p:txBody>
          <a:bodyPr/>
          <a:lstStyle/>
          <a:p>
            <a:pPr algn="ctr"/>
            <a:r>
              <a:rPr lang="en-US" sz="4000" dirty="0">
                <a:solidFill>
                  <a:srgbClr val="00CC00"/>
                </a:solidFill>
                <a:effectLst>
                  <a:outerShdw blurRad="38100" dist="38100" dir="2700000" algn="tl">
                    <a:srgbClr val="000000">
                      <a:alpha val="43137"/>
                    </a:srgbClr>
                  </a:outerShdw>
                </a:effectLst>
              </a:rPr>
              <a:t>Photosynthesis </a:t>
            </a:r>
            <a:r>
              <a:rPr lang="en-US" sz="4000" dirty="0">
                <a:solidFill>
                  <a:srgbClr val="FF0000"/>
                </a:solidFill>
                <a:effectLst>
                  <a:outerShdw blurRad="38100" dist="38100" dir="2700000" algn="tl">
                    <a:srgbClr val="000000">
                      <a:alpha val="43137"/>
                    </a:srgbClr>
                  </a:outerShdw>
                </a:effectLst>
              </a:rPr>
              <a:t>Fuels Life</a:t>
            </a:r>
          </a:p>
        </p:txBody>
      </p:sp>
      <p:sp>
        <p:nvSpPr>
          <p:cNvPr id="3" name="Content Placeholder 2"/>
          <p:cNvSpPr>
            <a:spLocks noGrp="1"/>
          </p:cNvSpPr>
          <p:nvPr>
            <p:ph idx="1"/>
          </p:nvPr>
        </p:nvSpPr>
        <p:spPr>
          <a:xfrm>
            <a:off x="313267" y="1218063"/>
            <a:ext cx="8475133" cy="4758267"/>
          </a:xfrm>
        </p:spPr>
        <p:txBody>
          <a:bodyPr/>
          <a:lstStyle/>
          <a:p>
            <a:r>
              <a:rPr lang="en-US" dirty="0"/>
              <a:t>Plants are</a:t>
            </a:r>
            <a:r>
              <a:rPr lang="en-US" b="1" dirty="0">
                <a:solidFill>
                  <a:srgbClr val="00CC00"/>
                </a:solidFill>
                <a:effectLst>
                  <a:outerShdw blurRad="38100" dist="38100" dir="2700000" algn="tl">
                    <a:srgbClr val="000000">
                      <a:alpha val="43137"/>
                    </a:srgbClr>
                  </a:outerShdw>
                </a:effectLst>
              </a:rPr>
              <a:t> Autotrophs</a:t>
            </a:r>
            <a:r>
              <a:rPr lang="en-US" dirty="0"/>
              <a:t>, which </a:t>
            </a:r>
          </a:p>
          <a:p>
            <a:pPr lvl="1">
              <a:spcBef>
                <a:spcPts val="1200"/>
              </a:spcBef>
            </a:pPr>
            <a:r>
              <a:rPr lang="en-US" dirty="0"/>
              <a:t>sustain themselves.</a:t>
            </a:r>
          </a:p>
          <a:p>
            <a:pPr lvl="1">
              <a:spcBef>
                <a:spcPts val="1200"/>
              </a:spcBef>
            </a:pPr>
            <a:r>
              <a:rPr lang="en-US" dirty="0">
                <a:solidFill>
                  <a:srgbClr val="FF0066"/>
                </a:solidFill>
              </a:rPr>
              <a:t>do not usually consume organic molecules derived from other organisms.</a:t>
            </a:r>
          </a:p>
          <a:p>
            <a:pPr lvl="1">
              <a:spcBef>
                <a:spcPts val="1200"/>
              </a:spcBef>
            </a:pPr>
            <a:r>
              <a:rPr lang="en-US" dirty="0"/>
              <a:t>make their own food through the process of </a:t>
            </a:r>
            <a:r>
              <a:rPr lang="en-US" b="1" dirty="0">
                <a:solidFill>
                  <a:srgbClr val="00CC00"/>
                </a:solidFill>
                <a:effectLst>
                  <a:outerShdw blurRad="38100" dist="38100" dir="2700000" algn="tl">
                    <a:srgbClr val="000000">
                      <a:alpha val="43137"/>
                    </a:srgbClr>
                  </a:outerShdw>
                </a:effectLst>
              </a:rPr>
              <a:t>Photosynthesis</a:t>
            </a:r>
            <a:r>
              <a:rPr lang="en-US" dirty="0"/>
              <a:t>, in which they convert </a:t>
            </a:r>
            <a:r>
              <a:rPr lang="en-US" b="1" dirty="0">
                <a:solidFill>
                  <a:srgbClr val="0000FF"/>
                </a:solidFill>
              </a:rPr>
              <a:t>CO</a:t>
            </a:r>
            <a:r>
              <a:rPr lang="en-US" b="1" baseline="-25000" dirty="0">
                <a:solidFill>
                  <a:srgbClr val="0000FF"/>
                </a:solidFill>
              </a:rPr>
              <a:t>2</a:t>
            </a:r>
            <a:r>
              <a:rPr lang="en-US" b="1" dirty="0">
                <a:solidFill>
                  <a:srgbClr val="0000FF"/>
                </a:solidFill>
              </a:rPr>
              <a:t> and H</a:t>
            </a:r>
            <a:r>
              <a:rPr lang="en-US" b="1" baseline="-25000" dirty="0">
                <a:solidFill>
                  <a:srgbClr val="0000FF"/>
                </a:solidFill>
              </a:rPr>
              <a:t>2</a:t>
            </a:r>
            <a:r>
              <a:rPr lang="en-US" b="1" dirty="0">
                <a:solidFill>
                  <a:srgbClr val="0000FF"/>
                </a:solidFill>
              </a:rPr>
              <a:t>O</a:t>
            </a:r>
            <a:r>
              <a:rPr lang="en-US" dirty="0"/>
              <a:t> to </a:t>
            </a:r>
            <a:r>
              <a:rPr lang="en-US" b="1" dirty="0">
                <a:solidFill>
                  <a:srgbClr val="0000FF"/>
                </a:solidFill>
              </a:rPr>
              <a:t>Sugars</a:t>
            </a:r>
            <a:r>
              <a:rPr lang="en-US" dirty="0"/>
              <a:t> and other organic molecules.</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5" name="Picture 4" descr="07_01aForestPlants-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696" y="4559351"/>
            <a:ext cx="2039037" cy="23011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863173"/>
            <a:ext cx="6222223" cy="1371429"/>
          </a:xfrm>
          <a:prstGeom prst="rect">
            <a:avLst/>
          </a:prstGeom>
        </p:spPr>
      </p:pic>
    </p:spTree>
    <p:extLst>
      <p:ext uri="{BB962C8B-B14F-4D97-AF65-F5344CB8AC3E}">
        <p14:creationId xmlns:p14="http://schemas.microsoft.com/office/powerpoint/2010/main" val="18952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0"/>
            <a:ext cx="8229600" cy="1143000"/>
          </a:xfrm>
        </p:spPr>
        <p:txBody>
          <a:bodyPr/>
          <a:lstStyle/>
          <a:p>
            <a:pPr eaLnBrk="1" hangingPunct="1"/>
            <a:r>
              <a:rPr lang="en-US" sz="4000"/>
              <a:t>Where does photosynthesis occur?</a:t>
            </a:r>
          </a:p>
        </p:txBody>
      </p:sp>
      <p:sp>
        <p:nvSpPr>
          <p:cNvPr id="134147" name="Rectangle 3"/>
          <p:cNvSpPr>
            <a:spLocks noGrp="1" noChangeArrowheads="1"/>
          </p:cNvSpPr>
          <p:nvPr>
            <p:ph type="body" idx="1"/>
          </p:nvPr>
        </p:nvSpPr>
        <p:spPr>
          <a:xfrm>
            <a:off x="381000" y="990600"/>
            <a:ext cx="8686800" cy="4525963"/>
          </a:xfrm>
        </p:spPr>
        <p:txBody>
          <a:bodyPr/>
          <a:lstStyle/>
          <a:p>
            <a:pPr marL="609600" indent="-609600" eaLnBrk="1" hangingPunct="1">
              <a:buFontTx/>
              <a:buAutoNum type="arabicPeriod"/>
            </a:pPr>
            <a:r>
              <a:rPr lang="en-US" dirty="0"/>
              <a:t>Green Parts of Plants </a:t>
            </a:r>
          </a:p>
          <a:p>
            <a:pPr marL="457200" lvl="1" indent="0" eaLnBrk="1" hangingPunct="1">
              <a:buNone/>
            </a:pPr>
            <a:r>
              <a:rPr lang="en-US" dirty="0"/>
              <a:t>- Leaves and stems: contain chloroplasts (organelles).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2057400"/>
            <a:ext cx="6184900" cy="46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419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4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4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313597"/>
            <a:ext cx="8475133" cy="4758267"/>
          </a:xfrm>
        </p:spPr>
        <p:txBody>
          <a:bodyPr/>
          <a:lstStyle/>
          <a:p>
            <a:r>
              <a:rPr lang="en-US" b="1" dirty="0">
                <a:solidFill>
                  <a:srgbClr val="00CC00"/>
                </a:solidFill>
                <a:effectLst>
                  <a:outerShdw blurRad="38100" dist="38100" dir="2700000" algn="tl">
                    <a:srgbClr val="000000">
                      <a:alpha val="43137"/>
                    </a:srgbClr>
                  </a:outerShdw>
                </a:effectLst>
              </a:rPr>
              <a:t>Photoautotrophs</a:t>
            </a:r>
            <a:r>
              <a:rPr lang="en-US" dirty="0"/>
              <a:t> use the energy of </a:t>
            </a:r>
            <a:r>
              <a:rPr lang="en-US" dirty="0">
                <a:solidFill>
                  <a:schemeClr val="accent2">
                    <a:lumMod val="75000"/>
                  </a:schemeClr>
                </a:solidFill>
              </a:rPr>
              <a:t>light</a:t>
            </a:r>
            <a:r>
              <a:rPr lang="en-US" dirty="0"/>
              <a:t> to produce </a:t>
            </a:r>
            <a:r>
              <a:rPr lang="en-US" dirty="0">
                <a:solidFill>
                  <a:schemeClr val="accent2">
                    <a:lumMod val="75000"/>
                  </a:schemeClr>
                </a:solidFill>
              </a:rPr>
              <a:t>organic molecules.</a:t>
            </a:r>
            <a:endParaRPr lang="en-US" dirty="0"/>
          </a:p>
          <a:p>
            <a:r>
              <a:rPr lang="en-US" b="1" dirty="0">
                <a:solidFill>
                  <a:srgbClr val="0070C0"/>
                </a:solidFill>
                <a:effectLst>
                  <a:outerShdw blurRad="38100" dist="38100" dir="2700000" algn="tl">
                    <a:srgbClr val="000000">
                      <a:alpha val="43137"/>
                    </a:srgbClr>
                  </a:outerShdw>
                </a:effectLst>
              </a:rPr>
              <a:t>Chemoautotrophs</a:t>
            </a:r>
            <a:r>
              <a:rPr lang="en-US" dirty="0"/>
              <a:t> are </a:t>
            </a:r>
            <a:r>
              <a:rPr lang="en-US" dirty="0">
                <a:solidFill>
                  <a:schemeClr val="accent2">
                    <a:lumMod val="75000"/>
                  </a:schemeClr>
                </a:solidFill>
              </a:rPr>
              <a:t>prokaryotes</a:t>
            </a:r>
            <a:r>
              <a:rPr lang="en-US" dirty="0"/>
              <a:t> that use </a:t>
            </a:r>
            <a:r>
              <a:rPr lang="en-US" dirty="0">
                <a:solidFill>
                  <a:schemeClr val="accent2">
                    <a:lumMod val="75000"/>
                  </a:schemeClr>
                </a:solidFill>
              </a:rPr>
              <a:t>inorganic chemicals </a:t>
            </a:r>
            <a:r>
              <a:rPr lang="en-US" dirty="0"/>
              <a:t>as their energy source.</a:t>
            </a:r>
          </a:p>
          <a:p>
            <a:r>
              <a:rPr lang="en-US" b="1" dirty="0">
                <a:solidFill>
                  <a:srgbClr val="800000"/>
                </a:solidFill>
                <a:effectLst>
                  <a:outerShdw blurRad="38100" dist="38100" dir="2700000" algn="tl">
                    <a:srgbClr val="000000">
                      <a:alpha val="43137"/>
                    </a:srgbClr>
                  </a:outerShdw>
                </a:effectLst>
              </a:rPr>
              <a:t>Heterotrophs</a:t>
            </a:r>
            <a:r>
              <a:rPr lang="en-US" dirty="0"/>
              <a:t> are </a:t>
            </a:r>
            <a:r>
              <a:rPr lang="en-US" dirty="0">
                <a:solidFill>
                  <a:schemeClr val="accent2">
                    <a:lumMod val="75000"/>
                  </a:schemeClr>
                </a:solidFill>
              </a:rPr>
              <a:t>consumers</a:t>
            </a:r>
            <a:r>
              <a:rPr lang="en-US" dirty="0"/>
              <a:t> that feed on </a:t>
            </a:r>
            <a:r>
              <a:rPr lang="en-US" dirty="0">
                <a:solidFill>
                  <a:schemeClr val="accent2">
                    <a:lumMod val="75000"/>
                  </a:schemeClr>
                </a:solidFill>
              </a:rPr>
              <a:t>plants or animals</a:t>
            </a:r>
            <a:r>
              <a:rPr lang="en-US" dirty="0"/>
              <a:t> or </a:t>
            </a:r>
            <a:r>
              <a:rPr lang="en-US" dirty="0">
                <a:solidFill>
                  <a:schemeClr val="accent2">
                    <a:lumMod val="75000"/>
                  </a:schemeClr>
                </a:solidFill>
              </a:rPr>
              <a:t>decompose</a:t>
            </a:r>
            <a:r>
              <a:rPr lang="en-US" dirty="0"/>
              <a:t> organic material.</a:t>
            </a:r>
          </a:p>
        </p:txBody>
      </p:sp>
      <p:sp>
        <p:nvSpPr>
          <p:cNvPr id="6" name="Title 1"/>
          <p:cNvSpPr>
            <a:spLocks noGrp="1"/>
          </p:cNvSpPr>
          <p:nvPr>
            <p:ph type="title"/>
          </p:nvPr>
        </p:nvSpPr>
        <p:spPr>
          <a:xfrm>
            <a:off x="313267" y="365127"/>
            <a:ext cx="8475133" cy="658456"/>
          </a:xfrm>
        </p:spPr>
        <p:txBody>
          <a:bodyPr/>
          <a:lstStyle/>
          <a:p>
            <a:pPr algn="ctr"/>
            <a:r>
              <a:rPr lang="en-US" sz="4000" dirty="0">
                <a:solidFill>
                  <a:srgbClr val="00CC00"/>
                </a:solidFill>
                <a:effectLst>
                  <a:outerShdw blurRad="38100" dist="38100" dir="2700000" algn="tl">
                    <a:srgbClr val="000000">
                      <a:alpha val="43137"/>
                    </a:srgbClr>
                  </a:outerShdw>
                </a:effectLst>
              </a:rPr>
              <a:t>Photosynthesis </a:t>
            </a:r>
            <a:r>
              <a:rPr lang="en-US" sz="4000" dirty="0">
                <a:solidFill>
                  <a:srgbClr val="FF0000"/>
                </a:solidFill>
                <a:effectLst>
                  <a:outerShdw blurRad="38100" dist="38100" dir="2700000" algn="tl">
                    <a:srgbClr val="000000">
                      <a:alpha val="43137"/>
                    </a:srgbClr>
                  </a:outerShdw>
                </a:effectLst>
              </a:rPr>
              <a:t>Fuels Life</a:t>
            </a:r>
          </a:p>
        </p:txBody>
      </p:sp>
      <p:pic>
        <p:nvPicPr>
          <p:cNvPr id="7" name="Picture 6" descr="07_01aForestPlants-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40" y="4369188"/>
            <a:ext cx="2039037" cy="23011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906" y="4409591"/>
            <a:ext cx="2959663" cy="22203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625" y="4474015"/>
            <a:ext cx="3137181" cy="2091454"/>
          </a:xfrm>
          <a:prstGeom prst="rect">
            <a:avLst/>
          </a:prstGeom>
        </p:spPr>
      </p:pic>
    </p:spTree>
    <p:extLst>
      <p:ext uri="{BB962C8B-B14F-4D97-AF65-F5344CB8AC3E}">
        <p14:creationId xmlns:p14="http://schemas.microsoft.com/office/powerpoint/2010/main" val="36956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CC00"/>
                </a:solidFill>
                <a:effectLst>
                  <a:outerShdw blurRad="38100" dist="38100" dir="2700000" algn="tl">
                    <a:srgbClr val="000000">
                      <a:alpha val="43137"/>
                    </a:srgbClr>
                  </a:outerShdw>
                </a:effectLst>
              </a:rPr>
              <a:t>Photosynthesis </a:t>
            </a:r>
            <a:r>
              <a:rPr lang="en-US" dirty="0">
                <a:solidFill>
                  <a:srgbClr val="0000FF"/>
                </a:solidFill>
                <a:effectLst>
                  <a:outerShdw blurRad="38100" dist="38100" dir="2700000" algn="tl">
                    <a:srgbClr val="000000">
                      <a:alpha val="43137"/>
                    </a:srgbClr>
                  </a:outerShdw>
                </a:effectLst>
              </a:rPr>
              <a:t>Occurs in </a:t>
            </a:r>
            <a:r>
              <a:rPr lang="en-US" dirty="0">
                <a:solidFill>
                  <a:srgbClr val="00CC00"/>
                </a:solidFill>
                <a:effectLst>
                  <a:outerShdw blurRad="38100" dist="38100" dir="2700000" algn="tl">
                    <a:srgbClr val="000000">
                      <a:alpha val="43137"/>
                    </a:srgbClr>
                  </a:outerShdw>
                </a:effectLst>
              </a:rPr>
              <a:t>Chloroplasts </a:t>
            </a:r>
            <a:r>
              <a:rPr lang="en-US" dirty="0">
                <a:solidFill>
                  <a:srgbClr val="0000FF"/>
                </a:solidFill>
                <a:effectLst>
                  <a:outerShdw blurRad="38100" dist="38100" dir="2700000" algn="tl">
                    <a:srgbClr val="000000">
                      <a:alpha val="43137"/>
                    </a:srgbClr>
                  </a:outerShdw>
                </a:effectLst>
              </a:rPr>
              <a:t>in Plant Cells</a:t>
            </a:r>
          </a:p>
        </p:txBody>
      </p:sp>
      <p:sp>
        <p:nvSpPr>
          <p:cNvPr id="3" name="Content Placeholder 2"/>
          <p:cNvSpPr>
            <a:spLocks noGrp="1"/>
          </p:cNvSpPr>
          <p:nvPr>
            <p:ph idx="1"/>
          </p:nvPr>
        </p:nvSpPr>
        <p:spPr>
          <a:xfrm>
            <a:off x="0" y="1600200"/>
            <a:ext cx="9143999" cy="4758267"/>
          </a:xfrm>
        </p:spPr>
        <p:txBody>
          <a:bodyPr/>
          <a:lstStyle/>
          <a:p>
            <a:pPr marL="0" lvl="0" indent="0">
              <a:buNone/>
            </a:pPr>
            <a:r>
              <a:rPr lang="en-US" b="1" dirty="0">
                <a:solidFill>
                  <a:srgbClr val="00CC00"/>
                </a:solidFill>
                <a:effectLst>
                  <a:outerShdw blurRad="38100" dist="38100" dir="2700000" algn="tl">
                    <a:srgbClr val="000000">
                      <a:alpha val="43137"/>
                    </a:srgbClr>
                  </a:outerShdw>
                </a:effectLst>
              </a:rPr>
              <a:t>Photosynthesis</a:t>
            </a:r>
            <a:r>
              <a:rPr lang="en-US" dirty="0">
                <a:solidFill>
                  <a:prstClr val="black"/>
                </a:solidFill>
              </a:rPr>
              <a:t> in plants takes place in </a:t>
            </a:r>
            <a:r>
              <a:rPr lang="en-US" sz="2000" b="1" dirty="0">
                <a:solidFill>
                  <a:srgbClr val="FF0000"/>
                </a:solidFill>
                <a:effectLst>
                  <a:outerShdw blurRad="38100" dist="38100" dir="2700000" algn="tl">
                    <a:srgbClr val="000000">
                      <a:alpha val="43137"/>
                    </a:srgbClr>
                  </a:outerShdw>
                </a:effectLst>
              </a:rPr>
              <a:t>CHLOROPLASTS</a:t>
            </a:r>
            <a:r>
              <a:rPr lang="en-US" b="1" dirty="0">
                <a:solidFill>
                  <a:srgbClr val="FF0000"/>
                </a:solidFill>
                <a:effectLst>
                  <a:outerShdw blurRad="38100" dist="38100" dir="2700000" algn="tl">
                    <a:srgbClr val="000000">
                      <a:alpha val="43137"/>
                    </a:srgbClr>
                  </a:outerShdw>
                </a:effectLst>
              </a:rPr>
              <a:t>.</a:t>
            </a:r>
          </a:p>
          <a:p>
            <a:pPr>
              <a:spcBef>
                <a:spcPts val="1200"/>
              </a:spcBef>
            </a:pPr>
            <a:r>
              <a:rPr lang="en-US" b="1" dirty="0">
                <a:solidFill>
                  <a:srgbClr val="0000FF"/>
                </a:solidFill>
                <a:effectLst>
                  <a:outerShdw blurRad="38100" dist="38100" dir="2700000" algn="tl">
                    <a:srgbClr val="000000">
                      <a:alpha val="43137"/>
                    </a:srgbClr>
                  </a:outerShdw>
                </a:effectLst>
              </a:rPr>
              <a:t>CHLOROPHYLL</a:t>
            </a:r>
          </a:p>
          <a:p>
            <a:pPr lvl="1">
              <a:spcBef>
                <a:spcPts val="1200"/>
              </a:spcBef>
            </a:pPr>
            <a:r>
              <a:rPr lang="en-US" dirty="0"/>
              <a:t>is an important </a:t>
            </a:r>
            <a:r>
              <a:rPr lang="en-US" dirty="0">
                <a:solidFill>
                  <a:schemeClr val="accent2">
                    <a:lumMod val="75000"/>
                  </a:schemeClr>
                </a:solidFill>
              </a:rPr>
              <a:t>light-absorbing pigment </a:t>
            </a:r>
            <a:r>
              <a:rPr lang="en-US" dirty="0"/>
              <a:t>in chloroplasts.</a:t>
            </a:r>
          </a:p>
          <a:p>
            <a:pPr lvl="1">
              <a:spcBef>
                <a:spcPts val="1200"/>
              </a:spcBef>
            </a:pPr>
            <a:r>
              <a:rPr lang="en-US" dirty="0"/>
              <a:t>is responsible for the </a:t>
            </a:r>
            <a:r>
              <a:rPr lang="en-US" b="1" dirty="0">
                <a:solidFill>
                  <a:srgbClr val="00CC00"/>
                </a:solidFill>
                <a:effectLst>
                  <a:outerShdw blurRad="38100" dist="38100" dir="2700000" algn="tl">
                    <a:srgbClr val="000000">
                      <a:alpha val="43137"/>
                    </a:srgbClr>
                  </a:outerShdw>
                </a:effectLst>
              </a:rPr>
              <a:t>green</a:t>
            </a:r>
            <a:r>
              <a:rPr lang="en-US" dirty="0"/>
              <a:t> color of plants.</a:t>
            </a:r>
          </a:p>
          <a:p>
            <a:pPr lvl="1">
              <a:spcBef>
                <a:spcPts val="1200"/>
              </a:spcBef>
            </a:pPr>
            <a:r>
              <a:rPr lang="en-US" dirty="0"/>
              <a:t>plays a central role in </a:t>
            </a:r>
            <a:r>
              <a:rPr lang="en-US" b="1" dirty="0">
                <a:solidFill>
                  <a:srgbClr val="0000FF"/>
                </a:solidFill>
              </a:rPr>
              <a:t>converting </a:t>
            </a:r>
            <a:r>
              <a:rPr lang="en-US" b="1" dirty="0">
                <a:solidFill>
                  <a:srgbClr val="FF0000"/>
                </a:solidFill>
              </a:rPr>
              <a:t>solar energy </a:t>
            </a:r>
            <a:r>
              <a:rPr lang="en-US" b="1" dirty="0">
                <a:solidFill>
                  <a:srgbClr val="0000FF"/>
                </a:solidFill>
              </a:rPr>
              <a:t>to </a:t>
            </a:r>
            <a:r>
              <a:rPr lang="en-US" b="1" dirty="0">
                <a:solidFill>
                  <a:srgbClr val="FF0000"/>
                </a:solidFill>
              </a:rPr>
              <a:t>chemical energy.</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502872"/>
            <a:ext cx="3795115" cy="2172565"/>
          </a:xfrm>
          <a:prstGeom prst="rect">
            <a:avLst/>
          </a:prstGeom>
        </p:spPr>
      </p:pic>
    </p:spTree>
    <p:extLst>
      <p:ext uri="{BB962C8B-B14F-4D97-AF65-F5344CB8AC3E}">
        <p14:creationId xmlns:p14="http://schemas.microsoft.com/office/powerpoint/2010/main" val="10519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463218"/>
            <a:ext cx="8475133" cy="4758267"/>
          </a:xfrm>
        </p:spPr>
        <p:txBody>
          <a:bodyPr/>
          <a:lstStyle/>
          <a:p>
            <a:r>
              <a:rPr lang="en-US" sz="3200" b="1" dirty="0">
                <a:solidFill>
                  <a:srgbClr val="FF3300"/>
                </a:solidFill>
                <a:effectLst>
                  <a:outerShdw blurRad="38100" dist="38100" dir="2700000" algn="tl">
                    <a:srgbClr val="000000">
                      <a:alpha val="43137"/>
                    </a:srgbClr>
                  </a:outerShdw>
                </a:effectLst>
              </a:rPr>
              <a:t>Chloroplasts</a:t>
            </a:r>
            <a:r>
              <a:rPr lang="en-US" sz="3200" dirty="0"/>
              <a:t> are concentrated in the cells of the </a:t>
            </a:r>
            <a:r>
              <a:rPr lang="en-US" sz="3200" b="1" dirty="0">
                <a:solidFill>
                  <a:srgbClr val="0000FF"/>
                </a:solidFill>
              </a:rPr>
              <a:t>Mesophyll</a:t>
            </a:r>
            <a:r>
              <a:rPr lang="en-US" sz="3200" dirty="0"/>
              <a:t>, the green tissue in the interior of the </a:t>
            </a:r>
            <a:r>
              <a:rPr lang="en-US" sz="3200" b="1" dirty="0">
                <a:solidFill>
                  <a:srgbClr val="33CC33"/>
                </a:solidFill>
                <a:effectLst>
                  <a:outerShdw blurRad="38100" dist="38100" dir="2700000" algn="tl">
                    <a:srgbClr val="000000">
                      <a:alpha val="43137"/>
                    </a:srgbClr>
                  </a:outerShdw>
                </a:effectLst>
              </a:rPr>
              <a:t>LEAF.</a:t>
            </a:r>
            <a:endParaRPr lang="en-US" sz="3200" dirty="0"/>
          </a:p>
          <a:p>
            <a:r>
              <a:rPr lang="en-US" sz="3200" b="1" dirty="0">
                <a:solidFill>
                  <a:srgbClr val="FF3300"/>
                </a:solidFill>
                <a:effectLst>
                  <a:outerShdw blurRad="38100" dist="38100" dir="2700000" algn="tl">
                    <a:srgbClr val="000000">
                      <a:alpha val="43137"/>
                    </a:srgbClr>
                  </a:outerShdw>
                </a:effectLst>
              </a:rPr>
              <a:t>Stomata</a:t>
            </a:r>
            <a:r>
              <a:rPr lang="en-US" sz="3200" dirty="0"/>
              <a:t> are tiny pores in the </a:t>
            </a:r>
            <a:r>
              <a:rPr lang="en-US" sz="3200" b="1" dirty="0">
                <a:solidFill>
                  <a:srgbClr val="33CC33"/>
                </a:solidFill>
                <a:effectLst>
                  <a:outerShdw blurRad="38100" dist="38100" dir="2700000" algn="tl">
                    <a:srgbClr val="000000">
                      <a:alpha val="43137"/>
                    </a:srgbClr>
                  </a:outerShdw>
                </a:effectLst>
              </a:rPr>
              <a:t>LEAF</a:t>
            </a:r>
            <a:r>
              <a:rPr lang="en-US" sz="3200" dirty="0"/>
              <a:t> that allow</a:t>
            </a:r>
          </a:p>
          <a:p>
            <a:pPr lvl="1"/>
            <a:r>
              <a:rPr lang="en-US" sz="2800" b="1" dirty="0">
                <a:solidFill>
                  <a:srgbClr val="0000FF"/>
                </a:solidFill>
              </a:rPr>
              <a:t>Carbon Dioxide </a:t>
            </a:r>
            <a:r>
              <a:rPr lang="en-US" sz="2800" dirty="0"/>
              <a:t>to </a:t>
            </a:r>
            <a:r>
              <a:rPr lang="en-US" sz="2800" b="1" dirty="0">
                <a:solidFill>
                  <a:srgbClr val="7030A0"/>
                </a:solidFill>
              </a:rPr>
              <a:t>enter</a:t>
            </a:r>
            <a:r>
              <a:rPr lang="en-US" sz="2800" dirty="0"/>
              <a:t> </a:t>
            </a:r>
          </a:p>
          <a:p>
            <a:pPr lvl="1"/>
            <a:r>
              <a:rPr lang="en-US" sz="2800" b="1" dirty="0">
                <a:solidFill>
                  <a:srgbClr val="0000FF"/>
                </a:solidFill>
              </a:rPr>
              <a:t>Oxygen</a:t>
            </a:r>
            <a:r>
              <a:rPr lang="en-US" sz="2800" dirty="0"/>
              <a:t> to </a:t>
            </a:r>
            <a:r>
              <a:rPr lang="en-US" sz="2800" b="1" dirty="0">
                <a:solidFill>
                  <a:srgbClr val="7030A0"/>
                </a:solidFill>
              </a:rPr>
              <a:t>exit.</a:t>
            </a:r>
          </a:p>
          <a:p>
            <a:r>
              <a:rPr lang="en-US" sz="3200" b="1" dirty="0">
                <a:solidFill>
                  <a:srgbClr val="FF3300"/>
                </a:solidFill>
                <a:effectLst>
                  <a:outerShdw blurRad="38100" dist="38100" dir="2700000" algn="tl">
                    <a:srgbClr val="000000">
                      <a:alpha val="43137"/>
                    </a:srgbClr>
                  </a:outerShdw>
                </a:effectLst>
              </a:rPr>
              <a:t>Veins</a:t>
            </a:r>
            <a:r>
              <a:rPr lang="en-US" sz="3200" dirty="0"/>
              <a:t> in the </a:t>
            </a:r>
            <a:r>
              <a:rPr lang="en-US" sz="3200" b="1" dirty="0">
                <a:solidFill>
                  <a:srgbClr val="33CC33"/>
                </a:solidFill>
                <a:effectLst>
                  <a:outerShdw blurRad="38100" dist="38100" dir="2700000" algn="tl">
                    <a:srgbClr val="000000">
                      <a:alpha val="43137"/>
                    </a:srgbClr>
                  </a:outerShdw>
                </a:effectLst>
              </a:rPr>
              <a:t>LEAF</a:t>
            </a:r>
            <a:r>
              <a:rPr lang="en-US" sz="3200" dirty="0"/>
              <a:t> deliver </a:t>
            </a:r>
            <a:r>
              <a:rPr lang="en-US" sz="3200" b="1" dirty="0">
                <a:solidFill>
                  <a:srgbClr val="0000FF"/>
                </a:solidFill>
              </a:rPr>
              <a:t>Water</a:t>
            </a:r>
            <a:r>
              <a:rPr lang="en-US" sz="3200" dirty="0"/>
              <a:t> absorbed by </a:t>
            </a:r>
            <a:r>
              <a:rPr lang="en-US" sz="3200" b="1" dirty="0">
                <a:solidFill>
                  <a:schemeClr val="accent2">
                    <a:lumMod val="50000"/>
                  </a:schemeClr>
                </a:solidFill>
              </a:rPr>
              <a:t>roots.</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6" name="Title 1"/>
          <p:cNvSpPr>
            <a:spLocks noGrp="1"/>
          </p:cNvSpPr>
          <p:nvPr>
            <p:ph type="title"/>
          </p:nvPr>
        </p:nvSpPr>
        <p:spPr>
          <a:xfrm>
            <a:off x="313267" y="365127"/>
            <a:ext cx="8475133" cy="473074"/>
          </a:xfrm>
        </p:spPr>
        <p:txBody>
          <a:bodyPr/>
          <a:lstStyle/>
          <a:p>
            <a:pPr algn="ctr"/>
            <a:r>
              <a:rPr lang="en-US" sz="2000" dirty="0">
                <a:solidFill>
                  <a:srgbClr val="00CC00"/>
                </a:solidFill>
                <a:effectLst>
                  <a:outerShdw blurRad="38100" dist="38100" dir="2700000" algn="tl">
                    <a:srgbClr val="000000">
                      <a:alpha val="43137"/>
                    </a:srgbClr>
                  </a:outerShdw>
                </a:effectLst>
              </a:rPr>
              <a:t>Photosynthesis </a:t>
            </a:r>
            <a:r>
              <a:rPr lang="en-US" sz="2000" dirty="0">
                <a:solidFill>
                  <a:srgbClr val="0000FF"/>
                </a:solidFill>
                <a:effectLst>
                  <a:outerShdw blurRad="38100" dist="38100" dir="2700000" algn="tl">
                    <a:srgbClr val="000000">
                      <a:alpha val="43137"/>
                    </a:srgbClr>
                  </a:outerShdw>
                </a:effectLst>
              </a:rPr>
              <a:t>Occurs in </a:t>
            </a:r>
            <a:r>
              <a:rPr lang="en-US" sz="2000" dirty="0">
                <a:solidFill>
                  <a:srgbClr val="00CC00"/>
                </a:solidFill>
                <a:effectLst>
                  <a:outerShdw blurRad="38100" dist="38100" dir="2700000" algn="tl">
                    <a:srgbClr val="000000">
                      <a:alpha val="43137"/>
                    </a:srgbClr>
                  </a:outerShdw>
                </a:effectLst>
              </a:rPr>
              <a:t>Chloroplasts </a:t>
            </a:r>
            <a:r>
              <a:rPr lang="en-US" sz="2000" dirty="0">
                <a:solidFill>
                  <a:srgbClr val="0000FF"/>
                </a:solidFill>
                <a:effectLst>
                  <a:outerShdw blurRad="38100" dist="38100" dir="2700000" algn="tl">
                    <a:srgbClr val="000000">
                      <a:alpha val="43137"/>
                    </a:srgbClr>
                  </a:outerShdw>
                </a:effectLst>
              </a:rPr>
              <a:t>in Plant Cells</a:t>
            </a:r>
          </a:p>
        </p:txBody>
      </p:sp>
    </p:spTree>
    <p:extLst>
      <p:ext uri="{BB962C8B-B14F-4D97-AF65-F5344CB8AC3E}">
        <p14:creationId xmlns:p14="http://schemas.microsoft.com/office/powerpoint/2010/main" val="18151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descr="07_02_1Chloroplasts-U.jpg"/>
          <p:cNvPicPr>
            <a:picLocks noChangeAspect="1"/>
          </p:cNvPicPr>
          <p:nvPr/>
        </p:nvPicPr>
        <p:blipFill rotWithShape="1">
          <a:blip r:embed="rId3" cstate="email">
            <a:extLst>
              <a:ext uri="{28A0092B-C50C-407E-A947-70E740481C1C}">
                <a14:useLocalDpi xmlns:a14="http://schemas.microsoft.com/office/drawing/2010/main" val="0"/>
              </a:ext>
            </a:extLst>
          </a:blip>
          <a:srcRect b="4860"/>
          <a:stretch/>
        </p:blipFill>
        <p:spPr>
          <a:xfrm>
            <a:off x="298704" y="800139"/>
            <a:ext cx="8546592" cy="5416953"/>
          </a:xfrm>
          <a:prstGeom prst="rect">
            <a:avLst/>
          </a:prstGeom>
        </p:spPr>
      </p:pic>
      <p:sp>
        <p:nvSpPr>
          <p:cNvPr id="5" name="Text Box 31"/>
          <p:cNvSpPr txBox="1">
            <a:spLocks noChangeArrowheads="1"/>
          </p:cNvSpPr>
          <p:nvPr/>
        </p:nvSpPr>
        <p:spPr bwMode="auto">
          <a:xfrm>
            <a:off x="284667" y="774443"/>
            <a:ext cx="225543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lnSpc>
                <a:spcPts val="2280"/>
              </a:lnSpc>
              <a:spcBef>
                <a:spcPct val="0"/>
              </a:spcBef>
              <a:spcAft>
                <a:spcPct val="0"/>
              </a:spcAft>
            </a:pPr>
            <a:r>
              <a:rPr lang="en-US" sz="1900" dirty="0">
                <a:solidFill>
                  <a:srgbClr val="000000"/>
                </a:solidFill>
                <a:latin typeface="Arial" charset="0"/>
                <a:sym typeface="Times New Roman"/>
              </a:rPr>
              <a:t>Leaf Cross Section</a:t>
            </a:r>
          </a:p>
        </p:txBody>
      </p:sp>
      <p:sp>
        <p:nvSpPr>
          <p:cNvPr id="6" name="Text Box 31"/>
          <p:cNvSpPr txBox="1">
            <a:spLocks noChangeArrowheads="1"/>
          </p:cNvSpPr>
          <p:nvPr/>
        </p:nvSpPr>
        <p:spPr bwMode="auto">
          <a:xfrm>
            <a:off x="208518" y="1739528"/>
            <a:ext cx="18028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lnSpc>
                <a:spcPts val="2280"/>
              </a:lnSpc>
              <a:spcBef>
                <a:spcPct val="0"/>
              </a:spcBef>
              <a:spcAft>
                <a:spcPct val="0"/>
              </a:spcAft>
            </a:pPr>
            <a:r>
              <a:rPr lang="en-US" sz="1900" dirty="0">
                <a:solidFill>
                  <a:srgbClr val="000000"/>
                </a:solidFill>
                <a:latin typeface="Arial" charset="0"/>
                <a:sym typeface="Times New Roman"/>
              </a:rPr>
              <a:t>Mesophyll</a:t>
            </a:r>
          </a:p>
        </p:txBody>
      </p:sp>
      <p:sp>
        <p:nvSpPr>
          <p:cNvPr id="7" name="Text Box 31"/>
          <p:cNvSpPr txBox="1">
            <a:spLocks noChangeArrowheads="1"/>
          </p:cNvSpPr>
          <p:nvPr/>
        </p:nvSpPr>
        <p:spPr bwMode="auto">
          <a:xfrm>
            <a:off x="7116928" y="2110933"/>
            <a:ext cx="194130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a:solidFill>
                  <a:srgbClr val="000000"/>
                </a:solidFill>
                <a:latin typeface="Arial" charset="0"/>
                <a:sym typeface="Times New Roman"/>
              </a:rPr>
              <a:t>Leaf</a:t>
            </a:r>
          </a:p>
        </p:txBody>
      </p:sp>
      <p:sp>
        <p:nvSpPr>
          <p:cNvPr id="8" name="Text Box 31"/>
          <p:cNvSpPr txBox="1">
            <a:spLocks noChangeArrowheads="1"/>
          </p:cNvSpPr>
          <p:nvPr/>
        </p:nvSpPr>
        <p:spPr bwMode="auto">
          <a:xfrm>
            <a:off x="6439705" y="2895964"/>
            <a:ext cx="194130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a:solidFill>
                  <a:srgbClr val="000000"/>
                </a:solidFill>
                <a:latin typeface="Arial" charset="0"/>
                <a:sym typeface="Times New Roman"/>
              </a:rPr>
              <a:t>Vein</a:t>
            </a:r>
          </a:p>
        </p:txBody>
      </p:sp>
      <p:sp>
        <p:nvSpPr>
          <p:cNvPr id="9" name="Text Box 31"/>
          <p:cNvSpPr txBox="1">
            <a:spLocks noChangeArrowheads="1"/>
          </p:cNvSpPr>
          <p:nvPr/>
        </p:nvSpPr>
        <p:spPr bwMode="auto">
          <a:xfrm>
            <a:off x="7092699" y="3716258"/>
            <a:ext cx="194130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a:solidFill>
                  <a:srgbClr val="000000"/>
                </a:solidFill>
                <a:latin typeface="Arial" charset="0"/>
                <a:sym typeface="Times New Roman"/>
              </a:rPr>
              <a:t>Mesophyll Cell</a:t>
            </a:r>
          </a:p>
        </p:txBody>
      </p:sp>
      <p:sp>
        <p:nvSpPr>
          <p:cNvPr id="11" name="Text Box 31"/>
          <p:cNvSpPr txBox="1">
            <a:spLocks noChangeArrowheads="1"/>
          </p:cNvSpPr>
          <p:nvPr/>
        </p:nvSpPr>
        <p:spPr bwMode="auto">
          <a:xfrm>
            <a:off x="2125453" y="4470371"/>
            <a:ext cx="5174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00" dirty="0">
                <a:solidFill>
                  <a:srgbClr val="000000"/>
                </a:solidFill>
                <a:latin typeface="Arial" charset="0"/>
                <a:sym typeface="Times New Roman"/>
              </a:rPr>
              <a:t>CO</a:t>
            </a:r>
            <a:r>
              <a:rPr lang="en-US" sz="1300" baseline="-25000" dirty="0">
                <a:solidFill>
                  <a:srgbClr val="000000"/>
                </a:solidFill>
                <a:latin typeface="Arial" charset="0"/>
                <a:sym typeface="Times New Roman"/>
              </a:rPr>
              <a:t>2</a:t>
            </a:r>
          </a:p>
        </p:txBody>
      </p:sp>
      <p:sp>
        <p:nvSpPr>
          <p:cNvPr id="12" name="Text Box 31"/>
          <p:cNvSpPr txBox="1">
            <a:spLocks noChangeArrowheads="1"/>
          </p:cNvSpPr>
          <p:nvPr/>
        </p:nvSpPr>
        <p:spPr bwMode="auto">
          <a:xfrm>
            <a:off x="3142329" y="4608044"/>
            <a:ext cx="5174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00" dirty="0">
                <a:solidFill>
                  <a:srgbClr val="000000"/>
                </a:solidFill>
                <a:latin typeface="Arial" charset="0"/>
                <a:sym typeface="Times New Roman"/>
              </a:rPr>
              <a:t>O</a:t>
            </a:r>
            <a:r>
              <a:rPr lang="en-US" sz="1300" baseline="-25000" dirty="0">
                <a:solidFill>
                  <a:srgbClr val="000000"/>
                </a:solidFill>
                <a:latin typeface="Arial" charset="0"/>
                <a:sym typeface="Times New Roman"/>
              </a:rPr>
              <a:t>2</a:t>
            </a:r>
          </a:p>
        </p:txBody>
      </p:sp>
      <p:sp>
        <p:nvSpPr>
          <p:cNvPr id="13" name="Text Box 31"/>
          <p:cNvSpPr txBox="1">
            <a:spLocks noChangeArrowheads="1"/>
          </p:cNvSpPr>
          <p:nvPr/>
        </p:nvSpPr>
        <p:spPr bwMode="auto">
          <a:xfrm>
            <a:off x="3844813" y="4965916"/>
            <a:ext cx="87587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a:solidFill>
                  <a:srgbClr val="000000"/>
                </a:solidFill>
                <a:latin typeface="Arial" charset="0"/>
                <a:sym typeface="Times New Roman"/>
              </a:rPr>
              <a:t>Stoma</a:t>
            </a:r>
          </a:p>
        </p:txBody>
      </p:sp>
      <p:sp>
        <p:nvSpPr>
          <p:cNvPr id="14" name="Text Box 31"/>
          <p:cNvSpPr txBox="1">
            <a:spLocks noChangeArrowheads="1"/>
          </p:cNvSpPr>
          <p:nvPr/>
        </p:nvSpPr>
        <p:spPr bwMode="auto">
          <a:xfrm>
            <a:off x="7081850" y="6001382"/>
            <a:ext cx="15057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a:solidFill>
                  <a:srgbClr val="000000"/>
                </a:solidFill>
                <a:latin typeface="Arial" charset="0"/>
                <a:sym typeface="Times New Roman"/>
              </a:rPr>
              <a:t>Chloroplast</a:t>
            </a:r>
          </a:p>
        </p:txBody>
      </p:sp>
      <p:sp>
        <p:nvSpPr>
          <p:cNvPr id="3" name="Left Brace 2"/>
          <p:cNvSpPr/>
          <p:nvPr/>
        </p:nvSpPr>
        <p:spPr bwMode="auto">
          <a:xfrm rot="1085672">
            <a:off x="2164344" y="1166526"/>
            <a:ext cx="164675" cy="1565292"/>
          </a:xfrm>
          <a:prstGeom prst="leftBrace">
            <a:avLst>
              <a:gd name="adj1" fmla="val 23768"/>
              <a:gd name="adj2" fmla="val 50000"/>
            </a:avLst>
          </a:prstGeom>
          <a:noFill/>
          <a:ln w="12700" cap="flat" cmpd="sng" algn="ctr">
            <a:solidFill>
              <a:schemeClr val="tx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cxnSp>
        <p:nvCxnSpPr>
          <p:cNvPr id="17" name="Straight Connector 16"/>
          <p:cNvCxnSpPr/>
          <p:nvPr/>
        </p:nvCxnSpPr>
        <p:spPr bwMode="auto">
          <a:xfrm>
            <a:off x="2075209" y="1894270"/>
            <a:ext cx="124439" cy="402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a:off x="4191000" y="4567721"/>
            <a:ext cx="169334" cy="4497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7931150" y="5720246"/>
            <a:ext cx="0" cy="3397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V="1">
            <a:off x="5402519" y="3061156"/>
            <a:ext cx="957288" cy="947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594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27142"/>
            <a:ext cx="3664758" cy="5970060"/>
          </a:xfrm>
        </p:spPr>
        <p:txBody>
          <a:bodyPr/>
          <a:lstStyle/>
          <a:p>
            <a:pPr marL="0" indent="0">
              <a:buNone/>
            </a:pPr>
            <a:r>
              <a:rPr lang="en-US" sz="3200" b="1" dirty="0">
                <a:solidFill>
                  <a:srgbClr val="FF3300"/>
                </a:solidFill>
                <a:effectLst>
                  <a:outerShdw blurRad="38100" dist="38100" dir="2700000" algn="tl">
                    <a:srgbClr val="000000">
                      <a:alpha val="43137"/>
                    </a:srgbClr>
                  </a:outerShdw>
                </a:effectLst>
              </a:rPr>
              <a:t>CHLOROPLASTS</a:t>
            </a:r>
            <a:r>
              <a:rPr lang="en-US" dirty="0"/>
              <a:t> </a:t>
            </a:r>
          </a:p>
          <a:p>
            <a:pPr marL="0" indent="0">
              <a:buNone/>
            </a:pPr>
            <a:r>
              <a:rPr lang="en-US" dirty="0"/>
              <a:t>consist of an envelope of </a:t>
            </a:r>
            <a:r>
              <a:rPr lang="en-US" dirty="0">
                <a:solidFill>
                  <a:schemeClr val="accent2">
                    <a:lumMod val="75000"/>
                  </a:schemeClr>
                </a:solidFill>
              </a:rPr>
              <a:t>two membranes</a:t>
            </a:r>
            <a:r>
              <a:rPr lang="en-US" dirty="0"/>
              <a:t>, </a:t>
            </a:r>
          </a:p>
          <a:p>
            <a:pPr marL="0" indent="0">
              <a:buNone/>
            </a:pPr>
            <a:r>
              <a:rPr lang="en-US" dirty="0">
                <a:solidFill>
                  <a:srgbClr val="FF0066"/>
                </a:solidFill>
              </a:rPr>
              <a:t>which encloses an inner compartment filled with a thick fluid called </a:t>
            </a:r>
            <a:r>
              <a:rPr lang="en-US" b="1" dirty="0">
                <a:solidFill>
                  <a:srgbClr val="0000FF"/>
                </a:solidFill>
                <a:effectLst>
                  <a:outerShdw blurRad="38100" dist="38100" dir="2700000" algn="tl">
                    <a:srgbClr val="000000">
                      <a:alpha val="43137"/>
                    </a:srgbClr>
                  </a:outerShdw>
                </a:effectLst>
              </a:rPr>
              <a:t>Stroma</a:t>
            </a:r>
            <a:r>
              <a:rPr lang="en-US" dirty="0"/>
              <a:t> </a:t>
            </a:r>
          </a:p>
          <a:p>
            <a:pPr marL="0" indent="0">
              <a:buNone/>
            </a:pPr>
            <a:r>
              <a:rPr lang="en-US" dirty="0"/>
              <a:t>that contains a system of interconnected membranous sacs called </a:t>
            </a:r>
            <a:r>
              <a:rPr lang="en-US" b="1" dirty="0">
                <a:solidFill>
                  <a:srgbClr val="0000FF"/>
                </a:solidFill>
                <a:effectLst>
                  <a:outerShdw blurRad="38100" dist="38100" dir="2700000" algn="tl">
                    <a:srgbClr val="000000">
                      <a:alpha val="43137"/>
                    </a:srgbClr>
                  </a:outerShdw>
                </a:effectLst>
              </a:rPr>
              <a:t>Thylakoids.</a:t>
            </a:r>
          </a:p>
          <a:p>
            <a:endParaRPr lang="en-US" dirty="0">
              <a:solidFill>
                <a:srgbClr val="0000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7848600" y="6519335"/>
            <a:ext cx="1212042" cy="365125"/>
          </a:xfrm>
        </p:spPr>
        <p:txBody>
          <a:bodyPr/>
          <a:lstStyle/>
          <a:p>
            <a:r>
              <a:rPr lang="en-US" dirty="0">
                <a:solidFill>
                  <a:prstClr val="black"/>
                </a:solidFill>
              </a:rPr>
              <a:t>Photosynthesis</a:t>
            </a:r>
          </a:p>
        </p:txBody>
      </p:sp>
      <p:sp>
        <p:nvSpPr>
          <p:cNvPr id="6" name="Title 1"/>
          <p:cNvSpPr>
            <a:spLocks noGrp="1"/>
          </p:cNvSpPr>
          <p:nvPr>
            <p:ph type="title"/>
          </p:nvPr>
        </p:nvSpPr>
        <p:spPr>
          <a:xfrm>
            <a:off x="4343400" y="152400"/>
            <a:ext cx="4445000" cy="609601"/>
          </a:xfrm>
        </p:spPr>
        <p:txBody>
          <a:bodyPr/>
          <a:lstStyle/>
          <a:p>
            <a:pPr algn="ctr"/>
            <a:r>
              <a:rPr lang="en-US" sz="2000" dirty="0">
                <a:solidFill>
                  <a:srgbClr val="00CC00"/>
                </a:solidFill>
                <a:effectLst>
                  <a:outerShdw blurRad="38100" dist="38100" dir="2700000" algn="tl">
                    <a:srgbClr val="000000">
                      <a:alpha val="43137"/>
                    </a:srgbClr>
                  </a:outerShdw>
                </a:effectLst>
              </a:rPr>
              <a:t>Photosynthesis </a:t>
            </a:r>
            <a:r>
              <a:rPr lang="en-US" sz="2000" dirty="0">
                <a:solidFill>
                  <a:srgbClr val="0000FF"/>
                </a:solidFill>
                <a:effectLst>
                  <a:outerShdw blurRad="38100" dist="38100" dir="2700000" algn="tl">
                    <a:srgbClr val="000000">
                      <a:alpha val="43137"/>
                    </a:srgbClr>
                  </a:outerShdw>
                </a:effectLst>
              </a:rPr>
              <a:t>Occurs in </a:t>
            </a:r>
            <a:r>
              <a:rPr lang="en-US" sz="2000" dirty="0">
                <a:solidFill>
                  <a:srgbClr val="00CC00"/>
                </a:solidFill>
                <a:effectLst>
                  <a:outerShdw blurRad="38100" dist="38100" dir="2700000" algn="tl">
                    <a:srgbClr val="000000">
                      <a:alpha val="43137"/>
                    </a:srgbClr>
                  </a:outerShdw>
                </a:effectLst>
              </a:rPr>
              <a:t>Chloroplasts </a:t>
            </a:r>
            <a:r>
              <a:rPr lang="en-US" sz="2000" dirty="0">
                <a:solidFill>
                  <a:srgbClr val="0000FF"/>
                </a:solidFill>
                <a:effectLst>
                  <a:outerShdw blurRad="38100" dist="38100" dir="2700000" algn="tl">
                    <a:srgbClr val="000000">
                      <a:alpha val="43137"/>
                    </a:srgbClr>
                  </a:outerShdw>
                </a:effectLst>
              </a:rPr>
              <a:t>in Plant Cells</a:t>
            </a:r>
          </a:p>
        </p:txBody>
      </p:sp>
      <p:pic>
        <p:nvPicPr>
          <p:cNvPr id="5" name="Picture 4">
            <a:extLst>
              <a:ext uri="{FF2B5EF4-FFF2-40B4-BE49-F238E27FC236}">
                <a16:creationId xmlns:a16="http://schemas.microsoft.com/office/drawing/2014/main" id="{81C73FCE-3D20-4DC9-9B25-5A70C1CD3DDD}"/>
              </a:ext>
            </a:extLst>
          </p:cNvPr>
          <p:cNvPicPr>
            <a:picLocks noChangeAspect="1"/>
          </p:cNvPicPr>
          <p:nvPr/>
        </p:nvPicPr>
        <p:blipFill>
          <a:blip r:embed="rId3"/>
          <a:stretch>
            <a:fillRect/>
          </a:stretch>
        </p:blipFill>
        <p:spPr>
          <a:xfrm>
            <a:off x="3817158" y="1527600"/>
            <a:ext cx="5326842" cy="4869602"/>
          </a:xfrm>
          <a:prstGeom prst="rect">
            <a:avLst/>
          </a:prstGeom>
        </p:spPr>
      </p:pic>
    </p:spTree>
    <p:extLst>
      <p:ext uri="{BB962C8B-B14F-4D97-AF65-F5344CB8AC3E}">
        <p14:creationId xmlns:p14="http://schemas.microsoft.com/office/powerpoint/2010/main" val="34670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23504"/>
            <a:ext cx="3496733" cy="6334496"/>
          </a:xfrm>
        </p:spPr>
        <p:txBody>
          <a:bodyPr/>
          <a:lstStyle/>
          <a:p>
            <a:pPr marL="0" lvl="0" indent="0">
              <a:buNone/>
            </a:pPr>
            <a:r>
              <a:rPr lang="en-US" sz="3600" b="1" dirty="0">
                <a:solidFill>
                  <a:srgbClr val="FF3300"/>
                </a:solidFill>
                <a:effectLst>
                  <a:outerShdw blurRad="38100" dist="38100" dir="2700000" algn="tl">
                    <a:srgbClr val="000000">
                      <a:alpha val="43137"/>
                    </a:srgbClr>
                  </a:outerShdw>
                </a:effectLst>
              </a:rPr>
              <a:t>THYLAKOIDS</a:t>
            </a:r>
            <a:endParaRPr lang="en-US" b="1" dirty="0">
              <a:solidFill>
                <a:srgbClr val="FF3300"/>
              </a:solidFill>
              <a:effectLst>
                <a:outerShdw blurRad="38100" dist="38100" dir="2700000" algn="tl">
                  <a:srgbClr val="000000">
                    <a:alpha val="43137"/>
                  </a:srgbClr>
                </a:outerShdw>
              </a:effectLst>
            </a:endParaRPr>
          </a:p>
          <a:p>
            <a:pPr marL="344488" lvl="1">
              <a:spcBef>
                <a:spcPts val="1200"/>
              </a:spcBef>
            </a:pPr>
            <a:r>
              <a:rPr lang="en-US" dirty="0">
                <a:solidFill>
                  <a:prstClr val="black"/>
                </a:solidFill>
              </a:rPr>
              <a:t>are often concentrated in stacks called </a:t>
            </a:r>
            <a:r>
              <a:rPr lang="en-US" b="1" dirty="0">
                <a:solidFill>
                  <a:srgbClr val="0000FF"/>
                </a:solidFill>
                <a:effectLst>
                  <a:outerShdw blurRad="38100" dist="38100" dir="2700000" algn="tl">
                    <a:srgbClr val="000000">
                      <a:alpha val="43137"/>
                    </a:srgbClr>
                  </a:outerShdw>
                </a:effectLst>
              </a:rPr>
              <a:t>Grana</a:t>
            </a:r>
            <a:r>
              <a:rPr lang="en-US" dirty="0">
                <a:solidFill>
                  <a:prstClr val="black"/>
                </a:solidFill>
              </a:rPr>
              <a:t> </a:t>
            </a:r>
          </a:p>
          <a:p>
            <a:pPr marL="344488" lvl="1">
              <a:spcBef>
                <a:spcPts val="1200"/>
              </a:spcBef>
            </a:pPr>
            <a:r>
              <a:rPr lang="en-US" dirty="0">
                <a:solidFill>
                  <a:srgbClr val="00B050"/>
                </a:solidFill>
              </a:rPr>
              <a:t>have an internal compartment called the </a:t>
            </a:r>
            <a:r>
              <a:rPr lang="en-US" b="1" dirty="0">
                <a:solidFill>
                  <a:srgbClr val="0000FF"/>
                </a:solidFill>
                <a:effectLst>
                  <a:outerShdw blurRad="38100" dist="38100" dir="2700000" algn="tl">
                    <a:srgbClr val="000000">
                      <a:alpha val="43137"/>
                    </a:srgbClr>
                  </a:outerShdw>
                </a:effectLst>
              </a:rPr>
              <a:t>Thylakoid Space</a:t>
            </a:r>
            <a:r>
              <a:rPr lang="en-US" dirty="0">
                <a:solidFill>
                  <a:prstClr val="black"/>
                </a:solidFill>
              </a:rPr>
              <a:t>, </a:t>
            </a:r>
          </a:p>
          <a:p>
            <a:pPr marL="344488" lvl="1">
              <a:spcBef>
                <a:spcPts val="1200"/>
              </a:spcBef>
            </a:pPr>
            <a:r>
              <a:rPr lang="en-US" dirty="0">
                <a:solidFill>
                  <a:srgbClr val="00B050"/>
                </a:solidFill>
              </a:rPr>
              <a:t>which has functions analogous to the outer compartment of a mitochondria in the generation of ATP.</a:t>
            </a:r>
          </a:p>
          <a:p>
            <a:endParaRPr lang="en-US" dirty="0">
              <a:solidFill>
                <a:srgbClr val="0000FF"/>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7828935" y="6492875"/>
            <a:ext cx="1295400" cy="365125"/>
          </a:xfrm>
        </p:spPr>
        <p:txBody>
          <a:bodyPr/>
          <a:lstStyle/>
          <a:p>
            <a:r>
              <a:rPr lang="en-US" dirty="0">
                <a:solidFill>
                  <a:prstClr val="black"/>
                </a:solidFill>
              </a:rPr>
              <a:t>Photosynthesis</a:t>
            </a:r>
          </a:p>
        </p:txBody>
      </p:sp>
      <p:sp>
        <p:nvSpPr>
          <p:cNvPr id="6" name="Title 1"/>
          <p:cNvSpPr>
            <a:spLocks noGrp="1"/>
          </p:cNvSpPr>
          <p:nvPr>
            <p:ph type="title"/>
          </p:nvPr>
        </p:nvSpPr>
        <p:spPr>
          <a:xfrm>
            <a:off x="4717435" y="169228"/>
            <a:ext cx="3759200" cy="668971"/>
          </a:xfrm>
        </p:spPr>
        <p:txBody>
          <a:bodyPr/>
          <a:lstStyle/>
          <a:p>
            <a:pPr algn="ctr"/>
            <a:r>
              <a:rPr lang="en-US" sz="2000" dirty="0">
                <a:solidFill>
                  <a:srgbClr val="00CC00"/>
                </a:solidFill>
                <a:effectLst>
                  <a:outerShdw blurRad="38100" dist="38100" dir="2700000" algn="tl">
                    <a:srgbClr val="000000">
                      <a:alpha val="43137"/>
                    </a:srgbClr>
                  </a:outerShdw>
                </a:effectLst>
              </a:rPr>
              <a:t>Photosynthesis </a:t>
            </a:r>
            <a:r>
              <a:rPr lang="en-US" sz="2000" dirty="0">
                <a:solidFill>
                  <a:srgbClr val="0000FF"/>
                </a:solidFill>
                <a:effectLst>
                  <a:outerShdw blurRad="38100" dist="38100" dir="2700000" algn="tl">
                    <a:srgbClr val="000000">
                      <a:alpha val="43137"/>
                    </a:srgbClr>
                  </a:outerShdw>
                </a:effectLst>
              </a:rPr>
              <a:t>Occurs in </a:t>
            </a:r>
            <a:r>
              <a:rPr lang="en-US" sz="2000" dirty="0">
                <a:solidFill>
                  <a:srgbClr val="00CC00"/>
                </a:solidFill>
                <a:effectLst>
                  <a:outerShdw blurRad="38100" dist="38100" dir="2700000" algn="tl">
                    <a:srgbClr val="000000">
                      <a:alpha val="43137"/>
                    </a:srgbClr>
                  </a:outerShdw>
                </a:effectLst>
              </a:rPr>
              <a:t>Chloroplasts </a:t>
            </a:r>
            <a:r>
              <a:rPr lang="en-US" sz="2000" dirty="0">
                <a:solidFill>
                  <a:srgbClr val="0000FF"/>
                </a:solidFill>
                <a:effectLst>
                  <a:outerShdw blurRad="38100" dist="38100" dir="2700000" algn="tl">
                    <a:srgbClr val="000000">
                      <a:alpha val="43137"/>
                    </a:srgbClr>
                  </a:outerShdw>
                </a:effectLst>
              </a:rPr>
              <a:t>in Plant Cells</a:t>
            </a:r>
          </a:p>
        </p:txBody>
      </p:sp>
      <p:pic>
        <p:nvPicPr>
          <p:cNvPr id="5" name="Picture 4">
            <a:extLst>
              <a:ext uri="{FF2B5EF4-FFF2-40B4-BE49-F238E27FC236}">
                <a16:creationId xmlns:a16="http://schemas.microsoft.com/office/drawing/2014/main" id="{89DE4D5A-A7AB-48A6-853A-4953F0D2F2E2}"/>
              </a:ext>
            </a:extLst>
          </p:cNvPr>
          <p:cNvPicPr>
            <a:picLocks noChangeAspect="1"/>
          </p:cNvPicPr>
          <p:nvPr/>
        </p:nvPicPr>
        <p:blipFill>
          <a:blip r:embed="rId3"/>
          <a:stretch>
            <a:fillRect/>
          </a:stretch>
        </p:blipFill>
        <p:spPr>
          <a:xfrm>
            <a:off x="3810000" y="1544532"/>
            <a:ext cx="5326842" cy="4869602"/>
          </a:xfrm>
          <a:prstGeom prst="rect">
            <a:avLst/>
          </a:prstGeom>
        </p:spPr>
      </p:pic>
    </p:spTree>
    <p:extLst>
      <p:ext uri="{BB962C8B-B14F-4D97-AF65-F5344CB8AC3E}">
        <p14:creationId xmlns:p14="http://schemas.microsoft.com/office/powerpoint/2010/main" val="31487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descr="07_02_2Chloroplasts-U.jpg"/>
          <p:cNvPicPr>
            <a:picLocks noChangeAspect="1"/>
          </p:cNvPicPr>
          <p:nvPr/>
        </p:nvPicPr>
        <p:blipFill rotWithShape="1">
          <a:blip r:embed="rId3" cstate="email">
            <a:extLst>
              <a:ext uri="{28A0092B-C50C-407E-A947-70E740481C1C}">
                <a14:useLocalDpi xmlns:a14="http://schemas.microsoft.com/office/drawing/2010/main" val="0"/>
              </a:ext>
            </a:extLst>
          </a:blip>
          <a:srcRect b="2536"/>
          <a:stretch/>
        </p:blipFill>
        <p:spPr>
          <a:xfrm>
            <a:off x="1124712" y="225970"/>
            <a:ext cx="6894576" cy="6416681"/>
          </a:xfrm>
          <a:prstGeom prst="rect">
            <a:avLst/>
          </a:prstGeom>
        </p:spPr>
      </p:pic>
      <p:cxnSp>
        <p:nvCxnSpPr>
          <p:cNvPr id="48" name="Straight Connector 47"/>
          <p:cNvCxnSpPr/>
          <p:nvPr/>
        </p:nvCxnSpPr>
        <p:spPr bwMode="auto">
          <a:xfrm flipV="1">
            <a:off x="2189570" y="5594558"/>
            <a:ext cx="2286000" cy="149679"/>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1686105" y="4392594"/>
            <a:ext cx="86179" cy="12382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H="1" flipV="1">
            <a:off x="2234927" y="4424344"/>
            <a:ext cx="185964" cy="721178"/>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H="1" flipV="1">
            <a:off x="2652213" y="3743987"/>
            <a:ext cx="594178" cy="104321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6298927" y="4360844"/>
            <a:ext cx="22678" cy="11112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V="1">
            <a:off x="3772534" y="3404715"/>
            <a:ext cx="2181679" cy="9072"/>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a:off x="4557213" y="3408344"/>
            <a:ext cx="1392464" cy="3810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flipV="1">
            <a:off x="3813356" y="3952630"/>
            <a:ext cx="2172607" cy="28121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ight Brace 55"/>
          <p:cNvSpPr/>
          <p:nvPr/>
        </p:nvSpPr>
        <p:spPr bwMode="auto">
          <a:xfrm>
            <a:off x="3675923" y="3530807"/>
            <a:ext cx="167821" cy="848180"/>
          </a:xfrm>
          <a:prstGeom prst="rightBrace">
            <a:avLst/>
          </a:prstGeom>
          <a:noFill/>
          <a:ln w="25400" cap="flat" cmpd="sng" algn="ctr">
            <a:solidFill>
              <a:schemeClr val="bg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sp>
        <p:nvSpPr>
          <p:cNvPr id="57" name="Right Brace 56"/>
          <p:cNvSpPr/>
          <p:nvPr/>
        </p:nvSpPr>
        <p:spPr bwMode="auto">
          <a:xfrm>
            <a:off x="2538821" y="3648736"/>
            <a:ext cx="122463" cy="190502"/>
          </a:xfrm>
          <a:prstGeom prst="rightBrace">
            <a:avLst/>
          </a:prstGeom>
          <a:noFill/>
          <a:ln w="25400" cap="flat" cmpd="sng" algn="ctr">
            <a:solidFill>
              <a:schemeClr val="bg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sp>
        <p:nvSpPr>
          <p:cNvPr id="58" name="Right Brace 57"/>
          <p:cNvSpPr/>
          <p:nvPr/>
        </p:nvSpPr>
        <p:spPr bwMode="auto">
          <a:xfrm>
            <a:off x="6203678" y="5376843"/>
            <a:ext cx="122463" cy="190502"/>
          </a:xfrm>
          <a:prstGeom prst="rightBrace">
            <a:avLst/>
          </a:prstGeom>
          <a:noFill/>
          <a:ln w="25400" cap="flat" cmpd="sng" algn="ctr">
            <a:solidFill>
              <a:schemeClr val="bg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sp>
        <p:nvSpPr>
          <p:cNvPr id="3" name="Freeform 2"/>
          <p:cNvSpPr/>
          <p:nvPr/>
        </p:nvSpPr>
        <p:spPr>
          <a:xfrm>
            <a:off x="4274625" y="2069562"/>
            <a:ext cx="2396050" cy="303274"/>
          </a:xfrm>
          <a:custGeom>
            <a:avLst/>
            <a:gdLst>
              <a:gd name="connsiteX0" fmla="*/ 0 w 2379003"/>
              <a:gd name="connsiteY0" fmla="*/ 303274 h 303274"/>
              <a:gd name="connsiteX1" fmla="*/ 123215 w 2379003"/>
              <a:gd name="connsiteY1" fmla="*/ 0 h 303274"/>
              <a:gd name="connsiteX2" fmla="*/ 2379003 w 2379003"/>
              <a:gd name="connsiteY2" fmla="*/ 113728 h 303274"/>
            </a:gdLst>
            <a:ahLst/>
            <a:cxnLst>
              <a:cxn ang="0">
                <a:pos x="connsiteX0" y="connsiteY0"/>
              </a:cxn>
              <a:cxn ang="0">
                <a:pos x="connsiteX1" y="connsiteY1"/>
              </a:cxn>
              <a:cxn ang="0">
                <a:pos x="connsiteX2" y="connsiteY2"/>
              </a:cxn>
            </a:cxnLst>
            <a:rect l="l" t="t" r="r" b="b"/>
            <a:pathLst>
              <a:path w="2379003" h="303274">
                <a:moveTo>
                  <a:pt x="0" y="303274"/>
                </a:moveTo>
                <a:lnTo>
                  <a:pt x="123215" y="0"/>
                </a:lnTo>
                <a:lnTo>
                  <a:pt x="2379003" y="113728"/>
                </a:lnTo>
              </a:path>
            </a:pathLst>
          </a:custGeom>
          <a:ln w="12700" cmpd="sng">
            <a:solidFill>
              <a:srgbClr val="000000"/>
            </a:solidFill>
          </a:ln>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cxnSp>
        <p:nvCxnSpPr>
          <p:cNvPr id="5" name="Straight Connector 4"/>
          <p:cNvCxnSpPr/>
          <p:nvPr/>
        </p:nvCxnSpPr>
        <p:spPr bwMode="auto">
          <a:xfrm flipV="1">
            <a:off x="2195286" y="5595167"/>
            <a:ext cx="2286000" cy="1496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1688646" y="4393203"/>
            <a:ext cx="86179" cy="12382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flipV="1">
            <a:off x="2237468" y="4424953"/>
            <a:ext cx="185964" cy="7211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flipV="1">
            <a:off x="2654754" y="3744596"/>
            <a:ext cx="594178" cy="10432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304643" y="4361453"/>
            <a:ext cx="22678" cy="11112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3778250" y="3405324"/>
            <a:ext cx="2181679" cy="90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4562929" y="3408953"/>
            <a:ext cx="1392464" cy="381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flipV="1">
            <a:off x="3822247" y="3953239"/>
            <a:ext cx="2172607" cy="2812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ight Brace 21"/>
          <p:cNvSpPr/>
          <p:nvPr/>
        </p:nvSpPr>
        <p:spPr bwMode="auto">
          <a:xfrm>
            <a:off x="3678464" y="3531416"/>
            <a:ext cx="167821" cy="848180"/>
          </a:xfrm>
          <a:prstGeom prst="rightBrace">
            <a:avLst/>
          </a:prstGeom>
          <a:noFill/>
          <a:ln w="12700" cap="flat" cmpd="sng" algn="ctr">
            <a:solidFill>
              <a:schemeClr val="tx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sp>
        <p:nvSpPr>
          <p:cNvPr id="26" name="Right Brace 25"/>
          <p:cNvSpPr/>
          <p:nvPr/>
        </p:nvSpPr>
        <p:spPr bwMode="auto">
          <a:xfrm>
            <a:off x="2541362" y="3649345"/>
            <a:ext cx="122463" cy="190502"/>
          </a:xfrm>
          <a:prstGeom prst="rightBrace">
            <a:avLst/>
          </a:prstGeom>
          <a:noFill/>
          <a:ln w="12700" cap="flat" cmpd="sng" algn="ctr">
            <a:solidFill>
              <a:schemeClr val="tx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sp>
        <p:nvSpPr>
          <p:cNvPr id="28" name="Right Brace 27"/>
          <p:cNvSpPr/>
          <p:nvPr/>
        </p:nvSpPr>
        <p:spPr bwMode="auto">
          <a:xfrm>
            <a:off x="6209394" y="5377452"/>
            <a:ext cx="122463" cy="190502"/>
          </a:xfrm>
          <a:prstGeom prst="rightBrace">
            <a:avLst/>
          </a:prstGeom>
          <a:noFill/>
          <a:ln w="12700" cap="flat" cmpd="sng" algn="ctr">
            <a:solidFill>
              <a:schemeClr val="tx1"/>
            </a:solidFill>
            <a:prstDash val="solid"/>
            <a:round/>
            <a:headEnd type="none" w="med" len="med"/>
            <a:tailEnd type="none" w="med" len="med"/>
          </a:ln>
          <a:effectLst/>
        </p:spPr>
        <p:txBody>
          <a:bodyPr rtlCol="0" anchor="ctr"/>
          <a:lstStyle/>
          <a:p>
            <a:pPr algn="ctr" eaLnBrk="0" fontAlgn="base" hangingPunct="0">
              <a:spcBef>
                <a:spcPct val="0"/>
              </a:spcBef>
              <a:spcAft>
                <a:spcPct val="0"/>
              </a:spcAft>
            </a:pPr>
            <a:endParaRPr lang="en-US" sz="2400" b="1" dirty="0">
              <a:solidFill>
                <a:srgbClr val="000000"/>
              </a:solidFill>
              <a:ea typeface="ＭＳ Ｐゴシック" charset="0"/>
              <a:cs typeface="Times New Roman"/>
              <a:sym typeface="Times New Roman"/>
            </a:endParaRPr>
          </a:p>
        </p:txBody>
      </p:sp>
      <p:sp>
        <p:nvSpPr>
          <p:cNvPr id="29" name="Text Box 31"/>
          <p:cNvSpPr txBox="1">
            <a:spLocks noChangeArrowheads="1"/>
          </p:cNvSpPr>
          <p:nvPr/>
        </p:nvSpPr>
        <p:spPr bwMode="auto">
          <a:xfrm>
            <a:off x="5974282" y="222655"/>
            <a:ext cx="22337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2100" dirty="0">
                <a:solidFill>
                  <a:srgbClr val="000000"/>
                </a:solidFill>
                <a:latin typeface="Arial" charset="0"/>
                <a:sym typeface="Times New Roman"/>
              </a:rPr>
              <a:t>Mesophyll Cell</a:t>
            </a:r>
          </a:p>
        </p:txBody>
      </p:sp>
      <p:sp>
        <p:nvSpPr>
          <p:cNvPr id="30" name="Text Box 31"/>
          <p:cNvSpPr txBox="1">
            <a:spLocks noChangeArrowheads="1"/>
          </p:cNvSpPr>
          <p:nvPr/>
        </p:nvSpPr>
        <p:spPr bwMode="auto">
          <a:xfrm>
            <a:off x="2579750" y="1834892"/>
            <a:ext cx="17325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2100" dirty="0">
                <a:solidFill>
                  <a:srgbClr val="000000"/>
                </a:solidFill>
                <a:latin typeface="Arial" charset="0"/>
                <a:sym typeface="Times New Roman"/>
              </a:rPr>
              <a:t>Chloroplast</a:t>
            </a:r>
          </a:p>
        </p:txBody>
      </p:sp>
      <p:sp>
        <p:nvSpPr>
          <p:cNvPr id="31" name="Text Box 31"/>
          <p:cNvSpPr txBox="1">
            <a:spLocks noChangeArrowheads="1"/>
          </p:cNvSpPr>
          <p:nvPr/>
        </p:nvSpPr>
        <p:spPr bwMode="auto">
          <a:xfrm>
            <a:off x="6016402" y="4066417"/>
            <a:ext cx="18390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sym typeface="Times New Roman"/>
              </a:rPr>
              <a:t>Granum</a:t>
            </a:r>
          </a:p>
        </p:txBody>
      </p:sp>
      <p:sp>
        <p:nvSpPr>
          <p:cNvPr id="32" name="Text Box 31"/>
          <p:cNvSpPr txBox="1">
            <a:spLocks noChangeArrowheads="1"/>
          </p:cNvSpPr>
          <p:nvPr/>
        </p:nvSpPr>
        <p:spPr bwMode="auto">
          <a:xfrm>
            <a:off x="6028743" y="3231548"/>
            <a:ext cx="24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sym typeface="Times New Roman"/>
              </a:rPr>
              <a:t>Inner and outer</a:t>
            </a:r>
            <a:br>
              <a:rPr lang="en-US" sz="2100" dirty="0">
                <a:solidFill>
                  <a:srgbClr val="000000"/>
                </a:solidFill>
                <a:latin typeface="Arial" charset="0"/>
                <a:sym typeface="Times New Roman"/>
              </a:rPr>
            </a:br>
            <a:r>
              <a:rPr lang="en-US" sz="2100" dirty="0">
                <a:solidFill>
                  <a:srgbClr val="000000"/>
                </a:solidFill>
                <a:latin typeface="Arial" charset="0"/>
                <a:sym typeface="Times New Roman"/>
              </a:rPr>
              <a:t>membranes</a:t>
            </a:r>
          </a:p>
        </p:txBody>
      </p:sp>
      <p:sp>
        <p:nvSpPr>
          <p:cNvPr id="33" name="Text Box 31"/>
          <p:cNvSpPr txBox="1">
            <a:spLocks noChangeArrowheads="1"/>
          </p:cNvSpPr>
          <p:nvPr/>
        </p:nvSpPr>
        <p:spPr bwMode="auto">
          <a:xfrm>
            <a:off x="2665658" y="4743418"/>
            <a:ext cx="18390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sym typeface="Times New Roman"/>
              </a:rPr>
              <a:t>Thylakoid</a:t>
            </a:r>
          </a:p>
        </p:txBody>
      </p:sp>
      <p:sp>
        <p:nvSpPr>
          <p:cNvPr id="34" name="Text Box 31"/>
          <p:cNvSpPr txBox="1">
            <a:spLocks noChangeArrowheads="1"/>
          </p:cNvSpPr>
          <p:nvPr/>
        </p:nvSpPr>
        <p:spPr bwMode="auto">
          <a:xfrm>
            <a:off x="1825785" y="5149101"/>
            <a:ext cx="21076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sym typeface="Times New Roman"/>
              </a:rPr>
              <a:t>Thylakoid space</a:t>
            </a:r>
          </a:p>
        </p:txBody>
      </p:sp>
      <p:sp>
        <p:nvSpPr>
          <p:cNvPr id="35" name="Text Box 31"/>
          <p:cNvSpPr txBox="1">
            <a:spLocks noChangeArrowheads="1"/>
          </p:cNvSpPr>
          <p:nvPr/>
        </p:nvSpPr>
        <p:spPr bwMode="auto">
          <a:xfrm>
            <a:off x="1227573" y="5583933"/>
            <a:ext cx="12367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a:solidFill>
                  <a:srgbClr val="000000"/>
                </a:solidFill>
                <a:latin typeface="Arial" charset="0"/>
                <a:sym typeface="Times New Roman"/>
              </a:rPr>
              <a:t>Stroma</a:t>
            </a:r>
          </a:p>
        </p:txBody>
      </p:sp>
    </p:spTree>
    <p:extLst>
      <p:ext uri="{BB962C8B-B14F-4D97-AF65-F5344CB8AC3E}">
        <p14:creationId xmlns:p14="http://schemas.microsoft.com/office/powerpoint/2010/main" val="394582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3429000" cy="6126162"/>
          </a:xfrm>
        </p:spPr>
        <p:txBody>
          <a:bodyPr>
            <a:normAutofit/>
          </a:bodyPr>
          <a:lstStyle/>
          <a:p>
            <a:pPr algn="l"/>
            <a:br>
              <a:rPr lang="en-US" dirty="0">
                <a:latin typeface="+mn-lt"/>
              </a:rPr>
            </a:br>
            <a:endParaRPr lang="en-US"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0"/>
            <a:ext cx="5053013" cy="524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228600" y="609600"/>
            <a:ext cx="3505200"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u="sng" dirty="0">
                <a:solidFill>
                  <a:srgbClr val="0070C0"/>
                </a:solidFill>
              </a:rPr>
              <a:t>Grana (s: granum) </a:t>
            </a:r>
          </a:p>
          <a:p>
            <a:pPr marL="225425" indent="0">
              <a:buNone/>
            </a:pPr>
            <a:r>
              <a:rPr lang="en-US" dirty="0"/>
              <a:t>- stacks of thylakoids</a:t>
            </a:r>
          </a:p>
          <a:p>
            <a:pPr marL="0" indent="0">
              <a:buNone/>
            </a:pPr>
            <a:endParaRPr lang="en-US" u="sng" dirty="0"/>
          </a:p>
          <a:p>
            <a:pPr marL="0" indent="0">
              <a:buNone/>
            </a:pPr>
            <a:r>
              <a:rPr lang="en-US" u="sng" dirty="0" err="1">
                <a:solidFill>
                  <a:srgbClr val="00B050"/>
                </a:solidFill>
              </a:rPr>
              <a:t>Stroma</a:t>
            </a:r>
            <a:endParaRPr lang="en-US" u="sng" dirty="0">
              <a:solidFill>
                <a:srgbClr val="00B050"/>
              </a:solidFill>
            </a:endParaRPr>
          </a:p>
          <a:p>
            <a:pPr marL="117475" indent="0">
              <a:buNone/>
            </a:pPr>
            <a:r>
              <a:rPr lang="en-US" dirty="0"/>
              <a:t>- semi-fluid material that contains enzymes and takes up space inside the chloroplast.</a:t>
            </a:r>
          </a:p>
        </p:txBody>
      </p:sp>
    </p:spTree>
    <p:extLst>
      <p:ext uri="{BB962C8B-B14F-4D97-AF65-F5344CB8AC3E}">
        <p14:creationId xmlns:p14="http://schemas.microsoft.com/office/powerpoint/2010/main" val="19847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 name="Shape 139"/>
          <p:cNvSpPr>
            <a:spLocks noGrp="1"/>
          </p:cNvSpPr>
          <p:nvPr>
            <p:ph type="title"/>
          </p:nvPr>
        </p:nvSpPr>
        <p:spPr>
          <a:xfrm>
            <a:off x="685800" y="2238375"/>
            <a:ext cx="7772400" cy="1470025"/>
          </a:xfrm>
          <a:prstGeom prst="rect">
            <a:avLst/>
          </a:prstGeom>
        </p:spPr>
        <p:txBody>
          <a:bodyPr lIns="0" tIns="0" rIns="0" bIns="0">
            <a:normAutofit fontScale="90000"/>
          </a:bodyPr>
          <a:lstStyle>
            <a:lvl1pPr algn="ctr">
              <a:defRPr sz="7200" b="1">
                <a:solidFill>
                  <a:srgbClr val="CC3300"/>
                </a:solidFill>
                <a:effectLst>
                  <a:outerShdw blurRad="38100" dist="38100"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sz="7200" b="1" dirty="0">
                <a:solidFill>
                  <a:srgbClr val="CC3300"/>
                </a:solidFill>
                <a:effectLst>
                  <a:outerShdw blurRad="38100" dist="38100" dir="2700000" rotWithShape="0">
                    <a:srgbClr val="C0C0C0"/>
                  </a:outerShdw>
                </a:effectLst>
              </a:rPr>
              <a:t>Photosynthesis</a:t>
            </a:r>
            <a:r>
              <a:rPr lang="en-US" sz="7200" b="1" dirty="0">
                <a:solidFill>
                  <a:srgbClr val="CC3300"/>
                </a:solidFill>
                <a:effectLst>
                  <a:outerShdw blurRad="38100" dist="38100" dir="2700000" rotWithShape="0">
                    <a:srgbClr val="C0C0C0"/>
                  </a:outerShdw>
                </a:effectLst>
              </a:rPr>
              <a:t>:</a:t>
            </a:r>
            <a:br>
              <a:rPr lang="en-US" sz="7200" b="1" dirty="0">
                <a:solidFill>
                  <a:srgbClr val="CC3300"/>
                </a:solidFill>
                <a:effectLst>
                  <a:outerShdw blurRad="38100" dist="38100" dir="2700000" rotWithShape="0">
                    <a:srgbClr val="C0C0C0"/>
                  </a:outerShdw>
                </a:effectLst>
              </a:rPr>
            </a:br>
            <a:r>
              <a:rPr lang="en-US" sz="4400" dirty="0">
                <a:solidFill>
                  <a:srgbClr val="0000FF"/>
                </a:solidFill>
                <a:effectLst>
                  <a:outerShdw blurRad="38100" dist="38100" dir="2700000" algn="tl">
                    <a:srgbClr val="000000">
                      <a:alpha val="43137"/>
                    </a:srgbClr>
                  </a:outerShdw>
                </a:effectLst>
              </a:rPr>
              <a:t>Using </a:t>
            </a:r>
            <a:r>
              <a:rPr lang="en-US" sz="4400" i="1" dirty="0">
                <a:solidFill>
                  <a:srgbClr val="0000FF"/>
                </a:solidFill>
                <a:effectLst>
                  <a:outerShdw blurRad="38100" dist="38100" dir="2700000" algn="tl">
                    <a:srgbClr val="000000">
                      <a:alpha val="43137"/>
                    </a:srgbClr>
                  </a:outerShdw>
                </a:effectLst>
              </a:rPr>
              <a:t>Light</a:t>
            </a:r>
            <a:r>
              <a:rPr lang="en-US" sz="4400" dirty="0">
                <a:solidFill>
                  <a:srgbClr val="0000FF"/>
                </a:solidFill>
                <a:effectLst>
                  <a:outerShdw blurRad="38100" dist="38100" dir="2700000" algn="tl">
                    <a:srgbClr val="000000">
                      <a:alpha val="43137"/>
                    </a:srgbClr>
                  </a:outerShdw>
                </a:effectLst>
              </a:rPr>
              <a:t> to </a:t>
            </a:r>
            <a:r>
              <a:rPr lang="en-US" sz="4400" i="1" dirty="0">
                <a:solidFill>
                  <a:srgbClr val="0000FF"/>
                </a:solidFill>
                <a:effectLst>
                  <a:outerShdw blurRad="38100" dist="38100" dir="2700000" algn="tl">
                    <a:srgbClr val="000000">
                      <a:alpha val="43137"/>
                    </a:srgbClr>
                  </a:outerShdw>
                </a:effectLst>
              </a:rPr>
              <a:t>Make Food</a:t>
            </a:r>
            <a:endParaRPr sz="15300" i="1" dirty="0">
              <a:solidFill>
                <a:srgbClr val="0000FF"/>
              </a:solidFill>
              <a:effectLst>
                <a:outerShdw blurRad="38100" dist="38100" dir="2700000" algn="tl">
                  <a:srgbClr val="000000">
                    <a:alpha val="43137"/>
                  </a:srgbClr>
                </a:outerShdw>
              </a:effectLst>
            </a:endParaRPr>
          </a:p>
        </p:txBody>
      </p:sp>
      <p:sp>
        <p:nvSpPr>
          <p:cNvPr id="140" name="Shape 140"/>
          <p:cNvSpPr>
            <a:spLocks noGrp="1"/>
          </p:cNvSpPr>
          <p:nvPr>
            <p:ph type="body" idx="1"/>
          </p:nvPr>
        </p:nvSpPr>
        <p:spPr>
          <a:xfrm>
            <a:off x="4419600" y="5337175"/>
            <a:ext cx="4419600" cy="835025"/>
          </a:xfrm>
          <a:prstGeom prst="rect">
            <a:avLst/>
          </a:prstGeom>
        </p:spPr>
        <p:txBody>
          <a:bodyPr lIns="0" tIns="0" rIns="0" bIns="0">
            <a:normAutofit/>
          </a:bodyPr>
          <a:lstStyle>
            <a:lvl1pPr defTabSz="868680">
              <a:spcBef>
                <a:spcPts val="1000"/>
              </a:spcBef>
              <a:defRPr sz="4180" b="1">
                <a:latin typeface="Comic Sans MS"/>
                <a:ea typeface="Comic Sans MS"/>
                <a:cs typeface="Comic Sans MS"/>
                <a:sym typeface="Comic Sans MS"/>
              </a:defRPr>
            </a:lvl1pPr>
          </a:lstStyle>
          <a:p>
            <a:pPr lvl="0">
              <a:defRPr sz="1800" b="0">
                <a:solidFill>
                  <a:srgbClr val="000000"/>
                </a:solidFill>
              </a:defRPr>
            </a:pPr>
            <a:r>
              <a:rPr sz="4180" b="1" dirty="0">
                <a:solidFill>
                  <a:srgbClr val="CC3300"/>
                </a:solidFill>
                <a:effectLst>
                  <a:outerShdw blurRad="38100" dist="38100" dir="2700000" algn="tl">
                    <a:srgbClr val="000000">
                      <a:alpha val="43137"/>
                    </a:srgbClr>
                  </a:outerShdw>
                </a:effectLst>
              </a:rPr>
              <a:t>Chapter 7</a:t>
            </a:r>
          </a:p>
        </p:txBody>
      </p:sp>
      <p:sp>
        <p:nvSpPr>
          <p:cNvPr id="2" name="Slide Number Placeholder 1"/>
          <p:cNvSpPr>
            <a:spLocks noGrp="1"/>
          </p:cNvSpPr>
          <p:nvPr>
            <p:ph type="sldNum" sz="quarter" idx="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108903390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p:tmAbs val="0"/>
                                  </p:iterate>
                                  <p:childTnLst>
                                    <p:set>
                                      <p:cBhvr>
                                        <p:cTn id="12" fill="hold"/>
                                        <p:tgtEl>
                                          <p:spTgt spid="140">
                                            <p:bg/>
                                          </p:spTgt>
                                        </p:tgtEl>
                                        <p:attrNameLst>
                                          <p:attrName>style.visibility</p:attrName>
                                        </p:attrNameLst>
                                      </p:cBhvr>
                                      <p:to>
                                        <p:strVal val="visible"/>
                                      </p:to>
                                    </p:set>
                                    <p:anim calcmode="lin" valueType="num">
                                      <p:cBhvr>
                                        <p:cTn id="13" dur="1000" fill="hold"/>
                                        <p:tgtEl>
                                          <p:spTgt spid="140">
                                            <p:bg/>
                                          </p:spTgt>
                                        </p:tgtEl>
                                        <p:attrNameLst>
                                          <p:attrName>ppt_x</p:attrName>
                                        </p:attrNameLst>
                                      </p:cBhvr>
                                      <p:tavLst>
                                        <p:tav tm="0">
                                          <p:val>
                                            <p:strVal val="0-#ppt_w/2"/>
                                          </p:val>
                                        </p:tav>
                                        <p:tav tm="100000">
                                          <p:val>
                                            <p:strVal val="#ppt_x"/>
                                          </p:val>
                                        </p:tav>
                                      </p:tavLst>
                                    </p:anim>
                                    <p:anim calcmode="lin" valueType="num">
                                      <p:cBhvr>
                                        <p:cTn id="14" dur="1000" fill="hold"/>
                                        <p:tgtEl>
                                          <p:spTgt spid="140">
                                            <p:bg/>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iterate>
                                    <p:tmAbs val="0"/>
                                  </p:iterate>
                                  <p:childTnLst>
                                    <p:set>
                                      <p:cBhvr>
                                        <p:cTn id="17" fill="hold"/>
                                        <p:tgtEl>
                                          <p:spTgt spid="140">
                                            <p:txEl>
                                              <p:pRg st="0" end="0"/>
                                            </p:txEl>
                                          </p:spTgt>
                                        </p:tgtEl>
                                        <p:attrNameLst>
                                          <p:attrName>style.visibility</p:attrName>
                                        </p:attrNameLst>
                                      </p:cBhvr>
                                      <p:to>
                                        <p:strVal val="visible"/>
                                      </p:to>
                                    </p:set>
                                    <p:anim calcmode="lin" valueType="num">
                                      <p:cBhvr>
                                        <p:cTn id="18" dur="1000" fill="hold"/>
                                        <p:tgtEl>
                                          <p:spTgt spid="140">
                                            <p:txEl>
                                              <p:pRg st="0" end="0"/>
                                            </p:txEl>
                                          </p:spTgt>
                                        </p:tgtEl>
                                        <p:attrNameLst>
                                          <p:attrName>ppt_x</p:attrName>
                                        </p:attrNameLst>
                                      </p:cBhvr>
                                      <p:tavLst>
                                        <p:tav tm="0">
                                          <p:val>
                                            <p:strVal val="0-#ppt_w/2"/>
                                          </p:val>
                                        </p:tav>
                                        <p:tav tm="100000">
                                          <p:val>
                                            <p:strVal val="#ppt_x"/>
                                          </p:val>
                                        </p:tav>
                                      </p:tavLst>
                                    </p:anim>
                                    <p:anim calcmode="lin" valueType="num">
                                      <p:cBhvr>
                                        <p:cTn id="19" dur="1000" fill="hold"/>
                                        <p:tgtEl>
                                          <p:spTgt spid="1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433" y="1143000"/>
            <a:ext cx="8475133" cy="4758267"/>
          </a:xfrm>
        </p:spPr>
        <p:txBody>
          <a:bodyPr/>
          <a:lstStyle/>
          <a:p>
            <a:r>
              <a:rPr lang="en-US" sz="3200" b="1" dirty="0">
                <a:solidFill>
                  <a:srgbClr val="FF3300"/>
                </a:solidFill>
                <a:effectLst>
                  <a:outerShdw blurRad="38100" dist="38100" dir="2700000" algn="tl">
                    <a:srgbClr val="000000">
                      <a:alpha val="43137"/>
                    </a:srgbClr>
                  </a:outerShdw>
                </a:effectLst>
              </a:rPr>
              <a:t>THYLAKOID MEMBRANES </a:t>
            </a:r>
            <a:r>
              <a:rPr lang="en-US" sz="3200" dirty="0"/>
              <a:t>also house much of the machinery that converts </a:t>
            </a:r>
            <a:r>
              <a:rPr lang="en-US" sz="3200" dirty="0">
                <a:solidFill>
                  <a:schemeClr val="accent2">
                    <a:lumMod val="75000"/>
                  </a:schemeClr>
                </a:solidFill>
              </a:rPr>
              <a:t>light energy </a:t>
            </a:r>
            <a:r>
              <a:rPr lang="en-US" sz="3200" dirty="0"/>
              <a:t>to </a:t>
            </a:r>
            <a:r>
              <a:rPr lang="en-US" sz="3200" dirty="0">
                <a:solidFill>
                  <a:schemeClr val="accent2">
                    <a:lumMod val="75000"/>
                  </a:schemeClr>
                </a:solidFill>
              </a:rPr>
              <a:t>chemical energy.</a:t>
            </a:r>
          </a:p>
          <a:p>
            <a:pPr>
              <a:spcBef>
                <a:spcPts val="1800"/>
              </a:spcBef>
            </a:pPr>
            <a:r>
              <a:rPr lang="en-US" sz="3200" b="1" dirty="0">
                <a:solidFill>
                  <a:srgbClr val="00CC00"/>
                </a:solidFill>
                <a:effectLst>
                  <a:outerShdw blurRad="38100" dist="38100" dir="2700000" algn="tl">
                    <a:srgbClr val="000000">
                      <a:alpha val="43137"/>
                    </a:srgbClr>
                  </a:outerShdw>
                </a:effectLst>
              </a:rPr>
              <a:t>CHLOROPHYLL MOLECULES</a:t>
            </a:r>
          </a:p>
          <a:p>
            <a:pPr lvl="1">
              <a:spcBef>
                <a:spcPts val="1200"/>
              </a:spcBef>
            </a:pPr>
            <a:r>
              <a:rPr lang="en-US" sz="2800" dirty="0"/>
              <a:t>Are embedded into the </a:t>
            </a:r>
            <a:r>
              <a:rPr lang="en-US" sz="2800" dirty="0">
                <a:solidFill>
                  <a:schemeClr val="accent2">
                    <a:lumMod val="50000"/>
                  </a:schemeClr>
                </a:solidFill>
              </a:rPr>
              <a:t>thylakoid membrane. </a:t>
            </a:r>
          </a:p>
          <a:p>
            <a:pPr lvl="1">
              <a:spcBef>
                <a:spcPts val="1200"/>
              </a:spcBef>
            </a:pPr>
            <a:r>
              <a:rPr lang="en-US" sz="2800" dirty="0"/>
              <a:t>Capture </a:t>
            </a:r>
            <a:r>
              <a:rPr lang="en-US" sz="2800" dirty="0">
                <a:solidFill>
                  <a:schemeClr val="accent2">
                    <a:lumMod val="75000"/>
                  </a:schemeClr>
                </a:solidFill>
              </a:rPr>
              <a:t>light energy.</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6" name="Title 1"/>
          <p:cNvSpPr>
            <a:spLocks noGrp="1"/>
          </p:cNvSpPr>
          <p:nvPr>
            <p:ph type="title"/>
          </p:nvPr>
        </p:nvSpPr>
        <p:spPr>
          <a:xfrm>
            <a:off x="313267" y="365127"/>
            <a:ext cx="8475133" cy="549274"/>
          </a:xfrm>
        </p:spPr>
        <p:txBody>
          <a:bodyPr/>
          <a:lstStyle/>
          <a:p>
            <a:pPr algn="ctr"/>
            <a:r>
              <a:rPr lang="en-US" sz="2000" dirty="0">
                <a:solidFill>
                  <a:srgbClr val="00CC00"/>
                </a:solidFill>
                <a:effectLst>
                  <a:outerShdw blurRad="38100" dist="38100" dir="2700000" algn="tl">
                    <a:srgbClr val="000000">
                      <a:alpha val="43137"/>
                    </a:srgbClr>
                  </a:outerShdw>
                </a:effectLst>
              </a:rPr>
              <a:t>Photosynthesis </a:t>
            </a:r>
            <a:r>
              <a:rPr lang="en-US" sz="2000" dirty="0">
                <a:solidFill>
                  <a:srgbClr val="0000FF"/>
                </a:solidFill>
                <a:effectLst>
                  <a:outerShdw blurRad="38100" dist="38100" dir="2700000" algn="tl">
                    <a:srgbClr val="000000">
                      <a:alpha val="43137"/>
                    </a:srgbClr>
                  </a:outerShdw>
                </a:effectLst>
              </a:rPr>
              <a:t>Occurs in </a:t>
            </a:r>
            <a:r>
              <a:rPr lang="en-US" sz="2000" dirty="0">
                <a:solidFill>
                  <a:srgbClr val="00CC00"/>
                </a:solidFill>
                <a:effectLst>
                  <a:outerShdw blurRad="38100" dist="38100" dir="2700000" algn="tl">
                    <a:srgbClr val="000000">
                      <a:alpha val="43137"/>
                    </a:srgbClr>
                  </a:outerShdw>
                </a:effectLst>
              </a:rPr>
              <a:t>Chloroplasts </a:t>
            </a:r>
            <a:r>
              <a:rPr lang="en-US" sz="2000" dirty="0">
                <a:solidFill>
                  <a:srgbClr val="0000FF"/>
                </a:solidFill>
                <a:effectLst>
                  <a:outerShdw blurRad="38100" dist="38100" dir="2700000" algn="tl">
                    <a:srgbClr val="000000">
                      <a:alpha val="43137"/>
                    </a:srgbClr>
                  </a:outerShdw>
                </a:effectLst>
              </a:rPr>
              <a:t>in Plant Cells</a:t>
            </a:r>
          </a:p>
        </p:txBody>
      </p:sp>
      <p:pic>
        <p:nvPicPr>
          <p:cNvPr id="1026" name="Picture 2">
            <a:extLst>
              <a:ext uri="{FF2B5EF4-FFF2-40B4-BE49-F238E27FC236}">
                <a16:creationId xmlns:a16="http://schemas.microsoft.com/office/drawing/2014/main" id="{66D10B54-C398-451A-9766-B1310D6D9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81462"/>
            <a:ext cx="3825845" cy="277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00CC00"/>
                </a:solidFill>
                <a:effectLst>
                  <a:outerShdw blurRad="38100" dist="38100" dir="2700000" algn="tl">
                    <a:srgbClr val="000000">
                      <a:alpha val="43137"/>
                    </a:srgbClr>
                  </a:outerShdw>
                </a:effectLst>
              </a:rPr>
              <a:t>Photosynthesis is a </a:t>
            </a:r>
            <a:r>
              <a:rPr lang="en-US" sz="3200" dirty="0">
                <a:solidFill>
                  <a:srgbClr val="0000FF"/>
                </a:solidFill>
                <a:effectLst>
                  <a:outerShdw blurRad="38100" dist="38100" dir="2700000" algn="tl">
                    <a:srgbClr val="000000">
                      <a:alpha val="43137"/>
                    </a:srgbClr>
                  </a:outerShdw>
                </a:effectLst>
              </a:rPr>
              <a:t>Redox Process</a:t>
            </a:r>
            <a:r>
              <a:rPr lang="en-US" sz="3200" dirty="0">
                <a:solidFill>
                  <a:srgbClr val="00CC00"/>
                </a:solidFill>
                <a:effectLst>
                  <a:outerShdw blurRad="38100" dist="38100" dir="2700000" algn="tl">
                    <a:srgbClr val="000000">
                      <a:alpha val="43137"/>
                    </a:srgbClr>
                  </a:outerShdw>
                </a:effectLst>
              </a:rPr>
              <a:t>, as is </a:t>
            </a:r>
            <a:r>
              <a:rPr lang="en-US" sz="3200" dirty="0">
                <a:solidFill>
                  <a:srgbClr val="FF3300"/>
                </a:solidFill>
                <a:effectLst>
                  <a:outerShdw blurRad="38100" dist="38100" dir="2700000" algn="tl">
                    <a:srgbClr val="000000">
                      <a:alpha val="43137"/>
                    </a:srgbClr>
                  </a:outerShdw>
                </a:effectLst>
              </a:rPr>
              <a:t>Cellular Respiration</a:t>
            </a:r>
          </a:p>
        </p:txBody>
      </p:sp>
      <p:sp>
        <p:nvSpPr>
          <p:cNvPr id="3" name="Content Placeholder 2"/>
          <p:cNvSpPr>
            <a:spLocks noGrp="1"/>
          </p:cNvSpPr>
          <p:nvPr>
            <p:ph idx="1"/>
          </p:nvPr>
        </p:nvSpPr>
        <p:spPr/>
        <p:txBody>
          <a:bodyPr/>
          <a:lstStyle/>
          <a:p>
            <a:r>
              <a:rPr lang="en-US" sz="2600" b="1" dirty="0">
                <a:solidFill>
                  <a:srgbClr val="00CC00"/>
                </a:solidFill>
                <a:effectLst>
                  <a:outerShdw blurRad="38100" dist="38100" dir="2700000" algn="tl">
                    <a:srgbClr val="000000">
                      <a:alpha val="43137"/>
                    </a:srgbClr>
                  </a:outerShdw>
                </a:effectLst>
              </a:rPr>
              <a:t>Photosynthesis</a:t>
            </a:r>
            <a:r>
              <a:rPr lang="en-US" sz="2600" dirty="0"/>
              <a:t>, like </a:t>
            </a:r>
            <a:r>
              <a:rPr lang="en-US" sz="2600" b="1" dirty="0">
                <a:solidFill>
                  <a:srgbClr val="FF3300"/>
                </a:solidFill>
                <a:effectLst>
                  <a:outerShdw blurRad="38100" dist="38100" dir="2700000" algn="tl">
                    <a:srgbClr val="000000">
                      <a:alpha val="43137"/>
                    </a:srgbClr>
                  </a:outerShdw>
                </a:effectLst>
              </a:rPr>
              <a:t>Cell Respiration</a:t>
            </a:r>
            <a:r>
              <a:rPr lang="en-US" sz="2600" dirty="0"/>
              <a:t>, is a </a:t>
            </a:r>
            <a:r>
              <a:rPr lang="en-US" sz="2600" b="1" dirty="0">
                <a:solidFill>
                  <a:srgbClr val="0000FF"/>
                </a:solidFill>
                <a:effectLst>
                  <a:outerShdw blurRad="38100" dist="38100" dir="2700000" algn="tl">
                    <a:srgbClr val="000000">
                      <a:alpha val="43137"/>
                    </a:srgbClr>
                  </a:outerShdw>
                </a:effectLst>
              </a:rPr>
              <a:t>Redox (Oxidation-Reduction) </a:t>
            </a:r>
            <a:r>
              <a:rPr lang="en-US" sz="2600" dirty="0"/>
              <a:t>process.</a:t>
            </a:r>
          </a:p>
          <a:p>
            <a:r>
              <a:rPr lang="en-US" sz="2600" dirty="0"/>
              <a:t> </a:t>
            </a:r>
            <a:r>
              <a:rPr lang="en-US" sz="2600" b="1" dirty="0">
                <a:solidFill>
                  <a:srgbClr val="FF3300"/>
                </a:solidFill>
                <a:effectLst>
                  <a:outerShdw blurRad="38100" dist="38100" dir="2700000" algn="tl">
                    <a:srgbClr val="000000">
                      <a:alpha val="43137"/>
                    </a:srgbClr>
                  </a:outerShdw>
                </a:effectLst>
              </a:rPr>
              <a:t>CO</a:t>
            </a:r>
            <a:r>
              <a:rPr lang="en-US" sz="2600" b="1" baseline="-25000" dirty="0">
                <a:solidFill>
                  <a:srgbClr val="FF3300"/>
                </a:solidFill>
                <a:effectLst>
                  <a:outerShdw blurRad="38100" dist="38100" dir="2700000" algn="tl">
                    <a:srgbClr val="000000">
                      <a:alpha val="43137"/>
                    </a:srgbClr>
                  </a:outerShdw>
                </a:effectLst>
              </a:rPr>
              <a:t>2</a:t>
            </a:r>
            <a:r>
              <a:rPr lang="en-US" sz="2600" dirty="0"/>
              <a:t> becomes </a:t>
            </a:r>
            <a:r>
              <a:rPr lang="en-US" sz="2600" b="1" u="sng" dirty="0">
                <a:solidFill>
                  <a:schemeClr val="accent2">
                    <a:lumMod val="50000"/>
                  </a:schemeClr>
                </a:solidFill>
              </a:rPr>
              <a:t>reduced</a:t>
            </a:r>
            <a:r>
              <a:rPr lang="en-US" sz="2600" dirty="0"/>
              <a:t> to </a:t>
            </a:r>
            <a:r>
              <a:rPr lang="en-US" sz="2600" b="1" dirty="0">
                <a:solidFill>
                  <a:srgbClr val="0000FF"/>
                </a:solidFill>
                <a:effectLst>
                  <a:outerShdw blurRad="38100" dist="38100" dir="2700000" algn="tl">
                    <a:srgbClr val="000000">
                      <a:alpha val="43137"/>
                    </a:srgbClr>
                  </a:outerShdw>
                </a:effectLst>
              </a:rPr>
              <a:t>Sugar</a:t>
            </a:r>
            <a:r>
              <a:rPr lang="en-US" sz="2600" dirty="0"/>
              <a:t> as electrons, along with hydrogen ions (H</a:t>
            </a:r>
            <a:r>
              <a:rPr lang="en-US" sz="2600" baseline="30000" dirty="0"/>
              <a:t>+</a:t>
            </a:r>
            <a:r>
              <a:rPr lang="en-US" sz="2600" dirty="0"/>
              <a:t>) </a:t>
            </a:r>
            <a:r>
              <a:rPr lang="en-US" sz="2600" b="1" dirty="0">
                <a:solidFill>
                  <a:schemeClr val="accent2">
                    <a:lumMod val="50000"/>
                  </a:schemeClr>
                </a:solidFill>
              </a:rPr>
              <a:t>from Water, </a:t>
            </a:r>
            <a:r>
              <a:rPr lang="en-US" sz="2600" dirty="0"/>
              <a:t>are added to it.</a:t>
            </a:r>
          </a:p>
          <a:p>
            <a:r>
              <a:rPr lang="en-US" sz="2600" b="1" dirty="0">
                <a:solidFill>
                  <a:srgbClr val="FF3300"/>
                </a:solidFill>
                <a:effectLst>
                  <a:outerShdw blurRad="38100" dist="38100" dir="2700000" algn="tl">
                    <a:srgbClr val="000000">
                      <a:alpha val="43137"/>
                    </a:srgbClr>
                  </a:outerShdw>
                </a:effectLst>
              </a:rPr>
              <a:t>Water </a:t>
            </a:r>
            <a:r>
              <a:rPr lang="en-US" sz="2600" dirty="0"/>
              <a:t>molecules are </a:t>
            </a:r>
            <a:r>
              <a:rPr lang="en-US" sz="2600" b="1" u="sng" dirty="0">
                <a:solidFill>
                  <a:srgbClr val="7030A0"/>
                </a:solidFill>
              </a:rPr>
              <a:t>oxidized</a:t>
            </a:r>
            <a:r>
              <a:rPr lang="en-US" sz="2600" dirty="0"/>
              <a:t> when they lose electrons along with hydrogen ions.</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732"/>
          <a:stretch/>
        </p:blipFill>
        <p:spPr>
          <a:xfrm>
            <a:off x="1328382" y="4495800"/>
            <a:ext cx="6682854" cy="1829324"/>
          </a:xfrm>
          <a:prstGeom prst="rect">
            <a:avLst/>
          </a:prstGeom>
        </p:spPr>
      </p:pic>
      <p:sp>
        <p:nvSpPr>
          <p:cNvPr id="6" name="Shape 621">
            <a:extLst>
              <a:ext uri="{FF2B5EF4-FFF2-40B4-BE49-F238E27FC236}">
                <a16:creationId xmlns:a16="http://schemas.microsoft.com/office/drawing/2014/main" id="{7C8264C9-DC3C-4231-A9ED-46DA6E753CCC}"/>
              </a:ext>
            </a:extLst>
          </p:cNvPr>
          <p:cNvSpPr/>
          <p:nvPr/>
        </p:nvSpPr>
        <p:spPr>
          <a:xfrm>
            <a:off x="1600200" y="5029200"/>
            <a:ext cx="544513"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defTabSz="457200"/>
            <a:r>
              <a:rPr b="1" kern="0" dirty="0">
                <a:solidFill>
                  <a:srgbClr val="FF0000"/>
                </a:solidFill>
                <a:latin typeface="Calibri"/>
                <a:ea typeface="Calibri"/>
                <a:cs typeface="Calibri"/>
                <a:sym typeface="Calibri"/>
              </a:rPr>
              <a:t>e</a:t>
            </a:r>
            <a:r>
              <a:rPr b="1" kern="0" baseline="30000" dirty="0">
                <a:solidFill>
                  <a:srgbClr val="FF0000"/>
                </a:solidFill>
                <a:latin typeface="Calibri"/>
                <a:ea typeface="Calibri"/>
                <a:cs typeface="Calibri"/>
                <a:sym typeface="Calibri"/>
              </a:rPr>
              <a:t>−</a:t>
            </a:r>
          </a:p>
        </p:txBody>
      </p:sp>
      <p:sp>
        <p:nvSpPr>
          <p:cNvPr id="7" name="Shape 621">
            <a:extLst>
              <a:ext uri="{FF2B5EF4-FFF2-40B4-BE49-F238E27FC236}">
                <a16:creationId xmlns:a16="http://schemas.microsoft.com/office/drawing/2014/main" id="{342DBB32-1F49-4C22-AF0F-3E378E441431}"/>
              </a:ext>
            </a:extLst>
          </p:cNvPr>
          <p:cNvSpPr/>
          <p:nvPr/>
        </p:nvSpPr>
        <p:spPr>
          <a:xfrm>
            <a:off x="7608887" y="5040870"/>
            <a:ext cx="544513"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defTabSz="457200"/>
            <a:r>
              <a:rPr b="1" kern="0" dirty="0">
                <a:solidFill>
                  <a:srgbClr val="00B050"/>
                </a:solidFill>
                <a:latin typeface="Calibri"/>
                <a:ea typeface="Calibri"/>
                <a:cs typeface="Calibri"/>
                <a:sym typeface="Calibri"/>
              </a:rPr>
              <a:t>e</a:t>
            </a:r>
            <a:r>
              <a:rPr b="1" kern="0" baseline="30000" dirty="0">
                <a:solidFill>
                  <a:srgbClr val="00B050"/>
                </a:solidFill>
                <a:latin typeface="Calibri"/>
                <a:ea typeface="Calibri"/>
                <a:cs typeface="Calibri"/>
                <a:sym typeface="Calibri"/>
              </a:rPr>
              <a:t>−</a:t>
            </a:r>
          </a:p>
        </p:txBody>
      </p:sp>
    </p:spTree>
    <p:extLst>
      <p:ext uri="{BB962C8B-B14F-4D97-AF65-F5344CB8AC3E}">
        <p14:creationId xmlns:p14="http://schemas.microsoft.com/office/powerpoint/2010/main" val="11272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302 -0.00463 L 0.43229 0.00185 " pathEditMode="relative" rAng="0" ptsTypes="AA">
                                      <p:cBhvr>
                                        <p:cTn id="16" dur="2000" fill="hold"/>
                                        <p:tgtEl>
                                          <p:spTgt spid="6"/>
                                        </p:tgtEl>
                                        <p:attrNameLst>
                                          <p:attrName>ppt_x</p:attrName>
                                          <p:attrName>ppt_y</p:attrName>
                                        </p:attrNameLst>
                                      </p:cBhvr>
                                      <p:rCtr x="22257" y="324"/>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0.00486 -0.00625 L -0.45695 -0.00301 " pathEditMode="relative" rAng="0" ptsTypes="AA">
                                      <p:cBhvr>
                                        <p:cTn id="25" dur="2000" fill="hold"/>
                                        <p:tgtEl>
                                          <p:spTgt spid="7"/>
                                        </p:tgtEl>
                                        <p:attrNameLst>
                                          <p:attrName>ppt_x</p:attrName>
                                          <p:attrName>ppt_y</p:attrName>
                                        </p:attrNameLst>
                                      </p:cBhvr>
                                      <p:rCtr x="-2309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7"/>
            <a:ext cx="8475133" cy="549274"/>
          </a:xfrm>
        </p:spPr>
        <p:txBody>
          <a:bodyPr/>
          <a:lstStyle/>
          <a:p>
            <a:pPr algn="ctr"/>
            <a:r>
              <a:rPr lang="en-US" sz="2000" dirty="0">
                <a:solidFill>
                  <a:srgbClr val="00CC00"/>
                </a:solidFill>
                <a:effectLst>
                  <a:outerShdw blurRad="38100" dist="38100" dir="2700000" algn="tl">
                    <a:srgbClr val="000000">
                      <a:alpha val="43137"/>
                    </a:srgbClr>
                  </a:outerShdw>
                </a:effectLst>
              </a:rPr>
              <a:t>Photosynthesis is a </a:t>
            </a:r>
            <a:r>
              <a:rPr lang="en-US" sz="2000" dirty="0">
                <a:solidFill>
                  <a:srgbClr val="0000FF"/>
                </a:solidFill>
                <a:effectLst>
                  <a:outerShdw blurRad="38100" dist="38100" dir="2700000" algn="tl">
                    <a:srgbClr val="000000">
                      <a:alpha val="43137"/>
                    </a:srgbClr>
                  </a:outerShdw>
                </a:effectLst>
              </a:rPr>
              <a:t>Redox Process</a:t>
            </a:r>
            <a:r>
              <a:rPr lang="en-US" sz="2000" dirty="0">
                <a:solidFill>
                  <a:srgbClr val="00CC00"/>
                </a:solidFill>
                <a:effectLst>
                  <a:outerShdw blurRad="38100" dist="38100" dir="2700000" algn="tl">
                    <a:srgbClr val="000000">
                      <a:alpha val="43137"/>
                    </a:srgbClr>
                  </a:outerShdw>
                </a:effectLst>
              </a:rPr>
              <a:t>, as is </a:t>
            </a:r>
            <a:r>
              <a:rPr lang="en-US" sz="2000" dirty="0">
                <a:solidFill>
                  <a:srgbClr val="FF3300"/>
                </a:solidFill>
                <a:effectLst>
                  <a:outerShdw blurRad="38100" dist="38100" dir="2700000" algn="tl">
                    <a:srgbClr val="000000">
                      <a:alpha val="43137"/>
                    </a:srgbClr>
                  </a:outerShdw>
                </a:effectLst>
              </a:rPr>
              <a:t>Cellular Respiration</a:t>
            </a:r>
          </a:p>
        </p:txBody>
      </p:sp>
      <p:sp>
        <p:nvSpPr>
          <p:cNvPr id="3" name="Content Placeholder 2"/>
          <p:cNvSpPr>
            <a:spLocks noGrp="1"/>
          </p:cNvSpPr>
          <p:nvPr>
            <p:ph idx="1"/>
          </p:nvPr>
        </p:nvSpPr>
        <p:spPr/>
        <p:txBody>
          <a:bodyPr/>
          <a:lstStyle/>
          <a:p>
            <a:r>
              <a:rPr lang="en-US" sz="2600" b="1" dirty="0">
                <a:solidFill>
                  <a:srgbClr val="00CC00"/>
                </a:solidFill>
                <a:effectLst>
                  <a:outerShdw blurRad="38100" dist="38100" dir="2700000" algn="tl">
                    <a:srgbClr val="000000">
                      <a:alpha val="43137"/>
                    </a:srgbClr>
                  </a:outerShdw>
                </a:effectLst>
              </a:rPr>
              <a:t>Photosynthesis</a:t>
            </a:r>
            <a:r>
              <a:rPr lang="en-US" sz="2600" dirty="0"/>
              <a:t>, like </a:t>
            </a:r>
            <a:r>
              <a:rPr lang="en-US" sz="2600" b="1" dirty="0">
                <a:solidFill>
                  <a:srgbClr val="FF3300"/>
                </a:solidFill>
                <a:effectLst>
                  <a:outerShdw blurRad="38100" dist="38100" dir="2700000" algn="tl">
                    <a:srgbClr val="000000">
                      <a:alpha val="43137"/>
                    </a:srgbClr>
                  </a:outerShdw>
                </a:effectLst>
              </a:rPr>
              <a:t>Cell Respiration</a:t>
            </a:r>
            <a:r>
              <a:rPr lang="en-US" sz="2600" dirty="0"/>
              <a:t>, is a </a:t>
            </a:r>
            <a:r>
              <a:rPr lang="en-US" sz="2600" b="1" dirty="0">
                <a:solidFill>
                  <a:srgbClr val="0000FF"/>
                </a:solidFill>
                <a:effectLst>
                  <a:outerShdw blurRad="38100" dist="38100" dir="2700000" algn="tl">
                    <a:srgbClr val="000000">
                      <a:alpha val="43137"/>
                    </a:srgbClr>
                  </a:outerShdw>
                </a:effectLst>
              </a:rPr>
              <a:t>Redox (Oxidation-Reduction) </a:t>
            </a:r>
            <a:r>
              <a:rPr lang="en-US" sz="2600" dirty="0"/>
              <a:t>process.</a:t>
            </a:r>
          </a:p>
          <a:p>
            <a:pPr marL="0" indent="0">
              <a:buNone/>
            </a:pPr>
            <a:endParaRPr lang="en-US" sz="2600" dirty="0"/>
          </a:p>
          <a:p>
            <a:r>
              <a:rPr lang="en-US" sz="2600" dirty="0"/>
              <a:t> </a:t>
            </a:r>
            <a:r>
              <a:rPr lang="en-US" sz="2600" b="1" dirty="0">
                <a:effectLst>
                  <a:outerShdw blurRad="38100" dist="38100" dir="2700000" algn="tl">
                    <a:srgbClr val="000000">
                      <a:alpha val="43137"/>
                    </a:srgbClr>
                  </a:outerShdw>
                </a:effectLst>
              </a:rPr>
              <a:t>The electrons are transferred.</a:t>
            </a:r>
            <a:endParaRPr lang="en-US" sz="2600" dirty="0"/>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732"/>
          <a:stretch/>
        </p:blipFill>
        <p:spPr>
          <a:xfrm>
            <a:off x="1328382" y="4495800"/>
            <a:ext cx="6682854" cy="1829324"/>
          </a:xfrm>
          <a:prstGeom prst="rect">
            <a:avLst/>
          </a:prstGeom>
        </p:spPr>
      </p:pic>
      <p:sp>
        <p:nvSpPr>
          <p:cNvPr id="6" name="Shape 621">
            <a:extLst>
              <a:ext uri="{FF2B5EF4-FFF2-40B4-BE49-F238E27FC236}">
                <a16:creationId xmlns:a16="http://schemas.microsoft.com/office/drawing/2014/main" id="{7C8264C9-DC3C-4231-A9ED-46DA6E753CCC}"/>
              </a:ext>
            </a:extLst>
          </p:cNvPr>
          <p:cNvSpPr/>
          <p:nvPr/>
        </p:nvSpPr>
        <p:spPr>
          <a:xfrm>
            <a:off x="5627687" y="4953000"/>
            <a:ext cx="544513"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b="1" kern="0" dirty="0">
                <a:solidFill>
                  <a:srgbClr val="FF0000"/>
                </a:solidFill>
                <a:latin typeface="Calibri"/>
                <a:ea typeface="Calibri"/>
                <a:cs typeface="Calibri"/>
                <a:sym typeface="Calibri"/>
              </a:rPr>
              <a:t>e</a:t>
            </a:r>
            <a:r>
              <a:rPr b="1" kern="0" baseline="30000" dirty="0">
                <a:solidFill>
                  <a:srgbClr val="FF0000"/>
                </a:solidFill>
                <a:latin typeface="Calibri"/>
                <a:ea typeface="Calibri"/>
                <a:cs typeface="Calibri"/>
                <a:sym typeface="Calibri"/>
              </a:rPr>
              <a:t>−</a:t>
            </a:r>
          </a:p>
        </p:txBody>
      </p:sp>
      <p:sp>
        <p:nvSpPr>
          <p:cNvPr id="7" name="Shape 621">
            <a:extLst>
              <a:ext uri="{FF2B5EF4-FFF2-40B4-BE49-F238E27FC236}">
                <a16:creationId xmlns:a16="http://schemas.microsoft.com/office/drawing/2014/main" id="{342DBB32-1F49-4C22-AF0F-3E378E441431}"/>
              </a:ext>
            </a:extLst>
          </p:cNvPr>
          <p:cNvSpPr/>
          <p:nvPr/>
        </p:nvSpPr>
        <p:spPr>
          <a:xfrm>
            <a:off x="3494087" y="5029200"/>
            <a:ext cx="544513"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b="1" kern="0" dirty="0">
                <a:solidFill>
                  <a:srgbClr val="00B050"/>
                </a:solidFill>
                <a:latin typeface="Calibri"/>
                <a:ea typeface="Calibri"/>
                <a:cs typeface="Calibri"/>
                <a:sym typeface="Calibri"/>
              </a:rPr>
              <a:t>e</a:t>
            </a:r>
            <a:r>
              <a:rPr b="1" kern="0" baseline="30000" dirty="0">
                <a:solidFill>
                  <a:srgbClr val="00B050"/>
                </a:solidFill>
                <a:latin typeface="Calibri"/>
                <a:ea typeface="Calibri"/>
                <a:cs typeface="Calibri"/>
                <a:sym typeface="Calibri"/>
              </a:rPr>
              <a:t>−</a:t>
            </a:r>
          </a:p>
        </p:txBody>
      </p:sp>
    </p:spTree>
    <p:extLst>
      <p:ext uri="{BB962C8B-B14F-4D97-AF65-F5344CB8AC3E}">
        <p14:creationId xmlns:p14="http://schemas.microsoft.com/office/powerpoint/2010/main" val="42512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433" y="1049866"/>
            <a:ext cx="8475133" cy="4758267"/>
          </a:xfrm>
        </p:spPr>
        <p:txBody>
          <a:bodyPr/>
          <a:lstStyle/>
          <a:p>
            <a:r>
              <a:rPr lang="en-US" b="1" dirty="0">
                <a:solidFill>
                  <a:srgbClr val="FF3300"/>
                </a:solidFill>
                <a:effectLst>
                  <a:outerShdw blurRad="38100" dist="38100" dir="2700000" algn="tl">
                    <a:srgbClr val="000000">
                      <a:alpha val="43137"/>
                    </a:srgbClr>
                  </a:outerShdw>
                </a:effectLst>
              </a:rPr>
              <a:t>Cellular Respiration </a:t>
            </a:r>
            <a:r>
              <a:rPr lang="en-US" dirty="0"/>
              <a:t>uses </a:t>
            </a:r>
            <a:r>
              <a:rPr lang="en-US" b="1" dirty="0">
                <a:solidFill>
                  <a:srgbClr val="0000FF"/>
                </a:solidFill>
              </a:rPr>
              <a:t>redox</a:t>
            </a:r>
            <a:r>
              <a:rPr lang="en-US" dirty="0"/>
              <a:t> reactions to harvest the </a:t>
            </a:r>
            <a:r>
              <a:rPr lang="en-US" dirty="0">
                <a:solidFill>
                  <a:schemeClr val="accent2">
                    <a:lumMod val="75000"/>
                  </a:schemeClr>
                </a:solidFill>
              </a:rPr>
              <a:t>chemical energy </a:t>
            </a:r>
            <a:r>
              <a:rPr lang="en-US" dirty="0"/>
              <a:t>stored in a </a:t>
            </a:r>
            <a:r>
              <a:rPr lang="en-US" dirty="0">
                <a:solidFill>
                  <a:schemeClr val="accent2">
                    <a:lumMod val="75000"/>
                  </a:schemeClr>
                </a:solidFill>
              </a:rPr>
              <a:t>glucose</a:t>
            </a:r>
            <a:r>
              <a:rPr lang="en-US" dirty="0"/>
              <a:t> molecule.</a:t>
            </a:r>
          </a:p>
          <a:p>
            <a:pPr lvl="1">
              <a:spcBef>
                <a:spcPts val="1200"/>
              </a:spcBef>
            </a:pPr>
            <a:r>
              <a:rPr lang="en-US" dirty="0"/>
              <a:t>This is accomplished by </a:t>
            </a:r>
            <a:r>
              <a:rPr lang="en-US" dirty="0">
                <a:solidFill>
                  <a:srgbClr val="7030A0"/>
                </a:solidFill>
              </a:rPr>
              <a:t>oxidizing</a:t>
            </a:r>
            <a:r>
              <a:rPr lang="en-US" dirty="0"/>
              <a:t> the </a:t>
            </a:r>
            <a:r>
              <a:rPr lang="en-US" dirty="0">
                <a:solidFill>
                  <a:srgbClr val="7030A0"/>
                </a:solidFill>
              </a:rPr>
              <a:t>sugar</a:t>
            </a:r>
            <a:r>
              <a:rPr lang="en-US" dirty="0"/>
              <a:t> and </a:t>
            </a:r>
            <a:r>
              <a:rPr lang="en-US" dirty="0">
                <a:solidFill>
                  <a:schemeClr val="accent2">
                    <a:lumMod val="75000"/>
                  </a:schemeClr>
                </a:solidFill>
              </a:rPr>
              <a:t>reducing O</a:t>
            </a:r>
            <a:r>
              <a:rPr lang="en-US" baseline="-25000" dirty="0">
                <a:solidFill>
                  <a:schemeClr val="accent2">
                    <a:lumMod val="75000"/>
                  </a:schemeClr>
                </a:solidFill>
              </a:rPr>
              <a:t>2</a:t>
            </a:r>
            <a:r>
              <a:rPr lang="en-US" dirty="0">
                <a:solidFill>
                  <a:schemeClr val="accent2">
                    <a:lumMod val="75000"/>
                  </a:schemeClr>
                </a:solidFill>
              </a:rPr>
              <a:t> to H</a:t>
            </a:r>
            <a:r>
              <a:rPr lang="en-US" baseline="-25000" dirty="0">
                <a:solidFill>
                  <a:schemeClr val="accent2">
                    <a:lumMod val="75000"/>
                  </a:schemeClr>
                </a:solidFill>
              </a:rPr>
              <a:t>2</a:t>
            </a:r>
            <a:r>
              <a:rPr lang="en-US" dirty="0">
                <a:solidFill>
                  <a:schemeClr val="accent2">
                    <a:lumMod val="75000"/>
                  </a:schemeClr>
                </a:solidFill>
              </a:rPr>
              <a:t>O</a:t>
            </a:r>
            <a:r>
              <a:rPr lang="en-US" dirty="0"/>
              <a:t>.</a:t>
            </a:r>
          </a:p>
          <a:p>
            <a:pPr lvl="1">
              <a:spcBef>
                <a:spcPts val="1200"/>
              </a:spcBef>
            </a:pPr>
            <a:r>
              <a:rPr lang="en-US" dirty="0"/>
              <a:t>The electrons </a:t>
            </a:r>
            <a:r>
              <a:rPr lang="en-US" b="1" dirty="0">
                <a:solidFill>
                  <a:srgbClr val="0000FF"/>
                </a:solidFill>
              </a:rPr>
              <a:t>lose potential energy </a:t>
            </a:r>
            <a:r>
              <a:rPr lang="en-US" dirty="0"/>
              <a:t>as they travel </a:t>
            </a:r>
            <a:r>
              <a:rPr lang="en-US" dirty="0">
                <a:solidFill>
                  <a:schemeClr val="accent2">
                    <a:lumMod val="75000"/>
                  </a:schemeClr>
                </a:solidFill>
              </a:rPr>
              <a:t>down the electron transport chain to O</a:t>
            </a:r>
            <a:r>
              <a:rPr lang="en-US" baseline="-25000" dirty="0">
                <a:solidFill>
                  <a:schemeClr val="accent2">
                    <a:lumMod val="75000"/>
                  </a:schemeClr>
                </a:solidFill>
              </a:rPr>
              <a:t>2</a:t>
            </a:r>
            <a:r>
              <a:rPr lang="en-US" dirty="0"/>
              <a:t>.</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6" name="Title 1"/>
          <p:cNvSpPr>
            <a:spLocks noGrp="1"/>
          </p:cNvSpPr>
          <p:nvPr>
            <p:ph type="title"/>
          </p:nvPr>
        </p:nvSpPr>
        <p:spPr>
          <a:xfrm>
            <a:off x="313267" y="365127"/>
            <a:ext cx="8475133" cy="549274"/>
          </a:xfrm>
        </p:spPr>
        <p:txBody>
          <a:bodyPr/>
          <a:lstStyle/>
          <a:p>
            <a:pPr algn="ctr"/>
            <a:r>
              <a:rPr lang="en-US" sz="2000" dirty="0">
                <a:solidFill>
                  <a:srgbClr val="00CC00"/>
                </a:solidFill>
                <a:effectLst>
                  <a:outerShdw blurRad="38100" dist="38100" dir="2700000" algn="tl">
                    <a:srgbClr val="000000">
                      <a:alpha val="43137"/>
                    </a:srgbClr>
                  </a:outerShdw>
                </a:effectLst>
              </a:rPr>
              <a:t>Photosynthesis is a </a:t>
            </a:r>
            <a:r>
              <a:rPr lang="en-US" sz="2000" dirty="0">
                <a:solidFill>
                  <a:srgbClr val="0000FF"/>
                </a:solidFill>
                <a:effectLst>
                  <a:outerShdw blurRad="38100" dist="38100" dir="2700000" algn="tl">
                    <a:srgbClr val="000000">
                      <a:alpha val="43137"/>
                    </a:srgbClr>
                  </a:outerShdw>
                </a:effectLst>
              </a:rPr>
              <a:t>Redox Process</a:t>
            </a:r>
            <a:r>
              <a:rPr lang="en-US" sz="2000" dirty="0">
                <a:solidFill>
                  <a:srgbClr val="00CC00"/>
                </a:solidFill>
                <a:effectLst>
                  <a:outerShdw blurRad="38100" dist="38100" dir="2700000" algn="tl">
                    <a:srgbClr val="000000">
                      <a:alpha val="43137"/>
                    </a:srgbClr>
                  </a:outerShdw>
                </a:effectLst>
              </a:rPr>
              <a:t>, as is </a:t>
            </a:r>
            <a:r>
              <a:rPr lang="en-US" sz="2000" dirty="0">
                <a:solidFill>
                  <a:srgbClr val="FF3300"/>
                </a:solidFill>
                <a:effectLst>
                  <a:outerShdw blurRad="38100" dist="38100" dir="2700000" algn="tl">
                    <a:srgbClr val="000000">
                      <a:alpha val="43137"/>
                    </a:srgbClr>
                  </a:outerShdw>
                </a:effectLst>
              </a:rPr>
              <a:t>Cellular Respiration</a:t>
            </a:r>
          </a:p>
        </p:txBody>
      </p:sp>
      <p:pic>
        <p:nvPicPr>
          <p:cNvPr id="5" name="Picture 4">
            <a:extLst>
              <a:ext uri="{FF2B5EF4-FFF2-40B4-BE49-F238E27FC236}">
                <a16:creationId xmlns:a16="http://schemas.microsoft.com/office/drawing/2014/main" id="{2CFA30CB-9C18-4B57-965B-AE3CC7A44C65}"/>
              </a:ext>
            </a:extLst>
          </p:cNvPr>
          <p:cNvPicPr>
            <a:picLocks noChangeAspect="1"/>
          </p:cNvPicPr>
          <p:nvPr/>
        </p:nvPicPr>
        <p:blipFill>
          <a:blip r:embed="rId3"/>
          <a:stretch>
            <a:fillRect/>
          </a:stretch>
        </p:blipFill>
        <p:spPr>
          <a:xfrm>
            <a:off x="1371600" y="4572000"/>
            <a:ext cx="6172200" cy="2286000"/>
          </a:xfrm>
          <a:prstGeom prst="rect">
            <a:avLst/>
          </a:prstGeom>
        </p:spPr>
      </p:pic>
      <p:sp>
        <p:nvSpPr>
          <p:cNvPr id="7" name="Shape 621">
            <a:extLst>
              <a:ext uri="{FF2B5EF4-FFF2-40B4-BE49-F238E27FC236}">
                <a16:creationId xmlns:a16="http://schemas.microsoft.com/office/drawing/2014/main" id="{4C5D895B-DE1E-4D3E-A8F9-A310C728FC0C}"/>
              </a:ext>
            </a:extLst>
          </p:cNvPr>
          <p:cNvSpPr/>
          <p:nvPr/>
        </p:nvSpPr>
        <p:spPr>
          <a:xfrm>
            <a:off x="1828800" y="4892695"/>
            <a:ext cx="544513"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defTabSz="457200"/>
            <a:r>
              <a:rPr b="1" kern="0" dirty="0">
                <a:solidFill>
                  <a:srgbClr val="FF0000"/>
                </a:solidFill>
                <a:latin typeface="Calibri"/>
                <a:ea typeface="Calibri"/>
                <a:cs typeface="Calibri"/>
                <a:sym typeface="Calibri"/>
              </a:rPr>
              <a:t>e</a:t>
            </a:r>
            <a:r>
              <a:rPr b="1" kern="0" baseline="30000" dirty="0">
                <a:solidFill>
                  <a:srgbClr val="FF0000"/>
                </a:solidFill>
                <a:latin typeface="Calibri"/>
                <a:ea typeface="Calibri"/>
                <a:cs typeface="Calibri"/>
                <a:sym typeface="Calibri"/>
              </a:rPr>
              <a:t>−</a:t>
            </a:r>
          </a:p>
        </p:txBody>
      </p:sp>
      <p:sp>
        <p:nvSpPr>
          <p:cNvPr id="8" name="Shape 621">
            <a:extLst>
              <a:ext uri="{FF2B5EF4-FFF2-40B4-BE49-F238E27FC236}">
                <a16:creationId xmlns:a16="http://schemas.microsoft.com/office/drawing/2014/main" id="{1259B5D7-1685-4913-BE55-A2B2827EB185}"/>
              </a:ext>
            </a:extLst>
          </p:cNvPr>
          <p:cNvSpPr/>
          <p:nvPr/>
        </p:nvSpPr>
        <p:spPr>
          <a:xfrm>
            <a:off x="7211788" y="5040870"/>
            <a:ext cx="544513"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b="1" kern="0" dirty="0">
                <a:solidFill>
                  <a:srgbClr val="FF0000"/>
                </a:solidFill>
                <a:latin typeface="Calibri"/>
                <a:ea typeface="Calibri"/>
                <a:cs typeface="Calibri"/>
                <a:sym typeface="Calibri"/>
              </a:rPr>
              <a:t>e</a:t>
            </a:r>
            <a:r>
              <a:rPr b="1" kern="0" baseline="30000" dirty="0">
                <a:solidFill>
                  <a:srgbClr val="FF0000"/>
                </a:solidFill>
                <a:latin typeface="Calibri"/>
                <a:ea typeface="Calibri"/>
                <a:cs typeface="Calibri"/>
                <a:sym typeface="Calibri"/>
              </a:rPr>
              <a:t>−</a:t>
            </a:r>
          </a:p>
        </p:txBody>
      </p:sp>
    </p:spTree>
    <p:extLst>
      <p:ext uri="{BB962C8B-B14F-4D97-AF65-F5344CB8AC3E}">
        <p14:creationId xmlns:p14="http://schemas.microsoft.com/office/powerpoint/2010/main" val="40975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66 0.02893 L 0.40173 0.02662 " pathEditMode="relative" rAng="0" ptsTypes="AA">
                                      <p:cBhvr>
                                        <p:cTn id="16" dur="2000" fill="hold"/>
                                        <p:tgtEl>
                                          <p:spTgt spid="7">
                                            <p:txEl>
                                              <p:pRg st="0" end="0"/>
                                            </p:txEl>
                                          </p:spTgt>
                                        </p:tgtEl>
                                        <p:attrNameLst>
                                          <p:attrName>ppt_x</p:attrName>
                                          <p:attrName>ppt_y</p:attrName>
                                        </p:attrNameLst>
                                      </p:cBhvr>
                                      <p:rCtr x="20417" y="-11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77778E-6 4.44444E-6 L -0.3684 0.00486 " pathEditMode="relative" rAng="0" ptsTypes="AA">
                                      <p:cBhvr>
                                        <p:cTn id="25" dur="2000" fill="hold"/>
                                        <p:tgtEl>
                                          <p:spTgt spid="8"/>
                                        </p:tgtEl>
                                        <p:attrNameLst>
                                          <p:attrName>ppt_x</p:attrName>
                                          <p:attrName>ppt_y</p:attrName>
                                        </p:attrNameLst>
                                      </p:cBhvr>
                                      <p:rCtr x="-1842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071038"/>
            <a:ext cx="8475133" cy="4758267"/>
          </a:xfrm>
        </p:spPr>
        <p:txBody>
          <a:bodyPr/>
          <a:lstStyle/>
          <a:p>
            <a:r>
              <a:rPr lang="en-US" sz="2400" b="1" dirty="0">
                <a:solidFill>
                  <a:srgbClr val="FF3300"/>
                </a:solidFill>
                <a:effectLst>
                  <a:outerShdw blurRad="38100" dist="38100" dir="2700000" algn="tl">
                    <a:srgbClr val="000000">
                      <a:alpha val="43137"/>
                    </a:srgbClr>
                  </a:outerShdw>
                </a:effectLst>
              </a:rPr>
              <a:t>Cellular Respiration </a:t>
            </a:r>
            <a:r>
              <a:rPr lang="en-US" sz="2400" dirty="0"/>
              <a:t>uses </a:t>
            </a:r>
            <a:r>
              <a:rPr lang="en-US" sz="2400" b="1" dirty="0">
                <a:solidFill>
                  <a:srgbClr val="0000FF"/>
                </a:solidFill>
              </a:rPr>
              <a:t>redox</a:t>
            </a:r>
            <a:r>
              <a:rPr lang="en-US" sz="2400" dirty="0"/>
              <a:t> reactions to harvest the </a:t>
            </a:r>
            <a:r>
              <a:rPr lang="en-US" sz="2400" dirty="0">
                <a:solidFill>
                  <a:schemeClr val="accent2">
                    <a:lumMod val="75000"/>
                  </a:schemeClr>
                </a:solidFill>
              </a:rPr>
              <a:t>chemical energy </a:t>
            </a:r>
            <a:r>
              <a:rPr lang="en-US" sz="2400" dirty="0"/>
              <a:t>stored in a </a:t>
            </a:r>
            <a:r>
              <a:rPr lang="en-US" sz="2400" dirty="0">
                <a:solidFill>
                  <a:schemeClr val="accent2">
                    <a:lumMod val="75000"/>
                  </a:schemeClr>
                </a:solidFill>
              </a:rPr>
              <a:t>glucose</a:t>
            </a:r>
            <a:r>
              <a:rPr lang="en-US" sz="2400" dirty="0"/>
              <a:t> molecule.</a:t>
            </a:r>
          </a:p>
          <a:p>
            <a:pPr>
              <a:spcBef>
                <a:spcPts val="1200"/>
              </a:spcBef>
            </a:pPr>
            <a:r>
              <a:rPr lang="en-US" b="1" dirty="0">
                <a:effectLst>
                  <a:outerShdw blurRad="38100" dist="38100" dir="2700000" algn="tl">
                    <a:srgbClr val="000000">
                      <a:alpha val="43137"/>
                    </a:srgbClr>
                  </a:outerShdw>
                </a:effectLst>
              </a:rPr>
              <a:t>The electrons are transferred </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(opposite direction to photosynthesis).</a:t>
            </a:r>
          </a:p>
          <a:p>
            <a:pPr>
              <a:spcBef>
                <a:spcPts val="1200"/>
              </a:spcBef>
            </a:pPr>
            <a:r>
              <a:rPr lang="en-US" dirty="0"/>
              <a:t>In contrast, the </a:t>
            </a:r>
            <a:r>
              <a:rPr lang="en-US" b="1" dirty="0">
                <a:solidFill>
                  <a:srgbClr val="00CC00"/>
                </a:solidFill>
                <a:effectLst>
                  <a:outerShdw blurRad="38100" dist="38100" dir="2700000" algn="tl">
                    <a:srgbClr val="000000">
                      <a:alpha val="43137"/>
                    </a:srgbClr>
                  </a:outerShdw>
                </a:effectLst>
              </a:rPr>
              <a:t>Photosynthesis</a:t>
            </a:r>
            <a:r>
              <a:rPr lang="en-US" dirty="0"/>
              <a:t> (food-producing) </a:t>
            </a:r>
            <a:r>
              <a:rPr lang="en-US" b="1" dirty="0">
                <a:solidFill>
                  <a:srgbClr val="0000FF"/>
                </a:solidFill>
              </a:rPr>
              <a:t>redox </a:t>
            </a:r>
            <a:r>
              <a:rPr lang="en-US" dirty="0"/>
              <a:t>reactions require an </a:t>
            </a:r>
            <a:r>
              <a:rPr lang="en-US" b="1" u="sng" dirty="0">
                <a:solidFill>
                  <a:srgbClr val="FF0000"/>
                </a:solidFill>
                <a:effectLst>
                  <a:outerShdw blurRad="38100" dist="38100" dir="2700000" algn="tl">
                    <a:srgbClr val="000000">
                      <a:alpha val="43137"/>
                    </a:srgbClr>
                  </a:outerShdw>
                </a:effectLst>
              </a:rPr>
              <a:t>input of energy</a:t>
            </a:r>
            <a:r>
              <a:rPr lang="en-US" dirty="0"/>
              <a:t>.</a:t>
            </a:r>
          </a:p>
          <a:p>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6" name="Title 1"/>
          <p:cNvSpPr>
            <a:spLocks noGrp="1"/>
          </p:cNvSpPr>
          <p:nvPr>
            <p:ph type="title"/>
          </p:nvPr>
        </p:nvSpPr>
        <p:spPr>
          <a:xfrm>
            <a:off x="313267" y="365127"/>
            <a:ext cx="8475133" cy="473074"/>
          </a:xfrm>
        </p:spPr>
        <p:txBody>
          <a:bodyPr/>
          <a:lstStyle/>
          <a:p>
            <a:pPr algn="ctr"/>
            <a:r>
              <a:rPr lang="en-US" sz="2000" dirty="0">
                <a:solidFill>
                  <a:srgbClr val="00CC00"/>
                </a:solidFill>
                <a:effectLst>
                  <a:outerShdw blurRad="38100" dist="38100" dir="2700000" algn="tl">
                    <a:srgbClr val="000000">
                      <a:alpha val="43137"/>
                    </a:srgbClr>
                  </a:outerShdw>
                </a:effectLst>
              </a:rPr>
              <a:t>Photosynthesis is a </a:t>
            </a:r>
            <a:r>
              <a:rPr lang="en-US" sz="2000" dirty="0">
                <a:solidFill>
                  <a:srgbClr val="0000FF"/>
                </a:solidFill>
                <a:effectLst>
                  <a:outerShdw blurRad="38100" dist="38100" dir="2700000" algn="tl">
                    <a:srgbClr val="000000">
                      <a:alpha val="43137"/>
                    </a:srgbClr>
                  </a:outerShdw>
                </a:effectLst>
              </a:rPr>
              <a:t>Redox Process</a:t>
            </a:r>
            <a:r>
              <a:rPr lang="en-US" sz="2000" dirty="0">
                <a:solidFill>
                  <a:srgbClr val="00CC00"/>
                </a:solidFill>
                <a:effectLst>
                  <a:outerShdw blurRad="38100" dist="38100" dir="2700000" algn="tl">
                    <a:srgbClr val="000000">
                      <a:alpha val="43137"/>
                    </a:srgbClr>
                  </a:outerShdw>
                </a:effectLst>
              </a:rPr>
              <a:t>, as is </a:t>
            </a:r>
            <a:r>
              <a:rPr lang="en-US" sz="2000" dirty="0">
                <a:solidFill>
                  <a:srgbClr val="FF3300"/>
                </a:solidFill>
                <a:effectLst>
                  <a:outerShdw blurRad="38100" dist="38100" dir="2700000" algn="tl">
                    <a:srgbClr val="000000">
                      <a:alpha val="43137"/>
                    </a:srgbClr>
                  </a:outerShdw>
                </a:effectLst>
              </a:rPr>
              <a:t>Cellular Respiration</a:t>
            </a:r>
          </a:p>
        </p:txBody>
      </p:sp>
      <p:pic>
        <p:nvPicPr>
          <p:cNvPr id="5" name="Picture 4">
            <a:extLst>
              <a:ext uri="{FF2B5EF4-FFF2-40B4-BE49-F238E27FC236}">
                <a16:creationId xmlns:a16="http://schemas.microsoft.com/office/drawing/2014/main" id="{2CFA30CB-9C18-4B57-965B-AE3CC7A44C65}"/>
              </a:ext>
            </a:extLst>
          </p:cNvPr>
          <p:cNvPicPr>
            <a:picLocks noChangeAspect="1"/>
          </p:cNvPicPr>
          <p:nvPr/>
        </p:nvPicPr>
        <p:blipFill>
          <a:blip r:embed="rId3"/>
          <a:stretch>
            <a:fillRect/>
          </a:stretch>
        </p:blipFill>
        <p:spPr>
          <a:xfrm>
            <a:off x="1371600" y="4572000"/>
            <a:ext cx="6172200" cy="2286000"/>
          </a:xfrm>
          <a:prstGeom prst="rect">
            <a:avLst/>
          </a:prstGeom>
        </p:spPr>
      </p:pic>
      <p:sp>
        <p:nvSpPr>
          <p:cNvPr id="7" name="Shape 621">
            <a:extLst>
              <a:ext uri="{FF2B5EF4-FFF2-40B4-BE49-F238E27FC236}">
                <a16:creationId xmlns:a16="http://schemas.microsoft.com/office/drawing/2014/main" id="{4C5D895B-DE1E-4D3E-A8F9-A310C728FC0C}"/>
              </a:ext>
            </a:extLst>
          </p:cNvPr>
          <p:cNvSpPr/>
          <p:nvPr/>
        </p:nvSpPr>
        <p:spPr>
          <a:xfrm>
            <a:off x="5486400" y="5029200"/>
            <a:ext cx="544513"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b="1" kern="0" dirty="0">
                <a:solidFill>
                  <a:srgbClr val="FF0000"/>
                </a:solidFill>
                <a:latin typeface="Calibri"/>
                <a:ea typeface="Calibri"/>
                <a:cs typeface="Calibri"/>
                <a:sym typeface="Calibri"/>
              </a:rPr>
              <a:t>e</a:t>
            </a:r>
            <a:r>
              <a:rPr b="1" kern="0" baseline="30000" dirty="0">
                <a:solidFill>
                  <a:srgbClr val="FF0000"/>
                </a:solidFill>
                <a:latin typeface="Calibri"/>
                <a:ea typeface="Calibri"/>
                <a:cs typeface="Calibri"/>
                <a:sym typeface="Calibri"/>
              </a:rPr>
              <a:t>−</a:t>
            </a:r>
          </a:p>
        </p:txBody>
      </p:sp>
      <p:sp>
        <p:nvSpPr>
          <p:cNvPr id="8" name="Shape 621">
            <a:extLst>
              <a:ext uri="{FF2B5EF4-FFF2-40B4-BE49-F238E27FC236}">
                <a16:creationId xmlns:a16="http://schemas.microsoft.com/office/drawing/2014/main" id="{1259B5D7-1685-4913-BE55-A2B2827EB185}"/>
              </a:ext>
            </a:extLst>
          </p:cNvPr>
          <p:cNvSpPr/>
          <p:nvPr/>
        </p:nvSpPr>
        <p:spPr>
          <a:xfrm>
            <a:off x="3866739" y="5105400"/>
            <a:ext cx="544513"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defTabSz="457200"/>
            <a:r>
              <a:rPr b="1" kern="0" dirty="0">
                <a:solidFill>
                  <a:srgbClr val="FF0000"/>
                </a:solidFill>
                <a:latin typeface="Calibri"/>
                <a:ea typeface="Calibri"/>
                <a:cs typeface="Calibri"/>
                <a:sym typeface="Calibri"/>
              </a:rPr>
              <a:t>e</a:t>
            </a:r>
            <a:r>
              <a:rPr b="1" kern="0" baseline="30000" dirty="0">
                <a:solidFill>
                  <a:srgbClr val="FF0000"/>
                </a:solidFill>
                <a:latin typeface="Calibri"/>
                <a:ea typeface="Calibri"/>
                <a:cs typeface="Calibri"/>
                <a:sym typeface="Calibri"/>
              </a:rPr>
              <a:t>−</a:t>
            </a:r>
          </a:p>
        </p:txBody>
      </p:sp>
    </p:spTree>
    <p:extLst>
      <p:ext uri="{BB962C8B-B14F-4D97-AF65-F5344CB8AC3E}">
        <p14:creationId xmlns:p14="http://schemas.microsoft.com/office/powerpoint/2010/main" val="41997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2458"/>
          <a:stretch/>
        </p:blipFill>
        <p:spPr>
          <a:xfrm>
            <a:off x="685800" y="3785606"/>
            <a:ext cx="7772400" cy="13197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006" y="214665"/>
            <a:ext cx="6993229" cy="3276629"/>
          </a:xfrm>
          <a:prstGeom prst="rect">
            <a:avLst/>
          </a:prstGeom>
        </p:spPr>
      </p:pic>
      <p:pic>
        <p:nvPicPr>
          <p:cNvPr id="6" name="Picture 5">
            <a:extLst>
              <a:ext uri="{FF2B5EF4-FFF2-40B4-BE49-F238E27FC236}">
                <a16:creationId xmlns:a16="http://schemas.microsoft.com/office/drawing/2014/main" id="{B75659D0-879F-497D-903B-3DED62B41E76}"/>
              </a:ext>
            </a:extLst>
          </p:cNvPr>
          <p:cNvPicPr>
            <a:picLocks noChangeAspect="1"/>
          </p:cNvPicPr>
          <p:nvPr/>
        </p:nvPicPr>
        <p:blipFill rotWithShape="1">
          <a:blip r:embed="rId3">
            <a:extLst>
              <a:ext uri="{28A0092B-C50C-407E-A947-70E740481C1C}">
                <a14:useLocalDpi xmlns:a14="http://schemas.microsoft.com/office/drawing/2010/main" val="0"/>
              </a:ext>
            </a:extLst>
          </a:blip>
          <a:srcRect t="47542"/>
          <a:stretch/>
        </p:blipFill>
        <p:spPr>
          <a:xfrm>
            <a:off x="694386" y="5209587"/>
            <a:ext cx="7772400" cy="1456286"/>
          </a:xfrm>
          <a:prstGeom prst="rect">
            <a:avLst/>
          </a:prstGeom>
        </p:spPr>
      </p:pic>
      <p:sp>
        <p:nvSpPr>
          <p:cNvPr id="8" name="Shape 621">
            <a:extLst>
              <a:ext uri="{FF2B5EF4-FFF2-40B4-BE49-F238E27FC236}">
                <a16:creationId xmlns:a16="http://schemas.microsoft.com/office/drawing/2014/main" id="{4A30EB35-2518-4913-A0B5-AC09719A4040}"/>
              </a:ext>
            </a:extLst>
          </p:cNvPr>
          <p:cNvSpPr/>
          <p:nvPr/>
        </p:nvSpPr>
        <p:spPr>
          <a:xfrm>
            <a:off x="5105400" y="457200"/>
            <a:ext cx="2286000" cy="584773"/>
          </a:xfrm>
          <a:prstGeom prst="rect">
            <a:avLst/>
          </a:prstGeom>
          <a:solidFill>
            <a:schemeClr val="tx1"/>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lang="en-US" sz="3200" b="1" kern="0" dirty="0">
                <a:solidFill>
                  <a:srgbClr val="FFFF00"/>
                </a:solidFill>
                <a:latin typeface="Calibri"/>
                <a:ea typeface="Calibri"/>
                <a:cs typeface="Calibri"/>
                <a:sym typeface="Calibri"/>
              </a:rPr>
              <a:t>Endergonic</a:t>
            </a:r>
            <a:endParaRPr b="1" kern="0" baseline="30000" dirty="0">
              <a:solidFill>
                <a:srgbClr val="FFFF00"/>
              </a:solidFill>
              <a:latin typeface="Calibri"/>
              <a:ea typeface="Calibri"/>
              <a:cs typeface="Calibri"/>
              <a:sym typeface="Calibri"/>
            </a:endParaRPr>
          </a:p>
        </p:txBody>
      </p:sp>
      <p:sp>
        <p:nvSpPr>
          <p:cNvPr id="9" name="Shape 621">
            <a:extLst>
              <a:ext uri="{FF2B5EF4-FFF2-40B4-BE49-F238E27FC236}">
                <a16:creationId xmlns:a16="http://schemas.microsoft.com/office/drawing/2014/main" id="{68290F4A-C42F-42F1-9566-C9E71051A7A1}"/>
              </a:ext>
            </a:extLst>
          </p:cNvPr>
          <p:cNvSpPr/>
          <p:nvPr/>
        </p:nvSpPr>
        <p:spPr>
          <a:xfrm>
            <a:off x="5486400" y="2514600"/>
            <a:ext cx="2286000" cy="584773"/>
          </a:xfrm>
          <a:prstGeom prst="rect">
            <a:avLst/>
          </a:prstGeom>
          <a:solidFill>
            <a:schemeClr val="tx1"/>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lang="en-US" sz="3200" b="1" kern="0" dirty="0">
                <a:solidFill>
                  <a:srgbClr val="00B0F0"/>
                </a:solidFill>
                <a:latin typeface="Calibri"/>
                <a:ea typeface="Calibri"/>
                <a:cs typeface="Calibri"/>
                <a:sym typeface="Calibri"/>
              </a:rPr>
              <a:t>Exergonic</a:t>
            </a:r>
            <a:endParaRPr b="1" kern="0" baseline="30000" dirty="0">
              <a:solidFill>
                <a:srgbClr val="00B0F0"/>
              </a:solidFill>
              <a:latin typeface="Calibri"/>
              <a:ea typeface="Calibri"/>
              <a:cs typeface="Calibri"/>
              <a:sym typeface="Calibri"/>
            </a:endParaRPr>
          </a:p>
        </p:txBody>
      </p:sp>
    </p:spTree>
    <p:extLst>
      <p:ext uri="{BB962C8B-B14F-4D97-AF65-F5344CB8AC3E}">
        <p14:creationId xmlns:p14="http://schemas.microsoft.com/office/powerpoint/2010/main" val="292693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522027"/>
            <a:ext cx="8475133" cy="4758267"/>
          </a:xfrm>
        </p:spPr>
        <p:txBody>
          <a:bodyPr/>
          <a:lstStyle/>
          <a:p>
            <a:r>
              <a:rPr lang="en-US" sz="3200" dirty="0"/>
              <a:t>In </a:t>
            </a:r>
            <a:r>
              <a:rPr lang="en-US" sz="3200" b="1" dirty="0">
                <a:solidFill>
                  <a:srgbClr val="00CC00"/>
                </a:solidFill>
                <a:effectLst>
                  <a:outerShdw blurRad="38100" dist="38100" dir="2700000" algn="tl">
                    <a:srgbClr val="000000">
                      <a:alpha val="43137"/>
                    </a:srgbClr>
                  </a:outerShdw>
                </a:effectLst>
              </a:rPr>
              <a:t>PHOTOSYNTHESIS</a:t>
            </a:r>
            <a:r>
              <a:rPr lang="en-US" sz="3200" dirty="0"/>
              <a:t>,</a:t>
            </a:r>
          </a:p>
          <a:p>
            <a:pPr lvl="1">
              <a:spcBef>
                <a:spcPts val="1200"/>
              </a:spcBef>
            </a:pPr>
            <a:r>
              <a:rPr lang="en-US" sz="2800" b="1" dirty="0">
                <a:solidFill>
                  <a:srgbClr val="FF3300"/>
                </a:solidFill>
              </a:rPr>
              <a:t>light energy </a:t>
            </a:r>
            <a:r>
              <a:rPr lang="en-US" sz="2800" dirty="0"/>
              <a:t>is captured by </a:t>
            </a:r>
            <a:r>
              <a:rPr lang="en-US" sz="2800" b="1" dirty="0">
                <a:solidFill>
                  <a:srgbClr val="0000FF"/>
                </a:solidFill>
              </a:rPr>
              <a:t>chlorophyll</a:t>
            </a:r>
            <a:r>
              <a:rPr lang="en-US" sz="2800" dirty="0"/>
              <a:t> molecules to boost the energy of electrons.</a:t>
            </a:r>
          </a:p>
          <a:p>
            <a:pPr lvl="1">
              <a:spcBef>
                <a:spcPts val="1200"/>
              </a:spcBef>
            </a:pPr>
            <a:r>
              <a:rPr lang="en-US" sz="2800" b="1" dirty="0">
                <a:solidFill>
                  <a:srgbClr val="FF3300"/>
                </a:solidFill>
              </a:rPr>
              <a:t>light energy </a:t>
            </a:r>
            <a:r>
              <a:rPr lang="en-US" sz="2800" dirty="0"/>
              <a:t>is converted to </a:t>
            </a:r>
            <a:r>
              <a:rPr lang="en-US" sz="2800" b="1" dirty="0">
                <a:solidFill>
                  <a:srgbClr val="FF0000"/>
                </a:solidFill>
              </a:rPr>
              <a:t>chemical energy.</a:t>
            </a:r>
          </a:p>
          <a:p>
            <a:pPr lvl="1">
              <a:spcBef>
                <a:spcPts val="1200"/>
              </a:spcBef>
            </a:pPr>
            <a:r>
              <a:rPr lang="en-US" sz="2800" b="1" dirty="0">
                <a:solidFill>
                  <a:srgbClr val="FF0000"/>
                </a:solidFill>
              </a:rPr>
              <a:t>chemical energy </a:t>
            </a:r>
            <a:r>
              <a:rPr lang="en-US" sz="2800" dirty="0"/>
              <a:t>is stored in the </a:t>
            </a:r>
            <a:r>
              <a:rPr lang="en-US" sz="2800" b="1" dirty="0">
                <a:solidFill>
                  <a:srgbClr val="0000FF"/>
                </a:solidFill>
              </a:rPr>
              <a:t>chemical bonds of sugars.</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36" y="3803389"/>
            <a:ext cx="7857056" cy="2351751"/>
          </a:xfrm>
          <a:prstGeom prst="rect">
            <a:avLst/>
          </a:prstGeom>
        </p:spPr>
      </p:pic>
    </p:spTree>
    <p:extLst>
      <p:ext uri="{BB962C8B-B14F-4D97-AF65-F5344CB8AC3E}">
        <p14:creationId xmlns:p14="http://schemas.microsoft.com/office/powerpoint/2010/main" val="166538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228600"/>
            <a:ext cx="8475133" cy="1040341"/>
          </a:xfrm>
        </p:spPr>
        <p:txBody>
          <a:bodyPr/>
          <a:lstStyle/>
          <a:p>
            <a:pPr algn="ctr"/>
            <a:r>
              <a:rPr lang="en-US" sz="3600" dirty="0">
                <a:solidFill>
                  <a:srgbClr val="FF0000"/>
                </a:solidFill>
                <a:effectLst>
                  <a:outerShdw blurRad="38100" dist="38100" dir="2700000" algn="tl">
                    <a:srgbClr val="000000">
                      <a:alpha val="43137"/>
                    </a:srgbClr>
                  </a:outerShdw>
                </a:effectLst>
              </a:rPr>
              <a:t>The </a:t>
            </a:r>
            <a:r>
              <a:rPr lang="en-US" sz="3600" dirty="0">
                <a:solidFill>
                  <a:srgbClr val="00CC00"/>
                </a:solidFill>
                <a:effectLst>
                  <a:outerShdw blurRad="38100" dist="38100" dir="2700000" algn="tl">
                    <a:srgbClr val="000000">
                      <a:alpha val="43137"/>
                    </a:srgbClr>
                  </a:outerShdw>
                </a:effectLst>
              </a:rPr>
              <a:t>Two Stages </a:t>
            </a:r>
            <a:r>
              <a:rPr lang="en-US" sz="3600" dirty="0">
                <a:solidFill>
                  <a:srgbClr val="FF0000"/>
                </a:solidFill>
                <a:effectLst>
                  <a:outerShdw blurRad="38100" dist="38100" dir="2700000" algn="tl">
                    <a:srgbClr val="000000">
                      <a:alpha val="43137"/>
                    </a:srgbClr>
                  </a:outerShdw>
                </a:effectLst>
              </a:rPr>
              <a:t>of </a:t>
            </a:r>
            <a:r>
              <a:rPr lang="en-US" sz="3600" dirty="0">
                <a:solidFill>
                  <a:srgbClr val="00CC00"/>
                </a:solidFill>
                <a:effectLst>
                  <a:outerShdw blurRad="38100" dist="38100" dir="2700000" algn="tl">
                    <a:srgbClr val="000000">
                      <a:alpha val="43137"/>
                    </a:srgbClr>
                  </a:outerShdw>
                </a:effectLst>
              </a:rPr>
              <a:t>Photosynthesis</a:t>
            </a:r>
            <a:r>
              <a:rPr lang="en-US" sz="3600" dirty="0">
                <a:solidFill>
                  <a:srgbClr val="FF0000"/>
                </a:solidFill>
                <a:effectLst>
                  <a:outerShdw blurRad="38100" dist="38100" dir="2700000" algn="tl">
                    <a:srgbClr val="000000">
                      <a:alpha val="43137"/>
                    </a:srgbClr>
                  </a:outerShdw>
                </a:effectLst>
              </a:rPr>
              <a:t> Are Linked by </a:t>
            </a:r>
            <a:r>
              <a:rPr lang="en-US" sz="3600" dirty="0">
                <a:solidFill>
                  <a:srgbClr val="0000FF"/>
                </a:solidFill>
                <a:effectLst>
                  <a:outerShdw blurRad="38100" dist="38100" dir="2700000" algn="tl">
                    <a:srgbClr val="000000">
                      <a:alpha val="43137"/>
                    </a:srgbClr>
                  </a:outerShdw>
                </a:effectLst>
              </a:rPr>
              <a:t>ATP</a:t>
            </a:r>
            <a:r>
              <a:rPr lang="en-US" sz="3600" dirty="0">
                <a:solidFill>
                  <a:srgbClr val="FF0000"/>
                </a:solidFill>
                <a:effectLst>
                  <a:outerShdw blurRad="38100" dist="38100" dir="2700000" algn="tl">
                    <a:srgbClr val="000000">
                      <a:alpha val="43137"/>
                    </a:srgbClr>
                  </a:outerShdw>
                </a:effectLst>
              </a:rPr>
              <a:t> and </a:t>
            </a:r>
            <a:r>
              <a:rPr lang="en-US" sz="3600" dirty="0">
                <a:solidFill>
                  <a:srgbClr val="0000FF"/>
                </a:solidFill>
                <a:effectLst>
                  <a:outerShdw blurRad="38100" dist="38100" dir="2700000" algn="tl">
                    <a:srgbClr val="000000">
                      <a:alpha val="43137"/>
                    </a:srgbClr>
                  </a:outerShdw>
                </a:effectLst>
              </a:rPr>
              <a:t>NADPH</a:t>
            </a:r>
          </a:p>
        </p:txBody>
      </p:sp>
      <p:sp>
        <p:nvSpPr>
          <p:cNvPr id="3" name="Content Placeholder 2"/>
          <p:cNvSpPr>
            <a:spLocks noGrp="1"/>
          </p:cNvSpPr>
          <p:nvPr>
            <p:ph idx="1"/>
          </p:nvPr>
        </p:nvSpPr>
        <p:spPr/>
        <p:txBody>
          <a:bodyPr/>
          <a:lstStyle/>
          <a:p>
            <a:r>
              <a:rPr lang="en-US" sz="2600" b="1" dirty="0">
                <a:solidFill>
                  <a:srgbClr val="00CC00"/>
                </a:solidFill>
                <a:effectLst>
                  <a:outerShdw blurRad="38100" dist="38100" dir="2700000" algn="tl">
                    <a:srgbClr val="000000">
                      <a:alpha val="43137"/>
                    </a:srgbClr>
                  </a:outerShdw>
                </a:effectLst>
              </a:rPr>
              <a:t>PHOTOSYNTHESIS</a:t>
            </a:r>
            <a:r>
              <a:rPr lang="en-US" sz="2600" dirty="0"/>
              <a:t> occurs in </a:t>
            </a:r>
            <a:r>
              <a:rPr lang="en-US" sz="2600" b="1" dirty="0">
                <a:solidFill>
                  <a:srgbClr val="FF0000"/>
                </a:solidFill>
              </a:rPr>
              <a:t>two stages</a:t>
            </a:r>
            <a:r>
              <a:rPr lang="en-US" sz="2600" dirty="0"/>
              <a:t>:</a:t>
            </a:r>
          </a:p>
          <a:p>
            <a:pPr marL="457200" lvl="1" indent="0">
              <a:spcBef>
                <a:spcPts val="1200"/>
              </a:spcBef>
              <a:buNone/>
            </a:pPr>
            <a:r>
              <a:rPr lang="en-US" sz="2800" b="1" dirty="0">
                <a:solidFill>
                  <a:srgbClr val="7030A0"/>
                </a:solidFill>
                <a:effectLst>
                  <a:outerShdw blurRad="38100" dist="38100" dir="2700000" algn="tl">
                    <a:srgbClr val="000000">
                      <a:alpha val="43137"/>
                    </a:srgbClr>
                  </a:outerShdw>
                </a:effectLst>
              </a:rPr>
              <a:t>1) LIGHT</a:t>
            </a:r>
            <a:r>
              <a:rPr lang="en-US" sz="2800" dirty="0">
                <a:solidFill>
                  <a:srgbClr val="7030A0"/>
                </a:solidFill>
                <a:effectLst>
                  <a:outerShdw blurRad="38100" dist="38100" dir="2700000" algn="tl">
                    <a:srgbClr val="000000">
                      <a:alpha val="43137"/>
                    </a:srgbClr>
                  </a:outerShdw>
                </a:effectLst>
              </a:rPr>
              <a:t> </a:t>
            </a:r>
            <a:r>
              <a:rPr lang="en-US" sz="2800" b="1" dirty="0">
                <a:solidFill>
                  <a:srgbClr val="7030A0"/>
                </a:solidFill>
                <a:effectLst>
                  <a:outerShdw blurRad="38100" dist="38100" dir="2700000" algn="tl">
                    <a:srgbClr val="000000">
                      <a:alpha val="43137"/>
                    </a:srgbClr>
                  </a:outerShdw>
                </a:effectLst>
              </a:rPr>
              <a:t>REACTIONS</a:t>
            </a:r>
            <a:r>
              <a:rPr lang="en-US" sz="2800" dirty="0">
                <a:solidFill>
                  <a:srgbClr val="7030A0"/>
                </a:solidFill>
                <a:effectLst>
                  <a:outerShdw blurRad="38100" dist="38100" dir="2700000" algn="tl">
                    <a:srgbClr val="000000">
                      <a:alpha val="43137"/>
                    </a:srgbClr>
                  </a:outerShdw>
                </a:effectLst>
              </a:rPr>
              <a:t> </a:t>
            </a:r>
          </a:p>
          <a:p>
            <a:pPr lvl="2">
              <a:spcBef>
                <a:spcPts val="1200"/>
              </a:spcBef>
            </a:pPr>
            <a:r>
              <a:rPr lang="en-US" sz="2200" dirty="0"/>
              <a:t>Occur in the </a:t>
            </a:r>
            <a:r>
              <a:rPr lang="en-US" b="1" dirty="0">
                <a:solidFill>
                  <a:srgbClr val="00CC00"/>
                </a:solidFill>
                <a:effectLst>
                  <a:outerShdw blurRad="38100" dist="38100" dir="2700000" algn="tl">
                    <a:srgbClr val="000000">
                      <a:alpha val="43137"/>
                    </a:srgbClr>
                  </a:outerShdw>
                </a:effectLst>
              </a:rPr>
              <a:t>Thylakoid Membranes. </a:t>
            </a:r>
            <a:endParaRPr lang="en-US" sz="2200" b="1" dirty="0">
              <a:solidFill>
                <a:srgbClr val="00CC00"/>
              </a:solidFill>
              <a:effectLst>
                <a:outerShdw blurRad="38100" dist="38100" dir="2700000" algn="tl">
                  <a:srgbClr val="000000">
                    <a:alpha val="43137"/>
                  </a:srgbClr>
                </a:outerShdw>
              </a:effectLst>
            </a:endParaRPr>
          </a:p>
          <a:p>
            <a:pPr lvl="2">
              <a:spcBef>
                <a:spcPts val="1200"/>
              </a:spcBef>
            </a:pPr>
            <a:r>
              <a:rPr lang="en-US" sz="2200" b="1" dirty="0">
                <a:solidFill>
                  <a:srgbClr val="FF0000"/>
                </a:solidFill>
                <a:effectLst>
                  <a:outerShdw blurRad="38100" dist="38100" dir="2700000" algn="tl">
                    <a:srgbClr val="000000">
                      <a:alpha val="43137"/>
                    </a:srgbClr>
                  </a:outerShdw>
                </a:effectLst>
              </a:rPr>
              <a:t>Water</a:t>
            </a:r>
            <a:r>
              <a:rPr lang="en-US" sz="2200" dirty="0"/>
              <a:t> is split by an enzyme, providing a </a:t>
            </a:r>
            <a:r>
              <a:rPr lang="en-US" sz="2200" b="1" dirty="0">
                <a:solidFill>
                  <a:schemeClr val="accent2">
                    <a:lumMod val="75000"/>
                  </a:schemeClr>
                </a:solidFill>
              </a:rPr>
              <a:t>source of electrons </a:t>
            </a:r>
            <a:r>
              <a:rPr lang="en-US" sz="2200" dirty="0"/>
              <a:t>and giving off </a:t>
            </a:r>
            <a:r>
              <a:rPr lang="en-US" sz="2200" b="1" dirty="0">
                <a:solidFill>
                  <a:srgbClr val="0000FF"/>
                </a:solidFill>
                <a:effectLst>
                  <a:outerShdw blurRad="38100" dist="38100" dir="2700000" algn="tl">
                    <a:srgbClr val="000000">
                      <a:alpha val="43137"/>
                    </a:srgbClr>
                  </a:outerShdw>
                </a:effectLst>
              </a:rPr>
              <a:t>Oxygen</a:t>
            </a:r>
            <a:r>
              <a:rPr lang="en-US" sz="2200" dirty="0"/>
              <a:t> as a by-product.</a:t>
            </a:r>
          </a:p>
          <a:p>
            <a:pPr lvl="2">
              <a:spcBef>
                <a:spcPts val="1200"/>
              </a:spcBef>
            </a:pPr>
            <a:r>
              <a:rPr lang="en-US" sz="2200" b="1" dirty="0">
                <a:solidFill>
                  <a:srgbClr val="0000FF"/>
                </a:solidFill>
                <a:effectLst>
                  <a:outerShdw blurRad="38100" dist="38100" dir="2700000" algn="tl">
                    <a:srgbClr val="000000">
                      <a:alpha val="43137"/>
                    </a:srgbClr>
                  </a:outerShdw>
                </a:effectLst>
              </a:rPr>
              <a:t>ATP</a:t>
            </a:r>
            <a:r>
              <a:rPr lang="en-US" sz="2200" dirty="0"/>
              <a:t> is generated from </a:t>
            </a:r>
            <a:r>
              <a:rPr lang="en-US" sz="2200" b="1" dirty="0">
                <a:solidFill>
                  <a:srgbClr val="FF0000"/>
                </a:solidFill>
                <a:effectLst>
                  <a:outerShdw blurRad="38100" dist="38100" dir="2700000" algn="tl">
                    <a:srgbClr val="000000">
                      <a:alpha val="43137"/>
                    </a:srgbClr>
                  </a:outerShdw>
                </a:effectLst>
              </a:rPr>
              <a:t>ADP and a Phosphate group.</a:t>
            </a:r>
          </a:p>
          <a:p>
            <a:pPr lvl="2">
              <a:spcBef>
                <a:spcPts val="1200"/>
              </a:spcBef>
            </a:pPr>
            <a:r>
              <a:rPr lang="en-US" sz="2200" b="1" dirty="0">
                <a:solidFill>
                  <a:srgbClr val="FF0000"/>
                </a:solidFill>
                <a:effectLst>
                  <a:outerShdw blurRad="38100" dist="38100" dir="2700000" algn="tl">
                    <a:srgbClr val="000000">
                      <a:alpha val="43137"/>
                    </a:srgbClr>
                  </a:outerShdw>
                </a:effectLst>
              </a:rPr>
              <a:t>Light energy </a:t>
            </a:r>
            <a:r>
              <a:rPr lang="en-US" sz="2200" dirty="0"/>
              <a:t>is absorbed by the </a:t>
            </a:r>
            <a:r>
              <a:rPr lang="en-US" sz="2200" b="1" dirty="0">
                <a:solidFill>
                  <a:srgbClr val="00CC00"/>
                </a:solidFill>
                <a:effectLst>
                  <a:outerShdw blurRad="38100" dist="38100" dir="2700000" algn="tl">
                    <a:srgbClr val="000000">
                      <a:alpha val="43137"/>
                    </a:srgbClr>
                  </a:outerShdw>
                </a:effectLst>
              </a:rPr>
              <a:t>Chlorophyll</a:t>
            </a:r>
            <a:r>
              <a:rPr lang="en-US" sz="2200" dirty="0"/>
              <a:t> molecules to drive the </a:t>
            </a:r>
            <a:r>
              <a:rPr lang="en-US" sz="2200" b="1" dirty="0">
                <a:solidFill>
                  <a:schemeClr val="accent2">
                    <a:lumMod val="75000"/>
                  </a:schemeClr>
                </a:solidFill>
                <a:effectLst>
                  <a:outerShdw blurRad="38100" dist="38100" dir="2700000" algn="tl">
                    <a:srgbClr val="000000">
                      <a:alpha val="43137"/>
                    </a:srgbClr>
                  </a:outerShdw>
                </a:effectLst>
              </a:rPr>
              <a:t>transfer of electrons and H</a:t>
            </a:r>
            <a:r>
              <a:rPr lang="en-US" sz="2200" b="1" baseline="30000" dirty="0">
                <a:solidFill>
                  <a:schemeClr val="accent2">
                    <a:lumMod val="75000"/>
                  </a:schemeClr>
                </a:solidFill>
                <a:effectLst>
                  <a:outerShdw blurRad="38100" dist="38100" dir="2700000" algn="tl">
                    <a:srgbClr val="000000">
                      <a:alpha val="43137"/>
                    </a:srgbClr>
                  </a:outerShdw>
                </a:effectLst>
              </a:rPr>
              <a:t>+</a:t>
            </a:r>
            <a:r>
              <a:rPr lang="en-US" sz="2200" b="1" dirty="0">
                <a:solidFill>
                  <a:schemeClr val="accent2">
                    <a:lumMod val="75000"/>
                  </a:schemeClr>
                </a:solidFill>
                <a:effectLst>
                  <a:outerShdw blurRad="38100" dist="38100" dir="2700000" algn="tl">
                    <a:srgbClr val="000000">
                      <a:alpha val="43137"/>
                    </a:srgbClr>
                  </a:outerShdw>
                </a:effectLst>
              </a:rPr>
              <a:t> </a:t>
            </a:r>
            <a:r>
              <a:rPr lang="en-US" sz="2200" u="sng" dirty="0">
                <a:solidFill>
                  <a:schemeClr val="accent2">
                    <a:lumMod val="75000"/>
                  </a:schemeClr>
                </a:solidFill>
              </a:rPr>
              <a:t>from water to the electron acceptor </a:t>
            </a:r>
            <a:r>
              <a:rPr lang="en-US" sz="2200" b="1" u="sng" dirty="0">
                <a:solidFill>
                  <a:srgbClr val="FF0000"/>
                </a:solidFill>
                <a:effectLst>
                  <a:outerShdw blurRad="38100" dist="38100" dir="2700000" algn="tl">
                    <a:srgbClr val="000000">
                      <a:alpha val="43137"/>
                    </a:srgbClr>
                  </a:outerShdw>
                </a:effectLst>
              </a:rPr>
              <a:t>NADP</a:t>
            </a:r>
            <a:r>
              <a:rPr lang="en-US" sz="2200" b="1" u="sng" baseline="30000" dirty="0">
                <a:solidFill>
                  <a:srgbClr val="FF0000"/>
                </a:solidFill>
                <a:effectLst>
                  <a:outerShdw blurRad="38100" dist="38100" dir="2700000" algn="tl">
                    <a:srgbClr val="000000">
                      <a:alpha val="43137"/>
                    </a:srgbClr>
                  </a:outerShdw>
                </a:effectLst>
              </a:rPr>
              <a:t>+</a:t>
            </a:r>
            <a:r>
              <a:rPr lang="en-US" sz="2200" b="1" dirty="0">
                <a:solidFill>
                  <a:srgbClr val="FF0000"/>
                </a:solidFill>
                <a:effectLst>
                  <a:outerShdw blurRad="38100" dist="38100" dir="2700000" algn="tl">
                    <a:srgbClr val="000000">
                      <a:alpha val="43137"/>
                    </a:srgbClr>
                  </a:outerShdw>
                </a:effectLst>
              </a:rPr>
              <a:t>, </a:t>
            </a:r>
            <a:r>
              <a:rPr lang="en-US" sz="2200" dirty="0"/>
              <a:t>reducing it to </a:t>
            </a:r>
            <a:r>
              <a:rPr lang="en-US" sz="2200" b="1" dirty="0">
                <a:solidFill>
                  <a:srgbClr val="0000FF"/>
                </a:solidFill>
                <a:effectLst>
                  <a:outerShdw blurRad="38100" dist="38100" dir="2700000" algn="tl">
                    <a:srgbClr val="000000">
                      <a:alpha val="43137"/>
                    </a:srgbClr>
                  </a:outerShdw>
                </a:effectLst>
              </a:rPr>
              <a:t>NADPH.</a:t>
            </a:r>
          </a:p>
          <a:p>
            <a:pPr lvl="2">
              <a:spcBef>
                <a:spcPts val="1200"/>
              </a:spcBef>
            </a:pPr>
            <a:r>
              <a:rPr lang="en-US" sz="2200" b="1" dirty="0">
                <a:solidFill>
                  <a:srgbClr val="0000FF"/>
                </a:solidFill>
                <a:effectLst>
                  <a:outerShdw blurRad="38100" dist="38100" dir="2700000" algn="tl">
                    <a:srgbClr val="000000">
                      <a:alpha val="43137"/>
                    </a:srgbClr>
                  </a:outerShdw>
                </a:effectLst>
              </a:rPr>
              <a:t>NADPH</a:t>
            </a:r>
            <a:r>
              <a:rPr lang="en-US" sz="2200" dirty="0"/>
              <a:t>, produced by the light reactions, provides the </a:t>
            </a:r>
            <a:r>
              <a:rPr lang="en-US" sz="2200" dirty="0">
                <a:solidFill>
                  <a:srgbClr val="0000FF"/>
                </a:solidFill>
              </a:rPr>
              <a:t>“reducing power” </a:t>
            </a:r>
            <a:r>
              <a:rPr lang="en-US" sz="2200" dirty="0"/>
              <a:t>for the </a:t>
            </a:r>
            <a:r>
              <a:rPr lang="en-US" sz="2200" b="1" u="sng" dirty="0">
                <a:solidFill>
                  <a:srgbClr val="7030A0"/>
                </a:solidFill>
                <a:effectLst>
                  <a:outerShdw blurRad="38100" dist="38100" dir="2700000" algn="tl">
                    <a:srgbClr val="000000">
                      <a:alpha val="43137"/>
                    </a:srgbClr>
                  </a:outerShdw>
                </a:effectLst>
              </a:rPr>
              <a:t>Calvin Cycle</a:t>
            </a:r>
            <a:r>
              <a:rPr lang="en-US" sz="2200" b="1" dirty="0">
                <a:solidFill>
                  <a:srgbClr val="7030A0"/>
                </a:solidFill>
                <a:effectLst>
                  <a:outerShdw blurRad="38100" dist="38100" dir="2700000" algn="tl">
                    <a:srgbClr val="000000">
                      <a:alpha val="43137"/>
                    </a:srgbClr>
                  </a:outerShdw>
                </a:effectLst>
              </a:rPr>
              <a:t>.</a:t>
            </a:r>
          </a:p>
        </p:txBody>
      </p:sp>
      <p:sp>
        <p:nvSpPr>
          <p:cNvPr id="4" name="Footer Placeholder 3"/>
          <p:cNvSpPr>
            <a:spLocks noGrp="1"/>
          </p:cNvSpPr>
          <p:nvPr>
            <p:ph type="ftr" sz="quarter" idx="11"/>
          </p:nvPr>
        </p:nvSpPr>
        <p:spPr/>
        <p:txBody>
          <a:bodyPr/>
          <a:lstStyle/>
          <a:p>
            <a:r>
              <a:rPr lang="en-US" dirty="0">
                <a:solidFill>
                  <a:prstClr val="black"/>
                </a:solidFill>
              </a:rPr>
              <a:t>Photosynthesis</a:t>
            </a:r>
          </a:p>
        </p:txBody>
      </p:sp>
    </p:spTree>
    <p:extLst>
      <p:ext uri="{BB962C8B-B14F-4D97-AF65-F5344CB8AC3E}">
        <p14:creationId xmlns:p14="http://schemas.microsoft.com/office/powerpoint/2010/main" val="2947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07_05PhotosynOverview_1-U.jpg"/>
          <p:cNvPicPr>
            <a:picLocks noChangeAspect="1"/>
          </p:cNvPicPr>
          <p:nvPr/>
        </p:nvPicPr>
        <p:blipFill rotWithShape="1">
          <a:blip r:embed="rId3" cstate="email">
            <a:extLst>
              <a:ext uri="{28A0092B-C50C-407E-A947-70E740481C1C}">
                <a14:useLocalDpi xmlns:a14="http://schemas.microsoft.com/office/drawing/2010/main" val="0"/>
              </a:ext>
            </a:extLst>
          </a:blip>
          <a:srcRect b="3234"/>
          <a:stretch/>
        </p:blipFill>
        <p:spPr>
          <a:xfrm>
            <a:off x="408432" y="137160"/>
            <a:ext cx="8327136" cy="6370791"/>
          </a:xfrm>
          <a:prstGeom prst="rect">
            <a:avLst/>
          </a:prstGeom>
        </p:spPr>
      </p:pic>
      <p:sp>
        <p:nvSpPr>
          <p:cNvPr id="27" name="Text Box 31"/>
          <p:cNvSpPr txBox="1">
            <a:spLocks noChangeArrowheads="1"/>
          </p:cNvSpPr>
          <p:nvPr/>
        </p:nvSpPr>
        <p:spPr bwMode="auto">
          <a:xfrm>
            <a:off x="513940" y="1045766"/>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Light</a:t>
            </a:r>
          </a:p>
        </p:txBody>
      </p:sp>
      <p:sp>
        <p:nvSpPr>
          <p:cNvPr id="5" name="Text Box 31"/>
          <p:cNvSpPr txBox="1">
            <a:spLocks noChangeArrowheads="1"/>
          </p:cNvSpPr>
          <p:nvPr/>
        </p:nvSpPr>
        <p:spPr bwMode="auto">
          <a:xfrm>
            <a:off x="425131" y="5340032"/>
            <a:ext cx="16441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Chloroplast</a:t>
            </a:r>
          </a:p>
        </p:txBody>
      </p:sp>
      <p:cxnSp>
        <p:nvCxnSpPr>
          <p:cNvPr id="4" name="Straight Connector 3"/>
          <p:cNvCxnSpPr/>
          <p:nvPr/>
        </p:nvCxnSpPr>
        <p:spPr bwMode="auto">
          <a:xfrm flipV="1">
            <a:off x="1917282" y="5228655"/>
            <a:ext cx="266427" cy="2664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31"/>
          <p:cNvSpPr txBox="1">
            <a:spLocks noChangeArrowheads="1"/>
          </p:cNvSpPr>
          <p:nvPr/>
        </p:nvSpPr>
        <p:spPr bwMode="auto">
          <a:xfrm>
            <a:off x="1999038" y="2959055"/>
            <a:ext cx="164412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340"/>
              </a:lnSpc>
              <a:spcBef>
                <a:spcPct val="0"/>
              </a:spcBef>
              <a:spcAft>
                <a:spcPct val="0"/>
              </a:spcAft>
            </a:pPr>
            <a:r>
              <a:rPr lang="en-US" sz="1700" dirty="0">
                <a:solidFill>
                  <a:srgbClr val="000000"/>
                </a:solidFill>
                <a:latin typeface="Arial" charset="0"/>
                <a:sym typeface="Times New Roman"/>
              </a:rPr>
              <a:t>Light</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Reactions</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(in thylakoids)</a:t>
            </a:r>
          </a:p>
        </p:txBody>
      </p:sp>
      <p:sp>
        <p:nvSpPr>
          <p:cNvPr id="10" name="Text Box 31"/>
          <p:cNvSpPr txBox="1">
            <a:spLocks noChangeArrowheads="1"/>
          </p:cNvSpPr>
          <p:nvPr/>
        </p:nvSpPr>
        <p:spPr bwMode="auto">
          <a:xfrm>
            <a:off x="4189640" y="1560838"/>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NADP</a:t>
            </a:r>
            <a:r>
              <a:rPr lang="en-US" sz="400" dirty="0">
                <a:solidFill>
                  <a:srgbClr val="000000"/>
                </a:solidFill>
                <a:latin typeface="Arial" charset="0"/>
                <a:sym typeface="Times New Roman"/>
              </a:rPr>
              <a:t> </a:t>
            </a:r>
            <a:r>
              <a:rPr lang="en-US" sz="1700" baseline="30000" dirty="0">
                <a:solidFill>
                  <a:srgbClr val="000000"/>
                </a:solidFill>
                <a:latin typeface="Symbol Std"/>
                <a:cs typeface="Symbol Std"/>
                <a:sym typeface="Times New Roman"/>
              </a:rPr>
              <a:t>+</a:t>
            </a:r>
          </a:p>
        </p:txBody>
      </p:sp>
      <p:sp>
        <p:nvSpPr>
          <p:cNvPr id="11" name="Text Box 31"/>
          <p:cNvSpPr txBox="1">
            <a:spLocks noChangeArrowheads="1"/>
          </p:cNvSpPr>
          <p:nvPr/>
        </p:nvSpPr>
        <p:spPr bwMode="auto">
          <a:xfrm>
            <a:off x="4216282" y="193382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ADP</a:t>
            </a:r>
            <a:endParaRPr lang="en-US" sz="1700" baseline="30000" dirty="0">
              <a:solidFill>
                <a:srgbClr val="000000"/>
              </a:solidFill>
              <a:latin typeface="Symbol Std"/>
              <a:cs typeface="Symbol Std"/>
              <a:sym typeface="Times New Roman"/>
            </a:endParaRPr>
          </a:p>
        </p:txBody>
      </p:sp>
      <p:sp>
        <p:nvSpPr>
          <p:cNvPr id="12" name="Text Box 31"/>
          <p:cNvSpPr txBox="1">
            <a:spLocks noChangeArrowheads="1"/>
          </p:cNvSpPr>
          <p:nvPr/>
        </p:nvSpPr>
        <p:spPr bwMode="auto">
          <a:xfrm>
            <a:off x="2387808" y="255399"/>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H</a:t>
            </a:r>
            <a:r>
              <a:rPr lang="en-US" sz="1700" baseline="-25000" dirty="0">
                <a:solidFill>
                  <a:srgbClr val="000000"/>
                </a:solidFill>
                <a:latin typeface="Arial" charset="0"/>
                <a:sym typeface="Times New Roman"/>
              </a:rPr>
              <a:t>2</a:t>
            </a:r>
            <a:r>
              <a:rPr lang="en-US" sz="1700" dirty="0">
                <a:solidFill>
                  <a:srgbClr val="000000"/>
                </a:solidFill>
                <a:latin typeface="Arial" charset="0"/>
                <a:sym typeface="Times New Roman"/>
              </a:rPr>
              <a:t>O</a:t>
            </a:r>
            <a:endParaRPr lang="en-US" sz="1700" baseline="30000" dirty="0">
              <a:solidFill>
                <a:srgbClr val="000000"/>
              </a:solidFill>
              <a:latin typeface="Symbol Std"/>
              <a:cs typeface="Symbol Std"/>
              <a:sym typeface="Times New Roman"/>
            </a:endParaRPr>
          </a:p>
        </p:txBody>
      </p:sp>
      <p:sp>
        <p:nvSpPr>
          <p:cNvPr id="13" name="Text Box 31"/>
          <p:cNvSpPr txBox="1">
            <a:spLocks noChangeArrowheads="1"/>
          </p:cNvSpPr>
          <p:nvPr/>
        </p:nvSpPr>
        <p:spPr bwMode="auto">
          <a:xfrm>
            <a:off x="4534839" y="2302095"/>
            <a:ext cx="390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a:solidFill>
                  <a:srgbClr val="000000"/>
                </a:solidFill>
                <a:latin typeface="Arial" charset="0"/>
                <a:sym typeface="Times New Roman"/>
              </a:rPr>
              <a:t>P</a:t>
            </a:r>
          </a:p>
        </p:txBody>
      </p:sp>
      <p:sp>
        <p:nvSpPr>
          <p:cNvPr id="14" name="Text Box 31"/>
          <p:cNvSpPr txBox="1">
            <a:spLocks noChangeArrowheads="1"/>
          </p:cNvSpPr>
          <p:nvPr/>
        </p:nvSpPr>
        <p:spPr bwMode="auto">
          <a:xfrm>
            <a:off x="4343404" y="2261301"/>
            <a:ext cx="2033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Symbol Std"/>
                <a:cs typeface="Symbol Std"/>
                <a:sym typeface="Times New Roman"/>
              </a:rPr>
              <a:t>+</a:t>
            </a:r>
          </a:p>
        </p:txBody>
      </p:sp>
      <p:sp>
        <p:nvSpPr>
          <p:cNvPr id="15" name="TextBox 14">
            <a:extLst>
              <a:ext uri="{FF2B5EF4-FFF2-40B4-BE49-F238E27FC236}">
                <a16:creationId xmlns:a16="http://schemas.microsoft.com/office/drawing/2014/main" id="{A1D18748-0C69-43E7-B0DC-37FD565C88CB}"/>
              </a:ext>
            </a:extLst>
          </p:cNvPr>
          <p:cNvSpPr txBox="1"/>
          <p:nvPr/>
        </p:nvSpPr>
        <p:spPr>
          <a:xfrm>
            <a:off x="5198110" y="517009"/>
            <a:ext cx="3754566" cy="4401205"/>
          </a:xfrm>
          <a:prstGeom prst="rect">
            <a:avLst/>
          </a:prstGeom>
          <a:noFill/>
        </p:spPr>
        <p:txBody>
          <a:bodyPr wrap="square">
            <a:spAutoFit/>
          </a:bodyPr>
          <a:lstStyle/>
          <a:p>
            <a:pPr marL="115888" lvl="2">
              <a:spcBef>
                <a:spcPts val="1200"/>
              </a:spcBef>
            </a:pPr>
            <a:r>
              <a:rPr lang="en-US" sz="2400" b="1" dirty="0">
                <a:solidFill>
                  <a:srgbClr val="FF0000"/>
                </a:solidFill>
                <a:effectLst>
                  <a:outerShdw blurRad="38100" dist="38100" dir="2700000" algn="tl">
                    <a:srgbClr val="000000">
                      <a:alpha val="43137"/>
                    </a:srgbClr>
                  </a:outerShdw>
                </a:effectLst>
              </a:rPr>
              <a:t>Water</a:t>
            </a:r>
            <a:r>
              <a:rPr lang="en-US" sz="2400" dirty="0"/>
              <a:t> is split (</a:t>
            </a:r>
            <a:r>
              <a:rPr lang="en-US" sz="2000" i="1" dirty="0"/>
              <a:t>by an enzyme</a:t>
            </a:r>
            <a:r>
              <a:rPr lang="en-US" sz="2400" dirty="0"/>
              <a:t>), providing a </a:t>
            </a:r>
            <a:r>
              <a:rPr lang="en-US" sz="2400" b="1" dirty="0">
                <a:solidFill>
                  <a:schemeClr val="accent2">
                    <a:lumMod val="75000"/>
                  </a:schemeClr>
                </a:solidFill>
              </a:rPr>
              <a:t>source of electrons </a:t>
            </a:r>
            <a:r>
              <a:rPr lang="en-US" sz="2400" dirty="0"/>
              <a:t>and giving off </a:t>
            </a:r>
            <a:r>
              <a:rPr lang="en-US" sz="2400" b="1" dirty="0">
                <a:solidFill>
                  <a:srgbClr val="0000FF"/>
                </a:solidFill>
                <a:effectLst>
                  <a:outerShdw blurRad="38100" dist="38100" dir="2700000" algn="tl">
                    <a:srgbClr val="000000">
                      <a:alpha val="43137"/>
                    </a:srgbClr>
                  </a:outerShdw>
                </a:effectLst>
              </a:rPr>
              <a:t>Oxygen</a:t>
            </a:r>
            <a:r>
              <a:rPr lang="en-US" sz="2400" dirty="0"/>
              <a:t> as a by-product.</a:t>
            </a:r>
          </a:p>
          <a:p>
            <a:pPr marL="115888" lvl="2">
              <a:spcBef>
                <a:spcPts val="1200"/>
              </a:spcBef>
            </a:pPr>
            <a:endParaRPr lang="en-US" sz="2400" dirty="0"/>
          </a:p>
          <a:p>
            <a:pPr marL="115888" lvl="2">
              <a:spcBef>
                <a:spcPts val="1200"/>
              </a:spcBef>
            </a:pPr>
            <a:endParaRPr lang="en-US" sz="2400" dirty="0"/>
          </a:p>
          <a:p>
            <a:pPr marL="115888" lvl="2">
              <a:spcBef>
                <a:spcPts val="1200"/>
              </a:spcBef>
            </a:pPr>
            <a:endParaRPr lang="en-US" sz="2400" dirty="0"/>
          </a:p>
          <a:p>
            <a:pPr marL="115888" lvl="2">
              <a:spcBef>
                <a:spcPts val="1200"/>
              </a:spcBef>
            </a:pPr>
            <a:r>
              <a:rPr lang="en-US" sz="2400" b="1" dirty="0">
                <a:solidFill>
                  <a:srgbClr val="0000FF"/>
                </a:solidFill>
                <a:effectLst>
                  <a:outerShdw blurRad="38100" dist="38100" dir="2700000" algn="tl">
                    <a:srgbClr val="000000">
                      <a:alpha val="43137"/>
                    </a:srgbClr>
                  </a:outerShdw>
                </a:effectLst>
              </a:rPr>
              <a:t>ATP</a:t>
            </a:r>
            <a:r>
              <a:rPr lang="en-US" sz="2400" dirty="0"/>
              <a:t> is generated from </a:t>
            </a:r>
            <a:r>
              <a:rPr lang="en-US" sz="2400" b="1" dirty="0">
                <a:solidFill>
                  <a:srgbClr val="FF0000"/>
                </a:solidFill>
                <a:effectLst>
                  <a:outerShdw blurRad="38100" dist="38100" dir="2700000" algn="tl">
                    <a:srgbClr val="000000">
                      <a:alpha val="43137"/>
                    </a:srgbClr>
                  </a:outerShdw>
                </a:effectLst>
              </a:rPr>
              <a:t>ADP and a Phosphate group.</a:t>
            </a:r>
          </a:p>
        </p:txBody>
      </p:sp>
      <p:pic>
        <p:nvPicPr>
          <p:cNvPr id="7" name="Picture 6">
            <a:extLst>
              <a:ext uri="{FF2B5EF4-FFF2-40B4-BE49-F238E27FC236}">
                <a16:creationId xmlns:a16="http://schemas.microsoft.com/office/drawing/2014/main" id="{06B5DA2B-5F06-476D-A4E4-8454B673433B}"/>
              </a:ext>
            </a:extLst>
          </p:cNvPr>
          <p:cNvPicPr>
            <a:picLocks noChangeAspect="1"/>
          </p:cNvPicPr>
          <p:nvPr/>
        </p:nvPicPr>
        <p:blipFill>
          <a:blip r:embed="rId4"/>
          <a:stretch>
            <a:fillRect/>
          </a:stretch>
        </p:blipFill>
        <p:spPr>
          <a:xfrm>
            <a:off x="2590800" y="4022912"/>
            <a:ext cx="533400" cy="2170630"/>
          </a:xfrm>
          <a:prstGeom prst="rect">
            <a:avLst/>
          </a:prstGeom>
        </p:spPr>
      </p:pic>
      <p:pic>
        <p:nvPicPr>
          <p:cNvPr id="16" name="Picture 15">
            <a:extLst>
              <a:ext uri="{FF2B5EF4-FFF2-40B4-BE49-F238E27FC236}">
                <a16:creationId xmlns:a16="http://schemas.microsoft.com/office/drawing/2014/main" id="{5858C50D-3B50-4ABA-BC99-B12E480DAFB0}"/>
              </a:ext>
            </a:extLst>
          </p:cNvPr>
          <p:cNvPicPr>
            <a:picLocks noChangeAspect="1"/>
          </p:cNvPicPr>
          <p:nvPr/>
        </p:nvPicPr>
        <p:blipFill>
          <a:blip r:embed="rId5"/>
          <a:stretch>
            <a:fillRect/>
          </a:stretch>
        </p:blipFill>
        <p:spPr>
          <a:xfrm>
            <a:off x="3531291" y="3782055"/>
            <a:ext cx="1461040" cy="637545"/>
          </a:xfrm>
          <a:prstGeom prst="rect">
            <a:avLst/>
          </a:prstGeom>
        </p:spPr>
      </p:pic>
    </p:spTree>
    <p:extLst>
      <p:ext uri="{BB962C8B-B14F-4D97-AF65-F5344CB8AC3E}">
        <p14:creationId xmlns:p14="http://schemas.microsoft.com/office/powerpoint/2010/main" val="30697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07_05PhotosynOverview_2-U.jpg"/>
          <p:cNvPicPr>
            <a:picLocks noChangeAspect="1"/>
          </p:cNvPicPr>
          <p:nvPr/>
        </p:nvPicPr>
        <p:blipFill rotWithShape="1">
          <a:blip r:embed="rId3" cstate="email">
            <a:extLst>
              <a:ext uri="{28A0092B-C50C-407E-A947-70E740481C1C}">
                <a14:useLocalDpi xmlns:a14="http://schemas.microsoft.com/office/drawing/2010/main" val="0"/>
              </a:ext>
            </a:extLst>
          </a:blip>
          <a:srcRect b="3473"/>
          <a:stretch/>
        </p:blipFill>
        <p:spPr>
          <a:xfrm>
            <a:off x="408432" y="137160"/>
            <a:ext cx="8327136" cy="6355014"/>
          </a:xfrm>
          <a:prstGeom prst="rect">
            <a:avLst/>
          </a:prstGeom>
        </p:spPr>
      </p:pic>
      <p:sp>
        <p:nvSpPr>
          <p:cNvPr id="27" name="Text Box 31"/>
          <p:cNvSpPr txBox="1">
            <a:spLocks noChangeArrowheads="1"/>
          </p:cNvSpPr>
          <p:nvPr/>
        </p:nvSpPr>
        <p:spPr bwMode="auto">
          <a:xfrm>
            <a:off x="513940" y="1045766"/>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Light</a:t>
            </a:r>
          </a:p>
        </p:txBody>
      </p:sp>
      <p:sp>
        <p:nvSpPr>
          <p:cNvPr id="5" name="Text Box 31"/>
          <p:cNvSpPr txBox="1">
            <a:spLocks noChangeArrowheads="1"/>
          </p:cNvSpPr>
          <p:nvPr/>
        </p:nvSpPr>
        <p:spPr bwMode="auto">
          <a:xfrm>
            <a:off x="425131" y="5340032"/>
            <a:ext cx="16441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Chloroplast</a:t>
            </a:r>
          </a:p>
        </p:txBody>
      </p:sp>
      <p:cxnSp>
        <p:nvCxnSpPr>
          <p:cNvPr id="4" name="Straight Connector 3"/>
          <p:cNvCxnSpPr/>
          <p:nvPr/>
        </p:nvCxnSpPr>
        <p:spPr bwMode="auto">
          <a:xfrm flipV="1">
            <a:off x="1917282" y="5228655"/>
            <a:ext cx="266427" cy="2664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31"/>
          <p:cNvSpPr txBox="1">
            <a:spLocks noChangeArrowheads="1"/>
          </p:cNvSpPr>
          <p:nvPr/>
        </p:nvSpPr>
        <p:spPr bwMode="auto">
          <a:xfrm>
            <a:off x="1999038" y="2959055"/>
            <a:ext cx="164412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340"/>
              </a:lnSpc>
              <a:spcBef>
                <a:spcPct val="0"/>
              </a:spcBef>
              <a:spcAft>
                <a:spcPct val="0"/>
              </a:spcAft>
            </a:pPr>
            <a:r>
              <a:rPr lang="en-US" sz="1700" dirty="0">
                <a:solidFill>
                  <a:srgbClr val="000000"/>
                </a:solidFill>
                <a:latin typeface="Arial" charset="0"/>
                <a:sym typeface="Times New Roman"/>
              </a:rPr>
              <a:t>Light</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Reactions</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(in thylakoids)</a:t>
            </a:r>
          </a:p>
        </p:txBody>
      </p:sp>
      <p:sp>
        <p:nvSpPr>
          <p:cNvPr id="10" name="Text Box 31"/>
          <p:cNvSpPr txBox="1">
            <a:spLocks noChangeArrowheads="1"/>
          </p:cNvSpPr>
          <p:nvPr/>
        </p:nvSpPr>
        <p:spPr bwMode="auto">
          <a:xfrm>
            <a:off x="4189640" y="1560838"/>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NADP</a:t>
            </a:r>
            <a:r>
              <a:rPr lang="en-US" sz="400" dirty="0">
                <a:solidFill>
                  <a:srgbClr val="000000"/>
                </a:solidFill>
                <a:latin typeface="Arial" charset="0"/>
                <a:sym typeface="Times New Roman"/>
              </a:rPr>
              <a:t> </a:t>
            </a:r>
            <a:r>
              <a:rPr lang="en-US" sz="1700" baseline="30000" dirty="0">
                <a:solidFill>
                  <a:srgbClr val="000000"/>
                </a:solidFill>
                <a:latin typeface="Symbol Std"/>
                <a:cs typeface="Symbol Std"/>
                <a:sym typeface="Times New Roman"/>
              </a:rPr>
              <a:t>+</a:t>
            </a:r>
          </a:p>
        </p:txBody>
      </p:sp>
      <p:sp>
        <p:nvSpPr>
          <p:cNvPr id="11" name="Text Box 31"/>
          <p:cNvSpPr txBox="1">
            <a:spLocks noChangeArrowheads="1"/>
          </p:cNvSpPr>
          <p:nvPr/>
        </p:nvSpPr>
        <p:spPr bwMode="auto">
          <a:xfrm>
            <a:off x="4216282" y="193382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ADP</a:t>
            </a:r>
            <a:endParaRPr lang="en-US" sz="1700" baseline="30000" dirty="0">
              <a:solidFill>
                <a:srgbClr val="000000"/>
              </a:solidFill>
              <a:latin typeface="Symbol Std"/>
              <a:cs typeface="Symbol Std"/>
              <a:sym typeface="Times New Roman"/>
            </a:endParaRPr>
          </a:p>
        </p:txBody>
      </p:sp>
      <p:sp>
        <p:nvSpPr>
          <p:cNvPr id="12" name="Text Box 31"/>
          <p:cNvSpPr txBox="1">
            <a:spLocks noChangeArrowheads="1"/>
          </p:cNvSpPr>
          <p:nvPr/>
        </p:nvSpPr>
        <p:spPr bwMode="auto">
          <a:xfrm>
            <a:off x="2387808" y="255399"/>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H</a:t>
            </a:r>
            <a:r>
              <a:rPr lang="en-US" sz="1700" baseline="-25000" dirty="0">
                <a:solidFill>
                  <a:srgbClr val="000000"/>
                </a:solidFill>
                <a:latin typeface="Arial" charset="0"/>
                <a:sym typeface="Times New Roman"/>
              </a:rPr>
              <a:t>2</a:t>
            </a:r>
            <a:r>
              <a:rPr lang="en-US" sz="1700" dirty="0">
                <a:solidFill>
                  <a:srgbClr val="000000"/>
                </a:solidFill>
                <a:latin typeface="Arial" charset="0"/>
                <a:sym typeface="Times New Roman"/>
              </a:rPr>
              <a:t>O</a:t>
            </a:r>
            <a:endParaRPr lang="en-US" sz="1700" baseline="30000" dirty="0">
              <a:solidFill>
                <a:srgbClr val="000000"/>
              </a:solidFill>
              <a:latin typeface="Symbol Std"/>
              <a:cs typeface="Symbol Std"/>
              <a:sym typeface="Times New Roman"/>
            </a:endParaRPr>
          </a:p>
        </p:txBody>
      </p:sp>
      <p:sp>
        <p:nvSpPr>
          <p:cNvPr id="13" name="Text Box 31"/>
          <p:cNvSpPr txBox="1">
            <a:spLocks noChangeArrowheads="1"/>
          </p:cNvSpPr>
          <p:nvPr/>
        </p:nvSpPr>
        <p:spPr bwMode="auto">
          <a:xfrm>
            <a:off x="4534839" y="2302095"/>
            <a:ext cx="390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a:solidFill>
                  <a:srgbClr val="000000"/>
                </a:solidFill>
                <a:latin typeface="Arial" charset="0"/>
                <a:sym typeface="Times New Roman"/>
              </a:rPr>
              <a:t>P</a:t>
            </a:r>
          </a:p>
        </p:txBody>
      </p:sp>
      <p:sp>
        <p:nvSpPr>
          <p:cNvPr id="14" name="Text Box 31"/>
          <p:cNvSpPr txBox="1">
            <a:spLocks noChangeArrowheads="1"/>
          </p:cNvSpPr>
          <p:nvPr/>
        </p:nvSpPr>
        <p:spPr bwMode="auto">
          <a:xfrm>
            <a:off x="4343404" y="2261301"/>
            <a:ext cx="2033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Symbol Std"/>
                <a:cs typeface="Symbol Std"/>
                <a:sym typeface="Times New Roman"/>
              </a:rPr>
              <a:t>+</a:t>
            </a:r>
          </a:p>
        </p:txBody>
      </p:sp>
      <p:sp>
        <p:nvSpPr>
          <p:cNvPr id="15" name="Text Box 31"/>
          <p:cNvSpPr txBox="1">
            <a:spLocks noChangeArrowheads="1"/>
          </p:cNvSpPr>
          <p:nvPr/>
        </p:nvSpPr>
        <p:spPr bwMode="auto">
          <a:xfrm>
            <a:off x="4181795" y="3909264"/>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ATP</a:t>
            </a:r>
          </a:p>
        </p:txBody>
      </p:sp>
      <p:sp>
        <p:nvSpPr>
          <p:cNvPr id="16" name="Text Box 31"/>
          <p:cNvSpPr txBox="1">
            <a:spLocks noChangeArrowheads="1"/>
          </p:cNvSpPr>
          <p:nvPr/>
        </p:nvSpPr>
        <p:spPr bwMode="auto">
          <a:xfrm>
            <a:off x="4173906" y="453245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NADPH</a:t>
            </a:r>
          </a:p>
        </p:txBody>
      </p:sp>
      <p:sp>
        <p:nvSpPr>
          <p:cNvPr id="17" name="Text Box 31"/>
          <p:cNvSpPr txBox="1">
            <a:spLocks noChangeArrowheads="1"/>
          </p:cNvSpPr>
          <p:nvPr/>
        </p:nvSpPr>
        <p:spPr bwMode="auto">
          <a:xfrm>
            <a:off x="2387808" y="6084945"/>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O</a:t>
            </a:r>
            <a:r>
              <a:rPr lang="en-US" sz="1700" baseline="-25000" dirty="0">
                <a:solidFill>
                  <a:srgbClr val="000000"/>
                </a:solidFill>
                <a:latin typeface="Arial" charset="0"/>
                <a:sym typeface="Times New Roman"/>
              </a:rPr>
              <a:t>2</a:t>
            </a:r>
            <a:endParaRPr lang="en-US" sz="1700" baseline="30000" dirty="0">
              <a:solidFill>
                <a:srgbClr val="000000"/>
              </a:solidFill>
              <a:latin typeface="Symbol Std"/>
              <a:cs typeface="Symbol Std"/>
              <a:sym typeface="Times New Roman"/>
            </a:endParaRPr>
          </a:p>
        </p:txBody>
      </p:sp>
      <p:sp>
        <p:nvSpPr>
          <p:cNvPr id="18" name="TextBox 17">
            <a:extLst>
              <a:ext uri="{FF2B5EF4-FFF2-40B4-BE49-F238E27FC236}">
                <a16:creationId xmlns:a16="http://schemas.microsoft.com/office/drawing/2014/main" id="{CC0072A0-F0A6-4715-81CA-F31C519EA286}"/>
              </a:ext>
            </a:extLst>
          </p:cNvPr>
          <p:cNvSpPr txBox="1"/>
          <p:nvPr/>
        </p:nvSpPr>
        <p:spPr>
          <a:xfrm>
            <a:off x="5392171" y="1582234"/>
            <a:ext cx="2846802" cy="3785652"/>
          </a:xfrm>
          <a:prstGeom prst="rect">
            <a:avLst/>
          </a:prstGeom>
          <a:noFill/>
        </p:spPr>
        <p:txBody>
          <a:bodyPr wrap="square">
            <a:spAutoFit/>
          </a:bodyPr>
          <a:lstStyle/>
          <a:p>
            <a:pPr marL="115888" lvl="2">
              <a:spcBef>
                <a:spcPts val="1200"/>
              </a:spcBef>
            </a:pPr>
            <a:r>
              <a:rPr lang="en-US" sz="2400" b="1" dirty="0">
                <a:solidFill>
                  <a:srgbClr val="FF0000"/>
                </a:solidFill>
                <a:effectLst>
                  <a:outerShdw blurRad="38100" dist="38100" dir="2700000" algn="tl">
                    <a:srgbClr val="000000">
                      <a:alpha val="43137"/>
                    </a:srgbClr>
                  </a:outerShdw>
                </a:effectLst>
              </a:rPr>
              <a:t>Light energy </a:t>
            </a:r>
            <a:r>
              <a:rPr lang="en-US" sz="2400" dirty="0"/>
              <a:t>is absorbed by the </a:t>
            </a:r>
            <a:r>
              <a:rPr lang="en-US" sz="2400" b="1" dirty="0">
                <a:solidFill>
                  <a:srgbClr val="00CC00"/>
                </a:solidFill>
                <a:effectLst>
                  <a:outerShdw blurRad="38100" dist="38100" dir="2700000" algn="tl">
                    <a:srgbClr val="000000">
                      <a:alpha val="43137"/>
                    </a:srgbClr>
                  </a:outerShdw>
                </a:effectLst>
              </a:rPr>
              <a:t>Chlorophyll</a:t>
            </a:r>
            <a:r>
              <a:rPr lang="en-US" sz="2400" dirty="0"/>
              <a:t> molecules to drive the </a:t>
            </a:r>
            <a:r>
              <a:rPr lang="en-US" sz="2400" b="1" dirty="0">
                <a:solidFill>
                  <a:schemeClr val="accent2">
                    <a:lumMod val="75000"/>
                  </a:schemeClr>
                </a:solidFill>
                <a:effectLst>
                  <a:outerShdw blurRad="38100" dist="38100" dir="2700000" algn="tl">
                    <a:srgbClr val="000000">
                      <a:alpha val="43137"/>
                    </a:srgbClr>
                  </a:outerShdw>
                </a:effectLst>
              </a:rPr>
              <a:t>transfer of electrons and H</a:t>
            </a:r>
            <a:r>
              <a:rPr lang="en-US" sz="2400" b="1" baseline="30000" dirty="0">
                <a:solidFill>
                  <a:schemeClr val="accent2">
                    <a:lumMod val="75000"/>
                  </a:schemeClr>
                </a:solidFill>
                <a:effectLst>
                  <a:outerShdw blurRad="38100" dist="38100" dir="2700000" algn="tl">
                    <a:srgbClr val="000000">
                      <a:alpha val="43137"/>
                    </a:srgbClr>
                  </a:outerShdw>
                </a:effectLst>
              </a:rPr>
              <a:t>+</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rPr>
              <a:t>from water to the electron acceptor </a:t>
            </a:r>
            <a:r>
              <a:rPr lang="en-US" sz="2400" b="1" u="sng" dirty="0">
                <a:solidFill>
                  <a:srgbClr val="FF0000"/>
                </a:solidFill>
                <a:effectLst>
                  <a:outerShdw blurRad="38100" dist="38100" dir="2700000" algn="tl">
                    <a:srgbClr val="000000">
                      <a:alpha val="43137"/>
                    </a:srgbClr>
                  </a:outerShdw>
                </a:effectLst>
              </a:rPr>
              <a:t>NADP</a:t>
            </a:r>
            <a:r>
              <a:rPr lang="en-US" sz="2400" b="1" u="sng" baseline="30000" dirty="0">
                <a:solidFill>
                  <a:srgbClr val="FF0000"/>
                </a:solidFill>
                <a:effectLst>
                  <a:outerShdw blurRad="38100" dist="38100" dir="2700000" algn="tl">
                    <a:srgbClr val="000000">
                      <a:alpha val="43137"/>
                    </a:srgbClr>
                  </a:outerShdw>
                </a:effectLst>
              </a:rPr>
              <a:t>+</a:t>
            </a:r>
            <a:r>
              <a:rPr lang="en-US" sz="2400" b="1" dirty="0">
                <a:solidFill>
                  <a:srgbClr val="FF0000"/>
                </a:solidFill>
                <a:effectLst>
                  <a:outerShdw blurRad="38100" dist="38100" dir="2700000" algn="tl">
                    <a:srgbClr val="000000">
                      <a:alpha val="43137"/>
                    </a:srgbClr>
                  </a:outerShdw>
                </a:effectLst>
              </a:rPr>
              <a:t>, </a:t>
            </a:r>
            <a:r>
              <a:rPr lang="en-US" sz="2400" dirty="0"/>
              <a:t>reducing it to </a:t>
            </a:r>
            <a:r>
              <a:rPr lang="en-US" sz="2400" b="1" dirty="0">
                <a:solidFill>
                  <a:srgbClr val="0000FF"/>
                </a:solidFill>
                <a:effectLst>
                  <a:outerShdw blurRad="38100" dist="38100" dir="2700000" algn="tl">
                    <a:srgbClr val="000000">
                      <a:alpha val="43137"/>
                    </a:srgbClr>
                  </a:outerShdw>
                </a:effectLst>
              </a:rPr>
              <a:t>NADPH.</a:t>
            </a:r>
          </a:p>
        </p:txBody>
      </p:sp>
    </p:spTree>
    <p:extLst>
      <p:ext uri="{BB962C8B-B14F-4D97-AF65-F5344CB8AC3E}">
        <p14:creationId xmlns:p14="http://schemas.microsoft.com/office/powerpoint/2010/main" val="19622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Enzymes</a:t>
            </a:r>
          </a:p>
        </p:txBody>
      </p:sp>
      <p:sp>
        <p:nvSpPr>
          <p:cNvPr id="7" name="Text Placeholder 6"/>
          <p:cNvSpPr>
            <a:spLocks noGrp="1"/>
          </p:cNvSpPr>
          <p:nvPr>
            <p:ph type="body" sz="quarter" idx="12"/>
          </p:nvPr>
        </p:nvSpPr>
        <p:spPr>
          <a:xfrm>
            <a:off x="5" y="1371600"/>
            <a:ext cx="9144000" cy="4133384"/>
          </a:xfrm>
        </p:spPr>
        <p:txBody>
          <a:bodyPr/>
          <a:lstStyle/>
          <a:p>
            <a:r>
              <a:rPr lang="en-US" sz="1800" dirty="0"/>
              <a:t>Put the steps of enzyme activity in order from first (1) to last (4).</a:t>
            </a:r>
          </a:p>
          <a:p>
            <a:r>
              <a:rPr lang="en-US" sz="1800" dirty="0"/>
              <a:t>[  ] The chemical reaction occurs.</a:t>
            </a:r>
          </a:p>
          <a:p>
            <a:r>
              <a:rPr lang="en-US" sz="1800" dirty="0"/>
              <a:t>[  ] A substrate enters the active site of enzyme.</a:t>
            </a:r>
          </a:p>
          <a:p>
            <a:r>
              <a:rPr lang="en-US" sz="1800" dirty="0"/>
              <a:t>[  ] New substances called “products” are formed.</a:t>
            </a:r>
          </a:p>
          <a:p>
            <a:r>
              <a:rPr lang="en-US" sz="1800" dirty="0"/>
              <a:t>[  ] The enzyme and the substrate bind to form the enzyme-substrate complex.</a:t>
            </a:r>
          </a:p>
          <a:p>
            <a:endParaRPr lang="en-US" sz="1501" dirty="0"/>
          </a:p>
          <a:p>
            <a:endParaRPr lang="en-US" sz="1501" dirty="0">
              <a:solidFill>
                <a:schemeClr val="accent1"/>
              </a:solidFill>
            </a:endParaRPr>
          </a:p>
        </p:txBody>
      </p:sp>
      <p:pic>
        <p:nvPicPr>
          <p:cNvPr id="2" name="Picture 1"/>
          <p:cNvPicPr>
            <a:picLocks noChangeAspect="1"/>
          </p:cNvPicPr>
          <p:nvPr/>
        </p:nvPicPr>
        <p:blipFill>
          <a:blip r:embed="rId3"/>
          <a:stretch>
            <a:fillRect/>
          </a:stretch>
        </p:blipFill>
        <p:spPr>
          <a:xfrm>
            <a:off x="1522059" y="3565878"/>
            <a:ext cx="5174428" cy="3254022"/>
          </a:xfrm>
          <a:prstGeom prst="rect">
            <a:avLst/>
          </a:prstGeom>
        </p:spPr>
      </p:pic>
      <p:grpSp>
        <p:nvGrpSpPr>
          <p:cNvPr id="6" name="Group 5">
            <a:extLst>
              <a:ext uri="{FF2B5EF4-FFF2-40B4-BE49-F238E27FC236}">
                <a16:creationId xmlns:a16="http://schemas.microsoft.com/office/drawing/2014/main" id="{150CF531-03EE-435C-ADDD-D8D2A9E26DD5}"/>
              </a:ext>
            </a:extLst>
          </p:cNvPr>
          <p:cNvGrpSpPr/>
          <p:nvPr/>
        </p:nvGrpSpPr>
        <p:grpSpPr>
          <a:xfrm>
            <a:off x="1676400" y="3886200"/>
            <a:ext cx="5295902" cy="2898130"/>
            <a:chOff x="1676400" y="3886200"/>
            <a:chExt cx="5295902" cy="2898130"/>
          </a:xfrm>
        </p:grpSpPr>
        <p:sp>
          <p:nvSpPr>
            <p:cNvPr id="11" name="TextBox 10"/>
            <p:cNvSpPr txBox="1"/>
            <p:nvPr/>
          </p:nvSpPr>
          <p:spPr>
            <a:xfrm>
              <a:off x="4847818" y="6522720"/>
              <a:ext cx="2124484" cy="2616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t>
              </a:r>
            </a:p>
          </p:txBody>
        </p:sp>
        <p:grpSp>
          <p:nvGrpSpPr>
            <p:cNvPr id="4" name="Group 3">
              <a:extLst>
                <a:ext uri="{FF2B5EF4-FFF2-40B4-BE49-F238E27FC236}">
                  <a16:creationId xmlns:a16="http://schemas.microsoft.com/office/drawing/2014/main" id="{70979175-1AF1-4F1E-90BC-CD7D3B86E5FC}"/>
                </a:ext>
              </a:extLst>
            </p:cNvPr>
            <p:cNvGrpSpPr/>
            <p:nvPr/>
          </p:nvGrpSpPr>
          <p:grpSpPr>
            <a:xfrm>
              <a:off x="1676400" y="3886200"/>
              <a:ext cx="5020087" cy="2035854"/>
              <a:chOff x="1676400" y="3886200"/>
              <a:chExt cx="5020087" cy="2035854"/>
            </a:xfrm>
          </p:grpSpPr>
          <p:sp>
            <p:nvSpPr>
              <p:cNvPr id="3" name="TextBox 2"/>
              <p:cNvSpPr txBox="1"/>
              <p:nvPr/>
            </p:nvSpPr>
            <p:spPr>
              <a:xfrm>
                <a:off x="4495800" y="3886200"/>
                <a:ext cx="2124484" cy="45720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9" name="TextBox 8"/>
              <p:cNvSpPr txBox="1"/>
              <p:nvPr/>
            </p:nvSpPr>
            <p:spPr>
              <a:xfrm>
                <a:off x="4648200" y="4572000"/>
                <a:ext cx="2048287" cy="45720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0" name="TextBox 9"/>
              <p:cNvSpPr txBox="1"/>
              <p:nvPr/>
            </p:nvSpPr>
            <p:spPr>
              <a:xfrm>
                <a:off x="1676400" y="5105400"/>
                <a:ext cx="106680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2" name="TextBox 11"/>
              <p:cNvSpPr txBox="1"/>
              <p:nvPr/>
            </p:nvSpPr>
            <p:spPr>
              <a:xfrm>
                <a:off x="2895600" y="5552722"/>
                <a:ext cx="1295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heat</a:t>
                </a:r>
              </a:p>
            </p:txBody>
          </p:sp>
        </p:grpSp>
      </p:grpSp>
      <p:sp>
        <p:nvSpPr>
          <p:cNvPr id="13" name="TextBox 12"/>
          <p:cNvSpPr txBox="1"/>
          <p:nvPr/>
        </p:nvSpPr>
        <p:spPr>
          <a:xfrm>
            <a:off x="6972302" y="3886200"/>
            <a:ext cx="2124484"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Label the diagram</a:t>
            </a:r>
          </a:p>
        </p:txBody>
      </p:sp>
      <p:pic>
        <p:nvPicPr>
          <p:cNvPr id="14" name="Picture 13" descr="warm_up-01.eps">
            <a:extLst>
              <a:ext uri="{FF2B5EF4-FFF2-40B4-BE49-F238E27FC236}">
                <a16:creationId xmlns:a16="http://schemas.microsoft.com/office/drawing/2014/main" id="{47CE9A0C-ED6D-4F0A-940B-49F9AA3CA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233" y="103902"/>
            <a:ext cx="1281553" cy="1039097"/>
          </a:xfrm>
          <a:prstGeom prst="rect">
            <a:avLst/>
          </a:prstGeom>
        </p:spPr>
      </p:pic>
    </p:spTree>
    <p:extLst>
      <p:ext uri="{BB962C8B-B14F-4D97-AF65-F5344CB8AC3E}">
        <p14:creationId xmlns:p14="http://schemas.microsoft.com/office/powerpoint/2010/main" val="25315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1524000"/>
            <a:ext cx="8830733" cy="5257800"/>
          </a:xfrm>
        </p:spPr>
        <p:txBody>
          <a:bodyPr/>
          <a:lstStyle/>
          <a:p>
            <a:pPr marL="457200" lvl="1" indent="0">
              <a:buNone/>
            </a:pPr>
            <a:r>
              <a:rPr lang="en-US" sz="2800" b="1" dirty="0">
                <a:solidFill>
                  <a:srgbClr val="7030A0"/>
                </a:solidFill>
                <a:effectLst>
                  <a:outerShdw blurRad="38100" dist="38100" dir="2700000" algn="tl">
                    <a:srgbClr val="000000">
                      <a:alpha val="43137"/>
                    </a:srgbClr>
                  </a:outerShdw>
                </a:effectLst>
              </a:rPr>
              <a:t>2) CALVIN CYCLE</a:t>
            </a:r>
            <a:r>
              <a:rPr lang="en-US" sz="2800" b="1" dirty="0">
                <a:effectLst>
                  <a:outerShdw blurRad="38100" dist="38100" dir="2700000" algn="tl">
                    <a:srgbClr val="000000">
                      <a:alpha val="43137"/>
                    </a:srgbClr>
                  </a:outerShdw>
                </a:effectLst>
              </a:rPr>
              <a:t> </a:t>
            </a:r>
          </a:p>
          <a:p>
            <a:pPr lvl="2">
              <a:spcBef>
                <a:spcPts val="1200"/>
              </a:spcBef>
            </a:pPr>
            <a:r>
              <a:rPr lang="en-US" sz="2200" dirty="0"/>
              <a:t>Occurs in the </a:t>
            </a:r>
            <a:r>
              <a:rPr lang="en-US" b="1" dirty="0">
                <a:solidFill>
                  <a:srgbClr val="00CC00"/>
                </a:solidFill>
                <a:effectLst>
                  <a:outerShdw blurRad="38100" dist="38100" dir="2700000" algn="tl">
                    <a:srgbClr val="000000">
                      <a:alpha val="43137"/>
                    </a:srgbClr>
                  </a:outerShdw>
                </a:effectLst>
              </a:rPr>
              <a:t>Stroma of the Chloroplast.</a:t>
            </a:r>
            <a:endParaRPr lang="en-US" sz="2200" b="1" dirty="0">
              <a:solidFill>
                <a:srgbClr val="00CC00"/>
              </a:solidFill>
              <a:effectLst>
                <a:outerShdw blurRad="38100" dist="38100" dir="2700000" algn="tl">
                  <a:srgbClr val="000000">
                    <a:alpha val="43137"/>
                  </a:srgbClr>
                </a:outerShdw>
              </a:effectLst>
            </a:endParaRPr>
          </a:p>
          <a:p>
            <a:pPr lvl="2">
              <a:spcBef>
                <a:spcPts val="1200"/>
              </a:spcBef>
            </a:pPr>
            <a:r>
              <a:rPr lang="en-US" sz="2200" dirty="0"/>
              <a:t>The </a:t>
            </a:r>
            <a:r>
              <a:rPr lang="en-US" sz="2200" b="1" dirty="0">
                <a:solidFill>
                  <a:srgbClr val="7030A0"/>
                </a:solidFill>
                <a:effectLst>
                  <a:outerShdw blurRad="38100" dist="38100" dir="2700000" algn="tl">
                    <a:srgbClr val="000000">
                      <a:alpha val="43137"/>
                    </a:srgbClr>
                  </a:outerShdw>
                </a:effectLst>
              </a:rPr>
              <a:t>Calvin Cycle </a:t>
            </a:r>
            <a:r>
              <a:rPr lang="en-US" sz="2200" dirty="0"/>
              <a:t>is a cyclic series of reactions that </a:t>
            </a:r>
            <a:r>
              <a:rPr lang="en-US" sz="2200" b="1" dirty="0">
                <a:solidFill>
                  <a:schemeClr val="accent2">
                    <a:lumMod val="75000"/>
                  </a:schemeClr>
                </a:solidFill>
              </a:rPr>
              <a:t>assembles</a:t>
            </a:r>
            <a:r>
              <a:rPr lang="en-US" sz="2200" dirty="0"/>
              <a:t> </a:t>
            </a:r>
            <a:r>
              <a:rPr lang="en-US" sz="2200" b="1" dirty="0">
                <a:solidFill>
                  <a:srgbClr val="0000FF"/>
                </a:solidFill>
                <a:effectLst>
                  <a:outerShdw blurRad="38100" dist="38100" dir="2700000" algn="tl">
                    <a:srgbClr val="000000">
                      <a:alpha val="43137"/>
                    </a:srgbClr>
                  </a:outerShdw>
                </a:effectLst>
              </a:rPr>
              <a:t>Sugar</a:t>
            </a:r>
            <a:r>
              <a:rPr lang="en-US" sz="2200" dirty="0"/>
              <a:t> molecules using </a:t>
            </a:r>
            <a:r>
              <a:rPr lang="en-US" sz="2200" b="1" dirty="0">
                <a:solidFill>
                  <a:srgbClr val="FF0000"/>
                </a:solidFill>
                <a:effectLst>
                  <a:outerShdw blurRad="38100" dist="38100" dir="2700000" algn="tl">
                    <a:srgbClr val="000000">
                      <a:alpha val="43137"/>
                    </a:srgbClr>
                  </a:outerShdw>
                </a:effectLst>
              </a:rPr>
              <a:t>CO</a:t>
            </a:r>
            <a:r>
              <a:rPr lang="en-US" sz="2200" b="1" baseline="-25000" dirty="0">
                <a:solidFill>
                  <a:srgbClr val="FF0000"/>
                </a:solidFill>
                <a:effectLst>
                  <a:outerShdw blurRad="38100" dist="38100" dir="2700000" algn="tl">
                    <a:srgbClr val="000000">
                      <a:alpha val="43137"/>
                    </a:srgbClr>
                  </a:outerShdw>
                </a:effectLst>
              </a:rPr>
              <a:t>2</a:t>
            </a:r>
            <a:r>
              <a:rPr lang="en-US" sz="2200" b="1" dirty="0">
                <a:solidFill>
                  <a:srgbClr val="FF0000"/>
                </a:solidFill>
                <a:effectLst>
                  <a:outerShdw blurRad="38100" dist="38100" dir="2700000" algn="tl">
                    <a:srgbClr val="000000">
                      <a:alpha val="43137"/>
                    </a:srgbClr>
                  </a:outerShdw>
                </a:effectLst>
              </a:rPr>
              <a:t> </a:t>
            </a:r>
            <a:r>
              <a:rPr lang="en-US" sz="2200" b="1" dirty="0">
                <a:solidFill>
                  <a:schemeClr val="accent2">
                    <a:lumMod val="75000"/>
                  </a:schemeClr>
                </a:solidFill>
              </a:rPr>
              <a:t>and the </a:t>
            </a:r>
            <a:r>
              <a:rPr lang="en-US" sz="2200" b="1" dirty="0">
                <a:solidFill>
                  <a:srgbClr val="FF0000"/>
                </a:solidFill>
                <a:effectLst>
                  <a:outerShdw blurRad="38100" dist="38100" dir="2700000" algn="tl">
                    <a:srgbClr val="000000">
                      <a:alpha val="43137"/>
                    </a:srgbClr>
                  </a:outerShdw>
                </a:effectLst>
              </a:rPr>
              <a:t>energy-rich products</a:t>
            </a:r>
            <a:r>
              <a:rPr lang="en-US" sz="2200" b="1" dirty="0">
                <a:solidFill>
                  <a:schemeClr val="accent2">
                    <a:lumMod val="75000"/>
                  </a:schemeClr>
                </a:solidFill>
              </a:rPr>
              <a:t> of the light reactions.</a:t>
            </a:r>
            <a:endParaRPr lang="en-US" sz="2200" dirty="0"/>
          </a:p>
          <a:p>
            <a:pPr lvl="2">
              <a:spcBef>
                <a:spcPts val="1200"/>
              </a:spcBef>
            </a:pPr>
            <a:r>
              <a:rPr lang="en-US" sz="2200" dirty="0"/>
              <a:t>During the </a:t>
            </a:r>
            <a:r>
              <a:rPr lang="en-US" sz="2200" b="1" dirty="0">
                <a:solidFill>
                  <a:srgbClr val="7030A0"/>
                </a:solidFill>
                <a:effectLst>
                  <a:outerShdw blurRad="38100" dist="38100" dir="2700000" algn="tl">
                    <a:srgbClr val="000000">
                      <a:alpha val="43137"/>
                    </a:srgbClr>
                  </a:outerShdw>
                </a:effectLst>
              </a:rPr>
              <a:t>Calvin Cycle</a:t>
            </a:r>
            <a:r>
              <a:rPr lang="en-US" sz="2200" dirty="0"/>
              <a:t>, </a:t>
            </a:r>
            <a:r>
              <a:rPr lang="en-US" sz="2200" b="1" dirty="0">
                <a:solidFill>
                  <a:srgbClr val="FF0000"/>
                </a:solidFill>
                <a:effectLst>
                  <a:outerShdw blurRad="38100" dist="38100" dir="2700000" algn="tl">
                    <a:srgbClr val="000000">
                      <a:alpha val="43137"/>
                    </a:srgbClr>
                  </a:outerShdw>
                </a:effectLst>
              </a:rPr>
              <a:t>CO</a:t>
            </a:r>
            <a:r>
              <a:rPr lang="en-US" sz="2200" b="1" baseline="-25000" dirty="0">
                <a:solidFill>
                  <a:srgbClr val="FF0000"/>
                </a:solidFill>
                <a:effectLst>
                  <a:outerShdw blurRad="38100" dist="38100" dir="2700000" algn="tl">
                    <a:srgbClr val="000000">
                      <a:alpha val="43137"/>
                    </a:srgbClr>
                  </a:outerShdw>
                </a:effectLst>
              </a:rPr>
              <a:t>2</a:t>
            </a:r>
            <a:r>
              <a:rPr lang="en-US" sz="2200" dirty="0"/>
              <a:t> is incorporated into organic compounds in a process called </a:t>
            </a:r>
            <a:r>
              <a:rPr lang="en-US" sz="3200" b="1" u="sng" dirty="0">
                <a:solidFill>
                  <a:srgbClr val="FF0000"/>
                </a:solidFill>
                <a:effectLst>
                  <a:outerShdw blurRad="38100" dist="38100" dir="2700000" algn="tl">
                    <a:srgbClr val="000000">
                      <a:alpha val="43137"/>
                    </a:srgbClr>
                  </a:outerShdw>
                </a:effectLst>
              </a:rPr>
              <a:t>Carbon Fixation</a:t>
            </a:r>
            <a:r>
              <a:rPr lang="en-US" sz="3200" b="1" dirty="0">
                <a:solidFill>
                  <a:srgbClr val="FF0000"/>
                </a:solidFill>
                <a:effectLst>
                  <a:outerShdw blurRad="38100" dist="38100" dir="2700000" algn="tl">
                    <a:srgbClr val="000000">
                      <a:alpha val="43137"/>
                    </a:srgbClr>
                  </a:outerShdw>
                </a:effectLst>
              </a:rPr>
              <a:t>.</a:t>
            </a:r>
            <a:endParaRPr lang="en-US" sz="2200" b="1" u="sng" dirty="0">
              <a:solidFill>
                <a:srgbClr val="FF0000"/>
              </a:solidFill>
              <a:effectLst>
                <a:outerShdw blurRad="38100" dist="38100" dir="2700000" algn="tl">
                  <a:srgbClr val="000000">
                    <a:alpha val="43137"/>
                  </a:srgbClr>
                </a:outerShdw>
              </a:effectLst>
            </a:endParaRPr>
          </a:p>
          <a:p>
            <a:pPr lvl="2">
              <a:spcBef>
                <a:spcPts val="1200"/>
              </a:spcBef>
            </a:pPr>
            <a:r>
              <a:rPr lang="en-US" sz="2200" dirty="0"/>
              <a:t>After </a:t>
            </a:r>
            <a:r>
              <a:rPr lang="en-US" sz="2200" b="1" dirty="0">
                <a:solidFill>
                  <a:srgbClr val="FF0000"/>
                </a:solidFill>
                <a:effectLst>
                  <a:outerShdw blurRad="38100" dist="38100" dir="2700000" algn="tl">
                    <a:srgbClr val="000000">
                      <a:alpha val="43137"/>
                    </a:srgbClr>
                  </a:outerShdw>
                </a:effectLst>
              </a:rPr>
              <a:t>Carbon Fixation</a:t>
            </a:r>
            <a:r>
              <a:rPr lang="en-US" sz="2200" dirty="0"/>
              <a:t>, the carbon compounds are </a:t>
            </a:r>
            <a:r>
              <a:rPr lang="en-US" sz="2200" b="1" dirty="0">
                <a:solidFill>
                  <a:schemeClr val="accent2">
                    <a:lumMod val="50000"/>
                  </a:schemeClr>
                </a:solidFill>
                <a:effectLst>
                  <a:outerShdw blurRad="38100" dist="38100" dir="2700000" algn="tl">
                    <a:srgbClr val="000000">
                      <a:alpha val="43137"/>
                    </a:srgbClr>
                  </a:outerShdw>
                </a:effectLst>
              </a:rPr>
              <a:t>reduced</a:t>
            </a:r>
            <a:r>
              <a:rPr lang="en-US" sz="2200" dirty="0"/>
              <a:t> to </a:t>
            </a:r>
            <a:r>
              <a:rPr lang="en-US" sz="2200" b="1" dirty="0">
                <a:solidFill>
                  <a:srgbClr val="0000FF"/>
                </a:solidFill>
                <a:effectLst>
                  <a:outerShdw blurRad="38100" dist="38100" dir="2700000" algn="tl">
                    <a:srgbClr val="000000">
                      <a:alpha val="43137"/>
                    </a:srgbClr>
                  </a:outerShdw>
                </a:effectLst>
              </a:rPr>
              <a:t>Sugars.</a:t>
            </a:r>
            <a:r>
              <a:rPr lang="en-US" sz="2200" dirty="0"/>
              <a:t> </a:t>
            </a:r>
          </a:p>
          <a:p>
            <a:pPr lvl="2">
              <a:spcBef>
                <a:spcPts val="1200"/>
              </a:spcBef>
            </a:pPr>
            <a:r>
              <a:rPr lang="en-US" sz="2200" dirty="0"/>
              <a:t>The </a:t>
            </a:r>
            <a:r>
              <a:rPr lang="en-US" sz="2200" b="1" dirty="0">
                <a:solidFill>
                  <a:srgbClr val="7030A0"/>
                </a:solidFill>
                <a:effectLst>
                  <a:outerShdw blurRad="38100" dist="38100" dir="2700000" algn="tl">
                    <a:srgbClr val="000000">
                      <a:alpha val="43137"/>
                    </a:srgbClr>
                  </a:outerShdw>
                </a:effectLst>
              </a:rPr>
              <a:t>Calvin Cycle </a:t>
            </a:r>
            <a:r>
              <a:rPr lang="en-US" sz="2200" dirty="0"/>
              <a:t>is often called the </a:t>
            </a:r>
            <a:r>
              <a:rPr lang="en-US" sz="2800" b="1" u="sng" dirty="0">
                <a:solidFill>
                  <a:srgbClr val="7030A0"/>
                </a:solidFill>
                <a:effectLst>
                  <a:outerShdw blurRad="38100" dist="38100" dir="2700000" algn="tl">
                    <a:srgbClr val="000000">
                      <a:alpha val="43137"/>
                    </a:srgbClr>
                  </a:outerShdw>
                </a:effectLst>
              </a:rPr>
              <a:t>Dark Reactions</a:t>
            </a:r>
            <a:r>
              <a:rPr lang="en-US" sz="2200" dirty="0"/>
              <a:t>, or </a:t>
            </a:r>
            <a:r>
              <a:rPr lang="en-US" sz="2200" b="1" dirty="0">
                <a:solidFill>
                  <a:srgbClr val="7030A0"/>
                </a:solidFill>
                <a:effectLst>
                  <a:outerShdw blurRad="38100" dist="38100" dir="2700000" algn="tl">
                    <a:srgbClr val="000000">
                      <a:alpha val="43137"/>
                    </a:srgbClr>
                  </a:outerShdw>
                </a:effectLst>
              </a:rPr>
              <a:t>Light-Independent Reactions</a:t>
            </a:r>
            <a:r>
              <a:rPr lang="en-US" sz="2200" dirty="0"/>
              <a:t>, because none of the steps requires light directly.</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6" name="Title 1"/>
          <p:cNvSpPr>
            <a:spLocks noGrp="1"/>
          </p:cNvSpPr>
          <p:nvPr>
            <p:ph type="title"/>
          </p:nvPr>
        </p:nvSpPr>
        <p:spPr>
          <a:xfrm>
            <a:off x="313267" y="304800"/>
            <a:ext cx="8475133" cy="1040341"/>
          </a:xfrm>
        </p:spPr>
        <p:txBody>
          <a:bodyPr/>
          <a:lstStyle/>
          <a:p>
            <a:pPr algn="ctr"/>
            <a:r>
              <a:rPr lang="en-US" sz="3600" dirty="0">
                <a:solidFill>
                  <a:srgbClr val="FF0000"/>
                </a:solidFill>
                <a:effectLst>
                  <a:outerShdw blurRad="38100" dist="38100" dir="2700000" algn="tl">
                    <a:srgbClr val="000000">
                      <a:alpha val="43137"/>
                    </a:srgbClr>
                  </a:outerShdw>
                </a:effectLst>
              </a:rPr>
              <a:t>The </a:t>
            </a:r>
            <a:r>
              <a:rPr lang="en-US" sz="3600" dirty="0">
                <a:solidFill>
                  <a:srgbClr val="00CC00"/>
                </a:solidFill>
                <a:effectLst>
                  <a:outerShdw blurRad="38100" dist="38100" dir="2700000" algn="tl">
                    <a:srgbClr val="000000">
                      <a:alpha val="43137"/>
                    </a:srgbClr>
                  </a:outerShdw>
                </a:effectLst>
              </a:rPr>
              <a:t>Two Stages </a:t>
            </a:r>
            <a:r>
              <a:rPr lang="en-US" sz="3600" dirty="0">
                <a:solidFill>
                  <a:srgbClr val="FF0000"/>
                </a:solidFill>
                <a:effectLst>
                  <a:outerShdw blurRad="38100" dist="38100" dir="2700000" algn="tl">
                    <a:srgbClr val="000000">
                      <a:alpha val="43137"/>
                    </a:srgbClr>
                  </a:outerShdw>
                </a:effectLst>
              </a:rPr>
              <a:t>of </a:t>
            </a:r>
            <a:r>
              <a:rPr lang="en-US" sz="3600" dirty="0">
                <a:solidFill>
                  <a:srgbClr val="00CC00"/>
                </a:solidFill>
                <a:effectLst>
                  <a:outerShdw blurRad="38100" dist="38100" dir="2700000" algn="tl">
                    <a:srgbClr val="000000">
                      <a:alpha val="43137"/>
                    </a:srgbClr>
                  </a:outerShdw>
                </a:effectLst>
              </a:rPr>
              <a:t>Photosynthesis</a:t>
            </a:r>
            <a:r>
              <a:rPr lang="en-US" sz="3600" dirty="0">
                <a:solidFill>
                  <a:srgbClr val="FF0000"/>
                </a:solidFill>
                <a:effectLst>
                  <a:outerShdw blurRad="38100" dist="38100" dir="2700000" algn="tl">
                    <a:srgbClr val="000000">
                      <a:alpha val="43137"/>
                    </a:srgbClr>
                  </a:outerShdw>
                </a:effectLst>
              </a:rPr>
              <a:t> Are Linked by </a:t>
            </a:r>
            <a:r>
              <a:rPr lang="en-US" sz="3600" dirty="0">
                <a:solidFill>
                  <a:srgbClr val="0000FF"/>
                </a:solidFill>
                <a:effectLst>
                  <a:outerShdw blurRad="38100" dist="38100" dir="2700000" algn="tl">
                    <a:srgbClr val="000000">
                      <a:alpha val="43137"/>
                    </a:srgbClr>
                  </a:outerShdw>
                </a:effectLst>
              </a:rPr>
              <a:t>ATP</a:t>
            </a:r>
            <a:r>
              <a:rPr lang="en-US" sz="3600" dirty="0">
                <a:solidFill>
                  <a:srgbClr val="FF0000"/>
                </a:solidFill>
                <a:effectLst>
                  <a:outerShdw blurRad="38100" dist="38100" dir="2700000" algn="tl">
                    <a:srgbClr val="000000">
                      <a:alpha val="43137"/>
                    </a:srgbClr>
                  </a:outerShdw>
                </a:effectLst>
              </a:rPr>
              <a:t> and </a:t>
            </a:r>
            <a:r>
              <a:rPr lang="en-US" sz="3600" dirty="0">
                <a:solidFill>
                  <a:srgbClr val="0000FF"/>
                </a:solidFill>
                <a:effectLst>
                  <a:outerShdw blurRad="38100" dist="38100" dir="2700000" algn="tl">
                    <a:srgbClr val="000000">
                      <a:alpha val="43137"/>
                    </a:srgbClr>
                  </a:outerShdw>
                </a:effectLst>
              </a:rPr>
              <a:t>NADPH</a:t>
            </a:r>
          </a:p>
        </p:txBody>
      </p:sp>
    </p:spTree>
    <p:extLst>
      <p:ext uri="{BB962C8B-B14F-4D97-AF65-F5344CB8AC3E}">
        <p14:creationId xmlns:p14="http://schemas.microsoft.com/office/powerpoint/2010/main" val="35210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7_05PhotosynOverview_3-U.jpg"/>
          <p:cNvPicPr>
            <a:picLocks noChangeAspect="1"/>
          </p:cNvPicPr>
          <p:nvPr/>
        </p:nvPicPr>
        <p:blipFill rotWithShape="1">
          <a:blip r:embed="rId3" cstate="email">
            <a:extLst>
              <a:ext uri="{28A0092B-C50C-407E-A947-70E740481C1C}">
                <a14:useLocalDpi xmlns:a14="http://schemas.microsoft.com/office/drawing/2010/main" val="0"/>
              </a:ext>
            </a:extLst>
          </a:blip>
          <a:srcRect b="2515"/>
          <a:stretch/>
        </p:blipFill>
        <p:spPr>
          <a:xfrm>
            <a:off x="408432" y="137160"/>
            <a:ext cx="8327136" cy="6418122"/>
          </a:xfrm>
          <a:prstGeom prst="rect">
            <a:avLst/>
          </a:prstGeom>
        </p:spPr>
      </p:pic>
      <p:sp>
        <p:nvSpPr>
          <p:cNvPr id="6" name="Text Box 31"/>
          <p:cNvSpPr txBox="1">
            <a:spLocks noChangeArrowheads="1"/>
          </p:cNvSpPr>
          <p:nvPr/>
        </p:nvSpPr>
        <p:spPr bwMode="auto">
          <a:xfrm>
            <a:off x="513940" y="1045766"/>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p>
        </p:txBody>
      </p:sp>
      <p:sp>
        <p:nvSpPr>
          <p:cNvPr id="7" name="Text Box 31"/>
          <p:cNvSpPr txBox="1">
            <a:spLocks noChangeArrowheads="1"/>
          </p:cNvSpPr>
          <p:nvPr/>
        </p:nvSpPr>
        <p:spPr bwMode="auto">
          <a:xfrm>
            <a:off x="425131" y="5340032"/>
            <a:ext cx="16441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Chloroplast</a:t>
            </a:r>
          </a:p>
        </p:txBody>
      </p:sp>
      <p:cxnSp>
        <p:nvCxnSpPr>
          <p:cNvPr id="8" name="Straight Connector 7"/>
          <p:cNvCxnSpPr/>
          <p:nvPr/>
        </p:nvCxnSpPr>
        <p:spPr bwMode="auto">
          <a:xfrm flipV="1">
            <a:off x="1917282" y="5228655"/>
            <a:ext cx="266427" cy="2664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1999038" y="2959055"/>
            <a:ext cx="1644120" cy="5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340"/>
              </a:lnSpc>
              <a:spcBef>
                <a:spcPct val="0"/>
              </a:spcBef>
              <a:spcAft>
                <a:spcPct val="0"/>
              </a:spcAft>
            </a:pPr>
            <a:r>
              <a:rPr lang="en-US" sz="1700" dirty="0">
                <a:solidFill>
                  <a:srgbClr val="000000"/>
                </a:solidFill>
                <a:latin typeface="Arial" charset="0"/>
                <a:sym typeface="Times New Roman"/>
              </a:rPr>
              <a:t>?</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(in ?)</a:t>
            </a:r>
          </a:p>
        </p:txBody>
      </p:sp>
      <p:sp>
        <p:nvSpPr>
          <p:cNvPr id="10" name="Text Box 31"/>
          <p:cNvSpPr txBox="1">
            <a:spLocks noChangeArrowheads="1"/>
          </p:cNvSpPr>
          <p:nvPr/>
        </p:nvSpPr>
        <p:spPr bwMode="auto">
          <a:xfrm>
            <a:off x="4189640" y="1560838"/>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endParaRPr lang="en-US" sz="1700" baseline="30000" dirty="0">
              <a:solidFill>
                <a:srgbClr val="000000"/>
              </a:solidFill>
              <a:latin typeface="Symbol Std"/>
              <a:cs typeface="Symbol Std"/>
              <a:sym typeface="Times New Roman"/>
            </a:endParaRPr>
          </a:p>
        </p:txBody>
      </p:sp>
      <p:sp>
        <p:nvSpPr>
          <p:cNvPr id="11" name="Text Box 31"/>
          <p:cNvSpPr txBox="1">
            <a:spLocks noChangeArrowheads="1"/>
          </p:cNvSpPr>
          <p:nvPr/>
        </p:nvSpPr>
        <p:spPr bwMode="auto">
          <a:xfrm>
            <a:off x="4216282" y="193382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endParaRPr lang="en-US" sz="1700" baseline="30000" dirty="0">
              <a:solidFill>
                <a:srgbClr val="000000"/>
              </a:solidFill>
              <a:latin typeface="Symbol Std"/>
              <a:cs typeface="Symbol Std"/>
              <a:sym typeface="Times New Roman"/>
            </a:endParaRPr>
          </a:p>
        </p:txBody>
      </p:sp>
      <p:sp>
        <p:nvSpPr>
          <p:cNvPr id="12" name="Text Box 31"/>
          <p:cNvSpPr txBox="1">
            <a:spLocks noChangeArrowheads="1"/>
          </p:cNvSpPr>
          <p:nvPr/>
        </p:nvSpPr>
        <p:spPr bwMode="auto">
          <a:xfrm>
            <a:off x="2387808" y="255399"/>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endParaRPr lang="en-US" sz="1700" baseline="30000" dirty="0">
              <a:solidFill>
                <a:srgbClr val="000000"/>
              </a:solidFill>
              <a:latin typeface="Symbol Std"/>
              <a:cs typeface="Symbol Std"/>
              <a:sym typeface="Times New Roman"/>
            </a:endParaRPr>
          </a:p>
        </p:txBody>
      </p:sp>
      <p:sp>
        <p:nvSpPr>
          <p:cNvPr id="13" name="Text Box 31"/>
          <p:cNvSpPr txBox="1">
            <a:spLocks noChangeArrowheads="1"/>
          </p:cNvSpPr>
          <p:nvPr/>
        </p:nvSpPr>
        <p:spPr bwMode="auto">
          <a:xfrm>
            <a:off x="4534839" y="2302095"/>
            <a:ext cx="390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a:solidFill>
                  <a:srgbClr val="000000"/>
                </a:solidFill>
                <a:latin typeface="Arial" charset="0"/>
                <a:sym typeface="Times New Roman"/>
              </a:rPr>
              <a:t>?</a:t>
            </a:r>
          </a:p>
        </p:txBody>
      </p:sp>
      <p:sp>
        <p:nvSpPr>
          <p:cNvPr id="14" name="Text Box 31"/>
          <p:cNvSpPr txBox="1">
            <a:spLocks noChangeArrowheads="1"/>
          </p:cNvSpPr>
          <p:nvPr/>
        </p:nvSpPr>
        <p:spPr bwMode="auto">
          <a:xfrm>
            <a:off x="4343404" y="2261301"/>
            <a:ext cx="2033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Symbol Std"/>
                <a:cs typeface="Symbol Std"/>
                <a:sym typeface="Times New Roman"/>
              </a:rPr>
              <a:t>+</a:t>
            </a:r>
          </a:p>
        </p:txBody>
      </p:sp>
      <p:sp>
        <p:nvSpPr>
          <p:cNvPr id="15" name="Text Box 31"/>
          <p:cNvSpPr txBox="1">
            <a:spLocks noChangeArrowheads="1"/>
          </p:cNvSpPr>
          <p:nvPr/>
        </p:nvSpPr>
        <p:spPr bwMode="auto">
          <a:xfrm>
            <a:off x="4181795" y="3909264"/>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p>
        </p:txBody>
      </p:sp>
      <p:sp>
        <p:nvSpPr>
          <p:cNvPr id="16" name="Text Box 31"/>
          <p:cNvSpPr txBox="1">
            <a:spLocks noChangeArrowheads="1"/>
          </p:cNvSpPr>
          <p:nvPr/>
        </p:nvSpPr>
        <p:spPr bwMode="auto">
          <a:xfrm>
            <a:off x="4173906" y="453245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p>
        </p:txBody>
      </p:sp>
      <p:sp>
        <p:nvSpPr>
          <p:cNvPr id="17" name="Text Box 31"/>
          <p:cNvSpPr txBox="1">
            <a:spLocks noChangeArrowheads="1"/>
          </p:cNvSpPr>
          <p:nvPr/>
        </p:nvSpPr>
        <p:spPr bwMode="auto">
          <a:xfrm>
            <a:off x="2387808" y="6084945"/>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endParaRPr lang="en-US" sz="1700" baseline="30000" dirty="0">
              <a:solidFill>
                <a:srgbClr val="000000"/>
              </a:solidFill>
              <a:latin typeface="Symbol Std"/>
              <a:cs typeface="Symbol Std"/>
              <a:sym typeface="Times New Roman"/>
            </a:endParaRPr>
          </a:p>
        </p:txBody>
      </p:sp>
      <p:sp>
        <p:nvSpPr>
          <p:cNvPr id="18" name="Text Box 31"/>
          <p:cNvSpPr txBox="1">
            <a:spLocks noChangeArrowheads="1"/>
          </p:cNvSpPr>
          <p:nvPr/>
        </p:nvSpPr>
        <p:spPr bwMode="auto">
          <a:xfrm>
            <a:off x="5905791" y="263290"/>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endParaRPr lang="en-US" sz="1700" baseline="30000" dirty="0">
              <a:solidFill>
                <a:srgbClr val="000000"/>
              </a:solidFill>
              <a:latin typeface="Symbol Std"/>
              <a:cs typeface="Symbol Std"/>
              <a:sym typeface="Times New Roman"/>
            </a:endParaRPr>
          </a:p>
        </p:txBody>
      </p:sp>
      <p:sp>
        <p:nvSpPr>
          <p:cNvPr id="19" name="Text Box 31"/>
          <p:cNvSpPr txBox="1">
            <a:spLocks noChangeArrowheads="1"/>
          </p:cNvSpPr>
          <p:nvPr/>
        </p:nvSpPr>
        <p:spPr bwMode="auto">
          <a:xfrm>
            <a:off x="5595904" y="2888058"/>
            <a:ext cx="1644120"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040"/>
              </a:lnSpc>
              <a:spcBef>
                <a:spcPct val="0"/>
              </a:spcBef>
              <a:spcAft>
                <a:spcPct val="0"/>
              </a:spcAft>
            </a:pPr>
            <a:r>
              <a:rPr lang="en-US" sz="1700" dirty="0">
                <a:solidFill>
                  <a:srgbClr val="000000"/>
                </a:solidFill>
                <a:latin typeface="Arial" charset="0"/>
                <a:sym typeface="Times New Roman"/>
              </a:rPr>
              <a:t>?</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(in ?)</a:t>
            </a:r>
          </a:p>
        </p:txBody>
      </p:sp>
      <p:sp>
        <p:nvSpPr>
          <p:cNvPr id="20" name="Text Box 31"/>
          <p:cNvSpPr txBox="1">
            <a:spLocks noChangeArrowheads="1"/>
          </p:cNvSpPr>
          <p:nvPr/>
        </p:nvSpPr>
        <p:spPr bwMode="auto">
          <a:xfrm>
            <a:off x="5921566" y="6077062"/>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
            </a:r>
            <a:endParaRPr lang="en-US" sz="1700" baseline="30000" dirty="0">
              <a:solidFill>
                <a:srgbClr val="000000"/>
              </a:solidFill>
              <a:latin typeface="Symbol Std"/>
              <a:cs typeface="Symbol Std"/>
              <a:sym typeface="Times New Roman"/>
            </a:endParaRPr>
          </a:p>
        </p:txBody>
      </p:sp>
    </p:spTree>
    <p:extLst>
      <p:ext uri="{BB962C8B-B14F-4D97-AF65-F5344CB8AC3E}">
        <p14:creationId xmlns:p14="http://schemas.microsoft.com/office/powerpoint/2010/main" val="2688762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7_05PhotosynOverview_3-U.jpg"/>
          <p:cNvPicPr>
            <a:picLocks noChangeAspect="1"/>
          </p:cNvPicPr>
          <p:nvPr/>
        </p:nvPicPr>
        <p:blipFill rotWithShape="1">
          <a:blip r:embed="rId3" cstate="email">
            <a:extLst>
              <a:ext uri="{28A0092B-C50C-407E-A947-70E740481C1C}">
                <a14:useLocalDpi xmlns:a14="http://schemas.microsoft.com/office/drawing/2010/main" val="0"/>
              </a:ext>
            </a:extLst>
          </a:blip>
          <a:srcRect b="2515"/>
          <a:stretch/>
        </p:blipFill>
        <p:spPr>
          <a:xfrm>
            <a:off x="408432" y="137160"/>
            <a:ext cx="8327136" cy="6418122"/>
          </a:xfrm>
          <a:prstGeom prst="rect">
            <a:avLst/>
          </a:prstGeom>
        </p:spPr>
      </p:pic>
      <p:sp>
        <p:nvSpPr>
          <p:cNvPr id="6" name="Text Box 31"/>
          <p:cNvSpPr txBox="1">
            <a:spLocks noChangeArrowheads="1"/>
          </p:cNvSpPr>
          <p:nvPr/>
        </p:nvSpPr>
        <p:spPr bwMode="auto">
          <a:xfrm>
            <a:off x="513940" y="1045766"/>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Light</a:t>
            </a:r>
          </a:p>
        </p:txBody>
      </p:sp>
      <p:sp>
        <p:nvSpPr>
          <p:cNvPr id="7" name="Text Box 31"/>
          <p:cNvSpPr txBox="1">
            <a:spLocks noChangeArrowheads="1"/>
          </p:cNvSpPr>
          <p:nvPr/>
        </p:nvSpPr>
        <p:spPr bwMode="auto">
          <a:xfrm>
            <a:off x="425131" y="5340032"/>
            <a:ext cx="16441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Chloroplast</a:t>
            </a:r>
          </a:p>
        </p:txBody>
      </p:sp>
      <p:cxnSp>
        <p:nvCxnSpPr>
          <p:cNvPr id="8" name="Straight Connector 7"/>
          <p:cNvCxnSpPr/>
          <p:nvPr/>
        </p:nvCxnSpPr>
        <p:spPr bwMode="auto">
          <a:xfrm flipV="1">
            <a:off x="1917282" y="5228655"/>
            <a:ext cx="266427" cy="2664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1999038" y="2959055"/>
            <a:ext cx="1644120" cy="8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340"/>
              </a:lnSpc>
              <a:spcBef>
                <a:spcPct val="0"/>
              </a:spcBef>
              <a:spcAft>
                <a:spcPct val="0"/>
              </a:spcAft>
            </a:pPr>
            <a:r>
              <a:rPr lang="en-US" sz="1700" dirty="0">
                <a:solidFill>
                  <a:srgbClr val="000000"/>
                </a:solidFill>
                <a:latin typeface="Arial" charset="0"/>
                <a:sym typeface="Times New Roman"/>
              </a:rPr>
              <a:t>Light</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Reactions</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(in thylakoids)</a:t>
            </a:r>
          </a:p>
        </p:txBody>
      </p:sp>
      <p:sp>
        <p:nvSpPr>
          <p:cNvPr id="10" name="Text Box 31"/>
          <p:cNvSpPr txBox="1">
            <a:spLocks noChangeArrowheads="1"/>
          </p:cNvSpPr>
          <p:nvPr/>
        </p:nvSpPr>
        <p:spPr bwMode="auto">
          <a:xfrm>
            <a:off x="4189640" y="1560838"/>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NADP</a:t>
            </a:r>
            <a:r>
              <a:rPr lang="en-US" sz="400" dirty="0">
                <a:solidFill>
                  <a:srgbClr val="000000"/>
                </a:solidFill>
                <a:latin typeface="Arial" charset="0"/>
                <a:sym typeface="Times New Roman"/>
              </a:rPr>
              <a:t> </a:t>
            </a:r>
            <a:r>
              <a:rPr lang="en-US" sz="1700" baseline="30000" dirty="0">
                <a:solidFill>
                  <a:srgbClr val="000000"/>
                </a:solidFill>
                <a:latin typeface="Symbol Std"/>
                <a:cs typeface="Symbol Std"/>
                <a:sym typeface="Times New Roman"/>
              </a:rPr>
              <a:t>+</a:t>
            </a:r>
          </a:p>
        </p:txBody>
      </p:sp>
      <p:sp>
        <p:nvSpPr>
          <p:cNvPr id="11" name="Text Box 31"/>
          <p:cNvSpPr txBox="1">
            <a:spLocks noChangeArrowheads="1"/>
          </p:cNvSpPr>
          <p:nvPr/>
        </p:nvSpPr>
        <p:spPr bwMode="auto">
          <a:xfrm>
            <a:off x="4216282" y="193382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ADP</a:t>
            </a:r>
            <a:endParaRPr lang="en-US" sz="1700" baseline="30000" dirty="0">
              <a:solidFill>
                <a:srgbClr val="000000"/>
              </a:solidFill>
              <a:latin typeface="Symbol Std"/>
              <a:cs typeface="Symbol Std"/>
              <a:sym typeface="Times New Roman"/>
            </a:endParaRPr>
          </a:p>
        </p:txBody>
      </p:sp>
      <p:sp>
        <p:nvSpPr>
          <p:cNvPr id="12" name="Text Box 31"/>
          <p:cNvSpPr txBox="1">
            <a:spLocks noChangeArrowheads="1"/>
          </p:cNvSpPr>
          <p:nvPr/>
        </p:nvSpPr>
        <p:spPr bwMode="auto">
          <a:xfrm>
            <a:off x="2387808" y="255399"/>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H</a:t>
            </a:r>
            <a:r>
              <a:rPr lang="en-US" sz="1700" baseline="-25000" dirty="0">
                <a:solidFill>
                  <a:srgbClr val="000000"/>
                </a:solidFill>
                <a:latin typeface="Arial" charset="0"/>
                <a:sym typeface="Times New Roman"/>
              </a:rPr>
              <a:t>2</a:t>
            </a:r>
            <a:r>
              <a:rPr lang="en-US" sz="1700" dirty="0">
                <a:solidFill>
                  <a:srgbClr val="000000"/>
                </a:solidFill>
                <a:latin typeface="Arial" charset="0"/>
                <a:sym typeface="Times New Roman"/>
              </a:rPr>
              <a:t>O</a:t>
            </a:r>
            <a:endParaRPr lang="en-US" sz="1700" baseline="30000" dirty="0">
              <a:solidFill>
                <a:srgbClr val="000000"/>
              </a:solidFill>
              <a:latin typeface="Symbol Std"/>
              <a:cs typeface="Symbol Std"/>
              <a:sym typeface="Times New Roman"/>
            </a:endParaRPr>
          </a:p>
        </p:txBody>
      </p:sp>
      <p:sp>
        <p:nvSpPr>
          <p:cNvPr id="13" name="Text Box 31"/>
          <p:cNvSpPr txBox="1">
            <a:spLocks noChangeArrowheads="1"/>
          </p:cNvSpPr>
          <p:nvPr/>
        </p:nvSpPr>
        <p:spPr bwMode="auto">
          <a:xfrm>
            <a:off x="4534839" y="2302095"/>
            <a:ext cx="390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a:solidFill>
                  <a:srgbClr val="000000"/>
                </a:solidFill>
                <a:latin typeface="Arial" charset="0"/>
                <a:sym typeface="Times New Roman"/>
              </a:rPr>
              <a:t>P</a:t>
            </a:r>
          </a:p>
        </p:txBody>
      </p:sp>
      <p:sp>
        <p:nvSpPr>
          <p:cNvPr id="14" name="Text Box 31"/>
          <p:cNvSpPr txBox="1">
            <a:spLocks noChangeArrowheads="1"/>
          </p:cNvSpPr>
          <p:nvPr/>
        </p:nvSpPr>
        <p:spPr bwMode="auto">
          <a:xfrm>
            <a:off x="4343404" y="2261301"/>
            <a:ext cx="2033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Symbol Std"/>
                <a:cs typeface="Symbol Std"/>
                <a:sym typeface="Times New Roman"/>
              </a:rPr>
              <a:t>+</a:t>
            </a:r>
          </a:p>
        </p:txBody>
      </p:sp>
      <p:sp>
        <p:nvSpPr>
          <p:cNvPr id="15" name="Text Box 31"/>
          <p:cNvSpPr txBox="1">
            <a:spLocks noChangeArrowheads="1"/>
          </p:cNvSpPr>
          <p:nvPr/>
        </p:nvSpPr>
        <p:spPr bwMode="auto">
          <a:xfrm>
            <a:off x="4181795" y="3909264"/>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ATP</a:t>
            </a:r>
          </a:p>
        </p:txBody>
      </p:sp>
      <p:sp>
        <p:nvSpPr>
          <p:cNvPr id="16" name="Text Box 31"/>
          <p:cNvSpPr txBox="1">
            <a:spLocks noChangeArrowheads="1"/>
          </p:cNvSpPr>
          <p:nvPr/>
        </p:nvSpPr>
        <p:spPr bwMode="auto">
          <a:xfrm>
            <a:off x="4173906" y="4532451"/>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NADPH</a:t>
            </a:r>
          </a:p>
        </p:txBody>
      </p:sp>
      <p:sp>
        <p:nvSpPr>
          <p:cNvPr id="17" name="Text Box 31"/>
          <p:cNvSpPr txBox="1">
            <a:spLocks noChangeArrowheads="1"/>
          </p:cNvSpPr>
          <p:nvPr/>
        </p:nvSpPr>
        <p:spPr bwMode="auto">
          <a:xfrm>
            <a:off x="2387808" y="6084945"/>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O</a:t>
            </a:r>
            <a:r>
              <a:rPr lang="en-US" sz="1700" baseline="-25000" dirty="0">
                <a:solidFill>
                  <a:srgbClr val="000000"/>
                </a:solidFill>
                <a:latin typeface="Arial" charset="0"/>
                <a:sym typeface="Times New Roman"/>
              </a:rPr>
              <a:t>2</a:t>
            </a:r>
            <a:endParaRPr lang="en-US" sz="1700" baseline="30000" dirty="0">
              <a:solidFill>
                <a:srgbClr val="000000"/>
              </a:solidFill>
              <a:latin typeface="Symbol Std"/>
              <a:cs typeface="Symbol Std"/>
              <a:sym typeface="Times New Roman"/>
            </a:endParaRPr>
          </a:p>
        </p:txBody>
      </p:sp>
      <p:sp>
        <p:nvSpPr>
          <p:cNvPr id="18" name="Text Box 31"/>
          <p:cNvSpPr txBox="1">
            <a:spLocks noChangeArrowheads="1"/>
          </p:cNvSpPr>
          <p:nvPr/>
        </p:nvSpPr>
        <p:spPr bwMode="auto">
          <a:xfrm>
            <a:off x="5905791" y="263290"/>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CO</a:t>
            </a:r>
            <a:r>
              <a:rPr lang="en-US" sz="1700" baseline="-25000" dirty="0">
                <a:solidFill>
                  <a:srgbClr val="000000"/>
                </a:solidFill>
                <a:latin typeface="Arial" charset="0"/>
                <a:sym typeface="Times New Roman"/>
              </a:rPr>
              <a:t>2</a:t>
            </a:r>
            <a:endParaRPr lang="en-US" sz="1700" baseline="30000" dirty="0">
              <a:solidFill>
                <a:srgbClr val="000000"/>
              </a:solidFill>
              <a:latin typeface="Symbol Std"/>
              <a:cs typeface="Symbol Std"/>
              <a:sym typeface="Times New Roman"/>
            </a:endParaRPr>
          </a:p>
        </p:txBody>
      </p:sp>
      <p:sp>
        <p:nvSpPr>
          <p:cNvPr id="19" name="Text Box 31"/>
          <p:cNvSpPr txBox="1">
            <a:spLocks noChangeArrowheads="1"/>
          </p:cNvSpPr>
          <p:nvPr/>
        </p:nvSpPr>
        <p:spPr bwMode="auto">
          <a:xfrm>
            <a:off x="5595904" y="2888058"/>
            <a:ext cx="164412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040"/>
              </a:lnSpc>
              <a:spcBef>
                <a:spcPct val="0"/>
              </a:spcBef>
              <a:spcAft>
                <a:spcPct val="0"/>
              </a:spcAft>
            </a:pPr>
            <a:r>
              <a:rPr lang="en-US" sz="1700" dirty="0">
                <a:solidFill>
                  <a:srgbClr val="000000"/>
                </a:solidFill>
                <a:latin typeface="Arial" charset="0"/>
                <a:sym typeface="Times New Roman"/>
              </a:rPr>
              <a:t>Calvin</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Cycle</a:t>
            </a:r>
            <a:br>
              <a:rPr lang="en-US" sz="1700" dirty="0">
                <a:solidFill>
                  <a:srgbClr val="000000"/>
                </a:solidFill>
                <a:latin typeface="Arial" charset="0"/>
                <a:sym typeface="Times New Roman"/>
              </a:rPr>
            </a:br>
            <a:r>
              <a:rPr lang="en-US" sz="1700" dirty="0">
                <a:solidFill>
                  <a:srgbClr val="000000"/>
                </a:solidFill>
                <a:latin typeface="Arial" charset="0"/>
                <a:sym typeface="Times New Roman"/>
              </a:rPr>
              <a:t>(in stroma)</a:t>
            </a:r>
          </a:p>
        </p:txBody>
      </p:sp>
      <p:sp>
        <p:nvSpPr>
          <p:cNvPr id="20" name="Text Box 31"/>
          <p:cNvSpPr txBox="1">
            <a:spLocks noChangeArrowheads="1"/>
          </p:cNvSpPr>
          <p:nvPr/>
        </p:nvSpPr>
        <p:spPr bwMode="auto">
          <a:xfrm>
            <a:off x="5921566" y="6077062"/>
            <a:ext cx="933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a:solidFill>
                  <a:srgbClr val="000000"/>
                </a:solidFill>
                <a:latin typeface="Arial" charset="0"/>
                <a:sym typeface="Times New Roman"/>
              </a:rPr>
              <a:t>Sugar</a:t>
            </a:r>
            <a:endParaRPr lang="en-US" sz="1700" baseline="30000" dirty="0">
              <a:solidFill>
                <a:srgbClr val="000000"/>
              </a:solidFill>
              <a:latin typeface="Symbol Std"/>
              <a:cs typeface="Symbol Std"/>
              <a:sym typeface="Times New Roman"/>
            </a:endParaRPr>
          </a:p>
        </p:txBody>
      </p:sp>
    </p:spTree>
    <p:extLst>
      <p:ext uri="{BB962C8B-B14F-4D97-AF65-F5344CB8AC3E}">
        <p14:creationId xmlns:p14="http://schemas.microsoft.com/office/powerpoint/2010/main" val="18782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5" grpId="0"/>
      <p:bldP spid="16" grpId="0"/>
      <p:bldP spid="17" grpId="0"/>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1524000"/>
            <a:ext cx="8153400" cy="3363598"/>
          </a:xfrm>
        </p:spPr>
        <p:txBody>
          <a:bodyPr/>
          <a:lstStyle/>
          <a:p>
            <a:r>
              <a:rPr lang="en-US" sz="4800" dirty="0">
                <a:solidFill>
                  <a:srgbClr val="0070C0"/>
                </a:solidFill>
              </a:rPr>
              <a:t>The Light Reactions:</a:t>
            </a:r>
          </a:p>
          <a:p>
            <a:endParaRPr lang="en-US" sz="4800" dirty="0">
              <a:solidFill>
                <a:srgbClr val="FFFF00"/>
              </a:solidFill>
            </a:endParaRPr>
          </a:p>
          <a:p>
            <a:r>
              <a:rPr lang="en-US" sz="4800" dirty="0">
                <a:solidFill>
                  <a:srgbClr val="FFFF00"/>
                </a:solidFill>
              </a:rPr>
              <a:t>Converting </a:t>
            </a:r>
            <a:r>
              <a:rPr lang="en-US" sz="4800" dirty="0">
                <a:solidFill>
                  <a:srgbClr val="FF3300"/>
                </a:solidFill>
              </a:rPr>
              <a:t>Solar Energy </a:t>
            </a:r>
            <a:r>
              <a:rPr lang="en-US" sz="4800" dirty="0">
                <a:solidFill>
                  <a:srgbClr val="FFFF00"/>
                </a:solidFill>
              </a:rPr>
              <a:t>to </a:t>
            </a:r>
            <a:r>
              <a:rPr lang="en-US" sz="4800" dirty="0">
                <a:solidFill>
                  <a:srgbClr val="FF3300"/>
                </a:solidFill>
              </a:rPr>
              <a:t>Chemical Energy</a:t>
            </a:r>
          </a:p>
        </p:txBody>
      </p:sp>
    </p:spTree>
    <p:extLst>
      <p:ext uri="{BB962C8B-B14F-4D97-AF65-F5344CB8AC3E}">
        <p14:creationId xmlns:p14="http://schemas.microsoft.com/office/powerpoint/2010/main" val="151773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FF0000"/>
                </a:solidFill>
                <a:effectLst>
                  <a:outerShdw blurRad="38100" dist="38100" dir="2700000" algn="tl">
                    <a:srgbClr val="000000">
                      <a:alpha val="43137"/>
                    </a:srgbClr>
                  </a:outerShdw>
                </a:effectLst>
              </a:rPr>
              <a:t>Visible Radiation </a:t>
            </a:r>
            <a:r>
              <a:rPr lang="en-US" sz="3200" dirty="0">
                <a:solidFill>
                  <a:srgbClr val="0000FF"/>
                </a:solidFill>
                <a:effectLst>
                  <a:outerShdw blurRad="38100" dist="38100" dir="2700000" algn="tl">
                    <a:srgbClr val="000000">
                      <a:alpha val="43137"/>
                    </a:srgbClr>
                  </a:outerShdw>
                </a:effectLst>
              </a:rPr>
              <a:t>absorbed by </a:t>
            </a:r>
            <a:r>
              <a:rPr lang="en-US" sz="3200" dirty="0">
                <a:solidFill>
                  <a:srgbClr val="00CC00"/>
                </a:solidFill>
                <a:effectLst>
                  <a:outerShdw blurRad="38100" dist="38100" dir="2700000" algn="tl">
                    <a:srgbClr val="000000">
                      <a:alpha val="43137"/>
                    </a:srgbClr>
                  </a:outerShdw>
                </a:effectLst>
              </a:rPr>
              <a:t>Pigments </a:t>
            </a:r>
            <a:r>
              <a:rPr lang="en-US" sz="3200" dirty="0">
                <a:solidFill>
                  <a:srgbClr val="0000FF"/>
                </a:solidFill>
                <a:effectLst>
                  <a:outerShdw blurRad="38100" dist="38100" dir="2700000" algn="tl">
                    <a:srgbClr val="000000">
                      <a:alpha val="43137"/>
                    </a:srgbClr>
                  </a:outerShdw>
                </a:effectLst>
              </a:rPr>
              <a:t>drives the </a:t>
            </a:r>
            <a:r>
              <a:rPr lang="en-US" sz="3200" dirty="0">
                <a:solidFill>
                  <a:srgbClr val="7030A0"/>
                </a:solidFill>
                <a:effectLst>
                  <a:outerShdw blurRad="38100" dist="38100" dir="2700000" algn="tl">
                    <a:srgbClr val="000000">
                      <a:alpha val="43137"/>
                    </a:srgbClr>
                  </a:outerShdw>
                </a:effectLst>
              </a:rPr>
              <a:t>Light Reactions</a:t>
            </a:r>
          </a:p>
        </p:txBody>
      </p:sp>
      <p:sp>
        <p:nvSpPr>
          <p:cNvPr id="3" name="Content Placeholder 2"/>
          <p:cNvSpPr>
            <a:spLocks noGrp="1"/>
          </p:cNvSpPr>
          <p:nvPr>
            <p:ph idx="1"/>
          </p:nvPr>
        </p:nvSpPr>
        <p:spPr/>
        <p:txBody>
          <a:bodyPr/>
          <a:lstStyle/>
          <a:p>
            <a:r>
              <a:rPr lang="en-US" sz="2400" b="1" dirty="0">
                <a:solidFill>
                  <a:srgbClr val="FF3300"/>
                </a:solidFill>
                <a:effectLst>
                  <a:outerShdw blurRad="38100" dist="38100" dir="2700000" algn="tl">
                    <a:srgbClr val="000000">
                      <a:alpha val="43137"/>
                    </a:srgbClr>
                  </a:outerShdw>
                </a:effectLst>
              </a:rPr>
              <a:t>Sunlight</a:t>
            </a:r>
            <a:r>
              <a:rPr lang="en-US" sz="2400" dirty="0"/>
              <a:t> contains energy called </a:t>
            </a:r>
            <a:r>
              <a:rPr lang="en-US" sz="2400" b="1" dirty="0">
                <a:solidFill>
                  <a:srgbClr val="0000FF"/>
                </a:solidFill>
                <a:effectLst>
                  <a:outerShdw blurRad="38100" dist="38100" dir="2700000" algn="tl">
                    <a:srgbClr val="000000">
                      <a:alpha val="43137"/>
                    </a:srgbClr>
                  </a:outerShdw>
                </a:effectLst>
              </a:rPr>
              <a:t>Electromagnetic energy or Radiation.</a:t>
            </a:r>
          </a:p>
          <a:p>
            <a:pPr lvl="1"/>
            <a:r>
              <a:rPr lang="en-US" sz="2400" b="1" dirty="0">
                <a:solidFill>
                  <a:srgbClr val="FF3300"/>
                </a:solidFill>
                <a:effectLst>
                  <a:outerShdw blurRad="38100" dist="38100" dir="2700000" algn="tl">
                    <a:srgbClr val="000000">
                      <a:alpha val="43137"/>
                    </a:srgbClr>
                  </a:outerShdw>
                </a:effectLst>
              </a:rPr>
              <a:t>Visible Light </a:t>
            </a:r>
            <a:r>
              <a:rPr lang="en-US" sz="2400" dirty="0"/>
              <a:t>is only a small part of the </a:t>
            </a:r>
            <a:r>
              <a:rPr lang="en-US" sz="2400" b="1" dirty="0">
                <a:solidFill>
                  <a:srgbClr val="0000FF"/>
                </a:solidFill>
                <a:effectLst>
                  <a:outerShdw blurRad="38100" dist="38100" dir="2700000" algn="tl">
                    <a:srgbClr val="000000">
                      <a:alpha val="43137"/>
                    </a:srgbClr>
                  </a:outerShdw>
                </a:effectLst>
              </a:rPr>
              <a:t>Electromagnetic</a:t>
            </a:r>
            <a:r>
              <a:rPr lang="en-US" sz="2400" dirty="0">
                <a:solidFill>
                  <a:srgbClr val="0000FF"/>
                </a:solidFill>
                <a:effectLst>
                  <a:outerShdw blurRad="38100" dist="38100" dir="2700000" algn="tl">
                    <a:srgbClr val="000000">
                      <a:alpha val="43137"/>
                    </a:srgbClr>
                  </a:outerShdw>
                </a:effectLst>
              </a:rPr>
              <a:t> </a:t>
            </a:r>
            <a:r>
              <a:rPr lang="en-US" sz="2400" b="1" dirty="0">
                <a:solidFill>
                  <a:srgbClr val="0000FF"/>
                </a:solidFill>
                <a:effectLst>
                  <a:outerShdw blurRad="38100" dist="38100" dir="2700000" algn="tl">
                    <a:srgbClr val="000000">
                      <a:alpha val="43137"/>
                    </a:srgbClr>
                  </a:outerShdw>
                </a:effectLst>
              </a:rPr>
              <a:t>Spectrum</a:t>
            </a:r>
            <a:r>
              <a:rPr lang="en-US" sz="2400" dirty="0"/>
              <a:t>, the full range of electromagnetic wavelengths.</a:t>
            </a:r>
          </a:p>
          <a:p>
            <a:pPr lvl="1"/>
            <a:r>
              <a:rPr lang="en-US" sz="2400" b="1" dirty="0">
                <a:solidFill>
                  <a:srgbClr val="0000FF"/>
                </a:solidFill>
                <a:effectLst>
                  <a:outerShdw blurRad="38100" dist="38100" dir="2700000" algn="tl">
                    <a:srgbClr val="000000">
                      <a:alpha val="43137"/>
                    </a:srgbClr>
                  </a:outerShdw>
                </a:effectLst>
              </a:rPr>
              <a:t>Electromagnetic energy </a:t>
            </a:r>
            <a:r>
              <a:rPr lang="en-US" sz="2400" dirty="0"/>
              <a:t>travels in </a:t>
            </a:r>
            <a:r>
              <a:rPr lang="en-US" sz="2400" b="1" dirty="0">
                <a:solidFill>
                  <a:srgbClr val="FF3300"/>
                </a:solidFill>
                <a:effectLst>
                  <a:outerShdw blurRad="38100" dist="38100" dir="2700000" algn="tl">
                    <a:srgbClr val="000000">
                      <a:alpha val="43137"/>
                    </a:srgbClr>
                  </a:outerShdw>
                </a:effectLst>
              </a:rPr>
              <a:t>Waves</a:t>
            </a:r>
            <a:endParaRPr lang="en-US" sz="2400" dirty="0"/>
          </a:p>
          <a:p>
            <a:pPr lvl="1"/>
            <a:r>
              <a:rPr lang="en-US" sz="2400" dirty="0"/>
              <a:t>The </a:t>
            </a:r>
            <a:r>
              <a:rPr lang="en-US" sz="2400" b="1" dirty="0">
                <a:solidFill>
                  <a:srgbClr val="FF3300"/>
                </a:solidFill>
                <a:effectLst>
                  <a:outerShdw blurRad="38100" dist="38100" dir="2700000" algn="tl">
                    <a:srgbClr val="000000">
                      <a:alpha val="43137"/>
                    </a:srgbClr>
                  </a:outerShdw>
                </a:effectLst>
              </a:rPr>
              <a:t>Wavelength</a:t>
            </a:r>
            <a:r>
              <a:rPr lang="en-US" sz="2400" dirty="0"/>
              <a:t> is the distance between the crests of two adjacent waves.</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6" name="pasted-image.png"/>
          <p:cNvPicPr>
            <a:picLocks/>
          </p:cNvPicPr>
          <p:nvPr/>
        </p:nvPicPr>
        <p:blipFill>
          <a:blip r:embed="rId3"/>
          <a:stretch>
            <a:fillRect/>
          </a:stretch>
        </p:blipFill>
        <p:spPr>
          <a:xfrm>
            <a:off x="4078117" y="4557761"/>
            <a:ext cx="4069595" cy="2047756"/>
          </a:xfrm>
          <a:prstGeom prst="rect">
            <a:avLst/>
          </a:prstGeom>
          <a:ln w="12700">
            <a:miter lim="400000"/>
          </a:ln>
        </p:spPr>
      </p:pic>
    </p:spTree>
    <p:extLst>
      <p:ext uri="{BB962C8B-B14F-4D97-AF65-F5344CB8AC3E}">
        <p14:creationId xmlns:p14="http://schemas.microsoft.com/office/powerpoint/2010/main" val="15717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7"/>
            <a:ext cx="8475133" cy="473074"/>
          </a:xfrm>
        </p:spPr>
        <p:txBody>
          <a:bodyPr/>
          <a:lstStyle/>
          <a:p>
            <a:pPr algn="ctr"/>
            <a:r>
              <a:rPr lang="en-US" sz="2000" dirty="0">
                <a:solidFill>
                  <a:srgbClr val="FF0000"/>
                </a:solidFill>
                <a:effectLst>
                  <a:outerShdw blurRad="38100" dist="38100" dir="2700000" algn="tl">
                    <a:srgbClr val="000000">
                      <a:alpha val="43137"/>
                    </a:srgbClr>
                  </a:outerShdw>
                </a:effectLst>
              </a:rPr>
              <a:t>Visible Radiation </a:t>
            </a:r>
            <a:r>
              <a:rPr lang="en-US" sz="2000" dirty="0">
                <a:solidFill>
                  <a:srgbClr val="0000FF"/>
                </a:solidFill>
                <a:effectLst>
                  <a:outerShdw blurRad="38100" dist="38100" dir="2700000" algn="tl">
                    <a:srgbClr val="000000">
                      <a:alpha val="43137"/>
                    </a:srgbClr>
                  </a:outerShdw>
                </a:effectLst>
              </a:rPr>
              <a:t>absorbed by </a:t>
            </a:r>
            <a:r>
              <a:rPr lang="en-US" sz="2000" dirty="0">
                <a:solidFill>
                  <a:srgbClr val="00CC00"/>
                </a:solidFill>
                <a:effectLst>
                  <a:outerShdw blurRad="38100" dist="38100" dir="2700000" algn="tl">
                    <a:srgbClr val="000000">
                      <a:alpha val="43137"/>
                    </a:srgbClr>
                  </a:outerShdw>
                </a:effectLst>
              </a:rPr>
              <a:t>Pigments </a:t>
            </a:r>
            <a:r>
              <a:rPr lang="en-US" sz="2000" dirty="0">
                <a:solidFill>
                  <a:srgbClr val="0000FF"/>
                </a:solidFill>
                <a:effectLst>
                  <a:outerShdw blurRad="38100" dist="38100" dir="2700000" algn="tl">
                    <a:srgbClr val="000000">
                      <a:alpha val="43137"/>
                    </a:srgbClr>
                  </a:outerShdw>
                </a:effectLst>
              </a:rPr>
              <a:t>drives the </a:t>
            </a:r>
            <a:r>
              <a:rPr lang="en-US" sz="2000" dirty="0">
                <a:solidFill>
                  <a:srgbClr val="7030A0"/>
                </a:solidFill>
                <a:effectLst>
                  <a:outerShdw blurRad="38100" dist="38100" dir="2700000" algn="tl">
                    <a:srgbClr val="000000">
                      <a:alpha val="43137"/>
                    </a:srgbClr>
                  </a:outerShdw>
                </a:effectLst>
              </a:rPr>
              <a:t>Light Reactions</a:t>
            </a:r>
          </a:p>
        </p:txBody>
      </p:sp>
      <p:sp>
        <p:nvSpPr>
          <p:cNvPr id="3" name="Content Placeholder 2"/>
          <p:cNvSpPr>
            <a:spLocks noGrp="1"/>
          </p:cNvSpPr>
          <p:nvPr>
            <p:ph idx="1"/>
          </p:nvPr>
        </p:nvSpPr>
        <p:spPr>
          <a:xfrm>
            <a:off x="313267" y="1390950"/>
            <a:ext cx="8475133" cy="4758267"/>
          </a:xfrm>
        </p:spPr>
        <p:txBody>
          <a:bodyPr/>
          <a:lstStyle/>
          <a:p>
            <a:r>
              <a:rPr lang="en-US" b="1" dirty="0">
                <a:solidFill>
                  <a:srgbClr val="FF3300"/>
                </a:solidFill>
                <a:effectLst>
                  <a:outerShdw blurRad="38100" dist="38100" dir="2700000" algn="tl">
                    <a:srgbClr val="000000">
                      <a:alpha val="43137"/>
                    </a:srgbClr>
                  </a:outerShdw>
                </a:effectLst>
              </a:rPr>
              <a:t>Light</a:t>
            </a:r>
            <a:r>
              <a:rPr lang="en-US" dirty="0"/>
              <a:t> behaves as discrete packets of energy called </a:t>
            </a:r>
            <a:r>
              <a:rPr lang="en-US" b="1" dirty="0">
                <a:solidFill>
                  <a:srgbClr val="0000FF"/>
                </a:solidFill>
                <a:effectLst>
                  <a:outerShdw blurRad="38100" dist="38100" dir="2700000" algn="tl">
                    <a:srgbClr val="000000">
                      <a:alpha val="43137"/>
                    </a:srgbClr>
                  </a:outerShdw>
                </a:effectLst>
              </a:rPr>
              <a:t>Photons.</a:t>
            </a:r>
            <a:r>
              <a:rPr lang="en-US" dirty="0"/>
              <a:t> </a:t>
            </a:r>
          </a:p>
          <a:p>
            <a:pPr lvl="1">
              <a:spcBef>
                <a:spcPts val="1800"/>
              </a:spcBef>
            </a:pPr>
            <a:r>
              <a:rPr lang="en-US" sz="2800" dirty="0"/>
              <a:t>A </a:t>
            </a:r>
            <a:r>
              <a:rPr lang="en-US" sz="2800" b="1" dirty="0">
                <a:solidFill>
                  <a:srgbClr val="0000FF"/>
                </a:solidFill>
                <a:effectLst>
                  <a:outerShdw blurRad="38100" dist="38100" dir="2700000" algn="tl">
                    <a:srgbClr val="000000">
                      <a:alpha val="43137"/>
                    </a:srgbClr>
                  </a:outerShdw>
                </a:effectLst>
              </a:rPr>
              <a:t>Photon</a:t>
            </a:r>
            <a:r>
              <a:rPr lang="en-US" sz="2800" dirty="0"/>
              <a:t> is a fixed quantity of light energy.</a:t>
            </a:r>
          </a:p>
          <a:p>
            <a:pPr lvl="1">
              <a:spcBef>
                <a:spcPts val="1800"/>
              </a:spcBef>
            </a:pPr>
            <a:r>
              <a:rPr lang="en-US" sz="2800" b="1" dirty="0">
                <a:solidFill>
                  <a:srgbClr val="FF0000"/>
                </a:solidFill>
                <a:effectLst>
                  <a:outerShdw blurRad="38100" dist="38100" dir="2700000" algn="tl">
                    <a:srgbClr val="000000">
                      <a:alpha val="43137"/>
                    </a:srgbClr>
                  </a:outerShdw>
                </a:effectLst>
              </a:rPr>
              <a:t>The </a:t>
            </a:r>
            <a:r>
              <a:rPr lang="en-US" sz="2800" b="1" dirty="0">
                <a:solidFill>
                  <a:srgbClr val="0000FF"/>
                </a:solidFill>
                <a:effectLst>
                  <a:outerShdw blurRad="38100" dist="38100" dir="2700000" algn="tl">
                    <a:srgbClr val="000000">
                      <a:alpha val="43137"/>
                    </a:srgbClr>
                  </a:outerShdw>
                </a:effectLst>
              </a:rPr>
              <a:t>shorter</a:t>
            </a:r>
            <a:r>
              <a:rPr lang="en-US" sz="2800" b="1" dirty="0">
                <a:solidFill>
                  <a:srgbClr val="FF0000"/>
                </a:solidFill>
                <a:effectLst>
                  <a:outerShdw blurRad="38100" dist="38100" dir="2700000" algn="tl">
                    <a:srgbClr val="000000">
                      <a:alpha val="43137"/>
                    </a:srgbClr>
                  </a:outerShdw>
                </a:effectLst>
              </a:rPr>
              <a:t> the wavelength, the </a:t>
            </a:r>
            <a:r>
              <a:rPr lang="en-US" sz="2800" b="1" dirty="0">
                <a:solidFill>
                  <a:srgbClr val="0000FF"/>
                </a:solidFill>
                <a:effectLst>
                  <a:outerShdw blurRad="38100" dist="38100" dir="2700000" algn="tl">
                    <a:srgbClr val="000000">
                      <a:alpha val="43137"/>
                    </a:srgbClr>
                  </a:outerShdw>
                </a:effectLst>
              </a:rPr>
              <a:t>greater</a:t>
            </a:r>
            <a:r>
              <a:rPr lang="en-US" sz="2800" b="1" dirty="0">
                <a:solidFill>
                  <a:srgbClr val="FF0000"/>
                </a:solidFill>
                <a:effectLst>
                  <a:outerShdw blurRad="38100" dist="38100" dir="2700000" algn="tl">
                    <a:srgbClr val="000000">
                      <a:alpha val="43137"/>
                    </a:srgbClr>
                  </a:outerShdw>
                </a:effectLst>
              </a:rPr>
              <a:t> the energy.</a:t>
            </a:r>
            <a:endParaRPr lang="en-US" b="1" dirty="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723" y="3770084"/>
            <a:ext cx="5498342" cy="2749171"/>
          </a:xfrm>
          <a:prstGeom prst="rect">
            <a:avLst/>
          </a:prstGeom>
        </p:spPr>
      </p:pic>
    </p:spTree>
    <p:extLst>
      <p:ext uri="{BB962C8B-B14F-4D97-AF65-F5344CB8AC3E}">
        <p14:creationId xmlns:p14="http://schemas.microsoft.com/office/powerpoint/2010/main" val="41213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 Box 31"/>
          <p:cNvSpPr txBox="1">
            <a:spLocks noChangeArrowheads="1"/>
          </p:cNvSpPr>
          <p:nvPr/>
        </p:nvSpPr>
        <p:spPr bwMode="auto">
          <a:xfrm>
            <a:off x="425945" y="814235"/>
            <a:ext cx="24215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a:solidFill>
                  <a:srgbClr val="000000"/>
                </a:solidFill>
                <a:latin typeface="Arial" charset="0"/>
                <a:sym typeface="Times New Roman"/>
              </a:rPr>
              <a:t>Longer wavelength</a:t>
            </a:r>
          </a:p>
        </p:txBody>
      </p:sp>
      <p:sp>
        <p:nvSpPr>
          <p:cNvPr id="6" name="Text Box 31"/>
          <p:cNvSpPr txBox="1">
            <a:spLocks noChangeArrowheads="1"/>
          </p:cNvSpPr>
          <p:nvPr/>
        </p:nvSpPr>
        <p:spPr bwMode="auto">
          <a:xfrm>
            <a:off x="6594249" y="814235"/>
            <a:ext cx="24215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a:solidFill>
                  <a:srgbClr val="000000"/>
                </a:solidFill>
                <a:latin typeface="Arial" charset="0"/>
                <a:sym typeface="Times New Roman"/>
              </a:rPr>
              <a:t>Shorter wavelength</a:t>
            </a:r>
          </a:p>
        </p:txBody>
      </p:sp>
      <p:sp>
        <p:nvSpPr>
          <p:cNvPr id="7" name="Text Box 31"/>
          <p:cNvSpPr txBox="1">
            <a:spLocks noChangeArrowheads="1"/>
          </p:cNvSpPr>
          <p:nvPr/>
        </p:nvSpPr>
        <p:spPr bwMode="auto">
          <a:xfrm>
            <a:off x="6594249" y="1325348"/>
            <a:ext cx="24215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a:solidFill>
                  <a:srgbClr val="000000"/>
                </a:solidFill>
                <a:latin typeface="Arial" charset="0"/>
                <a:sym typeface="Times New Roman"/>
              </a:rPr>
              <a:t>Higher energy</a:t>
            </a:r>
          </a:p>
        </p:txBody>
      </p:sp>
      <p:sp>
        <p:nvSpPr>
          <p:cNvPr id="8" name="Text Box 31"/>
          <p:cNvSpPr txBox="1">
            <a:spLocks noChangeArrowheads="1"/>
          </p:cNvSpPr>
          <p:nvPr/>
        </p:nvSpPr>
        <p:spPr bwMode="auto">
          <a:xfrm>
            <a:off x="741459" y="1317461"/>
            <a:ext cx="21060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a:solidFill>
                  <a:srgbClr val="000000"/>
                </a:solidFill>
                <a:latin typeface="Arial" charset="0"/>
                <a:sym typeface="Times New Roman"/>
              </a:rPr>
              <a:t>Lower energy</a:t>
            </a:r>
          </a:p>
        </p:txBody>
      </p:sp>
      <p:sp>
        <p:nvSpPr>
          <p:cNvPr id="9" name="Text Box 31"/>
          <p:cNvSpPr txBox="1">
            <a:spLocks noChangeArrowheads="1"/>
          </p:cNvSpPr>
          <p:nvPr/>
        </p:nvSpPr>
        <p:spPr bwMode="auto">
          <a:xfrm>
            <a:off x="3281348" y="4031078"/>
            <a:ext cx="21060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900" dirty="0">
                <a:solidFill>
                  <a:srgbClr val="000000"/>
                </a:solidFill>
                <a:latin typeface="Arial" charset="0"/>
                <a:sym typeface="Times New Roman"/>
              </a:rPr>
              <a:t>Visible light</a:t>
            </a:r>
          </a:p>
        </p:txBody>
      </p:sp>
      <p:sp>
        <p:nvSpPr>
          <p:cNvPr id="12" name="Text Box 31"/>
          <p:cNvSpPr txBox="1">
            <a:spLocks noChangeArrowheads="1"/>
          </p:cNvSpPr>
          <p:nvPr/>
        </p:nvSpPr>
        <p:spPr bwMode="auto">
          <a:xfrm>
            <a:off x="725683" y="2350845"/>
            <a:ext cx="993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sym typeface="Times New Roman"/>
              </a:rPr>
              <a:t>Gamma</a:t>
            </a:r>
            <a:br>
              <a:rPr lang="en-US" sz="1800" dirty="0">
                <a:solidFill>
                  <a:srgbClr val="000000"/>
                </a:solidFill>
                <a:latin typeface="Arial" charset="0"/>
                <a:sym typeface="Times New Roman"/>
              </a:rPr>
            </a:br>
            <a:r>
              <a:rPr lang="en-US" sz="1800" dirty="0">
                <a:solidFill>
                  <a:srgbClr val="000000"/>
                </a:solidFill>
                <a:latin typeface="Arial" charset="0"/>
                <a:sym typeface="Times New Roman"/>
              </a:rPr>
              <a:t>rays</a:t>
            </a:r>
          </a:p>
        </p:txBody>
      </p:sp>
      <p:sp>
        <p:nvSpPr>
          <p:cNvPr id="13" name="Text Box 31"/>
          <p:cNvSpPr txBox="1">
            <a:spLocks noChangeArrowheads="1"/>
          </p:cNvSpPr>
          <p:nvPr/>
        </p:nvSpPr>
        <p:spPr bwMode="auto">
          <a:xfrm>
            <a:off x="1798431" y="2461284"/>
            <a:ext cx="993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sym typeface="Times New Roman"/>
              </a:rPr>
              <a:t>X-rays</a:t>
            </a:r>
          </a:p>
        </p:txBody>
      </p:sp>
      <p:sp>
        <p:nvSpPr>
          <p:cNvPr id="14" name="Text Box 31"/>
          <p:cNvSpPr txBox="1">
            <a:spLocks noChangeArrowheads="1"/>
          </p:cNvSpPr>
          <p:nvPr/>
        </p:nvSpPr>
        <p:spPr bwMode="auto">
          <a:xfrm>
            <a:off x="2934282" y="2461283"/>
            <a:ext cx="993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sym typeface="Times New Roman"/>
              </a:rPr>
              <a:t>UV</a:t>
            </a:r>
          </a:p>
        </p:txBody>
      </p:sp>
      <p:sp>
        <p:nvSpPr>
          <p:cNvPr id="15" name="Text Box 31"/>
          <p:cNvSpPr txBox="1">
            <a:spLocks noChangeArrowheads="1"/>
          </p:cNvSpPr>
          <p:nvPr/>
        </p:nvSpPr>
        <p:spPr bwMode="auto">
          <a:xfrm>
            <a:off x="4306769" y="2461285"/>
            <a:ext cx="993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sym typeface="Times New Roman"/>
              </a:rPr>
              <a:t>Infrared</a:t>
            </a:r>
          </a:p>
        </p:txBody>
      </p:sp>
      <p:sp>
        <p:nvSpPr>
          <p:cNvPr id="16" name="Text Box 31"/>
          <p:cNvSpPr txBox="1">
            <a:spLocks noChangeArrowheads="1"/>
          </p:cNvSpPr>
          <p:nvPr/>
        </p:nvSpPr>
        <p:spPr bwMode="auto">
          <a:xfrm>
            <a:off x="5671369" y="2342961"/>
            <a:ext cx="993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sym typeface="Times New Roman"/>
              </a:rPr>
              <a:t>Micro-</a:t>
            </a:r>
            <a:br>
              <a:rPr lang="en-US" sz="1800" dirty="0">
                <a:solidFill>
                  <a:srgbClr val="000000"/>
                </a:solidFill>
                <a:latin typeface="Arial" charset="0"/>
                <a:sym typeface="Times New Roman"/>
              </a:rPr>
            </a:br>
            <a:r>
              <a:rPr lang="en-US" sz="1800" dirty="0">
                <a:solidFill>
                  <a:srgbClr val="000000"/>
                </a:solidFill>
                <a:latin typeface="Arial" charset="0"/>
                <a:sym typeface="Times New Roman"/>
              </a:rPr>
              <a:t>waves</a:t>
            </a:r>
          </a:p>
        </p:txBody>
      </p:sp>
      <p:sp>
        <p:nvSpPr>
          <p:cNvPr id="17" name="Text Box 31"/>
          <p:cNvSpPr txBox="1">
            <a:spLocks noChangeArrowheads="1"/>
          </p:cNvSpPr>
          <p:nvPr/>
        </p:nvSpPr>
        <p:spPr bwMode="auto">
          <a:xfrm>
            <a:off x="7241054" y="2350850"/>
            <a:ext cx="9938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a:solidFill>
                  <a:srgbClr val="000000"/>
                </a:solidFill>
                <a:latin typeface="Arial" charset="0"/>
                <a:sym typeface="Times New Roman"/>
              </a:rPr>
              <a:t>Radio</a:t>
            </a:r>
            <a:br>
              <a:rPr lang="en-US" sz="1800" dirty="0">
                <a:solidFill>
                  <a:srgbClr val="000000"/>
                </a:solidFill>
                <a:latin typeface="Arial" charset="0"/>
                <a:sym typeface="Times New Roman"/>
              </a:rPr>
            </a:br>
            <a:r>
              <a:rPr lang="en-US" sz="1800" dirty="0">
                <a:solidFill>
                  <a:srgbClr val="000000"/>
                </a:solidFill>
                <a:latin typeface="Arial" charset="0"/>
                <a:sym typeface="Times New Roman"/>
              </a:rPr>
              <a:t>waves</a:t>
            </a:r>
          </a:p>
        </p:txBody>
      </p:sp>
      <p:sp>
        <p:nvSpPr>
          <p:cNvPr id="18" name="Text Box 31"/>
          <p:cNvSpPr txBox="1">
            <a:spLocks noChangeArrowheads="1"/>
          </p:cNvSpPr>
          <p:nvPr/>
        </p:nvSpPr>
        <p:spPr bwMode="auto">
          <a:xfrm>
            <a:off x="362841" y="1806544"/>
            <a:ext cx="86056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488950" algn="l"/>
                <a:tab pos="977900" algn="l"/>
                <a:tab pos="2343150" algn="l"/>
                <a:tab pos="3454400" algn="l"/>
                <a:tab pos="3951288" algn="l"/>
                <a:tab pos="4787900" algn="l"/>
                <a:tab pos="6294438" algn="l"/>
                <a:tab pos="7540625" algn="l"/>
              </a:tabLst>
            </a:pPr>
            <a:r>
              <a:rPr lang="en-US" sz="1900" dirty="0">
                <a:solidFill>
                  <a:srgbClr val="000000"/>
                </a:solidFill>
                <a:latin typeface="Arial" charset="0"/>
                <a:sym typeface="Times New Roman"/>
              </a:rPr>
              <a:t>10</a:t>
            </a:r>
            <a:r>
              <a:rPr lang="en-US" sz="1900" baseline="30000" dirty="0">
                <a:solidFill>
                  <a:srgbClr val="000000"/>
                </a:solidFill>
                <a:latin typeface="Symbol Std"/>
                <a:cs typeface="Symbol Std"/>
                <a:sym typeface="Times New Roman"/>
              </a:rPr>
              <a:t>−</a:t>
            </a:r>
            <a:r>
              <a:rPr lang="en-US" sz="1900" baseline="30000" dirty="0">
                <a:solidFill>
                  <a:srgbClr val="000000"/>
                </a:solidFill>
                <a:latin typeface="Arial" charset="0"/>
                <a:sym typeface="Times New Roman"/>
              </a:rPr>
              <a:t>5  </a:t>
            </a:r>
            <a:r>
              <a:rPr lang="en-US" sz="1900" dirty="0">
                <a:solidFill>
                  <a:srgbClr val="000000"/>
                </a:solidFill>
                <a:latin typeface="Arial" charset="0"/>
                <a:sym typeface="Times New Roman"/>
              </a:rPr>
              <a:t>nm	10</a:t>
            </a:r>
            <a:r>
              <a:rPr lang="en-US" sz="1900" baseline="30000" dirty="0">
                <a:solidFill>
                  <a:srgbClr val="000000"/>
                </a:solidFill>
                <a:latin typeface="Symbol Std"/>
                <a:cs typeface="Symbol Std"/>
                <a:sym typeface="Times New Roman"/>
              </a:rPr>
              <a:t>−</a:t>
            </a:r>
            <a:r>
              <a:rPr lang="en-US" sz="1900" baseline="30000" dirty="0">
                <a:solidFill>
                  <a:srgbClr val="000000"/>
                </a:solidFill>
                <a:latin typeface="Arial" charset="0"/>
                <a:sym typeface="Times New Roman"/>
              </a:rPr>
              <a:t>3 </a:t>
            </a:r>
            <a:r>
              <a:rPr lang="en-US" sz="1900" dirty="0">
                <a:solidFill>
                  <a:srgbClr val="000000"/>
                </a:solidFill>
                <a:latin typeface="Arial" charset="0"/>
                <a:sym typeface="Times New Roman"/>
              </a:rPr>
              <a:t>nm	1 nm	10</a:t>
            </a:r>
            <a:r>
              <a:rPr lang="en-US" sz="1900" baseline="30000" dirty="0">
                <a:solidFill>
                  <a:srgbClr val="000000"/>
                </a:solidFill>
                <a:latin typeface="Arial" charset="0"/>
                <a:sym typeface="Times New Roman"/>
              </a:rPr>
              <a:t>3</a:t>
            </a:r>
            <a:r>
              <a:rPr lang="en-US" sz="1900" dirty="0">
                <a:solidFill>
                  <a:srgbClr val="000000"/>
                </a:solidFill>
                <a:latin typeface="Arial" charset="0"/>
                <a:sym typeface="Times New Roman"/>
              </a:rPr>
              <a:t> nm	10</a:t>
            </a:r>
            <a:r>
              <a:rPr lang="en-US" sz="1900" baseline="30000" dirty="0">
                <a:solidFill>
                  <a:srgbClr val="000000"/>
                </a:solidFill>
                <a:latin typeface="Arial" charset="0"/>
                <a:sym typeface="Times New Roman"/>
              </a:rPr>
              <a:t>6</a:t>
            </a:r>
            <a:r>
              <a:rPr lang="en-US" sz="1900" dirty="0">
                <a:solidFill>
                  <a:srgbClr val="000000"/>
                </a:solidFill>
                <a:latin typeface="Arial" charset="0"/>
                <a:sym typeface="Times New Roman"/>
              </a:rPr>
              <a:t> nm	1 m	10</a:t>
            </a:r>
            <a:r>
              <a:rPr lang="en-US" sz="1900" baseline="30000" dirty="0">
                <a:solidFill>
                  <a:srgbClr val="000000"/>
                </a:solidFill>
                <a:latin typeface="Arial" charset="0"/>
                <a:sym typeface="Times New Roman"/>
              </a:rPr>
              <a:t>3</a:t>
            </a:r>
            <a:r>
              <a:rPr lang="en-US" sz="1900" dirty="0">
                <a:solidFill>
                  <a:srgbClr val="000000"/>
                </a:solidFill>
                <a:latin typeface="Arial" charset="0"/>
                <a:sym typeface="Times New Roman"/>
              </a:rPr>
              <a:t> m	</a:t>
            </a:r>
            <a:endParaRPr lang="en-US" sz="1900" baseline="30000" dirty="0">
              <a:solidFill>
                <a:srgbClr val="000000"/>
              </a:solidFill>
              <a:latin typeface="Arial" charset="0"/>
              <a:sym typeface="Times New Roman"/>
            </a:endParaRPr>
          </a:p>
        </p:txBody>
      </p:sp>
      <p:pic>
        <p:nvPicPr>
          <p:cNvPr id="3" name="Picture 2">
            <a:extLst>
              <a:ext uri="{FF2B5EF4-FFF2-40B4-BE49-F238E27FC236}">
                <a16:creationId xmlns:a16="http://schemas.microsoft.com/office/drawing/2014/main" id="{DE68EAEF-691E-4D6C-8B0E-374211FB4440}"/>
              </a:ext>
            </a:extLst>
          </p:cNvPr>
          <p:cNvPicPr>
            <a:picLocks noChangeAspect="1"/>
          </p:cNvPicPr>
          <p:nvPr/>
        </p:nvPicPr>
        <p:blipFill rotWithShape="1">
          <a:blip r:embed="rId3"/>
          <a:srcRect b="36144"/>
          <a:stretch/>
        </p:blipFill>
        <p:spPr>
          <a:xfrm>
            <a:off x="173377" y="1777759"/>
            <a:ext cx="8795622" cy="2108441"/>
          </a:xfrm>
          <a:prstGeom prst="rect">
            <a:avLst/>
          </a:prstGeom>
        </p:spPr>
      </p:pic>
      <p:sp>
        <p:nvSpPr>
          <p:cNvPr id="5" name="Arrow: Right 4">
            <a:extLst>
              <a:ext uri="{FF2B5EF4-FFF2-40B4-BE49-F238E27FC236}">
                <a16:creationId xmlns:a16="http://schemas.microsoft.com/office/drawing/2014/main" id="{670D6E1D-929A-4FC1-9333-1DEB066E4906}"/>
              </a:ext>
            </a:extLst>
          </p:cNvPr>
          <p:cNvSpPr/>
          <p:nvPr/>
        </p:nvSpPr>
        <p:spPr bwMode="auto">
          <a:xfrm>
            <a:off x="2979947" y="813729"/>
            <a:ext cx="3542718" cy="284499"/>
          </a:xfrm>
          <a:prstGeom prst="rightArrow">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19" name="Arrow: Left 18">
            <a:extLst>
              <a:ext uri="{FF2B5EF4-FFF2-40B4-BE49-F238E27FC236}">
                <a16:creationId xmlns:a16="http://schemas.microsoft.com/office/drawing/2014/main" id="{264F3086-2EC7-4127-B266-FC75C948A372}"/>
              </a:ext>
            </a:extLst>
          </p:cNvPr>
          <p:cNvSpPr/>
          <p:nvPr/>
        </p:nvSpPr>
        <p:spPr bwMode="auto">
          <a:xfrm>
            <a:off x="2934282" y="1325348"/>
            <a:ext cx="3542718" cy="284501"/>
          </a:xfrm>
          <a:prstGeom prst="leftArrow">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pic>
        <p:nvPicPr>
          <p:cNvPr id="21" name="Picture 20">
            <a:extLst>
              <a:ext uri="{FF2B5EF4-FFF2-40B4-BE49-F238E27FC236}">
                <a16:creationId xmlns:a16="http://schemas.microsoft.com/office/drawing/2014/main" id="{CEEF9709-76EB-4204-8304-033551FFA606}"/>
              </a:ext>
            </a:extLst>
          </p:cNvPr>
          <p:cNvPicPr>
            <a:picLocks noChangeAspect="1"/>
          </p:cNvPicPr>
          <p:nvPr/>
        </p:nvPicPr>
        <p:blipFill rotWithShape="1">
          <a:blip r:embed="rId3"/>
          <a:srcRect t="63628"/>
          <a:stretch/>
        </p:blipFill>
        <p:spPr>
          <a:xfrm>
            <a:off x="173377" y="3886200"/>
            <a:ext cx="8795622" cy="1200952"/>
          </a:xfrm>
          <a:prstGeom prst="rect">
            <a:avLst/>
          </a:prstGeom>
        </p:spPr>
      </p:pic>
    </p:spTree>
    <p:extLst>
      <p:ext uri="{BB962C8B-B14F-4D97-AF65-F5344CB8AC3E}">
        <p14:creationId xmlns:p14="http://schemas.microsoft.com/office/powerpoint/2010/main" val="12930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7" grpId="0"/>
      <p:bldP spid="8" grpId="0"/>
      <p:bldP spid="5"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 name="image11.jpg" descr="leaf border.jpg"/>
          <p:cNvPicPr/>
          <p:nvPr/>
        </p:nvPicPr>
        <p:blipFill>
          <a:blip r:embed="rId3"/>
          <a:stretch>
            <a:fillRect/>
          </a:stretch>
        </p:blipFill>
        <p:spPr>
          <a:xfrm>
            <a:off x="0" y="6297612"/>
            <a:ext cx="9144000" cy="560388"/>
          </a:xfrm>
          <a:prstGeom prst="rect">
            <a:avLst/>
          </a:prstGeom>
          <a:ln w="12700">
            <a:miter lim="400000"/>
          </a:ln>
        </p:spPr>
      </p:pic>
      <p:sp>
        <p:nvSpPr>
          <p:cNvPr id="288" name="Shape 288"/>
          <p:cNvSpPr/>
          <p:nvPr/>
        </p:nvSpPr>
        <p:spPr>
          <a:xfrm>
            <a:off x="103178" y="1281235"/>
            <a:ext cx="8613776" cy="33239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00050" indent="-400050">
              <a:spcBef>
                <a:spcPts val="600"/>
              </a:spcBef>
              <a:buSzPct val="100000"/>
              <a:buFont typeface="Comic Sans MS"/>
              <a:buChar char="•"/>
            </a:pPr>
            <a:r>
              <a:rPr sz="2200" kern="0" dirty="0">
                <a:solidFill>
                  <a:sysClr val="windowText" lastClr="000000"/>
                </a:solidFill>
                <a:latin typeface="Arial" panose="020B0604020202020204" pitchFamily="34" charset="0"/>
                <a:cs typeface="Arial" panose="020B0604020202020204" pitchFamily="34" charset="0"/>
                <a:sym typeface="Times New Roman"/>
              </a:rPr>
              <a:t>When white light strikes an object, some wavelengths are </a:t>
            </a:r>
            <a:r>
              <a:rPr sz="2200" b="1" kern="0" dirty="0">
                <a:solidFill>
                  <a:srgbClr val="0433FF"/>
                </a:solidFill>
                <a:latin typeface="Arial" panose="020B0604020202020204" pitchFamily="34" charset="0"/>
                <a:cs typeface="Arial" panose="020B0604020202020204" pitchFamily="34" charset="0"/>
                <a:sym typeface="Times New Roman"/>
              </a:rPr>
              <a:t>absorbed</a:t>
            </a:r>
            <a:r>
              <a:rPr sz="2200" kern="0" dirty="0">
                <a:solidFill>
                  <a:sysClr val="windowText" lastClr="000000"/>
                </a:solidFill>
                <a:latin typeface="Arial" panose="020B0604020202020204" pitchFamily="34" charset="0"/>
                <a:cs typeface="Arial" panose="020B0604020202020204" pitchFamily="34" charset="0"/>
                <a:sym typeface="Times New Roman"/>
              </a:rPr>
              <a:t> and some are </a:t>
            </a:r>
            <a:r>
              <a:rPr sz="2200" b="1" kern="0" dirty="0">
                <a:solidFill>
                  <a:srgbClr val="FF2600"/>
                </a:solidFill>
                <a:latin typeface="Arial" panose="020B0604020202020204" pitchFamily="34" charset="0"/>
                <a:cs typeface="Arial" panose="020B0604020202020204" pitchFamily="34" charset="0"/>
                <a:sym typeface="Times New Roman"/>
              </a:rPr>
              <a:t>reflected</a:t>
            </a:r>
            <a:r>
              <a:rPr sz="2200" kern="0" dirty="0">
                <a:solidFill>
                  <a:sysClr val="windowText" lastClr="000000"/>
                </a:solidFill>
                <a:latin typeface="Arial" panose="020B0604020202020204" pitchFamily="34" charset="0"/>
                <a:cs typeface="Arial" panose="020B0604020202020204" pitchFamily="34" charset="0"/>
                <a:sym typeface="Times New Roman"/>
              </a:rPr>
              <a:t>.</a:t>
            </a:r>
          </a:p>
          <a:p>
            <a:pPr marL="400050" indent="-400050">
              <a:spcBef>
                <a:spcPts val="1200"/>
              </a:spcBef>
              <a:buSzPct val="100000"/>
              <a:buFont typeface="Comic Sans MS"/>
              <a:buChar char="•"/>
            </a:pPr>
            <a:r>
              <a:rPr sz="2200" kern="0" dirty="0">
                <a:solidFill>
                  <a:sysClr val="windowText" lastClr="000000"/>
                </a:solidFill>
                <a:latin typeface="Arial" panose="020B0604020202020204" pitchFamily="34" charset="0"/>
                <a:cs typeface="Arial" panose="020B0604020202020204" pitchFamily="34" charset="0"/>
                <a:sym typeface="Times New Roman"/>
              </a:rPr>
              <a:t>Wavelengths absorbed cannot be seen</a:t>
            </a:r>
            <a:r>
              <a:rPr lang="en-US" sz="2200" kern="0" dirty="0">
                <a:solidFill>
                  <a:sysClr val="windowText" lastClr="000000"/>
                </a:solidFill>
                <a:latin typeface="Arial" panose="020B0604020202020204" pitchFamily="34" charset="0"/>
                <a:cs typeface="Arial" panose="020B0604020202020204" pitchFamily="34" charset="0"/>
                <a:sym typeface="Times New Roman"/>
              </a:rPr>
              <a:t>.</a:t>
            </a:r>
            <a:endParaRPr sz="2200" kern="0" dirty="0">
              <a:solidFill>
                <a:sysClr val="windowText" lastClr="000000"/>
              </a:solidFill>
              <a:latin typeface="Arial" panose="020B0604020202020204" pitchFamily="34" charset="0"/>
              <a:cs typeface="Arial" panose="020B0604020202020204" pitchFamily="34" charset="0"/>
              <a:sym typeface="Times New Roman"/>
            </a:endParaRPr>
          </a:p>
          <a:p>
            <a:pPr marL="742950" lvl="1" indent="-285750">
              <a:spcBef>
                <a:spcPts val="1200"/>
              </a:spcBef>
              <a:buSzPct val="100000"/>
              <a:buFont typeface="Comic Sans MS"/>
              <a:buChar char="–"/>
            </a:pPr>
            <a:r>
              <a:rPr sz="2200" kern="0" dirty="0">
                <a:solidFill>
                  <a:srgbClr val="CC3300"/>
                </a:solidFill>
                <a:latin typeface="Arial" panose="020B0604020202020204" pitchFamily="34" charset="0"/>
                <a:cs typeface="Arial" panose="020B0604020202020204" pitchFamily="34" charset="0"/>
                <a:sym typeface="Times New Roman"/>
              </a:rPr>
              <a:t>A </a:t>
            </a:r>
            <a:r>
              <a:rPr sz="2200" b="1"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Times New Roman"/>
              </a:rPr>
              <a:t>red</a:t>
            </a:r>
            <a:r>
              <a:rPr sz="2200" kern="0" dirty="0">
                <a:solidFill>
                  <a:srgbClr val="CC3300"/>
                </a:solidFill>
                <a:latin typeface="Arial" panose="020B0604020202020204" pitchFamily="34" charset="0"/>
                <a:cs typeface="Arial" panose="020B0604020202020204" pitchFamily="34" charset="0"/>
                <a:sym typeface="Times New Roman"/>
              </a:rPr>
              <a:t> </a:t>
            </a:r>
            <a:r>
              <a:rPr sz="2200" kern="0" dirty="0">
                <a:solidFill>
                  <a:sysClr val="windowText" lastClr="000000"/>
                </a:solidFill>
                <a:latin typeface="Arial" panose="020B0604020202020204" pitchFamily="34" charset="0"/>
                <a:cs typeface="Arial" panose="020B0604020202020204" pitchFamily="34" charset="0"/>
                <a:sym typeface="Times New Roman"/>
              </a:rPr>
              <a:t>apple absorbs all wavelengths of white light, except</a:t>
            </a:r>
            <a:r>
              <a:rPr sz="2200" kern="0" dirty="0">
                <a:solidFill>
                  <a:srgbClr val="CC3300"/>
                </a:solidFill>
                <a:latin typeface="Arial" panose="020B0604020202020204" pitchFamily="34" charset="0"/>
                <a:cs typeface="Arial" panose="020B0604020202020204" pitchFamily="34" charset="0"/>
                <a:sym typeface="Times New Roman"/>
              </a:rPr>
              <a:t> </a:t>
            </a:r>
            <a:r>
              <a:rPr sz="2200" b="1"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Times New Roman"/>
              </a:rPr>
              <a:t>red</a:t>
            </a:r>
            <a:r>
              <a:rPr sz="2200" kern="0" dirty="0">
                <a:solidFill>
                  <a:srgbClr val="CC3300"/>
                </a:solidFill>
                <a:latin typeface="Arial" panose="020B0604020202020204" pitchFamily="34" charset="0"/>
                <a:cs typeface="Arial" panose="020B0604020202020204" pitchFamily="34" charset="0"/>
                <a:sym typeface="Times New Roman"/>
              </a:rPr>
              <a:t>.</a:t>
            </a:r>
          </a:p>
          <a:p>
            <a:pPr marL="742950" lvl="1" indent="-285750">
              <a:spcBef>
                <a:spcPts val="1200"/>
              </a:spcBef>
              <a:buSzPct val="100000"/>
              <a:buFont typeface="Comic Sans MS"/>
              <a:buChar char="–"/>
            </a:pPr>
            <a:r>
              <a:rPr sz="2200" kern="0" dirty="0">
                <a:solidFill>
                  <a:srgbClr val="CC3300"/>
                </a:solidFill>
                <a:latin typeface="Arial" panose="020B0604020202020204" pitchFamily="34" charset="0"/>
                <a:cs typeface="Arial" panose="020B0604020202020204" pitchFamily="34" charset="0"/>
                <a:sym typeface="Times New Roman"/>
              </a:rPr>
              <a:t>The red wavelength </a:t>
            </a:r>
            <a:r>
              <a:rPr sz="2200" kern="0" dirty="0">
                <a:solidFill>
                  <a:sysClr val="windowText" lastClr="000000"/>
                </a:solidFill>
                <a:latin typeface="Arial" panose="020B0604020202020204" pitchFamily="34" charset="0"/>
                <a:cs typeface="Arial" panose="020B0604020202020204" pitchFamily="34" charset="0"/>
                <a:sym typeface="Times New Roman"/>
              </a:rPr>
              <a:t>of light is reflected to our eye, and perceived as</a:t>
            </a:r>
            <a:r>
              <a:rPr sz="2200" kern="0" dirty="0">
                <a:solidFill>
                  <a:srgbClr val="CC3300"/>
                </a:solidFill>
                <a:latin typeface="Arial" panose="020B0604020202020204" pitchFamily="34" charset="0"/>
                <a:cs typeface="Arial" panose="020B0604020202020204" pitchFamily="34" charset="0"/>
                <a:sym typeface="Times New Roman"/>
              </a:rPr>
              <a:t> </a:t>
            </a:r>
            <a:r>
              <a:rPr sz="2200" b="1" kern="0" dirty="0">
                <a:solidFill>
                  <a:srgbClr val="C00000"/>
                </a:solidFill>
                <a:latin typeface="Arial" panose="020B0604020202020204" pitchFamily="34" charset="0"/>
                <a:cs typeface="Arial" panose="020B0604020202020204" pitchFamily="34" charset="0"/>
                <a:sym typeface="Times New Roman"/>
              </a:rPr>
              <a:t>red</a:t>
            </a:r>
            <a:r>
              <a:rPr sz="2200" kern="0" dirty="0">
                <a:solidFill>
                  <a:srgbClr val="CC3300"/>
                </a:solidFill>
                <a:latin typeface="Arial" panose="020B0604020202020204" pitchFamily="34" charset="0"/>
                <a:cs typeface="Arial" panose="020B0604020202020204" pitchFamily="34" charset="0"/>
                <a:sym typeface="Times New Roman"/>
              </a:rPr>
              <a:t>.</a:t>
            </a:r>
          </a:p>
          <a:p>
            <a:pPr marL="400050" indent="-400050">
              <a:spcBef>
                <a:spcPts val="1200"/>
              </a:spcBef>
              <a:buSzPct val="100000"/>
              <a:buFont typeface="Comic Sans MS"/>
              <a:buChar char="•"/>
            </a:pPr>
            <a:r>
              <a:rPr sz="2200" kern="0" dirty="0">
                <a:solidFill>
                  <a:srgbClr val="CC3300"/>
                </a:solidFill>
                <a:latin typeface="Arial" panose="020B0604020202020204" pitchFamily="34" charset="0"/>
                <a:cs typeface="Arial" panose="020B0604020202020204" pitchFamily="34" charset="0"/>
                <a:sym typeface="Times New Roman"/>
              </a:rPr>
              <a:t>A </a:t>
            </a:r>
            <a:r>
              <a:rPr sz="2200" b="1" kern="0" dirty="0">
                <a:solidFill>
                  <a:srgbClr val="C00000"/>
                </a:solidFill>
                <a:latin typeface="Arial" panose="020B0604020202020204" pitchFamily="34" charset="0"/>
                <a:cs typeface="Arial" panose="020B0604020202020204" pitchFamily="34" charset="0"/>
                <a:sym typeface="Times New Roman"/>
              </a:rPr>
              <a:t>red</a:t>
            </a:r>
            <a:r>
              <a:rPr sz="2200" kern="0" dirty="0">
                <a:solidFill>
                  <a:srgbClr val="CC3300"/>
                </a:solidFill>
                <a:latin typeface="Arial" panose="020B0604020202020204" pitchFamily="34" charset="0"/>
                <a:cs typeface="Arial" panose="020B0604020202020204" pitchFamily="34" charset="0"/>
                <a:sym typeface="Times New Roman"/>
              </a:rPr>
              <a:t> </a:t>
            </a:r>
            <a:r>
              <a:rPr sz="2200" kern="0" dirty="0">
                <a:solidFill>
                  <a:sysClr val="windowText" lastClr="000000"/>
                </a:solidFill>
                <a:latin typeface="Arial" panose="020B0604020202020204" pitchFamily="34" charset="0"/>
                <a:cs typeface="Arial" panose="020B0604020202020204" pitchFamily="34" charset="0"/>
                <a:sym typeface="Times New Roman"/>
              </a:rPr>
              <a:t>apple appears</a:t>
            </a:r>
            <a:r>
              <a:rPr sz="2200" kern="0" dirty="0">
                <a:solidFill>
                  <a:srgbClr val="CC3300"/>
                </a:solidFill>
                <a:latin typeface="Arial" panose="020B0604020202020204" pitchFamily="34" charset="0"/>
                <a:cs typeface="Arial" panose="020B0604020202020204" pitchFamily="34" charset="0"/>
                <a:sym typeface="Times New Roman"/>
              </a:rPr>
              <a:t> </a:t>
            </a:r>
            <a:r>
              <a:rPr sz="2200" b="1" kern="0" dirty="0">
                <a:solidFill>
                  <a:srgbClr val="C00000"/>
                </a:solidFill>
                <a:latin typeface="Arial" panose="020B0604020202020204" pitchFamily="34" charset="0"/>
                <a:cs typeface="Arial" panose="020B0604020202020204" pitchFamily="34" charset="0"/>
                <a:sym typeface="Times New Roman"/>
              </a:rPr>
              <a:t>red</a:t>
            </a:r>
            <a:r>
              <a:rPr sz="2200" kern="0" dirty="0">
                <a:solidFill>
                  <a:srgbClr val="CC3300"/>
                </a:solidFill>
                <a:latin typeface="Arial" panose="020B0604020202020204" pitchFamily="34" charset="0"/>
                <a:cs typeface="Arial" panose="020B0604020202020204" pitchFamily="34" charset="0"/>
                <a:sym typeface="Times New Roman"/>
              </a:rPr>
              <a:t> </a:t>
            </a:r>
            <a:r>
              <a:rPr sz="2200" kern="0" dirty="0">
                <a:solidFill>
                  <a:sysClr val="windowText" lastClr="000000"/>
                </a:solidFill>
                <a:latin typeface="Arial" panose="020B0604020202020204" pitchFamily="34" charset="0"/>
                <a:cs typeface="Arial" panose="020B0604020202020204" pitchFamily="34" charset="0"/>
                <a:sym typeface="Times New Roman"/>
              </a:rPr>
              <a:t>because it </a:t>
            </a:r>
            <a:r>
              <a:rPr lang="en-US" sz="2200" kern="0" dirty="0">
                <a:solidFill>
                  <a:sysClr val="windowText" lastClr="000000"/>
                </a:solidFill>
                <a:latin typeface="Arial" panose="020B0604020202020204" pitchFamily="34" charset="0"/>
                <a:cs typeface="Arial" panose="020B0604020202020204" pitchFamily="34" charset="0"/>
                <a:sym typeface="Times New Roman"/>
              </a:rPr>
              <a:t>             </a:t>
            </a:r>
            <a:r>
              <a:rPr sz="2200" kern="0" dirty="0">
                <a:solidFill>
                  <a:sysClr val="windowText" lastClr="000000"/>
                </a:solidFill>
                <a:latin typeface="Arial" panose="020B0604020202020204" pitchFamily="34" charset="0"/>
                <a:cs typeface="Arial" panose="020B0604020202020204" pitchFamily="34" charset="0"/>
                <a:sym typeface="Times New Roman"/>
              </a:rPr>
              <a:t>reflects light in the</a:t>
            </a:r>
            <a:r>
              <a:rPr sz="2200" kern="0" dirty="0">
                <a:solidFill>
                  <a:srgbClr val="CC3300"/>
                </a:solidFill>
                <a:latin typeface="Arial" panose="020B0604020202020204" pitchFamily="34" charset="0"/>
                <a:cs typeface="Arial" panose="020B0604020202020204" pitchFamily="34" charset="0"/>
                <a:sym typeface="Times New Roman"/>
              </a:rPr>
              <a:t> </a:t>
            </a:r>
            <a:r>
              <a:rPr sz="2200" b="1" kern="0" dirty="0">
                <a:solidFill>
                  <a:srgbClr val="C00000"/>
                </a:solidFill>
                <a:latin typeface="Arial" panose="020B0604020202020204" pitchFamily="34" charset="0"/>
                <a:cs typeface="Arial" panose="020B0604020202020204" pitchFamily="34" charset="0"/>
                <a:sym typeface="Times New Roman"/>
              </a:rPr>
              <a:t>red</a:t>
            </a:r>
            <a:r>
              <a:rPr sz="2200" kern="0" dirty="0">
                <a:solidFill>
                  <a:srgbClr val="CC3300"/>
                </a:solidFill>
                <a:latin typeface="Arial" panose="020B0604020202020204" pitchFamily="34" charset="0"/>
                <a:cs typeface="Arial" panose="020B0604020202020204" pitchFamily="34" charset="0"/>
                <a:sym typeface="Times New Roman"/>
              </a:rPr>
              <a:t> </a:t>
            </a:r>
            <a:r>
              <a:rPr sz="2200" kern="0" dirty="0">
                <a:solidFill>
                  <a:sysClr val="windowText" lastClr="000000"/>
                </a:solidFill>
                <a:latin typeface="Arial" panose="020B0604020202020204" pitchFamily="34" charset="0"/>
                <a:cs typeface="Arial" panose="020B0604020202020204" pitchFamily="34" charset="0"/>
                <a:sym typeface="Times New Roman"/>
              </a:rPr>
              <a:t>wavelength.</a:t>
            </a:r>
            <a:endParaRPr sz="2200" kern="0" dirty="0">
              <a:solidFill>
                <a:srgbClr val="CC3300"/>
              </a:solidFill>
              <a:latin typeface="Arial" panose="020B0604020202020204" pitchFamily="34" charset="0"/>
              <a:cs typeface="Arial" panose="020B0604020202020204" pitchFamily="34" charset="0"/>
              <a:sym typeface="Times New Roman"/>
            </a:endParaRPr>
          </a:p>
        </p:txBody>
      </p:sp>
      <p:pic>
        <p:nvPicPr>
          <p:cNvPr id="289" name="pasted-image.pdf"/>
          <p:cNvPicPr/>
          <p:nvPr/>
        </p:nvPicPr>
        <p:blipFill>
          <a:blip r:embed="rId4"/>
          <a:stretch>
            <a:fillRect/>
          </a:stretch>
        </p:blipFill>
        <p:spPr>
          <a:xfrm>
            <a:off x="4191000" y="3737747"/>
            <a:ext cx="4195890" cy="2963724"/>
          </a:xfrm>
          <a:prstGeom prst="rect">
            <a:avLst/>
          </a:prstGeom>
          <a:ln w="12700">
            <a:miter lim="400000"/>
          </a:ln>
        </p:spPr>
      </p:pic>
      <p:sp>
        <p:nvSpPr>
          <p:cNvPr id="2" name="TextBox 1"/>
          <p:cNvSpPr txBox="1"/>
          <p:nvPr/>
        </p:nvSpPr>
        <p:spPr>
          <a:xfrm>
            <a:off x="103178" y="156529"/>
            <a:ext cx="7607209" cy="7232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spcBef>
                <a:spcPts val="600"/>
              </a:spcBef>
              <a:buSzPct val="100000"/>
              <a:defRPr/>
            </a:pPr>
            <a:r>
              <a:rPr lang="en-US" sz="3600" b="1" u="sng" kern="0" dirty="0">
                <a:solidFill>
                  <a:srgbClr val="CC3300"/>
                </a:solidFill>
                <a:effectLst>
                  <a:outerShdw blurRad="38100" dist="38100" dir="2700000" rotWithShape="0">
                    <a:srgbClr val="000000">
                      <a:alpha val="43137"/>
                    </a:srgbClr>
                  </a:outerShdw>
                </a:effectLst>
                <a:latin typeface="Arial" panose="020B0604020202020204" pitchFamily="34" charset="0"/>
                <a:cs typeface="Arial" panose="020B0604020202020204" pitchFamily="34" charset="0"/>
                <a:sym typeface="Times New Roman"/>
              </a:rPr>
              <a:t>Why does a </a:t>
            </a:r>
            <a:r>
              <a:rPr lang="en-US" sz="3600" b="1" u="sng" kern="0" dirty="0">
                <a:solidFill>
                  <a:srgbClr val="C00000"/>
                </a:solidFill>
                <a:effectLst>
                  <a:outerShdw blurRad="38100" dist="38100" dir="2700000" rotWithShape="0">
                    <a:srgbClr val="000000">
                      <a:alpha val="43137"/>
                    </a:srgbClr>
                  </a:outerShdw>
                </a:effectLst>
                <a:latin typeface="Arial" panose="020B0604020202020204" pitchFamily="34" charset="0"/>
                <a:cs typeface="Arial" panose="020B0604020202020204" pitchFamily="34" charset="0"/>
                <a:sym typeface="Times New Roman"/>
              </a:rPr>
              <a:t>red</a:t>
            </a:r>
            <a:r>
              <a:rPr lang="en-US" sz="3600" b="1" u="sng" kern="0" dirty="0">
                <a:solidFill>
                  <a:srgbClr val="CC3300"/>
                </a:solidFill>
                <a:effectLst>
                  <a:outerShdw blurRad="38100" dist="38100" dir="2700000" rotWithShape="0">
                    <a:srgbClr val="000000">
                      <a:alpha val="43137"/>
                    </a:srgbClr>
                  </a:outerShdw>
                </a:effectLst>
                <a:latin typeface="Arial" panose="020B0604020202020204" pitchFamily="34" charset="0"/>
                <a:cs typeface="Arial" panose="020B0604020202020204" pitchFamily="34" charset="0"/>
                <a:sym typeface="Times New Roman"/>
              </a:rPr>
              <a:t> apple appear </a:t>
            </a:r>
            <a:r>
              <a:rPr lang="en-US" sz="3600" b="1" u="sng" kern="0" dirty="0">
                <a:solidFill>
                  <a:srgbClr val="C00000"/>
                </a:solidFill>
                <a:effectLst>
                  <a:outerShdw blurRad="38100" dist="38100" dir="2700000" rotWithShape="0">
                    <a:srgbClr val="000000">
                      <a:alpha val="43137"/>
                    </a:srgbClr>
                  </a:outerShdw>
                </a:effectLst>
                <a:latin typeface="Arial" panose="020B0604020202020204" pitchFamily="34" charset="0"/>
                <a:cs typeface="Arial" panose="020B0604020202020204" pitchFamily="34" charset="0"/>
                <a:sym typeface="Times New Roman"/>
              </a:rPr>
              <a:t>red</a:t>
            </a:r>
            <a:r>
              <a:rPr lang="en-US" sz="3600" b="1" u="sng" kern="0" dirty="0">
                <a:solidFill>
                  <a:srgbClr val="CC3300"/>
                </a:solidFill>
                <a:effectLst>
                  <a:outerShdw blurRad="38100" dist="38100" dir="2700000" rotWithShape="0">
                    <a:srgbClr val="000000">
                      <a:alpha val="43137"/>
                    </a:srgbClr>
                  </a:outerShdw>
                </a:effectLst>
                <a:latin typeface="Arial" panose="020B0604020202020204" pitchFamily="34" charset="0"/>
                <a:cs typeface="Arial" panose="020B0604020202020204" pitchFamily="34" charset="0"/>
                <a:sym typeface="Times New Roman"/>
              </a:rPr>
              <a:t>?</a:t>
            </a:r>
            <a:endParaRPr lang="en-US" sz="3200" b="1" u="sng" kern="0" dirty="0">
              <a:solidFill>
                <a:srgbClr val="CC3300"/>
              </a:solidFill>
              <a:effectLst>
                <a:outerShdw blurRad="38100" dist="38100" dir="2700000" rotWithShape="0">
                  <a:srgbClr val="000000">
                    <a:alpha val="43137"/>
                  </a:srgbClr>
                </a:outerShdw>
              </a:effectLst>
              <a:latin typeface="Arial" panose="020B0604020202020204" pitchFamily="34" charset="0"/>
              <a:cs typeface="Arial" panose="020B0604020202020204" pitchFamily="34" charset="0"/>
              <a:sym typeface="Times New Roman"/>
            </a:endParaRPr>
          </a:p>
        </p:txBody>
      </p:sp>
      <p:sp>
        <p:nvSpPr>
          <p:cNvPr id="3" name="Slide Number Placeholder 2"/>
          <p:cNvSpPr>
            <a:spLocks noGrp="1"/>
          </p:cNvSpPr>
          <p:nvPr>
            <p:ph type="sldNum" sz="quarter" idx="2"/>
          </p:nvPr>
        </p:nvSpPr>
        <p:spPr/>
        <p:txBody>
          <a:bodyPr/>
          <a:lstStyle/>
          <a:p>
            <a:fld id="{86CB4B4D-7CA3-9044-876B-883B54F8677D}" type="slidenum">
              <a:rPr lang="en-US" smtClean="0"/>
              <a:pPr/>
              <a:t>37</a:t>
            </a:fld>
            <a:endParaRPr lang="en-US"/>
          </a:p>
        </p:txBody>
      </p:sp>
    </p:spTree>
    <p:extLst>
      <p:ext uri="{BB962C8B-B14F-4D97-AF65-F5344CB8AC3E}">
        <p14:creationId xmlns:p14="http://schemas.microsoft.com/office/powerpoint/2010/main" val="420453683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5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5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500"/>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fade">
                                      <p:cBhvr>
                                        <p:cTn id="22" dur="500"/>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8">
                                            <p:txEl>
                                              <p:pRg st="4" end="4"/>
                                            </p:txEl>
                                          </p:spTgt>
                                        </p:tgtEl>
                                        <p:attrNameLst>
                                          <p:attrName>style.visibility</p:attrName>
                                        </p:attrNameLst>
                                      </p:cBhvr>
                                      <p:to>
                                        <p:strVal val="visible"/>
                                      </p:to>
                                    </p:set>
                                    <p:animEffect transition="in" filter="fade">
                                      <p:cBhvr>
                                        <p:cTn id="27" dur="500"/>
                                        <p:tgtEl>
                                          <p:spTgt spid="2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75133" cy="5349873"/>
          </a:xfrm>
        </p:spPr>
        <p:txBody>
          <a:bodyPr/>
          <a:lstStyle/>
          <a:p>
            <a:r>
              <a:rPr lang="en-US" b="1" dirty="0">
                <a:solidFill>
                  <a:srgbClr val="00CC00"/>
                </a:solidFill>
                <a:effectLst>
                  <a:outerShdw blurRad="38100" dist="38100" dir="2700000" algn="tl">
                    <a:srgbClr val="000000">
                      <a:alpha val="43137"/>
                    </a:srgbClr>
                  </a:outerShdw>
                </a:effectLst>
              </a:rPr>
              <a:t>PLANT PIGMENTS</a:t>
            </a:r>
          </a:p>
          <a:p>
            <a:pPr lvl="1"/>
            <a:r>
              <a:rPr lang="en-US" dirty="0"/>
              <a:t>are built into the </a:t>
            </a:r>
            <a:r>
              <a:rPr lang="en-US" b="1" dirty="0">
                <a:solidFill>
                  <a:srgbClr val="FF3300"/>
                </a:solidFill>
                <a:effectLst>
                  <a:outerShdw blurRad="38100" dist="38100" dir="2700000" algn="tl">
                    <a:srgbClr val="000000">
                      <a:alpha val="43137"/>
                    </a:srgbClr>
                  </a:outerShdw>
                </a:effectLst>
              </a:rPr>
              <a:t>Thylakoid Membrane.</a:t>
            </a:r>
          </a:p>
          <a:p>
            <a:pPr lvl="1"/>
            <a:r>
              <a:rPr lang="en-US" b="1" dirty="0">
                <a:solidFill>
                  <a:srgbClr val="0000FF"/>
                </a:solidFill>
              </a:rPr>
              <a:t>absorb</a:t>
            </a:r>
            <a:r>
              <a:rPr lang="en-US" dirty="0"/>
              <a:t> some wavelengths of light.</a:t>
            </a:r>
          </a:p>
          <a:p>
            <a:pPr lvl="1"/>
            <a:r>
              <a:rPr lang="en-US" b="1" dirty="0">
                <a:solidFill>
                  <a:srgbClr val="0000FF"/>
                </a:solidFill>
              </a:rPr>
              <a:t>reflect</a:t>
            </a:r>
            <a:r>
              <a:rPr lang="en-US" dirty="0"/>
              <a:t> other wavelengths.</a:t>
            </a:r>
          </a:p>
          <a:p>
            <a:pPr>
              <a:spcBef>
                <a:spcPts val="1800"/>
              </a:spcBef>
            </a:pPr>
            <a:r>
              <a:rPr lang="en-US" dirty="0"/>
              <a:t>We see the color of the wavelengths that are </a:t>
            </a:r>
            <a:r>
              <a:rPr lang="en-US" b="1" dirty="0">
                <a:solidFill>
                  <a:srgbClr val="0000FF"/>
                </a:solidFill>
                <a:effectLst>
                  <a:outerShdw blurRad="38100" dist="38100" dir="2700000" algn="tl">
                    <a:srgbClr val="000000">
                      <a:alpha val="43137"/>
                    </a:srgbClr>
                  </a:outerShdw>
                </a:effectLst>
              </a:rPr>
              <a:t>reflected</a:t>
            </a:r>
            <a:r>
              <a:rPr lang="en-US" dirty="0"/>
              <a:t> by pigments.</a:t>
            </a:r>
          </a:p>
          <a:p>
            <a:pPr>
              <a:spcBef>
                <a:spcPts val="1800"/>
              </a:spcBef>
            </a:pPr>
            <a:r>
              <a:rPr lang="en-US" dirty="0"/>
              <a:t>For example, </a:t>
            </a:r>
            <a:r>
              <a:rPr lang="en-US" b="1" dirty="0">
                <a:solidFill>
                  <a:srgbClr val="00CC00"/>
                </a:solidFill>
                <a:effectLst>
                  <a:outerShdw blurRad="38100" dist="38100" dir="2700000" algn="tl">
                    <a:srgbClr val="000000">
                      <a:alpha val="43137"/>
                    </a:srgbClr>
                  </a:outerShdw>
                </a:effectLst>
              </a:rPr>
              <a:t>Chlorophyll</a:t>
            </a:r>
            <a:r>
              <a:rPr lang="en-US" dirty="0"/>
              <a:t> </a:t>
            </a:r>
            <a:r>
              <a:rPr lang="en-US" dirty="0">
                <a:solidFill>
                  <a:srgbClr val="0000FF"/>
                </a:solidFill>
              </a:rPr>
              <a:t>reflects</a:t>
            </a:r>
            <a:r>
              <a:rPr lang="en-US" dirty="0"/>
              <a:t> </a:t>
            </a:r>
            <a:r>
              <a:rPr lang="en-US" b="1" dirty="0">
                <a:solidFill>
                  <a:srgbClr val="00CC00"/>
                </a:solidFill>
              </a:rPr>
              <a:t>green </a:t>
            </a:r>
            <a:r>
              <a:rPr lang="en-US" dirty="0"/>
              <a:t>wavelengths.</a:t>
            </a:r>
          </a:p>
          <a:p>
            <a:pPr marL="800100" lvl="1" indent="-342900">
              <a:buSzPct val="100000"/>
              <a:buFont typeface="Comic Sans MS"/>
              <a:buChar char="•"/>
            </a:pPr>
            <a:r>
              <a:rPr lang="en-US" dirty="0">
                <a:solidFill>
                  <a:srgbClr val="CC3300"/>
                </a:solidFill>
              </a:rPr>
              <a:t>The </a:t>
            </a:r>
            <a:r>
              <a:rPr lang="en-US" b="1" dirty="0">
                <a:solidFill>
                  <a:srgbClr val="FF3300"/>
                </a:solidFill>
                <a:effectLst>
                  <a:outerShdw blurRad="38100" dist="38100" dir="2700000" rotWithShape="0">
                    <a:srgbClr val="000000">
                      <a:alpha val="43137"/>
                    </a:srgbClr>
                  </a:outerShdw>
                </a:effectLst>
              </a:rPr>
              <a:t>energy</a:t>
            </a:r>
            <a:r>
              <a:rPr lang="en-US" dirty="0">
                <a:solidFill>
                  <a:srgbClr val="CC3300"/>
                </a:solidFill>
              </a:rPr>
              <a:t> provided by the sun to fuel </a:t>
            </a:r>
            <a:r>
              <a:rPr lang="en-US" b="1" dirty="0">
                <a:solidFill>
                  <a:srgbClr val="00CC00"/>
                </a:solidFill>
                <a:effectLst>
                  <a:outerShdw blurRad="38100" dist="38100" dir="2700000" rotWithShape="0">
                    <a:srgbClr val="000000">
                      <a:alpha val="43137"/>
                    </a:srgbClr>
                  </a:outerShdw>
                </a:effectLst>
              </a:rPr>
              <a:t>photosynthesis</a:t>
            </a:r>
            <a:r>
              <a:rPr lang="en-US" dirty="0">
                <a:solidFill>
                  <a:srgbClr val="CC3300"/>
                </a:solidFill>
              </a:rPr>
              <a:t> comes from the wavelengths of light </a:t>
            </a:r>
            <a:r>
              <a:rPr lang="en-US" b="1" dirty="0">
                <a:solidFill>
                  <a:srgbClr val="008000"/>
                </a:solidFill>
                <a:effectLst>
                  <a:outerShdw blurRad="38100" dist="38100" dir="2700000" rotWithShape="0">
                    <a:srgbClr val="000000">
                      <a:alpha val="43137"/>
                    </a:srgbClr>
                  </a:outerShdw>
                </a:effectLst>
              </a:rPr>
              <a:t>chlorophyll</a:t>
            </a:r>
            <a:r>
              <a:rPr lang="en-US" dirty="0">
                <a:solidFill>
                  <a:srgbClr val="CC3300"/>
                </a:solidFill>
              </a:rPr>
              <a:t> absorbs.</a:t>
            </a:r>
          </a:p>
          <a:p>
            <a:pPr lvl="1"/>
            <a:endParaRPr lang="en-US" dirty="0"/>
          </a:p>
        </p:txBody>
      </p:sp>
      <p:sp>
        <p:nvSpPr>
          <p:cNvPr id="6" name="Title 1"/>
          <p:cNvSpPr>
            <a:spLocks noGrp="1"/>
          </p:cNvSpPr>
          <p:nvPr>
            <p:ph type="title"/>
          </p:nvPr>
        </p:nvSpPr>
        <p:spPr>
          <a:xfrm>
            <a:off x="313267" y="365127"/>
            <a:ext cx="8475133" cy="549274"/>
          </a:xfrm>
        </p:spPr>
        <p:txBody>
          <a:bodyPr/>
          <a:lstStyle/>
          <a:p>
            <a:pPr algn="ctr"/>
            <a:r>
              <a:rPr lang="en-US" sz="2000" dirty="0">
                <a:solidFill>
                  <a:srgbClr val="FF0000"/>
                </a:solidFill>
                <a:effectLst>
                  <a:outerShdw blurRad="38100" dist="38100" dir="2700000" algn="tl">
                    <a:srgbClr val="000000">
                      <a:alpha val="43137"/>
                    </a:srgbClr>
                  </a:outerShdw>
                </a:effectLst>
              </a:rPr>
              <a:t>Visible Radiation </a:t>
            </a:r>
            <a:r>
              <a:rPr lang="en-US" sz="2000" dirty="0">
                <a:solidFill>
                  <a:srgbClr val="0000FF"/>
                </a:solidFill>
                <a:effectLst>
                  <a:outerShdw blurRad="38100" dist="38100" dir="2700000" algn="tl">
                    <a:srgbClr val="000000">
                      <a:alpha val="43137"/>
                    </a:srgbClr>
                  </a:outerShdw>
                </a:effectLst>
              </a:rPr>
              <a:t>absorbed by </a:t>
            </a:r>
            <a:r>
              <a:rPr lang="en-US" sz="2000" dirty="0">
                <a:solidFill>
                  <a:srgbClr val="00CC00"/>
                </a:solidFill>
                <a:effectLst>
                  <a:outerShdw blurRad="38100" dist="38100" dir="2700000" algn="tl">
                    <a:srgbClr val="000000">
                      <a:alpha val="43137"/>
                    </a:srgbClr>
                  </a:outerShdw>
                </a:effectLst>
              </a:rPr>
              <a:t>Pigments </a:t>
            </a:r>
            <a:r>
              <a:rPr lang="en-US" sz="2000" dirty="0">
                <a:solidFill>
                  <a:srgbClr val="0000FF"/>
                </a:solidFill>
                <a:effectLst>
                  <a:outerShdw blurRad="38100" dist="38100" dir="2700000" algn="tl">
                    <a:srgbClr val="000000">
                      <a:alpha val="43137"/>
                    </a:srgbClr>
                  </a:outerShdw>
                </a:effectLst>
              </a:rPr>
              <a:t>drives the </a:t>
            </a:r>
            <a:r>
              <a:rPr lang="en-US" sz="2000" dirty="0">
                <a:solidFill>
                  <a:srgbClr val="7030A0"/>
                </a:solidFill>
                <a:effectLst>
                  <a:outerShdw blurRad="38100" dist="38100" dir="2700000" algn="tl">
                    <a:srgbClr val="000000">
                      <a:alpha val="43137"/>
                    </a:srgbClr>
                  </a:outerShdw>
                </a:effectLst>
              </a:rPr>
              <a:t>Light Reactions</a:t>
            </a:r>
          </a:p>
        </p:txBody>
      </p:sp>
      <p:sp>
        <p:nvSpPr>
          <p:cNvPr id="2" name="Footer Placeholder 1"/>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271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07_06b_0LightChloroplast-U.jpg"/>
          <p:cNvPicPr>
            <a:picLocks noChangeAspect="1"/>
          </p:cNvPicPr>
          <p:nvPr/>
        </p:nvPicPr>
        <p:blipFill rotWithShape="1">
          <a:blip r:embed="rId3" cstate="email">
            <a:extLst>
              <a:ext uri="{28A0092B-C50C-407E-A947-70E740481C1C}">
                <a14:useLocalDpi xmlns:a14="http://schemas.microsoft.com/office/drawing/2010/main" val="0"/>
              </a:ext>
            </a:extLst>
          </a:blip>
          <a:srcRect b="3324"/>
          <a:stretch/>
        </p:blipFill>
        <p:spPr>
          <a:xfrm>
            <a:off x="1356360" y="490728"/>
            <a:ext cx="6431280" cy="5681250"/>
          </a:xfrm>
          <a:prstGeom prst="rect">
            <a:avLst/>
          </a:prstGeom>
        </p:spPr>
      </p:pic>
      <p:cxnSp>
        <p:nvCxnSpPr>
          <p:cNvPr id="20" name="Straight Connector 19"/>
          <p:cNvCxnSpPr/>
          <p:nvPr/>
        </p:nvCxnSpPr>
        <p:spPr bwMode="auto">
          <a:xfrm flipH="1">
            <a:off x="4174301" y="4092110"/>
            <a:ext cx="1293283" cy="1555392"/>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4168476" y="4511542"/>
            <a:ext cx="1200072" cy="1130135"/>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Box 31"/>
          <p:cNvSpPr txBox="1">
            <a:spLocks noChangeArrowheads="1"/>
          </p:cNvSpPr>
          <p:nvPr/>
        </p:nvSpPr>
        <p:spPr bwMode="auto">
          <a:xfrm>
            <a:off x="4512625" y="1700746"/>
            <a:ext cx="905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a:solidFill>
                  <a:srgbClr val="000000"/>
                </a:solidFill>
                <a:latin typeface="Arial" charset="0"/>
                <a:sym typeface="Times New Roman"/>
              </a:rPr>
              <a:t>Light</a:t>
            </a:r>
          </a:p>
        </p:txBody>
      </p:sp>
      <p:cxnSp>
        <p:nvCxnSpPr>
          <p:cNvPr id="4" name="Straight Connector 3"/>
          <p:cNvCxnSpPr/>
          <p:nvPr/>
        </p:nvCxnSpPr>
        <p:spPr bwMode="auto">
          <a:xfrm flipV="1">
            <a:off x="2697648" y="4575287"/>
            <a:ext cx="362841" cy="2129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2697648" y="4654171"/>
            <a:ext cx="1041197" cy="58374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4171126" y="4095285"/>
            <a:ext cx="1293283" cy="15553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4165301" y="4514717"/>
            <a:ext cx="1200072" cy="113013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6172200" y="1839245"/>
            <a:ext cx="11964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a:solidFill>
                  <a:srgbClr val="000000"/>
                </a:solidFill>
                <a:latin typeface="Arial" charset="0"/>
                <a:sym typeface="Times New Roman"/>
              </a:rPr>
              <a:t>Reflected</a:t>
            </a:r>
            <a:br>
              <a:rPr lang="en-US" sz="1800" dirty="0">
                <a:solidFill>
                  <a:srgbClr val="000000"/>
                </a:solidFill>
                <a:latin typeface="Arial" charset="0"/>
                <a:sym typeface="Times New Roman"/>
              </a:rPr>
            </a:br>
            <a:r>
              <a:rPr lang="en-US" sz="1800" dirty="0">
                <a:solidFill>
                  <a:srgbClr val="000000"/>
                </a:solidFill>
                <a:latin typeface="Arial" charset="0"/>
                <a:sym typeface="Times New Roman"/>
              </a:rPr>
              <a:t>light</a:t>
            </a:r>
          </a:p>
        </p:txBody>
      </p:sp>
      <p:sp>
        <p:nvSpPr>
          <p:cNvPr id="15" name="Text Box 31"/>
          <p:cNvSpPr txBox="1">
            <a:spLocks noChangeArrowheads="1"/>
          </p:cNvSpPr>
          <p:nvPr/>
        </p:nvSpPr>
        <p:spPr bwMode="auto">
          <a:xfrm>
            <a:off x="5497153" y="6067263"/>
            <a:ext cx="1511039"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a:solidFill>
                  <a:srgbClr val="000000"/>
                </a:solidFill>
                <a:latin typeface="Arial" charset="0"/>
                <a:sym typeface="Times New Roman"/>
              </a:rPr>
              <a:t>Reflected</a:t>
            </a:r>
            <a:br>
              <a:rPr lang="en-US" sz="1800" dirty="0">
                <a:solidFill>
                  <a:srgbClr val="000000"/>
                </a:solidFill>
                <a:latin typeface="Arial" charset="0"/>
                <a:sym typeface="Times New Roman"/>
              </a:rPr>
            </a:br>
            <a:r>
              <a:rPr lang="en-US" sz="1800" dirty="0">
                <a:solidFill>
                  <a:srgbClr val="000000"/>
                </a:solidFill>
                <a:latin typeface="Arial" charset="0"/>
                <a:sym typeface="Times New Roman"/>
              </a:rPr>
              <a:t>light</a:t>
            </a:r>
          </a:p>
        </p:txBody>
      </p:sp>
      <p:sp>
        <p:nvSpPr>
          <p:cNvPr id="16" name="Text Box 31"/>
          <p:cNvSpPr txBox="1">
            <a:spLocks noChangeArrowheads="1"/>
          </p:cNvSpPr>
          <p:nvPr/>
        </p:nvSpPr>
        <p:spPr bwMode="auto">
          <a:xfrm>
            <a:off x="3038752" y="5516413"/>
            <a:ext cx="11964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a:solidFill>
                  <a:srgbClr val="000000"/>
                </a:solidFill>
                <a:latin typeface="Arial" charset="0"/>
                <a:sym typeface="Times New Roman"/>
              </a:rPr>
              <a:t>Absorbed</a:t>
            </a:r>
            <a:br>
              <a:rPr lang="en-US" sz="1800" dirty="0">
                <a:solidFill>
                  <a:srgbClr val="000000"/>
                </a:solidFill>
                <a:latin typeface="Arial" charset="0"/>
                <a:sym typeface="Times New Roman"/>
              </a:rPr>
            </a:br>
            <a:r>
              <a:rPr lang="en-US" sz="1800" dirty="0">
                <a:solidFill>
                  <a:srgbClr val="000000"/>
                </a:solidFill>
                <a:latin typeface="Arial" charset="0"/>
                <a:sym typeface="Times New Roman"/>
              </a:rPr>
              <a:t>light</a:t>
            </a:r>
          </a:p>
        </p:txBody>
      </p:sp>
      <p:sp>
        <p:nvSpPr>
          <p:cNvPr id="17" name="Text Box 31"/>
          <p:cNvSpPr txBox="1">
            <a:spLocks noChangeArrowheads="1"/>
          </p:cNvSpPr>
          <p:nvPr/>
        </p:nvSpPr>
        <p:spPr bwMode="auto">
          <a:xfrm>
            <a:off x="1594011" y="5096982"/>
            <a:ext cx="1196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a:solidFill>
                  <a:srgbClr val="000000"/>
                </a:solidFill>
                <a:latin typeface="Arial" charset="0"/>
                <a:sym typeface="Times New Roman"/>
              </a:rPr>
              <a:t>Thylakoid</a:t>
            </a:r>
          </a:p>
        </p:txBody>
      </p:sp>
      <p:sp>
        <p:nvSpPr>
          <p:cNvPr id="18" name="Text Box 31"/>
          <p:cNvSpPr txBox="1">
            <a:spLocks noChangeArrowheads="1"/>
          </p:cNvSpPr>
          <p:nvPr/>
        </p:nvSpPr>
        <p:spPr bwMode="auto">
          <a:xfrm>
            <a:off x="1390126" y="4642602"/>
            <a:ext cx="14527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sz="1800" dirty="0">
                <a:solidFill>
                  <a:srgbClr val="000000"/>
                </a:solidFill>
                <a:latin typeface="Arial" charset="0"/>
                <a:sym typeface="Times New Roman"/>
              </a:rPr>
              <a:t>Chloroplast</a:t>
            </a:r>
          </a:p>
        </p:txBody>
      </p:sp>
    </p:spTree>
    <p:extLst>
      <p:ext uri="{BB962C8B-B14F-4D97-AF65-F5344CB8AC3E}">
        <p14:creationId xmlns:p14="http://schemas.microsoft.com/office/powerpoint/2010/main" val="7256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Enzymes</a:t>
            </a:r>
          </a:p>
        </p:txBody>
      </p:sp>
      <p:sp>
        <p:nvSpPr>
          <p:cNvPr id="7" name="Text Placeholder 6"/>
          <p:cNvSpPr>
            <a:spLocks noGrp="1"/>
          </p:cNvSpPr>
          <p:nvPr>
            <p:ph type="body" sz="quarter" idx="12"/>
          </p:nvPr>
        </p:nvSpPr>
        <p:spPr>
          <a:xfrm>
            <a:off x="5" y="1371600"/>
            <a:ext cx="9144000" cy="4133384"/>
          </a:xfrm>
        </p:spPr>
        <p:txBody>
          <a:bodyPr/>
          <a:lstStyle/>
          <a:p>
            <a:r>
              <a:rPr lang="en-US" sz="1800" dirty="0"/>
              <a:t>Put the steps of enzyme activity in order from first (1) to last (4).</a:t>
            </a:r>
          </a:p>
          <a:p>
            <a:r>
              <a:rPr lang="en-US" sz="1800" dirty="0"/>
              <a:t>[ 3 ] The chemical reaction occurs.</a:t>
            </a:r>
          </a:p>
          <a:p>
            <a:r>
              <a:rPr lang="en-US" sz="1800" dirty="0"/>
              <a:t>[ 1 ] A substrate enters the active site of enzyme.</a:t>
            </a:r>
          </a:p>
          <a:p>
            <a:r>
              <a:rPr lang="en-US" sz="1800" dirty="0"/>
              <a:t>[ 4 ] New substances called “products” are formed.</a:t>
            </a:r>
          </a:p>
          <a:p>
            <a:r>
              <a:rPr lang="en-US" sz="1800" dirty="0"/>
              <a:t>[ 2 ] The enzyme and the substrate bind to form the enzyme-substrate complex.</a:t>
            </a:r>
          </a:p>
          <a:p>
            <a:endParaRPr lang="en-US" sz="1501" dirty="0"/>
          </a:p>
          <a:p>
            <a:endParaRPr lang="en-US" sz="1501" dirty="0">
              <a:solidFill>
                <a:schemeClr val="accent1"/>
              </a:solidFill>
            </a:endParaRPr>
          </a:p>
        </p:txBody>
      </p:sp>
      <p:pic>
        <p:nvPicPr>
          <p:cNvPr id="2" name="Picture 1"/>
          <p:cNvPicPr>
            <a:picLocks noChangeAspect="1"/>
          </p:cNvPicPr>
          <p:nvPr/>
        </p:nvPicPr>
        <p:blipFill>
          <a:blip r:embed="rId3"/>
          <a:stretch>
            <a:fillRect/>
          </a:stretch>
        </p:blipFill>
        <p:spPr>
          <a:xfrm>
            <a:off x="1522059" y="3565878"/>
            <a:ext cx="5174428" cy="3254022"/>
          </a:xfrm>
          <a:prstGeom prst="rect">
            <a:avLst/>
          </a:prstGeom>
        </p:spPr>
      </p:pic>
      <p:sp>
        <p:nvSpPr>
          <p:cNvPr id="12" name="TextBox 11"/>
          <p:cNvSpPr txBox="1"/>
          <p:nvPr/>
        </p:nvSpPr>
        <p:spPr>
          <a:xfrm>
            <a:off x="2895600" y="5552722"/>
            <a:ext cx="1295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heat</a:t>
            </a:r>
          </a:p>
        </p:txBody>
      </p:sp>
      <p:sp>
        <p:nvSpPr>
          <p:cNvPr id="13" name="TextBox 12"/>
          <p:cNvSpPr txBox="1"/>
          <p:nvPr/>
        </p:nvSpPr>
        <p:spPr>
          <a:xfrm>
            <a:off x="6972302" y="3886200"/>
            <a:ext cx="2124484"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Label the diagram</a:t>
            </a:r>
          </a:p>
        </p:txBody>
      </p:sp>
      <p:pic>
        <p:nvPicPr>
          <p:cNvPr id="9" name="Picture 8" descr="warm_up-01.eps">
            <a:extLst>
              <a:ext uri="{FF2B5EF4-FFF2-40B4-BE49-F238E27FC236}">
                <a16:creationId xmlns:a16="http://schemas.microsoft.com/office/drawing/2014/main" id="{8AB918CD-A11F-4D89-9580-81034736E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233" y="103902"/>
            <a:ext cx="1281553" cy="1039097"/>
          </a:xfrm>
          <a:prstGeom prst="rect">
            <a:avLst/>
          </a:prstGeom>
        </p:spPr>
      </p:pic>
    </p:spTree>
    <p:extLst>
      <p:ext uri="{BB962C8B-B14F-4D97-AF65-F5344CB8AC3E}">
        <p14:creationId xmlns:p14="http://schemas.microsoft.com/office/powerpoint/2010/main" val="3504871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 name="Shape 29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b="0"/>
            </a:pPr>
            <a:fld id="{86CB4B4D-7CA3-9044-876B-883B54F8677D}" type="slidenum">
              <a:rPr sz="1800" b="1"/>
              <a:pPr>
                <a:defRPr sz="1800" b="0"/>
              </a:pPr>
              <a:t>40</a:t>
            </a:fld>
            <a:endParaRPr sz="1800" b="1" dirty="0"/>
          </a:p>
        </p:txBody>
      </p:sp>
      <p:sp>
        <p:nvSpPr>
          <p:cNvPr id="300" name="Shape 300"/>
          <p:cNvSpPr>
            <a:spLocks noGrp="1"/>
          </p:cNvSpPr>
          <p:nvPr>
            <p:ph type="title"/>
          </p:nvPr>
        </p:nvSpPr>
        <p:spPr>
          <a:xfrm>
            <a:off x="114300" y="533400"/>
            <a:ext cx="8915400" cy="986880"/>
          </a:xfrm>
          <a:prstGeom prst="rect">
            <a:avLst/>
          </a:prstGeom>
        </p:spPr>
        <p:txBody>
          <a:bodyPr lIns="0" tIns="0" rIns="0" bIns="0">
            <a:normAutofit/>
          </a:bodyPr>
          <a:lstStyle>
            <a:lvl1pPr algn="ctr" defTabSz="786384">
              <a:defRPr sz="4128">
                <a:solidFill>
                  <a:srgbClr val="008000"/>
                </a:solidFill>
                <a:effectLst>
                  <a:outerShdw blurRad="32766" dist="32766"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sz="4128" b="1" dirty="0">
                <a:solidFill>
                  <a:srgbClr val="008000"/>
                </a:solidFill>
                <a:effectLst>
                  <a:outerShdw blurRad="32766" dist="32766" dir="2700000" rotWithShape="0">
                    <a:srgbClr val="C0C0C0"/>
                  </a:outerShdw>
                </a:effectLst>
              </a:rPr>
              <a:t>Absorption of Light by Chlorophyll</a:t>
            </a:r>
          </a:p>
        </p:txBody>
      </p:sp>
      <p:sp>
        <p:nvSpPr>
          <p:cNvPr id="301" name="Shape 301"/>
          <p:cNvSpPr/>
          <p:nvPr/>
        </p:nvSpPr>
        <p:spPr>
          <a:xfrm>
            <a:off x="4483100" y="6238875"/>
            <a:ext cx="1436028"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latin typeface="Arial"/>
                <a:ea typeface="Arial"/>
                <a:cs typeface="Arial"/>
                <a:sym typeface="Arial"/>
              </a:defRPr>
            </a:lvl1pPr>
          </a:lstStyle>
          <a:p>
            <a:pPr>
              <a:defRPr sz="1800"/>
            </a:pPr>
            <a:r>
              <a:rPr sz="1800" kern="0" dirty="0">
                <a:solidFill>
                  <a:sysClr val="windowText" lastClr="000000"/>
                </a:solidFill>
              </a:rPr>
              <a:t>Wavelength</a:t>
            </a:r>
          </a:p>
        </p:txBody>
      </p:sp>
      <p:sp>
        <p:nvSpPr>
          <p:cNvPr id="302" name="Shape 302"/>
          <p:cNvSpPr/>
          <p:nvPr/>
        </p:nvSpPr>
        <p:spPr>
          <a:xfrm>
            <a:off x="228600" y="4114800"/>
            <a:ext cx="131845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solidFill>
                  <a:srgbClr val="0000CC"/>
                </a:solidFill>
                <a:latin typeface="Arial"/>
                <a:ea typeface="Arial"/>
                <a:cs typeface="Arial"/>
                <a:sym typeface="Arial"/>
              </a:defRPr>
            </a:lvl1pPr>
          </a:lstStyle>
          <a:p>
            <a:pPr>
              <a:defRPr sz="1800">
                <a:solidFill>
                  <a:srgbClr val="000000"/>
                </a:solidFill>
              </a:defRPr>
            </a:pPr>
            <a:r>
              <a:rPr sz="1800" kern="0" dirty="0">
                <a:solidFill>
                  <a:srgbClr val="000000"/>
                </a:solidFill>
              </a:rPr>
              <a:t>Absorption</a:t>
            </a:r>
          </a:p>
        </p:txBody>
      </p:sp>
      <p:grpSp>
        <p:nvGrpSpPr>
          <p:cNvPr id="307" name="Group 307"/>
          <p:cNvGrpSpPr/>
          <p:nvPr/>
        </p:nvGrpSpPr>
        <p:grpSpPr>
          <a:xfrm>
            <a:off x="1676400" y="2819400"/>
            <a:ext cx="6762751" cy="3462089"/>
            <a:chOff x="0" y="0"/>
            <a:chExt cx="6762749" cy="3462088"/>
          </a:xfrm>
        </p:grpSpPr>
        <p:sp>
          <p:nvSpPr>
            <p:cNvPr id="303" name="Shape 303"/>
            <p:cNvSpPr/>
            <p:nvPr/>
          </p:nvSpPr>
          <p:spPr>
            <a:xfrm flipH="1">
              <a:off x="76199" y="0"/>
              <a:ext cx="1" cy="3026421"/>
            </a:xfrm>
            <a:prstGeom prst="line">
              <a:avLst/>
            </a:prstGeom>
            <a:noFill/>
            <a:ln w="38100" cap="flat">
              <a:solidFill>
                <a:srgbClr val="000000"/>
              </a:solidFill>
              <a:prstDash val="solid"/>
              <a:round/>
            </a:ln>
            <a:effectLst/>
          </p:spPr>
          <p:txBody>
            <a:bodyPr wrap="square" lIns="0" tIns="0" rIns="0" bIns="0" numCol="1" anchor="t">
              <a:noAutofit/>
            </a:bodyPr>
            <a:lstStyle/>
            <a:p>
              <a:pPr defTabSz="457200">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304" name="Shape 304"/>
            <p:cNvSpPr/>
            <p:nvPr/>
          </p:nvSpPr>
          <p:spPr>
            <a:xfrm>
              <a:off x="76199" y="3026420"/>
              <a:ext cx="6553201" cy="1"/>
            </a:xfrm>
            <a:prstGeom prst="line">
              <a:avLst/>
            </a:prstGeom>
            <a:noFill/>
            <a:ln w="38100" cap="flat">
              <a:solidFill>
                <a:srgbClr val="000000"/>
              </a:solidFill>
              <a:prstDash val="solid"/>
              <a:round/>
            </a:ln>
            <a:effectLst/>
          </p:spPr>
          <p:txBody>
            <a:bodyPr wrap="square" lIns="0" tIns="0" rIns="0" bIns="0" numCol="1" anchor="t">
              <a:noAutofit/>
            </a:bodyPr>
            <a:lstStyle/>
            <a:p>
              <a:pPr defTabSz="457200">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305" name="Shape 305"/>
            <p:cNvSpPr/>
            <p:nvPr/>
          </p:nvSpPr>
          <p:spPr>
            <a:xfrm>
              <a:off x="0" y="3025020"/>
              <a:ext cx="6472645" cy="437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sz="2400" b="1" kern="0" dirty="0">
                  <a:solidFill>
                    <a:srgbClr val="800080"/>
                  </a:solidFill>
                  <a:latin typeface="Arial"/>
                  <a:ea typeface="Arial"/>
                  <a:cs typeface="Arial"/>
                  <a:sym typeface="Arial"/>
                </a:rPr>
                <a:t>violet</a:t>
              </a:r>
              <a:r>
                <a:rPr sz="2400" b="1" kern="0" dirty="0">
                  <a:solidFill>
                    <a:sysClr val="windowText" lastClr="000000"/>
                  </a:solidFill>
                  <a:latin typeface="Arial"/>
                  <a:ea typeface="Arial"/>
                  <a:cs typeface="Arial"/>
                  <a:sym typeface="Arial"/>
                </a:rPr>
                <a:t>    </a:t>
              </a:r>
              <a:r>
                <a:rPr sz="2400" b="1" kern="0" dirty="0">
                  <a:solidFill>
                    <a:srgbClr val="0000CC"/>
                  </a:solidFill>
                  <a:latin typeface="Arial"/>
                  <a:ea typeface="Arial"/>
                  <a:cs typeface="Arial"/>
                  <a:sym typeface="Arial"/>
                </a:rPr>
                <a:t>blue</a:t>
              </a:r>
              <a:r>
                <a:rPr sz="2400" b="1" kern="0" dirty="0">
                  <a:solidFill>
                    <a:sysClr val="windowText" lastClr="000000"/>
                  </a:solidFill>
                  <a:latin typeface="Arial"/>
                  <a:ea typeface="Arial"/>
                  <a:cs typeface="Arial"/>
                  <a:sym typeface="Arial"/>
                </a:rPr>
                <a:t>    </a:t>
              </a:r>
              <a:r>
                <a:rPr sz="2400" b="1" kern="0" dirty="0">
                  <a:solidFill>
                    <a:srgbClr val="008000"/>
                  </a:solidFill>
                  <a:latin typeface="Arial"/>
                  <a:ea typeface="Arial"/>
                  <a:cs typeface="Arial"/>
                  <a:sym typeface="Arial"/>
                </a:rPr>
                <a:t>green</a:t>
              </a:r>
              <a:r>
                <a:rPr sz="2400" b="1" kern="0" dirty="0">
                  <a:solidFill>
                    <a:sysClr val="windowText" lastClr="000000"/>
                  </a:solidFill>
                  <a:latin typeface="Arial"/>
                  <a:ea typeface="Arial"/>
                  <a:cs typeface="Arial"/>
                  <a:sym typeface="Arial"/>
                </a:rPr>
                <a:t>    </a:t>
              </a:r>
              <a:r>
                <a:rPr sz="2400" b="1" kern="0" dirty="0">
                  <a:solidFill>
                    <a:srgbClr val="FAFD00"/>
                  </a:solidFill>
                  <a:latin typeface="Arial"/>
                  <a:ea typeface="Arial"/>
                  <a:cs typeface="Arial"/>
                  <a:sym typeface="Arial"/>
                </a:rPr>
                <a:t>yellow</a:t>
              </a:r>
              <a:r>
                <a:rPr sz="2400" b="1" kern="0" dirty="0">
                  <a:solidFill>
                    <a:sysClr val="windowText" lastClr="000000"/>
                  </a:solidFill>
                  <a:latin typeface="Arial"/>
                  <a:ea typeface="Arial"/>
                  <a:cs typeface="Arial"/>
                  <a:sym typeface="Arial"/>
                </a:rPr>
                <a:t>    </a:t>
              </a:r>
              <a:r>
                <a:rPr sz="2400" b="1" kern="0" dirty="0">
                  <a:solidFill>
                    <a:srgbClr val="FE9B03"/>
                  </a:solidFill>
                  <a:latin typeface="Arial"/>
                  <a:ea typeface="Arial"/>
                  <a:cs typeface="Arial"/>
                  <a:sym typeface="Arial"/>
                </a:rPr>
                <a:t>orange</a:t>
              </a:r>
              <a:r>
                <a:rPr sz="2400" b="1" kern="0" dirty="0">
                  <a:solidFill>
                    <a:sysClr val="windowText" lastClr="000000"/>
                  </a:solidFill>
                  <a:latin typeface="Arial"/>
                  <a:ea typeface="Arial"/>
                  <a:cs typeface="Arial"/>
                  <a:sym typeface="Arial"/>
                </a:rPr>
                <a:t>    </a:t>
              </a:r>
              <a:r>
                <a:rPr sz="2400" b="1" kern="0" dirty="0">
                  <a:solidFill>
                    <a:srgbClr val="FF0000"/>
                  </a:solidFill>
                  <a:latin typeface="Arial"/>
                  <a:ea typeface="Arial"/>
                  <a:cs typeface="Arial"/>
                  <a:sym typeface="Arial"/>
                </a:rPr>
                <a:t>red</a:t>
              </a:r>
            </a:p>
          </p:txBody>
        </p:sp>
        <p:sp>
          <p:nvSpPr>
            <p:cNvPr id="306" name="Shape 306"/>
            <p:cNvSpPr/>
            <p:nvPr/>
          </p:nvSpPr>
          <p:spPr>
            <a:xfrm>
              <a:off x="76199" y="303902"/>
              <a:ext cx="6686551" cy="2508247"/>
            </a:xfrm>
            <a:custGeom>
              <a:avLst/>
              <a:gdLst/>
              <a:ahLst/>
              <a:cxnLst>
                <a:cxn ang="0">
                  <a:pos x="wd2" y="hd2"/>
                </a:cxn>
                <a:cxn ang="5400000">
                  <a:pos x="wd2" y="hd2"/>
                </a:cxn>
                <a:cxn ang="10800000">
                  <a:pos x="wd2" y="hd2"/>
                </a:cxn>
                <a:cxn ang="16200000">
                  <a:pos x="wd2" y="hd2"/>
                </a:cxn>
              </a:cxnLst>
              <a:rect l="0" t="0" r="r" b="b"/>
              <a:pathLst>
                <a:path w="21600" h="21600" extrusionOk="0">
                  <a:moveTo>
                    <a:pt x="0" y="9858"/>
                  </a:moveTo>
                  <a:cubicBezTo>
                    <a:pt x="421" y="9205"/>
                    <a:pt x="836" y="8456"/>
                    <a:pt x="1292" y="7973"/>
                  </a:cubicBezTo>
                  <a:cubicBezTo>
                    <a:pt x="1626" y="7623"/>
                    <a:pt x="1990" y="7550"/>
                    <a:pt x="2277" y="6958"/>
                  </a:cubicBezTo>
                  <a:cubicBezTo>
                    <a:pt x="2477" y="6548"/>
                    <a:pt x="2867" y="5774"/>
                    <a:pt x="3015" y="5219"/>
                  </a:cubicBezTo>
                  <a:cubicBezTo>
                    <a:pt x="3062" y="5038"/>
                    <a:pt x="3092" y="4820"/>
                    <a:pt x="3138" y="4639"/>
                  </a:cubicBezTo>
                  <a:cubicBezTo>
                    <a:pt x="3215" y="4337"/>
                    <a:pt x="3385" y="3769"/>
                    <a:pt x="3385" y="3769"/>
                  </a:cubicBezTo>
                  <a:cubicBezTo>
                    <a:pt x="3462" y="2863"/>
                    <a:pt x="3554" y="1885"/>
                    <a:pt x="3692" y="1015"/>
                  </a:cubicBezTo>
                  <a:cubicBezTo>
                    <a:pt x="3723" y="809"/>
                    <a:pt x="3779" y="628"/>
                    <a:pt x="3815" y="435"/>
                  </a:cubicBezTo>
                  <a:cubicBezTo>
                    <a:pt x="3841" y="290"/>
                    <a:pt x="3856" y="145"/>
                    <a:pt x="3877" y="0"/>
                  </a:cubicBezTo>
                  <a:cubicBezTo>
                    <a:pt x="3938" y="48"/>
                    <a:pt x="4015" y="36"/>
                    <a:pt x="4062" y="145"/>
                  </a:cubicBezTo>
                  <a:cubicBezTo>
                    <a:pt x="4108" y="254"/>
                    <a:pt x="4092" y="447"/>
                    <a:pt x="4123" y="580"/>
                  </a:cubicBezTo>
                  <a:cubicBezTo>
                    <a:pt x="4154" y="737"/>
                    <a:pt x="4215" y="858"/>
                    <a:pt x="4246" y="1015"/>
                  </a:cubicBezTo>
                  <a:cubicBezTo>
                    <a:pt x="4390" y="1788"/>
                    <a:pt x="4410" y="2404"/>
                    <a:pt x="4492" y="3189"/>
                  </a:cubicBezTo>
                  <a:cubicBezTo>
                    <a:pt x="4554" y="3757"/>
                    <a:pt x="4764" y="5593"/>
                    <a:pt x="4862" y="5944"/>
                  </a:cubicBezTo>
                  <a:cubicBezTo>
                    <a:pt x="5077" y="6705"/>
                    <a:pt x="5226" y="7478"/>
                    <a:pt x="5415" y="8263"/>
                  </a:cubicBezTo>
                  <a:cubicBezTo>
                    <a:pt x="5579" y="8928"/>
                    <a:pt x="5600" y="9652"/>
                    <a:pt x="5785" y="10293"/>
                  </a:cubicBezTo>
                  <a:cubicBezTo>
                    <a:pt x="5862" y="11005"/>
                    <a:pt x="5995" y="11754"/>
                    <a:pt x="6031" y="12467"/>
                  </a:cubicBezTo>
                  <a:cubicBezTo>
                    <a:pt x="6072" y="13240"/>
                    <a:pt x="6097" y="14013"/>
                    <a:pt x="6154" y="14787"/>
                  </a:cubicBezTo>
                  <a:cubicBezTo>
                    <a:pt x="6174" y="15077"/>
                    <a:pt x="6200" y="15366"/>
                    <a:pt x="6215" y="15656"/>
                  </a:cubicBezTo>
                  <a:cubicBezTo>
                    <a:pt x="6272" y="16623"/>
                    <a:pt x="6200" y="17034"/>
                    <a:pt x="6523" y="17541"/>
                  </a:cubicBezTo>
                  <a:cubicBezTo>
                    <a:pt x="6677" y="18628"/>
                    <a:pt x="6451" y="17323"/>
                    <a:pt x="6769" y="18266"/>
                  </a:cubicBezTo>
                  <a:cubicBezTo>
                    <a:pt x="6810" y="18387"/>
                    <a:pt x="6800" y="18568"/>
                    <a:pt x="6831" y="18701"/>
                  </a:cubicBezTo>
                  <a:cubicBezTo>
                    <a:pt x="7041" y="19595"/>
                    <a:pt x="6990" y="19438"/>
                    <a:pt x="7262" y="19860"/>
                  </a:cubicBezTo>
                  <a:cubicBezTo>
                    <a:pt x="7590" y="21020"/>
                    <a:pt x="7159" y="19619"/>
                    <a:pt x="7569" y="20585"/>
                  </a:cubicBezTo>
                  <a:cubicBezTo>
                    <a:pt x="7621" y="20706"/>
                    <a:pt x="7636" y="20911"/>
                    <a:pt x="7692" y="21020"/>
                  </a:cubicBezTo>
                  <a:cubicBezTo>
                    <a:pt x="7805" y="21250"/>
                    <a:pt x="8062" y="21600"/>
                    <a:pt x="8062" y="21600"/>
                  </a:cubicBezTo>
                  <a:cubicBezTo>
                    <a:pt x="8354" y="21552"/>
                    <a:pt x="8964" y="21600"/>
                    <a:pt x="9292" y="21165"/>
                  </a:cubicBezTo>
                  <a:cubicBezTo>
                    <a:pt x="9800" y="20501"/>
                    <a:pt x="10282" y="19607"/>
                    <a:pt x="10769" y="18846"/>
                  </a:cubicBezTo>
                  <a:cubicBezTo>
                    <a:pt x="11333" y="17964"/>
                    <a:pt x="12123" y="18604"/>
                    <a:pt x="12800" y="18556"/>
                  </a:cubicBezTo>
                  <a:cubicBezTo>
                    <a:pt x="13210" y="18230"/>
                    <a:pt x="13656" y="17698"/>
                    <a:pt x="13969" y="16961"/>
                  </a:cubicBezTo>
                  <a:cubicBezTo>
                    <a:pt x="14062" y="16744"/>
                    <a:pt x="14359" y="15656"/>
                    <a:pt x="14400" y="15511"/>
                  </a:cubicBezTo>
                  <a:cubicBezTo>
                    <a:pt x="14462" y="15282"/>
                    <a:pt x="14728" y="15197"/>
                    <a:pt x="14831" y="15077"/>
                  </a:cubicBezTo>
                  <a:cubicBezTo>
                    <a:pt x="15082" y="14774"/>
                    <a:pt x="15344" y="14328"/>
                    <a:pt x="15631" y="14207"/>
                  </a:cubicBezTo>
                  <a:cubicBezTo>
                    <a:pt x="15764" y="14146"/>
                    <a:pt x="16569" y="13941"/>
                    <a:pt x="16677" y="13917"/>
                  </a:cubicBezTo>
                  <a:cubicBezTo>
                    <a:pt x="17000" y="13723"/>
                    <a:pt x="17344" y="13856"/>
                    <a:pt x="17662" y="13627"/>
                  </a:cubicBezTo>
                  <a:cubicBezTo>
                    <a:pt x="17774" y="13542"/>
                    <a:pt x="17826" y="13240"/>
                    <a:pt x="17908" y="13047"/>
                  </a:cubicBezTo>
                  <a:cubicBezTo>
                    <a:pt x="18046" y="12068"/>
                    <a:pt x="17856" y="13132"/>
                    <a:pt x="18154" y="12322"/>
                  </a:cubicBezTo>
                  <a:cubicBezTo>
                    <a:pt x="18154" y="12322"/>
                    <a:pt x="18692" y="10655"/>
                    <a:pt x="18708" y="10583"/>
                  </a:cubicBezTo>
                  <a:cubicBezTo>
                    <a:pt x="18810" y="10087"/>
                    <a:pt x="18821" y="9507"/>
                    <a:pt x="18892" y="8988"/>
                  </a:cubicBezTo>
                  <a:cubicBezTo>
                    <a:pt x="18944" y="8638"/>
                    <a:pt x="19026" y="8323"/>
                    <a:pt x="19077" y="7973"/>
                  </a:cubicBezTo>
                  <a:cubicBezTo>
                    <a:pt x="19385" y="8215"/>
                    <a:pt x="19241" y="7973"/>
                    <a:pt x="19385" y="8988"/>
                  </a:cubicBezTo>
                  <a:cubicBezTo>
                    <a:pt x="19523" y="9954"/>
                    <a:pt x="19646" y="10897"/>
                    <a:pt x="19754" y="11887"/>
                  </a:cubicBezTo>
                  <a:cubicBezTo>
                    <a:pt x="19821" y="12515"/>
                    <a:pt x="20041" y="13264"/>
                    <a:pt x="20185" y="13772"/>
                  </a:cubicBezTo>
                  <a:cubicBezTo>
                    <a:pt x="20508" y="14919"/>
                    <a:pt x="20815" y="15983"/>
                    <a:pt x="21231" y="16961"/>
                  </a:cubicBezTo>
                  <a:cubicBezTo>
                    <a:pt x="21282" y="17082"/>
                    <a:pt x="21303" y="17275"/>
                    <a:pt x="21354" y="17396"/>
                  </a:cubicBezTo>
                  <a:cubicBezTo>
                    <a:pt x="21426" y="17565"/>
                    <a:pt x="21528" y="17662"/>
                    <a:pt x="21600" y="17831"/>
                  </a:cubicBezTo>
                </a:path>
              </a:pathLst>
            </a:custGeom>
            <a:noFill/>
            <a:ln w="38100" cap="flat">
              <a:solidFill>
                <a:srgbClr val="000000"/>
              </a:solidFill>
              <a:prstDash val="lgDash"/>
              <a:round/>
            </a:ln>
            <a:effectLst/>
          </p:spPr>
          <p:txBody>
            <a:bodyPr wrap="square" lIns="0" tIns="0" rIns="0" bIns="0" numCol="1" anchor="ctr">
              <a:noAutofit/>
            </a:bodyPr>
            <a:lstStyle/>
            <a:p>
              <a:pPr>
                <a:defRPr sz="3200" b="1">
                  <a:effectLst>
                    <a:outerShdw blurRad="38100" dist="38100" dir="2700000" rotWithShape="0">
                      <a:srgbClr val="000000">
                        <a:alpha val="43137"/>
                      </a:srgbClr>
                    </a:outerShdw>
                  </a:effectLst>
                  <a:latin typeface="Comic Sans MS"/>
                  <a:ea typeface="Comic Sans MS"/>
                  <a:cs typeface="Comic Sans MS"/>
                  <a:sym typeface="Comic Sans MS"/>
                </a:defRPr>
              </a:pPr>
              <a:endParaRPr sz="3200" b="1" kern="0" dirty="0">
                <a:solidFill>
                  <a:sysClr val="windowText" lastClr="000000"/>
                </a:solidFill>
                <a:effectLst>
                  <a:outerShdw blurRad="38100" dist="38100" dir="2700000" rotWithShape="0">
                    <a:srgbClr val="000000">
                      <a:alpha val="43137"/>
                    </a:srgbClr>
                  </a:outerShdw>
                </a:effectLst>
                <a:latin typeface="Comic Sans MS"/>
                <a:ea typeface="Comic Sans MS"/>
                <a:cs typeface="Comic Sans MS"/>
                <a:sym typeface="Comic Sans MS"/>
              </a:endParaRPr>
            </a:p>
          </p:txBody>
        </p:sp>
      </p:grpSp>
      <p:sp>
        <p:nvSpPr>
          <p:cNvPr id="13" name="TextBox 12">
            <a:extLst>
              <a:ext uri="{FF2B5EF4-FFF2-40B4-BE49-F238E27FC236}">
                <a16:creationId xmlns:a16="http://schemas.microsoft.com/office/drawing/2014/main" id="{549D9E23-0D95-4CB5-B3D0-96520F59F349}"/>
              </a:ext>
            </a:extLst>
          </p:cNvPr>
          <p:cNvSpPr txBox="1"/>
          <p:nvPr/>
        </p:nvSpPr>
        <p:spPr>
          <a:xfrm>
            <a:off x="509758" y="1727733"/>
            <a:ext cx="7848595"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b="1" dirty="0">
                <a:solidFill>
                  <a:srgbClr val="00CC00"/>
                </a:solidFill>
                <a:effectLst>
                  <a:outerShdw blurRad="38100" dist="38100" dir="2700000" algn="tl">
                    <a:srgbClr val="000000">
                      <a:alpha val="43137"/>
                    </a:srgbClr>
                  </a:outerShdw>
                </a:effectLst>
              </a:rPr>
              <a:t>Chlorophyll absorbs </a:t>
            </a:r>
            <a:r>
              <a:rPr lang="en-US" sz="2800" b="1" dirty="0">
                <a:solidFill>
                  <a:srgbClr val="002060"/>
                </a:solidFill>
                <a:effectLst>
                  <a:outerShdw blurRad="38100" dist="38100" dir="2700000" algn="tl">
                    <a:srgbClr val="000000">
                      <a:alpha val="43137"/>
                    </a:srgbClr>
                  </a:outerShdw>
                </a:effectLst>
              </a:rPr>
              <a:t>blue-violet</a:t>
            </a:r>
            <a:r>
              <a:rPr lang="en-US" sz="2800" b="1" dirty="0">
                <a:solidFill>
                  <a:srgbClr val="00CC00"/>
                </a:solidFill>
                <a:effectLst>
                  <a:outerShdw blurRad="38100" dist="38100" dir="2700000" algn="tl">
                    <a:srgbClr val="000000">
                      <a:alpha val="43137"/>
                    </a:srgbClr>
                  </a:outerShdw>
                </a:effectLst>
              </a:rPr>
              <a:t> and </a:t>
            </a:r>
            <a:r>
              <a:rPr lang="en-US" sz="2800" b="1" dirty="0">
                <a:solidFill>
                  <a:srgbClr val="FF0000"/>
                </a:solidFill>
                <a:effectLst>
                  <a:outerShdw blurRad="38100" dist="38100" dir="2700000" algn="tl">
                    <a:srgbClr val="000000">
                      <a:alpha val="43137"/>
                    </a:srgbClr>
                  </a:outerShdw>
                </a:effectLst>
              </a:rPr>
              <a:t>red</a:t>
            </a:r>
            <a:r>
              <a:rPr lang="en-US" sz="2800" b="1" dirty="0">
                <a:solidFill>
                  <a:srgbClr val="00CC00"/>
                </a:solidFill>
                <a:effectLst>
                  <a:outerShdw blurRad="38100" dist="38100" dir="2700000" algn="tl">
                    <a:srgbClr val="000000">
                      <a:alpha val="43137"/>
                    </a:srgbClr>
                  </a:outerShdw>
                </a:effectLst>
              </a:rPr>
              <a:t> light best</a:t>
            </a:r>
            <a:endParaRPr lang="en-US" sz="2800" b="1" dirty="0">
              <a:solidFill>
                <a:srgbClr val="FF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936824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307"/>
                                        </p:tgtEl>
                                        <p:attrNameLst>
                                          <p:attrName>style.visibility</p:attrName>
                                        </p:attrNameLst>
                                      </p:cBhvr>
                                      <p:to>
                                        <p:strVal val="visible"/>
                                      </p:to>
                                    </p:set>
                                    <p:animEffect transition="in" filter="wipe(left)">
                                      <p:cBhvr>
                                        <p:cTn id="12" dur="500"/>
                                        <p:tgtEl>
                                          <p:spTgt spid="3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302">
                                            <p:bg/>
                                          </p:spTgt>
                                        </p:tgtEl>
                                        <p:attrNameLst>
                                          <p:attrName>style.visibility</p:attrName>
                                        </p:attrNameLst>
                                      </p:cBhvr>
                                      <p:to>
                                        <p:strVal val="visible"/>
                                      </p:to>
                                    </p:set>
                                    <p:animEffect transition="in" filter="wipe(left)">
                                      <p:cBhvr>
                                        <p:cTn id="17" dur="5000"/>
                                        <p:tgtEl>
                                          <p:spTgt spid="302">
                                            <p:bg/>
                                          </p:spTgt>
                                        </p:tgtEl>
                                      </p:cBhvr>
                                    </p:animEffect>
                                  </p:childTnLst>
                                </p:cTn>
                              </p:par>
                              <p:par>
                                <p:cTn id="18" presetID="22" presetClass="entr" presetSubtype="8" fill="hold" grpId="0">
                                  <p:stCondLst>
                                    <p:cond delay="0"/>
                                  </p:stCondLst>
                                  <p:iterate>
                                    <p:tmAbs val="0"/>
                                  </p:iterate>
                                  <p:childTnLst>
                                    <p:set>
                                      <p:cBhvr>
                                        <p:cTn id="19" fill="hold"/>
                                        <p:tgtEl>
                                          <p:spTgt spid="302">
                                            <p:txEl>
                                              <p:pRg st="0" end="0"/>
                                            </p:txEl>
                                          </p:spTgt>
                                        </p:tgtEl>
                                        <p:attrNameLst>
                                          <p:attrName>style.visibility</p:attrName>
                                        </p:attrNameLst>
                                      </p:cBhvr>
                                      <p:to>
                                        <p:strVal val="visible"/>
                                      </p:to>
                                    </p:set>
                                    <p:animEffect transition="in" filter="wipe(left)">
                                      <p:cBhvr>
                                        <p:cTn id="20" dur="500"/>
                                        <p:tgtEl>
                                          <p:spTgt spid="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uiExpand="1" build="p" bldLvl="5" animBg="1" advAuto="0"/>
      <p:bldP spid="307" grpId="0" animBg="1" advAuto="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 name="Shape 320"/>
          <p:cNvSpPr>
            <a:spLocks noGrp="1"/>
          </p:cNvSpPr>
          <p:nvPr>
            <p:ph type="title"/>
          </p:nvPr>
        </p:nvSpPr>
        <p:spPr>
          <a:xfrm>
            <a:off x="457200" y="274638"/>
            <a:ext cx="8229600" cy="792163"/>
          </a:xfrm>
          <a:prstGeom prst="rect">
            <a:avLst/>
          </a:prstGeom>
        </p:spPr>
        <p:txBody>
          <a:bodyPr lIns="0" tIns="0" rIns="0" bIns="0">
            <a:normAutofit/>
          </a:bodyPr>
          <a:lstStyle>
            <a:lvl1pPr defTabSz="813816">
              <a:defRPr sz="3916" b="1">
                <a:effectLst>
                  <a:outerShdw blurRad="33909" dist="33909" dir="2700000" rotWithShape="0">
                    <a:srgbClr val="000000">
                      <a:alpha val="43137"/>
                    </a:srgbClr>
                  </a:outerShdw>
                </a:effectLst>
                <a:latin typeface="Comic Sans MS"/>
                <a:ea typeface="Comic Sans MS"/>
                <a:cs typeface="Comic Sans MS"/>
                <a:sym typeface="Comic Sans MS"/>
              </a:defRPr>
            </a:lvl1pPr>
          </a:lstStyle>
          <a:p>
            <a:pPr lvl="0">
              <a:defRPr sz="1800" b="0">
                <a:solidFill>
                  <a:srgbClr val="000000"/>
                </a:solidFill>
                <a:effectLst/>
              </a:defRPr>
            </a:pPr>
            <a:r>
              <a:rPr sz="3916" b="1" dirty="0">
                <a:solidFill>
                  <a:srgbClr val="663300"/>
                </a:solidFill>
                <a:effectLst>
                  <a:outerShdw blurRad="33909" dist="33909" dir="2700000" rotWithShape="0">
                    <a:srgbClr val="000000">
                      <a:alpha val="43137"/>
                    </a:srgbClr>
                  </a:outerShdw>
                </a:effectLst>
              </a:rPr>
              <a:t>Carotenoids:</a:t>
            </a:r>
          </a:p>
        </p:txBody>
      </p:sp>
      <p:sp>
        <p:nvSpPr>
          <p:cNvPr id="321" name="Shape 321"/>
          <p:cNvSpPr>
            <a:spLocks noGrp="1"/>
          </p:cNvSpPr>
          <p:nvPr>
            <p:ph type="body" idx="1"/>
          </p:nvPr>
        </p:nvSpPr>
        <p:spPr>
          <a:xfrm>
            <a:off x="457200" y="1295400"/>
            <a:ext cx="7086600" cy="4830763"/>
          </a:xfrm>
          <a:prstGeom prst="rect">
            <a:avLst/>
          </a:prstGeom>
        </p:spPr>
        <p:txBody>
          <a:bodyPr lIns="0" tIns="0" rIns="0" bIns="0">
            <a:normAutofit/>
          </a:bodyPr>
          <a:lstStyle/>
          <a:p>
            <a:pPr lvl="0">
              <a:spcBef>
                <a:spcPts val="1200"/>
              </a:spcBef>
              <a:buFont typeface="Comic Sans MS"/>
              <a:defRPr sz="1800">
                <a:solidFill>
                  <a:srgbClr val="000000"/>
                </a:solidFill>
              </a:defRPr>
            </a:pPr>
            <a:r>
              <a:rPr sz="2400" dirty="0">
                <a:solidFill>
                  <a:schemeClr val="tx1"/>
                </a:solidFill>
                <a:latin typeface="Comic Sans MS"/>
                <a:ea typeface="Comic Sans MS"/>
                <a:cs typeface="Comic Sans MS"/>
                <a:sym typeface="Comic Sans MS"/>
              </a:rPr>
              <a:t>Other types of photosynthetic pigments.</a:t>
            </a:r>
          </a:p>
          <a:p>
            <a:pPr lvl="0">
              <a:spcBef>
                <a:spcPts val="1200"/>
              </a:spcBef>
              <a:buFont typeface="Comic Sans MS"/>
              <a:defRPr sz="1800">
                <a:solidFill>
                  <a:srgbClr val="000000"/>
                </a:solidFill>
              </a:defRPr>
            </a:pPr>
            <a:r>
              <a:rPr sz="2400" dirty="0">
                <a:solidFill>
                  <a:srgbClr val="CC3300"/>
                </a:solidFill>
                <a:latin typeface="Comic Sans MS"/>
                <a:ea typeface="Comic Sans MS"/>
                <a:cs typeface="Comic Sans MS"/>
                <a:sym typeface="Comic Sans MS"/>
              </a:rPr>
              <a:t>They </a:t>
            </a:r>
            <a:r>
              <a:rPr sz="2400" dirty="0">
                <a:solidFill>
                  <a:srgbClr val="008000"/>
                </a:solidFill>
                <a:effectLst>
                  <a:outerShdw blurRad="38100" dist="38100" dir="2700000" rotWithShape="0">
                    <a:srgbClr val="000000">
                      <a:alpha val="43137"/>
                    </a:srgbClr>
                  </a:outerShdw>
                </a:effectLst>
                <a:latin typeface="Comic Sans MS"/>
                <a:ea typeface="Comic Sans MS"/>
                <a:cs typeface="Comic Sans MS"/>
                <a:sym typeface="Comic Sans MS"/>
              </a:rPr>
              <a:t>enhance the absorption spectrum of chlorophyll</a:t>
            </a:r>
            <a:r>
              <a:rPr sz="2400" dirty="0">
                <a:solidFill>
                  <a:srgbClr val="CC3300"/>
                </a:solidFill>
                <a:latin typeface="Comic Sans MS"/>
                <a:ea typeface="Comic Sans MS"/>
                <a:cs typeface="Comic Sans MS"/>
                <a:sym typeface="Comic Sans MS"/>
              </a:rPr>
              <a:t> so that more of the sun’s energy can be used in photosynthesis.</a:t>
            </a:r>
          </a:p>
          <a:p>
            <a:pPr lvl="0">
              <a:spcBef>
                <a:spcPts val="1200"/>
              </a:spcBef>
              <a:buFont typeface="Comic Sans MS"/>
              <a:defRPr sz="1800">
                <a:solidFill>
                  <a:srgbClr val="000000"/>
                </a:solidFill>
              </a:defRPr>
            </a:pPr>
            <a:r>
              <a:rPr sz="2400" dirty="0">
                <a:solidFill>
                  <a:schemeClr val="tx1"/>
                </a:solidFill>
                <a:latin typeface="Comic Sans MS"/>
                <a:ea typeface="Comic Sans MS"/>
                <a:cs typeface="Comic Sans MS"/>
                <a:sym typeface="Comic Sans MS"/>
              </a:rPr>
              <a:t>They “pass along” the energy they absorb to the chlorophyll.</a:t>
            </a:r>
          </a:p>
          <a:p>
            <a:pPr lvl="0">
              <a:spcBef>
                <a:spcPts val="1200"/>
              </a:spcBef>
              <a:buClr>
                <a:srgbClr val="663300"/>
              </a:buClr>
              <a:buFont typeface="Comic Sans MS"/>
              <a:defRPr sz="1800">
                <a:solidFill>
                  <a:srgbClr val="000000"/>
                </a:solidFill>
              </a:defRPr>
            </a:pPr>
            <a:r>
              <a:rPr sz="2400" dirty="0">
                <a:solidFill>
                  <a:srgbClr val="663300"/>
                </a:solidFill>
                <a:effectLst>
                  <a:outerShdw blurRad="38100" dist="38100" dir="2700000" rotWithShape="0">
                    <a:srgbClr val="000000">
                      <a:alpha val="43137"/>
                    </a:srgbClr>
                  </a:outerShdw>
                </a:effectLst>
                <a:latin typeface="Comic Sans MS"/>
                <a:ea typeface="Comic Sans MS"/>
                <a:cs typeface="Comic Sans MS"/>
                <a:sym typeface="Comic Sans MS"/>
              </a:rPr>
              <a:t>Fall colors </a:t>
            </a:r>
            <a:r>
              <a:rPr sz="2400" dirty="0">
                <a:solidFill>
                  <a:srgbClr val="CC3300"/>
                </a:solidFill>
                <a:latin typeface="Comic Sans MS"/>
                <a:ea typeface="Comic Sans MS"/>
                <a:cs typeface="Comic Sans MS"/>
                <a:sym typeface="Comic Sans MS"/>
              </a:rPr>
              <a:t>are due to the presence of carotenoids in leaves.</a:t>
            </a:r>
          </a:p>
        </p:txBody>
      </p:sp>
      <p:sp>
        <p:nvSpPr>
          <p:cNvPr id="322" name="Shape 3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a:pPr>
            <a:fld id="{86CB4B4D-7CA3-9044-876B-883B54F8677D}" type="slidenum">
              <a:rPr sz="1800"/>
              <a:pPr>
                <a:defRPr sz="1800"/>
              </a:pPr>
              <a:t>41</a:t>
            </a:fld>
            <a:endParaRPr sz="1800" dirty="0"/>
          </a:p>
        </p:txBody>
      </p:sp>
      <p:pic>
        <p:nvPicPr>
          <p:cNvPr id="323" name="image43.jpg" descr="fall-leaves2.jpg"/>
          <p:cNvPicPr/>
          <p:nvPr/>
        </p:nvPicPr>
        <p:blipFill>
          <a:blip r:embed="rId3"/>
          <a:stretch>
            <a:fillRect/>
          </a:stretch>
        </p:blipFill>
        <p:spPr>
          <a:xfrm>
            <a:off x="4402215" y="4420271"/>
            <a:ext cx="4284585" cy="2284658"/>
          </a:xfrm>
          <a:prstGeom prst="rect">
            <a:avLst/>
          </a:prstGeom>
          <a:ln w="12700">
            <a:miter lim="400000"/>
          </a:ln>
        </p:spPr>
      </p:pic>
    </p:spTree>
    <p:extLst>
      <p:ext uri="{BB962C8B-B14F-4D97-AF65-F5344CB8AC3E}">
        <p14:creationId xmlns:p14="http://schemas.microsoft.com/office/powerpoint/2010/main" val="3244012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Effect transition="in" filter="fade">
                                      <p:cBhvr>
                                        <p:cTn id="7" dur="500"/>
                                        <p:tgtEl>
                                          <p:spTgt spid="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xEl>
                                              <p:pRg st="1" end="1"/>
                                            </p:txEl>
                                          </p:spTgt>
                                        </p:tgtEl>
                                        <p:attrNameLst>
                                          <p:attrName>style.visibility</p:attrName>
                                        </p:attrNameLst>
                                      </p:cBhvr>
                                      <p:to>
                                        <p:strVal val="visible"/>
                                      </p:to>
                                    </p:set>
                                    <p:animEffect transition="in" filter="fade">
                                      <p:cBhvr>
                                        <p:cTn id="12" dur="500"/>
                                        <p:tgtEl>
                                          <p:spTgt spid="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
                                            <p:txEl>
                                              <p:pRg st="2" end="2"/>
                                            </p:txEl>
                                          </p:spTgt>
                                        </p:tgtEl>
                                        <p:attrNameLst>
                                          <p:attrName>style.visibility</p:attrName>
                                        </p:attrNameLst>
                                      </p:cBhvr>
                                      <p:to>
                                        <p:strVal val="visible"/>
                                      </p:to>
                                    </p:set>
                                    <p:animEffect transition="in" filter="fade">
                                      <p:cBhvr>
                                        <p:cTn id="17" dur="500"/>
                                        <p:tgtEl>
                                          <p:spTgt spid="3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1">
                                            <p:txEl>
                                              <p:pRg st="3" end="3"/>
                                            </p:txEl>
                                          </p:spTgt>
                                        </p:tgtEl>
                                        <p:attrNameLst>
                                          <p:attrName>style.visibility</p:attrName>
                                        </p:attrNameLst>
                                      </p:cBhvr>
                                      <p:to>
                                        <p:strVal val="visible"/>
                                      </p:to>
                                    </p:set>
                                    <p:animEffect transition="in" filter="fade">
                                      <p:cBhvr>
                                        <p:cTn id="22" dur="500"/>
                                        <p:tgtEl>
                                          <p:spTgt spid="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 name="Shape 327"/>
          <p:cNvSpPr>
            <a:spLocks noGrp="1"/>
          </p:cNvSpPr>
          <p:nvPr>
            <p:ph type="title"/>
          </p:nvPr>
        </p:nvSpPr>
        <p:spPr>
          <a:xfrm>
            <a:off x="305084" y="1"/>
            <a:ext cx="8229600" cy="533400"/>
          </a:xfrm>
          <a:prstGeom prst="rect">
            <a:avLst/>
          </a:prstGeom>
        </p:spPr>
        <p:txBody>
          <a:bodyPr lIns="0" tIns="0" rIns="0" bIns="0">
            <a:normAutofit/>
          </a:bodyPr>
          <a:lstStyle>
            <a:lvl1pPr defTabSz="813816">
              <a:defRPr sz="3204" b="1">
                <a:effectLst>
                  <a:outerShdw blurRad="33909" dist="33909" dir="2700000" rotWithShape="0">
                    <a:srgbClr val="000000">
                      <a:alpha val="43137"/>
                    </a:srgbClr>
                  </a:outerShdw>
                </a:effectLst>
                <a:latin typeface="Comic Sans MS"/>
                <a:ea typeface="Comic Sans MS"/>
                <a:cs typeface="Comic Sans MS"/>
                <a:sym typeface="Comic Sans MS"/>
              </a:defRPr>
            </a:lvl1pPr>
          </a:lstStyle>
          <a:p>
            <a:pPr lvl="0">
              <a:defRPr sz="1800" b="0">
                <a:solidFill>
                  <a:srgbClr val="000000"/>
                </a:solidFill>
                <a:effectLst/>
              </a:defRPr>
            </a:pPr>
            <a:r>
              <a:rPr sz="3204" b="1" dirty="0">
                <a:solidFill>
                  <a:srgbClr val="663300"/>
                </a:solidFill>
                <a:effectLst>
                  <a:outerShdw blurRad="33909" dist="33909" dir="2700000" rotWithShape="0">
                    <a:srgbClr val="000000">
                      <a:alpha val="43137"/>
                    </a:srgbClr>
                  </a:outerShdw>
                </a:effectLst>
              </a:rPr>
              <a:t>Why do leaves change colors in the Fall?</a:t>
            </a:r>
          </a:p>
        </p:txBody>
      </p:sp>
      <p:sp>
        <p:nvSpPr>
          <p:cNvPr id="328" name="Shape 328"/>
          <p:cNvSpPr>
            <a:spLocks noGrp="1"/>
          </p:cNvSpPr>
          <p:nvPr>
            <p:ph type="body" idx="1"/>
          </p:nvPr>
        </p:nvSpPr>
        <p:spPr>
          <a:xfrm>
            <a:off x="266700" y="728150"/>
            <a:ext cx="8610600" cy="2554288"/>
          </a:xfrm>
          <a:prstGeom prst="rect">
            <a:avLst/>
          </a:prstGeom>
        </p:spPr>
        <p:txBody>
          <a:bodyPr lIns="0" tIns="0" rIns="0" bIns="0">
            <a:normAutofit/>
          </a:bodyPr>
          <a:lstStyle/>
          <a:p>
            <a:pPr lvl="0">
              <a:spcBef>
                <a:spcPts val="1200"/>
              </a:spcBef>
              <a:buFont typeface="Comic Sans MS"/>
              <a:defRPr sz="1800">
                <a:solidFill>
                  <a:srgbClr val="000000"/>
                </a:solidFill>
              </a:defRPr>
            </a:pPr>
            <a:r>
              <a:rPr sz="2400" dirty="0">
                <a:solidFill>
                  <a:srgbClr val="CC3300"/>
                </a:solidFill>
                <a:latin typeface="Comic Sans MS"/>
                <a:ea typeface="Comic Sans MS"/>
                <a:cs typeface="Comic Sans MS"/>
                <a:sym typeface="Comic Sans MS"/>
              </a:rPr>
              <a:t>Plants stop producing </a:t>
            </a:r>
            <a:r>
              <a:rPr sz="2400" b="1" dirty="0">
                <a:solidFill>
                  <a:srgbClr val="008000"/>
                </a:solidFill>
                <a:latin typeface="Comic Sans MS"/>
                <a:ea typeface="Comic Sans MS"/>
                <a:cs typeface="Comic Sans MS"/>
                <a:sym typeface="Comic Sans MS"/>
              </a:rPr>
              <a:t>chlorophyll</a:t>
            </a:r>
            <a:r>
              <a:rPr sz="2400" dirty="0">
                <a:solidFill>
                  <a:srgbClr val="CC3300"/>
                </a:solidFill>
                <a:latin typeface="Comic Sans MS"/>
                <a:ea typeface="Comic Sans MS"/>
                <a:cs typeface="Comic Sans MS"/>
                <a:sym typeface="Comic Sans MS"/>
              </a:rPr>
              <a:t> during the fall, so they lose their green color.</a:t>
            </a:r>
          </a:p>
          <a:p>
            <a:pPr lvl="0">
              <a:spcBef>
                <a:spcPts val="1200"/>
              </a:spcBef>
              <a:buClr>
                <a:srgbClr val="663300"/>
              </a:buClr>
              <a:buFont typeface="Comic Sans MS"/>
              <a:defRPr sz="1800">
                <a:solidFill>
                  <a:srgbClr val="000000"/>
                </a:solidFill>
              </a:defRPr>
            </a:pPr>
            <a:r>
              <a:rPr sz="2400" b="1" dirty="0">
                <a:solidFill>
                  <a:srgbClr val="663300"/>
                </a:solidFill>
                <a:effectLst>
                  <a:outerShdw blurRad="38100" dist="38100" dir="2700000" rotWithShape="0">
                    <a:srgbClr val="000000">
                      <a:alpha val="43137"/>
                    </a:srgbClr>
                  </a:outerShdw>
                </a:effectLst>
                <a:latin typeface="Comic Sans MS"/>
                <a:ea typeface="Comic Sans MS"/>
                <a:cs typeface="Comic Sans MS"/>
                <a:sym typeface="Comic Sans MS"/>
              </a:rPr>
              <a:t>Carotenoids</a:t>
            </a:r>
            <a:r>
              <a:rPr sz="2400" dirty="0">
                <a:solidFill>
                  <a:srgbClr val="CC3300"/>
                </a:solidFill>
                <a:latin typeface="Comic Sans MS"/>
                <a:ea typeface="Comic Sans MS"/>
                <a:cs typeface="Comic Sans MS"/>
                <a:sym typeface="Comic Sans MS"/>
              </a:rPr>
              <a:t> are still present in the leaves.</a:t>
            </a:r>
          </a:p>
          <a:p>
            <a:pPr lvl="0">
              <a:spcBef>
                <a:spcPts val="1200"/>
              </a:spcBef>
              <a:buFont typeface="Comic Sans MS"/>
              <a:defRPr sz="1800">
                <a:solidFill>
                  <a:srgbClr val="000000"/>
                </a:solidFill>
              </a:defRPr>
            </a:pPr>
            <a:r>
              <a:rPr sz="2400" dirty="0">
                <a:solidFill>
                  <a:srgbClr val="CC3300"/>
                </a:solidFill>
                <a:latin typeface="Comic Sans MS"/>
                <a:ea typeface="Comic Sans MS"/>
                <a:cs typeface="Comic Sans MS"/>
                <a:sym typeface="Comic Sans MS"/>
              </a:rPr>
              <a:t>Since they </a:t>
            </a:r>
            <a:r>
              <a:rPr sz="2400" b="1" dirty="0">
                <a:solidFill>
                  <a:srgbClr val="008000"/>
                </a:solidFill>
                <a:latin typeface="Comic Sans MS"/>
                <a:ea typeface="Comic Sans MS"/>
                <a:cs typeface="Comic Sans MS"/>
                <a:sym typeface="Comic Sans MS"/>
              </a:rPr>
              <a:t>absorb green </a:t>
            </a:r>
            <a:r>
              <a:rPr sz="2400" dirty="0">
                <a:solidFill>
                  <a:srgbClr val="CC3300"/>
                </a:solidFill>
                <a:latin typeface="Comic Sans MS"/>
                <a:ea typeface="Comic Sans MS"/>
                <a:cs typeface="Comic Sans MS"/>
                <a:sym typeface="Comic Sans MS"/>
              </a:rPr>
              <a:t>light and </a:t>
            </a:r>
            <a:r>
              <a:rPr sz="2400" dirty="0">
                <a:solidFill>
                  <a:srgbClr val="990000"/>
                </a:solidFill>
                <a:latin typeface="Comic Sans MS"/>
                <a:ea typeface="Comic Sans MS"/>
                <a:cs typeface="Comic Sans MS"/>
                <a:sym typeface="Comic Sans MS"/>
              </a:rPr>
              <a:t>reflect</a:t>
            </a:r>
            <a:r>
              <a:rPr sz="2400" dirty="0">
                <a:solidFill>
                  <a:srgbClr val="CC3300"/>
                </a:solidFill>
                <a:latin typeface="Comic Sans MS"/>
                <a:ea typeface="Comic Sans MS"/>
                <a:cs typeface="Comic Sans MS"/>
                <a:sym typeface="Comic Sans MS"/>
              </a:rPr>
              <a:t> other wavelengths (</a:t>
            </a:r>
            <a:r>
              <a:rPr sz="2400" b="1" dirty="0">
                <a:solidFill>
                  <a:srgbClr val="990000"/>
                </a:solidFill>
                <a:latin typeface="Comic Sans MS"/>
                <a:ea typeface="Comic Sans MS"/>
                <a:cs typeface="Comic Sans MS"/>
                <a:sym typeface="Comic Sans MS"/>
              </a:rPr>
              <a:t>red</a:t>
            </a:r>
            <a:r>
              <a:rPr sz="2400" b="1" dirty="0">
                <a:solidFill>
                  <a:srgbClr val="CC3300"/>
                </a:solidFill>
                <a:latin typeface="Comic Sans MS"/>
                <a:ea typeface="Comic Sans MS"/>
                <a:cs typeface="Comic Sans MS"/>
                <a:sym typeface="Comic Sans MS"/>
              </a:rPr>
              <a:t>, orange, </a:t>
            </a:r>
            <a:r>
              <a:rPr sz="2400" b="1" dirty="0">
                <a:solidFill>
                  <a:srgbClr val="FFC000"/>
                </a:solidFill>
                <a:latin typeface="Comic Sans MS"/>
                <a:ea typeface="Comic Sans MS"/>
                <a:cs typeface="Comic Sans MS"/>
                <a:sym typeface="Comic Sans MS"/>
              </a:rPr>
              <a:t>yellow</a:t>
            </a:r>
            <a:r>
              <a:rPr sz="2400" b="1" dirty="0">
                <a:solidFill>
                  <a:srgbClr val="CC3300"/>
                </a:solidFill>
                <a:latin typeface="Comic Sans MS"/>
                <a:ea typeface="Comic Sans MS"/>
                <a:cs typeface="Comic Sans MS"/>
                <a:sym typeface="Comic Sans MS"/>
              </a:rPr>
              <a:t>, </a:t>
            </a:r>
            <a:r>
              <a:rPr sz="2400" b="1" dirty="0">
                <a:solidFill>
                  <a:srgbClr val="663300"/>
                </a:solidFill>
                <a:latin typeface="Comic Sans MS"/>
                <a:ea typeface="Comic Sans MS"/>
                <a:cs typeface="Comic Sans MS"/>
                <a:sym typeface="Comic Sans MS"/>
              </a:rPr>
              <a:t>brown</a:t>
            </a:r>
            <a:r>
              <a:rPr sz="2400" dirty="0">
                <a:solidFill>
                  <a:srgbClr val="CC3300"/>
                </a:solidFill>
                <a:latin typeface="Comic Sans MS"/>
                <a:ea typeface="Comic Sans MS"/>
                <a:cs typeface="Comic Sans MS"/>
                <a:sym typeface="Comic Sans MS"/>
              </a:rPr>
              <a:t>), the leaves take on the color of the carotenoid that is present.</a:t>
            </a:r>
          </a:p>
        </p:txBody>
      </p:sp>
      <p:sp>
        <p:nvSpPr>
          <p:cNvPr id="329" name="Shape 32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a:pPr>
            <a:fld id="{86CB4B4D-7CA3-9044-876B-883B54F8677D}" type="slidenum">
              <a:rPr sz="1800"/>
              <a:pPr>
                <a:defRPr sz="1800"/>
              </a:pPr>
              <a:t>42</a:t>
            </a:fld>
            <a:endParaRPr sz="1800" dirty="0"/>
          </a:p>
        </p:txBody>
      </p:sp>
      <p:pic>
        <p:nvPicPr>
          <p:cNvPr id="3" name="Picture 2">
            <a:extLst>
              <a:ext uri="{FF2B5EF4-FFF2-40B4-BE49-F238E27FC236}">
                <a16:creationId xmlns:a16="http://schemas.microsoft.com/office/drawing/2014/main" id="{93CEAF47-F896-444E-8C54-F64F90CB1134}"/>
              </a:ext>
            </a:extLst>
          </p:cNvPr>
          <p:cNvPicPr>
            <a:picLocks noChangeAspect="1"/>
          </p:cNvPicPr>
          <p:nvPr/>
        </p:nvPicPr>
        <p:blipFill>
          <a:blip r:embed="rId3"/>
          <a:stretch>
            <a:fillRect/>
          </a:stretch>
        </p:blipFill>
        <p:spPr>
          <a:xfrm>
            <a:off x="1143000" y="3282438"/>
            <a:ext cx="6553768" cy="3543607"/>
          </a:xfrm>
          <a:prstGeom prst="rect">
            <a:avLst/>
          </a:prstGeom>
        </p:spPr>
      </p:pic>
    </p:spTree>
    <p:extLst>
      <p:ext uri="{BB962C8B-B14F-4D97-AF65-F5344CB8AC3E}">
        <p14:creationId xmlns:p14="http://schemas.microsoft.com/office/powerpoint/2010/main" val="5373117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animEffect transition="in" filter="fade">
                                      <p:cBhvr>
                                        <p:cTn id="7" dur="500"/>
                                        <p:tgtEl>
                                          <p:spTgt spid="3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8">
                                            <p:txEl>
                                              <p:pRg st="1" end="1"/>
                                            </p:txEl>
                                          </p:spTgt>
                                        </p:tgtEl>
                                        <p:attrNameLst>
                                          <p:attrName>style.visibility</p:attrName>
                                        </p:attrNameLst>
                                      </p:cBhvr>
                                      <p:to>
                                        <p:strVal val="visible"/>
                                      </p:to>
                                    </p:set>
                                    <p:animEffect transition="in" filter="fade">
                                      <p:cBhvr>
                                        <p:cTn id="12" dur="500"/>
                                        <p:tgtEl>
                                          <p:spTgt spid="3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xEl>
                                              <p:pRg st="2" end="2"/>
                                            </p:txEl>
                                          </p:spTgt>
                                        </p:tgtEl>
                                        <p:attrNameLst>
                                          <p:attrName>style.visibility</p:attrName>
                                        </p:attrNameLst>
                                      </p:cBhvr>
                                      <p:to>
                                        <p:strVal val="visible"/>
                                      </p:to>
                                    </p:set>
                                    <p:animEffect transition="in" filter="fade">
                                      <p:cBhvr>
                                        <p:cTn id="17" dur="500"/>
                                        <p:tgtEl>
                                          <p:spTgt spid="3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2" name="image40.jpg" descr="images-1.jpeg"/>
          <p:cNvPicPr/>
          <p:nvPr/>
        </p:nvPicPr>
        <p:blipFill>
          <a:blip r:embed="rId3"/>
          <a:stretch>
            <a:fillRect/>
          </a:stretch>
        </p:blipFill>
        <p:spPr>
          <a:xfrm>
            <a:off x="0" y="0"/>
            <a:ext cx="3643313" cy="3643313"/>
          </a:xfrm>
          <a:prstGeom prst="rect">
            <a:avLst/>
          </a:prstGeom>
          <a:ln w="12700">
            <a:miter lim="400000"/>
          </a:ln>
        </p:spPr>
      </p:pic>
      <p:sp>
        <p:nvSpPr>
          <p:cNvPr id="313" name="Shape 313"/>
          <p:cNvSpPr/>
          <p:nvPr/>
        </p:nvSpPr>
        <p:spPr>
          <a:xfrm>
            <a:off x="3948112" y="155575"/>
            <a:ext cx="4926361" cy="176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900" kern="0" dirty="0">
                <a:solidFill>
                  <a:sysClr val="windowText" lastClr="000000"/>
                </a:solidFill>
                <a:latin typeface="Calibri"/>
                <a:ea typeface="Calibri"/>
                <a:cs typeface="Calibri"/>
                <a:sym typeface="Calibri"/>
              </a:rPr>
              <a:t>When chlorophyll absorbs light, </a:t>
            </a:r>
            <a:r>
              <a:rPr sz="2900" b="1" kern="0" dirty="0">
                <a:solidFill>
                  <a:srgbClr val="FF2600"/>
                </a:solidFill>
                <a:latin typeface="Calibri"/>
                <a:ea typeface="Calibri"/>
                <a:cs typeface="Calibri"/>
                <a:sym typeface="Calibri"/>
              </a:rPr>
              <a:t>energy</a:t>
            </a:r>
            <a:r>
              <a:rPr sz="2900" kern="0" dirty="0">
                <a:solidFill>
                  <a:sysClr val="windowText" lastClr="000000"/>
                </a:solidFill>
                <a:latin typeface="Calibri"/>
                <a:ea typeface="Calibri"/>
                <a:cs typeface="Calibri"/>
                <a:sym typeface="Calibri"/>
              </a:rPr>
              <a:t> is transferred directly to </a:t>
            </a:r>
            <a:r>
              <a:rPr sz="2900" b="1" kern="0" dirty="0">
                <a:solidFill>
                  <a:srgbClr val="0433FF"/>
                </a:solidFill>
                <a:latin typeface="Calibri"/>
                <a:ea typeface="Calibri"/>
                <a:cs typeface="Calibri"/>
                <a:sym typeface="Calibri"/>
              </a:rPr>
              <a:t>electrons</a:t>
            </a:r>
            <a:r>
              <a:rPr sz="2900" kern="0" dirty="0">
                <a:solidFill>
                  <a:sysClr val="windowText" lastClr="000000"/>
                </a:solidFill>
                <a:latin typeface="Calibri"/>
                <a:ea typeface="Calibri"/>
                <a:cs typeface="Calibri"/>
                <a:sym typeface="Calibri"/>
              </a:rPr>
              <a:t> in the chlorophyll molecule.</a:t>
            </a:r>
          </a:p>
        </p:txBody>
      </p:sp>
      <p:sp>
        <p:nvSpPr>
          <p:cNvPr id="314" name="Shape 314"/>
          <p:cNvSpPr/>
          <p:nvPr/>
        </p:nvSpPr>
        <p:spPr>
          <a:xfrm>
            <a:off x="4248646" y="4905375"/>
            <a:ext cx="4701183" cy="1666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700" kern="0" dirty="0">
                <a:solidFill>
                  <a:sysClr val="windowText" lastClr="000000"/>
                </a:solidFill>
                <a:latin typeface="Calibri"/>
                <a:ea typeface="Calibri"/>
                <a:cs typeface="Calibri"/>
                <a:sym typeface="Calibri"/>
              </a:rPr>
              <a:t>This raises the energy level of these electrons.  These high-</a:t>
            </a:r>
            <a:r>
              <a:rPr sz="2700" b="1" kern="0" dirty="0">
                <a:solidFill>
                  <a:srgbClr val="FF2600"/>
                </a:solidFill>
                <a:latin typeface="Calibri"/>
                <a:ea typeface="Calibri"/>
                <a:cs typeface="Calibri"/>
                <a:sym typeface="Calibri"/>
              </a:rPr>
              <a:t>energy</a:t>
            </a:r>
            <a:r>
              <a:rPr sz="2700" kern="0" dirty="0">
                <a:solidFill>
                  <a:sysClr val="windowText" lastClr="000000"/>
                </a:solidFill>
                <a:latin typeface="Calibri"/>
                <a:ea typeface="Calibri"/>
                <a:cs typeface="Calibri"/>
                <a:sym typeface="Calibri"/>
              </a:rPr>
              <a:t> electrons make photosynthesis work.	</a:t>
            </a:r>
          </a:p>
        </p:txBody>
      </p:sp>
      <p:pic>
        <p:nvPicPr>
          <p:cNvPr id="315" name="pasted-image.png"/>
          <p:cNvPicPr/>
          <p:nvPr/>
        </p:nvPicPr>
        <p:blipFill>
          <a:blip r:embed="rId4"/>
          <a:srcRect b="4997"/>
          <a:stretch>
            <a:fillRect/>
          </a:stretch>
        </p:blipFill>
        <p:spPr>
          <a:xfrm>
            <a:off x="4358059" y="2025450"/>
            <a:ext cx="4106345" cy="2851350"/>
          </a:xfrm>
          <a:prstGeom prst="rect">
            <a:avLst/>
          </a:prstGeom>
          <a:ln w="12700">
            <a:miter lim="400000"/>
          </a:ln>
        </p:spPr>
      </p:pic>
      <p:pic>
        <p:nvPicPr>
          <p:cNvPr id="316" name="pasted-image.png"/>
          <p:cNvPicPr/>
          <p:nvPr/>
        </p:nvPicPr>
        <p:blipFill>
          <a:blip r:embed="rId5"/>
          <a:srcRect l="6380" t="17683" r="6380" b="4549"/>
          <a:stretch>
            <a:fillRect/>
          </a:stretch>
        </p:blipFill>
        <p:spPr>
          <a:xfrm>
            <a:off x="339377" y="4018842"/>
            <a:ext cx="3244399" cy="237139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43</a:t>
            </a:fld>
            <a:endParaRPr lang="en-US"/>
          </a:p>
        </p:txBody>
      </p:sp>
    </p:spTree>
    <p:extLst>
      <p:ext uri="{BB962C8B-B14F-4D97-AF65-F5344CB8AC3E}">
        <p14:creationId xmlns:p14="http://schemas.microsoft.com/office/powerpoint/2010/main" val="30279127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wipe(left)">
                                      <p:cBhvr>
                                        <p:cTn id="7" dur="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500"/>
                                        <p:tgtEl>
                                          <p:spTgt spid="3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4"/>
                                        </p:tgtEl>
                                        <p:attrNameLst>
                                          <p:attrName>style.visibility</p:attrName>
                                        </p:attrNameLst>
                                      </p:cBhvr>
                                      <p:to>
                                        <p:strVal val="visible"/>
                                      </p:to>
                                    </p:set>
                                    <p:animEffect transition="in" filter="wipe(left)">
                                      <p:cBhvr>
                                        <p:cTn id="17" dur="500"/>
                                        <p:tgtEl>
                                          <p:spTgt spid="3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fade">
                                      <p:cBhvr>
                                        <p:cTn id="22"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advAuto="0"/>
      <p:bldP spid="314"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228648"/>
            <a:ext cx="8475133" cy="1040341"/>
          </a:xfrm>
        </p:spPr>
        <p:txBody>
          <a:bodyPr/>
          <a:lstStyle/>
          <a:p>
            <a:pPr algn="ctr"/>
            <a:r>
              <a:rPr lang="en-US" dirty="0">
                <a:solidFill>
                  <a:srgbClr val="0000FF"/>
                </a:solidFill>
                <a:effectLst>
                  <a:outerShdw blurRad="38100" dist="38100" dir="2700000" algn="tl">
                    <a:srgbClr val="000000">
                      <a:alpha val="43137"/>
                    </a:srgbClr>
                  </a:outerShdw>
                </a:effectLst>
              </a:rPr>
              <a:t>Two Photosystems </a:t>
            </a:r>
            <a:r>
              <a:rPr lang="en-US" dirty="0">
                <a:solidFill>
                  <a:srgbClr val="FF0000"/>
                </a:solidFill>
                <a:effectLst>
                  <a:outerShdw blurRad="38100" dist="38100" dir="2700000" algn="tl">
                    <a:srgbClr val="000000">
                      <a:alpha val="43137"/>
                    </a:srgbClr>
                  </a:outerShdw>
                </a:effectLst>
              </a:rPr>
              <a:t>connected by an </a:t>
            </a:r>
            <a:r>
              <a:rPr lang="en-US" dirty="0">
                <a:solidFill>
                  <a:srgbClr val="0000FF"/>
                </a:solidFill>
                <a:effectLst>
                  <a:outerShdw blurRad="38100" dist="38100" dir="2700000" algn="tl">
                    <a:srgbClr val="000000">
                      <a:alpha val="43137"/>
                    </a:srgbClr>
                  </a:outerShdw>
                </a:effectLst>
              </a:rPr>
              <a:t>Electron Transport Chain</a:t>
            </a:r>
            <a:r>
              <a:rPr lang="en-US" dirty="0">
                <a:solidFill>
                  <a:srgbClr val="FF0000"/>
                </a:solidFill>
                <a:effectLst>
                  <a:outerShdw blurRad="38100" dist="38100" dir="2700000" algn="tl">
                    <a:srgbClr val="000000">
                      <a:alpha val="43137"/>
                    </a:srgbClr>
                  </a:outerShdw>
                </a:effectLst>
              </a:rPr>
              <a:t> generate </a:t>
            </a:r>
            <a:r>
              <a:rPr lang="en-US" dirty="0">
                <a:solidFill>
                  <a:srgbClr val="0000FF"/>
                </a:solidFill>
                <a:effectLst>
                  <a:outerShdw blurRad="38100" dist="38100" dir="2700000" algn="tl">
                    <a:srgbClr val="000000">
                      <a:alpha val="43137"/>
                    </a:srgbClr>
                  </a:outerShdw>
                </a:effectLst>
              </a:rPr>
              <a:t>ATP</a:t>
            </a:r>
            <a:r>
              <a:rPr lang="en-US" dirty="0">
                <a:solidFill>
                  <a:srgbClr val="FF0000"/>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NADPH</a:t>
            </a:r>
          </a:p>
        </p:txBody>
      </p:sp>
      <p:sp>
        <p:nvSpPr>
          <p:cNvPr id="3" name="Content Placeholder 2"/>
          <p:cNvSpPr>
            <a:spLocks noGrp="1"/>
          </p:cNvSpPr>
          <p:nvPr>
            <p:ph idx="1"/>
          </p:nvPr>
        </p:nvSpPr>
        <p:spPr>
          <a:xfrm>
            <a:off x="313267" y="1422526"/>
            <a:ext cx="8475133" cy="4758267"/>
          </a:xfrm>
        </p:spPr>
        <p:txBody>
          <a:bodyPr/>
          <a:lstStyle/>
          <a:p>
            <a:r>
              <a:rPr lang="en-US" dirty="0"/>
              <a:t>In the </a:t>
            </a:r>
            <a:r>
              <a:rPr lang="en-US" b="1" dirty="0">
                <a:solidFill>
                  <a:srgbClr val="7030A0"/>
                </a:solidFill>
                <a:effectLst>
                  <a:outerShdw blurRad="38100" dist="38100" dir="2700000" algn="tl">
                    <a:srgbClr val="000000">
                      <a:alpha val="43137"/>
                    </a:srgbClr>
                  </a:outerShdw>
                </a:effectLst>
              </a:rPr>
              <a:t>Light Reactions</a:t>
            </a:r>
            <a:r>
              <a:rPr lang="en-US" dirty="0"/>
              <a:t>, </a:t>
            </a:r>
            <a:r>
              <a:rPr lang="en-US" dirty="0">
                <a:solidFill>
                  <a:schemeClr val="accent2">
                    <a:lumMod val="75000"/>
                  </a:schemeClr>
                </a:solidFill>
              </a:rPr>
              <a:t>light energy</a:t>
            </a:r>
            <a:r>
              <a:rPr lang="en-US" dirty="0"/>
              <a:t> is transformed into the </a:t>
            </a:r>
            <a:r>
              <a:rPr lang="en-US" dirty="0">
                <a:solidFill>
                  <a:schemeClr val="accent2">
                    <a:lumMod val="75000"/>
                  </a:schemeClr>
                </a:solidFill>
              </a:rPr>
              <a:t>chemical energy </a:t>
            </a:r>
            <a:r>
              <a:rPr lang="en-US" dirty="0"/>
              <a:t>of </a:t>
            </a:r>
            <a:r>
              <a:rPr lang="en-US" b="1" dirty="0">
                <a:solidFill>
                  <a:srgbClr val="0000FF"/>
                </a:solidFill>
                <a:effectLst>
                  <a:outerShdw blurRad="38100" dist="38100" dir="2700000" algn="tl">
                    <a:srgbClr val="000000">
                      <a:alpha val="43137"/>
                    </a:srgbClr>
                  </a:outerShdw>
                </a:effectLst>
              </a:rPr>
              <a:t>ATP</a:t>
            </a:r>
            <a:r>
              <a:rPr lang="en-US" dirty="0"/>
              <a:t> and </a:t>
            </a:r>
            <a:r>
              <a:rPr lang="en-US" b="1" dirty="0">
                <a:solidFill>
                  <a:srgbClr val="0000FF"/>
                </a:solidFill>
                <a:effectLst>
                  <a:outerShdw blurRad="38100" dist="38100" dir="2700000" algn="tl">
                    <a:srgbClr val="000000">
                      <a:alpha val="43137"/>
                    </a:srgbClr>
                  </a:outerShdw>
                </a:effectLst>
              </a:rPr>
              <a:t>NADPH.</a:t>
            </a:r>
            <a:endParaRPr lang="en-US" dirty="0"/>
          </a:p>
          <a:p>
            <a:pPr>
              <a:spcBef>
                <a:spcPts val="1200"/>
              </a:spcBef>
            </a:pPr>
            <a:r>
              <a:rPr lang="en-US" dirty="0"/>
              <a:t>To accomplish this, </a:t>
            </a:r>
            <a:r>
              <a:rPr lang="en-US" b="1" dirty="0">
                <a:solidFill>
                  <a:srgbClr val="FF0000"/>
                </a:solidFill>
              </a:rPr>
              <a:t>electrons</a:t>
            </a:r>
            <a:r>
              <a:rPr lang="en-US" dirty="0"/>
              <a:t> are</a:t>
            </a:r>
          </a:p>
          <a:p>
            <a:pPr lvl="1">
              <a:spcBef>
                <a:spcPts val="1200"/>
              </a:spcBef>
            </a:pPr>
            <a:r>
              <a:rPr lang="en-US" dirty="0"/>
              <a:t>removed from </a:t>
            </a:r>
            <a:r>
              <a:rPr lang="en-US" b="1" dirty="0">
                <a:solidFill>
                  <a:srgbClr val="0000FF"/>
                </a:solidFill>
              </a:rPr>
              <a:t>Water.</a:t>
            </a:r>
          </a:p>
          <a:p>
            <a:pPr lvl="1">
              <a:spcBef>
                <a:spcPts val="1200"/>
              </a:spcBef>
            </a:pPr>
            <a:r>
              <a:rPr lang="en-US" dirty="0"/>
              <a:t>passed from </a:t>
            </a:r>
            <a:r>
              <a:rPr lang="en-US" b="1" dirty="0">
                <a:solidFill>
                  <a:srgbClr val="7030A0"/>
                </a:solidFill>
              </a:rPr>
              <a:t>Photosystem II</a:t>
            </a:r>
            <a:r>
              <a:rPr lang="en-US" dirty="0"/>
              <a:t> to </a:t>
            </a:r>
            <a:r>
              <a:rPr lang="en-US" b="1" dirty="0">
                <a:solidFill>
                  <a:srgbClr val="7030A0"/>
                </a:solidFill>
              </a:rPr>
              <a:t>Photosystem I.</a:t>
            </a:r>
            <a:endParaRPr lang="en-US" dirty="0"/>
          </a:p>
          <a:p>
            <a:pPr lvl="1">
              <a:spcBef>
                <a:spcPts val="1200"/>
              </a:spcBef>
            </a:pPr>
            <a:r>
              <a:rPr lang="en-US" dirty="0"/>
              <a:t>accepted by </a:t>
            </a:r>
            <a:r>
              <a:rPr lang="en-US" b="1" dirty="0">
                <a:solidFill>
                  <a:srgbClr val="0000FF"/>
                </a:solidFill>
              </a:rPr>
              <a:t>NADP</a:t>
            </a:r>
            <a:r>
              <a:rPr lang="en-US" b="1" baseline="30000" dirty="0">
                <a:solidFill>
                  <a:srgbClr val="0000FF"/>
                </a:solidFill>
              </a:rPr>
              <a:t>+</a:t>
            </a:r>
            <a:r>
              <a:rPr lang="en-US" dirty="0"/>
              <a:t>, reducing it to </a:t>
            </a:r>
            <a:r>
              <a:rPr lang="en-US" b="1" dirty="0">
                <a:solidFill>
                  <a:srgbClr val="0000FF"/>
                </a:solidFill>
                <a:effectLst>
                  <a:outerShdw blurRad="38100" dist="38100" dir="2700000" algn="tl">
                    <a:srgbClr val="000000">
                      <a:alpha val="43137"/>
                    </a:srgbClr>
                  </a:outerShdw>
                </a:effectLst>
              </a:rPr>
              <a:t>NADPH.</a:t>
            </a:r>
          </a:p>
          <a:p>
            <a:pPr>
              <a:spcBef>
                <a:spcPts val="1200"/>
              </a:spcBef>
            </a:pPr>
            <a:r>
              <a:rPr lang="en-US" dirty="0"/>
              <a:t>Between the two photosystems, the electrons</a:t>
            </a:r>
          </a:p>
          <a:p>
            <a:pPr lvl="1">
              <a:spcBef>
                <a:spcPts val="1200"/>
              </a:spcBef>
            </a:pPr>
            <a:r>
              <a:rPr lang="en-US" dirty="0"/>
              <a:t>move down an </a:t>
            </a:r>
            <a:r>
              <a:rPr lang="en-US" b="1" dirty="0">
                <a:solidFill>
                  <a:srgbClr val="FF0000"/>
                </a:solidFill>
              </a:rPr>
              <a:t>Electron Transport Chain </a:t>
            </a:r>
            <a:r>
              <a:rPr lang="en-US" dirty="0"/>
              <a:t>and</a:t>
            </a:r>
          </a:p>
          <a:p>
            <a:pPr lvl="1">
              <a:spcBef>
                <a:spcPts val="1200"/>
              </a:spcBef>
            </a:pPr>
            <a:r>
              <a:rPr lang="en-US" dirty="0"/>
              <a:t>provide energy for the synthesis of </a:t>
            </a:r>
            <a:r>
              <a:rPr lang="en-US" b="1" dirty="0">
                <a:solidFill>
                  <a:srgbClr val="0000FF"/>
                </a:solidFill>
              </a:rPr>
              <a:t>ATP.</a:t>
            </a: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227332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914400"/>
          </a:xfrm>
        </p:spPr>
        <p:txBody>
          <a:bodyPr/>
          <a:lstStyle/>
          <a:p>
            <a:pPr eaLnBrk="1" hangingPunct="1"/>
            <a:r>
              <a:rPr lang="en-US" dirty="0">
                <a:solidFill>
                  <a:srgbClr val="00B050"/>
                </a:solidFill>
              </a:rPr>
              <a:t>Light Reaction </a:t>
            </a:r>
            <a:r>
              <a:rPr lang="en-US" dirty="0"/>
              <a:t>Summary </a:t>
            </a:r>
          </a:p>
        </p:txBody>
      </p:sp>
      <p:sp>
        <p:nvSpPr>
          <p:cNvPr id="36867" name="Rectangle 3"/>
          <p:cNvSpPr>
            <a:spLocks noGrp="1" noChangeArrowheads="1"/>
          </p:cNvSpPr>
          <p:nvPr>
            <p:ph type="body" idx="1"/>
          </p:nvPr>
        </p:nvSpPr>
        <p:spPr>
          <a:xfrm>
            <a:off x="457200" y="990600"/>
            <a:ext cx="8229600" cy="5135563"/>
          </a:xfrm>
        </p:spPr>
        <p:txBody>
          <a:bodyPr>
            <a:normAutofit lnSpcReduction="10000"/>
          </a:bodyPr>
          <a:lstStyle/>
          <a:p>
            <a:pPr marL="0" indent="0" eaLnBrk="1" hangingPunct="1">
              <a:buFontTx/>
              <a:buNone/>
              <a:defRPr/>
            </a:pPr>
            <a:r>
              <a:rPr lang="en-US" dirty="0"/>
              <a:t>1. What is used (reactants)?</a:t>
            </a:r>
          </a:p>
          <a:p>
            <a:pPr marL="0" indent="0" eaLnBrk="1" hangingPunct="1">
              <a:buFontTx/>
              <a:buNone/>
              <a:defRPr/>
            </a:pPr>
            <a:r>
              <a:rPr lang="en-US" dirty="0"/>
              <a:t>	</a:t>
            </a:r>
            <a:r>
              <a:rPr lang="en-US" dirty="0">
                <a:solidFill>
                  <a:srgbClr val="00B050"/>
                </a:solidFill>
              </a:rPr>
              <a:t> Water (H</a:t>
            </a:r>
            <a:r>
              <a:rPr lang="en-US" baseline="-25000" dirty="0">
                <a:solidFill>
                  <a:srgbClr val="00B050"/>
                </a:solidFill>
              </a:rPr>
              <a:t>2</a:t>
            </a:r>
            <a:r>
              <a:rPr lang="en-US" dirty="0">
                <a:solidFill>
                  <a:srgbClr val="00B050"/>
                </a:solidFill>
              </a:rPr>
              <a:t>O)</a:t>
            </a:r>
          </a:p>
          <a:p>
            <a:pPr marL="0" indent="0" eaLnBrk="1" hangingPunct="1">
              <a:buFontTx/>
              <a:buNone/>
              <a:defRPr/>
            </a:pPr>
            <a:r>
              <a:rPr lang="en-US" dirty="0"/>
              <a:t>2. What is produced?</a:t>
            </a:r>
          </a:p>
          <a:p>
            <a:pPr marL="400050" lvl="1" indent="0" eaLnBrk="1" hangingPunct="1">
              <a:buFontTx/>
              <a:buNone/>
              <a:defRPr/>
            </a:pPr>
            <a:r>
              <a:rPr lang="en-US" dirty="0"/>
              <a:t>	</a:t>
            </a:r>
            <a:r>
              <a:rPr lang="en-US" dirty="0">
                <a:solidFill>
                  <a:srgbClr val="00B050"/>
                </a:solidFill>
              </a:rPr>
              <a:t>Oxygen (O</a:t>
            </a:r>
            <a:r>
              <a:rPr lang="en-US" baseline="-25000" dirty="0">
                <a:solidFill>
                  <a:srgbClr val="00B050"/>
                </a:solidFill>
              </a:rPr>
              <a:t>2</a:t>
            </a:r>
            <a:r>
              <a:rPr lang="en-US" dirty="0">
                <a:solidFill>
                  <a:srgbClr val="00B050"/>
                </a:solidFill>
              </a:rPr>
              <a:t>)</a:t>
            </a:r>
          </a:p>
          <a:p>
            <a:pPr marL="0" indent="0" eaLnBrk="1" hangingPunct="1">
              <a:buFontTx/>
              <a:buNone/>
              <a:defRPr/>
            </a:pPr>
            <a:r>
              <a:rPr lang="en-US" dirty="0"/>
              <a:t>3. What is the energy source? </a:t>
            </a:r>
          </a:p>
          <a:p>
            <a:pPr marL="400050" lvl="1" indent="0" eaLnBrk="1" hangingPunct="1">
              <a:buFontTx/>
              <a:buNone/>
              <a:defRPr/>
            </a:pPr>
            <a:r>
              <a:rPr lang="en-US" dirty="0"/>
              <a:t>	</a:t>
            </a:r>
            <a:r>
              <a:rPr lang="en-US" dirty="0">
                <a:solidFill>
                  <a:srgbClr val="00B050"/>
                </a:solidFill>
              </a:rPr>
              <a:t>Sunlight</a:t>
            </a:r>
          </a:p>
          <a:p>
            <a:pPr marL="0" indent="0" eaLnBrk="1" hangingPunct="1">
              <a:buFontTx/>
              <a:buNone/>
              <a:defRPr/>
            </a:pPr>
            <a:r>
              <a:rPr lang="en-US" dirty="0"/>
              <a:t>4. What are the by-products? </a:t>
            </a:r>
          </a:p>
          <a:p>
            <a:pPr marL="0" indent="0" eaLnBrk="1" hangingPunct="1">
              <a:buFontTx/>
              <a:buNone/>
              <a:defRPr/>
            </a:pPr>
            <a:r>
              <a:rPr lang="en-US" dirty="0"/>
              <a:t>	</a:t>
            </a:r>
            <a:r>
              <a:rPr lang="en-US" dirty="0">
                <a:solidFill>
                  <a:srgbClr val="00B050"/>
                </a:solidFill>
              </a:rPr>
              <a:t>ATP and NADPH</a:t>
            </a:r>
            <a:endParaRPr lang="en-US" baseline="-25000" dirty="0">
              <a:solidFill>
                <a:srgbClr val="00B050"/>
              </a:solidFill>
            </a:endParaRPr>
          </a:p>
          <a:p>
            <a:pPr marL="609600" indent="-609600" eaLnBrk="1" hangingPunct="1">
              <a:buFontTx/>
              <a:buNone/>
              <a:defRPr/>
            </a:pPr>
            <a:r>
              <a:rPr lang="en-US" dirty="0"/>
              <a:t>5. Where does this occur?</a:t>
            </a:r>
          </a:p>
          <a:p>
            <a:pPr marL="609600" indent="-609600" eaLnBrk="1" hangingPunct="1">
              <a:buFontTx/>
              <a:buNone/>
              <a:defRPr/>
            </a:pPr>
            <a:r>
              <a:rPr lang="en-US" dirty="0"/>
              <a:t> 	  </a:t>
            </a:r>
            <a:r>
              <a:rPr lang="en-US" dirty="0">
                <a:solidFill>
                  <a:srgbClr val="00B050"/>
                </a:solidFill>
              </a:rPr>
              <a:t>Grana of the chloroplasts</a:t>
            </a:r>
          </a:p>
        </p:txBody>
      </p:sp>
      <p:pic>
        <p:nvPicPr>
          <p:cNvPr id="2" name="Picture 35" descr="quick_check-01.eps">
            <a:extLst>
              <a:ext uri="{FF2B5EF4-FFF2-40B4-BE49-F238E27FC236}">
                <a16:creationId xmlns:a16="http://schemas.microsoft.com/office/drawing/2014/main" id="{F3F583EE-091E-05B3-7FF3-59B218434191}"/>
              </a:ext>
            </a:extLst>
          </p:cNvPr>
          <p:cNvPicPr>
            <a:picLocks noChangeAspect="1"/>
          </p:cNvPicPr>
          <p:nvPr/>
        </p:nvPicPr>
        <p:blipFill>
          <a:blip r:embed="rId2"/>
          <a:srcRect/>
          <a:stretch>
            <a:fillRect/>
          </a:stretch>
        </p:blipFill>
        <p:spPr bwMode="auto">
          <a:xfrm>
            <a:off x="7924800" y="41367"/>
            <a:ext cx="1184147" cy="960119"/>
          </a:xfrm>
          <a:prstGeom prst="rect">
            <a:avLst/>
          </a:prstGeom>
          <a:noFill/>
          <a:ln w="9525">
            <a:noFill/>
            <a:miter lim="800000"/>
            <a:headEnd/>
            <a:tailEnd/>
          </a:ln>
        </p:spPr>
      </p:pic>
    </p:spTree>
    <p:extLst>
      <p:ext uri="{BB962C8B-B14F-4D97-AF65-F5344CB8AC3E}">
        <p14:creationId xmlns:p14="http://schemas.microsoft.com/office/powerpoint/2010/main" val="75060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fade">
                                      <p:cBhvr>
                                        <p:cTn id="27" dur="5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fade">
                                      <p:cBhvr>
                                        <p:cTn id="32" dur="500"/>
                                        <p:tgtEl>
                                          <p:spTgt spid="368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fade">
                                      <p:cBhvr>
                                        <p:cTn id="37" dur="500"/>
                                        <p:tgtEl>
                                          <p:spTgt spid="368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fade">
                                      <p:cBhvr>
                                        <p:cTn id="42" dur="500"/>
                                        <p:tgtEl>
                                          <p:spTgt spid="3686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6867">
                                            <p:txEl>
                                              <p:pRg st="8" end="8"/>
                                            </p:txEl>
                                          </p:spTgt>
                                        </p:tgtEl>
                                        <p:attrNameLst>
                                          <p:attrName>style.visibility</p:attrName>
                                        </p:attrNameLst>
                                      </p:cBhvr>
                                      <p:to>
                                        <p:strVal val="visible"/>
                                      </p:to>
                                    </p:set>
                                    <p:animEffect transition="in" filter="fade">
                                      <p:cBhvr>
                                        <p:cTn id="47" dur="500"/>
                                        <p:tgtEl>
                                          <p:spTgt spid="3686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6867">
                                            <p:txEl>
                                              <p:pRg st="9" end="9"/>
                                            </p:txEl>
                                          </p:spTgt>
                                        </p:tgtEl>
                                        <p:attrNameLst>
                                          <p:attrName>style.visibility</p:attrName>
                                        </p:attrNameLst>
                                      </p:cBhvr>
                                      <p:to>
                                        <p:strVal val="visible"/>
                                      </p:to>
                                    </p:set>
                                    <p:animEffect transition="in" filter="fade">
                                      <p:cBhvr>
                                        <p:cTn id="52" dur="500"/>
                                        <p:tgtEl>
                                          <p:spTgt spid="368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6" name="Shape 526"/>
          <p:cNvSpPr/>
          <p:nvPr/>
        </p:nvSpPr>
        <p:spPr>
          <a:xfrm>
            <a:off x="-101600" y="114299"/>
            <a:ext cx="9144000"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457200"/>
            <a:r>
              <a:rPr sz="2600" b="1" kern="0" dirty="0">
                <a:solidFill>
                  <a:sysClr val="windowText" lastClr="000000"/>
                </a:solidFill>
                <a:latin typeface="Calibri"/>
                <a:ea typeface="Calibri"/>
                <a:cs typeface="Calibri"/>
                <a:sym typeface="Calibri"/>
              </a:rPr>
              <a:t>The Light Dependent Reactions - Photosystems</a:t>
            </a:r>
            <a:r>
              <a:rPr sz="2600" kern="0" dirty="0">
                <a:solidFill>
                  <a:sysClr val="windowText" lastClr="000000"/>
                </a:solidFill>
                <a:latin typeface="Calibri"/>
                <a:ea typeface="Calibri"/>
                <a:cs typeface="Calibri"/>
                <a:sym typeface="Calibri"/>
              </a:rPr>
              <a:t> </a:t>
            </a:r>
          </a:p>
        </p:txBody>
      </p:sp>
      <p:pic>
        <p:nvPicPr>
          <p:cNvPr id="527" name="image59.png"/>
          <p:cNvPicPr/>
          <p:nvPr/>
        </p:nvPicPr>
        <p:blipFill>
          <a:blip r:embed="rId3"/>
          <a:stretch>
            <a:fillRect/>
          </a:stretch>
        </p:blipFill>
        <p:spPr>
          <a:xfrm>
            <a:off x="467518" y="841375"/>
            <a:ext cx="8208964" cy="4033838"/>
          </a:xfrm>
          <a:prstGeom prst="rect">
            <a:avLst/>
          </a:prstGeom>
          <a:ln w="12700">
            <a:miter lim="400000"/>
          </a:ln>
        </p:spPr>
      </p:pic>
      <p:sp>
        <p:nvSpPr>
          <p:cNvPr id="528" name="Shape 528"/>
          <p:cNvSpPr/>
          <p:nvPr/>
        </p:nvSpPr>
        <p:spPr>
          <a:xfrm>
            <a:off x="266700" y="5266531"/>
            <a:ext cx="9144000"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400" kern="0" dirty="0">
                <a:solidFill>
                  <a:sysClr val="windowText" lastClr="000000"/>
                </a:solidFill>
                <a:latin typeface="Calibri"/>
                <a:ea typeface="Calibri"/>
                <a:cs typeface="Calibri"/>
                <a:sym typeface="Calibri"/>
              </a:rPr>
              <a:t>There are two photosystems:  </a:t>
            </a:r>
            <a:r>
              <a:rPr sz="2400" b="1" kern="0" dirty="0">
                <a:solidFill>
                  <a:srgbClr val="00B0F0"/>
                </a:solidFill>
                <a:effectLst>
                  <a:outerShdw blurRad="38100" dist="38100" dir="2700000" rotWithShape="0">
                    <a:srgbClr val="000000">
                      <a:alpha val="43137"/>
                    </a:srgbClr>
                  </a:outerShdw>
                </a:effectLst>
                <a:latin typeface="Calibri"/>
                <a:ea typeface="Calibri"/>
                <a:cs typeface="Calibri"/>
                <a:sym typeface="Calibri"/>
              </a:rPr>
              <a:t>Photosystem I</a:t>
            </a:r>
            <a:r>
              <a:rPr sz="2400" b="1" kern="0" dirty="0">
                <a:effectLst>
                  <a:outerShdw blurRad="38100" dist="38100" dir="2700000" rotWithShape="0">
                    <a:srgbClr val="000000">
                      <a:alpha val="43137"/>
                    </a:srgbClr>
                  </a:outerShdw>
                </a:effectLst>
                <a:latin typeface="Calibri"/>
                <a:ea typeface="Calibri"/>
                <a:cs typeface="Calibri"/>
                <a:sym typeface="Calibri"/>
              </a:rPr>
              <a:t> </a:t>
            </a:r>
            <a:r>
              <a:rPr sz="2400" kern="0" dirty="0">
                <a:effectLst>
                  <a:outerShdw blurRad="38100" dist="38100" dir="2700000" rotWithShape="0">
                    <a:srgbClr val="000000">
                      <a:alpha val="43137"/>
                    </a:srgbClr>
                  </a:outerShdw>
                </a:effectLst>
                <a:latin typeface="Calibri"/>
                <a:ea typeface="Calibri"/>
                <a:cs typeface="Calibri"/>
                <a:sym typeface="Calibri"/>
              </a:rPr>
              <a:t>and</a:t>
            </a:r>
            <a:r>
              <a:rPr sz="24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a:t>
            </a:r>
            <a:r>
              <a:rPr sz="2400" b="1" kern="0" dirty="0">
                <a:solidFill>
                  <a:srgbClr val="FFFF00"/>
                </a:solidFill>
                <a:effectLst>
                  <a:outerShdw blurRad="38100" dist="38100" dir="2700000" rotWithShape="0">
                    <a:srgbClr val="000000">
                      <a:alpha val="43137"/>
                    </a:srgbClr>
                  </a:outerShdw>
                </a:effectLst>
                <a:latin typeface="Calibri"/>
                <a:ea typeface="Calibri"/>
                <a:cs typeface="Calibri"/>
                <a:sym typeface="Calibri"/>
              </a:rPr>
              <a:t>Photosystem II</a:t>
            </a:r>
            <a:r>
              <a:rPr sz="2400" kern="0" dirty="0">
                <a:solidFill>
                  <a:srgbClr val="FF0000"/>
                </a:solidFill>
                <a:latin typeface="Calibri"/>
                <a:ea typeface="Calibri"/>
                <a:cs typeface="Calibri"/>
                <a:sym typeface="Calibri"/>
              </a:rPr>
              <a:t>. </a:t>
            </a:r>
          </a:p>
        </p:txBody>
      </p:sp>
      <p:sp>
        <p:nvSpPr>
          <p:cNvPr id="529" name="Shape 529"/>
          <p:cNvSpPr/>
          <p:nvPr/>
        </p:nvSpPr>
        <p:spPr>
          <a:xfrm>
            <a:off x="1115217" y="4795570"/>
            <a:ext cx="1488283" cy="369332"/>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400" b="1">
                <a:latin typeface="Calibri"/>
                <a:ea typeface="Calibri"/>
                <a:cs typeface="Calibri"/>
                <a:sym typeface="Calibri"/>
              </a:defRPr>
            </a:lvl1pPr>
          </a:lstStyle>
          <a:p>
            <a:pPr>
              <a:defRPr sz="1800" b="0"/>
            </a:pPr>
            <a:r>
              <a:rPr sz="1800" dirty="0">
                <a:latin typeface="Times New Roman" panose="02020603050405020304" pitchFamily="18" charset="0"/>
                <a:cs typeface="Times New Roman" panose="02020603050405020304" pitchFamily="18" charset="0"/>
              </a:rPr>
              <a:t>Photosystem II</a:t>
            </a:r>
          </a:p>
        </p:txBody>
      </p:sp>
      <p:sp>
        <p:nvSpPr>
          <p:cNvPr id="530" name="Shape 530"/>
          <p:cNvSpPr/>
          <p:nvPr/>
        </p:nvSpPr>
        <p:spPr>
          <a:xfrm>
            <a:off x="4958953" y="4577319"/>
            <a:ext cx="1594247" cy="369332"/>
          </a:xfrm>
          <a:prstGeom prst="rect">
            <a:avLst/>
          </a:prstGeom>
          <a:solidFill>
            <a:srgbClr val="00B0F0"/>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400" b="1">
                <a:latin typeface="Calibri"/>
                <a:ea typeface="Calibri"/>
                <a:cs typeface="Calibri"/>
                <a:sym typeface="Calibri"/>
              </a:defRPr>
            </a:lvl1pPr>
          </a:lstStyle>
          <a:p>
            <a:pPr algn="ctr">
              <a:defRPr sz="1800" b="0"/>
            </a:pPr>
            <a:r>
              <a:rPr sz="1800" kern="0" dirty="0"/>
              <a:t>Photosystem I</a:t>
            </a:r>
          </a:p>
        </p:txBody>
      </p:sp>
      <p:sp>
        <p:nvSpPr>
          <p:cNvPr id="531" name="Shape 531"/>
          <p:cNvSpPr/>
          <p:nvPr/>
        </p:nvSpPr>
        <p:spPr>
          <a:xfrm>
            <a:off x="237723" y="5776429"/>
            <a:ext cx="304800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3600" b="1" kern="0" dirty="0">
                <a:solidFill>
                  <a:srgbClr val="137D1C"/>
                </a:solidFill>
                <a:effectLst>
                  <a:outerShdw blurRad="38100" dist="38100" dir="2700000" rotWithShape="0">
                    <a:srgbClr val="000000">
                      <a:alpha val="43137"/>
                    </a:srgbClr>
                  </a:outerShdw>
                </a:effectLst>
                <a:latin typeface="Calibri"/>
                <a:ea typeface="Calibri"/>
                <a:cs typeface="Calibri"/>
                <a:sym typeface="Calibri"/>
              </a:rPr>
              <a:t>Photosystem:</a:t>
            </a:r>
            <a:r>
              <a:rPr sz="3600" kern="0" dirty="0">
                <a:solidFill>
                  <a:srgbClr val="137D1C"/>
                </a:solidFill>
                <a:latin typeface="Calibri"/>
                <a:ea typeface="Calibri"/>
                <a:cs typeface="Calibri"/>
                <a:sym typeface="Calibri"/>
              </a:rPr>
              <a:t> </a:t>
            </a:r>
          </a:p>
        </p:txBody>
      </p:sp>
      <p:sp>
        <p:nvSpPr>
          <p:cNvPr id="532" name="Shape 532"/>
          <p:cNvSpPr/>
          <p:nvPr/>
        </p:nvSpPr>
        <p:spPr>
          <a:xfrm>
            <a:off x="3083767" y="5891282"/>
            <a:ext cx="5344617"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000" kern="0" dirty="0">
                <a:solidFill>
                  <a:srgbClr val="0000FF"/>
                </a:solidFill>
                <a:latin typeface="Calibri"/>
                <a:ea typeface="Calibri"/>
                <a:cs typeface="Calibri"/>
                <a:sym typeface="Calibri"/>
              </a:rPr>
              <a:t>A collection of pigment molecules (chlorophyll) that serve as the </a:t>
            </a:r>
            <a:r>
              <a:rPr sz="2000" b="1" kern="0" dirty="0">
                <a:solidFill>
                  <a:srgbClr val="FF9300"/>
                </a:solidFill>
                <a:latin typeface="Calibri"/>
                <a:ea typeface="Calibri"/>
                <a:cs typeface="Calibri"/>
                <a:sym typeface="Calibri"/>
              </a:rPr>
              <a:t>light collecting unit</a:t>
            </a:r>
            <a:r>
              <a:rPr sz="2000" kern="0" dirty="0">
                <a:solidFill>
                  <a:srgbClr val="0000FF"/>
                </a:solidFill>
                <a:latin typeface="Calibri"/>
                <a:ea typeface="Calibri"/>
                <a:cs typeface="Calibri"/>
                <a:sym typeface="Calibri"/>
              </a:rPr>
              <a:t>.</a:t>
            </a:r>
            <a:endParaRPr sz="2000" kern="0" dirty="0">
              <a:solidFill>
                <a:sysClr val="windowText" lastClr="000000"/>
              </a:solidFill>
              <a:latin typeface="Arial"/>
              <a:ea typeface="Arial"/>
              <a:cs typeface="Arial"/>
              <a:sym typeface="Arial"/>
            </a:endParaRPr>
          </a:p>
        </p:txBody>
      </p:sp>
      <p:sp>
        <p:nvSpPr>
          <p:cNvPr id="533" name="Shape 533"/>
          <p:cNvSpPr/>
          <p:nvPr/>
        </p:nvSpPr>
        <p:spPr>
          <a:xfrm>
            <a:off x="3090861" y="4437245"/>
            <a:ext cx="1747839" cy="447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400" b="1">
                <a:solidFill>
                  <a:srgbClr val="137D1C"/>
                </a:solidFill>
                <a:latin typeface="Calibri"/>
                <a:ea typeface="Calibri"/>
                <a:cs typeface="Calibri"/>
                <a:sym typeface="Calibri"/>
              </a:defRPr>
            </a:lvl1pPr>
          </a:lstStyle>
          <a:p>
            <a:pPr>
              <a:defRPr sz="1800" b="0">
                <a:solidFill>
                  <a:srgbClr val="000000"/>
                </a:solidFill>
              </a:defRPr>
            </a:pPr>
            <a:r>
              <a:rPr sz="1800" b="0" kern="0" dirty="0">
                <a:solidFill>
                  <a:srgbClr val="000000"/>
                </a:solidFill>
              </a:rPr>
              <a:t>chlorophyll</a:t>
            </a:r>
          </a:p>
        </p:txBody>
      </p:sp>
      <p:sp>
        <p:nvSpPr>
          <p:cNvPr id="534" name="Shape 534"/>
          <p:cNvSpPr/>
          <p:nvPr/>
        </p:nvSpPr>
        <p:spPr>
          <a:xfrm flipV="1">
            <a:off x="4191000" y="3809999"/>
            <a:ext cx="762000" cy="742949"/>
          </a:xfrm>
          <a:prstGeom prst="line">
            <a:avLst/>
          </a:prstGeom>
          <a:ln w="38100">
            <a:solidFill/>
            <a:round/>
          </a:ln>
          <a:effectLst>
            <a:outerShdw blurRad="38100" dist="20000" dir="5400000" rotWithShape="0">
              <a:srgbClr val="808080">
                <a:alpha val="37999"/>
              </a:srgbClr>
            </a:outerShdw>
          </a:effectLst>
        </p:spPr>
        <p:txBody>
          <a:bodyPr lIns="0" tIns="0" rIns="0" bIns="0"/>
          <a:lstStyle/>
          <a:p>
            <a:pPr defTabSz="457200">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535" name="Shape 535"/>
          <p:cNvSpPr/>
          <p:nvPr/>
        </p:nvSpPr>
        <p:spPr>
          <a:xfrm flipH="1" flipV="1">
            <a:off x="2603500" y="3889375"/>
            <a:ext cx="511175" cy="663575"/>
          </a:xfrm>
          <a:prstGeom prst="line">
            <a:avLst/>
          </a:prstGeom>
          <a:ln w="38100">
            <a:solidFill/>
            <a:round/>
          </a:ln>
          <a:effectLst>
            <a:outerShdw blurRad="38100" dist="20000" dir="5400000" rotWithShape="0">
              <a:srgbClr val="808080">
                <a:alpha val="37999"/>
              </a:srgbClr>
            </a:outerShdw>
          </a:effectLst>
        </p:spPr>
        <p:txBody>
          <a:bodyPr lIns="0" tIns="0" rIns="0" bIns="0"/>
          <a:lstStyle/>
          <a:p>
            <a:pPr defTabSz="457200">
              <a:defRPr sz="1200">
                <a:latin typeface="+mj-lt"/>
                <a:ea typeface="+mj-ea"/>
                <a:cs typeface="+mj-cs"/>
                <a:sym typeface="Helvetica"/>
              </a:defRPr>
            </a:pPr>
            <a:endParaRPr sz="1200" kern="0" dirty="0">
              <a:solidFill>
                <a:sysClr val="windowText" lastClr="000000"/>
              </a:solidFill>
              <a:latin typeface="Helvetica"/>
              <a:ea typeface="+mj-ea"/>
              <a:cs typeface="Helvetica"/>
              <a:sym typeface="Helvetica"/>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46</a:t>
            </a:fld>
            <a:endParaRPr lang="en-US"/>
          </a:p>
        </p:txBody>
      </p:sp>
    </p:spTree>
    <p:extLst>
      <p:ext uri="{BB962C8B-B14F-4D97-AF65-F5344CB8AC3E}">
        <p14:creationId xmlns:p14="http://schemas.microsoft.com/office/powerpoint/2010/main" val="7414653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500"/>
                                        <p:tgtEl>
                                          <p:spTgt spid="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4"/>
                                        </p:tgtEl>
                                        <p:attrNameLst>
                                          <p:attrName>style.visibility</p:attrName>
                                        </p:attrNameLst>
                                      </p:cBhvr>
                                      <p:to>
                                        <p:strVal val="visible"/>
                                      </p:to>
                                    </p:set>
                                    <p:animEffect transition="in" filter="fade">
                                      <p:cBhvr>
                                        <p:cTn id="10" dur="500"/>
                                        <p:tgtEl>
                                          <p:spTgt spid="5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5"/>
                                        </p:tgtEl>
                                        <p:attrNameLst>
                                          <p:attrName>style.visibility</p:attrName>
                                        </p:attrNameLst>
                                      </p:cBhvr>
                                      <p:to>
                                        <p:strVal val="visible"/>
                                      </p:to>
                                    </p:set>
                                    <p:animEffect transition="in" filter="fade">
                                      <p:cBhvr>
                                        <p:cTn id="13" dur="500"/>
                                        <p:tgtEl>
                                          <p:spTgt spid="5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28"/>
                                        </p:tgtEl>
                                        <p:attrNameLst>
                                          <p:attrName>style.visibility</p:attrName>
                                        </p:attrNameLst>
                                      </p:cBhvr>
                                      <p:to>
                                        <p:strVal val="visible"/>
                                      </p:to>
                                    </p:set>
                                    <p:animEffect transition="in" filter="fade">
                                      <p:cBhvr>
                                        <p:cTn id="18" dur="500"/>
                                        <p:tgtEl>
                                          <p:spTgt spid="5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0"/>
                                        </p:tgtEl>
                                        <p:attrNameLst>
                                          <p:attrName>style.visibility</p:attrName>
                                        </p:attrNameLst>
                                      </p:cBhvr>
                                      <p:to>
                                        <p:strVal val="visible"/>
                                      </p:to>
                                    </p:set>
                                    <p:animEffect transition="in" filter="fade">
                                      <p:cBhvr>
                                        <p:cTn id="23" dur="500"/>
                                        <p:tgtEl>
                                          <p:spTgt spid="5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9"/>
                                        </p:tgtEl>
                                        <p:attrNameLst>
                                          <p:attrName>style.visibility</p:attrName>
                                        </p:attrNameLst>
                                      </p:cBhvr>
                                      <p:to>
                                        <p:strVal val="visible"/>
                                      </p:to>
                                    </p:set>
                                    <p:animEffect transition="in" filter="fade">
                                      <p:cBhvr>
                                        <p:cTn id="28" dur="500"/>
                                        <p:tgtEl>
                                          <p:spTgt spid="5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31"/>
                                        </p:tgtEl>
                                        <p:attrNameLst>
                                          <p:attrName>style.visibility</p:attrName>
                                        </p:attrNameLst>
                                      </p:cBhvr>
                                      <p:to>
                                        <p:strVal val="visible"/>
                                      </p:to>
                                    </p:set>
                                    <p:animEffect transition="in" filter="fade">
                                      <p:cBhvr>
                                        <p:cTn id="33" dur="500"/>
                                        <p:tgtEl>
                                          <p:spTgt spid="5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2"/>
                                        </p:tgtEl>
                                        <p:attrNameLst>
                                          <p:attrName>style.visibility</p:attrName>
                                        </p:attrNameLst>
                                      </p:cBhvr>
                                      <p:to>
                                        <p:strVal val="visible"/>
                                      </p:to>
                                    </p:set>
                                    <p:animEffect transition="in" filter="fade">
                                      <p:cBhvr>
                                        <p:cTn id="38"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nimBg="1" advAuto="0"/>
      <p:bldP spid="529" grpId="0" animBg="1" advAuto="0"/>
      <p:bldP spid="530" grpId="0" animBg="1" advAuto="0"/>
      <p:bldP spid="531" grpId="0" animBg="1" advAuto="0"/>
      <p:bldP spid="532" grpId="0" animBg="1" advAuto="0"/>
      <p:bldP spid="533" grpId="0" animBg="1" advAuto="0"/>
      <p:bldP spid="534" grpId="0" animBg="1" advAuto="0"/>
      <p:bldP spid="535"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 name="Shape 539"/>
          <p:cNvSpPr/>
          <p:nvPr/>
        </p:nvSpPr>
        <p:spPr>
          <a:xfrm>
            <a:off x="203200" y="4477067"/>
            <a:ext cx="8161884"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600" b="1" kern="0" dirty="0">
                <a:solidFill>
                  <a:srgbClr val="00B050"/>
                </a:solidFill>
                <a:effectLst>
                  <a:outerShdw blurRad="38100" dist="38100" dir="2700000" rotWithShape="0">
                    <a:srgbClr val="000000">
                      <a:alpha val="43137"/>
                    </a:srgbClr>
                  </a:outerShdw>
                </a:effectLst>
                <a:latin typeface="Calibri"/>
                <a:ea typeface="Calibri"/>
                <a:cs typeface="Calibri"/>
                <a:sym typeface="Calibri"/>
              </a:rPr>
              <a:t>Chlorophyll</a:t>
            </a:r>
            <a:r>
              <a:rPr sz="2600" kern="0" dirty="0">
                <a:solidFill>
                  <a:srgbClr val="0000FF"/>
                </a:solidFill>
                <a:latin typeface="Calibri"/>
                <a:ea typeface="Calibri"/>
                <a:cs typeface="Calibri"/>
                <a:sym typeface="Calibri"/>
              </a:rPr>
              <a:t> molecules in </a:t>
            </a:r>
            <a:r>
              <a:rPr sz="2600" kern="0" dirty="0">
                <a:solidFill>
                  <a:srgbClr val="FF0000"/>
                </a:solidFill>
                <a:latin typeface="Calibri"/>
                <a:ea typeface="Calibri"/>
                <a:cs typeface="Calibri"/>
                <a:sym typeface="Calibri"/>
              </a:rPr>
              <a:t>photosystem II </a:t>
            </a:r>
            <a:r>
              <a:rPr sz="2600" kern="0" dirty="0">
                <a:solidFill>
                  <a:srgbClr val="0000FF"/>
                </a:solidFill>
                <a:latin typeface="Calibri"/>
                <a:ea typeface="Calibri"/>
                <a:cs typeface="Calibri"/>
                <a:sym typeface="Calibri"/>
              </a:rPr>
              <a:t>absorb </a:t>
            </a:r>
            <a:r>
              <a:rPr sz="2600" kern="0" dirty="0">
                <a:solidFill>
                  <a:srgbClr val="FF6600"/>
                </a:solidFill>
                <a:latin typeface="Calibri"/>
                <a:ea typeface="Calibri"/>
                <a:cs typeface="Calibri"/>
                <a:sym typeface="Calibri"/>
              </a:rPr>
              <a:t>light.</a:t>
            </a:r>
          </a:p>
        </p:txBody>
      </p:sp>
      <p:sp>
        <p:nvSpPr>
          <p:cNvPr id="540" name="Shape 540"/>
          <p:cNvSpPr/>
          <p:nvPr/>
        </p:nvSpPr>
        <p:spPr>
          <a:xfrm>
            <a:off x="203200" y="5118574"/>
            <a:ext cx="8397779"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000">
                <a:solidFill>
                  <a:srgbClr val="800000"/>
                </a:solidFill>
                <a:latin typeface="Calibri"/>
                <a:ea typeface="Calibri"/>
                <a:cs typeface="Calibri"/>
                <a:sym typeface="Calibri"/>
              </a:defRPr>
            </a:lvl1pPr>
          </a:lstStyle>
          <a:p>
            <a:pPr>
              <a:defRPr sz="1800">
                <a:solidFill>
                  <a:srgbClr val="000000"/>
                </a:solidFill>
              </a:defRPr>
            </a:pPr>
            <a:r>
              <a:rPr sz="2400" kern="0" dirty="0">
                <a:solidFill>
                  <a:srgbClr val="000000"/>
                </a:solidFill>
              </a:rPr>
              <a:t>This light energy is absorbed by chlorophyll’s </a:t>
            </a:r>
            <a:r>
              <a:rPr lang="en-US" sz="2400" b="1" kern="0" dirty="0">
                <a:solidFill>
                  <a:srgbClr val="FF0000"/>
                </a:solidFill>
              </a:rPr>
              <a:t>electrons</a:t>
            </a:r>
            <a:r>
              <a:rPr sz="2400" kern="0" dirty="0">
                <a:solidFill>
                  <a:srgbClr val="000000"/>
                </a:solidFill>
              </a:rPr>
              <a:t>, increasing their energy level. </a:t>
            </a:r>
          </a:p>
        </p:txBody>
      </p:sp>
      <p:sp>
        <p:nvSpPr>
          <p:cNvPr id="542" name="Shape 542"/>
          <p:cNvSpPr/>
          <p:nvPr/>
        </p:nvSpPr>
        <p:spPr>
          <a:xfrm>
            <a:off x="203200" y="5936319"/>
            <a:ext cx="8737600"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defTabSz="457200"/>
            <a:r>
              <a:rPr sz="2400" kern="0" dirty="0">
                <a:solidFill>
                  <a:srgbClr val="137D1C"/>
                </a:solidFill>
                <a:latin typeface="Calibri"/>
                <a:ea typeface="Calibri"/>
                <a:cs typeface="Calibri"/>
                <a:sym typeface="Calibri"/>
              </a:rPr>
              <a:t>These high-energy electrons are passed to the </a:t>
            </a:r>
            <a:r>
              <a:rPr lang="en-US" sz="2400" u="sng" kern="0" dirty="0">
                <a:solidFill>
                  <a:srgbClr val="0000FF"/>
                </a:solidFill>
                <a:latin typeface="Calibri"/>
                <a:ea typeface="Calibri"/>
                <a:cs typeface="Calibri"/>
                <a:sym typeface="Calibri"/>
              </a:rPr>
              <a:t>electron transport chain</a:t>
            </a:r>
            <a:r>
              <a:rPr sz="2400" kern="0" dirty="0">
                <a:solidFill>
                  <a:srgbClr val="137D1C"/>
                </a:solidFill>
                <a:latin typeface="Calibri"/>
                <a:ea typeface="Calibri"/>
                <a:cs typeface="Calibri"/>
                <a:sym typeface="Calibri"/>
              </a:rPr>
              <a:t>. </a:t>
            </a:r>
          </a:p>
        </p:txBody>
      </p:sp>
      <p:pic>
        <p:nvPicPr>
          <p:cNvPr id="543" name="image59.png"/>
          <p:cNvPicPr/>
          <p:nvPr/>
        </p:nvPicPr>
        <p:blipFill>
          <a:blip r:embed="rId3"/>
          <a:stretch>
            <a:fillRect/>
          </a:stretch>
        </p:blipFill>
        <p:spPr>
          <a:xfrm>
            <a:off x="-1" y="30"/>
            <a:ext cx="9144001" cy="4119564"/>
          </a:xfrm>
          <a:prstGeom prst="rect">
            <a:avLst/>
          </a:prstGeom>
          <a:ln w="12700">
            <a:miter lim="400000"/>
          </a:ln>
        </p:spPr>
      </p:pic>
      <p:sp>
        <p:nvSpPr>
          <p:cNvPr id="544" name="Shape 544"/>
          <p:cNvSpPr/>
          <p:nvPr/>
        </p:nvSpPr>
        <p:spPr>
          <a:xfrm>
            <a:off x="801687" y="3995896"/>
            <a:ext cx="2849564"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400" b="1">
                <a:latin typeface="Calibri"/>
                <a:ea typeface="Calibri"/>
                <a:cs typeface="Calibri"/>
                <a:sym typeface="Calibri"/>
              </a:defRPr>
            </a:lvl1pPr>
          </a:lstStyle>
          <a:p>
            <a:pPr>
              <a:defRPr sz="1800" b="0"/>
            </a:pPr>
            <a:r>
              <a:rPr sz="1800" b="0" kern="0" dirty="0">
                <a:solidFill>
                  <a:sysClr val="windowText" lastClr="000000"/>
                </a:solidFill>
              </a:rPr>
              <a:t>Photosystem II</a:t>
            </a:r>
          </a:p>
        </p:txBody>
      </p:sp>
      <p:sp>
        <p:nvSpPr>
          <p:cNvPr id="545" name="Shape 545"/>
          <p:cNvSpPr/>
          <p:nvPr/>
        </p:nvSpPr>
        <p:spPr>
          <a:xfrm>
            <a:off x="5102469" y="3810030"/>
            <a:ext cx="2849565"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400" b="1">
                <a:latin typeface="Calibri"/>
                <a:ea typeface="Calibri"/>
                <a:cs typeface="Calibri"/>
                <a:sym typeface="Calibri"/>
              </a:defRPr>
            </a:lvl1pPr>
          </a:lstStyle>
          <a:p>
            <a:pPr>
              <a:defRPr sz="1800" b="0"/>
            </a:pPr>
            <a:r>
              <a:rPr sz="1800" b="0" kern="0" dirty="0">
                <a:solidFill>
                  <a:sysClr val="windowText" lastClr="000000"/>
                </a:solidFill>
              </a:rPr>
              <a:t>Photosystem I</a:t>
            </a:r>
          </a:p>
        </p:txBody>
      </p:sp>
      <p:sp>
        <p:nvSpPr>
          <p:cNvPr id="546" name="Shape 546"/>
          <p:cNvSpPr/>
          <p:nvPr/>
        </p:nvSpPr>
        <p:spPr>
          <a:xfrm>
            <a:off x="25400" y="1887092"/>
            <a:ext cx="675085" cy="34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1700" b="1">
                <a:solidFill>
                  <a:srgbClr val="0000FF"/>
                </a:solidFill>
                <a:latin typeface="Calibri"/>
                <a:ea typeface="Calibri"/>
                <a:cs typeface="Calibri"/>
                <a:sym typeface="Calibri"/>
              </a:defRPr>
            </a:lvl1pPr>
          </a:lstStyle>
          <a:p>
            <a:pPr>
              <a:defRPr sz="1800" b="0">
                <a:solidFill>
                  <a:srgbClr val="000000"/>
                </a:solidFill>
              </a:defRPr>
            </a:pPr>
            <a:r>
              <a:rPr sz="1800" b="0" kern="0" dirty="0">
                <a:solidFill>
                  <a:srgbClr val="000000"/>
                </a:solidFill>
              </a:rPr>
              <a:t>Light</a:t>
            </a:r>
          </a:p>
        </p:txBody>
      </p:sp>
      <p:sp>
        <p:nvSpPr>
          <p:cNvPr id="547" name="Shape 547"/>
          <p:cNvSpPr/>
          <p:nvPr/>
        </p:nvSpPr>
        <p:spPr>
          <a:xfrm rot="910536">
            <a:off x="2539302" y="679606"/>
            <a:ext cx="2614066" cy="369332"/>
          </a:xfrm>
          <a:prstGeom prst="rect">
            <a:avLst/>
          </a:prstGeom>
          <a:solidFill>
            <a:srgbClr val="FFC000"/>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400" b="1">
                <a:latin typeface="Calibri"/>
                <a:ea typeface="Calibri"/>
                <a:cs typeface="Calibri"/>
                <a:sym typeface="Calibri"/>
              </a:defRPr>
            </a:lvl1pPr>
          </a:lstStyle>
          <a:p>
            <a:pPr algn="ctr">
              <a:defRPr sz="1800" b="0"/>
            </a:pPr>
            <a:r>
              <a:rPr sz="1800" b="0" kern="0" dirty="0">
                <a:solidFill>
                  <a:sysClr val="windowText" lastClr="000000"/>
                </a:solidFill>
              </a:rPr>
              <a:t>Electron transport chain</a:t>
            </a:r>
          </a:p>
        </p:txBody>
      </p:sp>
      <p:sp>
        <p:nvSpPr>
          <p:cNvPr id="548" name="Shape 548"/>
          <p:cNvSpPr/>
          <p:nvPr/>
        </p:nvSpPr>
        <p:spPr>
          <a:xfrm>
            <a:off x="1206356" y="484887"/>
            <a:ext cx="1162051"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1300" b="1" kern="0" dirty="0">
                <a:solidFill>
                  <a:srgbClr val="FFFFFF"/>
                </a:solidFill>
                <a:latin typeface="Calibri"/>
                <a:ea typeface="Calibri"/>
                <a:cs typeface="Calibri"/>
                <a:sym typeface="Calibri"/>
              </a:rPr>
              <a:t>electron </a:t>
            </a:r>
            <a:endParaRPr sz="1300" kern="0" dirty="0">
              <a:solidFill>
                <a:sysClr val="windowText" lastClr="000000"/>
              </a:solidFill>
              <a:latin typeface="Arial"/>
              <a:ea typeface="Arial"/>
              <a:cs typeface="Arial"/>
              <a:sym typeface="Arial"/>
            </a:endParaRPr>
          </a:p>
          <a:p>
            <a:pPr defTabSz="457200"/>
            <a:r>
              <a:rPr sz="1300" b="1" kern="0" dirty="0">
                <a:solidFill>
                  <a:srgbClr val="FFFFFF"/>
                </a:solidFill>
                <a:latin typeface="Calibri"/>
                <a:ea typeface="Calibri"/>
                <a:cs typeface="Calibri"/>
                <a:sym typeface="Calibri"/>
              </a:rPr>
              <a:t>acceptor</a:t>
            </a:r>
          </a:p>
        </p:txBody>
      </p:sp>
      <p:sp>
        <p:nvSpPr>
          <p:cNvPr id="549" name="Shape 549"/>
          <p:cNvSpPr/>
          <p:nvPr/>
        </p:nvSpPr>
        <p:spPr>
          <a:xfrm>
            <a:off x="1319291" y="1038701"/>
            <a:ext cx="546101"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457200"/>
            <a:r>
              <a:rPr sz="1600" kern="0" dirty="0">
                <a:solidFill>
                  <a:sysClr val="windowText" lastClr="000000"/>
                </a:solidFill>
                <a:latin typeface="Calibri"/>
                <a:ea typeface="Calibri"/>
                <a:cs typeface="Calibri"/>
                <a:sym typeface="Calibri"/>
              </a:rPr>
              <a:t>e</a:t>
            </a:r>
            <a:r>
              <a:rPr sz="1600" b="1" kern="0" baseline="29750" dirty="0">
                <a:solidFill>
                  <a:sysClr val="windowText" lastClr="000000"/>
                </a:solidFill>
                <a:latin typeface="Calibri"/>
                <a:ea typeface="Calibri"/>
                <a:cs typeface="Calibri"/>
                <a:sym typeface="Calibri"/>
              </a:rPr>
              <a:t>−</a:t>
            </a:r>
          </a:p>
        </p:txBody>
      </p:sp>
      <p:sp>
        <p:nvSpPr>
          <p:cNvPr id="550" name="Shape 550"/>
          <p:cNvSpPr/>
          <p:nvPr/>
        </p:nvSpPr>
        <p:spPr>
          <a:xfrm>
            <a:off x="713753" y="2961191"/>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rPr kern="0" dirty="0">
                <a:solidFill>
                  <a:sysClr val="windowText" lastClr="000000"/>
                </a:solidFill>
                <a:latin typeface="Times New Roman"/>
                <a:cs typeface="Times New Roman"/>
                <a:sym typeface="Times New Roman"/>
              </a:rPr>
              <a:t>e-</a:t>
            </a:r>
          </a:p>
        </p:txBody>
      </p:sp>
      <p:sp>
        <p:nvSpPr>
          <p:cNvPr id="551" name="Shape 551"/>
          <p:cNvSpPr/>
          <p:nvPr/>
        </p:nvSpPr>
        <p:spPr>
          <a:xfrm>
            <a:off x="581567" y="2218055"/>
            <a:ext cx="546101" cy="332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defTabSz="457200"/>
            <a:r>
              <a:rPr sz="1600" kern="0" dirty="0">
                <a:solidFill>
                  <a:sysClr val="windowText" lastClr="000000"/>
                </a:solidFill>
                <a:latin typeface="Calibri"/>
                <a:ea typeface="Calibri"/>
                <a:cs typeface="Calibri"/>
                <a:sym typeface="Calibri"/>
              </a:rPr>
              <a:t>e</a:t>
            </a:r>
            <a:r>
              <a:rPr sz="1600" b="1" kern="0" baseline="29750" dirty="0">
                <a:solidFill>
                  <a:sysClr val="windowText" lastClr="000000"/>
                </a:solidFill>
                <a:latin typeface="Calibri"/>
                <a:ea typeface="Calibri"/>
                <a:cs typeface="Calibri"/>
                <a:sym typeface="Calibri"/>
              </a:rPr>
              <a:t>−</a:t>
            </a:r>
          </a:p>
        </p:txBody>
      </p:sp>
      <p:sp>
        <p:nvSpPr>
          <p:cNvPr id="2" name="Slide Number Placeholder 1"/>
          <p:cNvSpPr>
            <a:spLocks noGrp="1"/>
          </p:cNvSpPr>
          <p:nvPr>
            <p:ph type="sldNum" sz="quarter" idx="2"/>
          </p:nvPr>
        </p:nvSpPr>
        <p:spPr>
          <a:xfrm>
            <a:off x="6885234" y="6493240"/>
            <a:ext cx="2133600" cy="288824"/>
          </a:xfrm>
        </p:spPr>
        <p:txBody>
          <a:bodyPr/>
          <a:lstStyle/>
          <a:p>
            <a:fld id="{86CB4B4D-7CA3-9044-876B-883B54F8677D}" type="slidenum">
              <a:rPr lang="en-US" smtClean="0"/>
              <a:pPr/>
              <a:t>47</a:t>
            </a:fld>
            <a:endParaRPr lang="en-US"/>
          </a:p>
        </p:txBody>
      </p:sp>
    </p:spTree>
    <p:extLst>
      <p:ext uri="{BB962C8B-B14F-4D97-AF65-F5344CB8AC3E}">
        <p14:creationId xmlns:p14="http://schemas.microsoft.com/office/powerpoint/2010/main" val="2500952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9"/>
                                        </p:tgtEl>
                                        <p:attrNameLst>
                                          <p:attrName>style.visibility</p:attrName>
                                        </p:attrNameLst>
                                      </p:cBhvr>
                                      <p:to>
                                        <p:strVal val="visible"/>
                                      </p:to>
                                    </p:set>
                                    <p:animEffect transition="in" filter="fade">
                                      <p:cBhvr>
                                        <p:cTn id="7" dur="500"/>
                                        <p:tgtEl>
                                          <p:spTgt spid="5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6"/>
                                        </p:tgtEl>
                                        <p:attrNameLst>
                                          <p:attrName>style.visibility</p:attrName>
                                        </p:attrNameLst>
                                      </p:cBhvr>
                                      <p:to>
                                        <p:strVal val="visible"/>
                                      </p:to>
                                    </p:set>
                                    <p:animEffect transition="in" filter="fade">
                                      <p:cBhvr>
                                        <p:cTn id="12" dur="500"/>
                                        <p:tgtEl>
                                          <p:spTgt spid="5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0"/>
                                        </p:tgtEl>
                                        <p:attrNameLst>
                                          <p:attrName>style.visibility</p:attrName>
                                        </p:attrNameLst>
                                      </p:cBhvr>
                                      <p:to>
                                        <p:strVal val="visible"/>
                                      </p:to>
                                    </p:set>
                                    <p:animEffect transition="in" filter="fade">
                                      <p:cBhvr>
                                        <p:cTn id="17" dur="500"/>
                                        <p:tgtEl>
                                          <p:spTgt spid="5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1"/>
                                        </p:tgtEl>
                                        <p:attrNameLst>
                                          <p:attrName>style.visibility</p:attrName>
                                        </p:attrNameLst>
                                      </p:cBhvr>
                                      <p:to>
                                        <p:strVal val="visible"/>
                                      </p:to>
                                    </p:set>
                                    <p:animEffect transition="in" filter="fade">
                                      <p:cBhvr>
                                        <p:cTn id="22" dur="500"/>
                                        <p:tgtEl>
                                          <p:spTgt spid="5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0"/>
                                        </p:tgtEl>
                                        <p:attrNameLst>
                                          <p:attrName>style.visibility</p:attrName>
                                        </p:attrNameLst>
                                      </p:cBhvr>
                                      <p:to>
                                        <p:strVal val="visible"/>
                                      </p:to>
                                    </p:set>
                                    <p:animEffect transition="in" filter="fade">
                                      <p:cBhvr>
                                        <p:cTn id="25" dur="500"/>
                                        <p:tgtEl>
                                          <p:spTgt spid="5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2"/>
                                        </p:tgtEl>
                                        <p:attrNameLst>
                                          <p:attrName>style.visibility</p:attrName>
                                        </p:attrNameLst>
                                      </p:cBhvr>
                                      <p:to>
                                        <p:strVal val="visible"/>
                                      </p:to>
                                    </p:set>
                                    <p:animEffect transition="in" filter="fade">
                                      <p:cBhvr>
                                        <p:cTn id="30" dur="500"/>
                                        <p:tgtEl>
                                          <p:spTgt spid="54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47"/>
                                        </p:tgtEl>
                                        <p:attrNameLst>
                                          <p:attrName>style.visibility</p:attrName>
                                        </p:attrNameLst>
                                      </p:cBhvr>
                                      <p:to>
                                        <p:strVal val="visible"/>
                                      </p:to>
                                    </p:set>
                                    <p:animEffect transition="in" filter="fade">
                                      <p:cBhvr>
                                        <p:cTn id="34" dur="5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animBg="1" advAuto="0"/>
      <p:bldP spid="540" grpId="0" animBg="1" advAuto="0"/>
      <p:bldP spid="542" grpId="0" animBg="1" advAuto="0"/>
      <p:bldP spid="546" grpId="0" animBg="1"/>
      <p:bldP spid="547" grpId="0" animBg="1"/>
      <p:bldP spid="550" grpId="0" animBg="1"/>
      <p:bldP spid="55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 name="Shape 555"/>
          <p:cNvSpPr/>
          <p:nvPr/>
        </p:nvSpPr>
        <p:spPr>
          <a:xfrm>
            <a:off x="173979" y="4416425"/>
            <a:ext cx="7169003"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latin typeface="Calibri"/>
                <a:ea typeface="Calibri"/>
                <a:cs typeface="Calibri"/>
                <a:sym typeface="Calibri"/>
              </a:defRPr>
            </a:lvl1pPr>
          </a:lstStyle>
          <a:p>
            <a:pPr>
              <a:defRPr sz="1800"/>
            </a:pPr>
            <a:r>
              <a:rPr sz="2400" kern="0" dirty="0">
                <a:solidFill>
                  <a:sysClr val="windowText" lastClr="000000"/>
                </a:solidFill>
              </a:rPr>
              <a:t>The </a:t>
            </a:r>
            <a:r>
              <a:rPr lang="en-US" sz="2400" kern="0" dirty="0">
                <a:solidFill>
                  <a:srgbClr val="0070C0"/>
                </a:solidFill>
              </a:rPr>
              <a:t>electrons</a:t>
            </a:r>
            <a:r>
              <a:rPr sz="2400" kern="0" dirty="0">
                <a:solidFill>
                  <a:sysClr val="windowText" lastClr="000000"/>
                </a:solidFill>
              </a:rPr>
              <a:t> that were </a:t>
            </a:r>
            <a:r>
              <a:rPr lang="en-US" sz="2400" kern="0" dirty="0">
                <a:solidFill>
                  <a:sysClr val="windowText" lastClr="000000"/>
                </a:solidFill>
              </a:rPr>
              <a:t>lost</a:t>
            </a:r>
            <a:r>
              <a:rPr sz="2400" kern="0" dirty="0">
                <a:solidFill>
                  <a:sysClr val="windowText" lastClr="000000"/>
                </a:solidFill>
              </a:rPr>
              <a:t> must now be </a:t>
            </a:r>
            <a:r>
              <a:rPr lang="en-US" sz="2400" kern="0" dirty="0">
                <a:solidFill>
                  <a:sysClr val="windowText" lastClr="000000"/>
                </a:solidFill>
              </a:rPr>
              <a:t>replaced.</a:t>
            </a:r>
            <a:r>
              <a:rPr sz="2400" kern="0" dirty="0">
                <a:solidFill>
                  <a:sysClr val="windowText" lastClr="000000"/>
                </a:solidFill>
              </a:rPr>
              <a:t> </a:t>
            </a:r>
          </a:p>
        </p:txBody>
      </p:sp>
      <p:sp>
        <p:nvSpPr>
          <p:cNvPr id="558" name="Shape 558"/>
          <p:cNvSpPr/>
          <p:nvPr/>
        </p:nvSpPr>
        <p:spPr>
          <a:xfrm>
            <a:off x="147636" y="5010395"/>
            <a:ext cx="8943234"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0000FF"/>
                </a:solidFill>
                <a:latin typeface="Calibri"/>
                <a:ea typeface="Calibri"/>
                <a:cs typeface="Calibri"/>
                <a:sym typeface="Calibri"/>
              </a:defRPr>
            </a:lvl1pPr>
          </a:lstStyle>
          <a:p>
            <a:pPr>
              <a:defRPr sz="1800">
                <a:solidFill>
                  <a:srgbClr val="000000"/>
                </a:solidFill>
              </a:defRPr>
            </a:pPr>
            <a:r>
              <a:rPr lang="en-US" sz="2400" kern="0" dirty="0">
                <a:solidFill>
                  <a:srgbClr val="0070C0"/>
                </a:solidFill>
              </a:rPr>
              <a:t>Enzymes</a:t>
            </a:r>
            <a:r>
              <a:rPr sz="2400" kern="0" dirty="0">
                <a:solidFill>
                  <a:srgbClr val="000000"/>
                </a:solidFill>
              </a:rPr>
              <a:t> in the thylakoid membrane break apart </a:t>
            </a:r>
            <a:r>
              <a:rPr lang="en-US" sz="2400" kern="0" dirty="0">
                <a:solidFill>
                  <a:srgbClr val="0070C0"/>
                </a:solidFill>
              </a:rPr>
              <a:t>water</a:t>
            </a:r>
            <a:r>
              <a:rPr sz="2400" kern="0" dirty="0">
                <a:solidFill>
                  <a:srgbClr val="000000"/>
                </a:solidFill>
              </a:rPr>
              <a:t> molecules into</a:t>
            </a:r>
            <a:r>
              <a:rPr lang="en-US" sz="2400" kern="0" dirty="0">
                <a:solidFill>
                  <a:srgbClr val="000000"/>
                </a:solidFill>
              </a:rPr>
              <a:t> 2 electrons, 2 H+ ions, and 1 oxygen molecule.</a:t>
            </a:r>
            <a:endParaRPr sz="2400" kern="0" dirty="0">
              <a:solidFill>
                <a:srgbClr val="000000"/>
              </a:solidFill>
            </a:endParaRPr>
          </a:p>
        </p:txBody>
      </p:sp>
      <p:grpSp>
        <p:nvGrpSpPr>
          <p:cNvPr id="574" name="Group 574"/>
          <p:cNvGrpSpPr/>
          <p:nvPr/>
        </p:nvGrpSpPr>
        <p:grpSpPr>
          <a:xfrm>
            <a:off x="38100" y="31"/>
            <a:ext cx="8971806" cy="4442908"/>
            <a:chOff x="0" y="1"/>
            <a:chExt cx="8971806" cy="4442907"/>
          </a:xfrm>
        </p:grpSpPr>
        <p:grpSp>
          <p:nvGrpSpPr>
            <p:cNvPr id="569" name="Group 569"/>
            <p:cNvGrpSpPr/>
            <p:nvPr/>
          </p:nvGrpSpPr>
          <p:grpSpPr>
            <a:xfrm>
              <a:off x="0" y="1"/>
              <a:ext cx="8971806" cy="4442907"/>
              <a:chOff x="0" y="1"/>
              <a:chExt cx="8971806" cy="4442906"/>
            </a:xfrm>
          </p:grpSpPr>
          <p:pic>
            <p:nvPicPr>
              <p:cNvPr id="562" name="image59.png"/>
              <p:cNvPicPr/>
              <p:nvPr/>
            </p:nvPicPr>
            <p:blipFill>
              <a:blip r:embed="rId3"/>
              <a:stretch>
                <a:fillRect/>
              </a:stretch>
            </p:blipFill>
            <p:spPr>
              <a:xfrm>
                <a:off x="190500" y="1"/>
                <a:ext cx="8781306" cy="4033520"/>
              </a:xfrm>
              <a:prstGeom prst="rect">
                <a:avLst/>
              </a:prstGeom>
              <a:ln w="12700" cap="flat">
                <a:noFill/>
                <a:miter lim="400000"/>
              </a:ln>
              <a:effectLst/>
            </p:spPr>
          </p:pic>
          <p:sp>
            <p:nvSpPr>
              <p:cNvPr id="563" name="Shape 563"/>
              <p:cNvSpPr/>
              <p:nvPr/>
            </p:nvSpPr>
            <p:spPr>
              <a:xfrm>
                <a:off x="763587" y="3995866"/>
                <a:ext cx="2849564"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Photosystem II</a:t>
                </a:r>
              </a:p>
            </p:txBody>
          </p:sp>
          <p:sp>
            <p:nvSpPr>
              <p:cNvPr id="564" name="Shape 564"/>
              <p:cNvSpPr/>
              <p:nvPr/>
            </p:nvSpPr>
            <p:spPr>
              <a:xfrm>
                <a:off x="5064369" y="3733768"/>
                <a:ext cx="2849565" cy="447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dirty="0">
                    <a:solidFill>
                      <a:sysClr val="windowText" lastClr="000000"/>
                    </a:solidFill>
                  </a:rPr>
                  <a:t>Photosystem I</a:t>
                </a:r>
              </a:p>
            </p:txBody>
          </p:sp>
          <p:sp>
            <p:nvSpPr>
              <p:cNvPr id="565" name="Shape 565"/>
              <p:cNvSpPr/>
              <p:nvPr/>
            </p:nvSpPr>
            <p:spPr>
              <a:xfrm>
                <a:off x="0" y="1772761"/>
                <a:ext cx="675085" cy="34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700" b="1">
                    <a:solidFill>
                      <a:srgbClr val="0000FF"/>
                    </a:solidFill>
                    <a:latin typeface="Calibri"/>
                    <a:ea typeface="Calibri"/>
                    <a:cs typeface="Calibri"/>
                    <a:sym typeface="Calibri"/>
                  </a:defRPr>
                </a:lvl1pPr>
              </a:lstStyle>
              <a:p>
                <a:pPr>
                  <a:defRPr sz="1800" b="0">
                    <a:solidFill>
                      <a:srgbClr val="000000"/>
                    </a:solidFill>
                  </a:defRPr>
                </a:pPr>
                <a:r>
                  <a:rPr sz="1800" b="0" kern="0">
                    <a:solidFill>
                      <a:srgbClr val="000000"/>
                    </a:solidFill>
                  </a:rPr>
                  <a:t>Light</a:t>
                </a:r>
              </a:p>
            </p:txBody>
          </p:sp>
          <p:sp>
            <p:nvSpPr>
              <p:cNvPr id="566" name="Shape 566"/>
              <p:cNvSpPr/>
              <p:nvPr/>
            </p:nvSpPr>
            <p:spPr>
              <a:xfrm rot="910536">
                <a:off x="2597532" y="571377"/>
                <a:ext cx="2672399" cy="369330"/>
              </a:xfrm>
              <a:prstGeom prst="rect">
                <a:avLst/>
              </a:prstGeom>
              <a:solidFill>
                <a:srgbClr val="FFC000"/>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400" b="1">
                    <a:latin typeface="Calibri"/>
                    <a:ea typeface="Calibri"/>
                    <a:cs typeface="Calibri"/>
                    <a:sym typeface="Calibri"/>
                  </a:defRPr>
                </a:lvl1pPr>
              </a:lstStyle>
              <a:p>
                <a:pPr algn="ctr">
                  <a:defRPr sz="1800" b="0"/>
                </a:pPr>
                <a:r>
                  <a:rPr sz="1800" b="0" kern="0" dirty="0">
                    <a:solidFill>
                      <a:sysClr val="windowText" lastClr="000000"/>
                    </a:solidFill>
                  </a:rPr>
                  <a:t>Electron transport chain</a:t>
                </a:r>
              </a:p>
            </p:txBody>
          </p:sp>
          <p:sp>
            <p:nvSpPr>
              <p:cNvPr id="567" name="Shape 567"/>
              <p:cNvSpPr/>
              <p:nvPr/>
            </p:nvSpPr>
            <p:spPr>
              <a:xfrm>
                <a:off x="1417637" y="450850"/>
                <a:ext cx="1162051" cy="4724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sz="1300" b="1" kern="0">
                    <a:solidFill>
                      <a:srgbClr val="FFFFFF"/>
                    </a:solidFill>
                    <a:latin typeface="Calibri"/>
                    <a:ea typeface="Calibri"/>
                    <a:cs typeface="Calibri"/>
                    <a:sym typeface="Calibri"/>
                  </a:rPr>
                  <a:t>electron </a:t>
                </a:r>
                <a:endParaRPr sz="1300" kern="0">
                  <a:solidFill>
                    <a:sysClr val="windowText" lastClr="000000"/>
                  </a:solidFill>
                  <a:latin typeface="Arial"/>
                  <a:ea typeface="Arial"/>
                  <a:cs typeface="Arial"/>
                  <a:sym typeface="Arial"/>
                </a:endParaRPr>
              </a:p>
              <a:p>
                <a:pPr defTabSz="457200"/>
                <a:r>
                  <a:rPr sz="1300" b="1" kern="0">
                    <a:solidFill>
                      <a:srgbClr val="FFFFFF"/>
                    </a:solidFill>
                    <a:latin typeface="Calibri"/>
                    <a:ea typeface="Calibri"/>
                    <a:cs typeface="Calibri"/>
                    <a:sym typeface="Calibri"/>
                  </a:rPr>
                  <a:t>acceptor</a:t>
                </a:r>
              </a:p>
            </p:txBody>
          </p:sp>
          <p:sp>
            <p:nvSpPr>
              <p:cNvPr id="568" name="Shape 568"/>
              <p:cNvSpPr/>
              <p:nvPr/>
            </p:nvSpPr>
            <p:spPr>
              <a:xfrm>
                <a:off x="1519237" y="1016000"/>
                <a:ext cx="546101"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grpSp>
        <p:sp>
          <p:nvSpPr>
            <p:cNvPr id="570" name="Shape 570"/>
            <p:cNvSpPr/>
            <p:nvPr/>
          </p:nvSpPr>
          <p:spPr>
            <a:xfrm>
              <a:off x="863600" y="1058832"/>
              <a:ext cx="650875" cy="4160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b="1" kern="0">
                  <a:solidFill>
                    <a:srgbClr val="FFFFFF"/>
                  </a:solidFill>
                  <a:latin typeface="Calibri"/>
                  <a:ea typeface="Calibri"/>
                  <a:cs typeface="Calibri"/>
                  <a:sym typeface="Calibri"/>
                </a:rPr>
                <a:t>H</a:t>
              </a:r>
              <a:r>
                <a:rPr b="1" kern="0" baseline="-31333">
                  <a:solidFill>
                    <a:srgbClr val="FFFFFF"/>
                  </a:solidFill>
                  <a:latin typeface="Calibri"/>
                  <a:ea typeface="Calibri"/>
                  <a:cs typeface="Calibri"/>
                  <a:sym typeface="Calibri"/>
                </a:rPr>
                <a:t>2</a:t>
              </a:r>
              <a:r>
                <a:rPr b="1" kern="0">
                  <a:solidFill>
                    <a:srgbClr val="FFFFFF"/>
                  </a:solidFill>
                  <a:latin typeface="Calibri"/>
                  <a:ea typeface="Calibri"/>
                  <a:cs typeface="Calibri"/>
                  <a:sym typeface="Calibri"/>
                </a:rPr>
                <a:t>0</a:t>
              </a:r>
            </a:p>
          </p:txBody>
        </p:sp>
        <p:sp>
          <p:nvSpPr>
            <p:cNvPr id="571" name="Shape 571"/>
            <p:cNvSpPr/>
            <p:nvPr/>
          </p:nvSpPr>
          <p:spPr>
            <a:xfrm>
              <a:off x="997222" y="1712882"/>
              <a:ext cx="383631"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200" kern="0">
                  <a:solidFill>
                    <a:sysClr val="windowText" lastClr="000000"/>
                  </a:solidFill>
                  <a:latin typeface="Calibri"/>
                  <a:ea typeface="Calibri"/>
                  <a:cs typeface="Calibri"/>
                  <a:sym typeface="Calibri"/>
                </a:rPr>
                <a:t>e</a:t>
              </a:r>
              <a:r>
                <a:rPr sz="1200" b="1" kern="0" baseline="29000">
                  <a:solidFill>
                    <a:sysClr val="windowText" lastClr="000000"/>
                  </a:solidFill>
                  <a:latin typeface="Calibri"/>
                  <a:ea typeface="Calibri"/>
                  <a:cs typeface="Calibri"/>
                  <a:sym typeface="Calibri"/>
                </a:rPr>
                <a:t>−</a:t>
              </a:r>
            </a:p>
          </p:txBody>
        </p:sp>
        <p:sp>
          <p:nvSpPr>
            <p:cNvPr id="572" name="Shape 572"/>
            <p:cNvSpPr/>
            <p:nvPr/>
          </p:nvSpPr>
          <p:spPr>
            <a:xfrm>
              <a:off x="1097508" y="1898619"/>
              <a:ext cx="383630"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400" kern="0">
                  <a:solidFill>
                    <a:sysClr val="windowText" lastClr="000000"/>
                  </a:solidFill>
                  <a:latin typeface="Calibri"/>
                  <a:ea typeface="Calibri"/>
                  <a:cs typeface="Calibri"/>
                  <a:sym typeface="Calibri"/>
                </a:rPr>
                <a:t>e</a:t>
              </a:r>
              <a:r>
                <a:rPr sz="1400" b="1" kern="0" baseline="29428">
                  <a:solidFill>
                    <a:sysClr val="windowText" lastClr="000000"/>
                  </a:solidFill>
                  <a:latin typeface="Calibri"/>
                  <a:ea typeface="Calibri"/>
                  <a:cs typeface="Calibri"/>
                  <a:sym typeface="Calibri"/>
                </a:rPr>
                <a:t>−</a:t>
              </a:r>
            </a:p>
          </p:txBody>
        </p:sp>
        <p:sp>
          <p:nvSpPr>
            <p:cNvPr id="573" name="Shape 573"/>
            <p:cNvSpPr/>
            <p:nvPr/>
          </p:nvSpPr>
          <p:spPr>
            <a:xfrm>
              <a:off x="177800" y="1508094"/>
              <a:ext cx="650875" cy="3906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b="1" kern="0">
                  <a:solidFill>
                    <a:sysClr val="windowText" lastClr="000000"/>
                  </a:solidFill>
                  <a:latin typeface="Calibri"/>
                  <a:ea typeface="Calibri"/>
                  <a:cs typeface="Calibri"/>
                  <a:sym typeface="Calibri"/>
                </a:rPr>
                <a:t>O</a:t>
              </a:r>
              <a:r>
                <a:rPr sz="1600" b="1" kern="0" baseline="-34499">
                  <a:solidFill>
                    <a:sysClr val="windowText" lastClr="000000"/>
                  </a:solidFill>
                  <a:latin typeface="Calibri"/>
                  <a:ea typeface="Calibri"/>
                  <a:cs typeface="Calibri"/>
                  <a:sym typeface="Calibri"/>
                </a:rPr>
                <a:t>2</a:t>
              </a:r>
            </a:p>
          </p:txBody>
        </p:sp>
      </p:grpSp>
      <p:sp>
        <p:nvSpPr>
          <p:cNvPr id="575" name="Shape 575"/>
          <p:cNvSpPr/>
          <p:nvPr/>
        </p:nvSpPr>
        <p:spPr>
          <a:xfrm>
            <a:off x="147636" y="5980319"/>
            <a:ext cx="8875812"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latin typeface="Calibri"/>
                <a:ea typeface="Calibri"/>
                <a:cs typeface="Calibri"/>
                <a:sym typeface="Calibri"/>
              </a:defRPr>
            </a:lvl1pPr>
          </a:lstStyle>
          <a:p>
            <a:pPr>
              <a:defRPr sz="1800"/>
            </a:pPr>
            <a:r>
              <a:rPr sz="2400" kern="0" dirty="0">
                <a:solidFill>
                  <a:srgbClr val="FF0000"/>
                </a:solidFill>
              </a:rPr>
              <a:t>These electrons replace the high-energy electrons that chlorophyll has lost to the electron transport chain. </a:t>
            </a:r>
          </a:p>
        </p:txBody>
      </p:sp>
      <p:sp>
        <p:nvSpPr>
          <p:cNvPr id="576" name="Shape 576"/>
          <p:cNvSpPr/>
          <p:nvPr/>
        </p:nvSpPr>
        <p:spPr>
          <a:xfrm>
            <a:off x="786521" y="2274275"/>
            <a:ext cx="546101" cy="332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sp>
        <p:nvSpPr>
          <p:cNvPr id="577" name="Shape 577"/>
          <p:cNvSpPr/>
          <p:nvPr/>
        </p:nvSpPr>
        <p:spPr>
          <a:xfrm>
            <a:off x="786521" y="2954407"/>
            <a:ext cx="546101" cy="332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spTree>
    <p:extLst>
      <p:ext uri="{BB962C8B-B14F-4D97-AF65-F5344CB8AC3E}">
        <p14:creationId xmlns:p14="http://schemas.microsoft.com/office/powerpoint/2010/main" val="323796227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wipe(left)">
                                      <p:cBhvr>
                                        <p:cTn id="7" dur="500"/>
                                        <p:tgtEl>
                                          <p:spTgt spid="5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wipe(left)">
                                      <p:cBhvr>
                                        <p:cTn id="12" dur="500"/>
                                        <p:tgtEl>
                                          <p:spTgt spid="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5"/>
                                        </p:tgtEl>
                                        <p:attrNameLst>
                                          <p:attrName>style.visibility</p:attrName>
                                        </p:attrNameLst>
                                      </p:cBhvr>
                                      <p:to>
                                        <p:strVal val="visible"/>
                                      </p:to>
                                    </p:set>
                                    <p:animEffect transition="in" filter="wipe(left)">
                                      <p:cBhvr>
                                        <p:cTn id="17"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advAuto="0"/>
      <p:bldP spid="558" grpId="0" animBg="1" advAuto="0"/>
      <p:bldP spid="575"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4-Point Star 3"/>
          <p:cNvSpPr/>
          <p:nvPr/>
        </p:nvSpPr>
        <p:spPr>
          <a:xfrm>
            <a:off x="685800" y="685800"/>
            <a:ext cx="1219200" cy="1219200"/>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70C0"/>
                </a:solidFill>
              </a:rPr>
              <a:t>sun</a:t>
            </a:r>
          </a:p>
        </p:txBody>
      </p:sp>
      <p:pic>
        <p:nvPicPr>
          <p:cNvPr id="1026" name="Picture 2" descr="http://www.semperexeter.com/LargeFormat/images/Green.Leaf.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7163"/>
            <a:ext cx="21145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a:off x="990600" y="1905000"/>
            <a:ext cx="228600" cy="1131888"/>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a:stCxn id="4" idx="2"/>
          </p:cNvCxnSpPr>
          <p:nvPr/>
        </p:nvCxnSpPr>
        <p:spPr>
          <a:xfrm>
            <a:off x="1295400" y="1905000"/>
            <a:ext cx="114300" cy="1633538"/>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a:cxnSpLocks/>
          </p:cNvCxnSpPr>
          <p:nvPr/>
        </p:nvCxnSpPr>
        <p:spPr>
          <a:xfrm>
            <a:off x="1409700" y="1905000"/>
            <a:ext cx="213856" cy="1219200"/>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16" name="TextBox 15"/>
          <p:cNvSpPr txBox="1">
            <a:spLocks noChangeArrowheads="1"/>
          </p:cNvSpPr>
          <p:nvPr/>
        </p:nvSpPr>
        <p:spPr bwMode="auto">
          <a:xfrm>
            <a:off x="2382838" y="1371600"/>
            <a:ext cx="142859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El</a:t>
            </a:r>
            <a:r>
              <a:rPr lang="en-US" sz="1400" dirty="0"/>
              <a:t>ectrons in </a:t>
            </a:r>
          </a:p>
          <a:p>
            <a:pPr eaLnBrk="1" hangingPunct="1"/>
            <a:r>
              <a:rPr lang="en-US" sz="1400" dirty="0"/>
              <a:t>Chlorophyll get </a:t>
            </a:r>
          </a:p>
          <a:p>
            <a:pPr eaLnBrk="1" hangingPunct="1"/>
            <a:r>
              <a:rPr lang="en-US" sz="1400" dirty="0"/>
              <a:t>excited</a:t>
            </a:r>
          </a:p>
        </p:txBody>
      </p:sp>
      <p:cxnSp>
        <p:nvCxnSpPr>
          <p:cNvPr id="20" name="Elbow Connector 19"/>
          <p:cNvCxnSpPr/>
          <p:nvPr/>
        </p:nvCxnSpPr>
        <p:spPr>
          <a:xfrm>
            <a:off x="3170238" y="1001713"/>
            <a:ext cx="838200" cy="514350"/>
          </a:xfrm>
          <a:prstGeom prst="bentConnector3">
            <a:avLst/>
          </a:prstGeom>
          <a:ln w="28575">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5" name="Elbow Connector 24"/>
          <p:cNvCxnSpPr/>
          <p:nvPr/>
        </p:nvCxnSpPr>
        <p:spPr>
          <a:xfrm>
            <a:off x="3686175" y="1516063"/>
            <a:ext cx="838200" cy="525462"/>
          </a:xfrm>
          <a:prstGeom prst="bentConnector3">
            <a:avLst>
              <a:gd name="adj1" fmla="val 50000"/>
            </a:avLst>
          </a:prstGeom>
          <a:ln w="28575">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7" name="Elbow Connector 26"/>
          <p:cNvCxnSpPr/>
          <p:nvPr/>
        </p:nvCxnSpPr>
        <p:spPr>
          <a:xfrm>
            <a:off x="4191000" y="2041525"/>
            <a:ext cx="914400" cy="474663"/>
          </a:xfrm>
          <a:prstGeom prst="bentConnector3">
            <a:avLst/>
          </a:prstGeom>
          <a:ln w="28575">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35" name="TextBox 34"/>
          <p:cNvSpPr txBox="1">
            <a:spLocks noChangeArrowheads="1"/>
          </p:cNvSpPr>
          <p:nvPr/>
        </p:nvSpPr>
        <p:spPr bwMode="auto">
          <a:xfrm>
            <a:off x="4460875" y="992188"/>
            <a:ext cx="2581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Energy is released</a:t>
            </a:r>
          </a:p>
          <a:p>
            <a:pPr eaLnBrk="1" hangingPunct="1"/>
            <a:r>
              <a:rPr lang="en-US" sz="1400" dirty="0"/>
              <a:t> in electron transport chain (ETC)</a:t>
            </a:r>
          </a:p>
        </p:txBody>
      </p:sp>
      <p:cxnSp>
        <p:nvCxnSpPr>
          <p:cNvPr id="37" name="Straight Arrow Connector 36"/>
          <p:cNvCxnSpPr/>
          <p:nvPr/>
        </p:nvCxnSpPr>
        <p:spPr>
          <a:xfrm>
            <a:off x="4343400" y="1905000"/>
            <a:ext cx="914400" cy="0"/>
          </a:xfrm>
          <a:prstGeom prst="straightConnector1">
            <a:avLst/>
          </a:prstGeom>
          <a:ln w="28575">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43" name="TextBox 42"/>
          <p:cNvSpPr txBox="1">
            <a:spLocks noChangeArrowheads="1"/>
          </p:cNvSpPr>
          <p:nvPr/>
        </p:nvSpPr>
        <p:spPr bwMode="auto">
          <a:xfrm>
            <a:off x="5257800" y="17526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energy</a:t>
            </a:r>
          </a:p>
        </p:txBody>
      </p:sp>
      <p:cxnSp>
        <p:nvCxnSpPr>
          <p:cNvPr id="45" name="Straight Arrow Connector 44"/>
          <p:cNvCxnSpPr>
            <a:stCxn id="43" idx="3"/>
          </p:cNvCxnSpPr>
          <p:nvPr/>
        </p:nvCxnSpPr>
        <p:spPr>
          <a:xfrm flipV="1">
            <a:off x="5943600" y="1906588"/>
            <a:ext cx="381000" cy="0"/>
          </a:xfrm>
          <a:prstGeom prst="straightConnector1">
            <a:avLst/>
          </a:prstGeom>
          <a:ln w="28575">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48" name="TextBox 47"/>
          <p:cNvSpPr txBox="1">
            <a:spLocks noChangeArrowheads="1"/>
          </p:cNvSpPr>
          <p:nvPr/>
        </p:nvSpPr>
        <p:spPr bwMode="auto">
          <a:xfrm>
            <a:off x="6347956" y="1686580"/>
            <a:ext cx="1957844" cy="5232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ADP +P = </a:t>
            </a:r>
            <a:r>
              <a:rPr lang="en-US" sz="2800" b="1" dirty="0">
                <a:solidFill>
                  <a:srgbClr val="FFFF00"/>
                </a:solidFill>
              </a:rPr>
              <a:t>ATP</a:t>
            </a:r>
          </a:p>
        </p:txBody>
      </p:sp>
      <p:cxnSp>
        <p:nvCxnSpPr>
          <p:cNvPr id="53" name="Straight Arrow Connector 52"/>
          <p:cNvCxnSpPr>
            <a:cxnSpLocks/>
          </p:cNvCxnSpPr>
          <p:nvPr/>
        </p:nvCxnSpPr>
        <p:spPr>
          <a:xfrm>
            <a:off x="7467600" y="2246313"/>
            <a:ext cx="0" cy="1411287"/>
          </a:xfrm>
          <a:prstGeom prst="straightConnector1">
            <a:avLst/>
          </a:prstGeom>
          <a:ln w="28575">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55" name="TextBox 54"/>
          <p:cNvSpPr txBox="1">
            <a:spLocks noChangeArrowheads="1"/>
          </p:cNvSpPr>
          <p:nvPr/>
        </p:nvSpPr>
        <p:spPr bwMode="auto">
          <a:xfrm>
            <a:off x="5848350" y="3514725"/>
            <a:ext cx="950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2H</a:t>
            </a:r>
            <a:r>
              <a:rPr lang="en-US" sz="2800" baseline="-25000"/>
              <a:t>2</a:t>
            </a:r>
            <a:r>
              <a:rPr lang="en-US" sz="2800"/>
              <a:t>O</a:t>
            </a:r>
          </a:p>
        </p:txBody>
      </p:sp>
      <p:cxnSp>
        <p:nvCxnSpPr>
          <p:cNvPr id="57" name="Straight Arrow Connector 56"/>
          <p:cNvCxnSpPr>
            <a:cxnSpLocks/>
            <a:endCxn id="61" idx="1"/>
          </p:cNvCxnSpPr>
          <p:nvPr/>
        </p:nvCxnSpPr>
        <p:spPr>
          <a:xfrm>
            <a:off x="7042150" y="3694574"/>
            <a:ext cx="94122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TextBox 60"/>
          <p:cNvSpPr txBox="1">
            <a:spLocks noChangeArrowheads="1"/>
          </p:cNvSpPr>
          <p:nvPr/>
        </p:nvSpPr>
        <p:spPr bwMode="auto">
          <a:xfrm>
            <a:off x="7983374" y="3371408"/>
            <a:ext cx="6575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rgbClr val="00B0F0"/>
                </a:solidFill>
              </a:rPr>
              <a:t>O</a:t>
            </a:r>
            <a:r>
              <a:rPr lang="en-US" sz="2400" baseline="-25000" dirty="0">
                <a:solidFill>
                  <a:srgbClr val="00B0F0"/>
                </a:solidFill>
              </a:rPr>
              <a:t>2</a:t>
            </a:r>
          </a:p>
        </p:txBody>
      </p:sp>
      <p:sp>
        <p:nvSpPr>
          <p:cNvPr id="25620" name="TextBox 1028"/>
          <p:cNvSpPr txBox="1">
            <a:spLocks noChangeArrowheads="1"/>
          </p:cNvSpPr>
          <p:nvPr/>
        </p:nvSpPr>
        <p:spPr bwMode="auto">
          <a:xfrm>
            <a:off x="3686175" y="2246313"/>
            <a:ext cx="52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ETC</a:t>
            </a:r>
          </a:p>
        </p:txBody>
      </p:sp>
      <p:sp>
        <p:nvSpPr>
          <p:cNvPr id="25621" name="TextBox 1030"/>
          <p:cNvSpPr txBox="1">
            <a:spLocks noChangeArrowheads="1"/>
          </p:cNvSpPr>
          <p:nvPr/>
        </p:nvSpPr>
        <p:spPr bwMode="auto">
          <a:xfrm>
            <a:off x="7620000" y="39830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H+ H+  </a:t>
            </a:r>
          </a:p>
          <a:p>
            <a:pPr eaLnBrk="1" hangingPunct="1"/>
            <a:r>
              <a:rPr lang="en-US" b="1" dirty="0">
                <a:solidFill>
                  <a:srgbClr val="FF0000"/>
                </a:solidFill>
              </a:rPr>
              <a:t>H+ H+</a:t>
            </a:r>
          </a:p>
        </p:txBody>
      </p:sp>
      <p:sp>
        <p:nvSpPr>
          <p:cNvPr id="1032" name="TextBox 1031"/>
          <p:cNvSpPr txBox="1">
            <a:spLocks noChangeArrowheads="1"/>
          </p:cNvSpPr>
          <p:nvPr/>
        </p:nvSpPr>
        <p:spPr bwMode="auto">
          <a:xfrm>
            <a:off x="7635875" y="5486400"/>
            <a:ext cx="89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2 NADP</a:t>
            </a:r>
          </a:p>
        </p:txBody>
      </p:sp>
      <p:pic>
        <p:nvPicPr>
          <p:cNvPr id="25623" name="Picture 4" descr="http://www.designofsignage.com/application/symbol/railway/image/600x600/b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850" y="4654550"/>
            <a:ext cx="7937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9" name="Straight Arrow Connector 1038"/>
          <p:cNvCxnSpPr/>
          <p:nvPr/>
        </p:nvCxnSpPr>
        <p:spPr>
          <a:xfrm flipH="1">
            <a:off x="6243638" y="4946650"/>
            <a:ext cx="113188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5625" name="Picture 4" descr="http://www.designofsignage.com/application/symbol/railway/image/600x600/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610100"/>
            <a:ext cx="849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Box 1039"/>
          <p:cNvSpPr txBox="1">
            <a:spLocks noChangeArrowheads="1"/>
          </p:cNvSpPr>
          <p:nvPr/>
        </p:nvSpPr>
        <p:spPr bwMode="auto">
          <a:xfrm>
            <a:off x="5410200" y="4756150"/>
            <a:ext cx="58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H+H+</a:t>
            </a:r>
          </a:p>
        </p:txBody>
      </p:sp>
      <p:pic>
        <p:nvPicPr>
          <p:cNvPr id="25627" name="Picture 4" descr="http://www.designofsignage.com/application/symbol/railway/image/600x600/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388" y="4600575"/>
            <a:ext cx="84931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Rectangle 1040"/>
          <p:cNvSpPr>
            <a:spLocks noChangeArrowheads="1"/>
          </p:cNvSpPr>
          <p:nvPr/>
        </p:nvSpPr>
        <p:spPr bwMode="auto">
          <a:xfrm>
            <a:off x="4516437" y="4762500"/>
            <a:ext cx="58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H+H+</a:t>
            </a:r>
          </a:p>
        </p:txBody>
      </p:sp>
      <p:pic>
        <p:nvPicPr>
          <p:cNvPr id="25629" name="Picture 4" descr="http://www.designofsignage.com/application/symbol/railway/image/600x600/b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7900" y="4654550"/>
            <a:ext cx="79363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Box 1042"/>
          <p:cNvSpPr txBox="1">
            <a:spLocks noChangeArrowheads="1"/>
          </p:cNvSpPr>
          <p:nvPr/>
        </p:nvSpPr>
        <p:spPr bwMode="auto">
          <a:xfrm>
            <a:off x="4648200" y="54864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2NADPH</a:t>
            </a:r>
            <a:endParaRPr lang="en-US" baseline="-25000" dirty="0"/>
          </a:p>
        </p:txBody>
      </p:sp>
      <p:sp>
        <p:nvSpPr>
          <p:cNvPr id="25632" name="TextBox 1050"/>
          <p:cNvSpPr txBox="1">
            <a:spLocks noChangeArrowheads="1"/>
          </p:cNvSpPr>
          <p:nvPr/>
        </p:nvSpPr>
        <p:spPr bwMode="auto">
          <a:xfrm>
            <a:off x="1524000" y="76200"/>
            <a:ext cx="57959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00B050"/>
                </a:solidFill>
              </a:rPr>
              <a:t>LIGHT REACTION OF PHOTOSYNTHESIS</a:t>
            </a:r>
          </a:p>
        </p:txBody>
      </p:sp>
      <p:sp>
        <p:nvSpPr>
          <p:cNvPr id="1055" name="Block Arc 1054"/>
          <p:cNvSpPr/>
          <p:nvPr/>
        </p:nvSpPr>
        <p:spPr>
          <a:xfrm>
            <a:off x="1697038" y="992188"/>
            <a:ext cx="3321050" cy="3198812"/>
          </a:xfrm>
          <a:prstGeom prst="blockArc">
            <a:avLst>
              <a:gd name="adj1" fmla="val 273178"/>
              <a:gd name="adj2" fmla="val 15940776"/>
              <a:gd name="adj3" fmla="val 67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TextBox 1030">
            <a:extLst>
              <a:ext uri="{FF2B5EF4-FFF2-40B4-BE49-F238E27FC236}">
                <a16:creationId xmlns:a16="http://schemas.microsoft.com/office/drawing/2014/main" id="{252D0BE4-D839-48CB-86AB-6E74CFB3EEF6}"/>
              </a:ext>
            </a:extLst>
          </p:cNvPr>
          <p:cNvSpPr txBox="1">
            <a:spLocks noChangeArrowheads="1"/>
          </p:cNvSpPr>
          <p:nvPr/>
        </p:nvSpPr>
        <p:spPr bwMode="auto">
          <a:xfrm>
            <a:off x="8305800" y="2897072"/>
            <a:ext cx="839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B050"/>
                </a:solidFill>
              </a:rPr>
              <a:t>e- e- e- e-</a:t>
            </a:r>
          </a:p>
        </p:txBody>
      </p:sp>
      <p:sp>
        <p:nvSpPr>
          <p:cNvPr id="38" name="TextBox 1030">
            <a:extLst>
              <a:ext uri="{FF2B5EF4-FFF2-40B4-BE49-F238E27FC236}">
                <a16:creationId xmlns:a16="http://schemas.microsoft.com/office/drawing/2014/main" id="{1204220F-CE6E-4C2D-A9EA-C73FCF621BCA}"/>
              </a:ext>
            </a:extLst>
          </p:cNvPr>
          <p:cNvSpPr txBox="1">
            <a:spLocks noChangeArrowheads="1"/>
          </p:cNvSpPr>
          <p:nvPr/>
        </p:nvSpPr>
        <p:spPr bwMode="auto">
          <a:xfrm>
            <a:off x="3256838" y="616669"/>
            <a:ext cx="429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70C0"/>
                </a:solidFill>
              </a:rPr>
              <a:t>e-</a:t>
            </a:r>
          </a:p>
        </p:txBody>
      </p:sp>
    </p:spTree>
    <p:extLst>
      <p:ext uri="{BB962C8B-B14F-4D97-AF65-F5344CB8AC3E}">
        <p14:creationId xmlns:p14="http://schemas.microsoft.com/office/powerpoint/2010/main" val="3171853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62" presetClass="path" presetSubtype="0" accel="50000" decel="50000" fill="hold" nodeType="clickEffect">
                                  <p:stCondLst>
                                    <p:cond delay="0"/>
                                  </p:stCondLst>
                                  <p:childTnLst>
                                    <p:animMotion origin="layout" path="M -1.38889E-6 6.93889E-18 L 0.02952 6.93889E-18 L 0.02952 0.03403 L 0.05903 0.03403 L 0.05903 0.06806 L 0.08854 0.06806 L 0.08854 0.10208 L 0.11806 0.10208 L 0.11806 0.13611 L 0.14757 0.13611 L 0.14757 0.17014 L 0.17708 0.17014 L 0.17708 0.20417 L 0.2066 0.20417 L 0.2066 0.23819 " pathEditMode="relative" rAng="0" ptsTypes="AAAAAAAAAAAAAAA">
                                      <p:cBhvr>
                                        <p:cTn id="25" dur="6000" fill="hold"/>
                                        <p:tgtEl>
                                          <p:spTgt spid="38">
                                            <p:txEl>
                                              <p:pRg st="0" end="0"/>
                                            </p:txEl>
                                          </p:spTgt>
                                        </p:tgtEl>
                                        <p:attrNameLst>
                                          <p:attrName>ppt_x</p:attrName>
                                          <p:attrName>ppt_y</p:attrName>
                                        </p:attrNameLst>
                                      </p:cBhvr>
                                      <p:rCtr x="10330" y="11898"/>
                                    </p:animMotion>
                                  </p:childTnLst>
                                </p:cTn>
                              </p:par>
                            </p:childTnLst>
                          </p:cTn>
                        </p:par>
                        <p:par>
                          <p:cTn id="26" fill="hold" nodeType="withGroup">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nodeType="with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up)">
                                      <p:cBhvr>
                                        <p:cTn id="49" dur="500"/>
                                        <p:tgtEl>
                                          <p:spTgt spid="5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par>
                          <p:cTn id="54" fill="hold" nodeType="withGroup">
                            <p:stCondLst>
                              <p:cond delay="1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6">
                                            <p:txEl>
                                              <p:pRg st="0" end="0"/>
                                            </p:txEl>
                                          </p:spTgt>
                                        </p:tgtEl>
                                        <p:attrNameLst>
                                          <p:attrName>style.visibility</p:attrName>
                                        </p:attrNameLst>
                                      </p:cBhvr>
                                      <p:to>
                                        <p:strVal val="visible"/>
                                      </p:to>
                                    </p:set>
                                    <p:animEffect transition="in" filter="fade">
                                      <p:cBhvr>
                                        <p:cTn id="66" dur="500"/>
                                        <p:tgtEl>
                                          <p:spTgt spid="36">
                                            <p:txEl>
                                              <p:pRg st="0" end="0"/>
                                            </p:txEl>
                                          </p:spTgt>
                                        </p:tgtEl>
                                      </p:cBhvr>
                                    </p:animEffect>
                                  </p:childTnLst>
                                </p:cTn>
                              </p:par>
                            </p:childTnLst>
                          </p:cTn>
                        </p:par>
                        <p:par>
                          <p:cTn id="67" fill="hold" nodeType="withGroup">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5621"/>
                                        </p:tgtEl>
                                        <p:attrNameLst>
                                          <p:attrName>style.visibility</p:attrName>
                                        </p:attrNameLst>
                                      </p:cBhvr>
                                      <p:to>
                                        <p:strVal val="visible"/>
                                      </p:to>
                                    </p:set>
                                    <p:animEffect transition="in" filter="fade">
                                      <p:cBhvr>
                                        <p:cTn id="70" dur="500"/>
                                        <p:tgtEl>
                                          <p:spTgt spid="256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629"/>
                                        </p:tgtEl>
                                        <p:attrNameLst>
                                          <p:attrName>style.visibility</p:attrName>
                                        </p:attrNameLst>
                                      </p:cBhvr>
                                      <p:to>
                                        <p:strVal val="visible"/>
                                      </p:to>
                                    </p:set>
                                    <p:animEffect transition="in" filter="fade">
                                      <p:cBhvr>
                                        <p:cTn id="75" dur="500"/>
                                        <p:tgtEl>
                                          <p:spTgt spid="25629"/>
                                        </p:tgtEl>
                                      </p:cBhvr>
                                    </p:animEffect>
                                  </p:childTnLst>
                                </p:cTn>
                              </p:par>
                              <p:par>
                                <p:cTn id="76" presetID="10" presetClass="entr" presetSubtype="0" fill="hold" nodeType="withEffect">
                                  <p:stCondLst>
                                    <p:cond delay="0"/>
                                  </p:stCondLst>
                                  <p:childTnLst>
                                    <p:set>
                                      <p:cBhvr>
                                        <p:cTn id="77" dur="1" fill="hold">
                                          <p:stCondLst>
                                            <p:cond delay="0"/>
                                          </p:stCondLst>
                                        </p:cTn>
                                        <p:tgtEl>
                                          <p:spTgt spid="25623"/>
                                        </p:tgtEl>
                                        <p:attrNameLst>
                                          <p:attrName>style.visibility</p:attrName>
                                        </p:attrNameLst>
                                      </p:cBhvr>
                                      <p:to>
                                        <p:strVal val="visible"/>
                                      </p:to>
                                    </p:set>
                                    <p:animEffect transition="in" filter="fade">
                                      <p:cBhvr>
                                        <p:cTn id="78" dur="500"/>
                                        <p:tgtEl>
                                          <p:spTgt spid="25623"/>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032"/>
                                        </p:tgtEl>
                                        <p:attrNameLst>
                                          <p:attrName>style.visibility</p:attrName>
                                        </p:attrNameLst>
                                      </p:cBhvr>
                                      <p:to>
                                        <p:strVal val="visible"/>
                                      </p:to>
                                    </p:set>
                                    <p:animEffect transition="in" filter="fade">
                                      <p:cBhvr>
                                        <p:cTn id="82" dur="500"/>
                                        <p:tgtEl>
                                          <p:spTgt spid="10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039"/>
                                        </p:tgtEl>
                                        <p:attrNameLst>
                                          <p:attrName>style.visibility</p:attrName>
                                        </p:attrNameLst>
                                      </p:cBhvr>
                                      <p:to>
                                        <p:strVal val="visible"/>
                                      </p:to>
                                    </p:set>
                                    <p:animEffect transition="in" filter="wipe(right)">
                                      <p:cBhvr>
                                        <p:cTn id="87" dur="500"/>
                                        <p:tgtEl>
                                          <p:spTgt spid="1039"/>
                                        </p:tgtEl>
                                      </p:cBhvr>
                                    </p:animEffect>
                                  </p:childTnLst>
                                </p:cTn>
                              </p:par>
                            </p:childTnLst>
                          </p:cTn>
                        </p:par>
                        <p:par>
                          <p:cTn id="88" fill="hold" nodeType="withGroup">
                            <p:stCondLst>
                              <p:cond delay="500"/>
                            </p:stCondLst>
                            <p:childTnLst>
                              <p:par>
                                <p:cTn id="89" presetID="10" presetClass="entr" presetSubtype="0" fill="hold" nodeType="afterEffect">
                                  <p:stCondLst>
                                    <p:cond delay="0"/>
                                  </p:stCondLst>
                                  <p:childTnLst>
                                    <p:set>
                                      <p:cBhvr>
                                        <p:cTn id="90" dur="1" fill="hold">
                                          <p:stCondLst>
                                            <p:cond delay="0"/>
                                          </p:stCondLst>
                                        </p:cTn>
                                        <p:tgtEl>
                                          <p:spTgt spid="25625"/>
                                        </p:tgtEl>
                                        <p:attrNameLst>
                                          <p:attrName>style.visibility</p:attrName>
                                        </p:attrNameLst>
                                      </p:cBhvr>
                                      <p:to>
                                        <p:strVal val="visible"/>
                                      </p:to>
                                    </p:set>
                                    <p:animEffect transition="in" filter="fade">
                                      <p:cBhvr>
                                        <p:cTn id="91" dur="500"/>
                                        <p:tgtEl>
                                          <p:spTgt spid="25625"/>
                                        </p:tgtEl>
                                      </p:cBhvr>
                                    </p:animEffect>
                                  </p:childTnLst>
                                </p:cTn>
                              </p:par>
                              <p:par>
                                <p:cTn id="92" presetID="10" presetClass="entr" presetSubtype="0" fill="hold" nodeType="withEffect">
                                  <p:stCondLst>
                                    <p:cond delay="0"/>
                                  </p:stCondLst>
                                  <p:childTnLst>
                                    <p:set>
                                      <p:cBhvr>
                                        <p:cTn id="93" dur="1" fill="hold">
                                          <p:stCondLst>
                                            <p:cond delay="0"/>
                                          </p:stCondLst>
                                        </p:cTn>
                                        <p:tgtEl>
                                          <p:spTgt spid="25627"/>
                                        </p:tgtEl>
                                        <p:attrNameLst>
                                          <p:attrName>style.visibility</p:attrName>
                                        </p:attrNameLst>
                                      </p:cBhvr>
                                      <p:to>
                                        <p:strVal val="visible"/>
                                      </p:to>
                                    </p:set>
                                    <p:animEffect transition="in" filter="fade">
                                      <p:cBhvr>
                                        <p:cTn id="94" dur="500"/>
                                        <p:tgtEl>
                                          <p:spTgt spid="25627"/>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25626"/>
                                        </p:tgtEl>
                                        <p:attrNameLst>
                                          <p:attrName>style.visibility</p:attrName>
                                        </p:attrNameLst>
                                      </p:cBhvr>
                                      <p:to>
                                        <p:strVal val="visible"/>
                                      </p:to>
                                    </p:set>
                                    <p:animEffect transition="in" filter="fade">
                                      <p:cBhvr>
                                        <p:cTn id="98" dur="500"/>
                                        <p:tgtEl>
                                          <p:spTgt spid="256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628"/>
                                        </p:tgtEl>
                                        <p:attrNameLst>
                                          <p:attrName>style.visibility</p:attrName>
                                        </p:attrNameLst>
                                      </p:cBhvr>
                                      <p:to>
                                        <p:strVal val="visible"/>
                                      </p:to>
                                    </p:set>
                                    <p:animEffect transition="in" filter="fade">
                                      <p:cBhvr>
                                        <p:cTn id="101" dur="500"/>
                                        <p:tgtEl>
                                          <p:spTgt spid="25628"/>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1043"/>
                                        </p:tgtEl>
                                        <p:attrNameLst>
                                          <p:attrName>style.visibility</p:attrName>
                                        </p:attrNameLst>
                                      </p:cBhvr>
                                      <p:to>
                                        <p:strVal val="visible"/>
                                      </p:to>
                                    </p:set>
                                    <p:animEffect transition="in" filter="fade">
                                      <p:cBhvr>
                                        <p:cTn id="105" dur="5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5" grpId="0"/>
      <p:bldP spid="43" grpId="0"/>
      <p:bldP spid="48" grpId="0" animBg="1"/>
      <p:bldP spid="55" grpId="0"/>
      <p:bldP spid="61" grpId="0"/>
      <p:bldP spid="25621" grpId="0"/>
      <p:bldP spid="1032" grpId="0"/>
      <p:bldP spid="25626" grpId="0"/>
      <p:bldP spid="25628" grpId="0"/>
      <p:bldP spid="104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extBox 28"/>
          <p:cNvSpPr txBox="1"/>
          <p:nvPr/>
        </p:nvSpPr>
        <p:spPr>
          <a:xfrm>
            <a:off x="6027894" y="3163682"/>
            <a:ext cx="1000142"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H</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₂O</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TextBox 26"/>
          <p:cNvSpPr txBox="1"/>
          <p:nvPr/>
        </p:nvSpPr>
        <p:spPr>
          <a:xfrm>
            <a:off x="6132019" y="2541716"/>
            <a:ext cx="869949" cy="457626"/>
          </a:xfrm>
          <a:prstGeom prst="rect">
            <a:avLst/>
          </a:prstGeom>
          <a:noFill/>
        </p:spPr>
        <p:txBody>
          <a:bodyPr wrap="square"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CO</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Arc 23"/>
          <p:cNvSpPr/>
          <p:nvPr/>
        </p:nvSpPr>
        <p:spPr>
          <a:xfrm rot="16200000">
            <a:off x="6036150" y="2733700"/>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6" name="Arc 25"/>
          <p:cNvSpPr/>
          <p:nvPr/>
        </p:nvSpPr>
        <p:spPr>
          <a:xfrm rot="16200000">
            <a:off x="5615991" y="2304611"/>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5" name="TextBox 44"/>
          <p:cNvSpPr txBox="1"/>
          <p:nvPr/>
        </p:nvSpPr>
        <p:spPr>
          <a:xfrm>
            <a:off x="6120165" y="2541714"/>
            <a:ext cx="869949" cy="457626"/>
          </a:xfrm>
          <a:prstGeom prst="rect">
            <a:avLst/>
          </a:prstGeom>
          <a:noFill/>
        </p:spPr>
        <p:txBody>
          <a:bodyPr wrap="square"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CO</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6" name="TextBox 45"/>
          <p:cNvSpPr txBox="1"/>
          <p:nvPr/>
        </p:nvSpPr>
        <p:spPr>
          <a:xfrm>
            <a:off x="6027181" y="3163680"/>
            <a:ext cx="1000142"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H</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₂O</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Arc 17"/>
          <p:cNvSpPr/>
          <p:nvPr/>
        </p:nvSpPr>
        <p:spPr>
          <a:xfrm rot="16200000" flipH="1">
            <a:off x="5667393" y="3824153"/>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1" name="Arc 40"/>
          <p:cNvSpPr/>
          <p:nvPr/>
        </p:nvSpPr>
        <p:spPr>
          <a:xfrm rot="16200000" flipH="1">
            <a:off x="5664819" y="3824151"/>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19" name="Arc 18"/>
          <p:cNvSpPr/>
          <p:nvPr/>
        </p:nvSpPr>
        <p:spPr>
          <a:xfrm rot="16200000" flipH="1">
            <a:off x="5989643" y="3752268"/>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2" name="Arc 41"/>
          <p:cNvSpPr/>
          <p:nvPr/>
        </p:nvSpPr>
        <p:spPr>
          <a:xfrm rot="16200000" flipH="1">
            <a:off x="5987071" y="3752289"/>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p:cNvSpPr>
            <a:spLocks noGrp="1"/>
          </p:cNvSpPr>
          <p:nvPr>
            <p:ph type="title"/>
          </p:nvPr>
        </p:nvSpPr>
        <p:spPr>
          <a:xfrm>
            <a:off x="4" y="0"/>
            <a:ext cx="9143995" cy="1371600"/>
          </a:xfrm>
        </p:spPr>
        <p:txBody>
          <a:bodyPr/>
          <a:lstStyle/>
          <a:p>
            <a:pPr marL="1020763" indent="-166688"/>
            <a:r>
              <a:rPr lang="en-US" sz="3600" dirty="0"/>
              <a:t>Energy Is ?</a:t>
            </a:r>
          </a:p>
        </p:txBody>
      </p:sp>
      <p:sp>
        <p:nvSpPr>
          <p:cNvPr id="5" name="Text Placeholder 4"/>
          <p:cNvSpPr>
            <a:spLocks noGrp="1"/>
          </p:cNvSpPr>
          <p:nvPr>
            <p:ph type="body" sz="quarter" idx="4294967295"/>
          </p:nvPr>
        </p:nvSpPr>
        <p:spPr>
          <a:xfrm>
            <a:off x="6" y="1524000"/>
            <a:ext cx="4250319" cy="4478427"/>
          </a:xfrm>
          <a:prstGeom prst="rect">
            <a:avLst/>
          </a:prstGeom>
        </p:spPr>
        <p:txBody>
          <a:bodyPr/>
          <a:lstStyle/>
          <a:p>
            <a:pPr marL="0" lvl="1" indent="0">
              <a:buNone/>
            </a:pPr>
            <a:r>
              <a:rPr lang="en-US" sz="2800" b="1" dirty="0">
                <a:solidFill>
                  <a:srgbClr val="FF0000"/>
                </a:solidFill>
              </a:rPr>
              <a:t>?</a:t>
            </a:r>
            <a:r>
              <a:rPr lang="en-US" sz="2800" b="1" dirty="0">
                <a:solidFill>
                  <a:srgbClr val="6F9347"/>
                </a:solidFill>
              </a:rPr>
              <a:t> </a:t>
            </a:r>
          </a:p>
          <a:p>
            <a:pPr marL="288925" lvl="2" indent="-207963"/>
            <a:r>
              <a:rPr lang="en-US" sz="2800" dirty="0">
                <a:solidFill>
                  <a:prstClr val="black"/>
                </a:solidFill>
              </a:rPr>
              <a:t>Uses sunlight as the energy source</a:t>
            </a:r>
          </a:p>
          <a:p>
            <a:pPr marL="220406" lvl="2" indent="0">
              <a:buNone/>
            </a:pPr>
            <a:endParaRPr lang="en-US" sz="2800" dirty="0">
              <a:solidFill>
                <a:prstClr val="black"/>
              </a:solidFill>
            </a:endParaRPr>
          </a:p>
          <a:p>
            <a:pPr marL="0" lvl="1" indent="0">
              <a:buNone/>
            </a:pPr>
            <a:r>
              <a:rPr lang="en-US" sz="2800" b="1" dirty="0">
                <a:solidFill>
                  <a:srgbClr val="0070C0"/>
                </a:solidFill>
              </a:rPr>
              <a:t>?</a:t>
            </a:r>
          </a:p>
          <a:p>
            <a:pPr marL="288925" lvl="2" indent="-207963"/>
            <a:r>
              <a:rPr lang="en-US" sz="2800" dirty="0"/>
              <a:t>Uses energy from sugars and other organic molecules </a:t>
            </a:r>
            <a:endParaRPr lang="en-US" sz="2800" b="1" dirty="0">
              <a:solidFill>
                <a:srgbClr val="6F9347"/>
              </a:solidFill>
            </a:endParaRP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485" y="3606259"/>
            <a:ext cx="1262320" cy="941145"/>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626894" y="3024942"/>
            <a:ext cx="1603505" cy="572464"/>
          </a:xfrm>
          <a:prstGeom prst="rect">
            <a:avLst/>
          </a:prstGeom>
          <a:noFill/>
        </p:spPr>
        <p:txBody>
          <a:bodyPr wrap="square" lIns="85781" tIns="0" rIns="85781" bIns="0"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1689" b="1" i="0" u="none" strike="noStrike" kern="1200" cap="none" spc="0" normalizeH="0" baseline="0" noProof="0" dirty="0">
                <a:ln>
                  <a:noFill/>
                </a:ln>
                <a:solidFill>
                  <a:srgbClr val="FF0000"/>
                </a:solidFill>
                <a:effectLst/>
                <a:uLnTx/>
                <a:uFillTx/>
                <a:latin typeface="Arial" charset="0"/>
                <a:ea typeface="+mn-ea"/>
                <a:cs typeface="+mn-cs"/>
              </a:rPr>
              <a:t>? in plant &amp; animal cells</a:t>
            </a:r>
          </a:p>
        </p:txBody>
      </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67617">
            <a:off x="4754730" y="3686344"/>
            <a:ext cx="1446002" cy="765487"/>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35414" y="4469713"/>
            <a:ext cx="1750986" cy="635687"/>
          </a:xfrm>
          <a:prstGeom prst="rect">
            <a:avLst/>
          </a:prstGeom>
          <a:noFill/>
        </p:spPr>
        <p:txBody>
          <a:bodyPr wrap="square" lIns="85781" tIns="0" rIns="85781" bIns="0"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1876" b="1" i="0" u="none" strike="noStrike" kern="1200" cap="none" spc="0" normalizeH="0" baseline="0" noProof="0" dirty="0">
                <a:ln>
                  <a:noFill/>
                </a:ln>
                <a:solidFill>
                  <a:srgbClr val="00B050"/>
                </a:solidFill>
                <a:effectLst/>
                <a:uLnTx/>
                <a:uFillTx/>
                <a:latin typeface="Arial" charset="0"/>
                <a:ea typeface="+mn-ea"/>
                <a:cs typeface="+mn-cs"/>
              </a:rPr>
              <a:t>? in plant cells</a:t>
            </a:r>
          </a:p>
        </p:txBody>
      </p:sp>
      <p:sp>
        <p:nvSpPr>
          <p:cNvPr id="11" name="Down Arrow 10"/>
          <p:cNvSpPr/>
          <p:nvPr/>
        </p:nvSpPr>
        <p:spPr>
          <a:xfrm rot="18664269">
            <a:off x="4494493" y="2879607"/>
            <a:ext cx="329304" cy="1157109"/>
          </a:xfrm>
          <a:prstGeom prst="downArrow">
            <a:avLst/>
          </a:prstGeom>
          <a:solidFill>
            <a:schemeClr val="accent1">
              <a:lumMod val="40000"/>
              <a:lumOff val="60000"/>
            </a:schemeClr>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12" name="Rectangle 11"/>
          <p:cNvSpPr/>
          <p:nvPr/>
        </p:nvSpPr>
        <p:spPr>
          <a:xfrm rot="18845956">
            <a:off x="3011724" y="2773150"/>
            <a:ext cx="2141363" cy="349525"/>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a:ea typeface="+mn-ea"/>
                <a:cs typeface="+mn-cs"/>
              </a:rPr>
              <a:t>Sunlight energy</a:t>
            </a:r>
          </a:p>
        </p:txBody>
      </p:sp>
      <p:sp>
        <p:nvSpPr>
          <p:cNvPr id="25" name="Chevron 24"/>
          <p:cNvSpPr/>
          <p:nvPr/>
        </p:nvSpPr>
        <p:spPr>
          <a:xfrm rot="10800000">
            <a:off x="6360802" y="3007087"/>
            <a:ext cx="296205"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8" name="Chevron 27"/>
          <p:cNvSpPr/>
          <p:nvPr/>
        </p:nvSpPr>
        <p:spPr>
          <a:xfrm rot="10800000">
            <a:off x="6360799" y="2369660"/>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1" name="Chevron 20"/>
          <p:cNvSpPr/>
          <p:nvPr/>
        </p:nvSpPr>
        <p:spPr>
          <a:xfrm>
            <a:off x="6329486" y="4934486"/>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2" name="TextBox 21"/>
          <p:cNvSpPr txBox="1"/>
          <p:nvPr/>
        </p:nvSpPr>
        <p:spPr>
          <a:xfrm>
            <a:off x="6081891" y="5114114"/>
            <a:ext cx="709531" cy="424283"/>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charset="0"/>
                <a:ea typeface="+mn-ea"/>
                <a:cs typeface="+mn-cs"/>
              </a:rPr>
              <a:t>O</a:t>
            </a:r>
            <a:r>
              <a:rPr kumimoji="0" lang="en-US" sz="1876"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1876"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TextBox 22"/>
          <p:cNvSpPr txBox="1"/>
          <p:nvPr/>
        </p:nvSpPr>
        <p:spPr>
          <a:xfrm>
            <a:off x="5808778" y="4463016"/>
            <a:ext cx="1352461"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a:t>
            </a:r>
            <a:r>
              <a:rPr kumimoji="0" lang="en-US" sz="2064" b="0" i="0" u="none" strike="noStrike" kern="1200" cap="none" spc="0" normalizeH="0" baseline="0" noProof="0" dirty="0">
                <a:ln>
                  <a:noFill/>
                </a:ln>
                <a:solidFill>
                  <a:srgbClr val="000000"/>
                </a:solidFill>
                <a:effectLst/>
                <a:uLnTx/>
                <a:uFillTx/>
                <a:latin typeface="Arial" charset="0"/>
                <a:ea typeface="+mn-ea"/>
                <a:cs typeface="Calibri"/>
              </a:rPr>
              <a:t> ₆</a:t>
            </a:r>
            <a:r>
              <a:rPr kumimoji="0" lang="en-US" sz="2064" b="0" i="0" u="none" strike="noStrike" kern="1200" cap="none" spc="0" normalizeH="0" baseline="0" noProof="0" dirty="0">
                <a:ln>
                  <a:noFill/>
                </a:ln>
                <a:solidFill>
                  <a:srgbClr val="000000"/>
                </a:solidFill>
                <a:effectLst/>
                <a:uLnTx/>
                <a:uFillTx/>
                <a:latin typeface="Calibri"/>
                <a:ea typeface="+mn-ea"/>
                <a:cs typeface="Calibri"/>
              </a:rPr>
              <a:t>H₁₂O₆</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15"/>
          <p:cNvSpPr/>
          <p:nvPr/>
        </p:nvSpPr>
        <p:spPr>
          <a:xfrm>
            <a:off x="7929837" y="4146128"/>
            <a:ext cx="997623" cy="676978"/>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lIns="85781" tIns="0" rIns="85781" bIns="0"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a:ea typeface="+mn-ea"/>
                <a:cs typeface="+mn-cs"/>
              </a:rPr>
              <a:t>? for work</a:t>
            </a:r>
          </a:p>
        </p:txBody>
      </p:sp>
      <p:sp>
        <p:nvSpPr>
          <p:cNvPr id="17" name="Down Arrow 16"/>
          <p:cNvSpPr/>
          <p:nvPr/>
        </p:nvSpPr>
        <p:spPr>
          <a:xfrm>
            <a:off x="8077200" y="4842774"/>
            <a:ext cx="618191" cy="1405626"/>
          </a:xfrm>
          <a:prstGeom prst="downArrow">
            <a:avLst/>
          </a:prstGeom>
          <a:solidFill>
            <a:srgbClr val="FF0000"/>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1" i="0" u="none" strike="noStrike" kern="1200" cap="none" spc="0" normalizeH="0" baseline="0" noProof="0" dirty="0">
                <a:ln>
                  <a:noFill/>
                </a:ln>
                <a:solidFill>
                  <a:srgbClr val="FFFFFF"/>
                </a:solidFill>
                <a:effectLst/>
                <a:uLnTx/>
                <a:uFillTx/>
                <a:latin typeface="Arial"/>
                <a:ea typeface="+mn-ea"/>
                <a:cs typeface="+mn-cs"/>
              </a:rPr>
              <a:t>HEAT</a:t>
            </a:r>
          </a:p>
        </p:txBody>
      </p:sp>
      <p:sp>
        <p:nvSpPr>
          <p:cNvPr id="38" name="TextBox 37"/>
          <p:cNvSpPr txBox="1"/>
          <p:nvPr/>
        </p:nvSpPr>
        <p:spPr>
          <a:xfrm>
            <a:off x="5812500" y="4467725"/>
            <a:ext cx="1352461"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a:t>
            </a:r>
            <a:r>
              <a:rPr kumimoji="0" lang="en-US" sz="2064" b="0" i="0" u="none" strike="noStrike" kern="1200" cap="none" spc="0" normalizeH="0" baseline="0" noProof="0" dirty="0">
                <a:ln>
                  <a:noFill/>
                </a:ln>
                <a:solidFill>
                  <a:srgbClr val="000000"/>
                </a:solidFill>
                <a:effectLst/>
                <a:uLnTx/>
                <a:uFillTx/>
                <a:latin typeface="Arial" charset="0"/>
                <a:ea typeface="+mn-ea"/>
                <a:cs typeface="Calibri"/>
              </a:rPr>
              <a:t> ₆</a:t>
            </a:r>
            <a:r>
              <a:rPr kumimoji="0" lang="en-US" sz="2064" b="0" i="0" u="none" strike="noStrike" kern="1200" cap="none" spc="0" normalizeH="0" baseline="0" noProof="0" dirty="0">
                <a:ln>
                  <a:noFill/>
                </a:ln>
                <a:solidFill>
                  <a:srgbClr val="000000"/>
                </a:solidFill>
                <a:effectLst/>
                <a:uLnTx/>
                <a:uFillTx/>
                <a:latin typeface="Calibri"/>
                <a:ea typeface="+mn-ea"/>
                <a:cs typeface="Calibri"/>
              </a:rPr>
              <a:t>H₁₂O₆</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9" name="TextBox 38"/>
          <p:cNvSpPr txBox="1"/>
          <p:nvPr/>
        </p:nvSpPr>
        <p:spPr>
          <a:xfrm>
            <a:off x="6078765" y="5113990"/>
            <a:ext cx="709531" cy="424283"/>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charset="0"/>
                <a:ea typeface="+mn-ea"/>
                <a:cs typeface="+mn-cs"/>
              </a:rPr>
              <a:t>O</a:t>
            </a:r>
            <a:r>
              <a:rPr kumimoji="0" lang="en-US" sz="1876"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1876"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Chevron 35"/>
          <p:cNvSpPr/>
          <p:nvPr/>
        </p:nvSpPr>
        <p:spPr>
          <a:xfrm>
            <a:off x="6344316" y="5519008"/>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3" name="Arc 42"/>
          <p:cNvSpPr/>
          <p:nvPr/>
        </p:nvSpPr>
        <p:spPr>
          <a:xfrm rot="16200000">
            <a:off x="6046578" y="2733699"/>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4" name="Arc 43"/>
          <p:cNvSpPr/>
          <p:nvPr/>
        </p:nvSpPr>
        <p:spPr>
          <a:xfrm rot="16200000">
            <a:off x="5626420" y="2304609"/>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pic>
        <p:nvPicPr>
          <p:cNvPr id="34" name="Picture 33" descr="warm_up-01.eps">
            <a:extLst>
              <a:ext uri="{FF2B5EF4-FFF2-40B4-BE49-F238E27FC236}">
                <a16:creationId xmlns:a16="http://schemas.microsoft.com/office/drawing/2014/main" id="{A95A664D-2A0A-4307-A071-3BDCC4DF2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5233" y="103902"/>
            <a:ext cx="1281553" cy="1039097"/>
          </a:xfrm>
          <a:prstGeom prst="rect">
            <a:avLst/>
          </a:prstGeom>
        </p:spPr>
      </p:pic>
    </p:spTree>
    <p:extLst>
      <p:ext uri="{BB962C8B-B14F-4D97-AF65-F5344CB8AC3E}">
        <p14:creationId xmlns:p14="http://schemas.microsoft.com/office/powerpoint/2010/main" val="351459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 name="Shape 581"/>
          <p:cNvSpPr/>
          <p:nvPr/>
        </p:nvSpPr>
        <p:spPr>
          <a:xfrm>
            <a:off x="203200" y="4432300"/>
            <a:ext cx="894080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200">
                <a:latin typeface="Calibri"/>
                <a:ea typeface="Calibri"/>
                <a:cs typeface="Calibri"/>
                <a:sym typeface="Calibri"/>
              </a:defRPr>
            </a:lvl1pPr>
          </a:lstStyle>
          <a:p>
            <a:pPr>
              <a:defRPr sz="1800"/>
            </a:pPr>
            <a:r>
              <a:rPr sz="2400" kern="0" dirty="0">
                <a:solidFill>
                  <a:sysClr val="windowText" lastClr="000000"/>
                </a:solidFill>
              </a:rPr>
              <a:t>The </a:t>
            </a:r>
            <a:r>
              <a:rPr lang="en-US" sz="2400" b="1" kern="0" dirty="0">
                <a:solidFill>
                  <a:srgbClr val="FF0000"/>
                </a:solidFill>
              </a:rPr>
              <a:t>oxygen</a:t>
            </a:r>
            <a:r>
              <a:rPr sz="2400" kern="0" dirty="0">
                <a:solidFill>
                  <a:sysClr val="windowText" lastClr="000000"/>
                </a:solidFill>
              </a:rPr>
              <a:t> is considered a waste product and is released into the </a:t>
            </a:r>
            <a:r>
              <a:rPr lang="en-US" sz="2400" kern="0" dirty="0">
                <a:solidFill>
                  <a:sysClr val="windowText" lastClr="000000"/>
                </a:solidFill>
              </a:rPr>
              <a:t>air</a:t>
            </a:r>
            <a:r>
              <a:rPr sz="2400" kern="0" dirty="0">
                <a:solidFill>
                  <a:sysClr val="windowText" lastClr="000000"/>
                </a:solidFill>
              </a:rPr>
              <a:t>. </a:t>
            </a:r>
          </a:p>
        </p:txBody>
      </p:sp>
      <p:sp>
        <p:nvSpPr>
          <p:cNvPr id="584" name="Shape 584"/>
          <p:cNvSpPr/>
          <p:nvPr/>
        </p:nvSpPr>
        <p:spPr>
          <a:xfrm>
            <a:off x="175914" y="5006211"/>
            <a:ext cx="8792172"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400" kern="0" dirty="0">
                <a:solidFill>
                  <a:srgbClr val="984807"/>
                </a:solidFill>
                <a:latin typeface="Calibri"/>
                <a:ea typeface="Calibri"/>
                <a:cs typeface="Calibri"/>
                <a:sym typeface="Calibri"/>
              </a:rPr>
              <a:t>This splitting apart of water molecules is responsible for nearly all of the oxygen in our </a:t>
            </a:r>
            <a:r>
              <a:rPr sz="2400" b="1" kern="0" dirty="0">
                <a:solidFill>
                  <a:srgbClr val="FF40FF"/>
                </a:solidFill>
                <a:latin typeface="Calibri"/>
                <a:ea typeface="Calibri"/>
                <a:cs typeface="Calibri"/>
                <a:sym typeface="Calibri"/>
              </a:rPr>
              <a:t>atmosphere</a:t>
            </a:r>
            <a:r>
              <a:rPr sz="2400" kern="0" dirty="0">
                <a:solidFill>
                  <a:srgbClr val="984807"/>
                </a:solidFill>
                <a:latin typeface="Calibri"/>
                <a:ea typeface="Calibri"/>
                <a:cs typeface="Calibri"/>
                <a:sym typeface="Calibri"/>
              </a:rPr>
              <a:t>. </a:t>
            </a:r>
          </a:p>
        </p:txBody>
      </p:sp>
      <p:sp>
        <p:nvSpPr>
          <p:cNvPr id="585" name="Shape 585"/>
          <p:cNvSpPr/>
          <p:nvPr/>
        </p:nvSpPr>
        <p:spPr>
          <a:xfrm>
            <a:off x="175914" y="5976778"/>
            <a:ext cx="879217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0000FF"/>
                </a:solidFill>
                <a:latin typeface="Calibri"/>
                <a:ea typeface="Calibri"/>
                <a:cs typeface="Calibri"/>
                <a:sym typeface="Calibri"/>
              </a:defRPr>
            </a:lvl1pPr>
          </a:lstStyle>
          <a:p>
            <a:pPr>
              <a:defRPr sz="1800">
                <a:solidFill>
                  <a:srgbClr val="000000"/>
                </a:solidFill>
              </a:defRPr>
            </a:pPr>
            <a:r>
              <a:rPr sz="2400" kern="0" dirty="0">
                <a:solidFill>
                  <a:srgbClr val="000000"/>
                </a:solidFill>
              </a:rPr>
              <a:t>The hydrogen ions from the water are released inside the thylakoid.</a:t>
            </a:r>
            <a:endParaRPr sz="2400" kern="0" dirty="0">
              <a:solidFill>
                <a:srgbClr val="000000"/>
              </a:solidFill>
              <a:latin typeface="Arial"/>
              <a:ea typeface="Arial"/>
              <a:cs typeface="Arial"/>
              <a:sym typeface="Arial"/>
            </a:endParaRPr>
          </a:p>
        </p:txBody>
      </p:sp>
      <p:grpSp>
        <p:nvGrpSpPr>
          <p:cNvPr id="593" name="Group 593"/>
          <p:cNvGrpSpPr/>
          <p:nvPr/>
        </p:nvGrpSpPr>
        <p:grpSpPr>
          <a:xfrm>
            <a:off x="38100" y="31"/>
            <a:ext cx="8929986" cy="4442908"/>
            <a:chOff x="0" y="1"/>
            <a:chExt cx="8929986" cy="4442906"/>
          </a:xfrm>
        </p:grpSpPr>
        <p:pic>
          <p:nvPicPr>
            <p:cNvPr id="586" name="image59.png"/>
            <p:cNvPicPr/>
            <p:nvPr/>
          </p:nvPicPr>
          <p:blipFill>
            <a:blip r:embed="rId3"/>
            <a:stretch>
              <a:fillRect/>
            </a:stretch>
          </p:blipFill>
          <p:spPr>
            <a:xfrm>
              <a:off x="190500" y="1"/>
              <a:ext cx="8739486" cy="3995866"/>
            </a:xfrm>
            <a:prstGeom prst="rect">
              <a:avLst/>
            </a:prstGeom>
            <a:ln w="12700" cap="flat">
              <a:noFill/>
              <a:miter lim="400000"/>
            </a:ln>
            <a:effectLst/>
          </p:spPr>
        </p:pic>
        <p:sp>
          <p:nvSpPr>
            <p:cNvPr id="587" name="Shape 587"/>
            <p:cNvSpPr/>
            <p:nvPr/>
          </p:nvSpPr>
          <p:spPr>
            <a:xfrm>
              <a:off x="763587" y="3995866"/>
              <a:ext cx="2849564"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Photosystem II</a:t>
              </a:r>
            </a:p>
          </p:txBody>
        </p:sp>
        <p:sp>
          <p:nvSpPr>
            <p:cNvPr id="588" name="Shape 588"/>
            <p:cNvSpPr/>
            <p:nvPr/>
          </p:nvSpPr>
          <p:spPr>
            <a:xfrm>
              <a:off x="5064369" y="3810000"/>
              <a:ext cx="2849565" cy="447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Photosystem I</a:t>
              </a:r>
            </a:p>
          </p:txBody>
        </p:sp>
        <p:sp>
          <p:nvSpPr>
            <p:cNvPr id="589" name="Shape 589"/>
            <p:cNvSpPr/>
            <p:nvPr/>
          </p:nvSpPr>
          <p:spPr>
            <a:xfrm>
              <a:off x="0" y="1772761"/>
              <a:ext cx="675085" cy="34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700" b="1">
                  <a:solidFill>
                    <a:srgbClr val="0000FF"/>
                  </a:solidFill>
                  <a:latin typeface="Calibri"/>
                  <a:ea typeface="Calibri"/>
                  <a:cs typeface="Calibri"/>
                  <a:sym typeface="Calibri"/>
                </a:defRPr>
              </a:lvl1pPr>
            </a:lstStyle>
            <a:p>
              <a:pPr>
                <a:defRPr sz="1800" b="0">
                  <a:solidFill>
                    <a:srgbClr val="000000"/>
                  </a:solidFill>
                </a:defRPr>
              </a:pPr>
              <a:r>
                <a:rPr sz="1800" b="0" kern="0">
                  <a:solidFill>
                    <a:srgbClr val="000000"/>
                  </a:solidFill>
                </a:rPr>
                <a:t>Light</a:t>
              </a:r>
            </a:p>
          </p:txBody>
        </p:sp>
        <p:sp>
          <p:nvSpPr>
            <p:cNvPr id="590" name="Shape 590"/>
            <p:cNvSpPr/>
            <p:nvPr/>
          </p:nvSpPr>
          <p:spPr>
            <a:xfrm rot="910536">
              <a:off x="2900366" y="613579"/>
              <a:ext cx="2499689"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400" b="1">
                  <a:latin typeface="Calibri"/>
                  <a:ea typeface="Calibri"/>
                  <a:cs typeface="Calibri"/>
                  <a:sym typeface="Calibri"/>
                </a:defRPr>
              </a:lvl1pPr>
            </a:lstStyle>
            <a:p>
              <a:pPr>
                <a:defRPr sz="1800" b="0"/>
              </a:pPr>
              <a:r>
                <a:rPr sz="1800" b="0" kern="0" dirty="0">
                  <a:solidFill>
                    <a:sysClr val="windowText" lastClr="000000"/>
                  </a:solidFill>
                </a:rPr>
                <a:t>Electron transport chain</a:t>
              </a:r>
            </a:p>
          </p:txBody>
        </p:sp>
        <p:sp>
          <p:nvSpPr>
            <p:cNvPr id="591" name="Shape 591"/>
            <p:cNvSpPr/>
            <p:nvPr/>
          </p:nvSpPr>
          <p:spPr>
            <a:xfrm>
              <a:off x="1417637" y="450850"/>
              <a:ext cx="1162051" cy="4724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sz="1300" b="1" kern="0">
                  <a:solidFill>
                    <a:srgbClr val="FFFFFF"/>
                  </a:solidFill>
                  <a:latin typeface="Calibri"/>
                  <a:ea typeface="Calibri"/>
                  <a:cs typeface="Calibri"/>
                  <a:sym typeface="Calibri"/>
                </a:rPr>
                <a:t>electron </a:t>
              </a:r>
              <a:endParaRPr sz="1300" kern="0">
                <a:solidFill>
                  <a:sysClr val="windowText" lastClr="000000"/>
                </a:solidFill>
                <a:latin typeface="Arial"/>
                <a:ea typeface="Arial"/>
                <a:cs typeface="Arial"/>
                <a:sym typeface="Arial"/>
              </a:endParaRPr>
            </a:p>
            <a:p>
              <a:pPr defTabSz="457200"/>
              <a:r>
                <a:rPr sz="1300" b="1" kern="0">
                  <a:solidFill>
                    <a:srgbClr val="FFFFFF"/>
                  </a:solidFill>
                  <a:latin typeface="Calibri"/>
                  <a:ea typeface="Calibri"/>
                  <a:cs typeface="Calibri"/>
                  <a:sym typeface="Calibri"/>
                </a:rPr>
                <a:t>acceptor</a:t>
              </a:r>
            </a:p>
          </p:txBody>
        </p:sp>
        <p:sp>
          <p:nvSpPr>
            <p:cNvPr id="592" name="Shape 592"/>
            <p:cNvSpPr/>
            <p:nvPr/>
          </p:nvSpPr>
          <p:spPr>
            <a:xfrm>
              <a:off x="1519237" y="1016000"/>
              <a:ext cx="546101"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grpSp>
      <p:sp>
        <p:nvSpPr>
          <p:cNvPr id="594" name="Shape 594"/>
          <p:cNvSpPr/>
          <p:nvPr/>
        </p:nvSpPr>
        <p:spPr>
          <a:xfrm>
            <a:off x="901700" y="1058862"/>
            <a:ext cx="650875" cy="4160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b="1" kern="0">
                <a:solidFill>
                  <a:srgbClr val="FFFFFF"/>
                </a:solidFill>
                <a:latin typeface="Calibri"/>
                <a:ea typeface="Calibri"/>
                <a:cs typeface="Calibri"/>
                <a:sym typeface="Calibri"/>
              </a:rPr>
              <a:t>H</a:t>
            </a:r>
            <a:r>
              <a:rPr b="1" kern="0" baseline="-31333">
                <a:solidFill>
                  <a:srgbClr val="FFFFFF"/>
                </a:solidFill>
                <a:latin typeface="Calibri"/>
                <a:ea typeface="Calibri"/>
                <a:cs typeface="Calibri"/>
                <a:sym typeface="Calibri"/>
              </a:rPr>
              <a:t>2</a:t>
            </a:r>
            <a:r>
              <a:rPr b="1" kern="0">
                <a:solidFill>
                  <a:srgbClr val="FFFFFF"/>
                </a:solidFill>
                <a:latin typeface="Calibri"/>
                <a:ea typeface="Calibri"/>
                <a:cs typeface="Calibri"/>
                <a:sym typeface="Calibri"/>
              </a:rPr>
              <a:t>0</a:t>
            </a:r>
          </a:p>
        </p:txBody>
      </p:sp>
      <p:sp>
        <p:nvSpPr>
          <p:cNvPr id="595" name="Shape 595"/>
          <p:cNvSpPr/>
          <p:nvPr/>
        </p:nvSpPr>
        <p:spPr>
          <a:xfrm>
            <a:off x="1035322" y="1712912"/>
            <a:ext cx="383631"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200" kern="0">
                <a:solidFill>
                  <a:sysClr val="windowText" lastClr="000000"/>
                </a:solidFill>
                <a:latin typeface="Calibri"/>
                <a:ea typeface="Calibri"/>
                <a:cs typeface="Calibri"/>
                <a:sym typeface="Calibri"/>
              </a:rPr>
              <a:t>e</a:t>
            </a:r>
            <a:r>
              <a:rPr sz="1200" b="1" kern="0" baseline="29000">
                <a:solidFill>
                  <a:sysClr val="windowText" lastClr="000000"/>
                </a:solidFill>
                <a:latin typeface="Calibri"/>
                <a:ea typeface="Calibri"/>
                <a:cs typeface="Calibri"/>
                <a:sym typeface="Calibri"/>
              </a:rPr>
              <a:t>−</a:t>
            </a:r>
          </a:p>
        </p:txBody>
      </p:sp>
      <p:sp>
        <p:nvSpPr>
          <p:cNvPr id="596" name="Shape 596"/>
          <p:cNvSpPr/>
          <p:nvPr/>
        </p:nvSpPr>
        <p:spPr>
          <a:xfrm>
            <a:off x="1135608" y="1898649"/>
            <a:ext cx="383630"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400" kern="0">
                <a:solidFill>
                  <a:sysClr val="windowText" lastClr="000000"/>
                </a:solidFill>
                <a:latin typeface="Calibri"/>
                <a:ea typeface="Calibri"/>
                <a:cs typeface="Calibri"/>
                <a:sym typeface="Calibri"/>
              </a:rPr>
              <a:t>e</a:t>
            </a:r>
            <a:r>
              <a:rPr sz="1400" b="1" kern="0" baseline="29428">
                <a:solidFill>
                  <a:sysClr val="windowText" lastClr="000000"/>
                </a:solidFill>
                <a:latin typeface="Calibri"/>
                <a:ea typeface="Calibri"/>
                <a:cs typeface="Calibri"/>
                <a:sym typeface="Calibri"/>
              </a:rPr>
              <a:t>−</a:t>
            </a:r>
          </a:p>
        </p:txBody>
      </p:sp>
      <p:sp>
        <p:nvSpPr>
          <p:cNvPr id="597" name="Shape 597"/>
          <p:cNvSpPr/>
          <p:nvPr/>
        </p:nvSpPr>
        <p:spPr>
          <a:xfrm>
            <a:off x="215900" y="1508124"/>
            <a:ext cx="650875" cy="3906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b="1" kern="0" dirty="0">
                <a:solidFill>
                  <a:sysClr val="windowText" lastClr="000000"/>
                </a:solidFill>
                <a:latin typeface="Calibri"/>
                <a:ea typeface="Calibri"/>
                <a:cs typeface="Calibri"/>
                <a:sym typeface="Calibri"/>
              </a:rPr>
              <a:t>O</a:t>
            </a:r>
            <a:r>
              <a:rPr sz="1600" b="1" kern="0" baseline="-34499" dirty="0">
                <a:solidFill>
                  <a:sysClr val="windowText" lastClr="000000"/>
                </a:solidFill>
                <a:latin typeface="Calibri"/>
                <a:ea typeface="Calibri"/>
                <a:cs typeface="Calibri"/>
                <a:sym typeface="Calibri"/>
              </a:rPr>
              <a:t>2</a:t>
            </a:r>
          </a:p>
        </p:txBody>
      </p:sp>
      <p:sp>
        <p:nvSpPr>
          <p:cNvPr id="599" name="Shape 599"/>
          <p:cNvSpPr/>
          <p:nvPr/>
        </p:nvSpPr>
        <p:spPr>
          <a:xfrm>
            <a:off x="775185" y="2262939"/>
            <a:ext cx="546101" cy="332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sp>
        <p:nvSpPr>
          <p:cNvPr id="600" name="Shape 600"/>
          <p:cNvSpPr/>
          <p:nvPr/>
        </p:nvSpPr>
        <p:spPr>
          <a:xfrm>
            <a:off x="775185" y="2999749"/>
            <a:ext cx="546101" cy="332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sp>
        <p:nvSpPr>
          <p:cNvPr id="2" name="Slide Number Placeholder 1"/>
          <p:cNvSpPr>
            <a:spLocks noGrp="1"/>
          </p:cNvSpPr>
          <p:nvPr>
            <p:ph type="sldNum" sz="quarter" idx="2"/>
          </p:nvPr>
        </p:nvSpPr>
        <p:spPr>
          <a:xfrm>
            <a:off x="7010400" y="6535099"/>
            <a:ext cx="2133600" cy="288824"/>
          </a:xfrm>
        </p:spPr>
        <p:txBody>
          <a:bodyPr/>
          <a:lstStyle/>
          <a:p>
            <a:fld id="{86CB4B4D-7CA3-9044-876B-883B54F8677D}" type="slidenum">
              <a:rPr lang="en-US" smtClean="0"/>
              <a:pPr/>
              <a:t>50</a:t>
            </a:fld>
            <a:endParaRPr lang="en-US" dirty="0"/>
          </a:p>
        </p:txBody>
      </p:sp>
    </p:spTree>
    <p:extLst>
      <p:ext uri="{BB962C8B-B14F-4D97-AF65-F5344CB8AC3E}">
        <p14:creationId xmlns:p14="http://schemas.microsoft.com/office/powerpoint/2010/main" val="254905066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1"/>
                                        </p:tgtEl>
                                        <p:attrNameLst>
                                          <p:attrName>style.visibility</p:attrName>
                                        </p:attrNameLst>
                                      </p:cBhvr>
                                      <p:to>
                                        <p:strVal val="visible"/>
                                      </p:to>
                                    </p:set>
                                    <p:animEffect transition="in" filter="fade">
                                      <p:cBhvr>
                                        <p:cTn id="7" dur="500"/>
                                        <p:tgtEl>
                                          <p:spTgt spid="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7"/>
                                        </p:tgtEl>
                                        <p:attrNameLst>
                                          <p:attrName>style.visibility</p:attrName>
                                        </p:attrNameLst>
                                      </p:cBhvr>
                                      <p:to>
                                        <p:strVal val="visible"/>
                                      </p:to>
                                    </p:set>
                                    <p:animEffect transition="in" filter="fade">
                                      <p:cBhvr>
                                        <p:cTn id="12" dur="500"/>
                                        <p:tgtEl>
                                          <p:spTgt spid="5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4"/>
                                        </p:tgtEl>
                                        <p:attrNameLst>
                                          <p:attrName>style.visibility</p:attrName>
                                        </p:attrNameLst>
                                      </p:cBhvr>
                                      <p:to>
                                        <p:strVal val="visible"/>
                                      </p:to>
                                    </p:set>
                                    <p:animEffect transition="in" filter="fade">
                                      <p:cBhvr>
                                        <p:cTn id="17" dur="500"/>
                                        <p:tgtEl>
                                          <p:spTgt spid="5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5"/>
                                        </p:tgtEl>
                                        <p:attrNameLst>
                                          <p:attrName>style.visibility</p:attrName>
                                        </p:attrNameLst>
                                      </p:cBhvr>
                                      <p:to>
                                        <p:strVal val="visible"/>
                                      </p:to>
                                    </p:set>
                                    <p:animEffect transition="in" filter="fade">
                                      <p:cBhvr>
                                        <p:cTn id="22"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animBg="1" advAuto="0"/>
      <p:bldP spid="584" grpId="0" animBg="1" advAuto="0"/>
      <p:bldP spid="585" grpId="0" animBg="1" advAuto="0"/>
      <p:bldP spid="59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 name="Shape 604"/>
          <p:cNvSpPr/>
          <p:nvPr/>
        </p:nvSpPr>
        <p:spPr>
          <a:xfrm>
            <a:off x="133350" y="4572079"/>
            <a:ext cx="91440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0000FF"/>
                </a:solidFill>
                <a:latin typeface="Calibri"/>
                <a:ea typeface="Calibri"/>
                <a:cs typeface="Calibri"/>
                <a:sym typeface="Calibri"/>
              </a:defRPr>
            </a:lvl1pPr>
          </a:lstStyle>
          <a:p>
            <a:pPr>
              <a:defRPr sz="1800">
                <a:solidFill>
                  <a:srgbClr val="000000"/>
                </a:solidFill>
              </a:defRPr>
            </a:pPr>
            <a:r>
              <a:rPr sz="2400" kern="0" dirty="0">
                <a:solidFill>
                  <a:srgbClr val="000000"/>
                </a:solidFill>
              </a:rPr>
              <a:t>The high-energy electrons move through the electron transport chain from </a:t>
            </a:r>
            <a:r>
              <a:rPr lang="en-US" sz="2400" b="1" kern="0" dirty="0">
                <a:solidFill>
                  <a:srgbClr val="FF0000"/>
                </a:solidFill>
              </a:rPr>
              <a:t>photosystem II </a:t>
            </a:r>
            <a:r>
              <a:rPr lang="en-US" sz="2400" kern="0" dirty="0">
                <a:solidFill>
                  <a:srgbClr val="000000"/>
                </a:solidFill>
              </a:rPr>
              <a:t>to </a:t>
            </a:r>
            <a:r>
              <a:rPr lang="en-US" sz="2400" b="1" kern="0" dirty="0">
                <a:solidFill>
                  <a:srgbClr val="00B0F0"/>
                </a:solidFill>
              </a:rPr>
              <a:t>photosystem I</a:t>
            </a:r>
            <a:r>
              <a:rPr lang="en-US" sz="2400" kern="0" dirty="0">
                <a:solidFill>
                  <a:srgbClr val="000000"/>
                </a:solidFill>
              </a:rPr>
              <a:t>.</a:t>
            </a:r>
            <a:endParaRPr sz="2400" kern="0" dirty="0">
              <a:solidFill>
                <a:srgbClr val="000000"/>
              </a:solidFill>
            </a:endParaRPr>
          </a:p>
        </p:txBody>
      </p:sp>
      <p:sp>
        <p:nvSpPr>
          <p:cNvPr id="606" name="Shape 606"/>
          <p:cNvSpPr/>
          <p:nvPr/>
        </p:nvSpPr>
        <p:spPr>
          <a:xfrm>
            <a:off x="133350" y="5513993"/>
            <a:ext cx="8942389"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660066"/>
                </a:solidFill>
                <a:latin typeface="Calibri"/>
                <a:ea typeface="Calibri"/>
                <a:cs typeface="Calibri"/>
                <a:sym typeface="Calibri"/>
              </a:defRPr>
            </a:lvl1pPr>
          </a:lstStyle>
          <a:p>
            <a:pPr>
              <a:defRPr sz="1800">
                <a:solidFill>
                  <a:srgbClr val="000000"/>
                </a:solidFill>
              </a:defRPr>
            </a:pPr>
            <a:r>
              <a:rPr sz="2400" kern="0" dirty="0">
                <a:solidFill>
                  <a:srgbClr val="000000"/>
                </a:solidFill>
              </a:rPr>
              <a:t>As the electrons are passed down the electron transport chain, protein molecules use the energy from these electrons to create </a:t>
            </a:r>
            <a:r>
              <a:rPr lang="en-US" sz="3200" b="1" kern="0" dirty="0">
                <a:solidFill>
                  <a:srgbClr val="0000FF"/>
                </a:solidFill>
                <a:effectLst>
                  <a:outerShdw blurRad="38100" dist="38100" dir="2700000" algn="tl">
                    <a:srgbClr val="000000">
                      <a:alpha val="43137"/>
                    </a:srgbClr>
                  </a:outerShdw>
                </a:effectLst>
              </a:rPr>
              <a:t>ATP</a:t>
            </a:r>
            <a:r>
              <a:rPr sz="2400" kern="0" dirty="0">
                <a:solidFill>
                  <a:srgbClr val="000000"/>
                </a:solidFill>
              </a:rPr>
              <a:t>.</a:t>
            </a:r>
          </a:p>
        </p:txBody>
      </p:sp>
      <p:grpSp>
        <p:nvGrpSpPr>
          <p:cNvPr id="620" name="Group 620"/>
          <p:cNvGrpSpPr/>
          <p:nvPr/>
        </p:nvGrpSpPr>
        <p:grpSpPr>
          <a:xfrm>
            <a:off x="38100" y="29"/>
            <a:ext cx="9019636" cy="4442911"/>
            <a:chOff x="0" y="0"/>
            <a:chExt cx="9019636" cy="4442908"/>
          </a:xfrm>
        </p:grpSpPr>
        <p:grpSp>
          <p:nvGrpSpPr>
            <p:cNvPr id="615" name="Group 615"/>
            <p:cNvGrpSpPr/>
            <p:nvPr/>
          </p:nvGrpSpPr>
          <p:grpSpPr>
            <a:xfrm>
              <a:off x="0" y="0"/>
              <a:ext cx="9019636" cy="4442908"/>
              <a:chOff x="0" y="0"/>
              <a:chExt cx="9019636" cy="4442907"/>
            </a:xfrm>
          </p:grpSpPr>
          <p:pic>
            <p:nvPicPr>
              <p:cNvPr id="608" name="image59.png"/>
              <p:cNvPicPr/>
              <p:nvPr/>
            </p:nvPicPr>
            <p:blipFill>
              <a:blip r:embed="rId2"/>
              <a:stretch>
                <a:fillRect/>
              </a:stretch>
            </p:blipFill>
            <p:spPr>
              <a:xfrm>
                <a:off x="190500" y="0"/>
                <a:ext cx="8829136" cy="4033519"/>
              </a:xfrm>
              <a:prstGeom prst="rect">
                <a:avLst/>
              </a:prstGeom>
              <a:ln w="12700" cap="flat">
                <a:noFill/>
                <a:miter lim="400000"/>
              </a:ln>
              <a:effectLst/>
            </p:spPr>
          </p:pic>
          <p:sp>
            <p:nvSpPr>
              <p:cNvPr id="609" name="Shape 609"/>
              <p:cNvSpPr/>
              <p:nvPr/>
            </p:nvSpPr>
            <p:spPr>
              <a:xfrm>
                <a:off x="763587" y="3995866"/>
                <a:ext cx="2849564"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Photosystem II</a:t>
                </a:r>
              </a:p>
            </p:txBody>
          </p:sp>
          <p:sp>
            <p:nvSpPr>
              <p:cNvPr id="610" name="Shape 610"/>
              <p:cNvSpPr/>
              <p:nvPr/>
            </p:nvSpPr>
            <p:spPr>
              <a:xfrm>
                <a:off x="5064369" y="3657568"/>
                <a:ext cx="2849565" cy="447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dirty="0">
                    <a:solidFill>
                      <a:sysClr val="windowText" lastClr="000000"/>
                    </a:solidFill>
                  </a:rPr>
                  <a:t>Photosystem I</a:t>
                </a:r>
              </a:p>
            </p:txBody>
          </p:sp>
          <p:sp>
            <p:nvSpPr>
              <p:cNvPr id="611" name="Shape 611"/>
              <p:cNvSpPr/>
              <p:nvPr/>
            </p:nvSpPr>
            <p:spPr>
              <a:xfrm>
                <a:off x="0" y="1772761"/>
                <a:ext cx="675085" cy="34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700" b="1">
                    <a:solidFill>
                      <a:srgbClr val="0000FF"/>
                    </a:solidFill>
                    <a:latin typeface="Calibri"/>
                    <a:ea typeface="Calibri"/>
                    <a:cs typeface="Calibri"/>
                    <a:sym typeface="Calibri"/>
                  </a:defRPr>
                </a:lvl1pPr>
              </a:lstStyle>
              <a:p>
                <a:pPr>
                  <a:defRPr sz="1800" b="0">
                    <a:solidFill>
                      <a:srgbClr val="000000"/>
                    </a:solidFill>
                  </a:defRPr>
                </a:pPr>
                <a:r>
                  <a:rPr sz="1800" b="0" kern="0">
                    <a:solidFill>
                      <a:srgbClr val="000000"/>
                    </a:solidFill>
                  </a:rPr>
                  <a:t>Light</a:t>
                </a:r>
              </a:p>
            </p:txBody>
          </p:sp>
          <p:sp>
            <p:nvSpPr>
              <p:cNvPr id="612" name="Shape 612"/>
              <p:cNvSpPr/>
              <p:nvPr/>
            </p:nvSpPr>
            <p:spPr>
              <a:xfrm rot="1071220">
                <a:off x="2804216" y="582338"/>
                <a:ext cx="2633417"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400" b="1">
                    <a:latin typeface="Calibri"/>
                    <a:ea typeface="Calibri"/>
                    <a:cs typeface="Calibri"/>
                    <a:sym typeface="Calibri"/>
                  </a:defRPr>
                </a:lvl1pPr>
              </a:lstStyle>
              <a:p>
                <a:pPr>
                  <a:defRPr sz="1800" b="0"/>
                </a:pPr>
                <a:r>
                  <a:rPr sz="1800" b="0" kern="0" dirty="0">
                    <a:solidFill>
                      <a:sysClr val="windowText" lastClr="000000"/>
                    </a:solidFill>
                  </a:rPr>
                  <a:t>Electron transport chain</a:t>
                </a:r>
              </a:p>
            </p:txBody>
          </p:sp>
          <p:sp>
            <p:nvSpPr>
              <p:cNvPr id="613" name="Shape 613"/>
              <p:cNvSpPr/>
              <p:nvPr/>
            </p:nvSpPr>
            <p:spPr>
              <a:xfrm>
                <a:off x="1417637" y="450850"/>
                <a:ext cx="1162051" cy="4724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sz="1300" b="1" kern="0">
                    <a:solidFill>
                      <a:srgbClr val="FFFFFF"/>
                    </a:solidFill>
                    <a:latin typeface="Calibri"/>
                    <a:ea typeface="Calibri"/>
                    <a:cs typeface="Calibri"/>
                    <a:sym typeface="Calibri"/>
                  </a:rPr>
                  <a:t>electron </a:t>
                </a:r>
                <a:endParaRPr sz="1300" kern="0">
                  <a:solidFill>
                    <a:sysClr val="windowText" lastClr="000000"/>
                  </a:solidFill>
                  <a:latin typeface="Arial"/>
                  <a:ea typeface="Arial"/>
                  <a:cs typeface="Arial"/>
                  <a:sym typeface="Arial"/>
                </a:endParaRPr>
              </a:p>
              <a:p>
                <a:pPr defTabSz="457200"/>
                <a:r>
                  <a:rPr sz="1300" b="1" kern="0">
                    <a:solidFill>
                      <a:srgbClr val="FFFFFF"/>
                    </a:solidFill>
                    <a:latin typeface="Calibri"/>
                    <a:ea typeface="Calibri"/>
                    <a:cs typeface="Calibri"/>
                    <a:sym typeface="Calibri"/>
                  </a:rPr>
                  <a:t>acceptor</a:t>
                </a:r>
              </a:p>
            </p:txBody>
          </p:sp>
          <p:sp>
            <p:nvSpPr>
              <p:cNvPr id="614" name="Shape 614"/>
              <p:cNvSpPr/>
              <p:nvPr/>
            </p:nvSpPr>
            <p:spPr>
              <a:xfrm>
                <a:off x="1519237" y="1016000"/>
                <a:ext cx="546101"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grpSp>
        <p:sp>
          <p:nvSpPr>
            <p:cNvPr id="616" name="Shape 616"/>
            <p:cNvSpPr/>
            <p:nvPr/>
          </p:nvSpPr>
          <p:spPr>
            <a:xfrm>
              <a:off x="863600" y="1058832"/>
              <a:ext cx="650875" cy="4160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b="1" kern="0">
                  <a:solidFill>
                    <a:srgbClr val="FFFFFF"/>
                  </a:solidFill>
                  <a:latin typeface="Calibri"/>
                  <a:ea typeface="Calibri"/>
                  <a:cs typeface="Calibri"/>
                  <a:sym typeface="Calibri"/>
                </a:rPr>
                <a:t>H</a:t>
              </a:r>
              <a:r>
                <a:rPr b="1" kern="0" baseline="-31333">
                  <a:solidFill>
                    <a:srgbClr val="FFFFFF"/>
                  </a:solidFill>
                  <a:latin typeface="Calibri"/>
                  <a:ea typeface="Calibri"/>
                  <a:cs typeface="Calibri"/>
                  <a:sym typeface="Calibri"/>
                </a:rPr>
                <a:t>2</a:t>
              </a:r>
              <a:r>
                <a:rPr b="1" kern="0">
                  <a:solidFill>
                    <a:srgbClr val="FFFFFF"/>
                  </a:solidFill>
                  <a:latin typeface="Calibri"/>
                  <a:ea typeface="Calibri"/>
                  <a:cs typeface="Calibri"/>
                  <a:sym typeface="Calibri"/>
                </a:rPr>
                <a:t>0</a:t>
              </a:r>
            </a:p>
          </p:txBody>
        </p:sp>
        <p:sp>
          <p:nvSpPr>
            <p:cNvPr id="617" name="Shape 617"/>
            <p:cNvSpPr/>
            <p:nvPr/>
          </p:nvSpPr>
          <p:spPr>
            <a:xfrm>
              <a:off x="997222" y="1712882"/>
              <a:ext cx="383631"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200" kern="0">
                  <a:solidFill>
                    <a:sysClr val="windowText" lastClr="000000"/>
                  </a:solidFill>
                  <a:latin typeface="Calibri"/>
                  <a:ea typeface="Calibri"/>
                  <a:cs typeface="Calibri"/>
                  <a:sym typeface="Calibri"/>
                </a:rPr>
                <a:t>e</a:t>
              </a:r>
              <a:r>
                <a:rPr sz="1200" b="1" kern="0" baseline="29000">
                  <a:solidFill>
                    <a:sysClr val="windowText" lastClr="000000"/>
                  </a:solidFill>
                  <a:latin typeface="Calibri"/>
                  <a:ea typeface="Calibri"/>
                  <a:cs typeface="Calibri"/>
                  <a:sym typeface="Calibri"/>
                </a:rPr>
                <a:t>−</a:t>
              </a:r>
            </a:p>
          </p:txBody>
        </p:sp>
        <p:sp>
          <p:nvSpPr>
            <p:cNvPr id="618" name="Shape 618"/>
            <p:cNvSpPr/>
            <p:nvPr/>
          </p:nvSpPr>
          <p:spPr>
            <a:xfrm>
              <a:off x="1097508" y="1898619"/>
              <a:ext cx="383630"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400" kern="0">
                  <a:solidFill>
                    <a:sysClr val="windowText" lastClr="000000"/>
                  </a:solidFill>
                  <a:latin typeface="Calibri"/>
                  <a:ea typeface="Calibri"/>
                  <a:cs typeface="Calibri"/>
                  <a:sym typeface="Calibri"/>
                </a:rPr>
                <a:t>e</a:t>
              </a:r>
              <a:r>
                <a:rPr sz="1400" b="1" kern="0" baseline="29428">
                  <a:solidFill>
                    <a:sysClr val="windowText" lastClr="000000"/>
                  </a:solidFill>
                  <a:latin typeface="Calibri"/>
                  <a:ea typeface="Calibri"/>
                  <a:cs typeface="Calibri"/>
                  <a:sym typeface="Calibri"/>
                </a:rPr>
                <a:t>−</a:t>
              </a:r>
            </a:p>
          </p:txBody>
        </p:sp>
        <p:sp>
          <p:nvSpPr>
            <p:cNvPr id="619" name="Shape 619"/>
            <p:cNvSpPr/>
            <p:nvPr/>
          </p:nvSpPr>
          <p:spPr>
            <a:xfrm>
              <a:off x="177800" y="1508094"/>
              <a:ext cx="650875" cy="3906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b="1" kern="0">
                  <a:solidFill>
                    <a:sysClr val="windowText" lastClr="000000"/>
                  </a:solidFill>
                  <a:latin typeface="Calibri"/>
                  <a:ea typeface="Calibri"/>
                  <a:cs typeface="Calibri"/>
                  <a:sym typeface="Calibri"/>
                </a:rPr>
                <a:t>O</a:t>
              </a:r>
              <a:r>
                <a:rPr sz="1600" b="1" kern="0" baseline="-34499">
                  <a:solidFill>
                    <a:sysClr val="windowText" lastClr="000000"/>
                  </a:solidFill>
                  <a:latin typeface="Calibri"/>
                  <a:ea typeface="Calibri"/>
                  <a:cs typeface="Calibri"/>
                  <a:sym typeface="Calibri"/>
                </a:rPr>
                <a:t>2</a:t>
              </a:r>
            </a:p>
          </p:txBody>
        </p:sp>
      </p:grpSp>
      <p:sp>
        <p:nvSpPr>
          <p:cNvPr id="621" name="Shape 621"/>
          <p:cNvSpPr/>
          <p:nvPr/>
        </p:nvSpPr>
        <p:spPr>
          <a:xfrm>
            <a:off x="2713038" y="1036637"/>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622" name="Shape 622"/>
          <p:cNvSpPr/>
          <p:nvPr/>
        </p:nvSpPr>
        <p:spPr>
          <a:xfrm>
            <a:off x="3130550" y="1181848"/>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623" name="Shape 623"/>
          <p:cNvSpPr/>
          <p:nvPr/>
        </p:nvSpPr>
        <p:spPr>
          <a:xfrm>
            <a:off x="3624262" y="1373187"/>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624" name="Shape 624"/>
          <p:cNvSpPr/>
          <p:nvPr/>
        </p:nvSpPr>
        <p:spPr>
          <a:xfrm>
            <a:off x="4194175" y="1585547"/>
            <a:ext cx="544513"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latin typeface="Calibri"/>
                <a:ea typeface="Calibri"/>
                <a:cs typeface="Calibri"/>
                <a:sym typeface="Calibri"/>
              </a:rPr>
              <a:t>e</a:t>
            </a:r>
            <a:r>
              <a:rPr b="1" kern="0" baseline="30000" dirty="0">
                <a:latin typeface="Calibri"/>
                <a:ea typeface="Calibri"/>
                <a:cs typeface="Calibri"/>
                <a:sym typeface="Calibri"/>
              </a:rPr>
              <a:t>−</a:t>
            </a:r>
          </a:p>
        </p:txBody>
      </p:sp>
      <p:sp>
        <p:nvSpPr>
          <p:cNvPr id="625" name="Shape 625"/>
          <p:cNvSpPr/>
          <p:nvPr/>
        </p:nvSpPr>
        <p:spPr>
          <a:xfrm>
            <a:off x="5764212" y="2080259"/>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626" name="Shape 626"/>
          <p:cNvSpPr/>
          <p:nvPr/>
        </p:nvSpPr>
        <p:spPr>
          <a:xfrm rot="1468423">
            <a:off x="2399136" y="1590519"/>
            <a:ext cx="4926014"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500" b="1">
                <a:solidFill>
                  <a:srgbClr val="000090"/>
                </a:solidFill>
                <a:latin typeface="Calibri"/>
                <a:ea typeface="Calibri"/>
                <a:cs typeface="Calibri"/>
                <a:sym typeface="Calibri"/>
              </a:defRPr>
            </a:lvl1pPr>
          </a:lstStyle>
          <a:p>
            <a:pPr>
              <a:defRPr sz="1800" b="0">
                <a:solidFill>
                  <a:srgbClr val="000000"/>
                </a:solidFill>
              </a:defRPr>
            </a:pPr>
            <a:r>
              <a:rPr sz="1800" b="0" kern="0" dirty="0">
                <a:solidFill>
                  <a:srgbClr val="000000"/>
                </a:solidFill>
              </a:rPr>
              <a:t>  protein	    protein		protein</a:t>
            </a:r>
          </a:p>
        </p:txBody>
      </p:sp>
      <p:sp>
        <p:nvSpPr>
          <p:cNvPr id="627" name="Shape 627"/>
          <p:cNvSpPr/>
          <p:nvPr/>
        </p:nvSpPr>
        <p:spPr>
          <a:xfrm rot="137661">
            <a:off x="3513084" y="2758133"/>
            <a:ext cx="754189" cy="408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100" b="1">
                <a:solidFill>
                  <a:srgbClr val="FF0000"/>
                </a:solidFill>
                <a:latin typeface="Calibri"/>
                <a:ea typeface="Calibri"/>
                <a:cs typeface="Calibri"/>
                <a:sym typeface="Calibri"/>
              </a:defRPr>
            </a:lvl1pPr>
          </a:lstStyle>
          <a:p>
            <a:pPr>
              <a:defRPr sz="1800" b="0">
                <a:solidFill>
                  <a:srgbClr val="000000"/>
                </a:solidFill>
              </a:defRPr>
            </a:pPr>
            <a:r>
              <a:rPr sz="1800" b="0" kern="0" dirty="0">
                <a:solidFill>
                  <a:srgbClr val="000000"/>
                </a:solidFill>
              </a:rPr>
              <a:t> ATP</a:t>
            </a:r>
          </a:p>
        </p:txBody>
      </p:sp>
      <p:sp>
        <p:nvSpPr>
          <p:cNvPr id="2" name="Slide Number Placeholder 1"/>
          <p:cNvSpPr>
            <a:spLocks noGrp="1"/>
          </p:cNvSpPr>
          <p:nvPr>
            <p:ph type="sldNum" sz="quarter" idx="2"/>
          </p:nvPr>
        </p:nvSpPr>
        <p:spPr>
          <a:xfrm>
            <a:off x="6877050" y="6422094"/>
            <a:ext cx="2133600" cy="288824"/>
          </a:xfrm>
        </p:spPr>
        <p:txBody>
          <a:bodyPr/>
          <a:lstStyle/>
          <a:p>
            <a:fld id="{86CB4B4D-7CA3-9044-876B-883B54F8677D}" type="slidenum">
              <a:rPr lang="en-US" smtClean="0"/>
              <a:pPr/>
              <a:t>51</a:t>
            </a:fld>
            <a:endParaRPr lang="en-US" dirty="0"/>
          </a:p>
        </p:txBody>
      </p:sp>
    </p:spTree>
    <p:extLst>
      <p:ext uri="{BB962C8B-B14F-4D97-AF65-F5344CB8AC3E}">
        <p14:creationId xmlns:p14="http://schemas.microsoft.com/office/powerpoint/2010/main" val="61818473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500"/>
                                        <p:tgtEl>
                                          <p:spTgt spid="60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1"/>
                                        </p:tgtEl>
                                        <p:attrNameLst>
                                          <p:attrName>style.visibility</p:attrName>
                                        </p:attrNameLst>
                                      </p:cBhvr>
                                      <p:to>
                                        <p:strVal val="visible"/>
                                      </p:to>
                                    </p:set>
                                    <p:animEffect transition="in" filter="fade">
                                      <p:cBhvr>
                                        <p:cTn id="11" dur="500"/>
                                        <p:tgtEl>
                                          <p:spTgt spid="6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22"/>
                                        </p:tgtEl>
                                        <p:attrNameLst>
                                          <p:attrName>style.visibility</p:attrName>
                                        </p:attrNameLst>
                                      </p:cBhvr>
                                      <p:to>
                                        <p:strVal val="visible"/>
                                      </p:to>
                                    </p:set>
                                    <p:animEffect transition="in" filter="fade">
                                      <p:cBhvr>
                                        <p:cTn id="15" dur="500"/>
                                        <p:tgtEl>
                                          <p:spTgt spid="6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3"/>
                                        </p:tgtEl>
                                        <p:attrNameLst>
                                          <p:attrName>style.visibility</p:attrName>
                                        </p:attrNameLst>
                                      </p:cBhvr>
                                      <p:to>
                                        <p:strVal val="visible"/>
                                      </p:to>
                                    </p:set>
                                    <p:animEffect transition="in" filter="fade">
                                      <p:cBhvr>
                                        <p:cTn id="19" dur="500"/>
                                        <p:tgtEl>
                                          <p:spTgt spid="6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24"/>
                                        </p:tgtEl>
                                        <p:attrNameLst>
                                          <p:attrName>style.visibility</p:attrName>
                                        </p:attrNameLst>
                                      </p:cBhvr>
                                      <p:to>
                                        <p:strVal val="visible"/>
                                      </p:to>
                                    </p:set>
                                    <p:animEffect transition="in" filter="fade">
                                      <p:cBhvr>
                                        <p:cTn id="23" dur="500"/>
                                        <p:tgtEl>
                                          <p:spTgt spid="6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5"/>
                                        </p:tgtEl>
                                        <p:attrNameLst>
                                          <p:attrName>style.visibility</p:attrName>
                                        </p:attrNameLst>
                                      </p:cBhvr>
                                      <p:to>
                                        <p:strVal val="visible"/>
                                      </p:to>
                                    </p:set>
                                    <p:animEffect transition="in" filter="fade">
                                      <p:cBhvr>
                                        <p:cTn id="27" dur="500"/>
                                        <p:tgtEl>
                                          <p:spTgt spid="6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6"/>
                                        </p:tgtEl>
                                        <p:attrNameLst>
                                          <p:attrName>style.visibility</p:attrName>
                                        </p:attrNameLst>
                                      </p:cBhvr>
                                      <p:to>
                                        <p:strVal val="visible"/>
                                      </p:to>
                                    </p:set>
                                    <p:animEffect transition="in" filter="fade">
                                      <p:cBhvr>
                                        <p:cTn id="32" dur="500"/>
                                        <p:tgtEl>
                                          <p:spTgt spid="6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7"/>
                                        </p:tgtEl>
                                        <p:attrNameLst>
                                          <p:attrName>style.visibility</p:attrName>
                                        </p:attrNameLst>
                                      </p:cBhvr>
                                      <p:to>
                                        <p:strVal val="visible"/>
                                      </p:to>
                                    </p:set>
                                    <p:animEffect transition="in" filter="fade">
                                      <p:cBhvr>
                                        <p:cTn id="37"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animBg="1" advAuto="0"/>
      <p:bldP spid="606" grpId="0" animBg="1" advAuto="0"/>
      <p:bldP spid="621" grpId="0"/>
      <p:bldP spid="622" grpId="0"/>
      <p:bldP spid="623" grpId="0"/>
      <p:bldP spid="624" grpId="0"/>
      <p:bldP spid="625" grpId="0"/>
      <p:bldP spid="627"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0" name="Shape 630"/>
          <p:cNvSpPr/>
          <p:nvPr/>
        </p:nvSpPr>
        <p:spPr>
          <a:xfrm>
            <a:off x="245988" y="4450636"/>
            <a:ext cx="8347224"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latin typeface="Calibri"/>
                <a:ea typeface="Calibri"/>
                <a:cs typeface="Calibri"/>
                <a:sym typeface="Calibri"/>
              </a:defRPr>
            </a:lvl1pPr>
          </a:lstStyle>
          <a:p>
            <a:pPr>
              <a:defRPr sz="1800"/>
            </a:pPr>
            <a:r>
              <a:rPr sz="2400" kern="0" dirty="0">
                <a:solidFill>
                  <a:sysClr val="windowText" lastClr="000000"/>
                </a:solidFill>
              </a:rPr>
              <a:t>The </a:t>
            </a:r>
            <a:r>
              <a:rPr lang="en-US" sz="2400" b="1" kern="0" dirty="0">
                <a:solidFill>
                  <a:srgbClr val="00B0F0"/>
                </a:solidFill>
              </a:rPr>
              <a:t>chlorophyll</a:t>
            </a:r>
            <a:r>
              <a:rPr sz="2400" kern="0" dirty="0">
                <a:solidFill>
                  <a:sysClr val="windowText" lastClr="000000"/>
                </a:solidFill>
              </a:rPr>
              <a:t> molecules in </a:t>
            </a:r>
            <a:r>
              <a:rPr lang="en-US" sz="2400" b="1" kern="0" dirty="0">
                <a:solidFill>
                  <a:srgbClr val="00B0F0"/>
                </a:solidFill>
              </a:rPr>
              <a:t>photosystem I</a:t>
            </a:r>
            <a:r>
              <a:rPr sz="2400" kern="0" dirty="0">
                <a:solidFill>
                  <a:sysClr val="windowText" lastClr="000000"/>
                </a:solidFill>
              </a:rPr>
              <a:t> absorb energy from the sun and use it to re-energize the electrons. </a:t>
            </a:r>
          </a:p>
        </p:txBody>
      </p:sp>
      <p:sp>
        <p:nvSpPr>
          <p:cNvPr id="633" name="Shape 633"/>
          <p:cNvSpPr/>
          <p:nvPr/>
        </p:nvSpPr>
        <p:spPr>
          <a:xfrm>
            <a:off x="321245" y="5375275"/>
            <a:ext cx="8196710"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660066"/>
                </a:solidFill>
                <a:latin typeface="Calibri"/>
                <a:ea typeface="Calibri"/>
                <a:cs typeface="Calibri"/>
                <a:sym typeface="Calibri"/>
              </a:defRPr>
            </a:lvl1pPr>
          </a:lstStyle>
          <a:p>
            <a:pPr>
              <a:defRPr sz="1800">
                <a:solidFill>
                  <a:srgbClr val="000000"/>
                </a:solidFill>
              </a:defRPr>
            </a:pPr>
            <a:r>
              <a:rPr sz="2400" kern="0" dirty="0">
                <a:solidFill>
                  <a:srgbClr val="000000"/>
                </a:solidFill>
              </a:rPr>
              <a:t>The electron carrier </a:t>
            </a:r>
            <a:r>
              <a:rPr lang="en-US" sz="3200" kern="0" dirty="0">
                <a:solidFill>
                  <a:srgbClr val="FF0000"/>
                </a:solidFill>
              </a:rPr>
              <a:t>NADP+</a:t>
            </a:r>
            <a:r>
              <a:rPr sz="2400" kern="0" dirty="0">
                <a:solidFill>
                  <a:srgbClr val="000000"/>
                </a:solidFill>
              </a:rPr>
              <a:t> picks up these high-energy electrons along with a </a:t>
            </a:r>
            <a:r>
              <a:rPr lang="en-US" sz="3200" kern="0" dirty="0">
                <a:solidFill>
                  <a:srgbClr val="FF0000"/>
                </a:solidFill>
              </a:rPr>
              <a:t>H+</a:t>
            </a:r>
            <a:r>
              <a:rPr sz="2400" kern="0" dirty="0">
                <a:solidFill>
                  <a:srgbClr val="000000"/>
                </a:solidFill>
              </a:rPr>
              <a:t> to form </a:t>
            </a:r>
            <a:r>
              <a:rPr lang="en-US" sz="3200" kern="0" dirty="0">
                <a:solidFill>
                  <a:srgbClr val="FF0000"/>
                </a:solidFill>
              </a:rPr>
              <a:t>NADPH</a:t>
            </a:r>
            <a:r>
              <a:rPr sz="2400" kern="0" dirty="0">
                <a:solidFill>
                  <a:srgbClr val="000000"/>
                </a:solidFill>
              </a:rPr>
              <a:t>.</a:t>
            </a:r>
            <a:endParaRPr sz="2400" kern="0" dirty="0">
              <a:solidFill>
                <a:srgbClr val="000000"/>
              </a:solidFill>
              <a:latin typeface="Arial"/>
              <a:ea typeface="Arial"/>
              <a:cs typeface="Arial"/>
              <a:sym typeface="Arial"/>
            </a:endParaRPr>
          </a:p>
        </p:txBody>
      </p:sp>
      <p:grpSp>
        <p:nvGrpSpPr>
          <p:cNvPr id="649" name="Group 649"/>
          <p:cNvGrpSpPr/>
          <p:nvPr/>
        </p:nvGrpSpPr>
        <p:grpSpPr>
          <a:xfrm>
            <a:off x="-69850" y="-50772"/>
            <a:ext cx="9156700" cy="4442913"/>
            <a:chOff x="177800" y="0"/>
            <a:chExt cx="9156700" cy="4442908"/>
          </a:xfrm>
        </p:grpSpPr>
        <p:grpSp>
          <p:nvGrpSpPr>
            <p:cNvPr id="644" name="Group 644"/>
            <p:cNvGrpSpPr/>
            <p:nvPr/>
          </p:nvGrpSpPr>
          <p:grpSpPr>
            <a:xfrm>
              <a:off x="190500" y="0"/>
              <a:ext cx="9144000" cy="4442908"/>
              <a:chOff x="190500" y="0"/>
              <a:chExt cx="9144000" cy="4442907"/>
            </a:xfrm>
          </p:grpSpPr>
          <p:pic>
            <p:nvPicPr>
              <p:cNvPr id="637" name="image59.png"/>
              <p:cNvPicPr/>
              <p:nvPr/>
            </p:nvPicPr>
            <p:blipFill>
              <a:blip r:embed="rId2"/>
              <a:stretch>
                <a:fillRect/>
              </a:stretch>
            </p:blipFill>
            <p:spPr>
              <a:xfrm>
                <a:off x="190500" y="0"/>
                <a:ext cx="9144000" cy="4119563"/>
              </a:xfrm>
              <a:prstGeom prst="rect">
                <a:avLst/>
              </a:prstGeom>
              <a:ln w="12700" cap="flat">
                <a:noFill/>
                <a:miter lim="400000"/>
              </a:ln>
              <a:effectLst/>
            </p:spPr>
          </p:pic>
          <p:sp>
            <p:nvSpPr>
              <p:cNvPr id="638" name="Shape 638"/>
              <p:cNvSpPr/>
              <p:nvPr/>
            </p:nvSpPr>
            <p:spPr>
              <a:xfrm>
                <a:off x="763587" y="3995866"/>
                <a:ext cx="2849564"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Photosystem II</a:t>
                </a:r>
              </a:p>
            </p:txBody>
          </p:sp>
          <p:sp>
            <p:nvSpPr>
              <p:cNvPr id="639" name="Shape 639"/>
              <p:cNvSpPr/>
              <p:nvPr/>
            </p:nvSpPr>
            <p:spPr>
              <a:xfrm>
                <a:off x="5064370" y="3810000"/>
                <a:ext cx="1809506" cy="369330"/>
              </a:xfrm>
              <a:prstGeom prst="rect">
                <a:avLst/>
              </a:prstGeom>
              <a:solidFill>
                <a:srgbClr val="00B0F0"/>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lgn="ctr">
                  <a:defRPr sz="1800" b="0"/>
                </a:pPr>
                <a:r>
                  <a:rPr sz="1800" b="0" kern="0" dirty="0">
                    <a:solidFill>
                      <a:sysClr val="windowText" lastClr="000000"/>
                    </a:solidFill>
                  </a:rPr>
                  <a:t>Photosystem I</a:t>
                </a:r>
              </a:p>
            </p:txBody>
          </p:sp>
          <p:sp>
            <p:nvSpPr>
              <p:cNvPr id="640" name="Shape 640"/>
              <p:cNvSpPr/>
              <p:nvPr/>
            </p:nvSpPr>
            <p:spPr>
              <a:xfrm>
                <a:off x="247650" y="1777971"/>
                <a:ext cx="675085" cy="34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700" b="1">
                    <a:solidFill>
                      <a:srgbClr val="0000FF"/>
                    </a:solidFill>
                    <a:latin typeface="Calibri"/>
                    <a:ea typeface="Calibri"/>
                    <a:cs typeface="Calibri"/>
                    <a:sym typeface="Calibri"/>
                  </a:defRPr>
                </a:lvl1pPr>
              </a:lstStyle>
              <a:p>
                <a:pPr>
                  <a:defRPr sz="1800" b="0">
                    <a:solidFill>
                      <a:srgbClr val="000000"/>
                    </a:solidFill>
                  </a:defRPr>
                </a:pPr>
                <a:r>
                  <a:rPr sz="1800" b="0" kern="0" dirty="0">
                    <a:solidFill>
                      <a:srgbClr val="000000"/>
                    </a:solidFill>
                  </a:rPr>
                  <a:t>Light</a:t>
                </a:r>
              </a:p>
            </p:txBody>
          </p:sp>
          <p:sp>
            <p:nvSpPr>
              <p:cNvPr id="641" name="Shape 641"/>
              <p:cNvSpPr/>
              <p:nvPr/>
            </p:nvSpPr>
            <p:spPr>
              <a:xfrm rot="910536">
                <a:off x="2861134" y="627117"/>
                <a:ext cx="2573173"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400" b="1">
                    <a:latin typeface="Calibri"/>
                    <a:ea typeface="Calibri"/>
                    <a:cs typeface="Calibri"/>
                    <a:sym typeface="Calibri"/>
                  </a:defRPr>
                </a:lvl1pPr>
              </a:lstStyle>
              <a:p>
                <a:pPr>
                  <a:defRPr sz="1800" b="0"/>
                </a:pPr>
                <a:r>
                  <a:rPr sz="1800" b="0" kern="0" dirty="0">
                    <a:solidFill>
                      <a:sysClr val="windowText" lastClr="000000"/>
                    </a:solidFill>
                  </a:rPr>
                  <a:t>Electron transport chain</a:t>
                </a:r>
              </a:p>
            </p:txBody>
          </p:sp>
          <p:sp>
            <p:nvSpPr>
              <p:cNvPr id="642" name="Shape 642"/>
              <p:cNvSpPr/>
              <p:nvPr/>
            </p:nvSpPr>
            <p:spPr>
              <a:xfrm>
                <a:off x="1417637" y="450850"/>
                <a:ext cx="1162051" cy="4724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sz="1300" b="1" kern="0">
                    <a:solidFill>
                      <a:srgbClr val="FFFFFF"/>
                    </a:solidFill>
                    <a:latin typeface="Calibri"/>
                    <a:ea typeface="Calibri"/>
                    <a:cs typeface="Calibri"/>
                    <a:sym typeface="Calibri"/>
                  </a:rPr>
                  <a:t>electron </a:t>
                </a:r>
                <a:endParaRPr sz="1300" kern="0">
                  <a:solidFill>
                    <a:sysClr val="windowText" lastClr="000000"/>
                  </a:solidFill>
                  <a:latin typeface="Arial"/>
                  <a:ea typeface="Arial"/>
                  <a:cs typeface="Arial"/>
                  <a:sym typeface="Arial"/>
                </a:endParaRPr>
              </a:p>
              <a:p>
                <a:pPr defTabSz="457200"/>
                <a:r>
                  <a:rPr sz="1300" b="1" kern="0">
                    <a:solidFill>
                      <a:srgbClr val="FFFFFF"/>
                    </a:solidFill>
                    <a:latin typeface="Calibri"/>
                    <a:ea typeface="Calibri"/>
                    <a:cs typeface="Calibri"/>
                    <a:sym typeface="Calibri"/>
                  </a:rPr>
                  <a:t>acceptor</a:t>
                </a:r>
              </a:p>
            </p:txBody>
          </p:sp>
          <p:sp>
            <p:nvSpPr>
              <p:cNvPr id="643" name="Shape 643"/>
              <p:cNvSpPr/>
              <p:nvPr/>
            </p:nvSpPr>
            <p:spPr>
              <a:xfrm>
                <a:off x="1519237" y="1016000"/>
                <a:ext cx="546101" cy="3327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kern="0">
                    <a:solidFill>
                      <a:sysClr val="windowText" lastClr="000000"/>
                    </a:solidFill>
                    <a:latin typeface="Calibri"/>
                    <a:ea typeface="Calibri"/>
                    <a:cs typeface="Calibri"/>
                    <a:sym typeface="Calibri"/>
                  </a:rPr>
                  <a:t>e</a:t>
                </a:r>
                <a:r>
                  <a:rPr sz="1600" b="1" kern="0" baseline="29750">
                    <a:solidFill>
                      <a:sysClr val="windowText" lastClr="000000"/>
                    </a:solidFill>
                    <a:latin typeface="Calibri"/>
                    <a:ea typeface="Calibri"/>
                    <a:cs typeface="Calibri"/>
                    <a:sym typeface="Calibri"/>
                  </a:rPr>
                  <a:t>−</a:t>
                </a:r>
              </a:p>
            </p:txBody>
          </p:sp>
        </p:grpSp>
        <p:sp>
          <p:nvSpPr>
            <p:cNvPr id="645" name="Shape 645"/>
            <p:cNvSpPr/>
            <p:nvPr/>
          </p:nvSpPr>
          <p:spPr>
            <a:xfrm>
              <a:off x="863600" y="1058832"/>
              <a:ext cx="650875" cy="4160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b="1" kern="0">
                  <a:solidFill>
                    <a:srgbClr val="FFFFFF"/>
                  </a:solidFill>
                  <a:latin typeface="Calibri"/>
                  <a:ea typeface="Calibri"/>
                  <a:cs typeface="Calibri"/>
                  <a:sym typeface="Calibri"/>
                </a:rPr>
                <a:t>H</a:t>
              </a:r>
              <a:r>
                <a:rPr b="1" kern="0" baseline="-31333">
                  <a:solidFill>
                    <a:srgbClr val="FFFFFF"/>
                  </a:solidFill>
                  <a:latin typeface="Calibri"/>
                  <a:ea typeface="Calibri"/>
                  <a:cs typeface="Calibri"/>
                  <a:sym typeface="Calibri"/>
                </a:rPr>
                <a:t>2</a:t>
              </a:r>
              <a:r>
                <a:rPr b="1" kern="0">
                  <a:solidFill>
                    <a:srgbClr val="FFFFFF"/>
                  </a:solidFill>
                  <a:latin typeface="Calibri"/>
                  <a:ea typeface="Calibri"/>
                  <a:cs typeface="Calibri"/>
                  <a:sym typeface="Calibri"/>
                </a:rPr>
                <a:t>0</a:t>
              </a:r>
            </a:p>
          </p:txBody>
        </p:sp>
        <p:sp>
          <p:nvSpPr>
            <p:cNvPr id="646" name="Shape 646"/>
            <p:cNvSpPr/>
            <p:nvPr/>
          </p:nvSpPr>
          <p:spPr>
            <a:xfrm>
              <a:off x="997222" y="1712882"/>
              <a:ext cx="383631"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200" kern="0">
                  <a:solidFill>
                    <a:sysClr val="windowText" lastClr="000000"/>
                  </a:solidFill>
                  <a:latin typeface="Calibri"/>
                  <a:ea typeface="Calibri"/>
                  <a:cs typeface="Calibri"/>
                  <a:sym typeface="Calibri"/>
                </a:rPr>
                <a:t>e</a:t>
              </a:r>
              <a:r>
                <a:rPr sz="1200" b="1" kern="0" baseline="29000">
                  <a:solidFill>
                    <a:sysClr val="windowText" lastClr="000000"/>
                  </a:solidFill>
                  <a:latin typeface="Calibri"/>
                  <a:ea typeface="Calibri"/>
                  <a:cs typeface="Calibri"/>
                  <a:sym typeface="Calibri"/>
                </a:rPr>
                <a:t>−</a:t>
              </a:r>
            </a:p>
          </p:txBody>
        </p:sp>
        <p:sp>
          <p:nvSpPr>
            <p:cNvPr id="647" name="Shape 647"/>
            <p:cNvSpPr/>
            <p:nvPr/>
          </p:nvSpPr>
          <p:spPr>
            <a:xfrm>
              <a:off x="1097508" y="1898619"/>
              <a:ext cx="383630" cy="29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400" kern="0">
                  <a:solidFill>
                    <a:sysClr val="windowText" lastClr="000000"/>
                  </a:solidFill>
                  <a:latin typeface="Calibri"/>
                  <a:ea typeface="Calibri"/>
                  <a:cs typeface="Calibri"/>
                  <a:sym typeface="Calibri"/>
                </a:rPr>
                <a:t>e</a:t>
              </a:r>
              <a:r>
                <a:rPr sz="1400" b="1" kern="0" baseline="29428">
                  <a:solidFill>
                    <a:sysClr val="windowText" lastClr="000000"/>
                  </a:solidFill>
                  <a:latin typeface="Calibri"/>
                  <a:ea typeface="Calibri"/>
                  <a:cs typeface="Calibri"/>
                  <a:sym typeface="Calibri"/>
                </a:rPr>
                <a:t>−</a:t>
              </a:r>
            </a:p>
          </p:txBody>
        </p:sp>
        <p:sp>
          <p:nvSpPr>
            <p:cNvPr id="648" name="Shape 648"/>
            <p:cNvSpPr/>
            <p:nvPr/>
          </p:nvSpPr>
          <p:spPr>
            <a:xfrm>
              <a:off x="177800" y="1508094"/>
              <a:ext cx="650875" cy="3906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600" b="1" kern="0">
                  <a:solidFill>
                    <a:sysClr val="windowText" lastClr="000000"/>
                  </a:solidFill>
                  <a:latin typeface="Calibri"/>
                  <a:ea typeface="Calibri"/>
                  <a:cs typeface="Calibri"/>
                  <a:sym typeface="Calibri"/>
                </a:rPr>
                <a:t>O</a:t>
              </a:r>
              <a:r>
                <a:rPr sz="1600" b="1" kern="0" baseline="-34499">
                  <a:solidFill>
                    <a:sysClr val="windowText" lastClr="000000"/>
                  </a:solidFill>
                  <a:latin typeface="Calibri"/>
                  <a:ea typeface="Calibri"/>
                  <a:cs typeface="Calibri"/>
                  <a:sym typeface="Calibri"/>
                </a:rPr>
                <a:t>2</a:t>
              </a:r>
            </a:p>
          </p:txBody>
        </p:sp>
      </p:grpSp>
      <p:sp>
        <p:nvSpPr>
          <p:cNvPr id="650" name="Shape 650"/>
          <p:cNvSpPr/>
          <p:nvPr/>
        </p:nvSpPr>
        <p:spPr>
          <a:xfrm>
            <a:off x="2427288" y="985837"/>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651" name="Shape 651"/>
          <p:cNvSpPr/>
          <p:nvPr/>
        </p:nvSpPr>
        <p:spPr>
          <a:xfrm>
            <a:off x="2844800" y="1131048"/>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652" name="Shape 652"/>
          <p:cNvSpPr/>
          <p:nvPr/>
        </p:nvSpPr>
        <p:spPr>
          <a:xfrm>
            <a:off x="3338512" y="1322387"/>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a:solidFill>
                  <a:sysClr val="windowText" lastClr="000000"/>
                </a:solidFill>
                <a:latin typeface="Calibri"/>
                <a:ea typeface="Calibri"/>
                <a:cs typeface="Calibri"/>
                <a:sym typeface="Calibri"/>
              </a:rPr>
              <a:t>e</a:t>
            </a:r>
            <a:r>
              <a:rPr b="1" kern="0" baseline="30000">
                <a:solidFill>
                  <a:sysClr val="windowText" lastClr="000000"/>
                </a:solidFill>
                <a:latin typeface="Calibri"/>
                <a:ea typeface="Calibri"/>
                <a:cs typeface="Calibri"/>
                <a:sym typeface="Calibri"/>
              </a:rPr>
              <a:t>−</a:t>
            </a:r>
          </a:p>
        </p:txBody>
      </p:sp>
      <p:sp>
        <p:nvSpPr>
          <p:cNvPr id="653" name="Shape 653"/>
          <p:cNvSpPr/>
          <p:nvPr/>
        </p:nvSpPr>
        <p:spPr>
          <a:xfrm>
            <a:off x="3908425" y="1534747"/>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a:solidFill>
                  <a:sysClr val="windowText" lastClr="000000"/>
                </a:solidFill>
                <a:latin typeface="Calibri"/>
                <a:ea typeface="Calibri"/>
                <a:cs typeface="Calibri"/>
                <a:sym typeface="Calibri"/>
              </a:rPr>
              <a:t>e</a:t>
            </a:r>
            <a:r>
              <a:rPr b="1" kern="0" baseline="30000">
                <a:solidFill>
                  <a:sysClr val="windowText" lastClr="000000"/>
                </a:solidFill>
                <a:latin typeface="Calibri"/>
                <a:ea typeface="Calibri"/>
                <a:cs typeface="Calibri"/>
                <a:sym typeface="Calibri"/>
              </a:rPr>
              <a:t>−</a:t>
            </a:r>
          </a:p>
        </p:txBody>
      </p:sp>
      <p:sp>
        <p:nvSpPr>
          <p:cNvPr id="654" name="Shape 654"/>
          <p:cNvSpPr/>
          <p:nvPr/>
        </p:nvSpPr>
        <p:spPr>
          <a:xfrm>
            <a:off x="5478462" y="2111374"/>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a:solidFill>
                  <a:sysClr val="windowText" lastClr="000000"/>
                </a:solidFill>
                <a:latin typeface="Calibri"/>
                <a:ea typeface="Calibri"/>
                <a:cs typeface="Calibri"/>
                <a:sym typeface="Calibri"/>
              </a:rPr>
              <a:t>e</a:t>
            </a:r>
            <a:r>
              <a:rPr b="1" kern="0" baseline="30000">
                <a:solidFill>
                  <a:sysClr val="windowText" lastClr="000000"/>
                </a:solidFill>
                <a:latin typeface="Calibri"/>
                <a:ea typeface="Calibri"/>
                <a:cs typeface="Calibri"/>
                <a:sym typeface="Calibri"/>
              </a:rPr>
              <a:t>−</a:t>
            </a:r>
          </a:p>
        </p:txBody>
      </p:sp>
      <p:sp>
        <p:nvSpPr>
          <p:cNvPr id="655" name="Shape 655"/>
          <p:cNvSpPr/>
          <p:nvPr/>
        </p:nvSpPr>
        <p:spPr>
          <a:xfrm rot="1468423">
            <a:off x="2202118" y="1560147"/>
            <a:ext cx="4926014"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500" b="1">
                <a:solidFill>
                  <a:srgbClr val="000090"/>
                </a:solidFill>
                <a:latin typeface="Calibri"/>
                <a:ea typeface="Calibri"/>
                <a:cs typeface="Calibri"/>
                <a:sym typeface="Calibri"/>
              </a:defRPr>
            </a:lvl1pPr>
          </a:lstStyle>
          <a:p>
            <a:pPr>
              <a:defRPr sz="1800" b="0">
                <a:solidFill>
                  <a:srgbClr val="000000"/>
                </a:solidFill>
              </a:defRPr>
            </a:pPr>
            <a:r>
              <a:rPr sz="1800" b="0" kern="0">
                <a:solidFill>
                  <a:srgbClr val="000000"/>
                </a:solidFill>
              </a:rPr>
              <a:t>  protein	    protein		protein</a:t>
            </a:r>
          </a:p>
        </p:txBody>
      </p:sp>
      <p:sp>
        <p:nvSpPr>
          <p:cNvPr id="656" name="Shape 656"/>
          <p:cNvSpPr/>
          <p:nvPr/>
        </p:nvSpPr>
        <p:spPr>
          <a:xfrm rot="137661">
            <a:off x="3374401" y="2766492"/>
            <a:ext cx="754188" cy="459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500" b="1">
                <a:solidFill>
                  <a:srgbClr val="FF0000"/>
                </a:solidFill>
                <a:latin typeface="Calibri"/>
                <a:ea typeface="Calibri"/>
                <a:cs typeface="Calibri"/>
                <a:sym typeface="Calibri"/>
              </a:defRPr>
            </a:lvl1pPr>
          </a:lstStyle>
          <a:p>
            <a:pPr>
              <a:defRPr sz="1800" b="0">
                <a:solidFill>
                  <a:srgbClr val="000000"/>
                </a:solidFill>
              </a:defRPr>
            </a:pPr>
            <a:r>
              <a:rPr sz="1800" b="0" kern="0" dirty="0">
                <a:solidFill>
                  <a:srgbClr val="000000"/>
                </a:solidFill>
              </a:rPr>
              <a:t> ATP</a:t>
            </a:r>
          </a:p>
        </p:txBody>
      </p:sp>
      <p:sp>
        <p:nvSpPr>
          <p:cNvPr id="658" name="Shape 658"/>
          <p:cNvSpPr/>
          <p:nvPr/>
        </p:nvSpPr>
        <p:spPr>
          <a:xfrm>
            <a:off x="7221538" y="1940813"/>
            <a:ext cx="1471613" cy="459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500" b="1">
                <a:solidFill>
                  <a:srgbClr val="FF0000"/>
                </a:solidFill>
                <a:latin typeface="Calibri"/>
                <a:ea typeface="Calibri"/>
                <a:cs typeface="Calibri"/>
                <a:sym typeface="Calibri"/>
              </a:defRPr>
            </a:lvl1pPr>
          </a:lstStyle>
          <a:p>
            <a:pPr>
              <a:defRPr sz="1800" b="0">
                <a:solidFill>
                  <a:srgbClr val="000000"/>
                </a:solidFill>
              </a:defRPr>
            </a:pPr>
            <a:r>
              <a:rPr sz="1800" b="0" kern="0">
                <a:solidFill>
                  <a:srgbClr val="000000"/>
                </a:solidFill>
              </a:rPr>
              <a:t>Light</a:t>
            </a:r>
          </a:p>
        </p:txBody>
      </p:sp>
      <p:sp>
        <p:nvSpPr>
          <p:cNvPr id="659" name="Shape 659"/>
          <p:cNvSpPr/>
          <p:nvPr/>
        </p:nvSpPr>
        <p:spPr>
          <a:xfrm>
            <a:off x="5556250" y="704848"/>
            <a:ext cx="544513" cy="345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700" kern="0">
                <a:solidFill>
                  <a:sysClr val="windowText" lastClr="000000"/>
                </a:solidFill>
                <a:latin typeface="Calibri"/>
                <a:ea typeface="Calibri"/>
                <a:cs typeface="Calibri"/>
                <a:sym typeface="Calibri"/>
              </a:rPr>
              <a:t> e</a:t>
            </a:r>
            <a:r>
              <a:rPr sz="1700" b="1" kern="0" baseline="29294">
                <a:solidFill>
                  <a:sysClr val="windowText" lastClr="000000"/>
                </a:solidFill>
                <a:latin typeface="Calibri"/>
                <a:ea typeface="Calibri"/>
                <a:cs typeface="Calibri"/>
                <a:sym typeface="Calibri"/>
              </a:rPr>
              <a:t>−</a:t>
            </a:r>
          </a:p>
        </p:txBody>
      </p:sp>
      <p:sp>
        <p:nvSpPr>
          <p:cNvPr id="660" name="Shape 660"/>
          <p:cNvSpPr/>
          <p:nvPr/>
        </p:nvSpPr>
        <p:spPr>
          <a:xfrm>
            <a:off x="5364162" y="190499"/>
            <a:ext cx="928689"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sz="1400" b="1" kern="0">
                <a:solidFill>
                  <a:srgbClr val="FFFFFF"/>
                </a:solidFill>
                <a:latin typeface="Calibri"/>
                <a:ea typeface="Calibri"/>
                <a:cs typeface="Calibri"/>
                <a:sym typeface="Calibri"/>
              </a:rPr>
              <a:t>electron</a:t>
            </a:r>
            <a:endParaRPr sz="1400" kern="0">
              <a:solidFill>
                <a:sysClr val="windowText" lastClr="000000"/>
              </a:solidFill>
              <a:latin typeface="Arial"/>
              <a:ea typeface="Arial"/>
              <a:cs typeface="Arial"/>
              <a:sym typeface="Arial"/>
            </a:endParaRPr>
          </a:p>
          <a:p>
            <a:pPr defTabSz="457200"/>
            <a:r>
              <a:rPr sz="1400" b="1" kern="0">
                <a:solidFill>
                  <a:srgbClr val="FFFFFF"/>
                </a:solidFill>
                <a:latin typeface="Calibri"/>
                <a:ea typeface="Calibri"/>
                <a:cs typeface="Calibri"/>
                <a:sym typeface="Calibri"/>
              </a:rPr>
              <a:t>acceptor</a:t>
            </a:r>
          </a:p>
        </p:txBody>
      </p:sp>
      <p:sp>
        <p:nvSpPr>
          <p:cNvPr id="661" name="Shape 661"/>
          <p:cNvSpPr/>
          <p:nvPr/>
        </p:nvSpPr>
        <p:spPr>
          <a:xfrm rot="2164973">
            <a:off x="6155911" y="454704"/>
            <a:ext cx="2175525" cy="396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sz="1100" b="1" kern="0" dirty="0">
                <a:solidFill>
                  <a:sysClr val="windowText" lastClr="000000"/>
                </a:solidFill>
                <a:latin typeface="Calibri"/>
                <a:ea typeface="Calibri"/>
                <a:cs typeface="Calibri"/>
                <a:sym typeface="Calibri"/>
              </a:rPr>
              <a:t>Electron transport</a:t>
            </a:r>
            <a:endParaRPr sz="1100" kern="0" dirty="0">
              <a:solidFill>
                <a:sysClr val="windowText" lastClr="000000"/>
              </a:solidFill>
              <a:latin typeface="Arial"/>
              <a:ea typeface="Arial"/>
              <a:cs typeface="Arial"/>
              <a:sym typeface="Arial"/>
            </a:endParaRPr>
          </a:p>
          <a:p>
            <a:pPr algn="ctr" defTabSz="457200"/>
            <a:r>
              <a:rPr sz="1100" b="1" kern="0" dirty="0">
                <a:solidFill>
                  <a:sysClr val="windowText" lastClr="000000"/>
                </a:solidFill>
                <a:latin typeface="Calibri"/>
                <a:ea typeface="Calibri"/>
                <a:cs typeface="Calibri"/>
                <a:sym typeface="Calibri"/>
              </a:rPr>
              <a:t> chain</a:t>
            </a:r>
          </a:p>
        </p:txBody>
      </p:sp>
      <p:sp>
        <p:nvSpPr>
          <p:cNvPr id="662" name="Shape 662"/>
          <p:cNvSpPr/>
          <p:nvPr/>
        </p:nvSpPr>
        <p:spPr>
          <a:xfrm>
            <a:off x="6626225" y="844548"/>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a:solidFill>
                  <a:sysClr val="windowText" lastClr="000000"/>
                </a:solidFill>
                <a:latin typeface="Calibri"/>
                <a:ea typeface="Calibri"/>
                <a:cs typeface="Calibri"/>
                <a:sym typeface="Calibri"/>
              </a:rPr>
              <a:t> e</a:t>
            </a:r>
            <a:r>
              <a:rPr b="1" kern="0" baseline="29444">
                <a:solidFill>
                  <a:sysClr val="windowText" lastClr="000000"/>
                </a:solidFill>
                <a:latin typeface="Calibri"/>
                <a:ea typeface="Calibri"/>
                <a:cs typeface="Calibri"/>
                <a:sym typeface="Calibri"/>
              </a:rPr>
              <a:t>−</a:t>
            </a:r>
          </a:p>
        </p:txBody>
      </p:sp>
      <p:grpSp>
        <p:nvGrpSpPr>
          <p:cNvPr id="4" name="Group 3">
            <a:extLst>
              <a:ext uri="{FF2B5EF4-FFF2-40B4-BE49-F238E27FC236}">
                <a16:creationId xmlns:a16="http://schemas.microsoft.com/office/drawing/2014/main" id="{318D2A39-C18F-4976-A419-B277FF31C28F}"/>
              </a:ext>
            </a:extLst>
          </p:cNvPr>
          <p:cNvGrpSpPr/>
          <p:nvPr/>
        </p:nvGrpSpPr>
        <p:grpSpPr>
          <a:xfrm>
            <a:off x="7455544" y="1153160"/>
            <a:ext cx="1917056" cy="632143"/>
            <a:chOff x="7455544" y="1153160"/>
            <a:chExt cx="1917056" cy="632143"/>
          </a:xfrm>
        </p:grpSpPr>
        <p:sp>
          <p:nvSpPr>
            <p:cNvPr id="663" name="Shape 663"/>
            <p:cNvSpPr/>
            <p:nvPr/>
          </p:nvSpPr>
          <p:spPr>
            <a:xfrm>
              <a:off x="7455544" y="1153160"/>
              <a:ext cx="1214438" cy="574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b">
              <a:spAutoFit/>
            </a:bodyPr>
            <a:lstStyle/>
            <a:p>
              <a:pPr defTabSz="457200"/>
              <a:r>
                <a:rPr sz="1600" kern="0" dirty="0">
                  <a:solidFill>
                    <a:sysClr val="windowText" lastClr="000000"/>
                  </a:solidFill>
                  <a:latin typeface="Calibri"/>
                  <a:ea typeface="Calibri"/>
                  <a:cs typeface="Calibri"/>
                  <a:sym typeface="Calibri"/>
                </a:rPr>
                <a:t>NADP</a:t>
              </a:r>
              <a:r>
                <a:rPr sz="1600" b="1" kern="0" baseline="29750" dirty="0">
                  <a:solidFill>
                    <a:sysClr val="windowText" lastClr="000000"/>
                  </a:solidFill>
                  <a:latin typeface="Calibri"/>
                  <a:ea typeface="Calibri"/>
                  <a:cs typeface="Calibri"/>
                  <a:sym typeface="Calibri"/>
                </a:rPr>
                <a:t>+</a:t>
              </a:r>
              <a:endParaRPr sz="1600" kern="0" dirty="0">
                <a:solidFill>
                  <a:sysClr val="windowText" lastClr="000000"/>
                </a:solidFill>
                <a:latin typeface="Arial"/>
                <a:ea typeface="Arial"/>
                <a:cs typeface="Arial"/>
                <a:sym typeface="Arial"/>
              </a:endParaRPr>
            </a:p>
            <a:p>
              <a:pPr defTabSz="457200"/>
              <a:r>
                <a:rPr sz="1600" kern="0" dirty="0">
                  <a:solidFill>
                    <a:sysClr val="windowText" lastClr="000000"/>
                  </a:solidFill>
                  <a:latin typeface="Calibri"/>
                  <a:ea typeface="Calibri"/>
                  <a:cs typeface="Calibri"/>
                  <a:sym typeface="Calibri"/>
                </a:rPr>
                <a:t>+ H</a:t>
              </a:r>
              <a:r>
                <a:rPr sz="1600" b="1" kern="0" baseline="29750" dirty="0">
                  <a:solidFill>
                    <a:sysClr val="windowText" lastClr="000000"/>
                  </a:solidFill>
                  <a:latin typeface="Calibri"/>
                  <a:ea typeface="Calibri"/>
                  <a:cs typeface="Calibri"/>
                  <a:sym typeface="Calibri"/>
                </a:rPr>
                <a:t>+</a:t>
              </a:r>
            </a:p>
          </p:txBody>
        </p:sp>
        <p:sp>
          <p:nvSpPr>
            <p:cNvPr id="664" name="Shape 664"/>
            <p:cNvSpPr/>
            <p:nvPr/>
          </p:nvSpPr>
          <p:spPr>
            <a:xfrm>
              <a:off x="8350250" y="1452562"/>
              <a:ext cx="1022350" cy="332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1600">
                  <a:latin typeface="Calibri"/>
                  <a:ea typeface="Calibri"/>
                  <a:cs typeface="Calibri"/>
                  <a:sym typeface="Calibri"/>
                </a:defRPr>
              </a:lvl1pPr>
            </a:lstStyle>
            <a:p>
              <a:pPr>
                <a:defRPr sz="1800"/>
              </a:pPr>
              <a:r>
                <a:rPr sz="1800" kern="0" dirty="0">
                  <a:solidFill>
                    <a:sysClr val="windowText" lastClr="000000"/>
                  </a:solidFill>
                </a:rPr>
                <a:t>NADPH</a:t>
              </a:r>
            </a:p>
          </p:txBody>
        </p:sp>
      </p:grpSp>
      <p:sp>
        <p:nvSpPr>
          <p:cNvPr id="2" name="Slide Number Placeholder 1"/>
          <p:cNvSpPr>
            <a:spLocks noGrp="1"/>
          </p:cNvSpPr>
          <p:nvPr>
            <p:ph type="sldNum" sz="quarter" idx="2"/>
          </p:nvPr>
        </p:nvSpPr>
        <p:spPr/>
        <p:txBody>
          <a:bodyPr/>
          <a:lstStyle/>
          <a:p>
            <a:fld id="{86CB4B4D-7CA3-9044-876B-883B54F8677D}" type="slidenum">
              <a:rPr lang="en-US" smtClean="0"/>
              <a:pPr/>
              <a:t>52</a:t>
            </a:fld>
            <a:endParaRPr lang="en-US"/>
          </a:p>
        </p:txBody>
      </p:sp>
    </p:spTree>
    <p:extLst>
      <p:ext uri="{BB962C8B-B14F-4D97-AF65-F5344CB8AC3E}">
        <p14:creationId xmlns:p14="http://schemas.microsoft.com/office/powerpoint/2010/main" val="157784250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500"/>
                                        <p:tgtEl>
                                          <p:spTgt spid="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fade">
                                      <p:cBhvr>
                                        <p:cTn id="12" dur="500"/>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advAuto="0"/>
      <p:bldP spid="633"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7" name="Shape 667"/>
          <p:cNvSpPr/>
          <p:nvPr/>
        </p:nvSpPr>
        <p:spPr>
          <a:xfrm>
            <a:off x="5882398" y="311004"/>
            <a:ext cx="3155539" cy="35394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buClr>
                <a:srgbClr val="000000"/>
              </a:buClr>
              <a:buSzPct val="100000"/>
            </a:pPr>
            <a:r>
              <a:rPr sz="2800" kern="0" dirty="0">
                <a:solidFill>
                  <a:sysClr val="windowText" lastClr="000000"/>
                </a:solidFill>
                <a:latin typeface="Calibri"/>
                <a:ea typeface="Calibri"/>
                <a:cs typeface="Calibri"/>
                <a:sym typeface="Calibri"/>
              </a:rPr>
              <a:t>The</a:t>
            </a:r>
            <a:r>
              <a:rPr sz="2800" kern="0" dirty="0">
                <a:solidFill>
                  <a:srgbClr val="FF0000"/>
                </a:solidFill>
                <a:latin typeface="Calibri"/>
                <a:ea typeface="Calibri"/>
                <a:cs typeface="Calibri"/>
                <a:sym typeface="Calibri"/>
              </a:rPr>
              <a:t> </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purpose </a:t>
            </a:r>
            <a:r>
              <a:rPr sz="2800" kern="0" dirty="0">
                <a:effectLst>
                  <a:outerShdw blurRad="38100" dist="38100" dir="2700000" rotWithShape="0">
                    <a:srgbClr val="000000">
                      <a:alpha val="43137"/>
                    </a:srgbClr>
                  </a:outerShdw>
                </a:effectLst>
                <a:latin typeface="Calibri"/>
                <a:ea typeface="Calibri"/>
                <a:cs typeface="Calibri"/>
                <a:sym typeface="Calibri"/>
              </a:rPr>
              <a:t>of the </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Light-Dependent Reactions</a:t>
            </a:r>
            <a:r>
              <a:rPr sz="2800" kern="0" dirty="0">
                <a:solidFill>
                  <a:srgbClr val="FF0000"/>
                </a:solidFill>
                <a:latin typeface="Calibri"/>
                <a:ea typeface="Calibri"/>
                <a:cs typeface="Calibri"/>
                <a:sym typeface="Calibri"/>
              </a:rPr>
              <a:t> </a:t>
            </a:r>
            <a:r>
              <a:rPr sz="2800" kern="0" dirty="0">
                <a:solidFill>
                  <a:sysClr val="windowText" lastClr="000000"/>
                </a:solidFill>
                <a:latin typeface="Calibri"/>
                <a:ea typeface="Calibri"/>
                <a:cs typeface="Calibri"/>
                <a:sym typeface="Calibri"/>
              </a:rPr>
              <a:t>is to </a:t>
            </a:r>
            <a:r>
              <a:rPr sz="2800" kern="0" dirty="0">
                <a:solidFill>
                  <a:srgbClr val="0000FF"/>
                </a:solidFill>
                <a:latin typeface="Calibri"/>
                <a:ea typeface="Calibri"/>
                <a:cs typeface="Calibri"/>
                <a:sym typeface="Calibri"/>
              </a:rPr>
              <a:t>produce </a:t>
            </a:r>
            <a:r>
              <a:rPr sz="2800" b="1" u="sng"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ATP</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a:t>
            </a:r>
            <a:r>
              <a:rPr sz="2800" u="sng" kern="0" dirty="0">
                <a:effectLst>
                  <a:outerShdw blurRad="38100" dist="38100" dir="2700000" rotWithShape="0">
                    <a:srgbClr val="000000">
                      <a:alpha val="43137"/>
                    </a:srgbClr>
                  </a:outerShdw>
                </a:effectLst>
                <a:latin typeface="Calibri"/>
                <a:ea typeface="Calibri"/>
                <a:cs typeface="Calibri"/>
                <a:sym typeface="Calibri"/>
              </a:rPr>
              <a:t>and</a:t>
            </a:r>
            <a:r>
              <a:rPr sz="2800" b="1" u="sng"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NADPH</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a:t>
            </a:r>
            <a:r>
              <a:rPr sz="2800" kern="0" dirty="0">
                <a:solidFill>
                  <a:srgbClr val="0000FF"/>
                </a:solidFill>
                <a:latin typeface="Calibri"/>
                <a:ea typeface="Calibri"/>
                <a:cs typeface="Calibri"/>
                <a:sym typeface="Calibri"/>
              </a:rPr>
              <a:t>that are needed for the </a:t>
            </a:r>
            <a:r>
              <a:rPr sz="2800" b="1" kern="0" dirty="0">
                <a:solidFill>
                  <a:srgbClr val="00B050"/>
                </a:solidFill>
                <a:effectLst>
                  <a:outerShdw blurRad="38100" dist="38100" dir="2700000" rotWithShape="0">
                    <a:srgbClr val="000000">
                      <a:alpha val="43137"/>
                    </a:srgbClr>
                  </a:outerShdw>
                </a:effectLst>
                <a:latin typeface="Calibri"/>
                <a:ea typeface="Calibri"/>
                <a:cs typeface="Calibri"/>
                <a:sym typeface="Calibri"/>
              </a:rPr>
              <a:t>Light-Independent Reactions</a:t>
            </a:r>
            <a:r>
              <a:rPr sz="2800" kern="0" dirty="0">
                <a:latin typeface="Calibri"/>
                <a:ea typeface="Calibri"/>
                <a:cs typeface="Calibri"/>
                <a:sym typeface="Calibri"/>
              </a:rPr>
              <a:t>.</a:t>
            </a:r>
          </a:p>
        </p:txBody>
      </p:sp>
      <p:sp>
        <p:nvSpPr>
          <p:cNvPr id="668" name="Shape 668"/>
          <p:cNvSpPr/>
          <p:nvPr/>
        </p:nvSpPr>
        <p:spPr>
          <a:xfrm>
            <a:off x="150311" y="4878311"/>
            <a:ext cx="8411744"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defTabSz="457200">
              <a:buClr>
                <a:srgbClr val="137D1C"/>
              </a:buClr>
              <a:buSzPct val="100000"/>
              <a:buFont typeface="Arial"/>
              <a:buChar char="•"/>
              <a:defRPr sz="2000">
                <a:solidFill>
                  <a:srgbClr val="137D1C"/>
                </a:solidFill>
                <a:latin typeface="Calibri"/>
                <a:ea typeface="Calibri"/>
                <a:cs typeface="Calibri"/>
                <a:sym typeface="Calibri"/>
              </a:defRPr>
            </a:lvl1pPr>
          </a:lstStyle>
          <a:p>
            <a:pPr>
              <a:defRPr sz="1800">
                <a:solidFill>
                  <a:srgbClr val="000000"/>
                </a:solidFill>
              </a:defRPr>
            </a:pPr>
            <a:r>
              <a:rPr sz="2400" kern="0" dirty="0">
                <a:solidFill>
                  <a:srgbClr val="000000"/>
                </a:solidFill>
              </a:rPr>
              <a:t>Water molecules are continuously </a:t>
            </a:r>
            <a:r>
              <a:rPr lang="en-US" sz="2400" b="1" kern="0" dirty="0">
                <a:solidFill>
                  <a:srgbClr val="00B0F0"/>
                </a:solidFill>
              </a:rPr>
              <a:t>split</a:t>
            </a:r>
            <a:r>
              <a:rPr lang="en-US" sz="2400" kern="0" dirty="0">
                <a:solidFill>
                  <a:srgbClr val="000000"/>
                </a:solidFill>
              </a:rPr>
              <a:t> by an enzyme.</a:t>
            </a:r>
            <a:r>
              <a:rPr sz="2400" kern="0" dirty="0">
                <a:solidFill>
                  <a:srgbClr val="000000"/>
                </a:solidFill>
              </a:rPr>
              <a:t>  </a:t>
            </a:r>
            <a:endParaRPr lang="en-US" sz="2400" kern="0" dirty="0">
              <a:solidFill>
                <a:srgbClr val="000000"/>
              </a:solidFill>
            </a:endParaRPr>
          </a:p>
          <a:p>
            <a:pPr marL="566738">
              <a:spcBef>
                <a:spcPts val="1200"/>
              </a:spcBef>
              <a:defRPr sz="1800">
                <a:solidFill>
                  <a:srgbClr val="000000"/>
                </a:solidFill>
              </a:defRPr>
            </a:pPr>
            <a:r>
              <a:rPr sz="2400" kern="0" dirty="0">
                <a:solidFill>
                  <a:srgbClr val="000000"/>
                </a:solidFill>
              </a:rPr>
              <a:t>The </a:t>
            </a:r>
            <a:r>
              <a:rPr lang="en-US" sz="2400" b="1" kern="0" dirty="0">
                <a:solidFill>
                  <a:srgbClr val="00B0F0"/>
                </a:solidFill>
              </a:rPr>
              <a:t>hydrogen</a:t>
            </a:r>
            <a:r>
              <a:rPr sz="2400" kern="0" dirty="0">
                <a:solidFill>
                  <a:srgbClr val="000000"/>
                </a:solidFill>
              </a:rPr>
              <a:t> will accumulate inside the thylakoid.  </a:t>
            </a:r>
            <a:endParaRPr lang="en-US" sz="2400" kern="0" dirty="0">
              <a:solidFill>
                <a:srgbClr val="000000"/>
              </a:solidFill>
            </a:endParaRPr>
          </a:p>
          <a:p>
            <a:pPr marL="566738">
              <a:spcBef>
                <a:spcPts val="1200"/>
              </a:spcBef>
              <a:defRPr sz="1800">
                <a:solidFill>
                  <a:srgbClr val="000000"/>
                </a:solidFill>
              </a:defRPr>
            </a:pPr>
            <a:r>
              <a:rPr sz="2400" kern="0" dirty="0">
                <a:solidFill>
                  <a:srgbClr val="000000"/>
                </a:solidFill>
              </a:rPr>
              <a:t>The </a:t>
            </a:r>
            <a:r>
              <a:rPr lang="en-US" sz="2400" b="1" kern="0" dirty="0">
                <a:solidFill>
                  <a:srgbClr val="00B0F0"/>
                </a:solidFill>
              </a:rPr>
              <a:t>oxygen</a:t>
            </a:r>
            <a:r>
              <a:rPr sz="2400" kern="0" dirty="0">
                <a:solidFill>
                  <a:srgbClr val="000000"/>
                </a:solidFill>
              </a:rPr>
              <a:t> is released to the atmosphere</a:t>
            </a:r>
            <a:r>
              <a:rPr lang="en-US" sz="2400" kern="0" dirty="0">
                <a:solidFill>
                  <a:srgbClr val="000000"/>
                </a:solidFill>
              </a:rPr>
              <a:t> (by-product)</a:t>
            </a:r>
            <a:r>
              <a:rPr sz="2400" kern="0" dirty="0">
                <a:solidFill>
                  <a:srgbClr val="000000"/>
                </a:solidFill>
              </a:rPr>
              <a:t>.</a:t>
            </a:r>
          </a:p>
        </p:txBody>
      </p:sp>
      <p:sp>
        <p:nvSpPr>
          <p:cNvPr id="672" name="Shape 672"/>
          <p:cNvSpPr/>
          <p:nvPr/>
        </p:nvSpPr>
        <p:spPr>
          <a:xfrm>
            <a:off x="136328" y="4288623"/>
            <a:ext cx="8689976"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57200" indent="-457200" defTabSz="457200">
              <a:buClr>
                <a:srgbClr val="000000"/>
              </a:buClr>
              <a:buSzPct val="100000"/>
              <a:buFont typeface="Arial"/>
              <a:buChar char="•"/>
              <a:defRPr sz="2200">
                <a:latin typeface="Calibri"/>
                <a:ea typeface="Calibri"/>
                <a:cs typeface="Calibri"/>
                <a:sym typeface="Calibri"/>
              </a:defRPr>
            </a:lvl1pPr>
          </a:lstStyle>
          <a:p>
            <a:pPr marL="347663" indent="-341313">
              <a:defRPr sz="1800"/>
            </a:pPr>
            <a:r>
              <a:rPr sz="2400" kern="0" dirty="0">
                <a:solidFill>
                  <a:sysClr val="windowText" lastClr="000000"/>
                </a:solidFill>
              </a:rPr>
              <a:t>The reaction that takes place along the </a:t>
            </a:r>
            <a:r>
              <a:rPr lang="en-US" sz="2400" b="1" kern="0" dirty="0">
                <a:solidFill>
                  <a:srgbClr val="FF0000"/>
                </a:solidFill>
              </a:rPr>
              <a:t>thylakoid</a:t>
            </a:r>
            <a:r>
              <a:rPr sz="2400" kern="0" dirty="0">
                <a:solidFill>
                  <a:sysClr val="windowText" lastClr="000000"/>
                </a:solidFill>
              </a:rPr>
              <a:t> membrane:</a:t>
            </a:r>
          </a:p>
        </p:txBody>
      </p:sp>
      <p:pic>
        <p:nvPicPr>
          <p:cNvPr id="677" name="pasted-image.png"/>
          <p:cNvPicPr/>
          <p:nvPr/>
        </p:nvPicPr>
        <p:blipFill>
          <a:blip r:embed="rId2"/>
          <a:stretch>
            <a:fillRect/>
          </a:stretch>
        </p:blipFill>
        <p:spPr>
          <a:xfrm>
            <a:off x="-38100" y="-43488"/>
            <a:ext cx="5821428" cy="4249643"/>
          </a:xfrm>
          <a:prstGeom prst="rect">
            <a:avLst/>
          </a:prstGeom>
          <a:ln w="12700" cap="flat">
            <a:noFill/>
            <a:miter lim="400000"/>
          </a:ln>
          <a:effectLst/>
        </p:spPr>
      </p:pic>
      <p:sp>
        <p:nvSpPr>
          <p:cNvPr id="678" name="Shape 678"/>
          <p:cNvSpPr/>
          <p:nvPr/>
        </p:nvSpPr>
        <p:spPr>
          <a:xfrm>
            <a:off x="302450" y="76199"/>
            <a:ext cx="5140327" cy="447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The Big Picture</a:t>
            </a:r>
          </a:p>
        </p:txBody>
      </p:sp>
      <p:grpSp>
        <p:nvGrpSpPr>
          <p:cNvPr id="7" name="Group 6">
            <a:extLst>
              <a:ext uri="{FF2B5EF4-FFF2-40B4-BE49-F238E27FC236}">
                <a16:creationId xmlns:a16="http://schemas.microsoft.com/office/drawing/2014/main" id="{D2F99FC2-DC51-4084-9F0A-C5BA68D895AC}"/>
              </a:ext>
            </a:extLst>
          </p:cNvPr>
          <p:cNvGrpSpPr/>
          <p:nvPr/>
        </p:nvGrpSpPr>
        <p:grpSpPr>
          <a:xfrm>
            <a:off x="1691265" y="1784780"/>
            <a:ext cx="634586" cy="715987"/>
            <a:chOff x="1691265" y="1784780"/>
            <a:chExt cx="634586" cy="715987"/>
          </a:xfrm>
        </p:grpSpPr>
        <p:sp>
          <p:nvSpPr>
            <p:cNvPr id="682" name="Shape 682"/>
            <p:cNvSpPr/>
            <p:nvPr/>
          </p:nvSpPr>
          <p:spPr>
            <a:xfrm>
              <a:off x="1691265" y="2087289"/>
              <a:ext cx="343754"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vl1pPr>
            </a:lstStyle>
            <a:p>
              <a:pPr>
                <a:defRPr sz="1800" b="0"/>
              </a:pPr>
              <a:r>
                <a:rPr sz="1800" b="0" kern="0" dirty="0">
                  <a:solidFill>
                    <a:sysClr val="windowText" lastClr="000000"/>
                  </a:solidFill>
                  <a:latin typeface="Times New Roman"/>
                  <a:cs typeface="Times New Roman"/>
                  <a:sym typeface="Times New Roman"/>
                </a:rPr>
                <a:t>H+</a:t>
              </a:r>
            </a:p>
          </p:txBody>
        </p:sp>
        <p:grpSp>
          <p:nvGrpSpPr>
            <p:cNvPr id="6" name="Group 5">
              <a:extLst>
                <a:ext uri="{FF2B5EF4-FFF2-40B4-BE49-F238E27FC236}">
                  <a16:creationId xmlns:a16="http://schemas.microsoft.com/office/drawing/2014/main" id="{EDBE0B42-29DB-4C34-B0D9-B4F34291C93A}"/>
                </a:ext>
              </a:extLst>
            </p:cNvPr>
            <p:cNvGrpSpPr/>
            <p:nvPr/>
          </p:nvGrpSpPr>
          <p:grpSpPr>
            <a:xfrm>
              <a:off x="1728097" y="1784780"/>
              <a:ext cx="597754" cy="715987"/>
              <a:chOff x="1691265" y="1785390"/>
              <a:chExt cx="597754" cy="715987"/>
            </a:xfrm>
          </p:grpSpPr>
          <p:sp>
            <p:nvSpPr>
              <p:cNvPr id="685" name="Shape 685"/>
              <p:cNvSpPr/>
              <p:nvPr/>
            </p:nvSpPr>
            <p:spPr>
              <a:xfrm>
                <a:off x="1818265" y="1943745"/>
                <a:ext cx="343754"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vl1pPr>
              </a:lstStyle>
              <a:p>
                <a:pPr>
                  <a:defRPr sz="1800" b="0"/>
                </a:pPr>
                <a:r>
                  <a:rPr sz="1800" b="0" kern="0" dirty="0">
                    <a:solidFill>
                      <a:sysClr val="windowText" lastClr="000000"/>
                    </a:solidFill>
                    <a:latin typeface="Times New Roman"/>
                    <a:cs typeface="Times New Roman"/>
                    <a:sym typeface="Times New Roman"/>
                  </a:rPr>
                  <a:t>H+</a:t>
                </a:r>
              </a:p>
            </p:txBody>
          </p:sp>
          <p:grpSp>
            <p:nvGrpSpPr>
              <p:cNvPr id="4" name="Group 3">
                <a:extLst>
                  <a:ext uri="{FF2B5EF4-FFF2-40B4-BE49-F238E27FC236}">
                    <a16:creationId xmlns:a16="http://schemas.microsoft.com/office/drawing/2014/main" id="{163C7F47-E857-4C4E-99D5-702B196FA6EC}"/>
                  </a:ext>
                </a:extLst>
              </p:cNvPr>
              <p:cNvGrpSpPr/>
              <p:nvPr/>
            </p:nvGrpSpPr>
            <p:grpSpPr>
              <a:xfrm>
                <a:off x="1691265" y="1785390"/>
                <a:ext cx="597754" cy="715987"/>
                <a:chOff x="1691265" y="1785390"/>
                <a:chExt cx="597754" cy="715987"/>
              </a:xfrm>
            </p:grpSpPr>
            <p:sp>
              <p:nvSpPr>
                <p:cNvPr id="683" name="Shape 683"/>
                <p:cNvSpPr/>
                <p:nvPr/>
              </p:nvSpPr>
              <p:spPr>
                <a:xfrm>
                  <a:off x="1818265" y="2214289"/>
                  <a:ext cx="343754"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H+</a:t>
                  </a:r>
                </a:p>
              </p:txBody>
            </p:sp>
            <p:sp>
              <p:nvSpPr>
                <p:cNvPr id="684" name="Shape 684"/>
                <p:cNvSpPr/>
                <p:nvPr/>
              </p:nvSpPr>
              <p:spPr>
                <a:xfrm>
                  <a:off x="1691265" y="1785390"/>
                  <a:ext cx="343754"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vl1pPr>
                </a:lstStyle>
                <a:p>
                  <a:pPr>
                    <a:defRPr sz="1800" b="0"/>
                  </a:pPr>
                  <a:r>
                    <a:rPr sz="1800" b="0" kern="0" dirty="0">
                      <a:solidFill>
                        <a:sysClr val="windowText" lastClr="000000"/>
                      </a:solidFill>
                      <a:latin typeface="Times New Roman"/>
                      <a:cs typeface="Times New Roman"/>
                      <a:sym typeface="Times New Roman"/>
                    </a:rPr>
                    <a:t>H+</a:t>
                  </a:r>
                </a:p>
              </p:txBody>
            </p:sp>
            <p:sp>
              <p:nvSpPr>
                <p:cNvPr id="686" name="Shape 686"/>
                <p:cNvSpPr/>
                <p:nvPr/>
              </p:nvSpPr>
              <p:spPr>
                <a:xfrm>
                  <a:off x="1945265" y="1785390"/>
                  <a:ext cx="343754"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vl1pPr>
                </a:lstStyle>
                <a:p>
                  <a:pPr>
                    <a:defRPr sz="1800" b="0"/>
                  </a:pPr>
                  <a:r>
                    <a:rPr sz="1800" b="0" kern="0" dirty="0">
                      <a:solidFill>
                        <a:sysClr val="windowText" lastClr="000000"/>
                      </a:solidFill>
                      <a:latin typeface="Times New Roman"/>
                      <a:cs typeface="Times New Roman"/>
                      <a:sym typeface="Times New Roman"/>
                    </a:rPr>
                    <a:t>H+</a:t>
                  </a:r>
                </a:p>
              </p:txBody>
            </p:sp>
          </p:grpSp>
        </p:grpSp>
      </p:grpSp>
      <p:grpSp>
        <p:nvGrpSpPr>
          <p:cNvPr id="3" name="Group 2">
            <a:extLst>
              <a:ext uri="{FF2B5EF4-FFF2-40B4-BE49-F238E27FC236}">
                <a16:creationId xmlns:a16="http://schemas.microsoft.com/office/drawing/2014/main" id="{4F815CE9-76A7-4617-8903-390C336A5800}"/>
              </a:ext>
            </a:extLst>
          </p:cNvPr>
          <p:cNvGrpSpPr/>
          <p:nvPr/>
        </p:nvGrpSpPr>
        <p:grpSpPr>
          <a:xfrm>
            <a:off x="1689553" y="2476970"/>
            <a:ext cx="510517" cy="851150"/>
            <a:chOff x="1689553" y="2476970"/>
            <a:chExt cx="510517" cy="851150"/>
          </a:xfrm>
        </p:grpSpPr>
        <p:sp>
          <p:nvSpPr>
            <p:cNvPr id="681" name="Shape 681"/>
            <p:cNvSpPr/>
            <p:nvPr/>
          </p:nvSpPr>
          <p:spPr>
            <a:xfrm>
              <a:off x="1689553" y="2979690"/>
              <a:ext cx="510517"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r>
                <a:rPr kern="0" dirty="0">
                  <a:solidFill>
                    <a:sysClr val="windowText" lastClr="000000"/>
                  </a:solidFill>
                  <a:latin typeface="Times New Roman"/>
                  <a:cs typeface="Times New Roman"/>
                  <a:sym typeface="Times New Roman"/>
                </a:rPr>
                <a:t>H</a:t>
              </a:r>
              <a:r>
                <a:rPr kern="0" baseline="-5999" dirty="0">
                  <a:solidFill>
                    <a:sysClr val="windowText" lastClr="000000"/>
                  </a:solidFill>
                  <a:latin typeface="Times New Roman"/>
                  <a:cs typeface="Times New Roman"/>
                  <a:sym typeface="Times New Roman"/>
                </a:rPr>
                <a:t>2</a:t>
              </a:r>
              <a:r>
                <a:rPr kern="0" dirty="0">
                  <a:solidFill>
                    <a:sysClr val="windowText" lastClr="000000"/>
                  </a:solidFill>
                  <a:latin typeface="Times New Roman"/>
                  <a:cs typeface="Times New Roman"/>
                  <a:sym typeface="Times New Roman"/>
                </a:rPr>
                <a:t>O</a:t>
              </a:r>
            </a:p>
          </p:txBody>
        </p:sp>
        <p:sp>
          <p:nvSpPr>
            <p:cNvPr id="687" name="Shape 687"/>
            <p:cNvSpPr/>
            <p:nvPr/>
          </p:nvSpPr>
          <p:spPr>
            <a:xfrm flipV="1">
              <a:off x="1908713" y="2476970"/>
              <a:ext cx="1" cy="557622"/>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grpSp>
        <p:nvGrpSpPr>
          <p:cNvPr id="5" name="Group 4">
            <a:extLst>
              <a:ext uri="{FF2B5EF4-FFF2-40B4-BE49-F238E27FC236}">
                <a16:creationId xmlns:a16="http://schemas.microsoft.com/office/drawing/2014/main" id="{2E779DA8-7C7A-410B-81B9-6BBD0CB101F5}"/>
              </a:ext>
            </a:extLst>
          </p:cNvPr>
          <p:cNvGrpSpPr/>
          <p:nvPr/>
        </p:nvGrpSpPr>
        <p:grpSpPr>
          <a:xfrm>
            <a:off x="229053" y="1310219"/>
            <a:ext cx="1552661" cy="1715392"/>
            <a:chOff x="229053" y="1310219"/>
            <a:chExt cx="1552661" cy="1715392"/>
          </a:xfrm>
        </p:grpSpPr>
        <p:sp>
          <p:nvSpPr>
            <p:cNvPr id="679" name="Shape 679"/>
            <p:cNvSpPr/>
            <p:nvPr/>
          </p:nvSpPr>
          <p:spPr>
            <a:xfrm>
              <a:off x="546553" y="1754719"/>
              <a:ext cx="345429"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80" name="Shape 680"/>
            <p:cNvSpPr/>
            <p:nvPr/>
          </p:nvSpPr>
          <p:spPr>
            <a:xfrm flipH="1" flipV="1">
              <a:off x="843391" y="2087289"/>
              <a:ext cx="938323" cy="938322"/>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88" name="Shape 688"/>
            <p:cNvSpPr/>
            <p:nvPr/>
          </p:nvSpPr>
          <p:spPr>
            <a:xfrm>
              <a:off x="229053" y="1503310"/>
              <a:ext cx="345429"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89" name="Shape 689"/>
            <p:cNvSpPr/>
            <p:nvPr/>
          </p:nvSpPr>
          <p:spPr>
            <a:xfrm>
              <a:off x="673553" y="1310219"/>
              <a:ext cx="345429" cy="3484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90" name="Shape 690"/>
            <p:cNvSpPr/>
            <p:nvPr/>
          </p:nvSpPr>
          <p:spPr>
            <a:xfrm>
              <a:off x="330653" y="2056618"/>
              <a:ext cx="345429"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grpSp>
      <p:sp>
        <p:nvSpPr>
          <p:cNvPr id="691" name="Shape 691"/>
          <p:cNvSpPr/>
          <p:nvPr/>
        </p:nvSpPr>
        <p:spPr>
          <a:xfrm>
            <a:off x="2262765" y="1483490"/>
            <a:ext cx="242266" cy="2870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e-</a:t>
            </a:r>
          </a:p>
        </p:txBody>
      </p:sp>
      <p:sp>
        <p:nvSpPr>
          <p:cNvPr id="692" name="Shape 692"/>
          <p:cNvSpPr/>
          <p:nvPr/>
        </p:nvSpPr>
        <p:spPr>
          <a:xfrm flipV="1">
            <a:off x="1945265" y="3335559"/>
            <a:ext cx="1" cy="348430"/>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93" name="Shape 693"/>
          <p:cNvSpPr/>
          <p:nvPr/>
        </p:nvSpPr>
        <p:spPr>
          <a:xfrm>
            <a:off x="2482185" y="2226989"/>
            <a:ext cx="1031158" cy="821627"/>
          </a:xfrm>
          <a:prstGeom prst="rect">
            <a:avLst/>
          </a:prstGeom>
          <a:solidFill>
            <a:srgbClr val="FFFFFF"/>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694" name="pasted-image.png"/>
          <p:cNvPicPr/>
          <p:nvPr/>
        </p:nvPicPr>
        <p:blipFill>
          <a:blip r:embed="rId3"/>
          <a:stretch>
            <a:fillRect/>
          </a:stretch>
        </p:blipFill>
        <p:spPr>
          <a:xfrm>
            <a:off x="2547509" y="2593303"/>
            <a:ext cx="900511" cy="823124"/>
          </a:xfrm>
          <a:prstGeom prst="rect">
            <a:avLst/>
          </a:prstGeom>
          <a:ln w="12700" cap="flat">
            <a:noFill/>
            <a:miter lim="400000"/>
          </a:ln>
          <a:effectLst/>
        </p:spPr>
      </p:pic>
      <p:sp>
        <p:nvSpPr>
          <p:cNvPr id="695" name="Shape 695"/>
          <p:cNvSpPr/>
          <p:nvPr/>
        </p:nvSpPr>
        <p:spPr>
          <a:xfrm>
            <a:off x="2742432" y="2830650"/>
            <a:ext cx="510665" cy="3484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r>
              <a:rPr kern="0" dirty="0">
                <a:solidFill>
                  <a:sysClr val="windowText" lastClr="000000"/>
                </a:solidFill>
                <a:latin typeface="Times New Roman"/>
                <a:cs typeface="Times New Roman"/>
                <a:sym typeface="Times New Roman"/>
              </a:rPr>
              <a:t>ATP</a:t>
            </a:r>
          </a:p>
        </p:txBody>
      </p:sp>
      <p:sp>
        <p:nvSpPr>
          <p:cNvPr id="696" name="Shape 696"/>
          <p:cNvSpPr/>
          <p:nvPr/>
        </p:nvSpPr>
        <p:spPr>
          <a:xfrm>
            <a:off x="3000767" y="2214289"/>
            <a:ext cx="1" cy="421641"/>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97" name="Shape 697"/>
          <p:cNvSpPr/>
          <p:nvPr/>
        </p:nvSpPr>
        <p:spPr>
          <a:xfrm>
            <a:off x="1160153" y="3967100"/>
            <a:ext cx="1490150"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a:solidFill>
                  <a:srgbClr val="008F00"/>
                </a:solidFill>
              </a:defRPr>
            </a:lvl1pPr>
          </a:lstStyle>
          <a:p>
            <a:pPr>
              <a:defRPr>
                <a:solidFill>
                  <a:srgbClr val="000000"/>
                </a:solidFill>
              </a:defRPr>
            </a:pPr>
            <a:r>
              <a:rPr kern="0" dirty="0">
                <a:solidFill>
                  <a:srgbClr val="000000"/>
                </a:solidFill>
                <a:latin typeface="Times New Roman"/>
                <a:cs typeface="Times New Roman"/>
                <a:sym typeface="Times New Roman"/>
              </a:rPr>
              <a:t>Photosystem I</a:t>
            </a:r>
            <a:r>
              <a:rPr lang="en-US" kern="0" dirty="0">
                <a:solidFill>
                  <a:srgbClr val="000000"/>
                </a:solidFill>
                <a:latin typeface="Times New Roman"/>
                <a:cs typeface="Times New Roman"/>
                <a:sym typeface="Times New Roman"/>
              </a:rPr>
              <a:t>I</a:t>
            </a:r>
            <a:endParaRPr kern="0" dirty="0">
              <a:solidFill>
                <a:srgbClr val="000000"/>
              </a:solidFill>
              <a:latin typeface="Times New Roman"/>
              <a:cs typeface="Times New Roman"/>
              <a:sym typeface="Times New Roman"/>
            </a:endParaRPr>
          </a:p>
        </p:txBody>
      </p:sp>
      <p:sp>
        <p:nvSpPr>
          <p:cNvPr id="698" name="Shape 698"/>
          <p:cNvSpPr/>
          <p:nvPr/>
        </p:nvSpPr>
        <p:spPr>
          <a:xfrm>
            <a:off x="3649581" y="3968447"/>
            <a:ext cx="1413205"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a:solidFill>
                  <a:srgbClr val="008F00"/>
                </a:solidFill>
              </a:defRPr>
            </a:lvl1pPr>
          </a:lstStyle>
          <a:p>
            <a:pPr>
              <a:defRPr>
                <a:solidFill>
                  <a:srgbClr val="000000"/>
                </a:solidFill>
              </a:defRPr>
            </a:pPr>
            <a:r>
              <a:rPr kern="0" dirty="0">
                <a:solidFill>
                  <a:srgbClr val="000000"/>
                </a:solidFill>
                <a:latin typeface="Times New Roman"/>
                <a:cs typeface="Times New Roman"/>
                <a:sym typeface="Times New Roman"/>
              </a:rPr>
              <a:t>Photosystem I</a:t>
            </a:r>
          </a:p>
        </p:txBody>
      </p:sp>
      <p:sp>
        <p:nvSpPr>
          <p:cNvPr id="2" name="Slide Number Placeholder 1"/>
          <p:cNvSpPr>
            <a:spLocks noGrp="1"/>
          </p:cNvSpPr>
          <p:nvPr>
            <p:ph type="sldNum" sz="quarter" idx="2"/>
          </p:nvPr>
        </p:nvSpPr>
        <p:spPr/>
        <p:txBody>
          <a:bodyPr/>
          <a:lstStyle/>
          <a:p>
            <a:fld id="{86CB4B4D-7CA3-9044-876B-883B54F8677D}" type="slidenum">
              <a:rPr lang="en-US" smtClean="0"/>
              <a:pPr/>
              <a:t>53</a:t>
            </a:fld>
            <a:endParaRPr lang="en-US"/>
          </a:p>
        </p:txBody>
      </p:sp>
    </p:spTree>
    <p:extLst>
      <p:ext uri="{BB962C8B-B14F-4D97-AF65-F5344CB8AC3E}">
        <p14:creationId xmlns:p14="http://schemas.microsoft.com/office/powerpoint/2010/main" val="228025754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2"/>
                                        </p:tgtEl>
                                        <p:attrNameLst>
                                          <p:attrName>style.visibility</p:attrName>
                                        </p:attrNameLst>
                                      </p:cBhvr>
                                      <p:to>
                                        <p:strVal val="visible"/>
                                      </p:to>
                                    </p:set>
                                    <p:animEffect transition="in" filter="fade">
                                      <p:cBhvr>
                                        <p:cTn id="12" dur="500"/>
                                        <p:tgtEl>
                                          <p:spTgt spid="6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8">
                                            <p:txEl>
                                              <p:pRg st="0" end="0"/>
                                            </p:txEl>
                                          </p:spTgt>
                                        </p:tgtEl>
                                        <p:attrNameLst>
                                          <p:attrName>style.visibility</p:attrName>
                                        </p:attrNameLst>
                                      </p:cBhvr>
                                      <p:to>
                                        <p:strVal val="visible"/>
                                      </p:to>
                                    </p:set>
                                    <p:animEffect transition="in" filter="fade">
                                      <p:cBhvr>
                                        <p:cTn id="17" dur="500"/>
                                        <p:tgtEl>
                                          <p:spTgt spid="6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8">
                                            <p:txEl>
                                              <p:pRg st="1" end="1"/>
                                            </p:txEl>
                                          </p:spTgt>
                                        </p:tgtEl>
                                        <p:attrNameLst>
                                          <p:attrName>style.visibility</p:attrName>
                                        </p:attrNameLst>
                                      </p:cBhvr>
                                      <p:to>
                                        <p:strVal val="visible"/>
                                      </p:to>
                                    </p:set>
                                    <p:animEffect transition="in" filter="fade">
                                      <p:cBhvr>
                                        <p:cTn id="27" dur="500"/>
                                        <p:tgtEl>
                                          <p:spTgt spid="66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8">
                                            <p:txEl>
                                              <p:pRg st="2" end="2"/>
                                            </p:txEl>
                                          </p:spTgt>
                                        </p:tgtEl>
                                        <p:attrNameLst>
                                          <p:attrName>style.visibility</p:attrName>
                                        </p:attrNameLst>
                                      </p:cBhvr>
                                      <p:to>
                                        <p:strVal val="visible"/>
                                      </p:to>
                                    </p:set>
                                    <p:animEffect transition="in" filter="fade">
                                      <p:cBhvr>
                                        <p:cTn id="37" dur="500"/>
                                        <p:tgtEl>
                                          <p:spTgt spid="66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animBg="1" advAuto="0"/>
      <p:bldP spid="672" grpId="0" animBg="1"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 name="Shape 674"/>
          <p:cNvSpPr/>
          <p:nvPr/>
        </p:nvSpPr>
        <p:spPr>
          <a:xfrm>
            <a:off x="54093" y="4451903"/>
            <a:ext cx="8119419"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defTabSz="457200">
              <a:buClr>
                <a:srgbClr val="0000FF"/>
              </a:buClr>
              <a:buSzPct val="100000"/>
              <a:buFont typeface="Arial"/>
              <a:buChar char="•"/>
            </a:pPr>
            <a:r>
              <a:rPr sz="2800" b="1" kern="0" dirty="0">
                <a:solidFill>
                  <a:srgbClr val="0000FF"/>
                </a:solidFill>
                <a:latin typeface="Calibri"/>
                <a:ea typeface="Calibri"/>
                <a:cs typeface="Calibri"/>
                <a:sym typeface="Calibri"/>
              </a:rPr>
              <a:t>The light-dependent reactions pass electrons continuously from </a:t>
            </a:r>
            <a:r>
              <a:rPr sz="2800" b="1" kern="0" dirty="0">
                <a:solidFill>
                  <a:srgbClr val="FF0000"/>
                </a:solidFill>
                <a:latin typeface="Calibri"/>
                <a:ea typeface="Calibri"/>
                <a:cs typeface="Calibri"/>
                <a:sym typeface="Calibri"/>
              </a:rPr>
              <a:t>Water</a:t>
            </a:r>
            <a:r>
              <a:rPr sz="2800" b="1" kern="0" dirty="0">
                <a:solidFill>
                  <a:srgbClr val="0000FF"/>
                </a:solidFill>
                <a:latin typeface="Calibri"/>
                <a:ea typeface="Calibri"/>
                <a:cs typeface="Calibri"/>
                <a:sym typeface="Calibri"/>
              </a:rPr>
              <a:t> to </a:t>
            </a:r>
            <a:r>
              <a:rPr sz="2800" b="1" kern="0" dirty="0">
                <a:solidFill>
                  <a:srgbClr val="FF0000"/>
                </a:solidFill>
                <a:latin typeface="Calibri"/>
                <a:ea typeface="Calibri"/>
                <a:cs typeface="Calibri"/>
                <a:sym typeface="Calibri"/>
              </a:rPr>
              <a:t>NADPH</a:t>
            </a:r>
            <a:r>
              <a:rPr sz="2800" b="1" kern="0" dirty="0">
                <a:solidFill>
                  <a:srgbClr val="0000FF"/>
                </a:solidFill>
                <a:latin typeface="Calibri"/>
                <a:ea typeface="Calibri"/>
                <a:cs typeface="Calibri"/>
                <a:sym typeface="Calibri"/>
              </a:rPr>
              <a:t>.</a:t>
            </a:r>
          </a:p>
        </p:txBody>
      </p:sp>
      <p:sp>
        <p:nvSpPr>
          <p:cNvPr id="675" name="Shape 675"/>
          <p:cNvSpPr/>
          <p:nvPr/>
        </p:nvSpPr>
        <p:spPr>
          <a:xfrm>
            <a:off x="24990" y="5539714"/>
            <a:ext cx="8689976"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defTabSz="457200">
              <a:buClr>
                <a:srgbClr val="000000"/>
              </a:buClr>
              <a:buSzPct val="100000"/>
              <a:buFont typeface="Arial"/>
              <a:buChar char="•"/>
            </a:pPr>
            <a:r>
              <a:rPr sz="2800" kern="0" dirty="0">
                <a:solidFill>
                  <a:sysClr val="windowText" lastClr="000000"/>
                </a:solidFill>
                <a:latin typeface="Calibri"/>
                <a:ea typeface="Calibri"/>
                <a:cs typeface="Calibri"/>
                <a:sym typeface="Calibri"/>
              </a:rPr>
              <a:t>The two photosystems work together using the </a:t>
            </a:r>
            <a:r>
              <a:rPr sz="2800" u="sng" kern="0" dirty="0">
                <a:solidFill>
                  <a:srgbClr val="FF0000"/>
                </a:solidFill>
                <a:latin typeface="Calibri"/>
                <a:ea typeface="Calibri"/>
                <a:cs typeface="Calibri"/>
                <a:sym typeface="Calibri"/>
              </a:rPr>
              <a:t>light energy</a:t>
            </a:r>
            <a:r>
              <a:rPr sz="2800" kern="0" dirty="0">
                <a:solidFill>
                  <a:srgbClr val="FF0000"/>
                </a:solidFill>
                <a:latin typeface="Calibri"/>
                <a:ea typeface="Calibri"/>
                <a:cs typeface="Calibri"/>
                <a:sym typeface="Calibri"/>
              </a:rPr>
              <a:t> </a:t>
            </a:r>
            <a:r>
              <a:rPr sz="2800" kern="0" dirty="0">
                <a:solidFill>
                  <a:sysClr val="windowText" lastClr="000000"/>
                </a:solidFill>
                <a:latin typeface="Calibri"/>
                <a:ea typeface="Calibri"/>
                <a:cs typeface="Calibri"/>
                <a:sym typeface="Calibri"/>
              </a:rPr>
              <a:t>from the sun to produce </a:t>
            </a:r>
            <a:r>
              <a:rPr lang="en-US" sz="2800" b="1" kern="0" dirty="0">
                <a:solidFill>
                  <a:srgbClr val="00B0F0"/>
                </a:solidFill>
                <a:latin typeface="Calibri"/>
                <a:ea typeface="Calibri"/>
                <a:cs typeface="Calibri"/>
                <a:sym typeface="Calibri"/>
              </a:rPr>
              <a:t>ATP</a:t>
            </a:r>
            <a:r>
              <a:rPr lang="en-US" sz="2800" kern="0" dirty="0">
                <a:solidFill>
                  <a:sysClr val="windowText" lastClr="000000"/>
                </a:solidFill>
                <a:latin typeface="Calibri"/>
                <a:ea typeface="Calibri"/>
                <a:cs typeface="Calibri"/>
                <a:sym typeface="Calibri"/>
              </a:rPr>
              <a:t> and </a:t>
            </a:r>
            <a:r>
              <a:rPr lang="en-US" sz="2800" b="1" kern="0" dirty="0">
                <a:solidFill>
                  <a:srgbClr val="00B0F0"/>
                </a:solidFill>
                <a:latin typeface="Calibri"/>
                <a:ea typeface="Calibri"/>
                <a:cs typeface="Calibri"/>
                <a:sym typeface="Calibri"/>
              </a:rPr>
              <a:t>NADPH</a:t>
            </a:r>
            <a:r>
              <a:rPr lang="en-US" sz="2800" kern="0" dirty="0">
                <a:solidFill>
                  <a:sysClr val="windowText" lastClr="000000"/>
                </a:solidFill>
                <a:latin typeface="Calibri"/>
                <a:ea typeface="Calibri"/>
                <a:cs typeface="Calibri"/>
                <a:sym typeface="Calibri"/>
              </a:rPr>
              <a:t>.</a:t>
            </a:r>
            <a:r>
              <a:rPr sz="2800" kern="0" dirty="0">
                <a:solidFill>
                  <a:sysClr val="windowText" lastClr="000000"/>
                </a:solidFill>
                <a:latin typeface="Calibri"/>
                <a:ea typeface="Calibri"/>
                <a:cs typeface="Calibri"/>
                <a:sym typeface="Calibri"/>
              </a:rPr>
              <a:t>  </a:t>
            </a:r>
          </a:p>
        </p:txBody>
      </p:sp>
      <p:grpSp>
        <p:nvGrpSpPr>
          <p:cNvPr id="699" name="Group 699"/>
          <p:cNvGrpSpPr/>
          <p:nvPr/>
        </p:nvGrpSpPr>
        <p:grpSpPr>
          <a:xfrm>
            <a:off x="0" y="-43488"/>
            <a:ext cx="5821428" cy="4381263"/>
            <a:chOff x="0" y="0"/>
            <a:chExt cx="5821428" cy="4381263"/>
          </a:xfrm>
        </p:grpSpPr>
        <p:pic>
          <p:nvPicPr>
            <p:cNvPr id="677" name="pasted-image.png"/>
            <p:cNvPicPr/>
            <p:nvPr/>
          </p:nvPicPr>
          <p:blipFill>
            <a:blip r:embed="rId2"/>
            <a:stretch>
              <a:fillRect/>
            </a:stretch>
          </p:blipFill>
          <p:spPr>
            <a:xfrm>
              <a:off x="0" y="0"/>
              <a:ext cx="5821428" cy="4249643"/>
            </a:xfrm>
            <a:prstGeom prst="rect">
              <a:avLst/>
            </a:prstGeom>
            <a:ln w="12700" cap="flat">
              <a:noFill/>
              <a:miter lim="400000"/>
            </a:ln>
            <a:effectLst/>
          </p:spPr>
        </p:pic>
        <p:sp>
          <p:nvSpPr>
            <p:cNvPr id="678" name="Shape 678"/>
            <p:cNvSpPr/>
            <p:nvPr/>
          </p:nvSpPr>
          <p:spPr>
            <a:xfrm>
              <a:off x="340550" y="119687"/>
              <a:ext cx="5140327"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defTabSz="457200">
                <a:defRPr sz="2400" b="1">
                  <a:latin typeface="Calibri"/>
                  <a:ea typeface="Calibri"/>
                  <a:cs typeface="Calibri"/>
                  <a:sym typeface="Calibri"/>
                </a:defRPr>
              </a:lvl1pPr>
            </a:lstStyle>
            <a:p>
              <a:pPr>
                <a:defRPr sz="1800" b="0"/>
              </a:pPr>
              <a:r>
                <a:rPr sz="1800" b="0" kern="0">
                  <a:solidFill>
                    <a:sysClr val="windowText" lastClr="000000"/>
                  </a:solidFill>
                </a:rPr>
                <a:t>The Big Picture</a:t>
              </a:r>
            </a:p>
          </p:txBody>
        </p:sp>
        <p:sp>
          <p:nvSpPr>
            <p:cNvPr id="679" name="Shape 679"/>
            <p:cNvSpPr/>
            <p:nvPr/>
          </p:nvSpPr>
          <p:spPr>
            <a:xfrm>
              <a:off x="584653" y="1798207"/>
              <a:ext cx="345429" cy="34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80" name="Shape 680"/>
            <p:cNvSpPr/>
            <p:nvPr/>
          </p:nvSpPr>
          <p:spPr>
            <a:xfrm flipH="1" flipV="1">
              <a:off x="881491" y="2130777"/>
              <a:ext cx="938323" cy="938322"/>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81" name="Shape 681"/>
            <p:cNvSpPr/>
            <p:nvPr/>
          </p:nvSpPr>
          <p:spPr>
            <a:xfrm>
              <a:off x="1727653" y="3023178"/>
              <a:ext cx="510517" cy="34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kern="0" dirty="0">
                  <a:solidFill>
                    <a:sysClr val="windowText" lastClr="000000"/>
                  </a:solidFill>
                  <a:latin typeface="Times New Roman"/>
                  <a:cs typeface="Times New Roman"/>
                  <a:sym typeface="Times New Roman"/>
                </a:rPr>
                <a:t>H</a:t>
              </a:r>
              <a:r>
                <a:rPr kern="0" baseline="-5999" dirty="0">
                  <a:solidFill>
                    <a:sysClr val="windowText" lastClr="000000"/>
                  </a:solidFill>
                  <a:latin typeface="Times New Roman"/>
                  <a:cs typeface="Times New Roman"/>
                  <a:sym typeface="Times New Roman"/>
                </a:rPr>
                <a:t>2</a:t>
              </a:r>
              <a:r>
                <a:rPr kern="0" dirty="0">
                  <a:solidFill>
                    <a:sysClr val="windowText" lastClr="000000"/>
                  </a:solidFill>
                  <a:latin typeface="Times New Roman"/>
                  <a:cs typeface="Times New Roman"/>
                  <a:sym typeface="Times New Roman"/>
                </a:rPr>
                <a:t>O</a:t>
              </a:r>
            </a:p>
          </p:txBody>
        </p:sp>
        <p:sp>
          <p:nvSpPr>
            <p:cNvPr id="682" name="Shape 682"/>
            <p:cNvSpPr/>
            <p:nvPr/>
          </p:nvSpPr>
          <p:spPr>
            <a:xfrm>
              <a:off x="1729365" y="2130777"/>
              <a:ext cx="343754" cy="2870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H+</a:t>
              </a:r>
            </a:p>
          </p:txBody>
        </p:sp>
        <p:sp>
          <p:nvSpPr>
            <p:cNvPr id="683" name="Shape 683"/>
            <p:cNvSpPr/>
            <p:nvPr/>
          </p:nvSpPr>
          <p:spPr>
            <a:xfrm>
              <a:off x="1856365" y="2257777"/>
              <a:ext cx="343754" cy="2870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H+</a:t>
              </a:r>
            </a:p>
          </p:txBody>
        </p:sp>
        <p:sp>
          <p:nvSpPr>
            <p:cNvPr id="684" name="Shape 684"/>
            <p:cNvSpPr/>
            <p:nvPr/>
          </p:nvSpPr>
          <p:spPr>
            <a:xfrm>
              <a:off x="1729365" y="1828878"/>
              <a:ext cx="343754" cy="2870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H+</a:t>
              </a:r>
            </a:p>
          </p:txBody>
        </p:sp>
        <p:sp>
          <p:nvSpPr>
            <p:cNvPr id="685" name="Shape 685"/>
            <p:cNvSpPr/>
            <p:nvPr/>
          </p:nvSpPr>
          <p:spPr>
            <a:xfrm>
              <a:off x="1856365" y="1987233"/>
              <a:ext cx="343754" cy="2870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H+</a:t>
              </a:r>
            </a:p>
          </p:txBody>
        </p:sp>
        <p:sp>
          <p:nvSpPr>
            <p:cNvPr id="686" name="Shape 686"/>
            <p:cNvSpPr/>
            <p:nvPr/>
          </p:nvSpPr>
          <p:spPr>
            <a:xfrm>
              <a:off x="1983365" y="1828878"/>
              <a:ext cx="343754" cy="2870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b="1"/>
              </a:lvl1pPr>
            </a:lstStyle>
            <a:p>
              <a:pPr>
                <a:defRPr sz="1800" b="0"/>
              </a:pPr>
              <a:r>
                <a:rPr sz="1800" b="0" kern="0">
                  <a:solidFill>
                    <a:sysClr val="windowText" lastClr="000000"/>
                  </a:solidFill>
                  <a:latin typeface="Times New Roman"/>
                  <a:cs typeface="Times New Roman"/>
                  <a:sym typeface="Times New Roman"/>
                </a:rPr>
                <a:t>H+</a:t>
              </a:r>
            </a:p>
          </p:txBody>
        </p:sp>
        <p:sp>
          <p:nvSpPr>
            <p:cNvPr id="687" name="Shape 687"/>
            <p:cNvSpPr/>
            <p:nvPr/>
          </p:nvSpPr>
          <p:spPr>
            <a:xfrm flipV="1">
              <a:off x="1946813" y="2520458"/>
              <a:ext cx="1" cy="557622"/>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88" name="Shape 688"/>
            <p:cNvSpPr/>
            <p:nvPr/>
          </p:nvSpPr>
          <p:spPr>
            <a:xfrm>
              <a:off x="267153" y="1546798"/>
              <a:ext cx="345429" cy="34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89" name="Shape 689"/>
            <p:cNvSpPr/>
            <p:nvPr/>
          </p:nvSpPr>
          <p:spPr>
            <a:xfrm>
              <a:off x="711653" y="1353707"/>
              <a:ext cx="345429" cy="3484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90" name="Shape 690"/>
            <p:cNvSpPr/>
            <p:nvPr/>
          </p:nvSpPr>
          <p:spPr>
            <a:xfrm>
              <a:off x="368753" y="2100106"/>
              <a:ext cx="345429" cy="34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kern="0">
                  <a:solidFill>
                    <a:sysClr val="windowText" lastClr="000000"/>
                  </a:solidFill>
                  <a:latin typeface="Times New Roman"/>
                  <a:cs typeface="Times New Roman"/>
                  <a:sym typeface="Times New Roman"/>
                </a:rPr>
                <a:t>O</a:t>
              </a:r>
              <a:r>
                <a:rPr kern="0" baseline="-5999">
                  <a:solidFill>
                    <a:sysClr val="windowText" lastClr="000000"/>
                  </a:solidFill>
                  <a:latin typeface="Times New Roman"/>
                  <a:cs typeface="Times New Roman"/>
                  <a:sym typeface="Times New Roman"/>
                </a:rPr>
                <a:t>2</a:t>
              </a:r>
            </a:p>
          </p:txBody>
        </p:sp>
        <p:sp>
          <p:nvSpPr>
            <p:cNvPr id="691" name="Shape 691"/>
            <p:cNvSpPr/>
            <p:nvPr/>
          </p:nvSpPr>
          <p:spPr>
            <a:xfrm>
              <a:off x="2300865" y="1526978"/>
              <a:ext cx="242266" cy="2870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b="1"/>
              </a:lvl1pPr>
            </a:lstStyle>
            <a:p>
              <a:pPr>
                <a:defRPr sz="1800" b="0"/>
              </a:pPr>
              <a:r>
                <a:rPr sz="1800" b="0" kern="0" dirty="0">
                  <a:solidFill>
                    <a:sysClr val="windowText" lastClr="000000"/>
                  </a:solidFill>
                  <a:latin typeface="Times New Roman"/>
                  <a:cs typeface="Times New Roman"/>
                  <a:sym typeface="Times New Roman"/>
                </a:rPr>
                <a:t>e-</a:t>
              </a:r>
            </a:p>
          </p:txBody>
        </p:sp>
        <p:sp>
          <p:nvSpPr>
            <p:cNvPr id="692" name="Shape 692"/>
            <p:cNvSpPr/>
            <p:nvPr/>
          </p:nvSpPr>
          <p:spPr>
            <a:xfrm flipV="1">
              <a:off x="1983365" y="3379047"/>
              <a:ext cx="1" cy="348430"/>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93" name="Shape 693"/>
            <p:cNvSpPr/>
            <p:nvPr/>
          </p:nvSpPr>
          <p:spPr>
            <a:xfrm>
              <a:off x="2520285" y="2270477"/>
              <a:ext cx="1031158" cy="821627"/>
            </a:xfrm>
            <a:prstGeom prst="rect">
              <a:avLst/>
            </a:prstGeom>
            <a:solidFill>
              <a:srgbClr val="FFFFFF"/>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694" name="pasted-image.png"/>
            <p:cNvPicPr/>
            <p:nvPr/>
          </p:nvPicPr>
          <p:blipFill>
            <a:blip r:embed="rId3"/>
            <a:stretch>
              <a:fillRect/>
            </a:stretch>
          </p:blipFill>
          <p:spPr>
            <a:xfrm>
              <a:off x="2585609" y="2636791"/>
              <a:ext cx="900511" cy="823124"/>
            </a:xfrm>
            <a:prstGeom prst="rect">
              <a:avLst/>
            </a:prstGeom>
            <a:ln w="12700" cap="flat">
              <a:noFill/>
              <a:miter lim="400000"/>
            </a:ln>
            <a:effectLst/>
          </p:spPr>
        </p:pic>
        <p:sp>
          <p:nvSpPr>
            <p:cNvPr id="695" name="Shape 695"/>
            <p:cNvSpPr/>
            <p:nvPr/>
          </p:nvSpPr>
          <p:spPr>
            <a:xfrm>
              <a:off x="2780532" y="2874138"/>
              <a:ext cx="510665" cy="3484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kern="0" dirty="0">
                  <a:solidFill>
                    <a:sysClr val="windowText" lastClr="000000"/>
                  </a:solidFill>
                  <a:latin typeface="Times New Roman"/>
                  <a:cs typeface="Times New Roman"/>
                  <a:sym typeface="Times New Roman"/>
                </a:rPr>
                <a:t>ATP</a:t>
              </a:r>
            </a:p>
          </p:txBody>
        </p:sp>
        <p:sp>
          <p:nvSpPr>
            <p:cNvPr id="696" name="Shape 696"/>
            <p:cNvSpPr/>
            <p:nvPr/>
          </p:nvSpPr>
          <p:spPr>
            <a:xfrm>
              <a:off x="3038867" y="2257777"/>
              <a:ext cx="1" cy="421641"/>
            </a:xfrm>
            <a:prstGeom prst="line">
              <a:avLst/>
            </a:prstGeom>
            <a:noFill/>
            <a:ln w="25400" cap="flat">
              <a:solidFill>
                <a:srgbClr val="000000"/>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97" name="Shape 697"/>
            <p:cNvSpPr/>
            <p:nvPr/>
          </p:nvSpPr>
          <p:spPr>
            <a:xfrm>
              <a:off x="1198253" y="4010588"/>
              <a:ext cx="1490150"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008F00"/>
                  </a:solidFill>
                </a:defRPr>
              </a:lvl1pPr>
            </a:lstStyle>
            <a:p>
              <a:pPr>
                <a:defRPr>
                  <a:solidFill>
                    <a:srgbClr val="000000"/>
                  </a:solidFill>
                </a:defRPr>
              </a:pPr>
              <a:r>
                <a:rPr kern="0" dirty="0">
                  <a:solidFill>
                    <a:srgbClr val="000000"/>
                  </a:solidFill>
                  <a:latin typeface="Times New Roman"/>
                  <a:cs typeface="Times New Roman"/>
                  <a:sym typeface="Times New Roman"/>
                </a:rPr>
                <a:t>Photosystem I</a:t>
              </a:r>
              <a:r>
                <a:rPr lang="en-US" kern="0" dirty="0">
                  <a:solidFill>
                    <a:srgbClr val="000000"/>
                  </a:solidFill>
                  <a:latin typeface="Times New Roman"/>
                  <a:cs typeface="Times New Roman"/>
                  <a:sym typeface="Times New Roman"/>
                </a:rPr>
                <a:t>I</a:t>
              </a:r>
              <a:endParaRPr kern="0" dirty="0">
                <a:solidFill>
                  <a:srgbClr val="000000"/>
                </a:solidFill>
                <a:latin typeface="Times New Roman"/>
                <a:cs typeface="Times New Roman"/>
                <a:sym typeface="Times New Roman"/>
              </a:endParaRPr>
            </a:p>
          </p:txBody>
        </p:sp>
        <p:sp>
          <p:nvSpPr>
            <p:cNvPr id="698" name="Shape 698"/>
            <p:cNvSpPr/>
            <p:nvPr/>
          </p:nvSpPr>
          <p:spPr>
            <a:xfrm>
              <a:off x="3687680" y="4011933"/>
              <a:ext cx="1413205"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008F00"/>
                  </a:solidFill>
                </a:defRPr>
              </a:lvl1pPr>
            </a:lstStyle>
            <a:p>
              <a:pPr>
                <a:defRPr>
                  <a:solidFill>
                    <a:srgbClr val="000000"/>
                  </a:solidFill>
                </a:defRPr>
              </a:pPr>
              <a:r>
                <a:rPr kern="0" dirty="0">
                  <a:solidFill>
                    <a:srgbClr val="000000"/>
                  </a:solidFill>
                  <a:latin typeface="Times New Roman"/>
                  <a:cs typeface="Times New Roman"/>
                  <a:sym typeface="Times New Roman"/>
                </a:rPr>
                <a:t>Photosystem I</a:t>
              </a:r>
            </a:p>
          </p:txBody>
        </p:sp>
      </p:grpSp>
      <p:sp>
        <p:nvSpPr>
          <p:cNvPr id="2" name="Slide Number Placeholder 1"/>
          <p:cNvSpPr>
            <a:spLocks noGrp="1"/>
          </p:cNvSpPr>
          <p:nvPr>
            <p:ph type="sldNum" sz="quarter" idx="2"/>
          </p:nvPr>
        </p:nvSpPr>
        <p:spPr/>
        <p:txBody>
          <a:bodyPr/>
          <a:lstStyle/>
          <a:p>
            <a:fld id="{86CB4B4D-7CA3-9044-876B-883B54F8677D}" type="slidenum">
              <a:rPr lang="en-US" smtClean="0"/>
              <a:pPr/>
              <a:t>54</a:t>
            </a:fld>
            <a:endParaRPr lang="en-US"/>
          </a:p>
        </p:txBody>
      </p:sp>
      <p:sp>
        <p:nvSpPr>
          <p:cNvPr id="32" name="Shape 667">
            <a:extLst>
              <a:ext uri="{FF2B5EF4-FFF2-40B4-BE49-F238E27FC236}">
                <a16:creationId xmlns:a16="http://schemas.microsoft.com/office/drawing/2014/main" id="{62BA1ABF-1798-4F8D-9B0F-676DD4791C37}"/>
              </a:ext>
            </a:extLst>
          </p:cNvPr>
          <p:cNvSpPr/>
          <p:nvPr/>
        </p:nvSpPr>
        <p:spPr>
          <a:xfrm>
            <a:off x="5882398" y="311004"/>
            <a:ext cx="3155539" cy="35394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7200">
              <a:buClr>
                <a:srgbClr val="000000"/>
              </a:buClr>
              <a:buSzPct val="100000"/>
            </a:pPr>
            <a:r>
              <a:rPr sz="2800" kern="0" dirty="0">
                <a:solidFill>
                  <a:sysClr val="windowText" lastClr="000000"/>
                </a:solidFill>
                <a:latin typeface="Calibri"/>
                <a:ea typeface="Calibri"/>
                <a:cs typeface="Calibri"/>
                <a:sym typeface="Calibri"/>
              </a:rPr>
              <a:t>The</a:t>
            </a:r>
            <a:r>
              <a:rPr sz="2800" kern="0" dirty="0">
                <a:solidFill>
                  <a:srgbClr val="FF0000"/>
                </a:solidFill>
                <a:latin typeface="Calibri"/>
                <a:ea typeface="Calibri"/>
                <a:cs typeface="Calibri"/>
                <a:sym typeface="Calibri"/>
              </a:rPr>
              <a:t> </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purpose </a:t>
            </a:r>
            <a:r>
              <a:rPr sz="2800" kern="0" dirty="0">
                <a:effectLst>
                  <a:outerShdw blurRad="38100" dist="38100" dir="2700000" rotWithShape="0">
                    <a:srgbClr val="000000">
                      <a:alpha val="43137"/>
                    </a:srgbClr>
                  </a:outerShdw>
                </a:effectLst>
                <a:latin typeface="Calibri"/>
                <a:ea typeface="Calibri"/>
                <a:cs typeface="Calibri"/>
                <a:sym typeface="Calibri"/>
              </a:rPr>
              <a:t>of the </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Light-Dependent Reactions</a:t>
            </a:r>
            <a:r>
              <a:rPr sz="2800" kern="0" dirty="0">
                <a:solidFill>
                  <a:srgbClr val="FF0000"/>
                </a:solidFill>
                <a:latin typeface="Calibri"/>
                <a:ea typeface="Calibri"/>
                <a:cs typeface="Calibri"/>
                <a:sym typeface="Calibri"/>
              </a:rPr>
              <a:t> </a:t>
            </a:r>
            <a:r>
              <a:rPr sz="2800" kern="0" dirty="0">
                <a:solidFill>
                  <a:sysClr val="windowText" lastClr="000000"/>
                </a:solidFill>
                <a:latin typeface="Calibri"/>
                <a:ea typeface="Calibri"/>
                <a:cs typeface="Calibri"/>
                <a:sym typeface="Calibri"/>
              </a:rPr>
              <a:t>is to </a:t>
            </a:r>
            <a:r>
              <a:rPr sz="2800" kern="0" dirty="0">
                <a:solidFill>
                  <a:srgbClr val="0000FF"/>
                </a:solidFill>
                <a:latin typeface="Calibri"/>
                <a:ea typeface="Calibri"/>
                <a:cs typeface="Calibri"/>
                <a:sym typeface="Calibri"/>
              </a:rPr>
              <a:t>produce </a:t>
            </a:r>
            <a:r>
              <a:rPr sz="2800" b="1" u="sng"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ATP</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a:t>
            </a:r>
            <a:r>
              <a:rPr sz="2800" u="sng" kern="0" dirty="0">
                <a:effectLst>
                  <a:outerShdw blurRad="38100" dist="38100" dir="2700000" rotWithShape="0">
                    <a:srgbClr val="000000">
                      <a:alpha val="43137"/>
                    </a:srgbClr>
                  </a:outerShdw>
                </a:effectLst>
                <a:latin typeface="Calibri"/>
                <a:ea typeface="Calibri"/>
                <a:cs typeface="Calibri"/>
                <a:sym typeface="Calibri"/>
              </a:rPr>
              <a:t>and</a:t>
            </a:r>
            <a:r>
              <a:rPr sz="2800" b="1" u="sng"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NADPH</a:t>
            </a:r>
            <a:r>
              <a:rPr sz="28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 </a:t>
            </a:r>
            <a:r>
              <a:rPr sz="2800" kern="0" dirty="0">
                <a:solidFill>
                  <a:srgbClr val="0000FF"/>
                </a:solidFill>
                <a:latin typeface="Calibri"/>
                <a:ea typeface="Calibri"/>
                <a:cs typeface="Calibri"/>
                <a:sym typeface="Calibri"/>
              </a:rPr>
              <a:t>that are needed for the </a:t>
            </a:r>
            <a:r>
              <a:rPr sz="2800" b="1" kern="0" dirty="0">
                <a:solidFill>
                  <a:srgbClr val="00B050"/>
                </a:solidFill>
                <a:effectLst>
                  <a:outerShdw blurRad="38100" dist="38100" dir="2700000" rotWithShape="0">
                    <a:srgbClr val="000000">
                      <a:alpha val="43137"/>
                    </a:srgbClr>
                  </a:outerShdw>
                </a:effectLst>
                <a:latin typeface="Calibri"/>
                <a:ea typeface="Calibri"/>
                <a:cs typeface="Calibri"/>
                <a:sym typeface="Calibri"/>
              </a:rPr>
              <a:t>Light-Independent Reactions</a:t>
            </a:r>
            <a:r>
              <a:rPr sz="2800" kern="0" dirty="0">
                <a:latin typeface="Calibri"/>
                <a:ea typeface="Calibri"/>
                <a:cs typeface="Calibri"/>
                <a:sym typeface="Calibri"/>
              </a:rPr>
              <a:t>.</a:t>
            </a:r>
          </a:p>
        </p:txBody>
      </p:sp>
      <p:sp>
        <p:nvSpPr>
          <p:cNvPr id="4" name="Arrow: Up 3">
            <a:extLst>
              <a:ext uri="{FF2B5EF4-FFF2-40B4-BE49-F238E27FC236}">
                <a16:creationId xmlns:a16="http://schemas.microsoft.com/office/drawing/2014/main" id="{FB8B3AE4-9079-4F49-A2E2-D1791C60DE6E}"/>
              </a:ext>
            </a:extLst>
          </p:cNvPr>
          <p:cNvSpPr/>
          <p:nvPr/>
        </p:nvSpPr>
        <p:spPr>
          <a:xfrm rot="393752">
            <a:off x="1245206" y="1029185"/>
            <a:ext cx="160448" cy="1905000"/>
          </a:xfrm>
          <a:prstGeom prst="upArrow">
            <a:avLst/>
          </a:prstGeom>
          <a:solidFill>
            <a:srgbClr val="00B05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34" name="Arrow: Up 33">
            <a:extLst>
              <a:ext uri="{FF2B5EF4-FFF2-40B4-BE49-F238E27FC236}">
                <a16:creationId xmlns:a16="http://schemas.microsoft.com/office/drawing/2014/main" id="{2EDB29AB-3612-4D8B-BCAE-2B64FEEA12D4}"/>
              </a:ext>
            </a:extLst>
          </p:cNvPr>
          <p:cNvSpPr/>
          <p:nvPr/>
        </p:nvSpPr>
        <p:spPr>
          <a:xfrm rot="7122500">
            <a:off x="2903396" y="611757"/>
            <a:ext cx="160448" cy="1905000"/>
          </a:xfrm>
          <a:prstGeom prst="upArrow">
            <a:avLst/>
          </a:prstGeom>
          <a:solidFill>
            <a:srgbClr val="00B05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35" name="Arrow: Up 34">
            <a:extLst>
              <a:ext uri="{FF2B5EF4-FFF2-40B4-BE49-F238E27FC236}">
                <a16:creationId xmlns:a16="http://schemas.microsoft.com/office/drawing/2014/main" id="{65D5E214-5DBD-4649-9A04-12D3AE0CA32C}"/>
              </a:ext>
            </a:extLst>
          </p:cNvPr>
          <p:cNvSpPr/>
          <p:nvPr/>
        </p:nvSpPr>
        <p:spPr>
          <a:xfrm rot="393752">
            <a:off x="3895137" y="301364"/>
            <a:ext cx="94007" cy="1302628"/>
          </a:xfrm>
          <a:prstGeom prst="upArrow">
            <a:avLst/>
          </a:prstGeom>
          <a:solidFill>
            <a:srgbClr val="00B05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36" name="Arrow: Up 35">
            <a:extLst>
              <a:ext uri="{FF2B5EF4-FFF2-40B4-BE49-F238E27FC236}">
                <a16:creationId xmlns:a16="http://schemas.microsoft.com/office/drawing/2014/main" id="{1EA0CA03-54EF-4105-AD1A-2D5C815B6A03}"/>
              </a:ext>
            </a:extLst>
          </p:cNvPr>
          <p:cNvSpPr/>
          <p:nvPr/>
        </p:nvSpPr>
        <p:spPr>
          <a:xfrm rot="8356881">
            <a:off x="4757825" y="295846"/>
            <a:ext cx="148487" cy="589840"/>
          </a:xfrm>
          <a:prstGeom prst="upArrow">
            <a:avLst/>
          </a:prstGeom>
          <a:solidFill>
            <a:srgbClr val="00B05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5" name="Oval 4">
            <a:extLst>
              <a:ext uri="{FF2B5EF4-FFF2-40B4-BE49-F238E27FC236}">
                <a16:creationId xmlns:a16="http://schemas.microsoft.com/office/drawing/2014/main" id="{9DFC87A8-6AFC-45C3-A60C-B144AA49C844}"/>
              </a:ext>
            </a:extLst>
          </p:cNvPr>
          <p:cNvSpPr/>
          <p:nvPr/>
        </p:nvSpPr>
        <p:spPr>
          <a:xfrm>
            <a:off x="5100885" y="862725"/>
            <a:ext cx="673727" cy="795923"/>
          </a:xfrm>
          <a:prstGeom prst="ellipse">
            <a:avLst/>
          </a:prstGeom>
          <a:noFill/>
          <a:ln w="381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38" name="Oval 37">
            <a:extLst>
              <a:ext uri="{FF2B5EF4-FFF2-40B4-BE49-F238E27FC236}">
                <a16:creationId xmlns:a16="http://schemas.microsoft.com/office/drawing/2014/main" id="{A228BB01-E2CE-44AA-9C08-7E2663C4DC12}"/>
              </a:ext>
            </a:extLst>
          </p:cNvPr>
          <p:cNvSpPr/>
          <p:nvPr/>
        </p:nvSpPr>
        <p:spPr>
          <a:xfrm>
            <a:off x="2719061" y="2582520"/>
            <a:ext cx="673727" cy="795923"/>
          </a:xfrm>
          <a:prstGeom prst="ellipse">
            <a:avLst/>
          </a:prstGeom>
          <a:noFill/>
          <a:ln w="381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9498449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fade">
                                      <p:cBhvr>
                                        <p:cTn id="7" dur="500"/>
                                        <p:tgtEl>
                                          <p:spTgt spid="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1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1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5"/>
                                        </p:tgtEl>
                                        <p:attrNameLst>
                                          <p:attrName>style.visibility</p:attrName>
                                        </p:attrNameLst>
                                      </p:cBhvr>
                                      <p:to>
                                        <p:strVal val="visible"/>
                                      </p:to>
                                    </p:set>
                                    <p:animEffect transition="in" filter="fade">
                                      <p:cBhvr>
                                        <p:cTn id="32" dur="500"/>
                                        <p:tgtEl>
                                          <p:spTgt spid="6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4" grpId="0" animBg="1"/>
      <p:bldP spid="34" grpId="0" animBg="1"/>
      <p:bldP spid="35" grpId="0" animBg="1"/>
      <p:bldP spid="36" grpId="0" animBg="1"/>
      <p:bldP spid="5"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The </a:t>
            </a:r>
            <a:r>
              <a:rPr lang="en-US" dirty="0">
                <a:solidFill>
                  <a:srgbClr val="7030A0"/>
                </a:solidFill>
                <a:effectLst>
                  <a:outerShdw blurRad="38100" dist="38100" dir="2700000" algn="tl">
                    <a:srgbClr val="000000">
                      <a:alpha val="43137"/>
                    </a:srgbClr>
                  </a:outerShdw>
                </a:effectLst>
              </a:rPr>
              <a:t>Light Reactions </a:t>
            </a:r>
            <a:r>
              <a:rPr lang="en-US" dirty="0">
                <a:solidFill>
                  <a:srgbClr val="FF0000"/>
                </a:solidFill>
                <a:effectLst>
                  <a:outerShdw blurRad="38100" dist="38100" dir="2700000" algn="tl">
                    <a:srgbClr val="000000">
                      <a:alpha val="43137"/>
                    </a:srgbClr>
                  </a:outerShdw>
                </a:effectLst>
              </a:rPr>
              <a:t>take place within the </a:t>
            </a:r>
            <a:r>
              <a:rPr lang="en-US" dirty="0">
                <a:solidFill>
                  <a:srgbClr val="0000FF"/>
                </a:solidFill>
                <a:effectLst>
                  <a:outerShdw blurRad="38100" dist="38100" dir="2700000" algn="tl">
                    <a:srgbClr val="000000">
                      <a:alpha val="43137"/>
                    </a:srgbClr>
                  </a:outerShdw>
                </a:effectLst>
              </a:rPr>
              <a:t>Thylakoid Membranes </a:t>
            </a:r>
          </a:p>
        </p:txBody>
      </p:sp>
      <p:sp>
        <p:nvSpPr>
          <p:cNvPr id="3" name="Content Placeholder 2"/>
          <p:cNvSpPr>
            <a:spLocks noGrp="1"/>
          </p:cNvSpPr>
          <p:nvPr>
            <p:ph idx="1"/>
          </p:nvPr>
        </p:nvSpPr>
        <p:spPr>
          <a:xfrm>
            <a:off x="313267" y="1405467"/>
            <a:ext cx="8475133" cy="5087407"/>
          </a:xfrm>
        </p:spPr>
        <p:txBody>
          <a:bodyPr/>
          <a:lstStyle/>
          <a:p>
            <a:pPr>
              <a:spcBef>
                <a:spcPts val="1200"/>
              </a:spcBef>
            </a:pPr>
            <a:r>
              <a:rPr lang="en-US" dirty="0"/>
              <a:t>A </a:t>
            </a:r>
            <a:r>
              <a:rPr lang="en-US" b="1" dirty="0">
                <a:solidFill>
                  <a:srgbClr val="0000FF"/>
                </a:solidFill>
              </a:rPr>
              <a:t>Thylakoid Membrane </a:t>
            </a:r>
            <a:r>
              <a:rPr lang="en-US" dirty="0"/>
              <a:t>includes numerous copies of</a:t>
            </a:r>
          </a:p>
          <a:p>
            <a:pPr lvl="1">
              <a:spcBef>
                <a:spcPts val="1200"/>
              </a:spcBef>
            </a:pPr>
            <a:r>
              <a:rPr lang="en-US" sz="2800" dirty="0"/>
              <a:t>the </a:t>
            </a:r>
            <a:r>
              <a:rPr lang="en-US" sz="2800" dirty="0">
                <a:solidFill>
                  <a:srgbClr val="7030A0"/>
                </a:solidFill>
              </a:rPr>
              <a:t>two photosystems </a:t>
            </a:r>
            <a:r>
              <a:rPr lang="en-US" sz="2800" dirty="0"/>
              <a:t>and</a:t>
            </a:r>
          </a:p>
          <a:p>
            <a:pPr lvl="1">
              <a:spcBef>
                <a:spcPts val="1200"/>
              </a:spcBef>
            </a:pPr>
            <a:r>
              <a:rPr lang="en-US" sz="2800" dirty="0"/>
              <a:t>the </a:t>
            </a:r>
            <a:r>
              <a:rPr lang="en-US" sz="2800" dirty="0">
                <a:solidFill>
                  <a:srgbClr val="7030A0"/>
                </a:solidFill>
              </a:rPr>
              <a:t>electron transport chain.</a:t>
            </a:r>
          </a:p>
          <a:p>
            <a:pPr lvl="0">
              <a:spcBef>
                <a:spcPts val="1200"/>
              </a:spcBef>
            </a:pPr>
            <a:r>
              <a:rPr lang="en-US" dirty="0">
                <a:solidFill>
                  <a:srgbClr val="FF3300"/>
                </a:solidFill>
              </a:rPr>
              <a:t>Light energy </a:t>
            </a:r>
            <a:r>
              <a:rPr lang="en-US" dirty="0">
                <a:solidFill>
                  <a:prstClr val="black"/>
                </a:solidFill>
              </a:rPr>
              <a:t>absorbed by the </a:t>
            </a:r>
            <a:r>
              <a:rPr lang="en-US" dirty="0">
                <a:solidFill>
                  <a:srgbClr val="7030A0"/>
                </a:solidFill>
              </a:rPr>
              <a:t>two photosystems </a:t>
            </a:r>
            <a:r>
              <a:rPr lang="en-US" dirty="0">
                <a:solidFill>
                  <a:prstClr val="black"/>
                </a:solidFill>
              </a:rPr>
              <a:t>drives the </a:t>
            </a:r>
            <a:r>
              <a:rPr lang="en-US" dirty="0">
                <a:solidFill>
                  <a:srgbClr val="FF3300"/>
                </a:solidFill>
              </a:rPr>
              <a:t>flow of electrons </a:t>
            </a:r>
            <a:r>
              <a:rPr lang="en-US" dirty="0">
                <a:solidFill>
                  <a:prstClr val="black"/>
                </a:solidFill>
              </a:rPr>
              <a:t>from </a:t>
            </a:r>
            <a:r>
              <a:rPr lang="en-US" b="1" dirty="0">
                <a:solidFill>
                  <a:srgbClr val="0000FF"/>
                </a:solidFill>
                <a:effectLst>
                  <a:outerShdw blurRad="38100" dist="38100" dir="2700000" algn="tl">
                    <a:srgbClr val="000000">
                      <a:alpha val="43137"/>
                    </a:srgbClr>
                  </a:outerShdw>
                </a:effectLst>
              </a:rPr>
              <a:t>Water to NADPH</a:t>
            </a:r>
            <a:r>
              <a:rPr lang="en-US" dirty="0">
                <a:solidFill>
                  <a:prstClr val="black"/>
                </a:solidFill>
              </a:rPr>
              <a:t>. </a:t>
            </a:r>
          </a:p>
          <a:p>
            <a:pPr lvl="0">
              <a:spcBef>
                <a:spcPts val="1200"/>
              </a:spcBef>
            </a:pPr>
            <a:r>
              <a:rPr lang="en-US" dirty="0">
                <a:solidFill>
                  <a:prstClr val="black"/>
                </a:solidFill>
              </a:rPr>
              <a:t>The electron transport chain helps to produce the concentration gradient of H</a:t>
            </a:r>
            <a:r>
              <a:rPr lang="en-US" baseline="30000" dirty="0">
                <a:solidFill>
                  <a:prstClr val="black"/>
                </a:solidFill>
              </a:rPr>
              <a:t>+</a:t>
            </a:r>
            <a:r>
              <a:rPr lang="en-US" dirty="0">
                <a:solidFill>
                  <a:prstClr val="black"/>
                </a:solidFill>
              </a:rPr>
              <a:t> across the thylakoid membrane, which drives H</a:t>
            </a:r>
            <a:r>
              <a:rPr lang="en-US" baseline="30000" dirty="0">
                <a:solidFill>
                  <a:prstClr val="black"/>
                </a:solidFill>
              </a:rPr>
              <a:t>+</a:t>
            </a:r>
            <a:r>
              <a:rPr lang="en-US" dirty="0">
                <a:solidFill>
                  <a:prstClr val="black"/>
                </a:solidFill>
              </a:rPr>
              <a:t> through ATP synthase, producing </a:t>
            </a:r>
            <a:r>
              <a:rPr lang="en-US" b="1" dirty="0">
                <a:solidFill>
                  <a:srgbClr val="0000FF"/>
                </a:solidFill>
                <a:effectLst>
                  <a:outerShdw blurRad="38100" dist="38100" dir="2700000" algn="tl">
                    <a:srgbClr val="000000">
                      <a:alpha val="43137"/>
                    </a:srgbClr>
                  </a:outerShdw>
                </a:effectLst>
              </a:rPr>
              <a:t>ATP. </a:t>
            </a:r>
          </a:p>
          <a:p>
            <a:endParaRPr lang="en-US" dirty="0">
              <a:solidFill>
                <a:srgbClr val="7030A0"/>
              </a:solidFill>
            </a:endParaRPr>
          </a:p>
        </p:txBody>
      </p:sp>
      <p:sp>
        <p:nvSpPr>
          <p:cNvPr id="4" name="Footer Placeholder 3"/>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Tree>
    <p:extLst>
      <p:ext uri="{BB962C8B-B14F-4D97-AF65-F5344CB8AC3E}">
        <p14:creationId xmlns:p14="http://schemas.microsoft.com/office/powerpoint/2010/main" val="24384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5" name="Shape 715"/>
          <p:cNvSpPr/>
          <p:nvPr/>
        </p:nvSpPr>
        <p:spPr>
          <a:xfrm>
            <a:off x="454843" y="5377508"/>
            <a:ext cx="8234314"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6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Photosystem II </a:t>
            </a:r>
            <a:r>
              <a:rPr sz="2600" kern="0" dirty="0">
                <a:solidFill>
                  <a:sysClr val="windowText" lastClr="000000"/>
                </a:solidFill>
                <a:latin typeface="Calibri"/>
                <a:ea typeface="Calibri"/>
                <a:cs typeface="Calibri"/>
                <a:sym typeface="Calibri"/>
              </a:rPr>
              <a:t>is a collection of </a:t>
            </a:r>
            <a:r>
              <a:rPr lang="en-US" sz="2600" b="1" kern="0" dirty="0">
                <a:solidFill>
                  <a:srgbClr val="00B0F0"/>
                </a:solidFill>
                <a:latin typeface="Calibri"/>
                <a:ea typeface="Calibri"/>
                <a:cs typeface="Calibri"/>
                <a:sym typeface="Calibri"/>
              </a:rPr>
              <a:t>chlorophyll</a:t>
            </a:r>
            <a:r>
              <a:rPr sz="2600" kern="0" dirty="0">
                <a:solidFill>
                  <a:sysClr val="windowText" lastClr="000000"/>
                </a:solidFill>
                <a:latin typeface="Calibri"/>
                <a:ea typeface="Calibri"/>
                <a:cs typeface="Calibri"/>
                <a:sym typeface="Calibri"/>
              </a:rPr>
              <a:t> molecules that absorb the </a:t>
            </a:r>
            <a:r>
              <a:rPr lang="en-US" sz="2600" b="1" kern="0" dirty="0">
                <a:solidFill>
                  <a:srgbClr val="00B0F0"/>
                </a:solidFill>
                <a:latin typeface="Calibri"/>
                <a:ea typeface="Calibri"/>
                <a:cs typeface="Calibri"/>
                <a:sym typeface="Calibri"/>
              </a:rPr>
              <a:t>light energy</a:t>
            </a:r>
            <a:r>
              <a:rPr sz="2600" b="1" kern="0" dirty="0">
                <a:solidFill>
                  <a:srgbClr val="00B0F0"/>
                </a:solidFill>
                <a:latin typeface="Calibri"/>
                <a:ea typeface="Calibri"/>
                <a:cs typeface="Calibri"/>
                <a:sym typeface="Calibri"/>
              </a:rPr>
              <a:t> </a:t>
            </a:r>
            <a:r>
              <a:rPr sz="2600" kern="0" dirty="0">
                <a:solidFill>
                  <a:sysClr val="windowText" lastClr="000000"/>
                </a:solidFill>
                <a:latin typeface="Calibri"/>
                <a:ea typeface="Calibri"/>
                <a:cs typeface="Calibri"/>
                <a:sym typeface="Calibri"/>
              </a:rPr>
              <a:t>from the sun.</a:t>
            </a:r>
            <a:endParaRPr sz="2600" kern="0" dirty="0">
              <a:solidFill>
                <a:sysClr val="windowText" lastClr="000000"/>
              </a:solidFill>
              <a:latin typeface="Arial"/>
              <a:ea typeface="Arial"/>
              <a:cs typeface="Arial"/>
              <a:sym typeface="Arial"/>
            </a:endParaRPr>
          </a:p>
        </p:txBody>
      </p:sp>
      <p:sp>
        <p:nvSpPr>
          <p:cNvPr id="718" name="Shape 718"/>
          <p:cNvSpPr/>
          <p:nvPr/>
        </p:nvSpPr>
        <p:spPr>
          <a:xfrm>
            <a:off x="406528" y="4160773"/>
            <a:ext cx="8063112"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600">
                <a:latin typeface="Calibri"/>
                <a:ea typeface="Calibri"/>
                <a:cs typeface="Calibri"/>
                <a:sym typeface="Calibri"/>
              </a:defRPr>
            </a:lvl1pPr>
          </a:lstStyle>
          <a:p>
            <a:pPr>
              <a:defRPr sz="1800"/>
            </a:pPr>
            <a:r>
              <a:rPr sz="2400" kern="0" dirty="0">
                <a:solidFill>
                  <a:sysClr val="windowText" lastClr="000000"/>
                </a:solidFill>
              </a:rPr>
              <a:t>This diagram is a slice of a section of the thylakoid membrane.  Embedded in the membrane are photosystems.</a:t>
            </a:r>
          </a:p>
        </p:txBody>
      </p:sp>
      <p:grpSp>
        <p:nvGrpSpPr>
          <p:cNvPr id="730" name="Group 730"/>
          <p:cNvGrpSpPr/>
          <p:nvPr/>
        </p:nvGrpSpPr>
        <p:grpSpPr>
          <a:xfrm>
            <a:off x="0" y="115388"/>
            <a:ext cx="9144000" cy="3992506"/>
            <a:chOff x="0" y="0"/>
            <a:chExt cx="9144000" cy="3992505"/>
          </a:xfrm>
        </p:grpSpPr>
        <p:pic>
          <p:nvPicPr>
            <p:cNvPr id="719" name="pasted-image.png"/>
            <p:cNvPicPr/>
            <p:nvPr/>
          </p:nvPicPr>
          <p:blipFill>
            <a:blip r:embed="rId2"/>
            <a:srcRect b="5150"/>
            <a:stretch>
              <a:fillRect/>
            </a:stretch>
          </p:blipFill>
          <p:spPr>
            <a:xfrm>
              <a:off x="0" y="0"/>
              <a:ext cx="9144000" cy="3828511"/>
            </a:xfrm>
            <a:prstGeom prst="rect">
              <a:avLst/>
            </a:prstGeom>
            <a:ln w="12700" cap="flat">
              <a:noFill/>
              <a:miter lim="400000"/>
            </a:ln>
            <a:effectLst/>
          </p:spPr>
        </p:pic>
        <p:sp>
          <p:nvSpPr>
            <p:cNvPr id="720" name="Shape 720"/>
            <p:cNvSpPr/>
            <p:nvPr/>
          </p:nvSpPr>
          <p:spPr>
            <a:xfrm>
              <a:off x="1403286" y="3377987"/>
              <a:ext cx="410834" cy="239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AC8DD"/>
            </a:solidFill>
            <a:ln w="12700" cap="flat">
              <a:solidFill>
                <a:srgbClr val="333399"/>
              </a:solidFill>
              <a:prstDash val="solid"/>
              <a:bevel/>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21" name="Shape 721"/>
            <p:cNvSpPr/>
            <p:nvPr/>
          </p:nvSpPr>
          <p:spPr>
            <a:xfrm>
              <a:off x="2270676" y="3552726"/>
              <a:ext cx="208667" cy="227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FF2600"/>
              </a:solidFill>
              <a:prstDash val="solid"/>
              <a:bevel/>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22" name="Shape 722"/>
            <p:cNvSpPr/>
            <p:nvPr/>
          </p:nvSpPr>
          <p:spPr>
            <a:xfrm>
              <a:off x="2835826" y="3552726"/>
              <a:ext cx="234067" cy="227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23" name="Shape 723"/>
            <p:cNvSpPr/>
            <p:nvPr/>
          </p:nvSpPr>
          <p:spPr>
            <a:xfrm>
              <a:off x="3160294" y="3169404"/>
              <a:ext cx="3018197" cy="635898"/>
            </a:xfrm>
            <a:prstGeom prst="rect">
              <a:avLst/>
            </a:prstGeom>
            <a:solidFill>
              <a:srgbClr val="FFFFFF"/>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724" name="pasted-image.png"/>
            <p:cNvPicPr/>
            <p:nvPr/>
          </p:nvPicPr>
          <p:blipFill>
            <a:blip r:embed="rId3"/>
            <a:stretch>
              <a:fillRect/>
            </a:stretch>
          </p:blipFill>
          <p:spPr>
            <a:xfrm>
              <a:off x="3885102" y="3169382"/>
              <a:ext cx="900511" cy="823124"/>
            </a:xfrm>
            <a:prstGeom prst="rect">
              <a:avLst/>
            </a:prstGeom>
            <a:ln w="12700" cap="flat">
              <a:noFill/>
              <a:miter lim="400000"/>
            </a:ln>
            <a:effectLst/>
          </p:spPr>
        </p:pic>
        <p:sp>
          <p:nvSpPr>
            <p:cNvPr id="725" name="Shape 725"/>
            <p:cNvSpPr/>
            <p:nvPr/>
          </p:nvSpPr>
          <p:spPr>
            <a:xfrm>
              <a:off x="7246977" y="424625"/>
              <a:ext cx="469042" cy="198069"/>
            </a:xfrm>
            <a:prstGeom prst="rect">
              <a:avLst/>
            </a:prstGeom>
            <a:solidFill>
              <a:srgbClr val="FFFFFF"/>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26" name="Shape 726"/>
            <p:cNvSpPr/>
            <p:nvPr/>
          </p:nvSpPr>
          <p:spPr>
            <a:xfrm>
              <a:off x="7903126" y="410072"/>
              <a:ext cx="234067" cy="227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27" name="Shape 727"/>
            <p:cNvSpPr/>
            <p:nvPr/>
          </p:nvSpPr>
          <p:spPr>
            <a:xfrm>
              <a:off x="8415377" y="424625"/>
              <a:ext cx="522546" cy="198069"/>
            </a:xfrm>
            <a:prstGeom prst="rect">
              <a:avLst/>
            </a:prstGeom>
            <a:solidFill>
              <a:srgbClr val="F6BE7D"/>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728" name="pasted-image.png"/>
            <p:cNvPicPr/>
            <p:nvPr/>
          </p:nvPicPr>
          <p:blipFill>
            <a:blip r:embed="rId4"/>
            <a:stretch>
              <a:fillRect/>
            </a:stretch>
          </p:blipFill>
          <p:spPr>
            <a:xfrm>
              <a:off x="8318977" y="651964"/>
              <a:ext cx="249811" cy="249811"/>
            </a:xfrm>
            <a:prstGeom prst="rect">
              <a:avLst/>
            </a:prstGeom>
            <a:ln w="12700" cap="flat">
              <a:noFill/>
              <a:miter lim="400000"/>
            </a:ln>
            <a:effectLst/>
          </p:spPr>
        </p:pic>
        <p:pic>
          <p:nvPicPr>
            <p:cNvPr id="729" name="pasted-image.png"/>
            <p:cNvPicPr/>
            <p:nvPr/>
          </p:nvPicPr>
          <p:blipFill>
            <a:blip r:embed="rId5"/>
            <a:stretch>
              <a:fillRect/>
            </a:stretch>
          </p:blipFill>
          <p:spPr>
            <a:xfrm>
              <a:off x="8290743" y="41672"/>
              <a:ext cx="281941" cy="281941"/>
            </a:xfrm>
            <a:prstGeom prst="rect">
              <a:avLst/>
            </a:prstGeom>
            <a:ln w="12700" cap="flat">
              <a:noFill/>
              <a:miter lim="400000"/>
            </a:ln>
            <a:effectLst/>
          </p:spPr>
        </p:pic>
      </p:grpSp>
      <p:sp>
        <p:nvSpPr>
          <p:cNvPr id="2" name="Slide Number Placeholder 1"/>
          <p:cNvSpPr>
            <a:spLocks noGrp="1"/>
          </p:cNvSpPr>
          <p:nvPr>
            <p:ph type="sldNum" sz="quarter" idx="2"/>
          </p:nvPr>
        </p:nvSpPr>
        <p:spPr/>
        <p:txBody>
          <a:bodyPr/>
          <a:lstStyle/>
          <a:p>
            <a:fld id="{86CB4B4D-7CA3-9044-876B-883B54F8677D}" type="slidenum">
              <a:rPr lang="en-US" smtClean="0"/>
              <a:pPr/>
              <a:t>56</a:t>
            </a:fld>
            <a:endParaRPr lang="en-US"/>
          </a:p>
        </p:txBody>
      </p:sp>
    </p:spTree>
    <p:extLst>
      <p:ext uri="{BB962C8B-B14F-4D97-AF65-F5344CB8AC3E}">
        <p14:creationId xmlns:p14="http://schemas.microsoft.com/office/powerpoint/2010/main" val="9936037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fade">
                                      <p:cBhvr>
                                        <p:cTn id="7" dur="500"/>
                                        <p:tgtEl>
                                          <p:spTgt spid="7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5"/>
                                        </p:tgtEl>
                                        <p:attrNameLst>
                                          <p:attrName>style.visibility</p:attrName>
                                        </p:attrNameLst>
                                      </p:cBhvr>
                                      <p:to>
                                        <p:strVal val="visible"/>
                                      </p:to>
                                    </p:set>
                                    <p:animEffect transition="in" filter="fade">
                                      <p:cBhvr>
                                        <p:cTn id="12" dur="5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animBg="1" advAuto="0"/>
      <p:bldP spid="718"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2" name="Shape 732"/>
          <p:cNvSpPr/>
          <p:nvPr/>
        </p:nvSpPr>
        <p:spPr>
          <a:xfrm>
            <a:off x="570484" y="4374889"/>
            <a:ext cx="8293470"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defTabSz="457200"/>
            <a:r>
              <a:rPr sz="2400" kern="0" dirty="0">
                <a:solidFill>
                  <a:sysClr val="windowText" lastClr="000000"/>
                </a:solidFill>
                <a:latin typeface="Arial"/>
                <a:ea typeface="Arial"/>
                <a:cs typeface="Arial"/>
                <a:sym typeface="Arial"/>
              </a:rPr>
              <a:t>When </a:t>
            </a:r>
            <a:r>
              <a:rPr lang="en-US" sz="2400" b="1" kern="0" dirty="0">
                <a:solidFill>
                  <a:srgbClr val="00B0F0"/>
                </a:solidFill>
                <a:latin typeface="Calibri"/>
                <a:ea typeface="Calibri"/>
                <a:cs typeface="Calibri"/>
                <a:sym typeface="Calibri"/>
              </a:rPr>
              <a:t>sunlight</a:t>
            </a:r>
            <a:r>
              <a:rPr sz="2400" kern="0" dirty="0">
                <a:solidFill>
                  <a:sysClr val="windowText" lastClr="000000"/>
                </a:solidFill>
                <a:latin typeface="Calibri"/>
                <a:ea typeface="Calibri"/>
                <a:cs typeface="Calibri"/>
                <a:sym typeface="Calibri"/>
              </a:rPr>
              <a:t> strikes the surface of the leaf, the </a:t>
            </a:r>
            <a:r>
              <a:rPr sz="2400" b="1" kern="0" dirty="0">
                <a:solidFill>
                  <a:srgbClr val="00B050"/>
                </a:solidFill>
                <a:latin typeface="Calibri"/>
                <a:ea typeface="Calibri"/>
                <a:cs typeface="Calibri"/>
                <a:sym typeface="Calibri"/>
              </a:rPr>
              <a:t>chlorophyll</a:t>
            </a:r>
            <a:r>
              <a:rPr sz="2400" kern="0" dirty="0">
                <a:solidFill>
                  <a:sysClr val="windowText" lastClr="000000"/>
                </a:solidFill>
                <a:latin typeface="Calibri"/>
                <a:ea typeface="Calibri"/>
                <a:cs typeface="Calibri"/>
                <a:sym typeface="Calibri"/>
              </a:rPr>
              <a:t> molecules absorb the energy from the sun.</a:t>
            </a:r>
          </a:p>
        </p:txBody>
      </p:sp>
      <p:sp>
        <p:nvSpPr>
          <p:cNvPr id="734" name="Shape 734"/>
          <p:cNvSpPr/>
          <p:nvPr/>
        </p:nvSpPr>
        <p:spPr>
          <a:xfrm>
            <a:off x="570483" y="5352871"/>
            <a:ext cx="8572947" cy="12772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137D1C"/>
                </a:solidFill>
                <a:latin typeface="Calibri"/>
                <a:ea typeface="Calibri"/>
                <a:cs typeface="Calibri"/>
                <a:sym typeface="Calibri"/>
              </a:defRPr>
            </a:lvl1pPr>
          </a:lstStyle>
          <a:p>
            <a:pPr>
              <a:defRPr sz="1800">
                <a:solidFill>
                  <a:srgbClr val="000000"/>
                </a:solidFill>
              </a:defRPr>
            </a:pPr>
            <a:r>
              <a:rPr sz="2400" kern="0" dirty="0">
                <a:solidFill>
                  <a:srgbClr val="FF0000"/>
                </a:solidFill>
              </a:rPr>
              <a:t>This light energy increases the </a:t>
            </a:r>
            <a:r>
              <a:rPr lang="en-US" sz="2400" kern="0" dirty="0">
                <a:solidFill>
                  <a:srgbClr val="FF0000"/>
                </a:solidFill>
              </a:rPr>
              <a:t>energy</a:t>
            </a:r>
            <a:r>
              <a:rPr sz="2400" kern="0" dirty="0">
                <a:solidFill>
                  <a:srgbClr val="FF0000"/>
                </a:solidFill>
              </a:rPr>
              <a:t> level of the </a:t>
            </a:r>
            <a:r>
              <a:rPr lang="en-US" sz="2400" kern="0" dirty="0">
                <a:solidFill>
                  <a:srgbClr val="002060"/>
                </a:solidFill>
              </a:rPr>
              <a:t>electrons</a:t>
            </a:r>
            <a:r>
              <a:rPr sz="2400" kern="0" dirty="0">
                <a:solidFill>
                  <a:srgbClr val="FF0000"/>
                </a:solidFill>
              </a:rPr>
              <a:t> in chlorophyll molecules.  </a:t>
            </a:r>
            <a:endParaRPr lang="en-US" sz="2400" kern="0" dirty="0">
              <a:solidFill>
                <a:srgbClr val="FF0000"/>
              </a:solidFill>
            </a:endParaRPr>
          </a:p>
          <a:p>
            <a:pPr>
              <a:spcBef>
                <a:spcPts val="600"/>
              </a:spcBef>
              <a:defRPr sz="1800">
                <a:solidFill>
                  <a:srgbClr val="000000"/>
                </a:solidFill>
              </a:defRPr>
            </a:pPr>
            <a:r>
              <a:rPr sz="2400" kern="0" dirty="0">
                <a:solidFill>
                  <a:srgbClr val="FF0000"/>
                </a:solidFill>
              </a:rPr>
              <a:t>These high-energy electrons </a:t>
            </a:r>
            <a:r>
              <a:rPr lang="en-US" sz="2400" kern="0" dirty="0">
                <a:solidFill>
                  <a:srgbClr val="FF0000"/>
                </a:solidFill>
              </a:rPr>
              <a:t>are passed to the </a:t>
            </a:r>
            <a:r>
              <a:rPr lang="en-US" sz="2400" kern="0" dirty="0">
                <a:solidFill>
                  <a:srgbClr val="002060"/>
                </a:solidFill>
              </a:rPr>
              <a:t>ETC </a:t>
            </a:r>
            <a:r>
              <a:rPr lang="en-US" sz="1400" kern="0" dirty="0">
                <a:solidFill>
                  <a:srgbClr val="002060"/>
                </a:solidFill>
              </a:rPr>
              <a:t>(Electron Transport Chain) </a:t>
            </a:r>
            <a:r>
              <a:rPr lang="en-US" sz="2400" kern="0" dirty="0">
                <a:solidFill>
                  <a:srgbClr val="FF0000"/>
                </a:solidFill>
              </a:rPr>
              <a:t>.</a:t>
            </a:r>
            <a:endParaRPr sz="2400" kern="0" dirty="0">
              <a:solidFill>
                <a:srgbClr val="FF0000"/>
              </a:solidFill>
              <a:latin typeface="Arial"/>
              <a:ea typeface="Arial"/>
              <a:cs typeface="Arial"/>
              <a:sym typeface="Arial"/>
            </a:endParaRPr>
          </a:p>
        </p:txBody>
      </p:sp>
      <p:pic>
        <p:nvPicPr>
          <p:cNvPr id="738" name="pasted-image.png"/>
          <p:cNvPicPr/>
          <p:nvPr/>
        </p:nvPicPr>
        <p:blipFill>
          <a:blip r:embed="rId2"/>
          <a:srcRect l="3871" t="2420" r="17724" b="13806"/>
          <a:stretch>
            <a:fillRect/>
          </a:stretch>
        </p:blipFill>
        <p:spPr>
          <a:xfrm>
            <a:off x="280047" y="4425570"/>
            <a:ext cx="311836" cy="320307"/>
          </a:xfrm>
          <a:prstGeom prst="rect">
            <a:avLst/>
          </a:prstGeom>
          <a:ln w="12700">
            <a:miter lim="400000"/>
          </a:ln>
        </p:spPr>
      </p:pic>
      <p:pic>
        <p:nvPicPr>
          <p:cNvPr id="739" name="pasted-image.png"/>
          <p:cNvPicPr/>
          <p:nvPr/>
        </p:nvPicPr>
        <p:blipFill>
          <a:blip r:embed="rId3"/>
          <a:stretch>
            <a:fillRect/>
          </a:stretch>
        </p:blipFill>
        <p:spPr>
          <a:xfrm>
            <a:off x="275880" y="5394721"/>
            <a:ext cx="320279" cy="320279"/>
          </a:xfrm>
          <a:prstGeom prst="rect">
            <a:avLst/>
          </a:prstGeom>
          <a:ln w="12700">
            <a:miter lim="400000"/>
          </a:ln>
        </p:spPr>
      </p:pic>
      <p:grpSp>
        <p:nvGrpSpPr>
          <p:cNvPr id="751" name="Group 751"/>
          <p:cNvGrpSpPr/>
          <p:nvPr/>
        </p:nvGrpSpPr>
        <p:grpSpPr>
          <a:xfrm>
            <a:off x="0" y="115388"/>
            <a:ext cx="9144000" cy="3992506"/>
            <a:chOff x="0" y="0"/>
            <a:chExt cx="9144000" cy="3992505"/>
          </a:xfrm>
        </p:grpSpPr>
        <p:pic>
          <p:nvPicPr>
            <p:cNvPr id="740" name="pasted-image.png"/>
            <p:cNvPicPr/>
            <p:nvPr/>
          </p:nvPicPr>
          <p:blipFill>
            <a:blip r:embed="rId4"/>
            <a:srcRect b="5150"/>
            <a:stretch>
              <a:fillRect/>
            </a:stretch>
          </p:blipFill>
          <p:spPr>
            <a:xfrm>
              <a:off x="0" y="0"/>
              <a:ext cx="9144000" cy="3828511"/>
            </a:xfrm>
            <a:prstGeom prst="rect">
              <a:avLst/>
            </a:prstGeom>
            <a:ln w="12700" cap="flat">
              <a:noFill/>
              <a:miter lim="400000"/>
            </a:ln>
            <a:effectLst/>
          </p:spPr>
        </p:pic>
        <p:sp>
          <p:nvSpPr>
            <p:cNvPr id="741" name="Shape 741"/>
            <p:cNvSpPr/>
            <p:nvPr/>
          </p:nvSpPr>
          <p:spPr>
            <a:xfrm>
              <a:off x="1403286" y="3377987"/>
              <a:ext cx="410834" cy="239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AC8DD"/>
            </a:solidFill>
            <a:ln w="12700" cap="flat">
              <a:solidFill>
                <a:srgbClr val="333399"/>
              </a:solidFill>
              <a:prstDash val="solid"/>
              <a:bevel/>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42" name="Shape 742"/>
            <p:cNvSpPr/>
            <p:nvPr/>
          </p:nvSpPr>
          <p:spPr>
            <a:xfrm>
              <a:off x="2270676" y="3552726"/>
              <a:ext cx="208667" cy="227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FF2600"/>
              </a:solidFill>
              <a:prstDash val="solid"/>
              <a:bevel/>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43" name="Shape 743"/>
            <p:cNvSpPr/>
            <p:nvPr/>
          </p:nvSpPr>
          <p:spPr>
            <a:xfrm>
              <a:off x="2835826" y="3552726"/>
              <a:ext cx="234067" cy="227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44" name="Shape 744"/>
            <p:cNvSpPr/>
            <p:nvPr/>
          </p:nvSpPr>
          <p:spPr>
            <a:xfrm>
              <a:off x="3160294" y="3169404"/>
              <a:ext cx="3018197" cy="635898"/>
            </a:xfrm>
            <a:prstGeom prst="rect">
              <a:avLst/>
            </a:prstGeom>
            <a:solidFill>
              <a:srgbClr val="FFFFFF"/>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745" name="pasted-image.png"/>
            <p:cNvPicPr/>
            <p:nvPr/>
          </p:nvPicPr>
          <p:blipFill>
            <a:blip r:embed="rId5"/>
            <a:stretch>
              <a:fillRect/>
            </a:stretch>
          </p:blipFill>
          <p:spPr>
            <a:xfrm>
              <a:off x="3885102" y="3169382"/>
              <a:ext cx="900511" cy="823124"/>
            </a:xfrm>
            <a:prstGeom prst="rect">
              <a:avLst/>
            </a:prstGeom>
            <a:ln w="12700" cap="flat">
              <a:noFill/>
              <a:miter lim="400000"/>
            </a:ln>
            <a:effectLst/>
          </p:spPr>
        </p:pic>
        <p:sp>
          <p:nvSpPr>
            <p:cNvPr id="746" name="Shape 746"/>
            <p:cNvSpPr/>
            <p:nvPr/>
          </p:nvSpPr>
          <p:spPr>
            <a:xfrm>
              <a:off x="7246977" y="424625"/>
              <a:ext cx="469042" cy="198069"/>
            </a:xfrm>
            <a:prstGeom prst="rect">
              <a:avLst/>
            </a:prstGeom>
            <a:solidFill>
              <a:srgbClr val="FFFFFF"/>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47" name="Shape 747"/>
            <p:cNvSpPr/>
            <p:nvPr/>
          </p:nvSpPr>
          <p:spPr>
            <a:xfrm>
              <a:off x="7903126" y="410072"/>
              <a:ext cx="234067" cy="2271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748" name="Shape 748"/>
            <p:cNvSpPr/>
            <p:nvPr/>
          </p:nvSpPr>
          <p:spPr>
            <a:xfrm>
              <a:off x="8415377" y="424625"/>
              <a:ext cx="522546" cy="198069"/>
            </a:xfrm>
            <a:prstGeom prst="rect">
              <a:avLst/>
            </a:prstGeom>
            <a:solidFill>
              <a:srgbClr val="F6BE7D"/>
            </a:solidFill>
            <a:ln w="12700" cap="flat">
              <a:noFill/>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749" name="pasted-image.png"/>
            <p:cNvPicPr/>
            <p:nvPr/>
          </p:nvPicPr>
          <p:blipFill>
            <a:blip r:embed="rId6"/>
            <a:stretch>
              <a:fillRect/>
            </a:stretch>
          </p:blipFill>
          <p:spPr>
            <a:xfrm>
              <a:off x="8318977" y="651964"/>
              <a:ext cx="249811" cy="249811"/>
            </a:xfrm>
            <a:prstGeom prst="rect">
              <a:avLst/>
            </a:prstGeom>
            <a:ln w="12700" cap="flat">
              <a:noFill/>
              <a:miter lim="400000"/>
            </a:ln>
            <a:effectLst/>
          </p:spPr>
        </p:pic>
        <p:pic>
          <p:nvPicPr>
            <p:cNvPr id="750" name="pasted-image.png"/>
            <p:cNvPicPr/>
            <p:nvPr/>
          </p:nvPicPr>
          <p:blipFill>
            <a:blip r:embed="rId7"/>
            <a:stretch>
              <a:fillRect/>
            </a:stretch>
          </p:blipFill>
          <p:spPr>
            <a:xfrm>
              <a:off x="8290743" y="41672"/>
              <a:ext cx="281941" cy="281941"/>
            </a:xfrm>
            <a:prstGeom prst="rect">
              <a:avLst/>
            </a:prstGeom>
            <a:ln w="12700" cap="flat">
              <a:noFill/>
              <a:miter lim="400000"/>
            </a:ln>
            <a:effectLst/>
          </p:spPr>
        </p:pic>
      </p:grpSp>
      <p:sp>
        <p:nvSpPr>
          <p:cNvPr id="752" name="Shape 752"/>
          <p:cNvSpPr/>
          <p:nvPr/>
        </p:nvSpPr>
        <p:spPr>
          <a:xfrm>
            <a:off x="1384858" y="1262040"/>
            <a:ext cx="281730" cy="34842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20" name="Shape 650">
            <a:extLst>
              <a:ext uri="{FF2B5EF4-FFF2-40B4-BE49-F238E27FC236}">
                <a16:creationId xmlns:a16="http://schemas.microsoft.com/office/drawing/2014/main" id="{5320B5B0-870E-4CBA-AB9F-CC06B325DC4B}"/>
              </a:ext>
            </a:extLst>
          </p:cNvPr>
          <p:cNvSpPr/>
          <p:nvPr/>
        </p:nvSpPr>
        <p:spPr>
          <a:xfrm>
            <a:off x="2289882" y="1129361"/>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21" name="Shape 651">
            <a:extLst>
              <a:ext uri="{FF2B5EF4-FFF2-40B4-BE49-F238E27FC236}">
                <a16:creationId xmlns:a16="http://schemas.microsoft.com/office/drawing/2014/main" id="{80977A70-668B-4C93-8657-B1C8C5CAF9CB}"/>
              </a:ext>
            </a:extLst>
          </p:cNvPr>
          <p:cNvSpPr/>
          <p:nvPr/>
        </p:nvSpPr>
        <p:spPr>
          <a:xfrm>
            <a:off x="2768599" y="1308431"/>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22" name="Shape 652">
            <a:extLst>
              <a:ext uri="{FF2B5EF4-FFF2-40B4-BE49-F238E27FC236}">
                <a16:creationId xmlns:a16="http://schemas.microsoft.com/office/drawing/2014/main" id="{9581DD5D-C654-4BC0-A310-68BE31A2CB47}"/>
              </a:ext>
            </a:extLst>
          </p:cNvPr>
          <p:cNvSpPr/>
          <p:nvPr/>
        </p:nvSpPr>
        <p:spPr>
          <a:xfrm>
            <a:off x="3505200" y="1671503"/>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23" name="Shape 653">
            <a:extLst>
              <a:ext uri="{FF2B5EF4-FFF2-40B4-BE49-F238E27FC236}">
                <a16:creationId xmlns:a16="http://schemas.microsoft.com/office/drawing/2014/main" id="{C9D62C9C-002D-448D-B92B-A7173A14193E}"/>
              </a:ext>
            </a:extLst>
          </p:cNvPr>
          <p:cNvSpPr/>
          <p:nvPr/>
        </p:nvSpPr>
        <p:spPr>
          <a:xfrm>
            <a:off x="3969544" y="1878638"/>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24" name="Shape 654">
            <a:extLst>
              <a:ext uri="{FF2B5EF4-FFF2-40B4-BE49-F238E27FC236}">
                <a16:creationId xmlns:a16="http://schemas.microsoft.com/office/drawing/2014/main" id="{0A06A030-E661-4EAD-9AB0-3E7B7B78FA6D}"/>
              </a:ext>
            </a:extLst>
          </p:cNvPr>
          <p:cNvSpPr/>
          <p:nvPr/>
        </p:nvSpPr>
        <p:spPr>
          <a:xfrm>
            <a:off x="4669392" y="2242163"/>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
        <p:nvSpPr>
          <p:cNvPr id="25" name="Shape 654">
            <a:extLst>
              <a:ext uri="{FF2B5EF4-FFF2-40B4-BE49-F238E27FC236}">
                <a16:creationId xmlns:a16="http://schemas.microsoft.com/office/drawing/2014/main" id="{100027B7-DE57-4105-82A0-4626F630955E}"/>
              </a:ext>
            </a:extLst>
          </p:cNvPr>
          <p:cNvSpPr/>
          <p:nvPr/>
        </p:nvSpPr>
        <p:spPr>
          <a:xfrm>
            <a:off x="5328565" y="2537854"/>
            <a:ext cx="544513" cy="358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r>
              <a:rPr kern="0" dirty="0">
                <a:solidFill>
                  <a:sysClr val="windowText" lastClr="000000"/>
                </a:solidFill>
                <a:latin typeface="Calibri"/>
                <a:ea typeface="Calibri"/>
                <a:cs typeface="Calibri"/>
                <a:sym typeface="Calibri"/>
              </a:rPr>
              <a:t>e</a:t>
            </a:r>
            <a:r>
              <a:rPr b="1" kern="0" baseline="30000" dirty="0">
                <a:solidFill>
                  <a:sysClr val="windowText" lastClr="000000"/>
                </a:solidFill>
                <a:latin typeface="Calibri"/>
                <a:ea typeface="Calibri"/>
                <a:cs typeface="Calibri"/>
                <a:sym typeface="Calibri"/>
              </a:rPr>
              <a:t>−</a:t>
            </a:r>
          </a:p>
        </p:txBody>
      </p:sp>
    </p:spTree>
    <p:extLst>
      <p:ext uri="{BB962C8B-B14F-4D97-AF65-F5344CB8AC3E}">
        <p14:creationId xmlns:p14="http://schemas.microsoft.com/office/powerpoint/2010/main" val="48201117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8"/>
                                        </p:tgtEl>
                                        <p:attrNameLst>
                                          <p:attrName>style.visibility</p:attrName>
                                        </p:attrNameLst>
                                      </p:cBhvr>
                                      <p:to>
                                        <p:strVal val="visible"/>
                                      </p:to>
                                    </p:set>
                                    <p:animEffect transition="in" filter="fade">
                                      <p:cBhvr>
                                        <p:cTn id="7" dur="500"/>
                                        <p:tgtEl>
                                          <p:spTgt spid="7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2"/>
                                        </p:tgtEl>
                                        <p:attrNameLst>
                                          <p:attrName>style.visibility</p:attrName>
                                        </p:attrNameLst>
                                      </p:cBhvr>
                                      <p:to>
                                        <p:strVal val="visible"/>
                                      </p:to>
                                    </p:set>
                                    <p:animEffect transition="in" filter="fade">
                                      <p:cBhvr>
                                        <p:cTn id="11" dur="500"/>
                                        <p:tgtEl>
                                          <p:spTgt spid="7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39"/>
                                        </p:tgtEl>
                                        <p:attrNameLst>
                                          <p:attrName>style.visibility</p:attrName>
                                        </p:attrNameLst>
                                      </p:cBhvr>
                                      <p:to>
                                        <p:strVal val="visible"/>
                                      </p:to>
                                    </p:set>
                                    <p:animEffect transition="in" filter="fade">
                                      <p:cBhvr>
                                        <p:cTn id="16" dur="500"/>
                                        <p:tgtEl>
                                          <p:spTgt spid="73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34">
                                            <p:txEl>
                                              <p:pRg st="0" end="0"/>
                                            </p:txEl>
                                          </p:spTgt>
                                        </p:tgtEl>
                                        <p:attrNameLst>
                                          <p:attrName>style.visibility</p:attrName>
                                        </p:attrNameLst>
                                      </p:cBhvr>
                                      <p:to>
                                        <p:strVal val="visible"/>
                                      </p:to>
                                    </p:set>
                                    <p:animEffect transition="in" filter="fade">
                                      <p:cBhvr>
                                        <p:cTn id="20" dur="500"/>
                                        <p:tgtEl>
                                          <p:spTgt spid="73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34">
                                            <p:txEl>
                                              <p:pRg st="1" end="1"/>
                                            </p:txEl>
                                          </p:spTgt>
                                        </p:tgtEl>
                                        <p:attrNameLst>
                                          <p:attrName>style.visibility</p:attrName>
                                        </p:attrNameLst>
                                      </p:cBhvr>
                                      <p:to>
                                        <p:strVal val="visible"/>
                                      </p:to>
                                    </p:set>
                                    <p:animEffect transition="in" filter="fade">
                                      <p:cBhvr>
                                        <p:cTn id="25" dur="500"/>
                                        <p:tgtEl>
                                          <p:spTgt spid="734">
                                            <p:txEl>
                                              <p:pRg st="1" end="1"/>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advAuto="0"/>
      <p:bldP spid="20" grpId="0"/>
      <p:bldP spid="21" grpId="0"/>
      <p:bldP spid="22" grpId="0"/>
      <p:bldP spid="23"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4" name="Shape 754"/>
          <p:cNvSpPr/>
          <p:nvPr/>
        </p:nvSpPr>
        <p:spPr>
          <a:xfrm>
            <a:off x="422220" y="4232498"/>
            <a:ext cx="8726786" cy="1477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BA2A3E"/>
                </a:solidFill>
                <a:latin typeface="Calibri"/>
                <a:ea typeface="Calibri"/>
                <a:cs typeface="Calibri"/>
                <a:sym typeface="Calibri"/>
              </a:defRPr>
            </a:lvl1pPr>
          </a:lstStyle>
          <a:p>
            <a:pPr>
              <a:defRPr sz="1800">
                <a:solidFill>
                  <a:srgbClr val="000000"/>
                </a:solidFill>
              </a:defRPr>
            </a:pPr>
            <a:r>
              <a:rPr sz="2400" kern="0" dirty="0">
                <a:solidFill>
                  <a:srgbClr val="000000"/>
                </a:solidFill>
              </a:rPr>
              <a:t>The electrons that were </a:t>
            </a:r>
            <a:r>
              <a:rPr lang="en-US" sz="2400" kern="0" dirty="0">
                <a:solidFill>
                  <a:srgbClr val="000000"/>
                </a:solidFill>
              </a:rPr>
              <a:t>lost</a:t>
            </a:r>
            <a:r>
              <a:rPr sz="2400" kern="0" dirty="0">
                <a:solidFill>
                  <a:srgbClr val="000000"/>
                </a:solidFill>
              </a:rPr>
              <a:t> must now be </a:t>
            </a:r>
            <a:r>
              <a:rPr lang="en-US" sz="2400" kern="0" dirty="0">
                <a:solidFill>
                  <a:srgbClr val="000000"/>
                </a:solidFill>
              </a:rPr>
              <a:t>replaced.</a:t>
            </a:r>
            <a:r>
              <a:rPr sz="2400" kern="0" dirty="0">
                <a:solidFill>
                  <a:srgbClr val="000000"/>
                </a:solidFill>
              </a:rPr>
              <a:t>  Enzymes in the thylakoid membrane break apart </a:t>
            </a:r>
            <a:r>
              <a:rPr lang="en-US" sz="2400" kern="0" dirty="0">
                <a:solidFill>
                  <a:srgbClr val="000000"/>
                </a:solidFill>
              </a:rPr>
              <a:t>water</a:t>
            </a:r>
            <a:r>
              <a:rPr sz="2400" kern="0" dirty="0">
                <a:solidFill>
                  <a:srgbClr val="000000"/>
                </a:solidFill>
              </a:rPr>
              <a:t> molecules into </a:t>
            </a:r>
            <a:r>
              <a:rPr lang="en-US" sz="2400" kern="0" dirty="0">
                <a:solidFill>
                  <a:srgbClr val="000090"/>
                </a:solidFill>
              </a:rPr>
              <a:t>2 electrons, 2 H</a:t>
            </a:r>
            <a:r>
              <a:rPr lang="en-US" sz="2400" b="1" kern="0" baseline="29545" dirty="0">
                <a:solidFill>
                  <a:srgbClr val="000090"/>
                </a:solidFill>
              </a:rPr>
              <a:t>+</a:t>
            </a:r>
            <a:r>
              <a:rPr lang="en-US" sz="2400" kern="0" dirty="0">
                <a:solidFill>
                  <a:srgbClr val="000090"/>
                </a:solidFill>
              </a:rPr>
              <a:t> ions, and 1 oxygen molecule.</a:t>
            </a:r>
          </a:p>
          <a:p>
            <a:pPr>
              <a:defRPr sz="1800">
                <a:solidFill>
                  <a:srgbClr val="000000"/>
                </a:solidFill>
              </a:defRPr>
            </a:pPr>
            <a:endParaRPr sz="1800" kern="0" dirty="0">
              <a:solidFill>
                <a:srgbClr val="000000"/>
              </a:solidFill>
            </a:endParaRPr>
          </a:p>
        </p:txBody>
      </p:sp>
      <p:sp>
        <p:nvSpPr>
          <p:cNvPr id="758" name="Shape 758"/>
          <p:cNvSpPr/>
          <p:nvPr/>
        </p:nvSpPr>
        <p:spPr>
          <a:xfrm>
            <a:off x="402610" y="5568230"/>
            <a:ext cx="8472340"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400" kern="0" dirty="0">
                <a:solidFill>
                  <a:sysClr val="windowText" lastClr="000000"/>
                </a:solidFill>
                <a:latin typeface="Calibri"/>
                <a:ea typeface="Calibri"/>
                <a:cs typeface="Calibri"/>
                <a:sym typeface="Calibri"/>
              </a:rPr>
              <a:t>These </a:t>
            </a:r>
            <a:r>
              <a:rPr sz="3200" kern="0" dirty="0">
                <a:solidFill>
                  <a:srgbClr val="FF0000"/>
                </a:solidFill>
                <a:latin typeface="Calibri"/>
                <a:ea typeface="Calibri"/>
                <a:cs typeface="Calibri"/>
                <a:sym typeface="Calibri"/>
              </a:rPr>
              <a:t>electrons</a:t>
            </a:r>
            <a:r>
              <a:rPr sz="2400" kern="0" dirty="0">
                <a:solidFill>
                  <a:sysClr val="windowText" lastClr="000000"/>
                </a:solidFill>
                <a:latin typeface="Calibri"/>
                <a:ea typeface="Calibri"/>
                <a:cs typeface="Calibri"/>
                <a:sym typeface="Calibri"/>
              </a:rPr>
              <a:t> replace the high-energy electrons that chlorophyll has lost to the electron transport chain</a:t>
            </a:r>
            <a:r>
              <a:rPr lang="en-US" sz="2400" kern="0" dirty="0">
                <a:solidFill>
                  <a:sysClr val="windowText" lastClr="000000"/>
                </a:solidFill>
                <a:latin typeface="Calibri"/>
                <a:ea typeface="Calibri"/>
                <a:cs typeface="Calibri"/>
                <a:sym typeface="Calibri"/>
              </a:rPr>
              <a:t> (ETC)</a:t>
            </a:r>
            <a:r>
              <a:rPr sz="2400" kern="0" dirty="0">
                <a:solidFill>
                  <a:sysClr val="windowText" lastClr="000000"/>
                </a:solidFill>
                <a:latin typeface="Calibri"/>
                <a:ea typeface="Calibri"/>
                <a:cs typeface="Calibri"/>
                <a:sym typeface="Calibri"/>
              </a:rPr>
              <a:t>.</a:t>
            </a:r>
            <a:endParaRPr sz="2400" kern="0" dirty="0">
              <a:solidFill>
                <a:sysClr val="windowText" lastClr="000000"/>
              </a:solidFill>
              <a:latin typeface="Arial"/>
              <a:ea typeface="Arial"/>
              <a:cs typeface="Arial"/>
              <a:sym typeface="Arial"/>
            </a:endParaRPr>
          </a:p>
        </p:txBody>
      </p:sp>
      <p:pic>
        <p:nvPicPr>
          <p:cNvPr id="760" name="pasted-image.png"/>
          <p:cNvPicPr/>
          <p:nvPr/>
        </p:nvPicPr>
        <p:blipFill>
          <a:blip r:embed="rId2"/>
          <a:stretch>
            <a:fillRect/>
          </a:stretch>
        </p:blipFill>
        <p:spPr>
          <a:xfrm>
            <a:off x="107550" y="4314942"/>
            <a:ext cx="314670" cy="314670"/>
          </a:xfrm>
          <a:prstGeom prst="rect">
            <a:avLst/>
          </a:prstGeom>
          <a:ln w="12700">
            <a:miter lim="400000"/>
          </a:ln>
        </p:spPr>
      </p:pic>
      <p:pic>
        <p:nvPicPr>
          <p:cNvPr id="761" name="pasted-image.png"/>
          <p:cNvPicPr/>
          <p:nvPr/>
        </p:nvPicPr>
        <p:blipFill>
          <a:blip r:embed="rId3"/>
          <a:srcRect b="5150"/>
          <a:stretch>
            <a:fillRect/>
          </a:stretch>
        </p:blipFill>
        <p:spPr>
          <a:xfrm>
            <a:off x="0" y="115388"/>
            <a:ext cx="9144000" cy="3828511"/>
          </a:xfrm>
          <a:prstGeom prst="rect">
            <a:avLst/>
          </a:prstGeom>
          <a:ln w="12700">
            <a:miter lim="400000"/>
          </a:ln>
        </p:spPr>
      </p:pic>
      <p:sp>
        <p:nvSpPr>
          <p:cNvPr id="762" name="Shape 762"/>
          <p:cNvSpPr/>
          <p:nvPr/>
        </p:nvSpPr>
        <p:spPr>
          <a:xfrm>
            <a:off x="3160294" y="3284793"/>
            <a:ext cx="3018197" cy="635898"/>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763" name="pasted-image.png"/>
          <p:cNvPicPr/>
          <p:nvPr/>
        </p:nvPicPr>
        <p:blipFill>
          <a:blip r:embed="rId4"/>
          <a:stretch>
            <a:fillRect/>
          </a:stretch>
        </p:blipFill>
        <p:spPr>
          <a:xfrm>
            <a:off x="3885102" y="3284771"/>
            <a:ext cx="900511" cy="823123"/>
          </a:xfrm>
          <a:prstGeom prst="rect">
            <a:avLst/>
          </a:prstGeom>
          <a:ln w="12700">
            <a:miter lim="400000"/>
          </a:ln>
        </p:spPr>
      </p:pic>
      <p:sp>
        <p:nvSpPr>
          <p:cNvPr id="764" name="Shape 764"/>
          <p:cNvSpPr/>
          <p:nvPr/>
        </p:nvSpPr>
        <p:spPr>
          <a:xfrm>
            <a:off x="7246977" y="540014"/>
            <a:ext cx="469042" cy="198069"/>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765" name="Shape 765"/>
          <p:cNvSpPr/>
          <p:nvPr/>
        </p:nvSpPr>
        <p:spPr>
          <a:xfrm>
            <a:off x="7903126" y="525461"/>
            <a:ext cx="234067" cy="2271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766" name="Shape 766"/>
          <p:cNvSpPr/>
          <p:nvPr/>
        </p:nvSpPr>
        <p:spPr>
          <a:xfrm>
            <a:off x="8415377" y="540014"/>
            <a:ext cx="522546" cy="198069"/>
          </a:xfrm>
          <a:prstGeom prst="rect">
            <a:avLst/>
          </a:prstGeom>
          <a:solidFill>
            <a:srgbClr val="F6BE7D"/>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767" name="pasted-image.png"/>
          <p:cNvPicPr/>
          <p:nvPr/>
        </p:nvPicPr>
        <p:blipFill>
          <a:blip r:embed="rId5"/>
          <a:stretch>
            <a:fillRect/>
          </a:stretch>
        </p:blipFill>
        <p:spPr>
          <a:xfrm>
            <a:off x="8318977" y="767352"/>
            <a:ext cx="249811" cy="249812"/>
          </a:xfrm>
          <a:prstGeom prst="rect">
            <a:avLst/>
          </a:prstGeom>
          <a:ln w="12700">
            <a:miter lim="400000"/>
          </a:ln>
        </p:spPr>
      </p:pic>
      <p:pic>
        <p:nvPicPr>
          <p:cNvPr id="768" name="pasted-image.png"/>
          <p:cNvPicPr/>
          <p:nvPr/>
        </p:nvPicPr>
        <p:blipFill>
          <a:blip r:embed="rId6"/>
          <a:stretch>
            <a:fillRect/>
          </a:stretch>
        </p:blipFill>
        <p:spPr>
          <a:xfrm>
            <a:off x="8290743" y="157060"/>
            <a:ext cx="281941" cy="281941"/>
          </a:xfrm>
          <a:prstGeom prst="rect">
            <a:avLst/>
          </a:prstGeom>
          <a:ln w="12700">
            <a:miter lim="400000"/>
          </a:ln>
        </p:spPr>
      </p:pic>
      <p:sp>
        <p:nvSpPr>
          <p:cNvPr id="769" name="Shape 769"/>
          <p:cNvSpPr/>
          <p:nvPr/>
        </p:nvSpPr>
        <p:spPr>
          <a:xfrm>
            <a:off x="1475543" y="273335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rPr kern="0">
                <a:solidFill>
                  <a:sysClr val="windowText" lastClr="000000"/>
                </a:solidFill>
                <a:latin typeface="Times New Roman"/>
                <a:cs typeface="Times New Roman"/>
                <a:sym typeface="Times New Roman"/>
              </a:rPr>
              <a:t>e-</a:t>
            </a:r>
          </a:p>
        </p:txBody>
      </p:sp>
      <p:sp>
        <p:nvSpPr>
          <p:cNvPr id="770" name="Shape 770"/>
          <p:cNvSpPr/>
          <p:nvPr/>
        </p:nvSpPr>
        <p:spPr>
          <a:xfrm>
            <a:off x="1296483" y="232758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771" name="Shape 771"/>
          <p:cNvSpPr/>
          <p:nvPr/>
        </p:nvSpPr>
        <p:spPr>
          <a:xfrm flipH="1" flipV="1">
            <a:off x="1323038" y="2628922"/>
            <a:ext cx="152178" cy="860765"/>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772" name="Shape 772"/>
          <p:cNvSpPr/>
          <p:nvPr/>
        </p:nvSpPr>
        <p:spPr>
          <a:xfrm flipV="1">
            <a:off x="1465690" y="3006949"/>
            <a:ext cx="136526" cy="490030"/>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773" name="Shape 773"/>
          <p:cNvSpPr/>
          <p:nvPr/>
        </p:nvSpPr>
        <p:spPr>
          <a:xfrm>
            <a:off x="1976615" y="2078198"/>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774" name="Shape 774"/>
          <p:cNvSpPr/>
          <p:nvPr/>
        </p:nvSpPr>
        <p:spPr>
          <a:xfrm>
            <a:off x="1650194" y="2465916"/>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2" name="Slide Number Placeholder 1"/>
          <p:cNvSpPr>
            <a:spLocks noGrp="1"/>
          </p:cNvSpPr>
          <p:nvPr>
            <p:ph type="sldNum" sz="quarter" idx="2"/>
          </p:nvPr>
        </p:nvSpPr>
        <p:spPr>
          <a:xfrm>
            <a:off x="6953359" y="6470970"/>
            <a:ext cx="2133600" cy="288824"/>
          </a:xfrm>
        </p:spPr>
        <p:txBody>
          <a:bodyPr/>
          <a:lstStyle/>
          <a:p>
            <a:fld id="{86CB4B4D-7CA3-9044-876B-883B54F8677D}" type="slidenum">
              <a:rPr lang="en-US" smtClean="0"/>
              <a:pPr/>
              <a:t>58</a:t>
            </a:fld>
            <a:endParaRPr lang="en-US"/>
          </a:p>
        </p:txBody>
      </p:sp>
    </p:spTree>
    <p:extLst>
      <p:ext uri="{BB962C8B-B14F-4D97-AF65-F5344CB8AC3E}">
        <p14:creationId xmlns:p14="http://schemas.microsoft.com/office/powerpoint/2010/main" val="74028432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0"/>
                                        </p:tgtEl>
                                        <p:attrNameLst>
                                          <p:attrName>style.visibility</p:attrName>
                                        </p:attrNameLst>
                                      </p:cBhvr>
                                      <p:to>
                                        <p:strVal val="visible"/>
                                      </p:to>
                                    </p:set>
                                    <p:animEffect transition="in" filter="fade">
                                      <p:cBhvr>
                                        <p:cTn id="7" dur="500"/>
                                        <p:tgtEl>
                                          <p:spTgt spid="7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4"/>
                                        </p:tgtEl>
                                        <p:attrNameLst>
                                          <p:attrName>style.visibility</p:attrName>
                                        </p:attrNameLst>
                                      </p:cBhvr>
                                      <p:to>
                                        <p:strVal val="visible"/>
                                      </p:to>
                                    </p:set>
                                    <p:animEffect transition="in" filter="fade">
                                      <p:cBhvr>
                                        <p:cTn id="11" dur="500"/>
                                        <p:tgtEl>
                                          <p:spTgt spid="7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58"/>
                                        </p:tgtEl>
                                        <p:attrNameLst>
                                          <p:attrName>style.visibility</p:attrName>
                                        </p:attrNameLst>
                                      </p:cBhvr>
                                      <p:to>
                                        <p:strVal val="visible"/>
                                      </p:to>
                                    </p:set>
                                    <p:animEffect transition="in" filter="fade">
                                      <p:cBhvr>
                                        <p:cTn id="16" dur="500"/>
                                        <p:tgtEl>
                                          <p:spTgt spid="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0" animBg="1" advAuto="0"/>
      <p:bldP spid="758"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6" name="Shape 776"/>
          <p:cNvSpPr/>
          <p:nvPr/>
        </p:nvSpPr>
        <p:spPr>
          <a:xfrm>
            <a:off x="278928" y="4457031"/>
            <a:ext cx="8586144" cy="10002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700" kern="0" dirty="0">
                <a:solidFill>
                  <a:srgbClr val="002060"/>
                </a:solidFill>
                <a:latin typeface="Calibri"/>
                <a:ea typeface="Calibri"/>
                <a:cs typeface="Calibri"/>
                <a:sym typeface="Calibri"/>
              </a:rPr>
              <a:t>The</a:t>
            </a:r>
            <a:r>
              <a:rPr sz="2700" kern="0" dirty="0">
                <a:solidFill>
                  <a:srgbClr val="FFFFFF"/>
                </a:solidFill>
                <a:latin typeface="Calibri"/>
                <a:ea typeface="Calibri"/>
                <a:cs typeface="Calibri"/>
                <a:sym typeface="Calibri"/>
              </a:rPr>
              <a:t> </a:t>
            </a:r>
            <a:r>
              <a:rPr sz="3200" kern="0" dirty="0">
                <a:solidFill>
                  <a:srgbClr val="0000FF"/>
                </a:solidFill>
                <a:latin typeface="Calibri"/>
                <a:ea typeface="Calibri"/>
                <a:cs typeface="Calibri"/>
                <a:sym typeface="Calibri"/>
              </a:rPr>
              <a:t>oxygen</a:t>
            </a:r>
            <a:r>
              <a:rPr sz="2700" kern="0" dirty="0">
                <a:solidFill>
                  <a:srgbClr val="FFFFFF"/>
                </a:solidFill>
                <a:latin typeface="Calibri"/>
                <a:ea typeface="Calibri"/>
                <a:cs typeface="Calibri"/>
                <a:sym typeface="Calibri"/>
              </a:rPr>
              <a:t> </a:t>
            </a:r>
            <a:r>
              <a:rPr sz="2700" kern="0" dirty="0">
                <a:solidFill>
                  <a:srgbClr val="002060"/>
                </a:solidFill>
                <a:latin typeface="Calibri"/>
                <a:ea typeface="Calibri"/>
                <a:cs typeface="Calibri"/>
                <a:sym typeface="Calibri"/>
              </a:rPr>
              <a:t>is considered a waste product and is released into the air.</a:t>
            </a:r>
            <a:endParaRPr sz="2700" kern="0" dirty="0">
              <a:solidFill>
                <a:srgbClr val="002060"/>
              </a:solidFill>
              <a:latin typeface="Arial"/>
              <a:ea typeface="Arial"/>
              <a:cs typeface="Arial"/>
              <a:sym typeface="Arial"/>
            </a:endParaRPr>
          </a:p>
        </p:txBody>
      </p:sp>
      <p:sp>
        <p:nvSpPr>
          <p:cNvPr id="777" name="Shape 777"/>
          <p:cNvSpPr/>
          <p:nvPr/>
        </p:nvSpPr>
        <p:spPr>
          <a:xfrm>
            <a:off x="254000" y="5511800"/>
            <a:ext cx="8365530" cy="10002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700" kern="0" dirty="0">
                <a:latin typeface="Calibri"/>
                <a:ea typeface="Calibri"/>
                <a:cs typeface="Calibri"/>
                <a:sym typeface="Calibri"/>
              </a:rPr>
              <a:t>The </a:t>
            </a:r>
            <a:r>
              <a:rPr sz="3200" kern="0" dirty="0">
                <a:solidFill>
                  <a:srgbClr val="FF0000"/>
                </a:solidFill>
                <a:latin typeface="Calibri"/>
                <a:ea typeface="Calibri"/>
                <a:cs typeface="Calibri"/>
                <a:sym typeface="Calibri"/>
              </a:rPr>
              <a:t>hydrogen</a:t>
            </a:r>
            <a:r>
              <a:rPr sz="2700" kern="0" dirty="0">
                <a:latin typeface="Calibri"/>
                <a:ea typeface="Calibri"/>
                <a:cs typeface="Calibri"/>
                <a:sym typeface="Calibri"/>
              </a:rPr>
              <a:t> ions from the water are released inside the thylakoid space.</a:t>
            </a:r>
            <a:endParaRPr sz="2700" kern="0" dirty="0">
              <a:latin typeface="Arial"/>
              <a:ea typeface="Arial"/>
              <a:cs typeface="Arial"/>
              <a:sym typeface="Arial"/>
            </a:endParaRPr>
          </a:p>
        </p:txBody>
      </p:sp>
      <p:pic>
        <p:nvPicPr>
          <p:cNvPr id="778" name="pasted-image.png"/>
          <p:cNvPicPr/>
          <p:nvPr/>
        </p:nvPicPr>
        <p:blipFill>
          <a:blip r:embed="rId2"/>
          <a:srcRect b="5150"/>
          <a:stretch>
            <a:fillRect/>
          </a:stretch>
        </p:blipFill>
        <p:spPr>
          <a:xfrm>
            <a:off x="0" y="115388"/>
            <a:ext cx="9144000" cy="3828511"/>
          </a:xfrm>
          <a:prstGeom prst="rect">
            <a:avLst/>
          </a:prstGeom>
          <a:ln w="12700">
            <a:miter lim="400000"/>
          </a:ln>
        </p:spPr>
      </p:pic>
      <p:sp>
        <p:nvSpPr>
          <p:cNvPr id="779" name="Shape 779"/>
          <p:cNvSpPr/>
          <p:nvPr/>
        </p:nvSpPr>
        <p:spPr>
          <a:xfrm>
            <a:off x="3160294" y="3284793"/>
            <a:ext cx="3018197" cy="635898"/>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780" name="pasted-image.png"/>
          <p:cNvPicPr/>
          <p:nvPr/>
        </p:nvPicPr>
        <p:blipFill>
          <a:blip r:embed="rId3"/>
          <a:stretch>
            <a:fillRect/>
          </a:stretch>
        </p:blipFill>
        <p:spPr>
          <a:xfrm>
            <a:off x="3885102" y="3284771"/>
            <a:ext cx="900511" cy="823123"/>
          </a:xfrm>
          <a:prstGeom prst="rect">
            <a:avLst/>
          </a:prstGeom>
          <a:ln w="12700">
            <a:miter lim="400000"/>
          </a:ln>
        </p:spPr>
      </p:pic>
      <p:sp>
        <p:nvSpPr>
          <p:cNvPr id="781" name="Shape 781"/>
          <p:cNvSpPr/>
          <p:nvPr/>
        </p:nvSpPr>
        <p:spPr>
          <a:xfrm>
            <a:off x="7246977" y="540014"/>
            <a:ext cx="469042" cy="198069"/>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782" name="Shape 782"/>
          <p:cNvSpPr/>
          <p:nvPr/>
        </p:nvSpPr>
        <p:spPr>
          <a:xfrm>
            <a:off x="7903126" y="525461"/>
            <a:ext cx="234067" cy="2271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783" name="Shape 783"/>
          <p:cNvSpPr/>
          <p:nvPr/>
        </p:nvSpPr>
        <p:spPr>
          <a:xfrm>
            <a:off x="8415377" y="540014"/>
            <a:ext cx="522546" cy="198069"/>
          </a:xfrm>
          <a:prstGeom prst="rect">
            <a:avLst/>
          </a:prstGeom>
          <a:solidFill>
            <a:srgbClr val="F6BE7D"/>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784" name="pasted-image.png"/>
          <p:cNvPicPr/>
          <p:nvPr/>
        </p:nvPicPr>
        <p:blipFill>
          <a:blip r:embed="rId4"/>
          <a:stretch>
            <a:fillRect/>
          </a:stretch>
        </p:blipFill>
        <p:spPr>
          <a:xfrm>
            <a:off x="8318977" y="767352"/>
            <a:ext cx="249811" cy="249812"/>
          </a:xfrm>
          <a:prstGeom prst="rect">
            <a:avLst/>
          </a:prstGeom>
          <a:ln w="12700">
            <a:miter lim="400000"/>
          </a:ln>
        </p:spPr>
      </p:pic>
      <p:pic>
        <p:nvPicPr>
          <p:cNvPr id="785" name="pasted-image.png"/>
          <p:cNvPicPr/>
          <p:nvPr/>
        </p:nvPicPr>
        <p:blipFill>
          <a:blip r:embed="rId5"/>
          <a:stretch>
            <a:fillRect/>
          </a:stretch>
        </p:blipFill>
        <p:spPr>
          <a:xfrm>
            <a:off x="8290743" y="157060"/>
            <a:ext cx="281941" cy="281941"/>
          </a:xfrm>
          <a:prstGeom prst="rect">
            <a:avLst/>
          </a:prstGeom>
          <a:ln w="12700">
            <a:miter lim="400000"/>
          </a:ln>
        </p:spPr>
      </p:pic>
      <p:sp>
        <p:nvSpPr>
          <p:cNvPr id="786" name="Shape 786"/>
          <p:cNvSpPr/>
          <p:nvPr/>
        </p:nvSpPr>
        <p:spPr>
          <a:xfrm>
            <a:off x="1475543" y="273335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787" name="Shape 787"/>
          <p:cNvSpPr/>
          <p:nvPr/>
        </p:nvSpPr>
        <p:spPr>
          <a:xfrm>
            <a:off x="1296483" y="232758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788" name="Shape 788"/>
          <p:cNvSpPr/>
          <p:nvPr/>
        </p:nvSpPr>
        <p:spPr>
          <a:xfrm flipH="1" flipV="1">
            <a:off x="1323038" y="2628922"/>
            <a:ext cx="152178" cy="860765"/>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789" name="Shape 789"/>
          <p:cNvSpPr/>
          <p:nvPr/>
        </p:nvSpPr>
        <p:spPr>
          <a:xfrm flipV="1">
            <a:off x="1465690" y="3006949"/>
            <a:ext cx="136526" cy="490030"/>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790" name="Shape 790"/>
          <p:cNvSpPr/>
          <p:nvPr/>
        </p:nvSpPr>
        <p:spPr>
          <a:xfrm>
            <a:off x="1976615" y="2078198"/>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2" name="Slide Number Placeholder 1"/>
          <p:cNvSpPr>
            <a:spLocks noGrp="1"/>
          </p:cNvSpPr>
          <p:nvPr>
            <p:ph type="sldNum" sz="quarter" idx="2"/>
          </p:nvPr>
        </p:nvSpPr>
        <p:spPr/>
        <p:txBody>
          <a:bodyPr/>
          <a:lstStyle/>
          <a:p>
            <a:fld id="{86CB4B4D-7CA3-9044-876B-883B54F8677D}" type="slidenum">
              <a:rPr lang="en-US" smtClean="0"/>
              <a:pPr/>
              <a:t>59</a:t>
            </a:fld>
            <a:endParaRPr lang="en-US"/>
          </a:p>
        </p:txBody>
      </p:sp>
    </p:spTree>
    <p:extLst>
      <p:ext uri="{BB962C8B-B14F-4D97-AF65-F5344CB8AC3E}">
        <p14:creationId xmlns:p14="http://schemas.microsoft.com/office/powerpoint/2010/main" val="7038346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fade">
                                      <p:cBhvr>
                                        <p:cTn id="7" dur="500"/>
                                        <p:tgtEl>
                                          <p:spTgt spid="7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7"/>
                                        </p:tgtEl>
                                        <p:attrNameLst>
                                          <p:attrName>style.visibility</p:attrName>
                                        </p:attrNameLst>
                                      </p:cBhvr>
                                      <p:to>
                                        <p:strVal val="visible"/>
                                      </p:to>
                                    </p:set>
                                    <p:animEffect transition="in" filter="fade">
                                      <p:cBhvr>
                                        <p:cTn id="12" dur="500"/>
                                        <p:tgtEl>
                                          <p:spTgt spid="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0" animBg="1" advAuto="0"/>
      <p:bldP spid="77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extBox 28"/>
          <p:cNvSpPr txBox="1"/>
          <p:nvPr/>
        </p:nvSpPr>
        <p:spPr>
          <a:xfrm>
            <a:off x="6027894" y="3163682"/>
            <a:ext cx="1000142"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H</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₂O</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TextBox 26"/>
          <p:cNvSpPr txBox="1"/>
          <p:nvPr/>
        </p:nvSpPr>
        <p:spPr>
          <a:xfrm>
            <a:off x="6132019" y="2541716"/>
            <a:ext cx="869949" cy="457626"/>
          </a:xfrm>
          <a:prstGeom prst="rect">
            <a:avLst/>
          </a:prstGeom>
          <a:noFill/>
        </p:spPr>
        <p:txBody>
          <a:bodyPr wrap="square"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CO</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Arc 23"/>
          <p:cNvSpPr/>
          <p:nvPr/>
        </p:nvSpPr>
        <p:spPr>
          <a:xfrm rot="16200000">
            <a:off x="6036150" y="2733700"/>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6" name="Arc 25"/>
          <p:cNvSpPr/>
          <p:nvPr/>
        </p:nvSpPr>
        <p:spPr>
          <a:xfrm rot="16200000">
            <a:off x="5615991" y="2304611"/>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5" name="TextBox 44"/>
          <p:cNvSpPr txBox="1"/>
          <p:nvPr/>
        </p:nvSpPr>
        <p:spPr>
          <a:xfrm>
            <a:off x="6120165" y="2541714"/>
            <a:ext cx="869949" cy="457626"/>
          </a:xfrm>
          <a:prstGeom prst="rect">
            <a:avLst/>
          </a:prstGeom>
          <a:noFill/>
        </p:spPr>
        <p:txBody>
          <a:bodyPr wrap="square"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CO</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6" name="TextBox 45"/>
          <p:cNvSpPr txBox="1"/>
          <p:nvPr/>
        </p:nvSpPr>
        <p:spPr>
          <a:xfrm>
            <a:off x="6027181" y="3163680"/>
            <a:ext cx="1000142"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H</a:t>
            </a:r>
            <a:r>
              <a:rPr kumimoji="0" lang="en-US" sz="2064" b="0" i="0" u="none" strike="noStrike" kern="1200" cap="none" spc="0" normalizeH="0" baseline="0" noProof="0" dirty="0">
                <a:ln>
                  <a:noFill/>
                </a:ln>
                <a:solidFill>
                  <a:srgbClr val="000000"/>
                </a:solidFill>
                <a:effectLst/>
                <a:uLnTx/>
                <a:uFillTx/>
                <a:latin typeface="Calibri"/>
                <a:ea typeface="+mn-ea"/>
                <a:cs typeface="Calibri"/>
              </a:rPr>
              <a:t>₂O</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Arc 17"/>
          <p:cNvSpPr/>
          <p:nvPr/>
        </p:nvSpPr>
        <p:spPr>
          <a:xfrm rot="16200000" flipH="1">
            <a:off x="5667393" y="3824153"/>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1" name="Arc 40"/>
          <p:cNvSpPr/>
          <p:nvPr/>
        </p:nvSpPr>
        <p:spPr>
          <a:xfrm rot="16200000" flipH="1">
            <a:off x="5664819" y="3824151"/>
            <a:ext cx="1589552" cy="2094959"/>
          </a:xfrm>
          <a:prstGeom prst="arc">
            <a:avLst>
              <a:gd name="adj1" fmla="val 15460659"/>
              <a:gd name="adj2" fmla="val 61259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19" name="Arc 18"/>
          <p:cNvSpPr/>
          <p:nvPr/>
        </p:nvSpPr>
        <p:spPr>
          <a:xfrm rot="16200000" flipH="1">
            <a:off x="5989643" y="3752268"/>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2" name="Arc 41"/>
          <p:cNvSpPr/>
          <p:nvPr/>
        </p:nvSpPr>
        <p:spPr>
          <a:xfrm rot="16200000" flipH="1">
            <a:off x="5987071" y="3752289"/>
            <a:ext cx="910057" cy="1726902"/>
          </a:xfrm>
          <a:prstGeom prst="arc">
            <a:avLst>
              <a:gd name="adj1" fmla="val 15923403"/>
              <a:gd name="adj2" fmla="val 5378901"/>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p:cNvSpPr>
            <a:spLocks noGrp="1"/>
          </p:cNvSpPr>
          <p:nvPr>
            <p:ph type="title"/>
          </p:nvPr>
        </p:nvSpPr>
        <p:spPr>
          <a:xfrm>
            <a:off x="4" y="0"/>
            <a:ext cx="9143995" cy="1371600"/>
          </a:xfrm>
        </p:spPr>
        <p:txBody>
          <a:bodyPr/>
          <a:lstStyle/>
          <a:p>
            <a:pPr marL="1020763" indent="-166688"/>
            <a:r>
              <a:rPr lang="en-US" sz="3600" dirty="0"/>
              <a:t>Energy Is Cyclic</a:t>
            </a:r>
          </a:p>
        </p:txBody>
      </p:sp>
      <p:sp>
        <p:nvSpPr>
          <p:cNvPr id="5" name="Text Placeholder 4"/>
          <p:cNvSpPr>
            <a:spLocks noGrp="1"/>
          </p:cNvSpPr>
          <p:nvPr>
            <p:ph type="body" sz="quarter" idx="4294967295"/>
          </p:nvPr>
        </p:nvSpPr>
        <p:spPr>
          <a:xfrm>
            <a:off x="6" y="1524000"/>
            <a:ext cx="4250319" cy="4478427"/>
          </a:xfrm>
          <a:prstGeom prst="rect">
            <a:avLst/>
          </a:prstGeom>
        </p:spPr>
        <p:txBody>
          <a:bodyPr/>
          <a:lstStyle/>
          <a:p>
            <a:pPr marL="0" lvl="1" indent="0">
              <a:buNone/>
            </a:pPr>
            <a:r>
              <a:rPr lang="en-US" sz="2800" b="1" dirty="0">
                <a:solidFill>
                  <a:srgbClr val="FF0000"/>
                </a:solidFill>
              </a:rPr>
              <a:t>Photosynthesis</a:t>
            </a:r>
            <a:r>
              <a:rPr lang="en-US" sz="2800" b="1" dirty="0">
                <a:solidFill>
                  <a:srgbClr val="6F9347"/>
                </a:solidFill>
              </a:rPr>
              <a:t> </a:t>
            </a:r>
          </a:p>
          <a:p>
            <a:pPr marL="288925" lvl="2" indent="-207963"/>
            <a:r>
              <a:rPr lang="en-US" sz="2800" dirty="0">
                <a:solidFill>
                  <a:prstClr val="black"/>
                </a:solidFill>
              </a:rPr>
              <a:t>Uses sunlight as the energy source</a:t>
            </a:r>
          </a:p>
          <a:p>
            <a:pPr marL="220406" lvl="2" indent="0">
              <a:buNone/>
            </a:pPr>
            <a:endParaRPr lang="en-US" sz="2800" dirty="0">
              <a:solidFill>
                <a:prstClr val="black"/>
              </a:solidFill>
            </a:endParaRPr>
          </a:p>
          <a:p>
            <a:pPr marL="0" lvl="1" indent="0">
              <a:buNone/>
            </a:pPr>
            <a:r>
              <a:rPr lang="en-US" sz="2800" b="1" dirty="0">
                <a:solidFill>
                  <a:srgbClr val="0070C0"/>
                </a:solidFill>
              </a:rPr>
              <a:t>Cellular respiration</a:t>
            </a:r>
          </a:p>
          <a:p>
            <a:pPr marL="288925" lvl="2" indent="-207963"/>
            <a:r>
              <a:rPr lang="en-US" sz="2800" dirty="0"/>
              <a:t>Uses energy from sugars and other organic molecules </a:t>
            </a:r>
            <a:endParaRPr lang="en-US" sz="2800" b="1" dirty="0">
              <a:solidFill>
                <a:srgbClr val="6F9347"/>
              </a:solidFill>
            </a:endParaRP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485" y="3606259"/>
            <a:ext cx="1262320" cy="941145"/>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626894" y="3024942"/>
            <a:ext cx="1603505" cy="896784"/>
          </a:xfrm>
          <a:prstGeom prst="rect">
            <a:avLst/>
          </a:prstGeom>
          <a:noFill/>
        </p:spPr>
        <p:txBody>
          <a:bodyPr wrap="square" lIns="85781" tIns="0" rIns="85781" bIns="0"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1689" b="1" i="0" u="none" strike="noStrike" kern="1200" cap="none" spc="0" normalizeH="0" baseline="0" noProof="0" dirty="0">
                <a:ln>
                  <a:noFill/>
                </a:ln>
                <a:solidFill>
                  <a:srgbClr val="FF0000"/>
                </a:solidFill>
                <a:effectLst/>
                <a:uLnTx/>
                <a:uFillTx/>
                <a:latin typeface="Arial" charset="0"/>
                <a:ea typeface="+mn-ea"/>
                <a:cs typeface="+mn-cs"/>
              </a:rPr>
              <a:t>Mitochondria in plant &amp; animal cells</a:t>
            </a:r>
          </a:p>
        </p:txBody>
      </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67617">
            <a:off x="4754730" y="3686344"/>
            <a:ext cx="1446002" cy="765487"/>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35414" y="4469713"/>
            <a:ext cx="1750986" cy="635687"/>
          </a:xfrm>
          <a:prstGeom prst="rect">
            <a:avLst/>
          </a:prstGeom>
          <a:noFill/>
        </p:spPr>
        <p:txBody>
          <a:bodyPr wrap="square" lIns="85781" tIns="0" rIns="85781" bIns="0" rtlCol="0">
            <a:spAutoFit/>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r>
              <a:rPr kumimoji="0" lang="en-US" sz="1876" b="1" i="0" u="none" strike="noStrike" kern="1200" cap="none" spc="0" normalizeH="0" baseline="0" noProof="0" dirty="0">
                <a:ln>
                  <a:noFill/>
                </a:ln>
                <a:solidFill>
                  <a:srgbClr val="00B050"/>
                </a:solidFill>
                <a:effectLst/>
                <a:uLnTx/>
                <a:uFillTx/>
                <a:latin typeface="Arial" charset="0"/>
                <a:ea typeface="+mn-ea"/>
                <a:cs typeface="+mn-cs"/>
              </a:rPr>
              <a:t>Chloroplasts in plant cells</a:t>
            </a:r>
          </a:p>
        </p:txBody>
      </p:sp>
      <p:sp>
        <p:nvSpPr>
          <p:cNvPr id="11" name="Down Arrow 10"/>
          <p:cNvSpPr/>
          <p:nvPr/>
        </p:nvSpPr>
        <p:spPr>
          <a:xfrm rot="18664269">
            <a:off x="4494493" y="2879607"/>
            <a:ext cx="329304" cy="1157109"/>
          </a:xfrm>
          <a:prstGeom prst="downArrow">
            <a:avLst/>
          </a:prstGeom>
          <a:solidFill>
            <a:schemeClr val="accent1">
              <a:lumMod val="40000"/>
              <a:lumOff val="60000"/>
            </a:schemeClr>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12" name="Rectangle 11"/>
          <p:cNvSpPr/>
          <p:nvPr/>
        </p:nvSpPr>
        <p:spPr>
          <a:xfrm rot="18845956">
            <a:off x="3011724" y="2773150"/>
            <a:ext cx="2141363" cy="349525"/>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a:ea typeface="+mn-ea"/>
                <a:cs typeface="+mn-cs"/>
              </a:rPr>
              <a:t>Sunlight energy</a:t>
            </a:r>
          </a:p>
        </p:txBody>
      </p:sp>
      <p:sp>
        <p:nvSpPr>
          <p:cNvPr id="25" name="Chevron 24"/>
          <p:cNvSpPr/>
          <p:nvPr/>
        </p:nvSpPr>
        <p:spPr>
          <a:xfrm rot="10800000">
            <a:off x="6360802" y="3007087"/>
            <a:ext cx="296205"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8" name="Chevron 27"/>
          <p:cNvSpPr/>
          <p:nvPr/>
        </p:nvSpPr>
        <p:spPr>
          <a:xfrm rot="10800000">
            <a:off x="6360799" y="2369660"/>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1" name="Chevron 20"/>
          <p:cNvSpPr/>
          <p:nvPr/>
        </p:nvSpPr>
        <p:spPr>
          <a:xfrm>
            <a:off x="6329486" y="4934486"/>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22" name="TextBox 21"/>
          <p:cNvSpPr txBox="1"/>
          <p:nvPr/>
        </p:nvSpPr>
        <p:spPr>
          <a:xfrm>
            <a:off x="6081891" y="5114114"/>
            <a:ext cx="709531" cy="424283"/>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charset="0"/>
                <a:ea typeface="+mn-ea"/>
                <a:cs typeface="+mn-cs"/>
              </a:rPr>
              <a:t>O</a:t>
            </a:r>
            <a:r>
              <a:rPr kumimoji="0" lang="en-US" sz="1876"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1876"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TextBox 22"/>
          <p:cNvSpPr txBox="1"/>
          <p:nvPr/>
        </p:nvSpPr>
        <p:spPr>
          <a:xfrm>
            <a:off x="5808778" y="4463016"/>
            <a:ext cx="1352461"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a:t>
            </a:r>
            <a:r>
              <a:rPr kumimoji="0" lang="en-US" sz="2064" b="0" i="0" u="none" strike="noStrike" kern="1200" cap="none" spc="0" normalizeH="0" baseline="0" noProof="0" dirty="0">
                <a:ln>
                  <a:noFill/>
                </a:ln>
                <a:solidFill>
                  <a:srgbClr val="000000"/>
                </a:solidFill>
                <a:effectLst/>
                <a:uLnTx/>
                <a:uFillTx/>
                <a:latin typeface="Arial" charset="0"/>
                <a:ea typeface="+mn-ea"/>
                <a:cs typeface="Calibri"/>
              </a:rPr>
              <a:t> ₆</a:t>
            </a:r>
            <a:r>
              <a:rPr kumimoji="0" lang="en-US" sz="2064" b="0" i="0" u="none" strike="noStrike" kern="1200" cap="none" spc="0" normalizeH="0" baseline="0" noProof="0" dirty="0">
                <a:ln>
                  <a:noFill/>
                </a:ln>
                <a:solidFill>
                  <a:srgbClr val="000000"/>
                </a:solidFill>
                <a:effectLst/>
                <a:uLnTx/>
                <a:uFillTx/>
                <a:latin typeface="Calibri"/>
                <a:ea typeface="+mn-ea"/>
                <a:cs typeface="Calibri"/>
              </a:rPr>
              <a:t>H₁₂O₆</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15"/>
          <p:cNvSpPr/>
          <p:nvPr/>
        </p:nvSpPr>
        <p:spPr>
          <a:xfrm>
            <a:off x="7929837" y="4146128"/>
            <a:ext cx="997623" cy="676978"/>
          </a:xfrm>
          <a:prstGeom prst="rect">
            <a:avLst/>
          </a:prstGeom>
          <a:solidFill>
            <a:schemeClr val="accent1">
              <a:lumMod val="40000"/>
              <a:lumOff val="60000"/>
            </a:schemeClr>
          </a:solidFill>
          <a:ln w="9525">
            <a:solidFill>
              <a:schemeClr val="accent1"/>
            </a:solidFill>
          </a:ln>
        </p:spPr>
        <p:style>
          <a:lnRef idx="2">
            <a:schemeClr val="accent5"/>
          </a:lnRef>
          <a:fillRef idx="1">
            <a:schemeClr val="lt1"/>
          </a:fillRef>
          <a:effectRef idx="0">
            <a:schemeClr val="accent5"/>
          </a:effectRef>
          <a:fontRef idx="minor">
            <a:schemeClr val="dk1"/>
          </a:fontRef>
        </p:style>
        <p:txBody>
          <a:bodyPr lIns="85781" tIns="0" rIns="85781" bIns="0"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a:ea typeface="+mn-ea"/>
                <a:cs typeface="+mn-cs"/>
              </a:rPr>
              <a:t>ATP for work</a:t>
            </a:r>
          </a:p>
        </p:txBody>
      </p:sp>
      <p:sp>
        <p:nvSpPr>
          <p:cNvPr id="17" name="Down Arrow 16"/>
          <p:cNvSpPr/>
          <p:nvPr/>
        </p:nvSpPr>
        <p:spPr>
          <a:xfrm>
            <a:off x="8077200" y="4842774"/>
            <a:ext cx="618191" cy="1405626"/>
          </a:xfrm>
          <a:prstGeom prst="downArrow">
            <a:avLst/>
          </a:prstGeom>
          <a:solidFill>
            <a:srgbClr val="FF0000"/>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1" i="0" u="none" strike="noStrike" kern="1200" cap="none" spc="0" normalizeH="0" baseline="0" noProof="0" dirty="0">
                <a:ln>
                  <a:noFill/>
                </a:ln>
                <a:solidFill>
                  <a:srgbClr val="FFFFFF"/>
                </a:solidFill>
                <a:effectLst/>
                <a:uLnTx/>
                <a:uFillTx/>
                <a:latin typeface="Arial"/>
                <a:ea typeface="+mn-ea"/>
                <a:cs typeface="+mn-cs"/>
              </a:rPr>
              <a:t>HEAT</a:t>
            </a:r>
          </a:p>
        </p:txBody>
      </p:sp>
      <p:sp>
        <p:nvSpPr>
          <p:cNvPr id="38" name="TextBox 37"/>
          <p:cNvSpPr txBox="1"/>
          <p:nvPr/>
        </p:nvSpPr>
        <p:spPr>
          <a:xfrm>
            <a:off x="5812500" y="4467725"/>
            <a:ext cx="1352461"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0" i="0" u="none" strike="noStrike" kern="1200" cap="none" spc="0" normalizeH="0" baseline="0" noProof="0" dirty="0">
                <a:ln>
                  <a:noFill/>
                </a:ln>
                <a:solidFill>
                  <a:srgbClr val="000000"/>
                </a:solidFill>
                <a:effectLst/>
                <a:uLnTx/>
                <a:uFillTx/>
                <a:latin typeface="Arial" charset="0"/>
                <a:ea typeface="+mn-ea"/>
                <a:cs typeface="+mn-cs"/>
              </a:rPr>
              <a:t>C</a:t>
            </a:r>
            <a:r>
              <a:rPr kumimoji="0" lang="en-US" sz="2064" b="0" i="0" u="none" strike="noStrike" kern="1200" cap="none" spc="0" normalizeH="0" baseline="0" noProof="0" dirty="0">
                <a:ln>
                  <a:noFill/>
                </a:ln>
                <a:solidFill>
                  <a:srgbClr val="000000"/>
                </a:solidFill>
                <a:effectLst/>
                <a:uLnTx/>
                <a:uFillTx/>
                <a:latin typeface="Arial" charset="0"/>
                <a:ea typeface="+mn-ea"/>
                <a:cs typeface="Calibri"/>
              </a:rPr>
              <a:t> ₆</a:t>
            </a:r>
            <a:r>
              <a:rPr kumimoji="0" lang="en-US" sz="2064" b="0" i="0" u="none" strike="noStrike" kern="1200" cap="none" spc="0" normalizeH="0" baseline="0" noProof="0" dirty="0">
                <a:ln>
                  <a:noFill/>
                </a:ln>
                <a:solidFill>
                  <a:srgbClr val="000000"/>
                </a:solidFill>
                <a:effectLst/>
                <a:uLnTx/>
                <a:uFillTx/>
                <a:latin typeface="Calibri"/>
                <a:ea typeface="+mn-ea"/>
                <a:cs typeface="Calibri"/>
              </a:rPr>
              <a:t>H₁₂O₆</a:t>
            </a:r>
            <a:endParaRPr kumimoji="0" lang="en-US" sz="206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9" name="TextBox 38"/>
          <p:cNvSpPr txBox="1"/>
          <p:nvPr/>
        </p:nvSpPr>
        <p:spPr>
          <a:xfrm>
            <a:off x="6078765" y="5113990"/>
            <a:ext cx="709531" cy="424283"/>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charset="0"/>
                <a:ea typeface="+mn-ea"/>
                <a:cs typeface="+mn-cs"/>
              </a:rPr>
              <a:t>O</a:t>
            </a:r>
            <a:r>
              <a:rPr kumimoji="0" lang="en-US" sz="1876" b="0" i="0" u="none" strike="noStrike" kern="1200" cap="none" spc="0" normalizeH="0" baseline="0" noProof="0" dirty="0">
                <a:ln>
                  <a:noFill/>
                </a:ln>
                <a:solidFill>
                  <a:srgbClr val="000000"/>
                </a:solidFill>
                <a:effectLst/>
                <a:uLnTx/>
                <a:uFillTx/>
                <a:latin typeface="Calibri"/>
                <a:ea typeface="+mn-ea"/>
                <a:cs typeface="Calibri"/>
              </a:rPr>
              <a:t>₂</a:t>
            </a:r>
            <a:endParaRPr kumimoji="0" lang="en-US" sz="1876"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Chevron 35"/>
          <p:cNvSpPr/>
          <p:nvPr/>
        </p:nvSpPr>
        <p:spPr>
          <a:xfrm>
            <a:off x="6344316" y="5519008"/>
            <a:ext cx="296207" cy="272516"/>
          </a:xfrm>
          <a:prstGeom prst="chevron">
            <a:avLst/>
          </a:prstGeom>
          <a:solidFill>
            <a:schemeClr val="tx2">
              <a:lumMod val="75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3" name="Arc 42"/>
          <p:cNvSpPr/>
          <p:nvPr/>
        </p:nvSpPr>
        <p:spPr>
          <a:xfrm rot="16200000">
            <a:off x="6046578" y="2733699"/>
            <a:ext cx="897721" cy="1717013"/>
          </a:xfrm>
          <a:prstGeom prst="arc">
            <a:avLst>
              <a:gd name="adj1" fmla="val 16108852"/>
              <a:gd name="adj2" fmla="val 5302293"/>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sp>
        <p:nvSpPr>
          <p:cNvPr id="44" name="Arc 43"/>
          <p:cNvSpPr/>
          <p:nvPr/>
        </p:nvSpPr>
        <p:spPr>
          <a:xfrm rot="16200000">
            <a:off x="5626420" y="2304609"/>
            <a:ext cx="1723197" cy="2125810"/>
          </a:xfrm>
          <a:prstGeom prst="arc">
            <a:avLst>
              <a:gd name="adj1" fmla="val 15289314"/>
              <a:gd name="adj2" fmla="val 6111785"/>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a:ea typeface="+mn-ea"/>
              <a:cs typeface="+mn-cs"/>
            </a:endParaRPr>
          </a:p>
        </p:txBody>
      </p:sp>
      <p:pic>
        <p:nvPicPr>
          <p:cNvPr id="34" name="Picture 33" descr="warm_up-01.eps">
            <a:extLst>
              <a:ext uri="{FF2B5EF4-FFF2-40B4-BE49-F238E27FC236}">
                <a16:creationId xmlns:a16="http://schemas.microsoft.com/office/drawing/2014/main" id="{3CF5ABEC-6861-411B-A831-9BA1215AD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5233" y="103902"/>
            <a:ext cx="1281553" cy="1039097"/>
          </a:xfrm>
          <a:prstGeom prst="rect">
            <a:avLst/>
          </a:prstGeom>
        </p:spPr>
      </p:pic>
    </p:spTree>
    <p:extLst>
      <p:ext uri="{BB962C8B-B14F-4D97-AF65-F5344CB8AC3E}">
        <p14:creationId xmlns:p14="http://schemas.microsoft.com/office/powerpoint/2010/main" val="2787688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2" name="pasted-image.png"/>
          <p:cNvPicPr/>
          <p:nvPr/>
        </p:nvPicPr>
        <p:blipFill>
          <a:blip r:embed="rId2"/>
          <a:srcRect b="5150"/>
          <a:stretch>
            <a:fillRect/>
          </a:stretch>
        </p:blipFill>
        <p:spPr>
          <a:xfrm>
            <a:off x="0" y="115388"/>
            <a:ext cx="9144000" cy="3828511"/>
          </a:xfrm>
          <a:prstGeom prst="rect">
            <a:avLst/>
          </a:prstGeom>
          <a:ln w="12700">
            <a:miter lim="400000"/>
          </a:ln>
        </p:spPr>
      </p:pic>
      <p:sp>
        <p:nvSpPr>
          <p:cNvPr id="793" name="Shape 793"/>
          <p:cNvSpPr/>
          <p:nvPr/>
        </p:nvSpPr>
        <p:spPr>
          <a:xfrm>
            <a:off x="3160294" y="3284793"/>
            <a:ext cx="3018197" cy="635898"/>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794" name="pasted-image.png"/>
          <p:cNvPicPr/>
          <p:nvPr/>
        </p:nvPicPr>
        <p:blipFill>
          <a:blip r:embed="rId3"/>
          <a:stretch>
            <a:fillRect/>
          </a:stretch>
        </p:blipFill>
        <p:spPr>
          <a:xfrm>
            <a:off x="3885102" y="3284771"/>
            <a:ext cx="900511" cy="823123"/>
          </a:xfrm>
          <a:prstGeom prst="rect">
            <a:avLst/>
          </a:prstGeom>
          <a:ln w="12700">
            <a:miter lim="400000"/>
          </a:ln>
        </p:spPr>
      </p:pic>
      <p:sp>
        <p:nvSpPr>
          <p:cNvPr id="795" name="Shape 795"/>
          <p:cNvSpPr/>
          <p:nvPr/>
        </p:nvSpPr>
        <p:spPr>
          <a:xfrm>
            <a:off x="7246977" y="540014"/>
            <a:ext cx="469042" cy="198069"/>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796" name="Shape 796"/>
          <p:cNvSpPr/>
          <p:nvPr/>
        </p:nvSpPr>
        <p:spPr>
          <a:xfrm>
            <a:off x="7903126" y="525461"/>
            <a:ext cx="234067" cy="2271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797" name="Shape 797"/>
          <p:cNvSpPr/>
          <p:nvPr/>
        </p:nvSpPr>
        <p:spPr>
          <a:xfrm>
            <a:off x="8415377" y="540014"/>
            <a:ext cx="522546" cy="198069"/>
          </a:xfrm>
          <a:prstGeom prst="rect">
            <a:avLst/>
          </a:prstGeom>
          <a:solidFill>
            <a:srgbClr val="F6BE7D"/>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798" name="pasted-image.png"/>
          <p:cNvPicPr/>
          <p:nvPr/>
        </p:nvPicPr>
        <p:blipFill>
          <a:blip r:embed="rId4"/>
          <a:stretch>
            <a:fillRect/>
          </a:stretch>
        </p:blipFill>
        <p:spPr>
          <a:xfrm>
            <a:off x="8318977" y="767352"/>
            <a:ext cx="249811" cy="249812"/>
          </a:xfrm>
          <a:prstGeom prst="rect">
            <a:avLst/>
          </a:prstGeom>
          <a:ln w="12700">
            <a:miter lim="400000"/>
          </a:ln>
        </p:spPr>
      </p:pic>
      <p:pic>
        <p:nvPicPr>
          <p:cNvPr id="799" name="pasted-image.png"/>
          <p:cNvPicPr/>
          <p:nvPr/>
        </p:nvPicPr>
        <p:blipFill>
          <a:blip r:embed="rId5"/>
          <a:stretch>
            <a:fillRect/>
          </a:stretch>
        </p:blipFill>
        <p:spPr>
          <a:xfrm>
            <a:off x="8290743" y="157060"/>
            <a:ext cx="281941" cy="281941"/>
          </a:xfrm>
          <a:prstGeom prst="rect">
            <a:avLst/>
          </a:prstGeom>
          <a:ln w="12700">
            <a:miter lim="400000"/>
          </a:ln>
        </p:spPr>
      </p:pic>
      <p:sp>
        <p:nvSpPr>
          <p:cNvPr id="800" name="Shape 800"/>
          <p:cNvSpPr/>
          <p:nvPr/>
        </p:nvSpPr>
        <p:spPr>
          <a:xfrm>
            <a:off x="1475543" y="273335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01" name="Shape 801"/>
          <p:cNvSpPr/>
          <p:nvPr/>
        </p:nvSpPr>
        <p:spPr>
          <a:xfrm>
            <a:off x="1296483" y="232758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02" name="Shape 802"/>
          <p:cNvSpPr/>
          <p:nvPr/>
        </p:nvSpPr>
        <p:spPr>
          <a:xfrm flipH="1" flipV="1">
            <a:off x="1323038" y="2628922"/>
            <a:ext cx="152178" cy="860765"/>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803" name="Shape 803"/>
          <p:cNvSpPr/>
          <p:nvPr/>
        </p:nvSpPr>
        <p:spPr>
          <a:xfrm flipV="1">
            <a:off x="1465690" y="3006949"/>
            <a:ext cx="136526" cy="490030"/>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804" name="Shape 804"/>
          <p:cNvSpPr/>
          <p:nvPr/>
        </p:nvSpPr>
        <p:spPr>
          <a:xfrm>
            <a:off x="1976615" y="2078198"/>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05" name="Shape 805"/>
          <p:cNvSpPr/>
          <p:nvPr/>
        </p:nvSpPr>
        <p:spPr>
          <a:xfrm>
            <a:off x="552888" y="4295270"/>
            <a:ext cx="8465449" cy="232371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200">
                <a:solidFill>
                  <a:srgbClr val="FFFFFF"/>
                </a:solidFill>
                <a:latin typeface="Calibri"/>
                <a:ea typeface="Calibri"/>
                <a:cs typeface="Calibri"/>
                <a:sym typeface="Calibri"/>
              </a:defRPr>
            </a:lvl1pPr>
          </a:lstStyle>
          <a:p>
            <a:pPr>
              <a:spcBef>
                <a:spcPts val="600"/>
              </a:spcBef>
              <a:defRPr sz="1800">
                <a:solidFill>
                  <a:srgbClr val="000000"/>
                </a:solidFill>
              </a:defRPr>
            </a:pPr>
            <a:r>
              <a:rPr sz="2400" kern="0" dirty="0"/>
              <a:t>The high-energy electrons move through the electron transport chain from </a:t>
            </a:r>
            <a:r>
              <a:rPr lang="en-US" sz="3200" kern="0" dirty="0">
                <a:solidFill>
                  <a:srgbClr val="0070C0"/>
                </a:solidFill>
              </a:rPr>
              <a:t>photosystem II </a:t>
            </a:r>
            <a:r>
              <a:rPr lang="en-US" sz="2400" kern="0" dirty="0"/>
              <a:t>to </a:t>
            </a:r>
            <a:r>
              <a:rPr lang="en-US" sz="3200" kern="0" dirty="0">
                <a:solidFill>
                  <a:srgbClr val="FF0000"/>
                </a:solidFill>
              </a:rPr>
              <a:t>photosystem I</a:t>
            </a:r>
            <a:r>
              <a:rPr lang="en-US" sz="2400" kern="0" dirty="0"/>
              <a:t>.</a:t>
            </a:r>
            <a:r>
              <a:rPr sz="2400" kern="0" dirty="0"/>
              <a:t>  </a:t>
            </a:r>
            <a:endParaRPr lang="en-US" sz="2400" kern="0" dirty="0"/>
          </a:p>
          <a:p>
            <a:pPr>
              <a:spcBef>
                <a:spcPts val="600"/>
              </a:spcBef>
              <a:defRPr sz="1800">
                <a:solidFill>
                  <a:srgbClr val="000000"/>
                </a:solidFill>
              </a:defRPr>
            </a:pPr>
            <a:r>
              <a:rPr sz="2400" kern="0" dirty="0"/>
              <a:t>As the electrons are passed down the electron transport chain, protein molecules use the energy from these electrons to create </a:t>
            </a:r>
            <a:r>
              <a:rPr lang="en-US" sz="3600" kern="0" dirty="0">
                <a:solidFill>
                  <a:srgbClr val="0070C0"/>
                </a:solidFill>
              </a:rPr>
              <a:t>ATP</a:t>
            </a:r>
            <a:r>
              <a:rPr sz="2400" kern="0" dirty="0"/>
              <a:t>.</a:t>
            </a:r>
            <a:endParaRPr sz="2400" kern="0" dirty="0">
              <a:latin typeface="Arial"/>
              <a:ea typeface="Arial"/>
              <a:cs typeface="Arial"/>
              <a:sym typeface="Arial"/>
            </a:endParaRPr>
          </a:p>
        </p:txBody>
      </p:sp>
      <p:pic>
        <p:nvPicPr>
          <p:cNvPr id="808" name="pasted-image.png"/>
          <p:cNvPicPr/>
          <p:nvPr/>
        </p:nvPicPr>
        <p:blipFill>
          <a:blip r:embed="rId6"/>
          <a:srcRect l="10633" t="10260" r="12292" b="12010"/>
          <a:stretch>
            <a:fillRect/>
          </a:stretch>
        </p:blipFill>
        <p:spPr>
          <a:xfrm>
            <a:off x="250540" y="4419600"/>
            <a:ext cx="289134" cy="291593"/>
          </a:xfrm>
          <a:prstGeom prst="rect">
            <a:avLst/>
          </a:prstGeom>
          <a:ln w="12700">
            <a:miter lim="400000"/>
          </a:ln>
        </p:spPr>
      </p:pic>
      <p:sp>
        <p:nvSpPr>
          <p:cNvPr id="809" name="Shape 809"/>
          <p:cNvSpPr/>
          <p:nvPr/>
        </p:nvSpPr>
        <p:spPr>
          <a:xfrm>
            <a:off x="4080025" y="3522117"/>
            <a:ext cx="510665"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dirty="0">
                <a:solidFill>
                  <a:sysClr val="windowText" lastClr="000000"/>
                </a:solidFill>
                <a:latin typeface="Times New Roman"/>
                <a:cs typeface="Times New Roman"/>
                <a:sym typeface="Times New Roman"/>
              </a:rPr>
              <a:t>ATP</a:t>
            </a:r>
          </a:p>
        </p:txBody>
      </p:sp>
      <p:sp>
        <p:nvSpPr>
          <p:cNvPr id="810" name="Shape 810"/>
          <p:cNvSpPr/>
          <p:nvPr/>
        </p:nvSpPr>
        <p:spPr>
          <a:xfrm rot="1552452">
            <a:off x="3241029" y="1855500"/>
            <a:ext cx="2415367" cy="34843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rPr kern="0">
                <a:solidFill>
                  <a:sysClr val="windowText" lastClr="000000"/>
                </a:solidFill>
                <a:latin typeface="Times New Roman"/>
                <a:cs typeface="Times New Roman"/>
                <a:sym typeface="Times New Roman"/>
              </a:rPr>
              <a:t>Electron Transport Chain</a:t>
            </a:r>
          </a:p>
        </p:txBody>
      </p:sp>
      <p:pic>
        <p:nvPicPr>
          <p:cNvPr id="811" name="pasted-image.png"/>
          <p:cNvPicPr/>
          <p:nvPr/>
        </p:nvPicPr>
        <p:blipFill>
          <a:blip r:embed="rId7"/>
          <a:stretch>
            <a:fillRect/>
          </a:stretch>
        </p:blipFill>
        <p:spPr>
          <a:xfrm>
            <a:off x="5492139" y="955427"/>
            <a:ext cx="198069" cy="198069"/>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60</a:t>
            </a:fld>
            <a:endParaRPr lang="en-US"/>
          </a:p>
        </p:txBody>
      </p:sp>
    </p:spTree>
    <p:extLst>
      <p:ext uri="{BB962C8B-B14F-4D97-AF65-F5344CB8AC3E}">
        <p14:creationId xmlns:p14="http://schemas.microsoft.com/office/powerpoint/2010/main" val="69152541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animEffect transition="in" filter="fade">
                                      <p:cBhvr>
                                        <p:cTn id="7" dur="500"/>
                                        <p:tgtEl>
                                          <p:spTgt spid="8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5">
                                            <p:txEl>
                                              <p:pRg st="0" end="0"/>
                                            </p:txEl>
                                          </p:spTgt>
                                        </p:tgtEl>
                                        <p:attrNameLst>
                                          <p:attrName>style.visibility</p:attrName>
                                        </p:attrNameLst>
                                      </p:cBhvr>
                                      <p:to>
                                        <p:strVal val="visible"/>
                                      </p:to>
                                    </p:set>
                                    <p:animEffect transition="in" filter="fade">
                                      <p:cBhvr>
                                        <p:cTn id="11" dur="500"/>
                                        <p:tgtEl>
                                          <p:spTgt spid="80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05">
                                            <p:txEl>
                                              <p:pRg st="1" end="1"/>
                                            </p:txEl>
                                          </p:spTgt>
                                        </p:tgtEl>
                                        <p:attrNameLst>
                                          <p:attrName>style.visibility</p:attrName>
                                        </p:attrNameLst>
                                      </p:cBhvr>
                                      <p:to>
                                        <p:strVal val="visible"/>
                                      </p:to>
                                    </p:set>
                                    <p:animEffect transition="in" filter="fade">
                                      <p:cBhvr>
                                        <p:cTn id="16" dur="500"/>
                                        <p:tgtEl>
                                          <p:spTgt spid="80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09"/>
                                        </p:tgtEl>
                                        <p:attrNameLst>
                                          <p:attrName>style.visibility</p:attrName>
                                        </p:attrNameLst>
                                      </p:cBhvr>
                                      <p:to>
                                        <p:strVal val="visible"/>
                                      </p:to>
                                    </p:set>
                                    <p:animEffect transition="in" filter="fade">
                                      <p:cBhvr>
                                        <p:cTn id="21" dur="500"/>
                                        <p:tgtEl>
                                          <p:spTgt spid="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3" name="Shape 813"/>
          <p:cNvSpPr/>
          <p:nvPr/>
        </p:nvSpPr>
        <p:spPr>
          <a:xfrm>
            <a:off x="382885" y="4443634"/>
            <a:ext cx="837823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400" kern="0" dirty="0">
                <a:solidFill>
                  <a:srgbClr val="000090"/>
                </a:solidFill>
                <a:latin typeface="Calibri"/>
                <a:ea typeface="Calibri"/>
                <a:cs typeface="Calibri"/>
                <a:sym typeface="Calibri"/>
              </a:rPr>
              <a:t>The chlorophyll molecules in Photosystem I absorb </a:t>
            </a:r>
            <a:r>
              <a:rPr sz="2400" u="sng" kern="0" dirty="0">
                <a:solidFill>
                  <a:srgbClr val="137D1C"/>
                </a:solidFill>
                <a:latin typeface="Calibri"/>
                <a:ea typeface="Calibri"/>
                <a:cs typeface="Calibri"/>
                <a:sym typeface="Calibri"/>
              </a:rPr>
              <a:t>energy from the sun</a:t>
            </a:r>
            <a:r>
              <a:rPr sz="2400" kern="0" dirty="0">
                <a:solidFill>
                  <a:srgbClr val="137D1C"/>
                </a:solidFill>
                <a:latin typeface="Calibri"/>
                <a:ea typeface="Calibri"/>
                <a:cs typeface="Calibri"/>
                <a:sym typeface="Calibri"/>
              </a:rPr>
              <a:t> </a:t>
            </a:r>
            <a:r>
              <a:rPr sz="2400" kern="0" dirty="0">
                <a:solidFill>
                  <a:srgbClr val="000090"/>
                </a:solidFill>
                <a:latin typeface="Calibri"/>
                <a:ea typeface="Calibri"/>
                <a:cs typeface="Calibri"/>
                <a:sym typeface="Calibri"/>
              </a:rPr>
              <a:t>and use it to re-energize the electrons.</a:t>
            </a:r>
            <a:endParaRPr sz="2400" kern="0" dirty="0">
              <a:solidFill>
                <a:sysClr val="windowText" lastClr="000000"/>
              </a:solidFill>
              <a:latin typeface="Arial"/>
              <a:ea typeface="Arial"/>
              <a:cs typeface="Arial"/>
              <a:sym typeface="Arial"/>
            </a:endParaRPr>
          </a:p>
        </p:txBody>
      </p:sp>
      <p:sp>
        <p:nvSpPr>
          <p:cNvPr id="814" name="Shape 814"/>
          <p:cNvSpPr/>
          <p:nvPr/>
        </p:nvSpPr>
        <p:spPr>
          <a:xfrm>
            <a:off x="382885" y="5514975"/>
            <a:ext cx="8378230"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400" kern="0" dirty="0">
                <a:solidFill>
                  <a:srgbClr val="800000"/>
                </a:solidFill>
                <a:latin typeface="Calibri"/>
                <a:ea typeface="Calibri"/>
                <a:cs typeface="Calibri"/>
                <a:sym typeface="Calibri"/>
              </a:rPr>
              <a:t>These electrons are passed down a second </a:t>
            </a:r>
            <a:r>
              <a:rPr sz="2400" u="sng" kern="0" dirty="0">
                <a:solidFill>
                  <a:srgbClr val="1FBC2D"/>
                </a:solidFill>
                <a:latin typeface="Calibri"/>
                <a:ea typeface="Calibri"/>
                <a:cs typeface="Calibri"/>
                <a:sym typeface="Calibri"/>
              </a:rPr>
              <a:t>electron transport chain</a:t>
            </a:r>
            <a:r>
              <a:rPr sz="2400" kern="0" dirty="0">
                <a:solidFill>
                  <a:srgbClr val="800000"/>
                </a:solidFill>
                <a:latin typeface="Calibri"/>
                <a:ea typeface="Calibri"/>
                <a:cs typeface="Calibri"/>
                <a:sym typeface="Calibri"/>
              </a:rPr>
              <a:t> to the electron acceptor called </a:t>
            </a:r>
            <a:r>
              <a:rPr lang="en-US" sz="3600" kern="0" dirty="0">
                <a:solidFill>
                  <a:srgbClr val="0070C0"/>
                </a:solidFill>
                <a:latin typeface="Calibri"/>
                <a:ea typeface="Calibri"/>
                <a:cs typeface="Calibri"/>
                <a:sym typeface="Calibri"/>
              </a:rPr>
              <a:t>NADP+</a:t>
            </a:r>
            <a:r>
              <a:rPr sz="2400" kern="0" dirty="0">
                <a:solidFill>
                  <a:srgbClr val="800000"/>
                </a:solidFill>
                <a:latin typeface="Calibri"/>
                <a:ea typeface="Calibri"/>
                <a:cs typeface="Calibri"/>
                <a:sym typeface="Calibri"/>
              </a:rPr>
              <a:t>.</a:t>
            </a:r>
            <a:endParaRPr sz="2400" kern="0" dirty="0">
              <a:solidFill>
                <a:sysClr val="windowText" lastClr="000000"/>
              </a:solidFill>
              <a:latin typeface="Arial"/>
              <a:ea typeface="Arial"/>
              <a:cs typeface="Arial"/>
              <a:sym typeface="Arial"/>
            </a:endParaRPr>
          </a:p>
        </p:txBody>
      </p:sp>
      <p:pic>
        <p:nvPicPr>
          <p:cNvPr id="816" name="pasted-image.png"/>
          <p:cNvPicPr/>
          <p:nvPr/>
        </p:nvPicPr>
        <p:blipFill>
          <a:blip r:embed="rId2"/>
          <a:stretch>
            <a:fillRect/>
          </a:stretch>
        </p:blipFill>
        <p:spPr>
          <a:xfrm>
            <a:off x="79804" y="4542623"/>
            <a:ext cx="373770" cy="373770"/>
          </a:xfrm>
          <a:prstGeom prst="rect">
            <a:avLst/>
          </a:prstGeom>
          <a:ln w="12700">
            <a:miter lim="400000"/>
          </a:ln>
        </p:spPr>
      </p:pic>
      <p:pic>
        <p:nvPicPr>
          <p:cNvPr id="817" name="pasted-image.png"/>
          <p:cNvPicPr/>
          <p:nvPr/>
        </p:nvPicPr>
        <p:blipFill>
          <a:blip r:embed="rId3"/>
          <a:srcRect b="5150"/>
          <a:stretch>
            <a:fillRect/>
          </a:stretch>
        </p:blipFill>
        <p:spPr>
          <a:xfrm>
            <a:off x="0" y="115388"/>
            <a:ext cx="9144000" cy="3828511"/>
          </a:xfrm>
          <a:prstGeom prst="rect">
            <a:avLst/>
          </a:prstGeom>
          <a:ln w="12700">
            <a:miter lim="400000"/>
          </a:ln>
        </p:spPr>
      </p:pic>
      <p:sp>
        <p:nvSpPr>
          <p:cNvPr id="818" name="Shape 818"/>
          <p:cNvSpPr/>
          <p:nvPr/>
        </p:nvSpPr>
        <p:spPr>
          <a:xfrm>
            <a:off x="3160294" y="3284793"/>
            <a:ext cx="3018197" cy="635898"/>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819" name="pasted-image.png"/>
          <p:cNvPicPr/>
          <p:nvPr/>
        </p:nvPicPr>
        <p:blipFill>
          <a:blip r:embed="rId4"/>
          <a:stretch>
            <a:fillRect/>
          </a:stretch>
        </p:blipFill>
        <p:spPr>
          <a:xfrm>
            <a:off x="3885102" y="3284771"/>
            <a:ext cx="900511" cy="823123"/>
          </a:xfrm>
          <a:prstGeom prst="rect">
            <a:avLst/>
          </a:prstGeom>
          <a:ln w="12700">
            <a:miter lim="400000"/>
          </a:ln>
        </p:spPr>
      </p:pic>
      <p:sp>
        <p:nvSpPr>
          <p:cNvPr id="820" name="Shape 820"/>
          <p:cNvSpPr/>
          <p:nvPr/>
        </p:nvSpPr>
        <p:spPr>
          <a:xfrm>
            <a:off x="7903126" y="525461"/>
            <a:ext cx="234067" cy="2271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CACB"/>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21" name="Shape 821"/>
          <p:cNvSpPr/>
          <p:nvPr/>
        </p:nvSpPr>
        <p:spPr>
          <a:xfrm>
            <a:off x="8415377" y="540014"/>
            <a:ext cx="522546" cy="198069"/>
          </a:xfrm>
          <a:prstGeom prst="rect">
            <a:avLst/>
          </a:prstGeom>
          <a:solidFill>
            <a:srgbClr val="F6BE7D"/>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822" name="pasted-image.png"/>
          <p:cNvPicPr/>
          <p:nvPr/>
        </p:nvPicPr>
        <p:blipFill>
          <a:blip r:embed="rId5"/>
          <a:stretch>
            <a:fillRect/>
          </a:stretch>
        </p:blipFill>
        <p:spPr>
          <a:xfrm>
            <a:off x="8318977" y="767352"/>
            <a:ext cx="249811" cy="249812"/>
          </a:xfrm>
          <a:prstGeom prst="rect">
            <a:avLst/>
          </a:prstGeom>
          <a:ln w="12700">
            <a:miter lim="400000"/>
          </a:ln>
        </p:spPr>
      </p:pic>
      <p:pic>
        <p:nvPicPr>
          <p:cNvPr id="823" name="pasted-image.png"/>
          <p:cNvPicPr/>
          <p:nvPr/>
        </p:nvPicPr>
        <p:blipFill>
          <a:blip r:embed="rId6"/>
          <a:stretch>
            <a:fillRect/>
          </a:stretch>
        </p:blipFill>
        <p:spPr>
          <a:xfrm>
            <a:off x="8290743" y="157060"/>
            <a:ext cx="281941" cy="281941"/>
          </a:xfrm>
          <a:prstGeom prst="rect">
            <a:avLst/>
          </a:prstGeom>
          <a:ln w="12700">
            <a:miter lim="400000"/>
          </a:ln>
        </p:spPr>
      </p:pic>
      <p:sp>
        <p:nvSpPr>
          <p:cNvPr id="824" name="Shape 824"/>
          <p:cNvSpPr/>
          <p:nvPr/>
        </p:nvSpPr>
        <p:spPr>
          <a:xfrm>
            <a:off x="1475543" y="273335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25" name="Shape 825"/>
          <p:cNvSpPr/>
          <p:nvPr/>
        </p:nvSpPr>
        <p:spPr>
          <a:xfrm>
            <a:off x="1296483" y="232758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26" name="Shape 826"/>
          <p:cNvSpPr/>
          <p:nvPr/>
        </p:nvSpPr>
        <p:spPr>
          <a:xfrm flipH="1" flipV="1">
            <a:off x="1323038" y="2628922"/>
            <a:ext cx="152178" cy="860765"/>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827" name="Shape 827"/>
          <p:cNvSpPr/>
          <p:nvPr/>
        </p:nvSpPr>
        <p:spPr>
          <a:xfrm flipV="1">
            <a:off x="1465690" y="3006949"/>
            <a:ext cx="136526" cy="490030"/>
          </a:xfrm>
          <a:prstGeom prst="line">
            <a:avLst/>
          </a:prstGeom>
          <a:ln w="25400">
            <a:solidFil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828" name="Shape 828"/>
          <p:cNvSpPr/>
          <p:nvPr/>
        </p:nvSpPr>
        <p:spPr>
          <a:xfrm>
            <a:off x="1976615" y="2078198"/>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29" name="Shape 829"/>
          <p:cNvSpPr/>
          <p:nvPr/>
        </p:nvSpPr>
        <p:spPr>
          <a:xfrm>
            <a:off x="4080025" y="3522117"/>
            <a:ext cx="510665"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ATP</a:t>
            </a:r>
          </a:p>
        </p:txBody>
      </p:sp>
      <p:sp>
        <p:nvSpPr>
          <p:cNvPr id="830" name="Shape 830"/>
          <p:cNvSpPr/>
          <p:nvPr/>
        </p:nvSpPr>
        <p:spPr>
          <a:xfrm rot="1552452">
            <a:off x="3241029" y="1855500"/>
            <a:ext cx="2415367"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Electron Transport Chain</a:t>
            </a:r>
          </a:p>
        </p:txBody>
      </p:sp>
      <p:sp>
        <p:nvSpPr>
          <p:cNvPr id="831" name="Shape 831"/>
          <p:cNvSpPr/>
          <p:nvPr/>
        </p:nvSpPr>
        <p:spPr>
          <a:xfrm>
            <a:off x="3664947" y="2023183"/>
            <a:ext cx="234067" cy="1980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BE67B"/>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32" name="Shape 832"/>
          <p:cNvSpPr/>
          <p:nvPr/>
        </p:nvSpPr>
        <p:spPr>
          <a:xfrm>
            <a:off x="4053328" y="1948002"/>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33" name="Shape 833"/>
          <p:cNvSpPr/>
          <p:nvPr/>
        </p:nvSpPr>
        <p:spPr>
          <a:xfrm>
            <a:off x="3160129" y="1482033"/>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34" name="Shape 834"/>
          <p:cNvSpPr/>
          <p:nvPr/>
        </p:nvSpPr>
        <p:spPr>
          <a:xfrm>
            <a:off x="4942118" y="2327580"/>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35" name="Shape 835"/>
          <p:cNvSpPr/>
          <p:nvPr/>
        </p:nvSpPr>
        <p:spPr>
          <a:xfrm>
            <a:off x="5855678" y="1173664"/>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36" name="Shape 836"/>
          <p:cNvSpPr/>
          <p:nvPr/>
        </p:nvSpPr>
        <p:spPr>
          <a:xfrm>
            <a:off x="6173073" y="2624613"/>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sp>
        <p:nvSpPr>
          <p:cNvPr id="837" name="Shape 837"/>
          <p:cNvSpPr/>
          <p:nvPr/>
        </p:nvSpPr>
        <p:spPr>
          <a:xfrm>
            <a:off x="6887212" y="1060309"/>
            <a:ext cx="281730" cy="3484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r>
              <a:rPr kern="0">
                <a:solidFill>
                  <a:sysClr val="windowText" lastClr="000000"/>
                </a:solidFill>
                <a:latin typeface="Times New Roman"/>
                <a:cs typeface="Times New Roman"/>
                <a:sym typeface="Times New Roman"/>
              </a:rPr>
              <a:t>e-</a:t>
            </a:r>
          </a:p>
        </p:txBody>
      </p:sp>
      <p:pic>
        <p:nvPicPr>
          <p:cNvPr id="838" name="pasted-image.png"/>
          <p:cNvPicPr/>
          <p:nvPr/>
        </p:nvPicPr>
        <p:blipFill>
          <a:blip r:embed="rId7"/>
          <a:stretch>
            <a:fillRect/>
          </a:stretch>
        </p:blipFill>
        <p:spPr>
          <a:xfrm>
            <a:off x="141783" y="5629294"/>
            <a:ext cx="249812" cy="24981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61</a:t>
            </a:fld>
            <a:endParaRPr lang="en-US"/>
          </a:p>
        </p:txBody>
      </p:sp>
      <p:sp>
        <p:nvSpPr>
          <p:cNvPr id="28" name="Oval 27">
            <a:extLst>
              <a:ext uri="{FF2B5EF4-FFF2-40B4-BE49-F238E27FC236}">
                <a16:creationId xmlns:a16="http://schemas.microsoft.com/office/drawing/2014/main" id="{D0A6C764-F521-4BEA-9838-42349DAEF68F}"/>
              </a:ext>
            </a:extLst>
          </p:cNvPr>
          <p:cNvSpPr/>
          <p:nvPr/>
        </p:nvSpPr>
        <p:spPr>
          <a:xfrm>
            <a:off x="5855678" y="296853"/>
            <a:ext cx="1382721" cy="519348"/>
          </a:xfrm>
          <a:prstGeom prst="ellipse">
            <a:avLst/>
          </a:prstGeom>
          <a:noFill/>
          <a:ln w="38100" cap="flat">
            <a:solidFill>
              <a:srgbClr val="FF0066"/>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0066"/>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26905764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500"/>
                                        <p:tgtEl>
                                          <p:spTgt spid="8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3"/>
                                        </p:tgtEl>
                                        <p:attrNameLst>
                                          <p:attrName>style.visibility</p:attrName>
                                        </p:attrNameLst>
                                      </p:cBhvr>
                                      <p:to>
                                        <p:strVal val="visible"/>
                                      </p:to>
                                    </p:set>
                                    <p:animEffect transition="in" filter="fade">
                                      <p:cBhvr>
                                        <p:cTn id="11" dur="500"/>
                                        <p:tgtEl>
                                          <p:spTgt spid="8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38"/>
                                        </p:tgtEl>
                                        <p:attrNameLst>
                                          <p:attrName>style.visibility</p:attrName>
                                        </p:attrNameLst>
                                      </p:cBhvr>
                                      <p:to>
                                        <p:strVal val="visible"/>
                                      </p:to>
                                    </p:set>
                                    <p:animEffect transition="in" filter="fade">
                                      <p:cBhvr>
                                        <p:cTn id="21" dur="500"/>
                                        <p:tgtEl>
                                          <p:spTgt spid="83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14"/>
                                        </p:tgtEl>
                                        <p:attrNameLst>
                                          <p:attrName>style.visibility</p:attrName>
                                        </p:attrNameLst>
                                      </p:cBhvr>
                                      <p:to>
                                        <p:strVal val="visible"/>
                                      </p:to>
                                    </p:set>
                                    <p:animEffect transition="in" filter="fade">
                                      <p:cBhvr>
                                        <p:cTn id="25" dur="5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0" animBg="1" advAuto="0"/>
      <p:bldP spid="814" grpId="0" animBg="1" advAuto="0"/>
      <p:bldP spid="2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1" name="Shape 841"/>
          <p:cNvSpPr/>
          <p:nvPr/>
        </p:nvSpPr>
        <p:spPr>
          <a:xfrm>
            <a:off x="571673" y="5887718"/>
            <a:ext cx="8572327"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200">
                <a:solidFill>
                  <a:srgbClr val="137D1C"/>
                </a:solidFill>
                <a:latin typeface="Calibri"/>
                <a:ea typeface="Calibri"/>
                <a:cs typeface="Calibri"/>
                <a:sym typeface="Calibri"/>
              </a:defRPr>
            </a:lvl1pPr>
          </a:lstStyle>
          <a:p>
            <a:pPr>
              <a:defRPr sz="1800">
                <a:solidFill>
                  <a:srgbClr val="000000"/>
                </a:solidFill>
              </a:defRPr>
            </a:pPr>
            <a:r>
              <a:rPr sz="2400" kern="0" dirty="0">
                <a:solidFill>
                  <a:srgbClr val="000000"/>
                </a:solidFill>
              </a:rPr>
              <a:t>This area of the chloroplast is called the </a:t>
            </a:r>
            <a:r>
              <a:rPr lang="en-US" sz="2400" kern="0" dirty="0">
                <a:solidFill>
                  <a:srgbClr val="000000"/>
                </a:solidFill>
              </a:rPr>
              <a:t>stroma</a:t>
            </a:r>
            <a:r>
              <a:rPr sz="2400" kern="0" dirty="0">
                <a:solidFill>
                  <a:srgbClr val="000000"/>
                </a:solidFill>
              </a:rPr>
              <a:t>.  It is a dense, enzyme-rich liquid area of the chloroplast outside of the thylakoid.</a:t>
            </a:r>
            <a:endParaRPr sz="3200" kern="0" dirty="0">
              <a:solidFill>
                <a:srgbClr val="000000"/>
              </a:solidFill>
              <a:latin typeface="Arial"/>
              <a:ea typeface="Arial"/>
              <a:cs typeface="Arial"/>
              <a:sym typeface="Arial"/>
            </a:endParaRPr>
          </a:p>
        </p:txBody>
      </p:sp>
      <p:pic>
        <p:nvPicPr>
          <p:cNvPr id="843" name="pasted-image.png"/>
          <p:cNvPicPr/>
          <p:nvPr/>
        </p:nvPicPr>
        <p:blipFill>
          <a:blip r:embed="rId3"/>
          <a:srcRect b="5150"/>
          <a:stretch>
            <a:fillRect/>
          </a:stretch>
        </p:blipFill>
        <p:spPr>
          <a:xfrm>
            <a:off x="-131763" y="158512"/>
            <a:ext cx="9144001" cy="3828511"/>
          </a:xfrm>
          <a:prstGeom prst="rect">
            <a:avLst/>
          </a:prstGeom>
          <a:ln w="12700">
            <a:miter lim="400000"/>
          </a:ln>
        </p:spPr>
      </p:pic>
      <p:sp>
        <p:nvSpPr>
          <p:cNvPr id="844" name="Shape 844"/>
          <p:cNvSpPr/>
          <p:nvPr/>
        </p:nvSpPr>
        <p:spPr>
          <a:xfrm>
            <a:off x="571673" y="4215519"/>
            <a:ext cx="8442113"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en-US" sz="3200" kern="0" dirty="0">
                <a:solidFill>
                  <a:srgbClr val="0070C0"/>
                </a:solidFill>
                <a:latin typeface="Arial" panose="020B0604020202020204" pitchFamily="34" charset="0"/>
                <a:cs typeface="Arial" panose="020B0604020202020204" pitchFamily="34" charset="0"/>
                <a:sym typeface="Times New Roman"/>
              </a:rPr>
              <a:t>NADP+</a:t>
            </a:r>
            <a:r>
              <a:rPr sz="3200" kern="0" dirty="0">
                <a:solidFill>
                  <a:srgbClr val="0070C0"/>
                </a:solidFill>
                <a:latin typeface="Arial" panose="020B0604020202020204" pitchFamily="34" charset="0"/>
                <a:cs typeface="Arial" panose="020B0604020202020204" pitchFamily="34" charset="0"/>
                <a:sym typeface="Times New Roman"/>
              </a:rPr>
              <a:t> </a:t>
            </a:r>
            <a:r>
              <a:rPr sz="2400" kern="0" dirty="0">
                <a:solidFill>
                  <a:sysClr val="windowText" lastClr="000000"/>
                </a:solidFill>
                <a:latin typeface="Arial" panose="020B0604020202020204" pitchFamily="34" charset="0"/>
                <a:cs typeface="Arial" panose="020B0604020202020204" pitchFamily="34" charset="0"/>
                <a:sym typeface="Times New Roman"/>
              </a:rPr>
              <a:t>joins with one hydrogen atom and two electrons to form</a:t>
            </a:r>
            <a:r>
              <a:rPr lang="en-US" sz="2400" kern="0" dirty="0">
                <a:solidFill>
                  <a:sysClr val="windowText" lastClr="000000"/>
                </a:solidFill>
                <a:latin typeface="Arial" panose="020B0604020202020204" pitchFamily="34" charset="0"/>
                <a:cs typeface="Arial" panose="020B0604020202020204" pitchFamily="34" charset="0"/>
                <a:sym typeface="Times New Roman"/>
              </a:rPr>
              <a:t> </a:t>
            </a:r>
            <a:r>
              <a:rPr sz="2400" kern="0" dirty="0">
                <a:solidFill>
                  <a:sysClr val="windowText" lastClr="000000"/>
                </a:solidFill>
                <a:latin typeface="Arial" panose="020B0604020202020204" pitchFamily="34" charset="0"/>
                <a:cs typeface="Arial" panose="020B0604020202020204" pitchFamily="34" charset="0"/>
                <a:sym typeface="Times New Roman"/>
              </a:rPr>
              <a:t>… </a:t>
            </a:r>
          </a:p>
          <a:p>
            <a:pPr>
              <a:spcBef>
                <a:spcPts val="1200"/>
              </a:spcBef>
            </a:pPr>
            <a:r>
              <a:rPr lang="en-US" sz="3200" b="1" kern="0" dirty="0">
                <a:solidFill>
                  <a:srgbClr val="FF3300"/>
                </a:solidFill>
                <a:latin typeface="Arial" panose="020B0604020202020204" pitchFamily="34" charset="0"/>
                <a:cs typeface="Arial" panose="020B0604020202020204" pitchFamily="34" charset="0"/>
                <a:sym typeface="Times New Roman"/>
              </a:rPr>
              <a:t>NADPH</a:t>
            </a:r>
            <a:r>
              <a:rPr lang="en-US" sz="2400" b="1" kern="0" dirty="0">
                <a:solidFill>
                  <a:srgbClr val="FF3300"/>
                </a:solidFill>
                <a:latin typeface="Arial" panose="020B0604020202020204" pitchFamily="34" charset="0"/>
                <a:cs typeface="Arial" panose="020B0604020202020204" pitchFamily="34" charset="0"/>
                <a:sym typeface="Times New Roman"/>
              </a:rPr>
              <a:t> </a:t>
            </a:r>
            <a:r>
              <a:rPr sz="2400" kern="0" dirty="0">
                <a:solidFill>
                  <a:sysClr val="windowText" lastClr="000000"/>
                </a:solidFill>
                <a:latin typeface="Arial" panose="020B0604020202020204" pitchFamily="34" charset="0"/>
                <a:cs typeface="Arial" panose="020B0604020202020204" pitchFamily="34" charset="0"/>
                <a:sym typeface="Times New Roman"/>
              </a:rPr>
              <a:t>in a space outside of the thylakoid.</a:t>
            </a:r>
          </a:p>
        </p:txBody>
      </p:sp>
      <p:pic>
        <p:nvPicPr>
          <p:cNvPr id="846" name="pasted-image.png"/>
          <p:cNvPicPr/>
          <p:nvPr/>
        </p:nvPicPr>
        <p:blipFill>
          <a:blip r:embed="rId4"/>
          <a:stretch>
            <a:fillRect/>
          </a:stretch>
        </p:blipFill>
        <p:spPr>
          <a:xfrm>
            <a:off x="228600" y="4304515"/>
            <a:ext cx="249811" cy="249812"/>
          </a:xfrm>
          <a:prstGeom prst="rect">
            <a:avLst/>
          </a:prstGeom>
          <a:ln w="12700">
            <a:miter lim="400000"/>
          </a:ln>
        </p:spPr>
      </p:pic>
      <p:pic>
        <p:nvPicPr>
          <p:cNvPr id="847" name="pasted-image.png"/>
          <p:cNvPicPr/>
          <p:nvPr/>
        </p:nvPicPr>
        <p:blipFill>
          <a:blip r:embed="rId5"/>
          <a:stretch>
            <a:fillRect/>
          </a:stretch>
        </p:blipFill>
        <p:spPr>
          <a:xfrm>
            <a:off x="228599" y="5388989"/>
            <a:ext cx="249811" cy="249811"/>
          </a:xfrm>
          <a:prstGeom prst="rect">
            <a:avLst/>
          </a:prstGeom>
          <a:ln w="12700">
            <a:miter lim="400000"/>
          </a:ln>
        </p:spPr>
      </p:pic>
      <p:pic>
        <p:nvPicPr>
          <p:cNvPr id="848" name="pasted-image.png"/>
          <p:cNvPicPr/>
          <p:nvPr/>
        </p:nvPicPr>
        <p:blipFill>
          <a:blip r:embed="rId5"/>
          <a:stretch>
            <a:fillRect/>
          </a:stretch>
        </p:blipFill>
        <p:spPr>
          <a:xfrm>
            <a:off x="8216957" y="812695"/>
            <a:ext cx="249811" cy="249811"/>
          </a:xfrm>
          <a:prstGeom prst="rect">
            <a:avLst/>
          </a:prstGeom>
          <a:ln w="12700">
            <a:miter lim="400000"/>
          </a:ln>
        </p:spPr>
      </p:pic>
      <p:pic>
        <p:nvPicPr>
          <p:cNvPr id="849" name="pasted-image.png"/>
          <p:cNvPicPr/>
          <p:nvPr/>
        </p:nvPicPr>
        <p:blipFill>
          <a:blip r:embed="rId6"/>
          <a:stretch>
            <a:fillRect/>
          </a:stretch>
        </p:blipFill>
        <p:spPr>
          <a:xfrm>
            <a:off x="228599" y="5966459"/>
            <a:ext cx="281941" cy="281941"/>
          </a:xfrm>
          <a:prstGeom prst="rect">
            <a:avLst/>
          </a:prstGeom>
          <a:ln w="12700">
            <a:miter lim="400000"/>
          </a:ln>
        </p:spPr>
      </p:pic>
      <p:pic>
        <p:nvPicPr>
          <p:cNvPr id="850" name="pasted-image.png"/>
          <p:cNvPicPr/>
          <p:nvPr/>
        </p:nvPicPr>
        <p:blipFill>
          <a:blip r:embed="rId6"/>
          <a:stretch>
            <a:fillRect/>
          </a:stretch>
        </p:blipFill>
        <p:spPr>
          <a:xfrm>
            <a:off x="8290743" y="157060"/>
            <a:ext cx="281941" cy="281941"/>
          </a:xfrm>
          <a:prstGeom prst="rect">
            <a:avLst/>
          </a:prstGeom>
          <a:ln w="12700">
            <a:miter lim="400000"/>
          </a:ln>
        </p:spPr>
      </p:pic>
    </p:spTree>
    <p:extLst>
      <p:ext uri="{BB962C8B-B14F-4D97-AF65-F5344CB8AC3E}">
        <p14:creationId xmlns:p14="http://schemas.microsoft.com/office/powerpoint/2010/main" val="169781543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4">
                                            <p:txEl>
                                              <p:pRg st="0" end="0"/>
                                            </p:txEl>
                                          </p:spTgt>
                                        </p:tgtEl>
                                        <p:attrNameLst>
                                          <p:attrName>style.visibility</p:attrName>
                                        </p:attrNameLst>
                                      </p:cBhvr>
                                      <p:to>
                                        <p:strVal val="visible"/>
                                      </p:to>
                                    </p:set>
                                    <p:animEffect transition="in" filter="fade">
                                      <p:cBhvr>
                                        <p:cTn id="11" dur="500"/>
                                        <p:tgtEl>
                                          <p:spTgt spid="8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47"/>
                                        </p:tgtEl>
                                        <p:attrNameLst>
                                          <p:attrName>style.visibility</p:attrName>
                                        </p:attrNameLst>
                                      </p:cBhvr>
                                      <p:to>
                                        <p:strVal val="visible"/>
                                      </p:to>
                                    </p:set>
                                    <p:animEffect transition="in" filter="fade">
                                      <p:cBhvr>
                                        <p:cTn id="16" dur="500"/>
                                        <p:tgtEl>
                                          <p:spTgt spid="84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44">
                                            <p:txEl>
                                              <p:pRg st="1" end="1"/>
                                            </p:txEl>
                                          </p:spTgt>
                                        </p:tgtEl>
                                        <p:attrNameLst>
                                          <p:attrName>style.visibility</p:attrName>
                                        </p:attrNameLst>
                                      </p:cBhvr>
                                      <p:to>
                                        <p:strVal val="visible"/>
                                      </p:to>
                                    </p:set>
                                    <p:animEffect transition="in" filter="fade">
                                      <p:cBhvr>
                                        <p:cTn id="20" dur="500"/>
                                        <p:tgtEl>
                                          <p:spTgt spid="84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9"/>
                                        </p:tgtEl>
                                        <p:attrNameLst>
                                          <p:attrName>style.visibility</p:attrName>
                                        </p:attrNameLst>
                                      </p:cBhvr>
                                      <p:to>
                                        <p:strVal val="visible"/>
                                      </p:to>
                                    </p:set>
                                    <p:animEffect transition="in" filter="fade">
                                      <p:cBhvr>
                                        <p:cTn id="25" dur="500"/>
                                        <p:tgtEl>
                                          <p:spTgt spid="84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41">
                                            <p:txEl>
                                              <p:pRg st="0" end="0"/>
                                            </p:txEl>
                                          </p:spTgt>
                                        </p:tgtEl>
                                        <p:attrNameLst>
                                          <p:attrName>style.visibility</p:attrName>
                                        </p:attrNameLst>
                                      </p:cBhvr>
                                      <p:to>
                                        <p:strVal val="visible"/>
                                      </p:to>
                                    </p:set>
                                    <p:animEffect transition="in" filter="fade">
                                      <p:cBhvr>
                                        <p:cTn id="29" dur="500"/>
                                        <p:tgtEl>
                                          <p:spTgt spid="8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5" name="Shape 855"/>
          <p:cNvSpPr/>
          <p:nvPr/>
        </p:nvSpPr>
        <p:spPr>
          <a:xfrm>
            <a:off x="646719" y="5161460"/>
            <a:ext cx="8198415" cy="15081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400">
                <a:solidFill>
                  <a:srgbClr val="EEFF8C"/>
                </a:solidFill>
                <a:latin typeface="Calibri"/>
                <a:ea typeface="Calibri"/>
                <a:cs typeface="Calibri"/>
                <a:sym typeface="Calibri"/>
              </a:defRPr>
            </a:lvl1pPr>
          </a:lstStyle>
          <a:p>
            <a:pPr>
              <a:defRPr sz="1800">
                <a:solidFill>
                  <a:srgbClr val="000000"/>
                </a:solidFill>
              </a:defRPr>
            </a:pPr>
            <a:r>
              <a:rPr lang="en-US" sz="3200" kern="0" dirty="0">
                <a:solidFill>
                  <a:srgbClr val="FF0066"/>
                </a:solidFill>
              </a:rPr>
              <a:t>Hydrogen ions</a:t>
            </a:r>
            <a:r>
              <a:rPr sz="3200" kern="0" dirty="0">
                <a:solidFill>
                  <a:srgbClr val="FF0066"/>
                </a:solidFill>
              </a:rPr>
              <a:t> </a:t>
            </a:r>
            <a:r>
              <a:rPr sz="2800" kern="0" dirty="0">
                <a:solidFill>
                  <a:srgbClr val="000000"/>
                </a:solidFill>
              </a:rPr>
              <a:t>flow from an area of </a:t>
            </a:r>
            <a:r>
              <a:rPr lang="en-US" sz="3200" kern="0" dirty="0">
                <a:solidFill>
                  <a:srgbClr val="00B0F0"/>
                </a:solidFill>
              </a:rPr>
              <a:t>high</a:t>
            </a:r>
            <a:r>
              <a:rPr sz="2800" kern="0" dirty="0">
                <a:solidFill>
                  <a:srgbClr val="000000"/>
                </a:solidFill>
              </a:rPr>
              <a:t> concentration inside the </a:t>
            </a:r>
            <a:r>
              <a:rPr lang="en-US" sz="2800" kern="0" dirty="0">
                <a:solidFill>
                  <a:srgbClr val="000000"/>
                </a:solidFill>
              </a:rPr>
              <a:t>thylakoid space</a:t>
            </a:r>
            <a:r>
              <a:rPr sz="2800" kern="0" dirty="0">
                <a:solidFill>
                  <a:srgbClr val="000000"/>
                </a:solidFill>
              </a:rPr>
              <a:t> to an area of </a:t>
            </a:r>
            <a:r>
              <a:rPr lang="en-US" sz="3200" kern="0" dirty="0">
                <a:solidFill>
                  <a:srgbClr val="FF0000"/>
                </a:solidFill>
              </a:rPr>
              <a:t>low</a:t>
            </a:r>
            <a:r>
              <a:rPr sz="2800" kern="0" dirty="0">
                <a:solidFill>
                  <a:srgbClr val="000000"/>
                </a:solidFill>
              </a:rPr>
              <a:t> concentration in the </a:t>
            </a:r>
            <a:r>
              <a:rPr lang="en-US" sz="3200" kern="0" dirty="0">
                <a:solidFill>
                  <a:srgbClr val="7030A0"/>
                </a:solidFill>
              </a:rPr>
              <a:t>stroma</a:t>
            </a:r>
            <a:r>
              <a:rPr sz="2800" kern="0" dirty="0">
                <a:solidFill>
                  <a:srgbClr val="000000"/>
                </a:solidFill>
              </a:rPr>
              <a:t>. </a:t>
            </a:r>
            <a:endParaRPr sz="2800" kern="0" dirty="0">
              <a:solidFill>
                <a:srgbClr val="000000"/>
              </a:solidFill>
              <a:latin typeface="Arial"/>
              <a:ea typeface="Arial"/>
              <a:cs typeface="Arial"/>
              <a:sym typeface="Arial"/>
            </a:endParaRPr>
          </a:p>
        </p:txBody>
      </p:sp>
      <p:pic>
        <p:nvPicPr>
          <p:cNvPr id="861" name="pasted-image.png"/>
          <p:cNvPicPr/>
          <p:nvPr/>
        </p:nvPicPr>
        <p:blipFill>
          <a:blip r:embed="rId2"/>
          <a:stretch>
            <a:fillRect/>
          </a:stretch>
        </p:blipFill>
        <p:spPr>
          <a:xfrm>
            <a:off x="236567" y="5227951"/>
            <a:ext cx="343648" cy="257737"/>
          </a:xfrm>
          <a:prstGeom prst="rect">
            <a:avLst/>
          </a:prstGeom>
          <a:ln w="12700">
            <a:miter lim="400000"/>
          </a:ln>
        </p:spPr>
      </p:pic>
      <p:sp>
        <p:nvSpPr>
          <p:cNvPr id="862" name="Shape 862"/>
          <p:cNvSpPr/>
          <p:nvPr/>
        </p:nvSpPr>
        <p:spPr>
          <a:xfrm>
            <a:off x="1982788" y="20351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3" name="Shape 863"/>
          <p:cNvSpPr/>
          <p:nvPr/>
        </p:nvSpPr>
        <p:spPr>
          <a:xfrm>
            <a:off x="2578100" y="203517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4" name="Shape 864"/>
          <p:cNvSpPr/>
          <p:nvPr/>
        </p:nvSpPr>
        <p:spPr>
          <a:xfrm>
            <a:off x="2889250" y="203517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5" name="Shape 865"/>
          <p:cNvSpPr/>
          <p:nvPr/>
        </p:nvSpPr>
        <p:spPr>
          <a:xfrm>
            <a:off x="3486150" y="2035175"/>
            <a:ext cx="595314"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6" name="Shape 866"/>
          <p:cNvSpPr/>
          <p:nvPr/>
        </p:nvSpPr>
        <p:spPr>
          <a:xfrm>
            <a:off x="4379912" y="2035175"/>
            <a:ext cx="596901"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7" name="Shape 867"/>
          <p:cNvSpPr/>
          <p:nvPr/>
        </p:nvSpPr>
        <p:spPr>
          <a:xfrm>
            <a:off x="4976812" y="20351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8" name="Shape 868"/>
          <p:cNvSpPr/>
          <p:nvPr/>
        </p:nvSpPr>
        <p:spPr>
          <a:xfrm>
            <a:off x="5273675" y="221932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69" name="Shape 869"/>
          <p:cNvSpPr/>
          <p:nvPr/>
        </p:nvSpPr>
        <p:spPr>
          <a:xfrm>
            <a:off x="5637212" y="24034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70" name="Shape 870"/>
          <p:cNvSpPr/>
          <p:nvPr/>
        </p:nvSpPr>
        <p:spPr>
          <a:xfrm>
            <a:off x="5338762" y="3175000"/>
            <a:ext cx="596901" cy="3581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pic>
        <p:nvPicPr>
          <p:cNvPr id="871" name="pasted-image.png"/>
          <p:cNvPicPr/>
          <p:nvPr/>
        </p:nvPicPr>
        <p:blipFill>
          <a:blip r:embed="rId3"/>
          <a:stretch>
            <a:fillRect/>
          </a:stretch>
        </p:blipFill>
        <p:spPr>
          <a:xfrm>
            <a:off x="580215" y="13969"/>
            <a:ext cx="8059770" cy="5015231"/>
          </a:xfrm>
          <a:prstGeom prst="rect">
            <a:avLst/>
          </a:prstGeom>
          <a:ln w="12700">
            <a:miter lim="400000"/>
          </a:ln>
        </p:spPr>
      </p:pic>
      <p:pic>
        <p:nvPicPr>
          <p:cNvPr id="872" name="pasted-image.png"/>
          <p:cNvPicPr/>
          <p:nvPr/>
        </p:nvPicPr>
        <p:blipFill>
          <a:blip r:embed="rId2"/>
          <a:stretch>
            <a:fillRect/>
          </a:stretch>
        </p:blipFill>
        <p:spPr>
          <a:xfrm>
            <a:off x="3080702" y="2676911"/>
            <a:ext cx="217172" cy="162879"/>
          </a:xfrm>
          <a:prstGeom prst="rect">
            <a:avLst/>
          </a:prstGeom>
          <a:ln w="12700">
            <a:miter lim="400000"/>
          </a:ln>
        </p:spPr>
      </p:pic>
      <p:pic>
        <p:nvPicPr>
          <p:cNvPr id="873" name="pasted-image.png"/>
          <p:cNvPicPr/>
          <p:nvPr/>
        </p:nvPicPr>
        <p:blipFill>
          <a:blip r:embed="rId4"/>
          <a:stretch>
            <a:fillRect/>
          </a:stretch>
        </p:blipFill>
        <p:spPr>
          <a:xfrm>
            <a:off x="4675758" y="4266517"/>
            <a:ext cx="317460" cy="238095"/>
          </a:xfrm>
          <a:prstGeom prst="rect">
            <a:avLst/>
          </a:prstGeom>
          <a:ln w="12700">
            <a:miter lim="400000"/>
          </a:ln>
        </p:spPr>
      </p:pic>
      <p:pic>
        <p:nvPicPr>
          <p:cNvPr id="874" name="pasted-image.png"/>
          <p:cNvPicPr/>
          <p:nvPr/>
        </p:nvPicPr>
        <p:blipFill>
          <a:blip r:embed="rId5"/>
          <a:stretch>
            <a:fillRect/>
          </a:stretch>
        </p:blipFill>
        <p:spPr>
          <a:xfrm>
            <a:off x="6436641" y="4346070"/>
            <a:ext cx="343648" cy="257737"/>
          </a:xfrm>
          <a:prstGeom prst="rect">
            <a:avLst/>
          </a:prstGeom>
          <a:ln w="12700">
            <a:miter lim="400000"/>
          </a:ln>
        </p:spPr>
      </p:pic>
      <p:sp>
        <p:nvSpPr>
          <p:cNvPr id="875" name="Shape 875"/>
          <p:cNvSpPr/>
          <p:nvPr/>
        </p:nvSpPr>
        <p:spPr>
          <a:xfrm>
            <a:off x="2357273" y="235489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76" name="Shape 876"/>
          <p:cNvSpPr/>
          <p:nvPr/>
        </p:nvSpPr>
        <p:spPr>
          <a:xfrm>
            <a:off x="7086501" y="1234988"/>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EDE1"/>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77" name="Shape 877"/>
          <p:cNvSpPr/>
          <p:nvPr/>
        </p:nvSpPr>
        <p:spPr>
          <a:xfrm>
            <a:off x="4383540" y="4015848"/>
            <a:ext cx="644022" cy="330222"/>
          </a:xfrm>
          <a:prstGeom prst="rect">
            <a:avLst/>
          </a:prstGeom>
          <a:solidFill>
            <a:srgbClr val="EDEDE1"/>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78" name="Shape 878"/>
          <p:cNvSpPr/>
          <p:nvPr/>
        </p:nvSpPr>
        <p:spPr>
          <a:xfrm>
            <a:off x="6092104" y="4358770"/>
            <a:ext cx="292101" cy="232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879" name="pasted-image.png"/>
          <p:cNvPicPr/>
          <p:nvPr/>
        </p:nvPicPr>
        <p:blipFill>
          <a:blip r:embed="rId6"/>
          <a:stretch>
            <a:fillRect/>
          </a:stretch>
        </p:blipFill>
        <p:spPr>
          <a:xfrm>
            <a:off x="7442501" y="3134400"/>
            <a:ext cx="300692" cy="225519"/>
          </a:xfrm>
          <a:prstGeom prst="rect">
            <a:avLst/>
          </a:prstGeom>
          <a:ln w="12700">
            <a:miter lim="400000"/>
          </a:ln>
        </p:spPr>
      </p:pic>
      <p:pic>
        <p:nvPicPr>
          <p:cNvPr id="880" name="pasted-image.png"/>
          <p:cNvPicPr/>
          <p:nvPr/>
        </p:nvPicPr>
        <p:blipFill>
          <a:blip r:embed="rId7"/>
          <a:stretch>
            <a:fillRect/>
          </a:stretch>
        </p:blipFill>
        <p:spPr>
          <a:xfrm>
            <a:off x="3169004" y="1012949"/>
            <a:ext cx="300692" cy="225520"/>
          </a:xfrm>
          <a:prstGeom prst="rect">
            <a:avLst/>
          </a:prstGeom>
          <a:ln w="12700">
            <a:miter lim="400000"/>
          </a:ln>
        </p:spPr>
      </p:pic>
      <p:sp>
        <p:nvSpPr>
          <p:cNvPr id="881" name="Shape 881"/>
          <p:cNvSpPr/>
          <p:nvPr/>
        </p:nvSpPr>
        <p:spPr>
          <a:xfrm>
            <a:off x="3088632" y="1301617"/>
            <a:ext cx="461435" cy="232336"/>
          </a:xfrm>
          <a:prstGeom prst="rect">
            <a:avLst/>
          </a:prstGeom>
          <a:solidFill>
            <a:srgbClr val="EDEDE1"/>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82" name="Shape 882"/>
          <p:cNvSpPr/>
          <p:nvPr/>
        </p:nvSpPr>
        <p:spPr>
          <a:xfrm>
            <a:off x="3572485" y="208537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883" name="Shape 883"/>
          <p:cNvSpPr/>
          <p:nvPr/>
        </p:nvSpPr>
        <p:spPr>
          <a:xfrm>
            <a:off x="7791082" y="2998039"/>
            <a:ext cx="726737" cy="498240"/>
          </a:xfrm>
          <a:prstGeom prst="rect">
            <a:avLst/>
          </a:prstGeom>
          <a:solidFill>
            <a:srgbClr val="6CB3D7"/>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63</a:t>
            </a:fld>
            <a:endParaRPr lang="en-US"/>
          </a:p>
        </p:txBody>
      </p:sp>
      <p:sp>
        <p:nvSpPr>
          <p:cNvPr id="32" name="Arrow: Up 31">
            <a:extLst>
              <a:ext uri="{FF2B5EF4-FFF2-40B4-BE49-F238E27FC236}">
                <a16:creationId xmlns:a16="http://schemas.microsoft.com/office/drawing/2014/main" id="{97B84937-A658-426F-9916-4497B61D56E2}"/>
              </a:ext>
            </a:extLst>
          </p:cNvPr>
          <p:cNvSpPr/>
          <p:nvPr/>
        </p:nvSpPr>
        <p:spPr>
          <a:xfrm rot="10800000">
            <a:off x="914400" y="2908885"/>
            <a:ext cx="292100" cy="1248510"/>
          </a:xfrm>
          <a:prstGeom prst="upArrow">
            <a:avLst/>
          </a:prstGeom>
          <a:solidFill>
            <a:srgbClr val="00B05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3" name="Oval 2">
            <a:extLst>
              <a:ext uri="{FF2B5EF4-FFF2-40B4-BE49-F238E27FC236}">
                <a16:creationId xmlns:a16="http://schemas.microsoft.com/office/drawing/2014/main" id="{520033A5-D6E7-4EDC-B2D3-1953E4185D4D}"/>
              </a:ext>
            </a:extLst>
          </p:cNvPr>
          <p:cNvSpPr/>
          <p:nvPr/>
        </p:nvSpPr>
        <p:spPr>
          <a:xfrm rot="2622148">
            <a:off x="2272703" y="2628580"/>
            <a:ext cx="4321632" cy="2000693"/>
          </a:xfrm>
          <a:prstGeom prst="ellipse">
            <a:avLst/>
          </a:prstGeom>
          <a:noFill/>
          <a:ln w="5715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44520498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1"/>
                                        </p:tgtEl>
                                        <p:attrNameLst>
                                          <p:attrName>style.visibility</p:attrName>
                                        </p:attrNameLst>
                                      </p:cBhvr>
                                      <p:to>
                                        <p:strVal val="visible"/>
                                      </p:to>
                                    </p:set>
                                    <p:animEffect transition="in" filter="fade">
                                      <p:cBhvr>
                                        <p:cTn id="7" dur="500"/>
                                        <p:tgtEl>
                                          <p:spTgt spid="8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5"/>
                                        </p:tgtEl>
                                        <p:attrNameLst>
                                          <p:attrName>style.visibility</p:attrName>
                                        </p:attrNameLst>
                                      </p:cBhvr>
                                      <p:to>
                                        <p:strVal val="visible"/>
                                      </p:to>
                                    </p:set>
                                    <p:animEffect transition="in" filter="fade">
                                      <p:cBhvr>
                                        <p:cTn id="11" dur="500"/>
                                        <p:tgtEl>
                                          <p:spTgt spid="8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animBg="1"/>
      <p:bldP spid="3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5" name="Shape 885"/>
          <p:cNvSpPr/>
          <p:nvPr/>
        </p:nvSpPr>
        <p:spPr>
          <a:xfrm>
            <a:off x="532330" y="4957699"/>
            <a:ext cx="8155539" cy="184665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200">
                <a:solidFill>
                  <a:srgbClr val="EEFF8C"/>
                </a:solidFill>
                <a:latin typeface="Calibri"/>
                <a:ea typeface="Calibri"/>
                <a:cs typeface="Calibri"/>
                <a:sym typeface="Calibri"/>
              </a:defRPr>
            </a:lvl1pPr>
          </a:lstStyle>
          <a:p>
            <a:pPr>
              <a:defRPr sz="1800">
                <a:solidFill>
                  <a:srgbClr val="000000"/>
                </a:solidFill>
              </a:defRPr>
            </a:pPr>
            <a:r>
              <a:rPr sz="2400" kern="0" dirty="0">
                <a:solidFill>
                  <a:srgbClr val="000000"/>
                </a:solidFill>
              </a:rPr>
              <a:t>The hydrogen is flowing through a protein enzyme called </a:t>
            </a:r>
            <a:r>
              <a:rPr lang="en-US" sz="2800" kern="0" dirty="0">
                <a:solidFill>
                  <a:srgbClr val="FF0066"/>
                </a:solidFill>
              </a:rPr>
              <a:t>ATP synthase</a:t>
            </a:r>
            <a:r>
              <a:rPr lang="en-US" sz="2400" kern="0" dirty="0">
                <a:solidFill>
                  <a:srgbClr val="000000"/>
                </a:solidFill>
              </a:rPr>
              <a:t>.</a:t>
            </a:r>
            <a:r>
              <a:rPr sz="2400" kern="0" dirty="0">
                <a:solidFill>
                  <a:srgbClr val="000000"/>
                </a:solidFill>
              </a:rPr>
              <a:t>  </a:t>
            </a:r>
            <a:endParaRPr lang="en-US" sz="2400" kern="0" dirty="0">
              <a:solidFill>
                <a:srgbClr val="000000"/>
              </a:solidFill>
            </a:endParaRPr>
          </a:p>
          <a:p>
            <a:pPr>
              <a:spcBef>
                <a:spcPts val="1200"/>
              </a:spcBef>
              <a:defRPr sz="1800">
                <a:solidFill>
                  <a:srgbClr val="000000"/>
                </a:solidFill>
              </a:defRPr>
            </a:pPr>
            <a:r>
              <a:rPr sz="2400" kern="0" dirty="0">
                <a:solidFill>
                  <a:srgbClr val="000000"/>
                </a:solidFill>
              </a:rPr>
              <a:t>As the hydrogen flows through ATP synthase, the protein</a:t>
            </a:r>
            <a:r>
              <a:rPr lang="en-US" sz="2400" kern="0" dirty="0">
                <a:solidFill>
                  <a:srgbClr val="000000"/>
                </a:solidFill>
              </a:rPr>
              <a:t> rotates just like a turbine being turned by water.</a:t>
            </a:r>
            <a:endParaRPr sz="2400" kern="0" dirty="0">
              <a:solidFill>
                <a:srgbClr val="000000"/>
              </a:solidFill>
              <a:latin typeface="Arial"/>
              <a:ea typeface="Arial"/>
              <a:cs typeface="Arial"/>
              <a:sym typeface="Arial"/>
            </a:endParaRPr>
          </a:p>
        </p:txBody>
      </p:sp>
      <p:pic>
        <p:nvPicPr>
          <p:cNvPr id="888" name="pasted-image.png"/>
          <p:cNvPicPr/>
          <p:nvPr/>
        </p:nvPicPr>
        <p:blipFill>
          <a:blip r:embed="rId2"/>
          <a:stretch>
            <a:fillRect/>
          </a:stretch>
        </p:blipFill>
        <p:spPr>
          <a:xfrm>
            <a:off x="104014" y="5105400"/>
            <a:ext cx="418319" cy="313739"/>
          </a:xfrm>
          <a:prstGeom prst="rect">
            <a:avLst/>
          </a:prstGeom>
          <a:ln w="12700">
            <a:miter lim="400000"/>
          </a:ln>
        </p:spPr>
      </p:pic>
      <p:sp>
        <p:nvSpPr>
          <p:cNvPr id="889" name="Shape 889"/>
          <p:cNvSpPr/>
          <p:nvPr/>
        </p:nvSpPr>
        <p:spPr>
          <a:xfrm>
            <a:off x="1982788" y="20351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0" name="Shape 890"/>
          <p:cNvSpPr/>
          <p:nvPr/>
        </p:nvSpPr>
        <p:spPr>
          <a:xfrm>
            <a:off x="2578100" y="203517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1" name="Shape 891"/>
          <p:cNvSpPr/>
          <p:nvPr/>
        </p:nvSpPr>
        <p:spPr>
          <a:xfrm>
            <a:off x="2889250" y="203517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2" name="Shape 892"/>
          <p:cNvSpPr/>
          <p:nvPr/>
        </p:nvSpPr>
        <p:spPr>
          <a:xfrm>
            <a:off x="3486150" y="2035175"/>
            <a:ext cx="595314"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3" name="Shape 893"/>
          <p:cNvSpPr/>
          <p:nvPr/>
        </p:nvSpPr>
        <p:spPr>
          <a:xfrm>
            <a:off x="4379912" y="2035175"/>
            <a:ext cx="596901"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4" name="Shape 894"/>
          <p:cNvSpPr/>
          <p:nvPr/>
        </p:nvSpPr>
        <p:spPr>
          <a:xfrm>
            <a:off x="4976812" y="20351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5" name="Shape 895"/>
          <p:cNvSpPr/>
          <p:nvPr/>
        </p:nvSpPr>
        <p:spPr>
          <a:xfrm>
            <a:off x="5273675" y="221932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6" name="Shape 896"/>
          <p:cNvSpPr/>
          <p:nvPr/>
        </p:nvSpPr>
        <p:spPr>
          <a:xfrm>
            <a:off x="5637212" y="24034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897" name="Shape 897"/>
          <p:cNvSpPr/>
          <p:nvPr/>
        </p:nvSpPr>
        <p:spPr>
          <a:xfrm>
            <a:off x="5338762" y="3175000"/>
            <a:ext cx="596901"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pic>
        <p:nvPicPr>
          <p:cNvPr id="898" name="pasted-image.png"/>
          <p:cNvPicPr/>
          <p:nvPr/>
        </p:nvPicPr>
        <p:blipFill>
          <a:blip r:embed="rId3"/>
          <a:stretch>
            <a:fillRect/>
          </a:stretch>
        </p:blipFill>
        <p:spPr>
          <a:xfrm>
            <a:off x="580215" y="-71279"/>
            <a:ext cx="8059770" cy="5015231"/>
          </a:xfrm>
          <a:prstGeom prst="rect">
            <a:avLst/>
          </a:prstGeom>
          <a:ln w="12700">
            <a:miter lim="400000"/>
          </a:ln>
        </p:spPr>
      </p:pic>
      <p:pic>
        <p:nvPicPr>
          <p:cNvPr id="899" name="pasted-image.png"/>
          <p:cNvPicPr/>
          <p:nvPr/>
        </p:nvPicPr>
        <p:blipFill>
          <a:blip r:embed="rId2"/>
          <a:stretch>
            <a:fillRect/>
          </a:stretch>
        </p:blipFill>
        <p:spPr>
          <a:xfrm>
            <a:off x="4675758" y="4266517"/>
            <a:ext cx="317460" cy="238095"/>
          </a:xfrm>
          <a:prstGeom prst="rect">
            <a:avLst/>
          </a:prstGeom>
          <a:ln w="12700">
            <a:miter lim="400000"/>
          </a:ln>
        </p:spPr>
      </p:pic>
      <p:pic>
        <p:nvPicPr>
          <p:cNvPr id="900" name="pasted-image.png"/>
          <p:cNvPicPr/>
          <p:nvPr/>
        </p:nvPicPr>
        <p:blipFill>
          <a:blip r:embed="rId4"/>
          <a:stretch>
            <a:fillRect/>
          </a:stretch>
        </p:blipFill>
        <p:spPr>
          <a:xfrm>
            <a:off x="6436641" y="4346070"/>
            <a:ext cx="343648" cy="257737"/>
          </a:xfrm>
          <a:prstGeom prst="rect">
            <a:avLst/>
          </a:prstGeom>
          <a:ln w="12700">
            <a:miter lim="400000"/>
          </a:ln>
        </p:spPr>
      </p:pic>
      <p:sp>
        <p:nvSpPr>
          <p:cNvPr id="901" name="Shape 901"/>
          <p:cNvSpPr/>
          <p:nvPr/>
        </p:nvSpPr>
        <p:spPr>
          <a:xfrm>
            <a:off x="2357273" y="235489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02" name="Shape 902"/>
          <p:cNvSpPr/>
          <p:nvPr/>
        </p:nvSpPr>
        <p:spPr>
          <a:xfrm>
            <a:off x="7086501" y="1234988"/>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EDE1"/>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03" name="Shape 903"/>
          <p:cNvSpPr/>
          <p:nvPr/>
        </p:nvSpPr>
        <p:spPr>
          <a:xfrm>
            <a:off x="4423916" y="3940488"/>
            <a:ext cx="644022" cy="327552"/>
          </a:xfrm>
          <a:prstGeom prst="rect">
            <a:avLst/>
          </a:prstGeom>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04" name="Shape 904"/>
          <p:cNvSpPr/>
          <p:nvPr/>
        </p:nvSpPr>
        <p:spPr>
          <a:xfrm>
            <a:off x="6092104" y="4358770"/>
            <a:ext cx="292101" cy="232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B00"/>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905" name="pasted-image.png"/>
          <p:cNvPicPr/>
          <p:nvPr/>
        </p:nvPicPr>
        <p:blipFill>
          <a:blip r:embed="rId5"/>
          <a:stretch>
            <a:fillRect/>
          </a:stretch>
        </p:blipFill>
        <p:spPr>
          <a:xfrm>
            <a:off x="7476507" y="3100393"/>
            <a:ext cx="300692" cy="225519"/>
          </a:xfrm>
          <a:prstGeom prst="rect">
            <a:avLst/>
          </a:prstGeom>
          <a:ln w="12700">
            <a:miter lim="400000"/>
          </a:ln>
        </p:spPr>
      </p:pic>
      <p:pic>
        <p:nvPicPr>
          <p:cNvPr id="906" name="pasted-image.png"/>
          <p:cNvPicPr/>
          <p:nvPr/>
        </p:nvPicPr>
        <p:blipFill>
          <a:blip r:embed="rId6"/>
          <a:stretch>
            <a:fillRect/>
          </a:stretch>
        </p:blipFill>
        <p:spPr>
          <a:xfrm>
            <a:off x="3157668" y="1035620"/>
            <a:ext cx="300692" cy="225520"/>
          </a:xfrm>
          <a:prstGeom prst="rect">
            <a:avLst/>
          </a:prstGeom>
          <a:ln w="12700">
            <a:miter lim="400000"/>
          </a:ln>
        </p:spPr>
      </p:pic>
      <p:sp>
        <p:nvSpPr>
          <p:cNvPr id="907" name="Shape 907"/>
          <p:cNvSpPr/>
          <p:nvPr/>
        </p:nvSpPr>
        <p:spPr>
          <a:xfrm>
            <a:off x="3088632" y="1301617"/>
            <a:ext cx="461435" cy="232336"/>
          </a:xfrm>
          <a:prstGeom prst="rect">
            <a:avLst/>
          </a:prstGeom>
          <a:solidFill>
            <a:srgbClr val="EDEDE1"/>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08" name="Shape 908"/>
          <p:cNvSpPr/>
          <p:nvPr/>
        </p:nvSpPr>
        <p:spPr>
          <a:xfrm>
            <a:off x="3572485" y="208537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09" name="Shape 909"/>
          <p:cNvSpPr/>
          <p:nvPr/>
        </p:nvSpPr>
        <p:spPr>
          <a:xfrm>
            <a:off x="7791082" y="2998039"/>
            <a:ext cx="726737" cy="498240"/>
          </a:xfrm>
          <a:prstGeom prst="rect">
            <a:avLst/>
          </a:prstGeom>
          <a:solidFill>
            <a:srgbClr val="6CB3D7"/>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910" name="pasted-image.png"/>
          <p:cNvPicPr/>
          <p:nvPr/>
        </p:nvPicPr>
        <p:blipFill>
          <a:blip r:embed="rId7"/>
          <a:stretch>
            <a:fillRect/>
          </a:stretch>
        </p:blipFill>
        <p:spPr>
          <a:xfrm>
            <a:off x="3080702" y="2676911"/>
            <a:ext cx="217172" cy="162879"/>
          </a:xfrm>
          <a:prstGeom prst="rect">
            <a:avLst/>
          </a:prstGeom>
          <a:ln w="12700">
            <a:miter lim="400000"/>
          </a:ln>
        </p:spPr>
      </p:pic>
      <p:sp>
        <p:nvSpPr>
          <p:cNvPr id="2" name="Slide Number Placeholder 1"/>
          <p:cNvSpPr>
            <a:spLocks noGrp="1"/>
          </p:cNvSpPr>
          <p:nvPr>
            <p:ph type="sldNum" sz="quarter" idx="2"/>
          </p:nvPr>
        </p:nvSpPr>
        <p:spPr>
          <a:xfrm>
            <a:off x="7010400" y="6525154"/>
            <a:ext cx="2133600" cy="288824"/>
          </a:xfrm>
        </p:spPr>
        <p:txBody>
          <a:bodyPr/>
          <a:lstStyle/>
          <a:p>
            <a:fld id="{86CB4B4D-7CA3-9044-876B-883B54F8677D}" type="slidenum">
              <a:rPr lang="en-US" smtClean="0"/>
              <a:pPr/>
              <a:t>64</a:t>
            </a:fld>
            <a:endParaRPr lang="en-US" dirty="0"/>
          </a:p>
        </p:txBody>
      </p:sp>
    </p:spTree>
    <p:extLst>
      <p:ext uri="{BB962C8B-B14F-4D97-AF65-F5344CB8AC3E}">
        <p14:creationId xmlns:p14="http://schemas.microsoft.com/office/powerpoint/2010/main" val="60993663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fade">
                                      <p:cBhvr>
                                        <p:cTn id="7" dur="500"/>
                                        <p:tgtEl>
                                          <p:spTgt spid="8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85">
                                            <p:txEl>
                                              <p:pRg st="0" end="0"/>
                                            </p:txEl>
                                          </p:spTgt>
                                        </p:tgtEl>
                                        <p:attrNameLst>
                                          <p:attrName>style.visibility</p:attrName>
                                        </p:attrNameLst>
                                      </p:cBhvr>
                                      <p:to>
                                        <p:strVal val="visible"/>
                                      </p:to>
                                    </p:set>
                                    <p:animEffect transition="in" filter="fade">
                                      <p:cBhvr>
                                        <p:cTn id="11" dur="500"/>
                                        <p:tgtEl>
                                          <p:spTgt spid="88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85">
                                            <p:txEl>
                                              <p:pRg st="1" end="1"/>
                                            </p:txEl>
                                          </p:spTgt>
                                        </p:tgtEl>
                                        <p:attrNameLst>
                                          <p:attrName>style.visibility</p:attrName>
                                        </p:attrNameLst>
                                      </p:cBhvr>
                                      <p:to>
                                        <p:strVal val="visible"/>
                                      </p:to>
                                    </p:set>
                                    <p:animEffect transition="in" filter="fade">
                                      <p:cBhvr>
                                        <p:cTn id="16" dur="500"/>
                                        <p:tgtEl>
                                          <p:spTgt spid="8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2" name="Shape 912"/>
          <p:cNvSpPr/>
          <p:nvPr/>
        </p:nvSpPr>
        <p:spPr>
          <a:xfrm>
            <a:off x="609210" y="5375935"/>
            <a:ext cx="7996239"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400">
                <a:solidFill>
                  <a:srgbClr val="FFFFFF"/>
                </a:solidFill>
                <a:latin typeface="Calibri"/>
                <a:ea typeface="Calibri"/>
                <a:cs typeface="Calibri"/>
                <a:sym typeface="Calibri"/>
              </a:defRPr>
            </a:lvl1pPr>
          </a:lstStyle>
          <a:p>
            <a:pPr>
              <a:defRPr sz="1800">
                <a:solidFill>
                  <a:srgbClr val="000000"/>
                </a:solidFill>
              </a:defRPr>
            </a:pPr>
            <a:r>
              <a:rPr sz="2800" kern="0" dirty="0">
                <a:solidFill>
                  <a:srgbClr val="000000"/>
                </a:solidFill>
              </a:rPr>
              <a:t>As this protein rotates, ATP synthase binds a </a:t>
            </a:r>
            <a:r>
              <a:rPr lang="en-US" sz="2800" kern="0" dirty="0">
                <a:solidFill>
                  <a:srgbClr val="000000"/>
                </a:solidFill>
              </a:rPr>
              <a:t>phosphate</a:t>
            </a:r>
            <a:r>
              <a:rPr sz="2800" kern="0" dirty="0">
                <a:solidFill>
                  <a:srgbClr val="000000"/>
                </a:solidFill>
              </a:rPr>
              <a:t> to </a:t>
            </a:r>
            <a:r>
              <a:rPr lang="en-US" sz="3600" kern="0" dirty="0">
                <a:solidFill>
                  <a:srgbClr val="FF0066"/>
                </a:solidFill>
              </a:rPr>
              <a:t>ADP</a:t>
            </a:r>
            <a:r>
              <a:rPr sz="2800" kern="0" dirty="0">
                <a:solidFill>
                  <a:srgbClr val="000000"/>
                </a:solidFill>
              </a:rPr>
              <a:t> to form </a:t>
            </a:r>
            <a:r>
              <a:rPr lang="en-US" sz="3600" kern="0" dirty="0">
                <a:solidFill>
                  <a:srgbClr val="00B0F0"/>
                </a:solidFill>
              </a:rPr>
              <a:t>ATP</a:t>
            </a:r>
            <a:r>
              <a:rPr lang="en-US" sz="2800" kern="0" dirty="0">
                <a:solidFill>
                  <a:schemeClr val="tx1"/>
                </a:solidFill>
              </a:rPr>
              <a:t>.</a:t>
            </a:r>
            <a:endParaRPr sz="2800" kern="0" dirty="0">
              <a:solidFill>
                <a:srgbClr val="00B0F0"/>
              </a:solidFill>
              <a:latin typeface="Arial"/>
              <a:ea typeface="Arial"/>
              <a:cs typeface="Arial"/>
              <a:sym typeface="Arial"/>
            </a:endParaRPr>
          </a:p>
        </p:txBody>
      </p:sp>
      <p:pic>
        <p:nvPicPr>
          <p:cNvPr id="916" name="pasted-image.png"/>
          <p:cNvPicPr/>
          <p:nvPr/>
        </p:nvPicPr>
        <p:blipFill>
          <a:blip r:embed="rId2"/>
          <a:stretch>
            <a:fillRect/>
          </a:stretch>
        </p:blipFill>
        <p:spPr>
          <a:xfrm>
            <a:off x="227849" y="5477315"/>
            <a:ext cx="372263" cy="279198"/>
          </a:xfrm>
          <a:prstGeom prst="rect">
            <a:avLst/>
          </a:prstGeom>
          <a:ln w="12700">
            <a:miter lim="400000"/>
          </a:ln>
        </p:spPr>
      </p:pic>
      <p:sp>
        <p:nvSpPr>
          <p:cNvPr id="917" name="Shape 917"/>
          <p:cNvSpPr/>
          <p:nvPr/>
        </p:nvSpPr>
        <p:spPr>
          <a:xfrm>
            <a:off x="1982788" y="20351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18" name="Shape 918"/>
          <p:cNvSpPr/>
          <p:nvPr/>
        </p:nvSpPr>
        <p:spPr>
          <a:xfrm>
            <a:off x="2578100" y="203517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19" name="Shape 919"/>
          <p:cNvSpPr/>
          <p:nvPr/>
        </p:nvSpPr>
        <p:spPr>
          <a:xfrm>
            <a:off x="2889250" y="203517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20" name="Shape 920"/>
          <p:cNvSpPr/>
          <p:nvPr/>
        </p:nvSpPr>
        <p:spPr>
          <a:xfrm>
            <a:off x="3486150" y="2035175"/>
            <a:ext cx="595314"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21" name="Shape 921"/>
          <p:cNvSpPr/>
          <p:nvPr/>
        </p:nvSpPr>
        <p:spPr>
          <a:xfrm>
            <a:off x="4379912" y="2035175"/>
            <a:ext cx="596901"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22" name="Shape 922"/>
          <p:cNvSpPr/>
          <p:nvPr/>
        </p:nvSpPr>
        <p:spPr>
          <a:xfrm>
            <a:off x="4976812" y="20351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23" name="Shape 923"/>
          <p:cNvSpPr/>
          <p:nvPr/>
        </p:nvSpPr>
        <p:spPr>
          <a:xfrm>
            <a:off x="5273675" y="2219325"/>
            <a:ext cx="596900"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24" name="Shape 924"/>
          <p:cNvSpPr/>
          <p:nvPr/>
        </p:nvSpPr>
        <p:spPr>
          <a:xfrm>
            <a:off x="5637212" y="2403475"/>
            <a:ext cx="595313"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sp>
        <p:nvSpPr>
          <p:cNvPr id="925" name="Shape 925"/>
          <p:cNvSpPr/>
          <p:nvPr/>
        </p:nvSpPr>
        <p:spPr>
          <a:xfrm>
            <a:off x="5338762" y="3175000"/>
            <a:ext cx="596901" cy="3581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kern="0">
                <a:solidFill>
                  <a:sysClr val="windowText" lastClr="000000"/>
                </a:solidFill>
                <a:latin typeface="Calibri"/>
                <a:ea typeface="Calibri"/>
                <a:cs typeface="Calibri"/>
                <a:sym typeface="Calibri"/>
              </a:rPr>
              <a:t>H</a:t>
            </a:r>
            <a:r>
              <a:rPr kern="0" baseline="30000">
                <a:solidFill>
                  <a:sysClr val="windowText" lastClr="000000"/>
                </a:solidFill>
                <a:latin typeface="Calibri"/>
                <a:ea typeface="Calibri"/>
                <a:cs typeface="Calibri"/>
                <a:sym typeface="Calibri"/>
              </a:rPr>
              <a:t>+</a:t>
            </a:r>
          </a:p>
        </p:txBody>
      </p:sp>
      <p:pic>
        <p:nvPicPr>
          <p:cNvPr id="926" name="pasted-image.png"/>
          <p:cNvPicPr/>
          <p:nvPr/>
        </p:nvPicPr>
        <p:blipFill>
          <a:blip r:embed="rId3"/>
          <a:stretch>
            <a:fillRect/>
          </a:stretch>
        </p:blipFill>
        <p:spPr>
          <a:xfrm>
            <a:off x="580215" y="-71279"/>
            <a:ext cx="8059770" cy="5015231"/>
          </a:xfrm>
          <a:prstGeom prst="rect">
            <a:avLst/>
          </a:prstGeom>
          <a:ln w="12700">
            <a:miter lim="400000"/>
          </a:ln>
        </p:spPr>
      </p:pic>
      <p:pic>
        <p:nvPicPr>
          <p:cNvPr id="927" name="pasted-image.png"/>
          <p:cNvPicPr/>
          <p:nvPr/>
        </p:nvPicPr>
        <p:blipFill>
          <a:blip r:embed="rId4"/>
          <a:stretch>
            <a:fillRect/>
          </a:stretch>
        </p:blipFill>
        <p:spPr>
          <a:xfrm>
            <a:off x="4675758" y="4266517"/>
            <a:ext cx="317460" cy="238095"/>
          </a:xfrm>
          <a:prstGeom prst="rect">
            <a:avLst/>
          </a:prstGeom>
          <a:ln w="12700">
            <a:miter lim="400000"/>
          </a:ln>
        </p:spPr>
      </p:pic>
      <p:pic>
        <p:nvPicPr>
          <p:cNvPr id="928" name="pasted-image.png"/>
          <p:cNvPicPr/>
          <p:nvPr/>
        </p:nvPicPr>
        <p:blipFill>
          <a:blip r:embed="rId2"/>
          <a:stretch>
            <a:fillRect/>
          </a:stretch>
        </p:blipFill>
        <p:spPr>
          <a:xfrm>
            <a:off x="6436641" y="4346070"/>
            <a:ext cx="343648" cy="257737"/>
          </a:xfrm>
          <a:prstGeom prst="rect">
            <a:avLst/>
          </a:prstGeom>
          <a:ln w="12700">
            <a:miter lim="400000"/>
          </a:ln>
        </p:spPr>
      </p:pic>
      <p:sp>
        <p:nvSpPr>
          <p:cNvPr id="929" name="Shape 929"/>
          <p:cNvSpPr/>
          <p:nvPr/>
        </p:nvSpPr>
        <p:spPr>
          <a:xfrm>
            <a:off x="2357273" y="235489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30" name="Shape 930"/>
          <p:cNvSpPr/>
          <p:nvPr/>
        </p:nvSpPr>
        <p:spPr>
          <a:xfrm>
            <a:off x="7086501" y="1234988"/>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EDE1"/>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31" name="Shape 931"/>
          <p:cNvSpPr/>
          <p:nvPr/>
        </p:nvSpPr>
        <p:spPr>
          <a:xfrm>
            <a:off x="4423916" y="3940488"/>
            <a:ext cx="644022" cy="327552"/>
          </a:xfrm>
          <a:prstGeom prst="rect">
            <a:avLst/>
          </a:prstGeom>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932" name="pasted-image.png"/>
          <p:cNvPicPr/>
          <p:nvPr/>
        </p:nvPicPr>
        <p:blipFill>
          <a:blip r:embed="rId5"/>
          <a:stretch>
            <a:fillRect/>
          </a:stretch>
        </p:blipFill>
        <p:spPr>
          <a:xfrm>
            <a:off x="7476507" y="3134400"/>
            <a:ext cx="300692" cy="225519"/>
          </a:xfrm>
          <a:prstGeom prst="rect">
            <a:avLst/>
          </a:prstGeom>
          <a:ln w="12700">
            <a:miter lim="400000"/>
          </a:ln>
        </p:spPr>
      </p:pic>
      <p:pic>
        <p:nvPicPr>
          <p:cNvPr id="933" name="pasted-image.png"/>
          <p:cNvPicPr/>
          <p:nvPr/>
        </p:nvPicPr>
        <p:blipFill>
          <a:blip r:embed="rId6"/>
          <a:stretch>
            <a:fillRect/>
          </a:stretch>
        </p:blipFill>
        <p:spPr>
          <a:xfrm>
            <a:off x="3157668" y="1035620"/>
            <a:ext cx="300692" cy="225520"/>
          </a:xfrm>
          <a:prstGeom prst="rect">
            <a:avLst/>
          </a:prstGeom>
          <a:ln w="12700">
            <a:miter lim="400000"/>
          </a:ln>
        </p:spPr>
      </p:pic>
      <p:sp>
        <p:nvSpPr>
          <p:cNvPr id="934" name="Shape 934"/>
          <p:cNvSpPr/>
          <p:nvPr/>
        </p:nvSpPr>
        <p:spPr>
          <a:xfrm>
            <a:off x="3088632" y="1301617"/>
            <a:ext cx="461435" cy="232336"/>
          </a:xfrm>
          <a:prstGeom prst="rect">
            <a:avLst/>
          </a:prstGeom>
          <a:solidFill>
            <a:srgbClr val="EDEDE1"/>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35" name="Shape 935"/>
          <p:cNvSpPr/>
          <p:nvPr/>
        </p:nvSpPr>
        <p:spPr>
          <a:xfrm>
            <a:off x="3572485" y="208537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36" name="Shape 936"/>
          <p:cNvSpPr/>
          <p:nvPr/>
        </p:nvSpPr>
        <p:spPr>
          <a:xfrm>
            <a:off x="7791082" y="2998039"/>
            <a:ext cx="726737" cy="498240"/>
          </a:xfrm>
          <a:prstGeom prst="rect">
            <a:avLst/>
          </a:prstGeom>
          <a:solidFill>
            <a:srgbClr val="6CB3D7"/>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pic>
        <p:nvPicPr>
          <p:cNvPr id="937" name="pasted-image.png"/>
          <p:cNvPicPr/>
          <p:nvPr/>
        </p:nvPicPr>
        <p:blipFill>
          <a:blip r:embed="rId7"/>
          <a:stretch>
            <a:fillRect/>
          </a:stretch>
        </p:blipFill>
        <p:spPr>
          <a:xfrm>
            <a:off x="3080702" y="2676911"/>
            <a:ext cx="217172" cy="162879"/>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65</a:t>
            </a:fld>
            <a:endParaRPr lang="en-US"/>
          </a:p>
        </p:txBody>
      </p:sp>
      <p:sp>
        <p:nvSpPr>
          <p:cNvPr id="3" name="Oval 2">
            <a:extLst>
              <a:ext uri="{FF2B5EF4-FFF2-40B4-BE49-F238E27FC236}">
                <a16:creationId xmlns:a16="http://schemas.microsoft.com/office/drawing/2014/main" id="{11E37A5F-395C-48B8-95BD-FC5BCB0E19CE}"/>
              </a:ext>
            </a:extLst>
          </p:cNvPr>
          <p:cNvSpPr/>
          <p:nvPr/>
        </p:nvSpPr>
        <p:spPr>
          <a:xfrm>
            <a:off x="4191000" y="2894537"/>
            <a:ext cx="2895501" cy="2157682"/>
          </a:xfrm>
          <a:prstGeom prst="ellipse">
            <a:avLst/>
          </a:prstGeom>
          <a:noFill/>
          <a:ln w="5715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5098800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2"/>
                                        </p:tgtEl>
                                        <p:attrNameLst>
                                          <p:attrName>style.visibility</p:attrName>
                                        </p:attrNameLst>
                                      </p:cBhvr>
                                      <p:to>
                                        <p:strVal val="visible"/>
                                      </p:to>
                                    </p:set>
                                    <p:animEffect transition="in" filter="fade">
                                      <p:cBhvr>
                                        <p:cTn id="11" dur="500"/>
                                        <p:tgtEl>
                                          <p:spTgt spid="9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 grpId="0" animBg="1" advAuto="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9" name="Shape 939"/>
          <p:cNvSpPr/>
          <p:nvPr/>
        </p:nvSpPr>
        <p:spPr>
          <a:xfrm>
            <a:off x="530264" y="5095704"/>
            <a:ext cx="8496301" cy="16466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2300" kern="0" dirty="0">
                <a:latin typeface="Calibri"/>
                <a:ea typeface="Calibri"/>
                <a:cs typeface="Calibri"/>
                <a:sym typeface="Calibri"/>
              </a:rPr>
              <a:t>Hydrogen ions are pumped back inside the </a:t>
            </a:r>
            <a:r>
              <a:rPr lang="en-US" sz="2300" kern="0" dirty="0">
                <a:solidFill>
                  <a:srgbClr val="00B050"/>
                </a:solidFill>
                <a:latin typeface="Calibri"/>
                <a:ea typeface="Calibri"/>
                <a:cs typeface="Calibri"/>
                <a:sym typeface="Calibri"/>
              </a:rPr>
              <a:t>thylakoid space</a:t>
            </a:r>
            <a:r>
              <a:rPr sz="2300" kern="0" dirty="0">
                <a:solidFill>
                  <a:srgbClr val="00B050"/>
                </a:solidFill>
                <a:latin typeface="Calibri"/>
                <a:ea typeface="Calibri"/>
                <a:cs typeface="Calibri"/>
                <a:sym typeface="Calibri"/>
              </a:rPr>
              <a:t> </a:t>
            </a:r>
            <a:r>
              <a:rPr sz="2300" kern="0" dirty="0">
                <a:latin typeface="Calibri"/>
                <a:ea typeface="Calibri"/>
                <a:cs typeface="Calibri"/>
                <a:sym typeface="Calibri"/>
              </a:rPr>
              <a:t>to keep the concentration of hydrogen very </a:t>
            </a:r>
            <a:r>
              <a:rPr lang="en-US" sz="2800" kern="0" dirty="0">
                <a:solidFill>
                  <a:srgbClr val="FF0066"/>
                </a:solidFill>
                <a:latin typeface="Calibri"/>
                <a:ea typeface="Calibri"/>
                <a:cs typeface="Calibri"/>
                <a:sym typeface="Calibri"/>
              </a:rPr>
              <a:t>high</a:t>
            </a:r>
            <a:r>
              <a:rPr sz="2300" kern="0" dirty="0">
                <a:latin typeface="Calibri"/>
                <a:ea typeface="Calibri"/>
                <a:cs typeface="Calibri"/>
                <a:sym typeface="Calibri"/>
              </a:rPr>
              <a:t> inside of it.</a:t>
            </a:r>
            <a:endParaRPr lang="en-US" sz="2300" kern="0" dirty="0">
              <a:latin typeface="Calibri"/>
              <a:ea typeface="Calibri"/>
              <a:cs typeface="Calibri"/>
              <a:sym typeface="Calibri"/>
            </a:endParaRPr>
          </a:p>
          <a:p>
            <a:pPr defTabSz="457200"/>
            <a:endParaRPr sz="1400" kern="0" dirty="0">
              <a:latin typeface="Calibri"/>
              <a:ea typeface="Calibri"/>
              <a:cs typeface="Calibri"/>
              <a:sym typeface="Calibri"/>
            </a:endParaRPr>
          </a:p>
          <a:p>
            <a:pPr defTabSz="457200"/>
            <a:r>
              <a:rPr sz="3200" kern="0" dirty="0">
                <a:solidFill>
                  <a:srgbClr val="00B0F0"/>
                </a:solidFill>
                <a:latin typeface="Calibri"/>
                <a:ea typeface="Calibri"/>
                <a:cs typeface="Calibri"/>
                <a:sym typeface="Calibri"/>
              </a:rPr>
              <a:t>NADPH</a:t>
            </a:r>
            <a:r>
              <a:rPr sz="2300" kern="0" dirty="0">
                <a:latin typeface="Calibri"/>
                <a:ea typeface="Calibri"/>
                <a:cs typeface="Calibri"/>
                <a:sym typeface="Calibri"/>
              </a:rPr>
              <a:t> and </a:t>
            </a:r>
            <a:r>
              <a:rPr sz="3200" kern="0" dirty="0">
                <a:solidFill>
                  <a:srgbClr val="00B050"/>
                </a:solidFill>
                <a:latin typeface="Calibri"/>
                <a:ea typeface="Calibri"/>
                <a:cs typeface="Calibri"/>
                <a:sym typeface="Calibri"/>
              </a:rPr>
              <a:t>ATP</a:t>
            </a:r>
            <a:r>
              <a:rPr sz="2300" kern="0" dirty="0">
                <a:latin typeface="Calibri"/>
                <a:ea typeface="Calibri"/>
                <a:cs typeface="Calibri"/>
                <a:sym typeface="Calibri"/>
              </a:rPr>
              <a:t> are sent to the Calvin Cycle.</a:t>
            </a:r>
            <a:endParaRPr sz="2300" kern="0" dirty="0">
              <a:latin typeface="Arial"/>
              <a:ea typeface="Arial"/>
              <a:cs typeface="Arial"/>
              <a:sym typeface="Arial"/>
            </a:endParaRPr>
          </a:p>
        </p:txBody>
      </p:sp>
      <p:pic>
        <p:nvPicPr>
          <p:cNvPr id="943" name="pasted-image.png"/>
          <p:cNvPicPr/>
          <p:nvPr/>
        </p:nvPicPr>
        <p:blipFill>
          <a:blip r:embed="rId2"/>
          <a:stretch>
            <a:fillRect/>
          </a:stretch>
        </p:blipFill>
        <p:spPr>
          <a:xfrm>
            <a:off x="542115" y="63304"/>
            <a:ext cx="8059770" cy="5015231"/>
          </a:xfrm>
          <a:prstGeom prst="rect">
            <a:avLst/>
          </a:prstGeom>
          <a:ln w="12700">
            <a:miter lim="400000"/>
          </a:ln>
        </p:spPr>
      </p:pic>
      <p:pic>
        <p:nvPicPr>
          <p:cNvPr id="944" name="pasted-image.png"/>
          <p:cNvPicPr/>
          <p:nvPr/>
        </p:nvPicPr>
        <p:blipFill>
          <a:blip r:embed="rId3"/>
          <a:stretch>
            <a:fillRect/>
          </a:stretch>
        </p:blipFill>
        <p:spPr>
          <a:xfrm>
            <a:off x="117435" y="5153659"/>
            <a:ext cx="443654" cy="332741"/>
          </a:xfrm>
          <a:prstGeom prst="rect">
            <a:avLst/>
          </a:prstGeom>
          <a:ln w="12700">
            <a:miter lim="400000"/>
          </a:ln>
        </p:spPr>
      </p:pic>
      <p:pic>
        <p:nvPicPr>
          <p:cNvPr id="945" name="pasted-image.png"/>
          <p:cNvPicPr/>
          <p:nvPr/>
        </p:nvPicPr>
        <p:blipFill>
          <a:blip r:embed="rId3"/>
          <a:stretch>
            <a:fillRect/>
          </a:stretch>
        </p:blipFill>
        <p:spPr>
          <a:xfrm>
            <a:off x="3157668" y="1171647"/>
            <a:ext cx="300692" cy="225519"/>
          </a:xfrm>
          <a:prstGeom prst="rect">
            <a:avLst/>
          </a:prstGeom>
          <a:ln w="12700">
            <a:miter lim="400000"/>
          </a:ln>
        </p:spPr>
      </p:pic>
      <p:pic>
        <p:nvPicPr>
          <p:cNvPr id="946" name="pasted-image.png"/>
          <p:cNvPicPr/>
          <p:nvPr/>
        </p:nvPicPr>
        <p:blipFill>
          <a:blip r:embed="rId4"/>
          <a:stretch>
            <a:fillRect/>
          </a:stretch>
        </p:blipFill>
        <p:spPr>
          <a:xfrm>
            <a:off x="117435" y="6223266"/>
            <a:ext cx="443654" cy="332741"/>
          </a:xfrm>
          <a:prstGeom prst="rect">
            <a:avLst/>
          </a:prstGeom>
          <a:ln w="12700">
            <a:miter lim="400000"/>
          </a:ln>
        </p:spPr>
      </p:pic>
      <p:pic>
        <p:nvPicPr>
          <p:cNvPr id="947" name="pasted-image.png"/>
          <p:cNvPicPr/>
          <p:nvPr/>
        </p:nvPicPr>
        <p:blipFill>
          <a:blip r:embed="rId4"/>
          <a:stretch>
            <a:fillRect/>
          </a:stretch>
        </p:blipFill>
        <p:spPr>
          <a:xfrm>
            <a:off x="7487843" y="3259090"/>
            <a:ext cx="300692" cy="225520"/>
          </a:xfrm>
          <a:prstGeom prst="rect">
            <a:avLst/>
          </a:prstGeom>
          <a:ln w="12700">
            <a:miter lim="400000"/>
          </a:ln>
        </p:spPr>
      </p:pic>
      <p:pic>
        <p:nvPicPr>
          <p:cNvPr id="948" name="pasted-image.png"/>
          <p:cNvPicPr/>
          <p:nvPr/>
        </p:nvPicPr>
        <p:blipFill>
          <a:blip r:embed="rId5"/>
          <a:stretch>
            <a:fillRect/>
          </a:stretch>
        </p:blipFill>
        <p:spPr>
          <a:xfrm>
            <a:off x="3041858" y="2824273"/>
            <a:ext cx="217172" cy="162879"/>
          </a:xfrm>
          <a:prstGeom prst="rect">
            <a:avLst/>
          </a:prstGeom>
          <a:ln w="12700">
            <a:miter lim="400000"/>
          </a:ln>
        </p:spPr>
      </p:pic>
      <p:sp>
        <p:nvSpPr>
          <p:cNvPr id="949" name="Shape 949"/>
          <p:cNvSpPr/>
          <p:nvPr/>
        </p:nvSpPr>
        <p:spPr>
          <a:xfrm>
            <a:off x="2323267" y="2558937"/>
            <a:ext cx="217172" cy="2577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50" name="Shape 950"/>
          <p:cNvSpPr/>
          <p:nvPr/>
        </p:nvSpPr>
        <p:spPr>
          <a:xfrm>
            <a:off x="7041159" y="1348343"/>
            <a:ext cx="217172" cy="257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EDE1"/>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51" name="Shape 951"/>
          <p:cNvSpPr/>
          <p:nvPr/>
        </p:nvSpPr>
        <p:spPr>
          <a:xfrm>
            <a:off x="3527143" y="2221403"/>
            <a:ext cx="217172" cy="2577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2E3C5"/>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952" name="Shape 952"/>
          <p:cNvSpPr/>
          <p:nvPr/>
        </p:nvSpPr>
        <p:spPr>
          <a:xfrm>
            <a:off x="3077296" y="1361043"/>
            <a:ext cx="461436" cy="232337"/>
          </a:xfrm>
          <a:prstGeom prst="rect">
            <a:avLst/>
          </a:prstGeom>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2" name="Slide Number Placeholder 1"/>
          <p:cNvSpPr>
            <a:spLocks noGrp="1"/>
          </p:cNvSpPr>
          <p:nvPr>
            <p:ph type="sldNum" sz="quarter" idx="2"/>
          </p:nvPr>
        </p:nvSpPr>
        <p:spPr>
          <a:xfrm>
            <a:off x="7009552" y="6459397"/>
            <a:ext cx="2133600" cy="288824"/>
          </a:xfrm>
        </p:spPr>
        <p:txBody>
          <a:bodyPr/>
          <a:lstStyle/>
          <a:p>
            <a:fld id="{86CB4B4D-7CA3-9044-876B-883B54F8677D}" type="slidenum">
              <a:rPr lang="en-US" smtClean="0"/>
              <a:pPr/>
              <a:t>66</a:t>
            </a:fld>
            <a:endParaRPr lang="en-US"/>
          </a:p>
        </p:txBody>
      </p:sp>
    </p:spTree>
    <p:extLst>
      <p:ext uri="{BB962C8B-B14F-4D97-AF65-F5344CB8AC3E}">
        <p14:creationId xmlns:p14="http://schemas.microsoft.com/office/powerpoint/2010/main" val="38351159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500"/>
                                        <p:tgtEl>
                                          <p:spTgt spid="9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9">
                                            <p:txEl>
                                              <p:pRg st="0" end="0"/>
                                            </p:txEl>
                                          </p:spTgt>
                                        </p:tgtEl>
                                        <p:attrNameLst>
                                          <p:attrName>style.visibility</p:attrName>
                                        </p:attrNameLst>
                                      </p:cBhvr>
                                      <p:to>
                                        <p:strVal val="visible"/>
                                      </p:to>
                                    </p:set>
                                    <p:animEffect transition="in" filter="fade">
                                      <p:cBhvr>
                                        <p:cTn id="11" dur="500"/>
                                        <p:tgtEl>
                                          <p:spTgt spid="9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46"/>
                                        </p:tgtEl>
                                        <p:attrNameLst>
                                          <p:attrName>style.visibility</p:attrName>
                                        </p:attrNameLst>
                                      </p:cBhvr>
                                      <p:to>
                                        <p:strVal val="visible"/>
                                      </p:to>
                                    </p:set>
                                    <p:animEffect transition="in" filter="fade">
                                      <p:cBhvr>
                                        <p:cTn id="16" dur="500"/>
                                        <p:tgtEl>
                                          <p:spTgt spid="94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39">
                                            <p:txEl>
                                              <p:pRg st="2" end="2"/>
                                            </p:txEl>
                                          </p:spTgt>
                                        </p:tgtEl>
                                        <p:attrNameLst>
                                          <p:attrName>style.visibility</p:attrName>
                                        </p:attrNameLst>
                                      </p:cBhvr>
                                      <p:to>
                                        <p:strVal val="visible"/>
                                      </p:to>
                                    </p:set>
                                    <p:animEffect transition="in" filter="fade">
                                      <p:cBhvr>
                                        <p:cTn id="20" dur="500"/>
                                        <p:tgtEl>
                                          <p:spTgt spid="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4" name="image67.jpg" descr="images-3.jpeg"/>
          <p:cNvPicPr/>
          <p:nvPr/>
        </p:nvPicPr>
        <p:blipFill>
          <a:blip r:embed="rId2"/>
          <a:stretch>
            <a:fillRect/>
          </a:stretch>
        </p:blipFill>
        <p:spPr>
          <a:xfrm>
            <a:off x="303213" y="618544"/>
            <a:ext cx="4575176" cy="5661025"/>
          </a:xfrm>
          <a:prstGeom prst="rect">
            <a:avLst/>
          </a:prstGeom>
          <a:ln w="12700">
            <a:miter lim="400000"/>
          </a:ln>
        </p:spPr>
      </p:pic>
      <p:sp>
        <p:nvSpPr>
          <p:cNvPr id="955" name="Shape 955"/>
          <p:cNvSpPr/>
          <p:nvPr/>
        </p:nvSpPr>
        <p:spPr>
          <a:xfrm>
            <a:off x="5029200" y="649237"/>
            <a:ext cx="3933825" cy="56323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3600" kern="0" dirty="0">
                <a:latin typeface="Calibri"/>
                <a:ea typeface="Calibri"/>
                <a:cs typeface="Calibri"/>
                <a:sym typeface="Calibri"/>
              </a:rPr>
              <a:t>The purpose of the </a:t>
            </a:r>
            <a:r>
              <a:rPr sz="3600" b="1" kern="0" dirty="0">
                <a:solidFill>
                  <a:srgbClr val="7030A0"/>
                </a:solidFill>
                <a:latin typeface="Calibri"/>
                <a:ea typeface="Calibri"/>
                <a:cs typeface="Calibri"/>
                <a:sym typeface="Calibri"/>
              </a:rPr>
              <a:t>light reaction</a:t>
            </a:r>
            <a:r>
              <a:rPr lang="en-US" sz="3600" b="1" kern="0" dirty="0">
                <a:solidFill>
                  <a:srgbClr val="7030A0"/>
                </a:solidFill>
                <a:latin typeface="Calibri"/>
                <a:ea typeface="Calibri"/>
                <a:cs typeface="Calibri"/>
                <a:sym typeface="Calibri"/>
              </a:rPr>
              <a:t>s</a:t>
            </a:r>
            <a:r>
              <a:rPr sz="3600" b="1" kern="0" dirty="0">
                <a:solidFill>
                  <a:srgbClr val="7030A0"/>
                </a:solidFill>
                <a:latin typeface="Calibri"/>
                <a:ea typeface="Calibri"/>
                <a:cs typeface="Calibri"/>
                <a:sym typeface="Calibri"/>
              </a:rPr>
              <a:t> </a:t>
            </a:r>
            <a:r>
              <a:rPr sz="3600" kern="0" dirty="0">
                <a:latin typeface="Calibri"/>
                <a:ea typeface="Calibri"/>
                <a:cs typeface="Calibri"/>
                <a:sym typeface="Calibri"/>
              </a:rPr>
              <a:t>is to produce the high-energy compounds of </a:t>
            </a:r>
            <a:r>
              <a:rPr sz="3600" b="1" kern="0" dirty="0">
                <a:solidFill>
                  <a:srgbClr val="FF0000"/>
                </a:solidFill>
                <a:latin typeface="Calibri"/>
                <a:ea typeface="Calibri"/>
                <a:cs typeface="Calibri"/>
                <a:sym typeface="Calibri"/>
              </a:rPr>
              <a:t>ATP</a:t>
            </a:r>
            <a:r>
              <a:rPr sz="3600" b="1" kern="0" dirty="0">
                <a:solidFill>
                  <a:srgbClr val="137D1C"/>
                </a:solidFill>
                <a:latin typeface="Calibri"/>
                <a:ea typeface="Calibri"/>
                <a:cs typeface="Calibri"/>
                <a:sym typeface="Calibri"/>
              </a:rPr>
              <a:t> </a:t>
            </a:r>
            <a:r>
              <a:rPr sz="3600" kern="0" dirty="0">
                <a:latin typeface="Calibri"/>
                <a:ea typeface="Calibri"/>
                <a:cs typeface="Calibri"/>
                <a:sym typeface="Calibri"/>
              </a:rPr>
              <a:t>and</a:t>
            </a:r>
            <a:r>
              <a:rPr sz="3600" b="1" kern="0" dirty="0">
                <a:solidFill>
                  <a:srgbClr val="137D1C"/>
                </a:solidFill>
                <a:latin typeface="Calibri"/>
                <a:ea typeface="Calibri"/>
                <a:cs typeface="Calibri"/>
                <a:sym typeface="Calibri"/>
              </a:rPr>
              <a:t> </a:t>
            </a:r>
            <a:r>
              <a:rPr sz="3600" b="1" kern="0" dirty="0">
                <a:solidFill>
                  <a:srgbClr val="FF0000"/>
                </a:solidFill>
                <a:latin typeface="Calibri"/>
                <a:ea typeface="Calibri"/>
                <a:cs typeface="Calibri"/>
                <a:sym typeface="Calibri"/>
              </a:rPr>
              <a:t>NADPH</a:t>
            </a:r>
            <a:r>
              <a:rPr sz="3600" b="1" kern="0" dirty="0">
                <a:solidFill>
                  <a:srgbClr val="137D1C"/>
                </a:solidFill>
                <a:latin typeface="Calibri"/>
                <a:ea typeface="Calibri"/>
                <a:cs typeface="Calibri"/>
                <a:sym typeface="Calibri"/>
              </a:rPr>
              <a:t> </a:t>
            </a:r>
            <a:r>
              <a:rPr sz="3600" kern="0" dirty="0">
                <a:latin typeface="Calibri"/>
                <a:ea typeface="Calibri"/>
                <a:cs typeface="Calibri"/>
                <a:sym typeface="Calibri"/>
              </a:rPr>
              <a:t>which will be used in the </a:t>
            </a:r>
            <a:r>
              <a:rPr sz="3600" b="1" kern="0" dirty="0">
                <a:solidFill>
                  <a:srgbClr val="0000FF"/>
                </a:solidFill>
                <a:latin typeface="Calibri"/>
                <a:ea typeface="Calibri"/>
                <a:cs typeface="Calibri"/>
                <a:sym typeface="Calibri"/>
              </a:rPr>
              <a:t>light-independent reactions</a:t>
            </a:r>
            <a:r>
              <a:rPr lang="en-US" sz="3600" b="1" kern="0" dirty="0">
                <a:solidFill>
                  <a:srgbClr val="0000FF"/>
                </a:solidFill>
                <a:latin typeface="Calibri"/>
                <a:ea typeface="Calibri"/>
                <a:cs typeface="Calibri"/>
                <a:sym typeface="Calibri"/>
              </a:rPr>
              <a:t> </a:t>
            </a:r>
            <a:r>
              <a:rPr lang="en-US" sz="3600" kern="0" dirty="0">
                <a:latin typeface="Calibri"/>
                <a:ea typeface="Calibri"/>
                <a:cs typeface="Calibri"/>
                <a:sym typeface="Calibri"/>
              </a:rPr>
              <a:t>or “Dark Reactions”</a:t>
            </a:r>
            <a:r>
              <a:rPr sz="3600" b="1" kern="0" dirty="0">
                <a:solidFill>
                  <a:srgbClr val="137D1C"/>
                </a:solidFill>
                <a:latin typeface="Calibri"/>
                <a:ea typeface="Calibri"/>
                <a:cs typeface="Calibri"/>
                <a:sym typeface="Calibri"/>
              </a:rPr>
              <a:t>.</a:t>
            </a:r>
            <a:endParaRPr sz="3600" kern="0" dirty="0">
              <a:solidFill>
                <a:srgbClr val="137D1C"/>
              </a:solidFill>
              <a:latin typeface="Calibri"/>
              <a:ea typeface="Calibri"/>
              <a:cs typeface="Calibri"/>
              <a:sym typeface="Calibri"/>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67</a:t>
            </a:fld>
            <a:endParaRPr lang="en-US"/>
          </a:p>
        </p:txBody>
      </p:sp>
    </p:spTree>
    <p:extLst>
      <p:ext uri="{BB962C8B-B14F-4D97-AF65-F5344CB8AC3E}">
        <p14:creationId xmlns:p14="http://schemas.microsoft.com/office/powerpoint/2010/main" val="834877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55"/>
                                        </p:tgtEl>
                                        <p:attrNameLst>
                                          <p:attrName>style.visibility</p:attrName>
                                        </p:attrNameLst>
                                      </p:cBhvr>
                                      <p:to>
                                        <p:strVal val="visible"/>
                                      </p:to>
                                    </p:set>
                                    <p:animEffect transition="in" filter="wipe(up)">
                                      <p:cBhvr>
                                        <p:cTn id="7" dur="4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7" name="Shape 95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b="0"/>
            </a:pPr>
            <a:fld id="{86CB4B4D-7CA3-9044-876B-883B54F8677D}" type="slidenum">
              <a:rPr sz="1800" b="1"/>
              <a:pPr>
                <a:defRPr sz="1800" b="0"/>
              </a:pPr>
              <a:t>68</a:t>
            </a:fld>
            <a:endParaRPr sz="1800" b="1"/>
          </a:p>
        </p:txBody>
      </p:sp>
      <p:sp>
        <p:nvSpPr>
          <p:cNvPr id="958" name="Shape 958"/>
          <p:cNvSpPr>
            <a:spLocks noGrp="1"/>
          </p:cNvSpPr>
          <p:nvPr>
            <p:ph type="title"/>
          </p:nvPr>
        </p:nvSpPr>
        <p:spPr>
          <a:xfrm>
            <a:off x="609600" y="0"/>
            <a:ext cx="7848600" cy="868363"/>
          </a:xfrm>
          <a:prstGeom prst="rect">
            <a:avLst/>
          </a:prstGeom>
        </p:spPr>
        <p:txBody>
          <a:bodyPr lIns="0" tIns="0" rIns="0" bIns="0">
            <a:normAutofit/>
          </a:bodyPr>
          <a:lstStyle>
            <a:lvl1pPr algn="ctr">
              <a:defRPr>
                <a:solidFill>
                  <a:srgbClr val="008000"/>
                </a:solidFill>
                <a:effectLst>
                  <a:outerShdw blurRad="38100" dist="38100"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sz="4000" b="1">
                <a:solidFill>
                  <a:srgbClr val="008000"/>
                </a:solidFill>
                <a:effectLst>
                  <a:outerShdw blurRad="38100" dist="38100" dir="2700000" rotWithShape="0">
                    <a:srgbClr val="C0C0C0"/>
                  </a:outerShdw>
                </a:effectLst>
              </a:rPr>
              <a:t>Photosynthesis Overview</a:t>
            </a:r>
          </a:p>
        </p:txBody>
      </p:sp>
      <p:pic>
        <p:nvPicPr>
          <p:cNvPr id="959" name="image68.png" descr="photosynthesis_overview"/>
          <p:cNvPicPr/>
          <p:nvPr/>
        </p:nvPicPr>
        <p:blipFill>
          <a:blip r:embed="rId2"/>
          <a:stretch>
            <a:fillRect/>
          </a:stretch>
        </p:blipFill>
        <p:spPr>
          <a:xfrm>
            <a:off x="868921" y="834019"/>
            <a:ext cx="7329957" cy="5668906"/>
          </a:xfrm>
          <a:prstGeom prst="rect">
            <a:avLst/>
          </a:prstGeom>
          <a:ln w="12700">
            <a:miter lim="400000"/>
          </a:ln>
        </p:spPr>
      </p:pic>
    </p:spTree>
    <p:extLst>
      <p:ext uri="{BB962C8B-B14F-4D97-AF65-F5344CB8AC3E}">
        <p14:creationId xmlns:p14="http://schemas.microsoft.com/office/powerpoint/2010/main" val="3599321918"/>
      </p:ext>
    </p:extLst>
  </p:cSld>
  <p:clrMapOvr>
    <a:masterClrMapping/>
  </p:clrMapOvr>
  <p:transition spd="med">
    <p:fade thruBlk="1"/>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7" name="Shape 95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a:defRPr sz="1800" b="0"/>
            </a:pPr>
            <a:fld id="{86CB4B4D-7CA3-9044-876B-883B54F8677D}" type="slidenum">
              <a:rPr sz="1800" b="1"/>
              <a:pPr>
                <a:defRPr sz="1800" b="0"/>
              </a:pPr>
              <a:t>69</a:t>
            </a:fld>
            <a:endParaRPr sz="1800" b="1"/>
          </a:p>
        </p:txBody>
      </p:sp>
      <p:sp>
        <p:nvSpPr>
          <p:cNvPr id="958" name="Shape 958"/>
          <p:cNvSpPr>
            <a:spLocks noGrp="1"/>
          </p:cNvSpPr>
          <p:nvPr>
            <p:ph type="title"/>
          </p:nvPr>
        </p:nvSpPr>
        <p:spPr>
          <a:xfrm>
            <a:off x="609600" y="0"/>
            <a:ext cx="7848600" cy="868363"/>
          </a:xfrm>
          <a:prstGeom prst="rect">
            <a:avLst/>
          </a:prstGeom>
        </p:spPr>
        <p:txBody>
          <a:bodyPr lIns="0" tIns="0" rIns="0" bIns="0">
            <a:normAutofit/>
          </a:bodyPr>
          <a:lstStyle>
            <a:lvl1pPr algn="ctr">
              <a:defRPr>
                <a:solidFill>
                  <a:srgbClr val="008000"/>
                </a:solidFill>
                <a:effectLst>
                  <a:outerShdw blurRad="38100" dist="38100"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sz="4000" b="1">
                <a:solidFill>
                  <a:srgbClr val="008000"/>
                </a:solidFill>
                <a:effectLst>
                  <a:outerShdw blurRad="38100" dist="38100" dir="2700000" rotWithShape="0">
                    <a:srgbClr val="C0C0C0"/>
                  </a:outerShdw>
                </a:effectLst>
              </a:rPr>
              <a:t>Photosynthesis Overview</a:t>
            </a:r>
          </a:p>
        </p:txBody>
      </p:sp>
      <p:sp>
        <p:nvSpPr>
          <p:cNvPr id="6" name="TextBox 5">
            <a:extLst>
              <a:ext uri="{FF2B5EF4-FFF2-40B4-BE49-F238E27FC236}">
                <a16:creationId xmlns:a16="http://schemas.microsoft.com/office/drawing/2014/main" id="{EAFFD7CA-FFFF-4A5E-867C-F812D6FF3A33}"/>
              </a:ext>
            </a:extLst>
          </p:cNvPr>
          <p:cNvSpPr txBox="1"/>
          <p:nvPr/>
        </p:nvSpPr>
        <p:spPr>
          <a:xfrm>
            <a:off x="228600" y="1676401"/>
            <a:ext cx="8839200" cy="19389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4000" dirty="0">
                <a:hlinkClick r:id="rId2"/>
              </a:rPr>
              <a:t>http://somup.com/c3eOI4TPqi</a:t>
            </a:r>
            <a:r>
              <a:rPr lang="en-US" sz="4000" dirty="0"/>
              <a:t> (4:08)</a:t>
            </a:r>
          </a:p>
          <a:p>
            <a:pPr algn="ctr"/>
            <a:endParaRPr lang="en-US" sz="4000" dirty="0"/>
          </a:p>
          <a:p>
            <a:pPr algn="ctr"/>
            <a:r>
              <a:rPr lang="en-US" sz="4000" dirty="0"/>
              <a:t>Light Reactions of Photosynthesis</a:t>
            </a:r>
          </a:p>
        </p:txBody>
      </p:sp>
    </p:spTree>
    <p:extLst>
      <p:ext uri="{BB962C8B-B14F-4D97-AF65-F5344CB8AC3E}">
        <p14:creationId xmlns:p14="http://schemas.microsoft.com/office/powerpoint/2010/main" val="185355610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5_12cATPCycle-U.jpg"/>
          <p:cNvPicPr>
            <a:picLocks noChangeAspect="1"/>
          </p:cNvPicPr>
          <p:nvPr/>
        </p:nvPicPr>
        <p:blipFill rotWithShape="1">
          <a:blip r:embed="rId3">
            <a:extLst>
              <a:ext uri="{28A0092B-C50C-407E-A947-70E740481C1C}">
                <a14:useLocalDpi xmlns:a14="http://schemas.microsoft.com/office/drawing/2010/main" val="0"/>
              </a:ext>
            </a:extLst>
          </a:blip>
          <a:srcRect b="3985"/>
          <a:stretch/>
        </p:blipFill>
        <p:spPr>
          <a:xfrm>
            <a:off x="298704" y="1423416"/>
            <a:ext cx="8546592" cy="3851317"/>
          </a:xfrm>
          <a:prstGeom prst="rect">
            <a:avLst/>
          </a:prstGeom>
        </p:spPr>
      </p:pic>
      <p:sp>
        <p:nvSpPr>
          <p:cNvPr id="27" name="Text Box 31"/>
          <p:cNvSpPr txBox="1">
            <a:spLocks noChangeArrowheads="1"/>
          </p:cNvSpPr>
          <p:nvPr/>
        </p:nvSpPr>
        <p:spPr bwMode="auto">
          <a:xfrm>
            <a:off x="450894" y="1855418"/>
            <a:ext cx="2377440" cy="731520"/>
          </a:xfrm>
          <a:prstGeom prst="rect">
            <a:avLst/>
          </a:prstGeom>
          <a:solidFill>
            <a:srgbClr val="FFFF0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 synthesis</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is ? (energy in)</a:t>
            </a:r>
          </a:p>
        </p:txBody>
      </p:sp>
      <p:sp>
        <p:nvSpPr>
          <p:cNvPr id="8" name="Text Box 31"/>
          <p:cNvSpPr txBox="1">
            <a:spLocks noChangeArrowheads="1"/>
          </p:cNvSpPr>
          <p:nvPr/>
        </p:nvSpPr>
        <p:spPr bwMode="auto">
          <a:xfrm>
            <a:off x="6707762" y="1846954"/>
            <a:ext cx="2286000" cy="731520"/>
          </a:xfrm>
          <a:prstGeom prst="rect">
            <a:avLst/>
          </a:prstGeom>
          <a:solidFill>
            <a:srgbClr val="92D05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ATP ?</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is ? (energy out)</a:t>
            </a:r>
          </a:p>
        </p:txBody>
      </p:sp>
      <p:sp>
        <p:nvSpPr>
          <p:cNvPr id="9" name="Text Box 31"/>
          <p:cNvSpPr txBox="1">
            <a:spLocks noChangeArrowheads="1"/>
          </p:cNvSpPr>
          <p:nvPr/>
        </p:nvSpPr>
        <p:spPr bwMode="auto">
          <a:xfrm>
            <a:off x="450895" y="4048283"/>
            <a:ext cx="2571704" cy="9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Energy from</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cellular respiration</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300" b="1" i="0" u="none" strike="noStrike" kern="1200" cap="none" spc="0" normalizeH="0" baseline="0" noProof="0" dirty="0">
                <a:ln>
                  <a:noFill/>
                </a:ln>
                <a:solidFill>
                  <a:srgbClr val="00B050"/>
                </a:solidFill>
                <a:effectLst/>
                <a:uLnTx/>
                <a:uFillTx/>
                <a:latin typeface="Arial" charset="0"/>
                <a:ea typeface="ＭＳ Ｐゴシック" charset="0"/>
              </a:rPr>
              <a:t>?</a:t>
            </a: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0" name="Text Box 31"/>
          <p:cNvSpPr txBox="1">
            <a:spLocks noChangeArrowheads="1"/>
          </p:cNvSpPr>
          <p:nvPr/>
        </p:nvSpPr>
        <p:spPr bwMode="auto">
          <a:xfrm>
            <a:off x="6682363" y="4039819"/>
            <a:ext cx="1784304" cy="98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Energy for</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cellular work</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300" b="1" i="0" u="none" strike="noStrike" kern="1200" cap="none" spc="0" normalizeH="0" baseline="0" noProof="0" dirty="0">
                <a:ln>
                  <a:noFill/>
                </a:ln>
                <a:solidFill>
                  <a:srgbClr val="FF0000"/>
                </a:solidFill>
                <a:effectLst/>
                <a:uLnTx/>
                <a:uFillTx/>
                <a:latin typeface="Arial" charset="0"/>
                <a:ea typeface="ＭＳ Ｐゴシック" charset="0"/>
              </a:rPr>
              <a:t>?</a:t>
            </a: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1" name="Text Box 31"/>
          <p:cNvSpPr txBox="1">
            <a:spLocks noChangeArrowheads="1"/>
          </p:cNvSpPr>
          <p:nvPr/>
        </p:nvSpPr>
        <p:spPr bwMode="auto">
          <a:xfrm>
            <a:off x="4472563" y="1855419"/>
            <a:ext cx="582038" cy="30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2" name="Text Box 31"/>
          <p:cNvSpPr txBox="1">
            <a:spLocks noChangeArrowheads="1"/>
          </p:cNvSpPr>
          <p:nvPr/>
        </p:nvSpPr>
        <p:spPr bwMode="auto">
          <a:xfrm>
            <a:off x="3812160" y="4878018"/>
            <a:ext cx="920705" cy="2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ADP </a:t>
            </a:r>
            <a:r>
              <a:rPr kumimoji="0" lang="en-US" sz="2300" b="1" i="0" u="none" strike="noStrike" kern="1200" cap="none" spc="0" normalizeH="0" baseline="0" noProof="0" dirty="0">
                <a:ln>
                  <a:noFill/>
                </a:ln>
                <a:solidFill>
                  <a:srgbClr val="000000"/>
                </a:solidFill>
                <a:effectLst/>
                <a:uLnTx/>
                <a:uFillTx/>
                <a:latin typeface="Symbol Std"/>
                <a:ea typeface="ＭＳ Ｐゴシック" charset="0"/>
                <a:cs typeface="Symbol Std"/>
              </a:rPr>
              <a:t>+</a:t>
            </a:r>
          </a:p>
        </p:txBody>
      </p:sp>
      <p:sp>
        <p:nvSpPr>
          <p:cNvPr id="13" name="Text Box 31"/>
          <p:cNvSpPr txBox="1">
            <a:spLocks noChangeArrowheads="1"/>
          </p:cNvSpPr>
          <p:nvPr/>
        </p:nvSpPr>
        <p:spPr bwMode="auto">
          <a:xfrm>
            <a:off x="4845096" y="4878018"/>
            <a:ext cx="243370" cy="29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4" name="Rectangle 2"/>
          <p:cNvSpPr txBox="1">
            <a:spLocks noChangeArrowheads="1"/>
          </p:cNvSpPr>
          <p:nvPr/>
        </p:nvSpPr>
        <p:spPr>
          <a:xfrm>
            <a:off x="228600" y="0"/>
            <a:ext cx="8686800" cy="1143000"/>
          </a:xfrm>
          <a:prstGeom prst="rect">
            <a:avLst/>
          </a:prstGeom>
          <a:solidFill>
            <a:srgbClr val="FFC000"/>
          </a:solidFill>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drives Cellular Work by energy </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Exergonic</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and </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Endergonic</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Reactions</a:t>
            </a:r>
            <a:endPar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Arrow: Curved Left 14">
            <a:extLst>
              <a:ext uri="{FF2B5EF4-FFF2-40B4-BE49-F238E27FC236}">
                <a16:creationId xmlns:a16="http://schemas.microsoft.com/office/drawing/2014/main" id="{E4F63CC6-B1A7-465D-8D0F-9C6762BFD2B0}"/>
              </a:ext>
            </a:extLst>
          </p:cNvPr>
          <p:cNvSpPr/>
          <p:nvPr/>
        </p:nvSpPr>
        <p:spPr bwMode="auto">
          <a:xfrm>
            <a:off x="5331844" y="2253584"/>
            <a:ext cx="696894" cy="2827865"/>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Arrow: Curved Left 15">
            <a:extLst>
              <a:ext uri="{FF2B5EF4-FFF2-40B4-BE49-F238E27FC236}">
                <a16:creationId xmlns:a16="http://schemas.microsoft.com/office/drawing/2014/main" id="{C66BE428-014F-4713-8D0F-BCDB37B44204}"/>
              </a:ext>
            </a:extLst>
          </p:cNvPr>
          <p:cNvSpPr/>
          <p:nvPr/>
        </p:nvSpPr>
        <p:spPr bwMode="auto">
          <a:xfrm rot="10800000">
            <a:off x="3053545" y="2158998"/>
            <a:ext cx="758613" cy="2827865"/>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pic>
        <p:nvPicPr>
          <p:cNvPr id="17" name="Picture 16" descr="warm_up-01.eps">
            <a:extLst>
              <a:ext uri="{FF2B5EF4-FFF2-40B4-BE49-F238E27FC236}">
                <a16:creationId xmlns:a16="http://schemas.microsoft.com/office/drawing/2014/main" id="{B79EA8AF-BE3B-4CB5-8C55-9978DCA61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300" y="5696981"/>
            <a:ext cx="1281553" cy="1039097"/>
          </a:xfrm>
          <a:prstGeom prst="rect">
            <a:avLst/>
          </a:prstGeom>
        </p:spPr>
      </p:pic>
    </p:spTree>
    <p:extLst>
      <p:ext uri="{BB962C8B-B14F-4D97-AF65-F5344CB8AC3E}">
        <p14:creationId xmlns:p14="http://schemas.microsoft.com/office/powerpoint/2010/main" val="24697354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prstClr val="black"/>
                </a:solidFill>
              </a:rPr>
              <a:t>Photosynthesis</a:t>
            </a:r>
            <a:endParaRPr lang="en-US" dirty="0">
              <a:solidFill>
                <a:prstClr val="black"/>
              </a:solidFill>
            </a:endParaRPr>
          </a:p>
        </p:txBody>
      </p:sp>
      <p:sp>
        <p:nvSpPr>
          <p:cNvPr id="3" name="Text Placeholder 2"/>
          <p:cNvSpPr>
            <a:spLocks noGrp="1"/>
          </p:cNvSpPr>
          <p:nvPr>
            <p:ph type="body" sz="quarter" idx="12"/>
          </p:nvPr>
        </p:nvSpPr>
        <p:spPr>
          <a:xfrm>
            <a:off x="495300" y="1143000"/>
            <a:ext cx="8153400" cy="2895600"/>
          </a:xfrm>
        </p:spPr>
        <p:txBody>
          <a:bodyPr/>
          <a:lstStyle/>
          <a:p>
            <a:r>
              <a:rPr lang="en-US" sz="6600" dirty="0">
                <a:solidFill>
                  <a:srgbClr val="FF0066"/>
                </a:solidFill>
              </a:rPr>
              <a:t>The Calvin Cycle:</a:t>
            </a:r>
          </a:p>
          <a:p>
            <a:endParaRPr lang="en-US" sz="4400" dirty="0">
              <a:solidFill>
                <a:srgbClr val="FFFF00"/>
              </a:solidFill>
            </a:endParaRPr>
          </a:p>
          <a:p>
            <a:r>
              <a:rPr lang="en-US" sz="4400" dirty="0">
                <a:solidFill>
                  <a:srgbClr val="FFFF00"/>
                </a:solidFill>
              </a:rPr>
              <a:t>Reducing </a:t>
            </a:r>
            <a:r>
              <a:rPr lang="en-US" sz="5400" dirty="0">
                <a:solidFill>
                  <a:srgbClr val="FF3300"/>
                </a:solidFill>
              </a:rPr>
              <a:t>CO</a:t>
            </a:r>
            <a:r>
              <a:rPr lang="en-US" sz="5400" baseline="-25000" dirty="0">
                <a:solidFill>
                  <a:srgbClr val="FF3300"/>
                </a:solidFill>
              </a:rPr>
              <a:t>2</a:t>
            </a:r>
            <a:r>
              <a:rPr lang="en-US" sz="4400" dirty="0">
                <a:solidFill>
                  <a:srgbClr val="FF3300"/>
                </a:solidFill>
              </a:rPr>
              <a:t> </a:t>
            </a:r>
            <a:r>
              <a:rPr lang="en-US" sz="4400" dirty="0">
                <a:solidFill>
                  <a:srgbClr val="FFFF00"/>
                </a:solidFill>
              </a:rPr>
              <a:t>to </a:t>
            </a:r>
            <a:r>
              <a:rPr lang="en-US" sz="5400" dirty="0">
                <a:solidFill>
                  <a:srgbClr val="FF3300"/>
                </a:solidFill>
              </a:rPr>
              <a:t>Sugar</a:t>
            </a:r>
            <a:endParaRPr lang="en-US" sz="4400" dirty="0">
              <a:solidFill>
                <a:srgbClr val="FF3300"/>
              </a:solidFill>
            </a:endParaRPr>
          </a:p>
        </p:txBody>
      </p:sp>
    </p:spTree>
    <p:extLst>
      <p:ext uri="{BB962C8B-B14F-4D97-AF65-F5344CB8AC3E}">
        <p14:creationId xmlns:p14="http://schemas.microsoft.com/office/powerpoint/2010/main" val="197306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 name="Shape 962"/>
          <p:cNvSpPr/>
          <p:nvPr/>
        </p:nvSpPr>
        <p:spPr>
          <a:xfrm>
            <a:off x="1447800" y="80146"/>
            <a:ext cx="5897565" cy="786766"/>
          </a:xfrm>
          <a:prstGeom prst="rect">
            <a:avLst/>
          </a:prstGeom>
          <a:gradFill>
            <a:gsLst>
              <a:gs pos="0">
                <a:srgbClr val="FFE5E5"/>
              </a:gs>
              <a:gs pos="64999">
                <a:srgbClr val="FFBEBD"/>
              </a:gs>
              <a:gs pos="100000">
                <a:srgbClr val="FFA2A1"/>
              </a:gs>
            </a:gsLst>
            <a:lin ang="5400000"/>
          </a:gradFill>
          <a:ln>
            <a:solidFill>
              <a:srgbClr val="BE4B48"/>
            </a:solidFill>
            <a:miter/>
          </a:ln>
          <a:effectLst>
            <a:outerShdw blurRad="38100" dist="20000" dir="5400000" rotWithShape="0">
              <a:srgbClr val="808080">
                <a:alpha val="37999"/>
              </a:srgbClr>
            </a:outerShdw>
          </a:effectLst>
          <a:extLst>
            <a:ext uri="{C572A759-6A51-4108-AA02-DFA0A04FC94B}">
              <ma14:wrappingTextBoxFlag xmlns="" xmlns:ma14="http://schemas.microsoft.com/office/mac/drawingml/2011/main" val="1"/>
            </a:ext>
          </a:extLst>
        </p:spPr>
        <p:txBody>
          <a:bodyPr lIns="0" tIns="0" rIns="0" bIns="0">
            <a:spAutoFit/>
          </a:bodyPr>
          <a:lstStyle/>
          <a:p>
            <a:pPr algn="ctr" defTabSz="457200"/>
            <a:r>
              <a:rPr sz="4700" b="1" kern="0" dirty="0">
                <a:solidFill>
                  <a:sysClr val="windowText" lastClr="000000"/>
                </a:solidFill>
                <a:latin typeface="Calibri"/>
                <a:ea typeface="Calibri"/>
                <a:cs typeface="Calibri"/>
                <a:sym typeface="Calibri"/>
              </a:rPr>
              <a:t>The Calvin Cycle</a:t>
            </a:r>
            <a:r>
              <a:rPr sz="4700" kern="0" dirty="0">
                <a:solidFill>
                  <a:sysClr val="windowText" lastClr="000000"/>
                </a:solidFill>
                <a:latin typeface="Calibri"/>
                <a:ea typeface="Calibri"/>
                <a:cs typeface="Calibri"/>
                <a:sym typeface="Calibri"/>
              </a:rPr>
              <a:t> </a:t>
            </a:r>
          </a:p>
        </p:txBody>
      </p:sp>
      <p:sp>
        <p:nvSpPr>
          <p:cNvPr id="963" name="Shape 963"/>
          <p:cNvSpPr/>
          <p:nvPr/>
        </p:nvSpPr>
        <p:spPr>
          <a:xfrm>
            <a:off x="207964" y="1295400"/>
            <a:ext cx="4356567" cy="526297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900">
                <a:latin typeface="Calibri"/>
                <a:ea typeface="Calibri"/>
                <a:cs typeface="Calibri"/>
                <a:sym typeface="Calibri"/>
              </a:defRPr>
            </a:lvl1pPr>
          </a:lstStyle>
          <a:p>
            <a:pPr>
              <a:spcBef>
                <a:spcPts val="1200"/>
              </a:spcBef>
              <a:defRPr sz="1800"/>
            </a:pPr>
            <a:r>
              <a:rPr lang="en-US" sz="2800" kern="0" dirty="0"/>
              <a:t>The Calvin Cycle, the Dark Reaction, or the Light-Independent Reactions …</a:t>
            </a:r>
          </a:p>
          <a:p>
            <a:pPr>
              <a:spcBef>
                <a:spcPts val="1200"/>
              </a:spcBef>
              <a:defRPr sz="1800"/>
            </a:pPr>
            <a:r>
              <a:rPr lang="en-US" sz="2800" kern="0" dirty="0">
                <a:solidFill>
                  <a:sysClr val="windowText" lastClr="000000"/>
                </a:solidFill>
              </a:rPr>
              <a:t>occurs in the </a:t>
            </a:r>
            <a:r>
              <a:rPr lang="en-US" sz="2800" kern="0" dirty="0">
                <a:solidFill>
                  <a:srgbClr val="FF0066"/>
                </a:solidFill>
              </a:rPr>
              <a:t>stroma</a:t>
            </a:r>
            <a:r>
              <a:rPr lang="en-US" sz="2800" kern="0" dirty="0">
                <a:solidFill>
                  <a:sysClr val="windowText" lastClr="000000"/>
                </a:solidFill>
              </a:rPr>
              <a:t> of the chloroplast.</a:t>
            </a:r>
          </a:p>
          <a:p>
            <a:pPr>
              <a:spcBef>
                <a:spcPts val="1200"/>
              </a:spcBef>
              <a:defRPr sz="1800"/>
            </a:pPr>
            <a:r>
              <a:rPr lang="en-US" sz="2800" kern="0" dirty="0"/>
              <a:t>The purpose of this stage is to take </a:t>
            </a:r>
            <a:r>
              <a:rPr lang="en-US" sz="2800" kern="0" dirty="0">
                <a:solidFill>
                  <a:srgbClr val="00B050"/>
                </a:solidFill>
              </a:rPr>
              <a:t>carbon dioxide</a:t>
            </a:r>
            <a:r>
              <a:rPr lang="en-US" sz="2800" kern="0" dirty="0"/>
              <a:t> and the high-energy products from the light reaction (</a:t>
            </a:r>
            <a:r>
              <a:rPr lang="en-US" sz="2800" kern="0" dirty="0">
                <a:solidFill>
                  <a:srgbClr val="00B0F0"/>
                </a:solidFill>
              </a:rPr>
              <a:t>NADPH and ATP</a:t>
            </a:r>
            <a:r>
              <a:rPr lang="en-US" sz="2800" kern="0" dirty="0"/>
              <a:t>) and make </a:t>
            </a:r>
            <a:r>
              <a:rPr lang="en-US" sz="3600" kern="0" dirty="0">
                <a:solidFill>
                  <a:srgbClr val="FF0066"/>
                </a:solidFill>
              </a:rPr>
              <a:t>glucose</a:t>
            </a:r>
            <a:r>
              <a:rPr lang="en-US" sz="2800" kern="0" dirty="0"/>
              <a:t> molecules.</a:t>
            </a:r>
            <a:endParaRPr lang="en-US" sz="3600" kern="0" dirty="0">
              <a:solidFill>
                <a:srgbClr val="000000"/>
              </a:solidFill>
              <a:latin typeface="Arial"/>
              <a:ea typeface="Arial"/>
              <a:cs typeface="Arial"/>
              <a:sym typeface="Arial"/>
            </a:endParaRPr>
          </a:p>
        </p:txBody>
      </p:sp>
      <p:sp>
        <p:nvSpPr>
          <p:cNvPr id="964" name="Shape 964"/>
          <p:cNvSpPr/>
          <p:nvPr/>
        </p:nvSpPr>
        <p:spPr>
          <a:xfrm>
            <a:off x="711200" y="2296318"/>
            <a:ext cx="495141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500">
                <a:solidFill>
                  <a:srgbClr val="3366FF"/>
                </a:solidFill>
                <a:latin typeface="Calibri"/>
                <a:ea typeface="Calibri"/>
                <a:cs typeface="Calibri"/>
                <a:sym typeface="Calibri"/>
              </a:defRPr>
            </a:lvl1pPr>
          </a:lstStyle>
          <a:p>
            <a:pPr>
              <a:defRPr sz="1800">
                <a:solidFill>
                  <a:srgbClr val="000000"/>
                </a:solidFill>
              </a:defRPr>
            </a:pPr>
            <a:endParaRPr kern="0" dirty="0"/>
          </a:p>
        </p:txBody>
      </p:sp>
      <p:pic>
        <p:nvPicPr>
          <p:cNvPr id="13" name="image67.jpg" descr="images-3.jpeg">
            <a:extLst>
              <a:ext uri="{FF2B5EF4-FFF2-40B4-BE49-F238E27FC236}">
                <a16:creationId xmlns:a16="http://schemas.microsoft.com/office/drawing/2014/main" id="{885B803E-AA66-4A2E-A903-DD612DB7840C}"/>
              </a:ext>
            </a:extLst>
          </p:cNvPr>
          <p:cNvPicPr/>
          <p:nvPr/>
        </p:nvPicPr>
        <p:blipFill>
          <a:blip r:embed="rId3"/>
          <a:stretch>
            <a:fillRect/>
          </a:stretch>
        </p:blipFill>
        <p:spPr>
          <a:xfrm>
            <a:off x="4564531" y="1058229"/>
            <a:ext cx="4575176" cy="5661025"/>
          </a:xfrm>
          <a:prstGeom prst="rect">
            <a:avLst/>
          </a:prstGeom>
          <a:ln w="12700">
            <a:miter lim="400000"/>
          </a:ln>
        </p:spPr>
      </p:pic>
    </p:spTree>
    <p:extLst>
      <p:ext uri="{BB962C8B-B14F-4D97-AF65-F5344CB8AC3E}">
        <p14:creationId xmlns:p14="http://schemas.microsoft.com/office/powerpoint/2010/main" val="269417968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3">
                                            <p:txEl>
                                              <p:pRg st="0" end="0"/>
                                            </p:txEl>
                                          </p:spTgt>
                                        </p:tgtEl>
                                        <p:attrNameLst>
                                          <p:attrName>style.visibility</p:attrName>
                                        </p:attrNameLst>
                                      </p:cBhvr>
                                      <p:to>
                                        <p:strVal val="visible"/>
                                      </p:to>
                                    </p:set>
                                    <p:animEffect transition="in" filter="fade">
                                      <p:cBhvr>
                                        <p:cTn id="7" dur="500"/>
                                        <p:tgtEl>
                                          <p:spTgt spid="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3">
                                            <p:txEl>
                                              <p:pRg st="1" end="1"/>
                                            </p:txEl>
                                          </p:spTgt>
                                        </p:tgtEl>
                                        <p:attrNameLst>
                                          <p:attrName>style.visibility</p:attrName>
                                        </p:attrNameLst>
                                      </p:cBhvr>
                                      <p:to>
                                        <p:strVal val="visible"/>
                                      </p:to>
                                    </p:set>
                                    <p:animEffect transition="in" filter="fade">
                                      <p:cBhvr>
                                        <p:cTn id="12" dur="500"/>
                                        <p:tgtEl>
                                          <p:spTgt spid="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3">
                                            <p:txEl>
                                              <p:pRg st="2" end="2"/>
                                            </p:txEl>
                                          </p:spTgt>
                                        </p:tgtEl>
                                        <p:attrNameLst>
                                          <p:attrName>style.visibility</p:attrName>
                                        </p:attrNameLst>
                                      </p:cBhvr>
                                      <p:to>
                                        <p:strVal val="visible"/>
                                      </p:to>
                                    </p:set>
                                    <p:animEffect transition="in" filter="fade">
                                      <p:cBhvr>
                                        <p:cTn id="17" dur="500"/>
                                        <p:tgtEl>
                                          <p:spTgt spid="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4" name="Shape 97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a:pPr>
            <a:fld id="{86CB4B4D-7CA3-9044-876B-883B54F8677D}" type="slidenum">
              <a:rPr/>
              <a:pPr>
                <a:defRPr sz="1800"/>
              </a:pPr>
              <a:t>72</a:t>
            </a:fld>
            <a:endParaRPr/>
          </a:p>
        </p:txBody>
      </p:sp>
      <p:sp>
        <p:nvSpPr>
          <p:cNvPr id="975" name="Shape 975"/>
          <p:cNvSpPr>
            <a:spLocks noGrp="1"/>
          </p:cNvSpPr>
          <p:nvPr>
            <p:ph type="title"/>
          </p:nvPr>
        </p:nvSpPr>
        <p:spPr>
          <a:xfrm>
            <a:off x="609600" y="304800"/>
            <a:ext cx="7848600" cy="868363"/>
          </a:xfrm>
          <a:prstGeom prst="rect">
            <a:avLst/>
          </a:prstGeom>
        </p:spPr>
        <p:txBody>
          <a:bodyPr lIns="0" tIns="0" rIns="0" bIns="0">
            <a:normAutofit/>
          </a:bodyPr>
          <a:lstStyle>
            <a:lvl1pPr algn="ctr" defTabSz="886968">
              <a:defRPr sz="4268" b="1">
                <a:effectLst>
                  <a:outerShdw blurRad="36957" dist="36957"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lang="en-US" sz="4268" b="1" dirty="0">
                <a:solidFill>
                  <a:srgbClr val="663300"/>
                </a:solidFill>
                <a:effectLst>
                  <a:outerShdw blurRad="36957" dist="36957" dir="2700000" rotWithShape="0">
                    <a:srgbClr val="C0C0C0"/>
                  </a:outerShdw>
                </a:effectLst>
              </a:rPr>
              <a:t>CALVIN CYCLE</a:t>
            </a:r>
            <a:endParaRPr sz="4268" b="1" dirty="0">
              <a:solidFill>
                <a:srgbClr val="663300"/>
              </a:solidFill>
              <a:effectLst>
                <a:outerShdw blurRad="36957" dist="36957" dir="2700000" rotWithShape="0">
                  <a:srgbClr val="C0C0C0"/>
                </a:outerShdw>
              </a:effectLst>
            </a:endParaRPr>
          </a:p>
        </p:txBody>
      </p:sp>
      <p:sp>
        <p:nvSpPr>
          <p:cNvPr id="976" name="Shape 976"/>
          <p:cNvSpPr>
            <a:spLocks noGrp="1"/>
          </p:cNvSpPr>
          <p:nvPr>
            <p:ph type="body" idx="1"/>
          </p:nvPr>
        </p:nvSpPr>
        <p:spPr>
          <a:xfrm>
            <a:off x="114299" y="1414462"/>
            <a:ext cx="8915401" cy="4830763"/>
          </a:xfrm>
          <a:prstGeom prst="rect">
            <a:avLst/>
          </a:prstGeom>
        </p:spPr>
        <p:txBody>
          <a:bodyPr lIns="0" tIns="0" rIns="0" bIns="0">
            <a:noAutofit/>
          </a:bodyPr>
          <a:lstStyle/>
          <a:p>
            <a:pPr marL="228600" lvl="0" indent="-228600" algn="l" rtl="0">
              <a:spcBef>
                <a:spcPts val="1000"/>
              </a:spcBef>
              <a:buClr>
                <a:srgbClr val="1F89BD"/>
              </a:buClr>
              <a:buSzTx/>
              <a:buFont typeface="Arial" panose="020B0604020202020204" pitchFamily="34" charset="0"/>
              <a:buChar char="•"/>
            </a:pPr>
            <a:r>
              <a:rPr lang="en-US" sz="3600" kern="1200" dirty="0">
                <a:solidFill>
                  <a:srgbClr val="C00000"/>
                </a:solidFill>
                <a:latin typeface="Comic Sans MS" panose="030F0702030302020204" pitchFamily="66" charset="0"/>
                <a:ea typeface="+mn-ea"/>
                <a:cs typeface="+mn-cs"/>
              </a:rPr>
              <a:t>The steps of the </a:t>
            </a:r>
            <a:r>
              <a:rPr lang="en-US" sz="3600" b="1" kern="1200" dirty="0">
                <a:solidFill>
                  <a:srgbClr val="00B050"/>
                </a:solidFill>
                <a:effectLst>
                  <a:outerShdw blurRad="38100" dist="38100" dir="2700000" algn="tl">
                    <a:srgbClr val="000000">
                      <a:alpha val="43137"/>
                    </a:srgbClr>
                  </a:outerShdw>
                </a:effectLst>
                <a:latin typeface="Comic Sans MS" panose="030F0702030302020204" pitchFamily="66" charset="0"/>
                <a:ea typeface="+mn-ea"/>
                <a:cs typeface="+mn-cs"/>
              </a:rPr>
              <a:t>Calvin Cycle </a:t>
            </a:r>
            <a:r>
              <a:rPr lang="en-US" sz="3600" kern="1200" dirty="0">
                <a:solidFill>
                  <a:srgbClr val="C00000"/>
                </a:solidFill>
                <a:latin typeface="Comic Sans MS" panose="030F0702030302020204" pitchFamily="66" charset="0"/>
                <a:ea typeface="+mn-ea"/>
                <a:cs typeface="+mn-cs"/>
              </a:rPr>
              <a:t>include</a:t>
            </a:r>
          </a:p>
          <a:p>
            <a:pPr marL="685800" lvl="1" indent="-228600" algn="l" rtl="0">
              <a:spcBef>
                <a:spcPts val="1800"/>
              </a:spcBef>
              <a:buClr>
                <a:srgbClr val="1F89BD"/>
              </a:buClr>
              <a:buSzTx/>
              <a:buFont typeface="Arial" panose="020B0604020202020204" pitchFamily="34" charset="0"/>
              <a:buChar char="•"/>
            </a:pPr>
            <a:r>
              <a:rPr lang="en-US" sz="3200" kern="1200" dirty="0">
                <a:solidFill>
                  <a:srgbClr val="C00000"/>
                </a:solidFill>
                <a:latin typeface="Comic Sans MS" panose="030F0702030302020204" pitchFamily="66" charset="0"/>
                <a:ea typeface="+mn-ea"/>
                <a:cs typeface="+mn-cs"/>
              </a:rPr>
              <a:t>Carbon Fixation</a:t>
            </a:r>
          </a:p>
          <a:p>
            <a:pPr marL="685800" lvl="1" indent="-228600" algn="l" rtl="0">
              <a:spcBef>
                <a:spcPts val="1800"/>
              </a:spcBef>
              <a:buClr>
                <a:srgbClr val="1F89BD"/>
              </a:buClr>
              <a:buSzTx/>
              <a:buFont typeface="Arial" panose="020B0604020202020204" pitchFamily="34" charset="0"/>
              <a:buChar char="•"/>
            </a:pPr>
            <a:r>
              <a:rPr lang="en-US" sz="3200" kern="1200" dirty="0">
                <a:solidFill>
                  <a:srgbClr val="C00000"/>
                </a:solidFill>
                <a:latin typeface="Comic Sans MS" panose="030F0702030302020204" pitchFamily="66" charset="0"/>
                <a:ea typeface="+mn-ea"/>
                <a:cs typeface="+mn-cs"/>
              </a:rPr>
              <a:t>Reduction</a:t>
            </a:r>
          </a:p>
          <a:p>
            <a:pPr marL="685800" lvl="1" indent="-228600" algn="l" rtl="0">
              <a:spcBef>
                <a:spcPts val="1800"/>
              </a:spcBef>
              <a:buClr>
                <a:srgbClr val="1F89BD"/>
              </a:buClr>
              <a:buSzTx/>
              <a:buFont typeface="Arial" panose="020B0604020202020204" pitchFamily="34" charset="0"/>
              <a:buChar char="•"/>
            </a:pPr>
            <a:r>
              <a:rPr lang="en-US" sz="3200" kern="1200" dirty="0">
                <a:solidFill>
                  <a:srgbClr val="C00000"/>
                </a:solidFill>
                <a:latin typeface="Comic Sans MS" panose="030F0702030302020204" pitchFamily="66" charset="0"/>
                <a:ea typeface="+mn-ea"/>
                <a:cs typeface="+mn-cs"/>
              </a:rPr>
              <a:t>release of one molecule of </a:t>
            </a:r>
            <a:r>
              <a:rPr lang="en-US" sz="3200" kern="1200" dirty="0">
                <a:solidFill>
                  <a:srgbClr val="0000FF"/>
                </a:solidFill>
                <a:latin typeface="Comic Sans MS" panose="030F0702030302020204" pitchFamily="66" charset="0"/>
                <a:ea typeface="+mn-ea"/>
                <a:cs typeface="+mn-cs"/>
              </a:rPr>
              <a:t>G3P</a:t>
            </a:r>
          </a:p>
          <a:p>
            <a:pPr marL="685800" lvl="1" indent="-228600" algn="l" rtl="0">
              <a:spcBef>
                <a:spcPts val="1800"/>
              </a:spcBef>
              <a:buClr>
                <a:srgbClr val="1F89BD"/>
              </a:buClr>
              <a:buSzTx/>
              <a:buFont typeface="Arial" panose="020B0604020202020204" pitchFamily="34" charset="0"/>
              <a:buChar char="•"/>
            </a:pPr>
            <a:r>
              <a:rPr lang="en-US" sz="3200" kern="1200" dirty="0">
                <a:solidFill>
                  <a:srgbClr val="C00000"/>
                </a:solidFill>
                <a:latin typeface="Comic Sans MS" panose="030F0702030302020204" pitchFamily="66" charset="0"/>
                <a:ea typeface="+mn-ea"/>
                <a:cs typeface="+mn-cs"/>
              </a:rPr>
              <a:t>regeneration of the starting molecule, </a:t>
            </a:r>
            <a:r>
              <a:rPr lang="en-US" sz="3200" kern="1200" dirty="0">
                <a:solidFill>
                  <a:srgbClr val="0000FF"/>
                </a:solidFill>
                <a:latin typeface="Comic Sans MS" panose="030F0702030302020204" pitchFamily="66" charset="0"/>
                <a:ea typeface="+mn-ea"/>
                <a:cs typeface="+mn-cs"/>
              </a:rPr>
              <a:t>Ribulose Biphosphate (RuBP).</a:t>
            </a:r>
          </a:p>
          <a:p>
            <a:pPr marL="336041" lvl="0" indent="-336041" defTabSz="768095">
              <a:buClr>
                <a:srgbClr val="008000"/>
              </a:buClr>
              <a:buFont typeface="Comic Sans MS"/>
              <a:defRPr sz="1800">
                <a:solidFill>
                  <a:srgbClr val="000000"/>
                </a:solidFill>
              </a:defRPr>
            </a:pPr>
            <a:endParaRPr sz="2800" b="1" dirty="0">
              <a:solidFill>
                <a:srgbClr val="990000"/>
              </a:solidFill>
              <a:effectLst>
                <a:outerShdw blurRad="32004" dist="32004" dir="2700000" rotWithShape="0">
                  <a:srgbClr val="C0C0C0"/>
                </a:outerShdw>
              </a:effectLst>
              <a:latin typeface="Comic Sans MS"/>
              <a:ea typeface="Comic Sans MS"/>
              <a:cs typeface="Comic Sans MS"/>
              <a:sym typeface="Comic Sans MS"/>
            </a:endParaRPr>
          </a:p>
        </p:txBody>
      </p:sp>
    </p:spTree>
    <p:extLst>
      <p:ext uri="{BB962C8B-B14F-4D97-AF65-F5344CB8AC3E}">
        <p14:creationId xmlns:p14="http://schemas.microsoft.com/office/powerpoint/2010/main" val="1734999668"/>
      </p:ext>
    </p:extLst>
  </p:cSld>
  <p:clrMapOvr>
    <a:masterClrMapping/>
  </p:clrMapOvr>
  <p:transition spd="med">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976">
                                            <p:txEl>
                                              <p:pRg st="0" end="0"/>
                                            </p:txEl>
                                          </p:spTgt>
                                        </p:tgtEl>
                                        <p:attrNameLst>
                                          <p:attrName>style.visibility</p:attrName>
                                        </p:attrNameLst>
                                      </p:cBhvr>
                                      <p:to>
                                        <p:strVal val="visible"/>
                                      </p:to>
                                    </p:set>
                                    <p:animEffect transition="in" filter="fade">
                                      <p:cBhvr>
                                        <p:cTn id="7" dur="500"/>
                                        <p:tgtEl>
                                          <p:spTgt spid="9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976">
                                            <p:txEl>
                                              <p:pRg st="1" end="1"/>
                                            </p:txEl>
                                          </p:spTgt>
                                        </p:tgtEl>
                                        <p:attrNameLst>
                                          <p:attrName>style.visibility</p:attrName>
                                        </p:attrNameLst>
                                      </p:cBhvr>
                                      <p:to>
                                        <p:strVal val="visible"/>
                                      </p:to>
                                    </p:set>
                                    <p:animEffect transition="in" filter="fade">
                                      <p:cBhvr>
                                        <p:cTn id="12" dur="500"/>
                                        <p:tgtEl>
                                          <p:spTgt spid="9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976">
                                            <p:txEl>
                                              <p:pRg st="2" end="2"/>
                                            </p:txEl>
                                          </p:spTgt>
                                        </p:tgtEl>
                                        <p:attrNameLst>
                                          <p:attrName>style.visibility</p:attrName>
                                        </p:attrNameLst>
                                      </p:cBhvr>
                                      <p:to>
                                        <p:strVal val="visible"/>
                                      </p:to>
                                    </p:set>
                                    <p:animEffect transition="in" filter="fade">
                                      <p:cBhvr>
                                        <p:cTn id="17" dur="500"/>
                                        <p:tgtEl>
                                          <p:spTgt spid="9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Abs val="0"/>
                                  </p:iterate>
                                  <p:childTnLst>
                                    <p:set>
                                      <p:cBhvr>
                                        <p:cTn id="21" fill="hold"/>
                                        <p:tgtEl>
                                          <p:spTgt spid="976">
                                            <p:txEl>
                                              <p:pRg st="3" end="3"/>
                                            </p:txEl>
                                          </p:spTgt>
                                        </p:tgtEl>
                                        <p:attrNameLst>
                                          <p:attrName>style.visibility</p:attrName>
                                        </p:attrNameLst>
                                      </p:cBhvr>
                                      <p:to>
                                        <p:strVal val="visible"/>
                                      </p:to>
                                    </p:set>
                                    <p:animEffect transition="in" filter="fade">
                                      <p:cBhvr>
                                        <p:cTn id="22" dur="500"/>
                                        <p:tgtEl>
                                          <p:spTgt spid="9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Abs val="0"/>
                                  </p:iterate>
                                  <p:childTnLst>
                                    <p:set>
                                      <p:cBhvr>
                                        <p:cTn id="26" fill="hold"/>
                                        <p:tgtEl>
                                          <p:spTgt spid="976">
                                            <p:txEl>
                                              <p:pRg st="4" end="4"/>
                                            </p:txEl>
                                          </p:spTgt>
                                        </p:tgtEl>
                                        <p:attrNameLst>
                                          <p:attrName>style.visibility</p:attrName>
                                        </p:attrNameLst>
                                      </p:cBhvr>
                                      <p:to>
                                        <p:strVal val="visible"/>
                                      </p:to>
                                    </p:set>
                                    <p:animEffect transition="in" filter="fade">
                                      <p:cBhvr>
                                        <p:cTn id="27" dur="500"/>
                                        <p:tgtEl>
                                          <p:spTgt spid="9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 grpId="0" uiExpand="1" build="p" advAuto="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07_10_0Calvin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3319"/>
          <a:stretch/>
        </p:blipFill>
        <p:spPr>
          <a:xfrm>
            <a:off x="600456" y="137160"/>
            <a:ext cx="7943088" cy="6365189"/>
          </a:xfrm>
          <a:prstGeom prst="rect">
            <a:avLst/>
          </a:prstGeom>
        </p:spPr>
      </p:pic>
      <p:sp>
        <p:nvSpPr>
          <p:cNvPr id="27" name="Text Box 31"/>
          <p:cNvSpPr txBox="1">
            <a:spLocks noChangeArrowheads="1"/>
          </p:cNvSpPr>
          <p:nvPr/>
        </p:nvSpPr>
        <p:spPr bwMode="auto">
          <a:xfrm>
            <a:off x="635919" y="2212111"/>
            <a:ext cx="104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Chloroplast</a:t>
            </a:r>
          </a:p>
        </p:txBody>
      </p:sp>
      <p:cxnSp>
        <p:nvCxnSpPr>
          <p:cNvPr id="4" name="Straight Connector 3"/>
          <p:cNvCxnSpPr/>
          <p:nvPr/>
        </p:nvCxnSpPr>
        <p:spPr bwMode="auto">
          <a:xfrm flipV="1">
            <a:off x="1174750" y="2041525"/>
            <a:ext cx="120650" cy="206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715419" y="2386736"/>
            <a:ext cx="2403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O</a:t>
            </a:r>
            <a:r>
              <a:rPr lang="en-US" sz="1100" baseline="-25000" dirty="0">
                <a:solidFill>
                  <a:srgbClr val="000000"/>
                </a:solidFill>
                <a:latin typeface="Arial" charset="0"/>
                <a:sym typeface="Times New Roman"/>
              </a:rPr>
              <a:t>2</a:t>
            </a:r>
          </a:p>
        </p:txBody>
      </p:sp>
      <p:sp>
        <p:nvSpPr>
          <p:cNvPr id="8" name="Text Box 31"/>
          <p:cNvSpPr txBox="1">
            <a:spLocks noChangeArrowheads="1"/>
          </p:cNvSpPr>
          <p:nvPr/>
        </p:nvSpPr>
        <p:spPr bwMode="auto">
          <a:xfrm>
            <a:off x="3252119" y="2383561"/>
            <a:ext cx="4626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a:solidFill>
                  <a:srgbClr val="000000"/>
                </a:solidFill>
                <a:latin typeface="Arial" charset="0"/>
                <a:sym typeface="Times New Roman"/>
              </a:rPr>
              <a:t>Sugar</a:t>
            </a:r>
            <a:endParaRPr lang="en-US" sz="1000" baseline="-25000" dirty="0">
              <a:solidFill>
                <a:srgbClr val="000000"/>
              </a:solidFill>
              <a:latin typeface="Arial" charset="0"/>
              <a:sym typeface="Times New Roman"/>
            </a:endParaRPr>
          </a:p>
        </p:txBody>
      </p:sp>
      <p:sp>
        <p:nvSpPr>
          <p:cNvPr id="9" name="Text Box 31"/>
          <p:cNvSpPr txBox="1">
            <a:spLocks noChangeArrowheads="1"/>
          </p:cNvSpPr>
          <p:nvPr/>
        </p:nvSpPr>
        <p:spPr bwMode="auto">
          <a:xfrm>
            <a:off x="1064544" y="322986"/>
            <a:ext cx="4626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a:solidFill>
                  <a:srgbClr val="000000"/>
                </a:solidFill>
                <a:latin typeface="Arial" charset="0"/>
                <a:sym typeface="Times New Roman"/>
              </a:rPr>
              <a:t>Light</a:t>
            </a:r>
            <a:endParaRPr lang="en-US" sz="1000" baseline="-25000" dirty="0">
              <a:solidFill>
                <a:srgbClr val="000000"/>
              </a:solidFill>
              <a:latin typeface="Arial" charset="0"/>
              <a:sym typeface="Times New Roman"/>
            </a:endParaRPr>
          </a:p>
        </p:txBody>
      </p:sp>
      <p:sp>
        <p:nvSpPr>
          <p:cNvPr id="10" name="Text Box 31"/>
          <p:cNvSpPr txBox="1">
            <a:spLocks noChangeArrowheads="1"/>
          </p:cNvSpPr>
          <p:nvPr/>
        </p:nvSpPr>
        <p:spPr bwMode="auto">
          <a:xfrm>
            <a:off x="1467769" y="1202461"/>
            <a:ext cx="615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Light</a:t>
            </a:r>
            <a:br>
              <a:rPr lang="en-US" sz="1000" dirty="0">
                <a:solidFill>
                  <a:srgbClr val="000000"/>
                </a:solidFill>
                <a:latin typeface="Arial" charset="0"/>
                <a:sym typeface="Times New Roman"/>
              </a:rPr>
            </a:br>
            <a:r>
              <a:rPr lang="en-US" sz="1000" dirty="0">
                <a:solidFill>
                  <a:srgbClr val="000000"/>
                </a:solidFill>
                <a:latin typeface="Arial" charset="0"/>
                <a:sym typeface="Times New Roman"/>
              </a:rPr>
              <a:t>Reactions</a:t>
            </a:r>
            <a:endParaRPr lang="en-US" sz="1000" baseline="-25000" dirty="0">
              <a:solidFill>
                <a:srgbClr val="000000"/>
              </a:solidFill>
              <a:latin typeface="Arial" charset="0"/>
              <a:sym typeface="Times New Roman"/>
            </a:endParaRPr>
          </a:p>
        </p:txBody>
      </p:sp>
      <p:sp>
        <p:nvSpPr>
          <p:cNvPr id="11" name="Text Box 31"/>
          <p:cNvSpPr txBox="1">
            <a:spLocks noChangeArrowheads="1"/>
          </p:cNvSpPr>
          <p:nvPr/>
        </p:nvSpPr>
        <p:spPr bwMode="auto">
          <a:xfrm>
            <a:off x="3220369" y="1218336"/>
            <a:ext cx="615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Calvin</a:t>
            </a:r>
            <a:br>
              <a:rPr lang="en-US" sz="1000" dirty="0">
                <a:solidFill>
                  <a:srgbClr val="000000"/>
                </a:solidFill>
                <a:latin typeface="Arial" charset="0"/>
                <a:sym typeface="Times New Roman"/>
              </a:rPr>
            </a:br>
            <a:r>
              <a:rPr lang="en-US" sz="1000" dirty="0">
                <a:solidFill>
                  <a:srgbClr val="000000"/>
                </a:solidFill>
                <a:latin typeface="Arial" charset="0"/>
                <a:sym typeface="Times New Roman"/>
              </a:rPr>
              <a:t>Cycle</a:t>
            </a:r>
            <a:endParaRPr lang="en-US" sz="1000" baseline="-25000" dirty="0">
              <a:solidFill>
                <a:srgbClr val="000000"/>
              </a:solidFill>
              <a:latin typeface="Arial" charset="0"/>
              <a:sym typeface="Times New Roman"/>
            </a:endParaRPr>
          </a:p>
        </p:txBody>
      </p:sp>
      <p:sp>
        <p:nvSpPr>
          <p:cNvPr id="12" name="Text Box 31"/>
          <p:cNvSpPr txBox="1">
            <a:spLocks noChangeArrowheads="1"/>
          </p:cNvSpPr>
          <p:nvPr/>
        </p:nvSpPr>
        <p:spPr bwMode="auto">
          <a:xfrm>
            <a:off x="3299744" y="218211"/>
            <a:ext cx="3229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CO</a:t>
            </a:r>
            <a:r>
              <a:rPr lang="en-US" sz="1000" baseline="-25000" dirty="0">
                <a:solidFill>
                  <a:srgbClr val="000000"/>
                </a:solidFill>
                <a:latin typeface="Arial" charset="0"/>
                <a:sym typeface="Times New Roman"/>
              </a:rPr>
              <a:t>2</a:t>
            </a:r>
          </a:p>
        </p:txBody>
      </p:sp>
      <p:sp>
        <p:nvSpPr>
          <p:cNvPr id="13" name="Text Box 31"/>
          <p:cNvSpPr txBox="1">
            <a:spLocks noChangeArrowheads="1"/>
          </p:cNvSpPr>
          <p:nvPr/>
        </p:nvSpPr>
        <p:spPr bwMode="auto">
          <a:xfrm>
            <a:off x="1623344" y="221386"/>
            <a:ext cx="3229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H</a:t>
            </a:r>
            <a:r>
              <a:rPr lang="en-US" sz="1000" baseline="-25000" dirty="0">
                <a:solidFill>
                  <a:srgbClr val="000000"/>
                </a:solidFill>
                <a:latin typeface="Arial" charset="0"/>
                <a:sym typeface="Times New Roman"/>
              </a:rPr>
              <a:t>2</a:t>
            </a:r>
            <a:r>
              <a:rPr lang="en-US" sz="1000" dirty="0">
                <a:solidFill>
                  <a:srgbClr val="000000"/>
                </a:solidFill>
                <a:latin typeface="Arial" charset="0"/>
                <a:sym typeface="Times New Roman"/>
              </a:rPr>
              <a:t>O</a:t>
            </a:r>
          </a:p>
        </p:txBody>
      </p:sp>
      <p:sp>
        <p:nvSpPr>
          <p:cNvPr id="14" name="Text Box 31"/>
          <p:cNvSpPr txBox="1">
            <a:spLocks noChangeArrowheads="1"/>
          </p:cNvSpPr>
          <p:nvPr/>
        </p:nvSpPr>
        <p:spPr bwMode="auto">
          <a:xfrm>
            <a:off x="2394869" y="643661"/>
            <a:ext cx="551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NADP</a:t>
            </a:r>
            <a:r>
              <a:rPr lang="en-US" sz="1000" baseline="30000" dirty="0">
                <a:solidFill>
                  <a:srgbClr val="000000"/>
                </a:solidFill>
                <a:latin typeface="Arial" charset="0"/>
                <a:sym typeface="Times New Roman"/>
              </a:rPr>
              <a:t>+</a:t>
            </a:r>
          </a:p>
        </p:txBody>
      </p:sp>
      <p:sp>
        <p:nvSpPr>
          <p:cNvPr id="15" name="Text Box 31"/>
          <p:cNvSpPr txBox="1">
            <a:spLocks noChangeArrowheads="1"/>
          </p:cNvSpPr>
          <p:nvPr/>
        </p:nvSpPr>
        <p:spPr bwMode="auto">
          <a:xfrm>
            <a:off x="2385344" y="840511"/>
            <a:ext cx="551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ADP</a:t>
            </a:r>
            <a:endParaRPr lang="en-US" sz="1000" baseline="30000" dirty="0">
              <a:solidFill>
                <a:srgbClr val="000000"/>
              </a:solidFill>
              <a:latin typeface="Arial" charset="0"/>
              <a:sym typeface="Times New Roman"/>
            </a:endParaRPr>
          </a:p>
        </p:txBody>
      </p:sp>
      <p:sp>
        <p:nvSpPr>
          <p:cNvPr id="16" name="Text Box 31"/>
          <p:cNvSpPr txBox="1">
            <a:spLocks noChangeArrowheads="1"/>
          </p:cNvSpPr>
          <p:nvPr/>
        </p:nvSpPr>
        <p:spPr bwMode="auto">
          <a:xfrm>
            <a:off x="2607595" y="1027836"/>
            <a:ext cx="1800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a:solidFill>
                  <a:srgbClr val="000000"/>
                </a:solidFill>
                <a:latin typeface="Arial" charset="0"/>
                <a:sym typeface="Times New Roman"/>
              </a:rPr>
              <a:t>P</a:t>
            </a:r>
            <a:endParaRPr lang="en-US" sz="1000" baseline="30000" dirty="0">
              <a:solidFill>
                <a:srgbClr val="000000"/>
              </a:solidFill>
              <a:latin typeface="Arial" charset="0"/>
              <a:sym typeface="Times New Roman"/>
            </a:endParaRPr>
          </a:p>
        </p:txBody>
      </p:sp>
      <p:sp>
        <p:nvSpPr>
          <p:cNvPr id="17" name="Text Box 31"/>
          <p:cNvSpPr txBox="1">
            <a:spLocks noChangeArrowheads="1"/>
          </p:cNvSpPr>
          <p:nvPr/>
        </p:nvSpPr>
        <p:spPr bwMode="auto">
          <a:xfrm>
            <a:off x="2461545" y="1021486"/>
            <a:ext cx="1800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a:solidFill>
                  <a:srgbClr val="000000"/>
                </a:solidFill>
                <a:latin typeface="Arial" charset="0"/>
                <a:sym typeface="Times New Roman"/>
              </a:rPr>
              <a:t>+</a:t>
            </a:r>
            <a:endParaRPr lang="en-US" sz="1000" baseline="30000" dirty="0">
              <a:solidFill>
                <a:srgbClr val="000000"/>
              </a:solidFill>
              <a:latin typeface="Arial" charset="0"/>
              <a:sym typeface="Times New Roman"/>
            </a:endParaRPr>
          </a:p>
        </p:txBody>
      </p:sp>
      <p:sp>
        <p:nvSpPr>
          <p:cNvPr id="18" name="Text Box 31"/>
          <p:cNvSpPr txBox="1">
            <a:spLocks noChangeArrowheads="1"/>
          </p:cNvSpPr>
          <p:nvPr/>
        </p:nvSpPr>
        <p:spPr bwMode="auto">
          <a:xfrm>
            <a:off x="2404394" y="1843811"/>
            <a:ext cx="5515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a:solidFill>
                  <a:srgbClr val="000000"/>
                </a:solidFill>
                <a:latin typeface="Arial" charset="0"/>
                <a:sym typeface="Times New Roman"/>
              </a:rPr>
              <a:t>NADPH</a:t>
            </a:r>
            <a:endParaRPr lang="en-US" sz="1000" baseline="30000" dirty="0">
              <a:solidFill>
                <a:srgbClr val="000000"/>
              </a:solidFill>
              <a:latin typeface="Arial" charset="0"/>
              <a:sym typeface="Times New Roman"/>
            </a:endParaRPr>
          </a:p>
        </p:txBody>
      </p:sp>
      <p:sp>
        <p:nvSpPr>
          <p:cNvPr id="19" name="Text Box 31"/>
          <p:cNvSpPr txBox="1">
            <a:spLocks noChangeArrowheads="1"/>
          </p:cNvSpPr>
          <p:nvPr/>
        </p:nvSpPr>
        <p:spPr bwMode="auto">
          <a:xfrm>
            <a:off x="2553620" y="1513611"/>
            <a:ext cx="2975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a:solidFill>
                  <a:srgbClr val="000000"/>
                </a:solidFill>
                <a:latin typeface="Arial" charset="0"/>
                <a:sym typeface="Times New Roman"/>
              </a:rPr>
              <a:t>ATP</a:t>
            </a:r>
            <a:endParaRPr lang="en-US" sz="1000" baseline="30000" dirty="0">
              <a:solidFill>
                <a:srgbClr val="000000"/>
              </a:solidFill>
              <a:latin typeface="Arial" charset="0"/>
              <a:sym typeface="Times New Roman"/>
            </a:endParaRPr>
          </a:p>
        </p:txBody>
      </p:sp>
      <p:sp>
        <p:nvSpPr>
          <p:cNvPr id="20" name="Text Box 31"/>
          <p:cNvSpPr txBox="1">
            <a:spLocks noChangeArrowheads="1"/>
          </p:cNvSpPr>
          <p:nvPr/>
        </p:nvSpPr>
        <p:spPr bwMode="auto">
          <a:xfrm>
            <a:off x="1210594" y="3488461"/>
            <a:ext cx="104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Step 4</a:t>
            </a:r>
          </a:p>
        </p:txBody>
      </p:sp>
      <p:sp>
        <p:nvSpPr>
          <p:cNvPr id="21" name="Text Box 31"/>
          <p:cNvSpPr txBox="1">
            <a:spLocks noChangeArrowheads="1"/>
          </p:cNvSpPr>
          <p:nvPr/>
        </p:nvSpPr>
        <p:spPr bwMode="auto">
          <a:xfrm>
            <a:off x="1216944" y="3698011"/>
            <a:ext cx="1923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Regeneration of </a:t>
            </a:r>
            <a:r>
              <a:rPr lang="en-US" sz="1400" dirty="0" err="1">
                <a:solidFill>
                  <a:srgbClr val="000000"/>
                </a:solidFill>
                <a:latin typeface="Arial" charset="0"/>
                <a:sym typeface="Times New Roman"/>
              </a:rPr>
              <a:t>RuBP</a:t>
            </a:r>
            <a:endParaRPr lang="en-US" sz="1400" dirty="0">
              <a:solidFill>
                <a:srgbClr val="000000"/>
              </a:solidFill>
              <a:latin typeface="Arial" charset="0"/>
              <a:sym typeface="Times New Roman"/>
            </a:endParaRPr>
          </a:p>
        </p:txBody>
      </p:sp>
      <p:sp>
        <p:nvSpPr>
          <p:cNvPr id="22" name="Text Box 31"/>
          <p:cNvSpPr txBox="1">
            <a:spLocks noChangeArrowheads="1"/>
          </p:cNvSpPr>
          <p:nvPr/>
        </p:nvSpPr>
        <p:spPr bwMode="auto">
          <a:xfrm>
            <a:off x="3572794" y="27836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3  </a:t>
            </a:r>
          </a:p>
        </p:txBody>
      </p:sp>
      <p:sp>
        <p:nvSpPr>
          <p:cNvPr id="23" name="Text Box 31"/>
          <p:cNvSpPr txBox="1">
            <a:spLocks noChangeArrowheads="1"/>
          </p:cNvSpPr>
          <p:nvPr/>
        </p:nvSpPr>
        <p:spPr bwMode="auto">
          <a:xfrm>
            <a:off x="6049918" y="5952604"/>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24" name="Text Box 31"/>
          <p:cNvSpPr txBox="1">
            <a:spLocks noChangeArrowheads="1"/>
          </p:cNvSpPr>
          <p:nvPr/>
        </p:nvSpPr>
        <p:spPr bwMode="auto">
          <a:xfrm>
            <a:off x="4357019" y="3466236"/>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25" name="Text Box 31"/>
          <p:cNvSpPr txBox="1">
            <a:spLocks noChangeArrowheads="1"/>
          </p:cNvSpPr>
          <p:nvPr/>
        </p:nvSpPr>
        <p:spPr bwMode="auto">
          <a:xfrm>
            <a:off x="3737894" y="27963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26" name="Text Box 31"/>
          <p:cNvSpPr txBox="1">
            <a:spLocks noChangeArrowheads="1"/>
          </p:cNvSpPr>
          <p:nvPr/>
        </p:nvSpPr>
        <p:spPr bwMode="auto">
          <a:xfrm>
            <a:off x="4423694" y="2983636"/>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err="1">
                <a:solidFill>
                  <a:srgbClr val="000000"/>
                </a:solidFill>
                <a:latin typeface="Arial" charset="0"/>
                <a:sym typeface="Times New Roman"/>
              </a:rPr>
              <a:t>RuBP</a:t>
            </a:r>
            <a:endParaRPr lang="en-US" sz="1350" dirty="0">
              <a:solidFill>
                <a:srgbClr val="000000"/>
              </a:solidFill>
              <a:latin typeface="Arial" charset="0"/>
              <a:sym typeface="Times New Roman"/>
            </a:endParaRPr>
          </a:p>
        </p:txBody>
      </p:sp>
      <p:sp>
        <p:nvSpPr>
          <p:cNvPr id="28" name="Text Box 31"/>
          <p:cNvSpPr txBox="1">
            <a:spLocks noChangeArrowheads="1"/>
          </p:cNvSpPr>
          <p:nvPr/>
        </p:nvSpPr>
        <p:spPr bwMode="auto">
          <a:xfrm>
            <a:off x="4357019" y="3463061"/>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29" name="Text Box 31"/>
          <p:cNvSpPr txBox="1">
            <a:spLocks noChangeArrowheads="1"/>
          </p:cNvSpPr>
          <p:nvPr/>
        </p:nvSpPr>
        <p:spPr bwMode="auto">
          <a:xfrm>
            <a:off x="3245769" y="3821836"/>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3</a:t>
            </a:r>
          </a:p>
        </p:txBody>
      </p:sp>
      <p:sp>
        <p:nvSpPr>
          <p:cNvPr id="30" name="Text Box 31"/>
          <p:cNvSpPr txBox="1">
            <a:spLocks noChangeArrowheads="1"/>
          </p:cNvSpPr>
          <p:nvPr/>
        </p:nvSpPr>
        <p:spPr bwMode="auto">
          <a:xfrm>
            <a:off x="3452144" y="3840886"/>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ATP</a:t>
            </a:r>
          </a:p>
        </p:txBody>
      </p:sp>
      <p:sp>
        <p:nvSpPr>
          <p:cNvPr id="31" name="Text Box 31"/>
          <p:cNvSpPr txBox="1">
            <a:spLocks noChangeArrowheads="1"/>
          </p:cNvSpPr>
          <p:nvPr/>
        </p:nvSpPr>
        <p:spPr bwMode="auto">
          <a:xfrm>
            <a:off x="3160044" y="3332886"/>
            <a:ext cx="5229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3 ADP</a:t>
            </a:r>
          </a:p>
        </p:txBody>
      </p:sp>
      <p:sp>
        <p:nvSpPr>
          <p:cNvPr id="32" name="Text Box 31"/>
          <p:cNvSpPr txBox="1">
            <a:spLocks noChangeArrowheads="1"/>
          </p:cNvSpPr>
          <p:nvPr/>
        </p:nvSpPr>
        <p:spPr bwMode="auto">
          <a:xfrm>
            <a:off x="4880894" y="2291486"/>
            <a:ext cx="7642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err="1">
                <a:solidFill>
                  <a:srgbClr val="000000"/>
                </a:solidFill>
                <a:latin typeface="Arial" charset="0"/>
                <a:sym typeface="Times New Roman"/>
              </a:rPr>
              <a:t>Rubisco</a:t>
            </a:r>
            <a:endParaRPr lang="en-US" sz="1200" dirty="0">
              <a:solidFill>
                <a:srgbClr val="000000"/>
              </a:solidFill>
              <a:latin typeface="Arial" charset="0"/>
              <a:sym typeface="Times New Roman"/>
            </a:endParaRPr>
          </a:p>
        </p:txBody>
      </p:sp>
      <p:sp>
        <p:nvSpPr>
          <p:cNvPr id="33" name="Text Box 31"/>
          <p:cNvSpPr txBox="1">
            <a:spLocks noChangeArrowheads="1"/>
          </p:cNvSpPr>
          <p:nvPr/>
        </p:nvSpPr>
        <p:spPr bwMode="auto">
          <a:xfrm>
            <a:off x="4080794" y="4736236"/>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5</a:t>
            </a:r>
          </a:p>
        </p:txBody>
      </p:sp>
      <p:sp>
        <p:nvSpPr>
          <p:cNvPr id="34" name="Text Box 31"/>
          <p:cNvSpPr txBox="1">
            <a:spLocks noChangeArrowheads="1"/>
          </p:cNvSpPr>
          <p:nvPr/>
        </p:nvSpPr>
        <p:spPr bwMode="auto">
          <a:xfrm>
            <a:off x="4436394" y="4917211"/>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a:solidFill>
                  <a:srgbClr val="000000"/>
                </a:solidFill>
                <a:latin typeface="Arial" charset="0"/>
                <a:sym typeface="Times New Roman"/>
              </a:rPr>
              <a:t>G3P</a:t>
            </a:r>
          </a:p>
        </p:txBody>
      </p:sp>
      <p:sp>
        <p:nvSpPr>
          <p:cNvPr id="35" name="Text Box 31"/>
          <p:cNvSpPr txBox="1">
            <a:spLocks noChangeArrowheads="1"/>
          </p:cNvSpPr>
          <p:nvPr/>
        </p:nvSpPr>
        <p:spPr bwMode="auto">
          <a:xfrm>
            <a:off x="5217444" y="59459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1</a:t>
            </a:r>
          </a:p>
        </p:txBody>
      </p:sp>
      <p:sp>
        <p:nvSpPr>
          <p:cNvPr id="36" name="Text Box 31"/>
          <p:cNvSpPr txBox="1">
            <a:spLocks noChangeArrowheads="1"/>
          </p:cNvSpPr>
          <p:nvPr/>
        </p:nvSpPr>
        <p:spPr bwMode="auto">
          <a:xfrm>
            <a:off x="5282008" y="6142758"/>
            <a:ext cx="726591" cy="4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580"/>
              </a:lnSpc>
              <a:spcBef>
                <a:spcPct val="0"/>
              </a:spcBef>
              <a:spcAft>
                <a:spcPct val="0"/>
              </a:spcAft>
            </a:pPr>
            <a:r>
              <a:rPr lang="en-US" sz="1350" dirty="0">
                <a:solidFill>
                  <a:srgbClr val="000000"/>
                </a:solidFill>
                <a:latin typeface="Arial" charset="0"/>
                <a:sym typeface="Times New Roman"/>
              </a:rPr>
              <a:t>G3P</a:t>
            </a:r>
          </a:p>
          <a:p>
            <a:pPr algn="ctr" eaLnBrk="0" fontAlgn="base" hangingPunct="0">
              <a:lnSpc>
                <a:spcPts val="1580"/>
              </a:lnSpc>
              <a:spcBef>
                <a:spcPct val="0"/>
              </a:spcBef>
              <a:spcAft>
                <a:spcPct val="0"/>
              </a:spcAft>
            </a:pPr>
            <a:r>
              <a:rPr lang="en-US" sz="1350" dirty="0">
                <a:solidFill>
                  <a:srgbClr val="000000"/>
                </a:solidFill>
                <a:latin typeface="Arial" charset="0"/>
                <a:sym typeface="Times New Roman"/>
              </a:rPr>
              <a:t>Output</a:t>
            </a:r>
          </a:p>
        </p:txBody>
      </p:sp>
      <p:sp>
        <p:nvSpPr>
          <p:cNvPr id="37" name="Text Box 31"/>
          <p:cNvSpPr txBox="1">
            <a:spLocks noChangeArrowheads="1"/>
          </p:cNvSpPr>
          <p:nvPr/>
        </p:nvSpPr>
        <p:spPr bwMode="auto">
          <a:xfrm>
            <a:off x="3455319" y="5256936"/>
            <a:ext cx="104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Step 3</a:t>
            </a:r>
          </a:p>
        </p:txBody>
      </p:sp>
      <p:sp>
        <p:nvSpPr>
          <p:cNvPr id="38" name="Text Box 31"/>
          <p:cNvSpPr txBox="1">
            <a:spLocks noChangeArrowheads="1"/>
          </p:cNvSpPr>
          <p:nvPr/>
        </p:nvSpPr>
        <p:spPr bwMode="auto">
          <a:xfrm>
            <a:off x="3461669" y="5466486"/>
            <a:ext cx="1923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Release of one</a:t>
            </a:r>
            <a:br>
              <a:rPr lang="en-US" sz="1400" dirty="0">
                <a:solidFill>
                  <a:srgbClr val="000000"/>
                </a:solidFill>
                <a:latin typeface="Arial" charset="0"/>
                <a:sym typeface="Times New Roman"/>
              </a:rPr>
            </a:br>
            <a:r>
              <a:rPr lang="en-US" sz="1400" dirty="0">
                <a:solidFill>
                  <a:srgbClr val="000000"/>
                </a:solidFill>
                <a:latin typeface="Arial" charset="0"/>
                <a:sym typeface="Times New Roman"/>
              </a:rPr>
              <a:t>molecule of G3P</a:t>
            </a:r>
          </a:p>
        </p:txBody>
      </p:sp>
      <p:sp>
        <p:nvSpPr>
          <p:cNvPr id="39" name="Text Box 31"/>
          <p:cNvSpPr txBox="1">
            <a:spLocks noChangeArrowheads="1"/>
          </p:cNvSpPr>
          <p:nvPr/>
        </p:nvSpPr>
        <p:spPr bwMode="auto">
          <a:xfrm>
            <a:off x="6880508" y="6111167"/>
            <a:ext cx="1680639" cy="4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580"/>
              </a:lnSpc>
              <a:spcBef>
                <a:spcPct val="0"/>
              </a:spcBef>
              <a:spcAft>
                <a:spcPct val="0"/>
              </a:spcAft>
            </a:pPr>
            <a:r>
              <a:rPr lang="en-US" sz="1400" dirty="0">
                <a:solidFill>
                  <a:srgbClr val="000000"/>
                </a:solidFill>
                <a:latin typeface="Arial" charset="0"/>
                <a:sym typeface="Times New Roman"/>
              </a:rPr>
              <a:t>Glucose and other</a:t>
            </a:r>
            <a:br>
              <a:rPr lang="en-US" sz="1400" dirty="0">
                <a:solidFill>
                  <a:srgbClr val="000000"/>
                </a:solidFill>
                <a:latin typeface="Arial" charset="0"/>
                <a:sym typeface="Times New Roman"/>
              </a:rPr>
            </a:br>
            <a:r>
              <a:rPr lang="en-US" sz="1400" dirty="0">
                <a:solidFill>
                  <a:srgbClr val="000000"/>
                </a:solidFill>
                <a:latin typeface="Arial" charset="0"/>
                <a:sym typeface="Times New Roman"/>
              </a:rPr>
              <a:t>compounds</a:t>
            </a:r>
          </a:p>
        </p:txBody>
      </p:sp>
      <p:sp>
        <p:nvSpPr>
          <p:cNvPr id="40" name="Text Box 31"/>
          <p:cNvSpPr txBox="1">
            <a:spLocks noChangeArrowheads="1"/>
          </p:cNvSpPr>
          <p:nvPr/>
        </p:nvSpPr>
        <p:spPr bwMode="auto">
          <a:xfrm>
            <a:off x="6822914" y="5111607"/>
            <a:ext cx="10468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Step 2</a:t>
            </a:r>
            <a:br>
              <a:rPr lang="en-US" sz="1400" dirty="0">
                <a:solidFill>
                  <a:srgbClr val="000000"/>
                </a:solidFill>
                <a:latin typeface="Arial" charset="0"/>
                <a:sym typeface="Times New Roman"/>
              </a:rPr>
            </a:br>
            <a:r>
              <a:rPr lang="en-US" sz="1400" dirty="0">
                <a:solidFill>
                  <a:srgbClr val="000000"/>
                </a:solidFill>
                <a:latin typeface="Arial" charset="0"/>
                <a:sym typeface="Times New Roman"/>
              </a:rPr>
              <a:t>Reduction</a:t>
            </a:r>
          </a:p>
        </p:txBody>
      </p:sp>
      <p:sp>
        <p:nvSpPr>
          <p:cNvPr id="41" name="Text Box 31"/>
          <p:cNvSpPr txBox="1">
            <a:spLocks noChangeArrowheads="1"/>
          </p:cNvSpPr>
          <p:nvPr/>
        </p:nvSpPr>
        <p:spPr bwMode="auto">
          <a:xfrm>
            <a:off x="6622488" y="4828750"/>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a:solidFill>
                  <a:srgbClr val="000000"/>
                </a:solidFill>
                <a:latin typeface="Arial" charset="0"/>
                <a:sym typeface="Times New Roman"/>
              </a:rPr>
              <a:t>G3P</a:t>
            </a:r>
          </a:p>
        </p:txBody>
      </p:sp>
      <p:sp>
        <p:nvSpPr>
          <p:cNvPr id="42" name="Text Box 31"/>
          <p:cNvSpPr txBox="1">
            <a:spLocks noChangeArrowheads="1"/>
          </p:cNvSpPr>
          <p:nvPr/>
        </p:nvSpPr>
        <p:spPr bwMode="auto">
          <a:xfrm>
            <a:off x="6330068" y="4635139"/>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6</a:t>
            </a:r>
          </a:p>
        </p:txBody>
      </p:sp>
      <p:sp>
        <p:nvSpPr>
          <p:cNvPr id="43" name="Text Box 31"/>
          <p:cNvSpPr txBox="1">
            <a:spLocks noChangeArrowheads="1"/>
          </p:cNvSpPr>
          <p:nvPr/>
        </p:nvSpPr>
        <p:spPr bwMode="auto">
          <a:xfrm>
            <a:off x="5222668" y="2796311"/>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44" name="Text Box 31"/>
          <p:cNvSpPr txBox="1">
            <a:spLocks noChangeArrowheads="1"/>
          </p:cNvSpPr>
          <p:nvPr/>
        </p:nvSpPr>
        <p:spPr bwMode="auto">
          <a:xfrm>
            <a:off x="4906758" y="4748743"/>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45" name="Text Box 31"/>
          <p:cNvSpPr txBox="1">
            <a:spLocks noChangeArrowheads="1"/>
          </p:cNvSpPr>
          <p:nvPr/>
        </p:nvSpPr>
        <p:spPr bwMode="auto">
          <a:xfrm>
            <a:off x="7143397" y="4641327"/>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46" name="Text Box 31"/>
          <p:cNvSpPr txBox="1">
            <a:spLocks noChangeArrowheads="1"/>
          </p:cNvSpPr>
          <p:nvPr/>
        </p:nvSpPr>
        <p:spPr bwMode="auto">
          <a:xfrm>
            <a:off x="8356489" y="3491347"/>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47" name="Text Box 31"/>
          <p:cNvSpPr txBox="1">
            <a:spLocks noChangeArrowheads="1"/>
          </p:cNvSpPr>
          <p:nvPr/>
        </p:nvSpPr>
        <p:spPr bwMode="auto">
          <a:xfrm>
            <a:off x="7035987" y="2707845"/>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P</a:t>
            </a:r>
          </a:p>
        </p:txBody>
      </p:sp>
      <p:sp>
        <p:nvSpPr>
          <p:cNvPr id="48" name="Text Box 31"/>
          <p:cNvSpPr txBox="1">
            <a:spLocks noChangeArrowheads="1"/>
          </p:cNvSpPr>
          <p:nvPr/>
        </p:nvSpPr>
        <p:spPr bwMode="auto">
          <a:xfrm>
            <a:off x="5128151" y="3671698"/>
            <a:ext cx="10468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80"/>
              </a:lnSpc>
              <a:spcBef>
                <a:spcPct val="0"/>
              </a:spcBef>
              <a:spcAft>
                <a:spcPct val="0"/>
              </a:spcAft>
            </a:pPr>
            <a:r>
              <a:rPr lang="en-US" sz="1400" dirty="0">
                <a:solidFill>
                  <a:srgbClr val="000000"/>
                </a:solidFill>
                <a:latin typeface="Arial" charset="0"/>
                <a:sym typeface="Times New Roman"/>
              </a:rPr>
              <a:t>CALVIN</a:t>
            </a:r>
            <a:br>
              <a:rPr lang="en-US" sz="1400" dirty="0">
                <a:solidFill>
                  <a:srgbClr val="000000"/>
                </a:solidFill>
                <a:latin typeface="Arial" charset="0"/>
                <a:sym typeface="Times New Roman"/>
              </a:rPr>
            </a:br>
            <a:r>
              <a:rPr lang="en-US" sz="1400" dirty="0">
                <a:solidFill>
                  <a:srgbClr val="000000"/>
                </a:solidFill>
                <a:latin typeface="Arial" charset="0"/>
                <a:sym typeface="Times New Roman"/>
              </a:rPr>
              <a:t>CYCLE</a:t>
            </a:r>
          </a:p>
        </p:txBody>
      </p:sp>
      <p:sp>
        <p:nvSpPr>
          <p:cNvPr id="49" name="Text Box 31"/>
          <p:cNvSpPr txBox="1">
            <a:spLocks noChangeArrowheads="1"/>
          </p:cNvSpPr>
          <p:nvPr/>
        </p:nvSpPr>
        <p:spPr bwMode="auto">
          <a:xfrm>
            <a:off x="6226433" y="2701470"/>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6</a:t>
            </a:r>
          </a:p>
        </p:txBody>
      </p:sp>
      <p:sp>
        <p:nvSpPr>
          <p:cNvPr id="50" name="Text Box 31"/>
          <p:cNvSpPr txBox="1">
            <a:spLocks noChangeArrowheads="1"/>
          </p:cNvSpPr>
          <p:nvPr/>
        </p:nvSpPr>
        <p:spPr bwMode="auto">
          <a:xfrm>
            <a:off x="7662183" y="2987787"/>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6</a:t>
            </a:r>
          </a:p>
        </p:txBody>
      </p:sp>
      <p:sp>
        <p:nvSpPr>
          <p:cNvPr id="51" name="Text Box 31"/>
          <p:cNvSpPr txBox="1">
            <a:spLocks noChangeArrowheads="1"/>
          </p:cNvSpPr>
          <p:nvPr/>
        </p:nvSpPr>
        <p:spPr bwMode="auto">
          <a:xfrm>
            <a:off x="7874876" y="2975242"/>
            <a:ext cx="516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ATP</a:t>
            </a:r>
          </a:p>
        </p:txBody>
      </p:sp>
      <p:sp>
        <p:nvSpPr>
          <p:cNvPr id="52" name="Text Box 31"/>
          <p:cNvSpPr txBox="1">
            <a:spLocks noChangeArrowheads="1"/>
          </p:cNvSpPr>
          <p:nvPr/>
        </p:nvSpPr>
        <p:spPr bwMode="auto">
          <a:xfrm>
            <a:off x="7660056" y="3493364"/>
            <a:ext cx="11348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6 ADP +   P</a:t>
            </a:r>
          </a:p>
        </p:txBody>
      </p:sp>
      <p:sp>
        <p:nvSpPr>
          <p:cNvPr id="53" name="Text Box 31"/>
          <p:cNvSpPr txBox="1">
            <a:spLocks noChangeArrowheads="1"/>
          </p:cNvSpPr>
          <p:nvPr/>
        </p:nvSpPr>
        <p:spPr bwMode="auto">
          <a:xfrm>
            <a:off x="7681135" y="3998757"/>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6</a:t>
            </a:r>
          </a:p>
        </p:txBody>
      </p:sp>
      <p:sp>
        <p:nvSpPr>
          <p:cNvPr id="54" name="Text Box 31"/>
          <p:cNvSpPr txBox="1">
            <a:spLocks noChangeArrowheads="1"/>
          </p:cNvSpPr>
          <p:nvPr/>
        </p:nvSpPr>
        <p:spPr bwMode="auto">
          <a:xfrm>
            <a:off x="7681133" y="4485285"/>
            <a:ext cx="2022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6</a:t>
            </a:r>
          </a:p>
        </p:txBody>
      </p:sp>
      <p:sp>
        <p:nvSpPr>
          <p:cNvPr id="55" name="Text Box 31"/>
          <p:cNvSpPr txBox="1">
            <a:spLocks noChangeArrowheads="1"/>
          </p:cNvSpPr>
          <p:nvPr/>
        </p:nvSpPr>
        <p:spPr bwMode="auto">
          <a:xfrm>
            <a:off x="7811694" y="3979890"/>
            <a:ext cx="749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NADPH</a:t>
            </a:r>
          </a:p>
        </p:txBody>
      </p:sp>
      <p:sp>
        <p:nvSpPr>
          <p:cNvPr id="56" name="Text Box 31"/>
          <p:cNvSpPr txBox="1">
            <a:spLocks noChangeArrowheads="1"/>
          </p:cNvSpPr>
          <p:nvPr/>
        </p:nvSpPr>
        <p:spPr bwMode="auto">
          <a:xfrm>
            <a:off x="7830648" y="4466416"/>
            <a:ext cx="749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a:solidFill>
                  <a:srgbClr val="000000"/>
                </a:solidFill>
                <a:latin typeface="Arial" charset="0"/>
                <a:sym typeface="Times New Roman"/>
              </a:rPr>
              <a:t>NADP</a:t>
            </a:r>
            <a:r>
              <a:rPr lang="en-US" sz="1200" baseline="30000" dirty="0">
                <a:solidFill>
                  <a:srgbClr val="000000"/>
                </a:solidFill>
                <a:latin typeface="Arial" charset="0"/>
                <a:sym typeface="Times New Roman"/>
              </a:rPr>
              <a:t>+</a:t>
            </a:r>
          </a:p>
        </p:txBody>
      </p:sp>
      <p:sp>
        <p:nvSpPr>
          <p:cNvPr id="57" name="Text Box 31"/>
          <p:cNvSpPr txBox="1">
            <a:spLocks noChangeArrowheads="1"/>
          </p:cNvSpPr>
          <p:nvPr/>
        </p:nvSpPr>
        <p:spPr bwMode="auto">
          <a:xfrm>
            <a:off x="6451832" y="2888855"/>
            <a:ext cx="7256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a:solidFill>
                  <a:srgbClr val="000000"/>
                </a:solidFill>
                <a:latin typeface="Arial" charset="0"/>
                <a:sym typeface="Times New Roman"/>
              </a:rPr>
              <a:t>3-PGA</a:t>
            </a:r>
          </a:p>
        </p:txBody>
      </p:sp>
      <p:sp>
        <p:nvSpPr>
          <p:cNvPr id="58" name="Text Box 31"/>
          <p:cNvSpPr txBox="1">
            <a:spLocks noChangeArrowheads="1"/>
          </p:cNvSpPr>
          <p:nvPr/>
        </p:nvSpPr>
        <p:spPr bwMode="auto">
          <a:xfrm>
            <a:off x="5455614" y="1412484"/>
            <a:ext cx="1387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3</a:t>
            </a:r>
          </a:p>
        </p:txBody>
      </p:sp>
      <p:sp>
        <p:nvSpPr>
          <p:cNvPr id="59" name="Text Box 31"/>
          <p:cNvSpPr txBox="1">
            <a:spLocks noChangeArrowheads="1"/>
          </p:cNvSpPr>
          <p:nvPr/>
        </p:nvSpPr>
        <p:spPr bwMode="auto">
          <a:xfrm>
            <a:off x="5525940" y="1614738"/>
            <a:ext cx="40052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a:solidFill>
                  <a:srgbClr val="000000"/>
                </a:solidFill>
                <a:latin typeface="Arial" charset="0"/>
                <a:sym typeface="Times New Roman"/>
              </a:rPr>
              <a:t>CO</a:t>
            </a:r>
            <a:r>
              <a:rPr lang="en-US" sz="1100" baseline="-25000" dirty="0">
                <a:solidFill>
                  <a:srgbClr val="000000"/>
                </a:solidFill>
                <a:latin typeface="Arial" charset="0"/>
                <a:sym typeface="Times New Roman"/>
              </a:rPr>
              <a:t>2</a:t>
            </a:r>
          </a:p>
        </p:txBody>
      </p:sp>
      <p:sp>
        <p:nvSpPr>
          <p:cNvPr id="60" name="Text Box 31"/>
          <p:cNvSpPr txBox="1">
            <a:spLocks noChangeArrowheads="1"/>
          </p:cNvSpPr>
          <p:nvPr/>
        </p:nvSpPr>
        <p:spPr bwMode="auto">
          <a:xfrm>
            <a:off x="5429736" y="1161817"/>
            <a:ext cx="749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00" dirty="0">
                <a:solidFill>
                  <a:srgbClr val="000000"/>
                </a:solidFill>
                <a:latin typeface="Arial" charset="0"/>
                <a:sym typeface="Times New Roman"/>
              </a:rPr>
              <a:t>Input</a:t>
            </a:r>
          </a:p>
        </p:txBody>
      </p:sp>
      <p:sp>
        <p:nvSpPr>
          <p:cNvPr id="61" name="Text Box 31"/>
          <p:cNvSpPr txBox="1">
            <a:spLocks noChangeArrowheads="1"/>
          </p:cNvSpPr>
          <p:nvPr/>
        </p:nvSpPr>
        <p:spPr bwMode="auto">
          <a:xfrm>
            <a:off x="6484873" y="1521973"/>
            <a:ext cx="160872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a:solidFill>
                  <a:srgbClr val="000000"/>
                </a:solidFill>
                <a:latin typeface="Arial" charset="0"/>
                <a:sym typeface="Times New Roman"/>
              </a:rPr>
              <a:t>Step 1</a:t>
            </a:r>
            <a:br>
              <a:rPr lang="en-US" sz="1400" dirty="0">
                <a:solidFill>
                  <a:srgbClr val="000000"/>
                </a:solidFill>
                <a:latin typeface="Arial" charset="0"/>
                <a:sym typeface="Times New Roman"/>
              </a:rPr>
            </a:br>
            <a:r>
              <a:rPr lang="en-US" sz="1400" dirty="0">
                <a:solidFill>
                  <a:srgbClr val="000000"/>
                </a:solidFill>
                <a:latin typeface="Arial" charset="0"/>
                <a:sym typeface="Times New Roman"/>
              </a:rPr>
              <a:t>Carbon fixation</a:t>
            </a:r>
          </a:p>
        </p:txBody>
      </p:sp>
      <p:sp>
        <p:nvSpPr>
          <p:cNvPr id="2" name="Oval 1">
            <a:extLst>
              <a:ext uri="{FF2B5EF4-FFF2-40B4-BE49-F238E27FC236}">
                <a16:creationId xmlns:a16="http://schemas.microsoft.com/office/drawing/2014/main" id="{98CA5E84-63D1-4C9A-ACF3-BC051442B962}"/>
              </a:ext>
            </a:extLst>
          </p:cNvPr>
          <p:cNvSpPr/>
          <p:nvPr/>
        </p:nvSpPr>
        <p:spPr bwMode="auto">
          <a:xfrm>
            <a:off x="6188077" y="1300148"/>
            <a:ext cx="1784312" cy="914225"/>
          </a:xfrm>
          <a:prstGeom prst="ellips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62" name="Oval 61">
            <a:extLst>
              <a:ext uri="{FF2B5EF4-FFF2-40B4-BE49-F238E27FC236}">
                <a16:creationId xmlns:a16="http://schemas.microsoft.com/office/drawing/2014/main" id="{79ABE8D7-EAA7-4FF7-945D-1274BD0AB5C8}"/>
              </a:ext>
            </a:extLst>
          </p:cNvPr>
          <p:cNvSpPr/>
          <p:nvPr/>
        </p:nvSpPr>
        <p:spPr bwMode="auto">
          <a:xfrm>
            <a:off x="6566523" y="4956492"/>
            <a:ext cx="1316892" cy="807407"/>
          </a:xfrm>
          <a:prstGeom prst="ellips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63" name="Oval 62">
            <a:extLst>
              <a:ext uri="{FF2B5EF4-FFF2-40B4-BE49-F238E27FC236}">
                <a16:creationId xmlns:a16="http://schemas.microsoft.com/office/drawing/2014/main" id="{8E01E758-0F83-4D88-BEA6-43DFEDF81C00}"/>
              </a:ext>
            </a:extLst>
          </p:cNvPr>
          <p:cNvSpPr/>
          <p:nvPr/>
        </p:nvSpPr>
        <p:spPr bwMode="auto">
          <a:xfrm>
            <a:off x="3026603" y="5156932"/>
            <a:ext cx="2101547" cy="982605"/>
          </a:xfrm>
          <a:prstGeom prst="ellips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64" name="Oval 63">
            <a:extLst>
              <a:ext uri="{FF2B5EF4-FFF2-40B4-BE49-F238E27FC236}">
                <a16:creationId xmlns:a16="http://schemas.microsoft.com/office/drawing/2014/main" id="{0DED4A43-A2BD-446E-814D-1D6421B79869}"/>
              </a:ext>
            </a:extLst>
          </p:cNvPr>
          <p:cNvSpPr/>
          <p:nvPr/>
        </p:nvSpPr>
        <p:spPr bwMode="auto">
          <a:xfrm>
            <a:off x="1003339" y="3285337"/>
            <a:ext cx="2238336" cy="914225"/>
          </a:xfrm>
          <a:prstGeom prst="ellips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Tree>
    <p:extLst>
      <p:ext uri="{BB962C8B-B14F-4D97-AF65-F5344CB8AC3E}">
        <p14:creationId xmlns:p14="http://schemas.microsoft.com/office/powerpoint/2010/main" val="21393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3" grpId="0" animBg="1"/>
      <p:bldP spid="6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4" name="Shape 97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a:pPr>
            <a:fld id="{86CB4B4D-7CA3-9044-876B-883B54F8677D}" type="slidenum">
              <a:rPr/>
              <a:pPr>
                <a:defRPr sz="1800"/>
              </a:pPr>
              <a:t>74</a:t>
            </a:fld>
            <a:endParaRPr/>
          </a:p>
        </p:txBody>
      </p:sp>
      <p:sp>
        <p:nvSpPr>
          <p:cNvPr id="975" name="Shape 975"/>
          <p:cNvSpPr>
            <a:spLocks noGrp="1"/>
          </p:cNvSpPr>
          <p:nvPr>
            <p:ph type="title"/>
          </p:nvPr>
        </p:nvSpPr>
        <p:spPr>
          <a:xfrm>
            <a:off x="647700" y="47223"/>
            <a:ext cx="7848600" cy="868363"/>
          </a:xfrm>
          <a:prstGeom prst="rect">
            <a:avLst/>
          </a:prstGeom>
        </p:spPr>
        <p:txBody>
          <a:bodyPr lIns="0" tIns="0" rIns="0" bIns="0">
            <a:normAutofit/>
          </a:bodyPr>
          <a:lstStyle>
            <a:lvl1pPr algn="ctr" defTabSz="886968">
              <a:defRPr sz="4268" b="1">
                <a:effectLst>
                  <a:outerShdw blurRad="36957" dist="36957"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lang="en-US" sz="4268" b="1" dirty="0">
                <a:solidFill>
                  <a:srgbClr val="663300"/>
                </a:solidFill>
                <a:effectLst>
                  <a:outerShdw blurRad="36957" dist="36957" dir="2700000" rotWithShape="0">
                    <a:srgbClr val="C0C0C0"/>
                  </a:outerShdw>
                </a:effectLst>
              </a:rPr>
              <a:t>CALVIN CYCLE</a:t>
            </a:r>
            <a:endParaRPr sz="4268" b="1" dirty="0">
              <a:solidFill>
                <a:srgbClr val="663300"/>
              </a:solidFill>
              <a:effectLst>
                <a:outerShdw blurRad="36957" dist="36957" dir="2700000" rotWithShape="0">
                  <a:srgbClr val="C0C0C0"/>
                </a:outerShdw>
              </a:effectLst>
            </a:endParaRPr>
          </a:p>
        </p:txBody>
      </p:sp>
      <p:sp>
        <p:nvSpPr>
          <p:cNvPr id="976" name="Shape 976"/>
          <p:cNvSpPr>
            <a:spLocks noGrp="1"/>
          </p:cNvSpPr>
          <p:nvPr>
            <p:ph type="body" idx="1"/>
          </p:nvPr>
        </p:nvSpPr>
        <p:spPr>
          <a:xfrm>
            <a:off x="152399" y="1219200"/>
            <a:ext cx="8991601" cy="5334000"/>
          </a:xfrm>
          <a:prstGeom prst="rect">
            <a:avLst/>
          </a:prstGeom>
        </p:spPr>
        <p:txBody>
          <a:bodyPr lIns="0" tIns="0" rIns="0" bIns="0">
            <a:noAutofit/>
          </a:bodyPr>
          <a:lstStyle/>
          <a:p>
            <a:pPr marL="336041" lvl="0" indent="-336041" defTabSz="768095">
              <a:buClr>
                <a:srgbClr val="008000"/>
              </a:buClr>
              <a:buFont typeface="Comic Sans MS"/>
              <a:defRPr sz="1800">
                <a:solidFill>
                  <a:srgbClr val="000000"/>
                </a:solidFill>
              </a:defRPr>
            </a:pP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Can occur with or without </a:t>
            </a:r>
            <a:r>
              <a:rPr sz="2800" dirty="0">
                <a:solidFill>
                  <a:srgbClr val="FF00FF"/>
                </a:solidFill>
                <a:effectLst>
                  <a:outerShdw blurRad="32004" dist="32004" dir="2700000" rotWithShape="0">
                    <a:srgbClr val="C0C0C0"/>
                  </a:outerShdw>
                </a:effectLst>
                <a:latin typeface="Comic Sans MS"/>
                <a:ea typeface="Comic Sans MS"/>
                <a:cs typeface="Comic Sans MS"/>
                <a:sym typeface="Comic Sans MS"/>
              </a:rPr>
              <a:t>light</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t>
            </a:r>
            <a:endParaRPr sz="2800" dirty="0">
              <a:solidFill>
                <a:srgbClr val="FF00FF"/>
              </a:solidFill>
              <a:effectLst>
                <a:outerShdw blurRad="32004" dist="32004" dir="2700000" rotWithShape="0">
                  <a:srgbClr val="C0C0C0"/>
                </a:outerShdw>
              </a:effectLst>
              <a:latin typeface="Comic Sans MS"/>
              <a:ea typeface="Comic Sans MS"/>
              <a:cs typeface="Comic Sans MS"/>
              <a:sym typeface="Comic Sans MS"/>
            </a:endParaRPr>
          </a:p>
          <a:p>
            <a:pPr marL="336041" lvl="0" indent="-336041" defTabSz="768095">
              <a:spcBef>
                <a:spcPts val="1800"/>
              </a:spcBef>
              <a:buClr>
                <a:srgbClr val="008000"/>
              </a:buClr>
              <a:buFont typeface="Comic Sans MS"/>
              <a:defRPr sz="1800">
                <a:solidFill>
                  <a:srgbClr val="000000"/>
                </a:solidFill>
              </a:defRPr>
            </a:pP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Calvin Cycle uses </a:t>
            </a:r>
            <a:r>
              <a:rPr lang="en-US" sz="2800" dirty="0">
                <a:solidFill>
                  <a:srgbClr val="FF0000"/>
                </a:solidFill>
                <a:effectLst>
                  <a:outerShdw blurRad="32004" dist="32004" dir="2700000" rotWithShape="0">
                    <a:srgbClr val="C0C0C0"/>
                  </a:outerShdw>
                </a:effectLst>
                <a:latin typeface="Comic Sans MS"/>
                <a:ea typeface="Comic Sans MS"/>
                <a:cs typeface="Comic Sans MS"/>
                <a:sym typeface="Comic Sans MS"/>
              </a:rPr>
              <a:t>CO2 + ATP + NADPH </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to m</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ake a 3-Carbon </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Sugar</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 = </a:t>
            </a:r>
            <a:r>
              <a:rPr sz="2800" dirty="0">
                <a:solidFill>
                  <a:srgbClr val="FF0000"/>
                </a:solidFill>
                <a:effectLst>
                  <a:outerShdw blurRad="32004" dist="32004" dir="2700000" rotWithShape="0">
                    <a:srgbClr val="C0C0C0"/>
                  </a:outerShdw>
                </a:effectLst>
                <a:latin typeface="Comic Sans MS"/>
                <a:ea typeface="Comic Sans MS"/>
                <a:cs typeface="Comic Sans MS"/>
                <a:sym typeface="Comic Sans MS"/>
              </a:rPr>
              <a:t>G-3-P</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 (glyceraldehyde-3-phosphate)</a:t>
            </a:r>
          </a:p>
          <a:p>
            <a:pPr marL="336041" lvl="0" indent="-336041" defTabSz="768095">
              <a:spcBef>
                <a:spcPts val="1800"/>
              </a:spcBef>
              <a:buClr>
                <a:srgbClr val="008000"/>
              </a:buClr>
              <a:buFont typeface="Comic Sans MS"/>
              <a:defRPr sz="1800">
                <a:solidFill>
                  <a:srgbClr val="000000"/>
                </a:solidFill>
              </a:defRPr>
            </a:pP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 plant cell uses </a:t>
            </a:r>
            <a:r>
              <a:rPr lang="en-US" sz="2800" dirty="0">
                <a:solidFill>
                  <a:srgbClr val="FF00FF"/>
                </a:solidFill>
                <a:effectLst>
                  <a:outerShdw blurRad="32004" dist="32004" dir="2700000" rotWithShape="0">
                    <a:srgbClr val="C0C0C0"/>
                  </a:outerShdw>
                </a:effectLst>
                <a:latin typeface="Comic Sans MS"/>
                <a:ea typeface="Comic Sans MS"/>
                <a:cs typeface="Comic Sans MS"/>
                <a:sym typeface="Comic Sans MS"/>
              </a:rPr>
              <a:t>TWO G3Ps </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to make ONE 6-carbon molecule </a:t>
            </a:r>
            <a:r>
              <a:rPr lang="en-US" sz="2800" dirty="0">
                <a:solidFill>
                  <a:srgbClr val="FF00FF"/>
                </a:solidFill>
                <a:effectLst>
                  <a:outerShdw blurRad="32004" dist="32004" dir="2700000" rotWithShape="0">
                    <a:srgbClr val="C0C0C0"/>
                  </a:outerShdw>
                </a:effectLst>
                <a:latin typeface="Comic Sans MS"/>
                <a:ea typeface="Comic Sans MS"/>
                <a:cs typeface="Comic Sans MS"/>
                <a:sym typeface="Comic Sans MS"/>
              </a:rPr>
              <a:t>Glucose</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t>
            </a:r>
            <a:r>
              <a:rPr lang="en-US" sz="2800" dirty="0">
                <a:solidFill>
                  <a:srgbClr val="FF00FF"/>
                </a:solidFill>
                <a:effectLst>
                  <a:outerShdw blurRad="32004" dist="32004" dir="2700000" rotWithShape="0">
                    <a:srgbClr val="C0C0C0"/>
                  </a:outerShdw>
                </a:effectLst>
                <a:latin typeface="Comic Sans MS"/>
                <a:ea typeface="Comic Sans MS"/>
                <a:cs typeface="Comic Sans MS"/>
                <a:sym typeface="Comic Sans MS"/>
              </a:rPr>
              <a:t> </a:t>
            </a:r>
          </a:p>
          <a:p>
            <a:pPr marL="336041" lvl="0" indent="-336041" defTabSz="768095">
              <a:spcBef>
                <a:spcPts val="1800"/>
              </a:spcBef>
              <a:buClr>
                <a:srgbClr val="008000"/>
              </a:buClr>
              <a:buFont typeface="Comic Sans MS"/>
              <a:defRPr sz="1800">
                <a:solidFill>
                  <a:srgbClr val="000000"/>
                </a:solidFill>
              </a:defRPr>
            </a:pPr>
            <a:r>
              <a:rPr lang="en-US" sz="2800" dirty="0">
                <a:solidFill>
                  <a:srgbClr val="FF0000"/>
                </a:solidFill>
                <a:effectLst>
                  <a:outerShdw blurRad="32004" dist="32004" dir="2700000" rotWithShape="0">
                    <a:srgbClr val="C0C0C0"/>
                  </a:outerShdw>
                </a:effectLst>
                <a:latin typeface="Comic Sans MS"/>
                <a:ea typeface="Comic Sans MS"/>
                <a:cs typeface="Comic Sans MS"/>
                <a:sym typeface="Comic Sans MS"/>
              </a:rPr>
              <a:t>T</a:t>
            </a:r>
            <a:r>
              <a:rPr sz="2800" dirty="0">
                <a:solidFill>
                  <a:srgbClr val="FF0000"/>
                </a:solidFill>
                <a:effectLst>
                  <a:outerShdw blurRad="32004" dist="32004" dir="2700000" rotWithShape="0">
                    <a:srgbClr val="C0C0C0"/>
                  </a:outerShdw>
                </a:effectLst>
                <a:latin typeface="Comic Sans MS"/>
                <a:ea typeface="Comic Sans MS"/>
                <a:cs typeface="Comic Sans MS"/>
                <a:sym typeface="Comic Sans MS"/>
              </a:rPr>
              <a:t>wo turns of the Calvin Cycle </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are required to make one molecule of GLUCOSE (6</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 </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C</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arbons</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t>
            </a:r>
            <a:endParaRPr sz="2800" dirty="0">
              <a:solidFill>
                <a:schemeClr val="tx1"/>
              </a:solidFill>
              <a:effectLst>
                <a:outerShdw blurRad="32004" dist="32004" dir="2700000" rotWithShape="0">
                  <a:srgbClr val="C0C0C0"/>
                </a:outerShdw>
              </a:effectLst>
              <a:latin typeface="Comic Sans MS"/>
              <a:ea typeface="Comic Sans MS"/>
              <a:cs typeface="Comic Sans MS"/>
              <a:sym typeface="Comic Sans MS"/>
            </a:endParaRPr>
          </a:p>
          <a:p>
            <a:pPr marL="384047" lvl="0" indent="-384047" defTabSz="768095">
              <a:spcBef>
                <a:spcPts val="1800"/>
              </a:spcBef>
              <a:buClr>
                <a:srgbClr val="990000"/>
              </a:buClr>
              <a:buFont typeface="Comic Sans MS"/>
              <a:defRPr sz="1800">
                <a:solidFill>
                  <a:srgbClr val="000000"/>
                </a:solidFill>
              </a:defRPr>
            </a:pPr>
            <a:r>
              <a:rPr sz="2800" dirty="0">
                <a:solidFill>
                  <a:srgbClr val="FF00FF"/>
                </a:solidFill>
                <a:effectLst>
                  <a:outerShdw blurRad="32004" dist="32004" dir="2700000" rotWithShape="0">
                    <a:srgbClr val="C0C0C0"/>
                  </a:outerShdw>
                </a:effectLst>
                <a:latin typeface="Comic Sans MS"/>
                <a:ea typeface="Comic Sans MS"/>
                <a:cs typeface="Comic Sans MS"/>
                <a:sym typeface="Comic Sans MS"/>
              </a:rPr>
              <a:t>Glucose</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 is used by plants in </a:t>
            </a:r>
            <a:r>
              <a:rPr sz="2800" dirty="0">
                <a:solidFill>
                  <a:srgbClr val="FF00FF"/>
                </a:solidFill>
                <a:effectLst>
                  <a:outerShdw blurRad="32004" dist="32004" dir="2700000" rotWithShape="0">
                    <a:srgbClr val="C0C0C0"/>
                  </a:outerShdw>
                </a:effectLst>
                <a:latin typeface="Comic Sans MS"/>
                <a:ea typeface="Comic Sans MS"/>
                <a:cs typeface="Comic Sans MS"/>
                <a:sym typeface="Comic Sans MS"/>
              </a:rPr>
              <a:t>cellular respiration </a:t>
            </a:r>
            <a:r>
              <a:rPr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to make many ATP molecules</a:t>
            </a:r>
            <a:r>
              <a:rPr lang="en-US" sz="2800" dirty="0">
                <a:solidFill>
                  <a:schemeClr val="tx1"/>
                </a:solidFill>
                <a:effectLst>
                  <a:outerShdw blurRad="32004" dist="32004" dir="2700000" rotWithShape="0">
                    <a:srgbClr val="C0C0C0"/>
                  </a:outerShdw>
                </a:effectLst>
                <a:latin typeface="Comic Sans MS"/>
                <a:ea typeface="Comic Sans MS"/>
                <a:cs typeface="Comic Sans MS"/>
                <a:sym typeface="Comic Sans MS"/>
              </a:rPr>
              <a:t>.</a:t>
            </a:r>
            <a:endParaRPr sz="2800" dirty="0">
              <a:solidFill>
                <a:schemeClr val="tx1"/>
              </a:solidFill>
              <a:effectLst>
                <a:outerShdw blurRad="32004" dist="32004" dir="2700000" rotWithShape="0">
                  <a:srgbClr val="C0C0C0"/>
                </a:outerShdw>
              </a:effectLst>
              <a:latin typeface="Comic Sans MS"/>
              <a:ea typeface="Comic Sans MS"/>
              <a:cs typeface="Comic Sans MS"/>
              <a:sym typeface="Comic Sans MS"/>
            </a:endParaRPr>
          </a:p>
        </p:txBody>
      </p:sp>
    </p:spTree>
    <p:extLst>
      <p:ext uri="{BB962C8B-B14F-4D97-AF65-F5344CB8AC3E}">
        <p14:creationId xmlns:p14="http://schemas.microsoft.com/office/powerpoint/2010/main" val="2067529836"/>
      </p:ext>
    </p:extLst>
  </p:cSld>
  <p:clrMapOvr>
    <a:masterClrMapping/>
  </p:clrMapOvr>
  <p:transition spd="med">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976">
                                            <p:bg/>
                                          </p:spTgt>
                                        </p:tgtEl>
                                        <p:attrNameLst>
                                          <p:attrName>style.visibility</p:attrName>
                                        </p:attrNameLst>
                                      </p:cBhvr>
                                      <p:to>
                                        <p:strVal val="visible"/>
                                      </p:to>
                                    </p:set>
                                    <p:animEffect transition="in" filter="fade">
                                      <p:cBhvr>
                                        <p:cTn id="7" dur="500"/>
                                        <p:tgtEl>
                                          <p:spTgt spid="97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976">
                                            <p:txEl>
                                              <p:pRg st="0" end="0"/>
                                            </p:txEl>
                                          </p:spTgt>
                                        </p:tgtEl>
                                        <p:attrNameLst>
                                          <p:attrName>style.visibility</p:attrName>
                                        </p:attrNameLst>
                                      </p:cBhvr>
                                      <p:to>
                                        <p:strVal val="visible"/>
                                      </p:to>
                                    </p:set>
                                    <p:animEffect transition="in" filter="fade">
                                      <p:cBhvr>
                                        <p:cTn id="11" dur="500"/>
                                        <p:tgtEl>
                                          <p:spTgt spid="97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p:tmAbs val="0"/>
                                  </p:iterate>
                                  <p:childTnLst>
                                    <p:set>
                                      <p:cBhvr>
                                        <p:cTn id="15" fill="hold"/>
                                        <p:tgtEl>
                                          <p:spTgt spid="976">
                                            <p:txEl>
                                              <p:pRg st="1" end="1"/>
                                            </p:txEl>
                                          </p:spTgt>
                                        </p:tgtEl>
                                        <p:attrNameLst>
                                          <p:attrName>style.visibility</p:attrName>
                                        </p:attrNameLst>
                                      </p:cBhvr>
                                      <p:to>
                                        <p:strVal val="visible"/>
                                      </p:to>
                                    </p:set>
                                    <p:animEffect transition="in" filter="fade">
                                      <p:cBhvr>
                                        <p:cTn id="16" dur="500"/>
                                        <p:tgtEl>
                                          <p:spTgt spid="97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p:tmAbs val="0"/>
                                  </p:iterate>
                                  <p:childTnLst>
                                    <p:set>
                                      <p:cBhvr>
                                        <p:cTn id="20" fill="hold"/>
                                        <p:tgtEl>
                                          <p:spTgt spid="976">
                                            <p:txEl>
                                              <p:pRg st="2" end="2"/>
                                            </p:txEl>
                                          </p:spTgt>
                                        </p:tgtEl>
                                        <p:attrNameLst>
                                          <p:attrName>style.visibility</p:attrName>
                                        </p:attrNameLst>
                                      </p:cBhvr>
                                      <p:to>
                                        <p:strVal val="visible"/>
                                      </p:to>
                                    </p:set>
                                    <p:animEffect transition="in" filter="fade">
                                      <p:cBhvr>
                                        <p:cTn id="21" dur="500"/>
                                        <p:tgtEl>
                                          <p:spTgt spid="97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p:tmAbs val="0"/>
                                  </p:iterate>
                                  <p:childTnLst>
                                    <p:set>
                                      <p:cBhvr>
                                        <p:cTn id="25" fill="hold"/>
                                        <p:tgtEl>
                                          <p:spTgt spid="976">
                                            <p:txEl>
                                              <p:pRg st="3" end="3"/>
                                            </p:txEl>
                                          </p:spTgt>
                                        </p:tgtEl>
                                        <p:attrNameLst>
                                          <p:attrName>style.visibility</p:attrName>
                                        </p:attrNameLst>
                                      </p:cBhvr>
                                      <p:to>
                                        <p:strVal val="visible"/>
                                      </p:to>
                                    </p:set>
                                    <p:animEffect transition="in" filter="fade">
                                      <p:cBhvr>
                                        <p:cTn id="26" dur="500"/>
                                        <p:tgtEl>
                                          <p:spTgt spid="97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p:tmAbs val="0"/>
                                  </p:iterate>
                                  <p:childTnLst>
                                    <p:set>
                                      <p:cBhvr>
                                        <p:cTn id="30" fill="hold"/>
                                        <p:tgtEl>
                                          <p:spTgt spid="976">
                                            <p:txEl>
                                              <p:pRg st="4" end="4"/>
                                            </p:txEl>
                                          </p:spTgt>
                                        </p:tgtEl>
                                        <p:attrNameLst>
                                          <p:attrName>style.visibility</p:attrName>
                                        </p:attrNameLst>
                                      </p:cBhvr>
                                      <p:to>
                                        <p:strVal val="visible"/>
                                      </p:to>
                                    </p:set>
                                    <p:animEffect transition="in" filter="fade">
                                      <p:cBhvr>
                                        <p:cTn id="31" dur="500"/>
                                        <p:tgtEl>
                                          <p:spTgt spid="9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 grpId="0" uiExpand="1" build="p" animBg="1" advAuto="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8" name="image11.jpg" descr="leaf border.jpg"/>
          <p:cNvPicPr/>
          <p:nvPr/>
        </p:nvPicPr>
        <p:blipFill>
          <a:blip r:embed="rId2"/>
          <a:stretch>
            <a:fillRect/>
          </a:stretch>
        </p:blipFill>
        <p:spPr>
          <a:xfrm>
            <a:off x="0" y="5880100"/>
            <a:ext cx="9144000" cy="990600"/>
          </a:xfrm>
          <a:prstGeom prst="rect">
            <a:avLst/>
          </a:prstGeom>
          <a:ln w="12700">
            <a:miter lim="400000"/>
          </a:ln>
        </p:spPr>
      </p:pic>
      <p:sp>
        <p:nvSpPr>
          <p:cNvPr id="979" name="Shape 979"/>
          <p:cNvSpPr/>
          <p:nvPr/>
        </p:nvSpPr>
        <p:spPr>
          <a:xfrm>
            <a:off x="990600" y="5941755"/>
            <a:ext cx="8055348" cy="830997"/>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300">
                <a:solidFill>
                  <a:srgbClr val="FF0000"/>
                </a:solidFill>
                <a:latin typeface="Calibri"/>
                <a:ea typeface="Calibri"/>
                <a:cs typeface="Calibri"/>
                <a:sym typeface="Calibri"/>
              </a:defRPr>
            </a:lvl1pPr>
          </a:lstStyle>
          <a:p>
            <a:pPr>
              <a:defRPr sz="1800">
                <a:solidFill>
                  <a:srgbClr val="000000"/>
                </a:solidFill>
              </a:defRPr>
            </a:pPr>
            <a:r>
              <a:rPr lang="en-US" sz="2400" b="1" kern="0" dirty="0"/>
              <a:t>Carbon dioxide</a:t>
            </a:r>
            <a:r>
              <a:rPr sz="2400" kern="0" dirty="0"/>
              <a:t> is obtained from the atmosphere.  It enters the leaf through the pores in the leaf called </a:t>
            </a:r>
            <a:r>
              <a:rPr lang="en-US" sz="2400" b="1" kern="0" dirty="0"/>
              <a:t>stomata</a:t>
            </a:r>
            <a:r>
              <a:rPr lang="en-US" sz="2400" kern="0" dirty="0"/>
              <a:t>.</a:t>
            </a:r>
            <a:endParaRPr sz="2400" kern="0" dirty="0">
              <a:solidFill>
                <a:srgbClr val="000000"/>
              </a:solidFill>
              <a:latin typeface="Arial"/>
              <a:ea typeface="Arial"/>
              <a:cs typeface="Arial"/>
              <a:sym typeface="Arial"/>
            </a:endParaRPr>
          </a:p>
        </p:txBody>
      </p:sp>
      <p:sp>
        <p:nvSpPr>
          <p:cNvPr id="981" name="Shape 981"/>
          <p:cNvSpPr/>
          <p:nvPr/>
        </p:nvSpPr>
        <p:spPr>
          <a:xfrm>
            <a:off x="7519930" y="3403247"/>
            <a:ext cx="1166870"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2200">
                <a:solidFill>
                  <a:srgbClr val="137D1C"/>
                </a:solidFill>
                <a:latin typeface="Calibri"/>
                <a:ea typeface="Calibri"/>
                <a:cs typeface="Calibri"/>
                <a:sym typeface="Calibri"/>
              </a:defRPr>
            </a:lvl1pPr>
          </a:lstStyle>
          <a:p>
            <a:pPr algn="ctr">
              <a:defRPr sz="1800">
                <a:solidFill>
                  <a:srgbClr val="000000"/>
                </a:solidFill>
              </a:defRPr>
            </a:pPr>
            <a:r>
              <a:rPr b="1" kern="0" dirty="0"/>
              <a:t>Stomata</a:t>
            </a:r>
          </a:p>
        </p:txBody>
      </p:sp>
      <p:pic>
        <p:nvPicPr>
          <p:cNvPr id="982" name="image70.jpg" descr="Unknown.jpeg"/>
          <p:cNvPicPr/>
          <p:nvPr/>
        </p:nvPicPr>
        <p:blipFill>
          <a:blip r:embed="rId3"/>
          <a:stretch>
            <a:fillRect/>
          </a:stretch>
        </p:blipFill>
        <p:spPr>
          <a:xfrm>
            <a:off x="7142422" y="3730914"/>
            <a:ext cx="1964501" cy="2087445"/>
          </a:xfrm>
          <a:prstGeom prst="rect">
            <a:avLst/>
          </a:prstGeom>
          <a:ln w="12700">
            <a:miter lim="400000"/>
          </a:ln>
        </p:spPr>
      </p:pic>
      <p:pic>
        <p:nvPicPr>
          <p:cNvPr id="983" name="pasted-image.png"/>
          <p:cNvPicPr/>
          <p:nvPr/>
        </p:nvPicPr>
        <p:blipFill>
          <a:blip r:embed="rId4"/>
          <a:srcRect l="3871" t="2420" r="17724" b="13806"/>
          <a:stretch>
            <a:fillRect/>
          </a:stretch>
        </p:blipFill>
        <p:spPr>
          <a:xfrm>
            <a:off x="574771" y="6008529"/>
            <a:ext cx="311836" cy="320306"/>
          </a:xfrm>
          <a:prstGeom prst="rect">
            <a:avLst/>
          </a:prstGeom>
          <a:ln w="12700">
            <a:miter lim="400000"/>
          </a:ln>
        </p:spPr>
      </p:pic>
      <p:grpSp>
        <p:nvGrpSpPr>
          <p:cNvPr id="997" name="Group 997"/>
          <p:cNvGrpSpPr/>
          <p:nvPr/>
        </p:nvGrpSpPr>
        <p:grpSpPr>
          <a:xfrm>
            <a:off x="50089" y="108966"/>
            <a:ext cx="7092333" cy="5618507"/>
            <a:chOff x="0" y="0"/>
            <a:chExt cx="7092331" cy="5618505"/>
          </a:xfrm>
        </p:grpSpPr>
        <p:sp>
          <p:nvSpPr>
            <p:cNvPr id="984" name="Shape 984"/>
            <p:cNvSpPr/>
            <p:nvPr/>
          </p:nvSpPr>
          <p:spPr>
            <a:xfrm>
              <a:off x="0" y="0"/>
              <a:ext cx="6284914" cy="10212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r>
                <a:rPr sz="3900" kern="0">
                  <a:solidFill>
                    <a:sysClr val="windowText" lastClr="000000"/>
                  </a:solidFill>
                  <a:latin typeface="Calibri"/>
                  <a:ea typeface="Calibri"/>
                  <a:cs typeface="Calibri"/>
                  <a:sym typeface="Calibri"/>
                </a:rPr>
                <a:t> </a:t>
              </a:r>
              <a:r>
                <a:rPr sz="3900" b="1" kern="0">
                  <a:solidFill>
                    <a:sysClr val="windowText" lastClr="000000"/>
                  </a:solidFill>
                  <a:latin typeface="Calibri"/>
                  <a:ea typeface="Calibri"/>
                  <a:cs typeface="Calibri"/>
                  <a:sym typeface="Calibri"/>
                </a:rPr>
                <a:t>Steps of the Calvin Cycle</a:t>
              </a:r>
              <a:endParaRPr sz="2400" kern="0">
                <a:solidFill>
                  <a:sysClr val="windowText" lastClr="000000"/>
                </a:solidFill>
                <a:latin typeface="Arial"/>
                <a:ea typeface="Arial"/>
                <a:cs typeface="Arial"/>
                <a:sym typeface="Arial"/>
              </a:endParaRPr>
            </a:p>
          </p:txBody>
        </p:sp>
        <p:pic>
          <p:nvPicPr>
            <p:cNvPr id="985" name="image72.png" descr="10-17-CalvinCycleArt-L3"/>
            <p:cNvPicPr/>
            <p:nvPr/>
          </p:nvPicPr>
          <p:blipFill>
            <a:blip r:embed="rId5"/>
            <a:stretch>
              <a:fillRect/>
            </a:stretch>
          </p:blipFill>
          <p:spPr>
            <a:xfrm>
              <a:off x="249039" y="660263"/>
              <a:ext cx="6638650" cy="4958242"/>
            </a:xfrm>
            <a:prstGeom prst="rect">
              <a:avLst/>
            </a:prstGeom>
            <a:ln w="12700" cap="flat">
              <a:noFill/>
              <a:miter lim="400000"/>
            </a:ln>
            <a:effectLst/>
          </p:spPr>
        </p:pic>
        <p:pic>
          <p:nvPicPr>
            <p:cNvPr id="986" name="pasted-image.png"/>
            <p:cNvPicPr/>
            <p:nvPr/>
          </p:nvPicPr>
          <p:blipFill>
            <a:blip r:embed="rId4"/>
            <a:srcRect l="3871" t="2420" r="17724" b="13806"/>
            <a:stretch>
              <a:fillRect/>
            </a:stretch>
          </p:blipFill>
          <p:spPr>
            <a:xfrm>
              <a:off x="3607510" y="729234"/>
              <a:ext cx="311836" cy="320306"/>
            </a:xfrm>
            <a:prstGeom prst="rect">
              <a:avLst/>
            </a:prstGeom>
            <a:ln w="12700" cap="flat">
              <a:noFill/>
              <a:miter lim="400000"/>
            </a:ln>
            <a:effectLst/>
          </p:spPr>
        </p:pic>
        <p:sp>
          <p:nvSpPr>
            <p:cNvPr id="987" name="Shape 987"/>
            <p:cNvSpPr/>
            <p:nvPr/>
          </p:nvSpPr>
          <p:spPr>
            <a:xfrm>
              <a:off x="3729808" y="1292886"/>
              <a:ext cx="2319338" cy="294879"/>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988" name="pasted-image.png"/>
            <p:cNvPicPr/>
            <p:nvPr/>
          </p:nvPicPr>
          <p:blipFill>
            <a:blip r:embed="rId6"/>
            <a:stretch>
              <a:fillRect/>
            </a:stretch>
          </p:blipFill>
          <p:spPr>
            <a:xfrm>
              <a:off x="6045909" y="1262634"/>
              <a:ext cx="320279" cy="320279"/>
            </a:xfrm>
            <a:prstGeom prst="rect">
              <a:avLst/>
            </a:prstGeom>
            <a:ln w="12700" cap="flat">
              <a:noFill/>
              <a:miter lim="400000"/>
            </a:ln>
            <a:effectLst/>
          </p:spPr>
        </p:pic>
        <p:pic>
          <p:nvPicPr>
            <p:cNvPr id="989" name="pasted-image.png"/>
            <p:cNvPicPr/>
            <p:nvPr/>
          </p:nvPicPr>
          <p:blipFill>
            <a:blip r:embed="rId7"/>
            <a:stretch>
              <a:fillRect/>
            </a:stretch>
          </p:blipFill>
          <p:spPr>
            <a:xfrm>
              <a:off x="5651729" y="2169176"/>
              <a:ext cx="314670" cy="314670"/>
            </a:xfrm>
            <a:prstGeom prst="rect">
              <a:avLst/>
            </a:prstGeom>
            <a:ln w="12700" cap="flat">
              <a:noFill/>
              <a:miter lim="400000"/>
            </a:ln>
            <a:effectLst/>
          </p:spPr>
        </p:pic>
        <p:sp>
          <p:nvSpPr>
            <p:cNvPr id="990" name="Shape 990"/>
            <p:cNvSpPr/>
            <p:nvPr/>
          </p:nvSpPr>
          <p:spPr>
            <a:xfrm>
              <a:off x="4014801" y="2179072"/>
              <a:ext cx="1590491" cy="294879"/>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991" name="pasted-image.png"/>
            <p:cNvPicPr/>
            <p:nvPr/>
          </p:nvPicPr>
          <p:blipFill>
            <a:blip r:embed="rId8"/>
            <a:srcRect l="10633" t="10260" r="12292" b="12010"/>
            <a:stretch>
              <a:fillRect/>
            </a:stretch>
          </p:blipFill>
          <p:spPr>
            <a:xfrm>
              <a:off x="6803197" y="4090858"/>
              <a:ext cx="289134" cy="291594"/>
            </a:xfrm>
            <a:prstGeom prst="rect">
              <a:avLst/>
            </a:prstGeom>
            <a:ln w="12700" cap="flat">
              <a:noFill/>
              <a:miter lim="400000"/>
            </a:ln>
            <a:effectLst/>
          </p:spPr>
        </p:pic>
        <p:sp>
          <p:nvSpPr>
            <p:cNvPr id="992" name="Shape 992"/>
            <p:cNvSpPr/>
            <p:nvPr/>
          </p:nvSpPr>
          <p:spPr>
            <a:xfrm>
              <a:off x="5562389" y="4089271"/>
              <a:ext cx="1166869" cy="396241"/>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993" name="Shape 993"/>
            <p:cNvSpPr/>
            <p:nvPr/>
          </p:nvSpPr>
          <p:spPr>
            <a:xfrm>
              <a:off x="2792110" y="4936416"/>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30000"/>
                </a:lnSpc>
                <a:defRPr sz="1800" b="0">
                  <a:solidFill>
                    <a:srgbClr val="000000"/>
                  </a:solidFill>
                </a:defRPr>
              </a:pPr>
              <a:r>
                <a:rPr kern="0" dirty="0">
                  <a:latin typeface="Times New Roman"/>
                  <a:cs typeface="Times New Roman"/>
                  <a:sym typeface="Times New Roman"/>
                </a:rPr>
                <a:t>4a</a:t>
              </a:r>
            </a:p>
          </p:txBody>
        </p:sp>
        <p:sp>
          <p:nvSpPr>
            <p:cNvPr id="994" name="Shape 994"/>
            <p:cNvSpPr/>
            <p:nvPr/>
          </p:nvSpPr>
          <p:spPr>
            <a:xfrm>
              <a:off x="1499859" y="3623803"/>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40000"/>
                </a:lnSpc>
                <a:defRPr sz="1800" b="0">
                  <a:solidFill>
                    <a:srgbClr val="000000"/>
                  </a:solidFill>
                </a:defRPr>
              </a:pPr>
              <a:r>
                <a:rPr kern="0" dirty="0">
                  <a:latin typeface="Times New Roman"/>
                  <a:cs typeface="Times New Roman"/>
                  <a:sym typeface="Times New Roman"/>
                </a:rPr>
                <a:t>4b</a:t>
              </a:r>
            </a:p>
          </p:txBody>
        </p:sp>
        <p:sp>
          <p:nvSpPr>
            <p:cNvPr id="995" name="Shape 995"/>
            <p:cNvSpPr/>
            <p:nvPr/>
          </p:nvSpPr>
          <p:spPr>
            <a:xfrm>
              <a:off x="3218242" y="4862397"/>
              <a:ext cx="2319338" cy="569679"/>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996" name="Shape 996"/>
            <p:cNvSpPr/>
            <p:nvPr/>
          </p:nvSpPr>
          <p:spPr>
            <a:xfrm>
              <a:off x="1925991" y="3717507"/>
              <a:ext cx="1166868" cy="396241"/>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grpSp>
      <p:sp>
        <p:nvSpPr>
          <p:cNvPr id="2" name="Slide Number Placeholder 1"/>
          <p:cNvSpPr>
            <a:spLocks noGrp="1"/>
          </p:cNvSpPr>
          <p:nvPr>
            <p:ph type="sldNum" sz="quarter" idx="2"/>
          </p:nvPr>
        </p:nvSpPr>
        <p:spPr/>
        <p:txBody>
          <a:bodyPr/>
          <a:lstStyle/>
          <a:p>
            <a:fld id="{86CB4B4D-7CA3-9044-876B-883B54F8677D}" type="slidenum">
              <a:rPr lang="en-US" smtClean="0"/>
              <a:pPr/>
              <a:t>75</a:t>
            </a:fld>
            <a:endParaRPr lang="en-US"/>
          </a:p>
        </p:txBody>
      </p:sp>
    </p:spTree>
    <p:extLst>
      <p:ext uri="{BB962C8B-B14F-4D97-AF65-F5344CB8AC3E}">
        <p14:creationId xmlns:p14="http://schemas.microsoft.com/office/powerpoint/2010/main" val="356630650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
                                        </p:tgtEl>
                                        <p:attrNameLst>
                                          <p:attrName>style.visibility</p:attrName>
                                        </p:attrNameLst>
                                      </p:cBhvr>
                                      <p:to>
                                        <p:strVal val="visible"/>
                                      </p:to>
                                    </p:set>
                                    <p:animEffect transition="in" filter="fade">
                                      <p:cBhvr>
                                        <p:cTn id="7" dur="500"/>
                                        <p:tgtEl>
                                          <p:spTgt spid="9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9">
                                            <p:txEl>
                                              <p:pRg st="0" end="0"/>
                                            </p:txEl>
                                          </p:spTgt>
                                        </p:tgtEl>
                                        <p:attrNameLst>
                                          <p:attrName>style.visibility</p:attrName>
                                        </p:attrNameLst>
                                      </p:cBhvr>
                                      <p:to>
                                        <p:strVal val="visible"/>
                                      </p:to>
                                    </p:set>
                                    <p:animEffect transition="in" filter="fade">
                                      <p:cBhvr>
                                        <p:cTn id="11" dur="500"/>
                                        <p:tgtEl>
                                          <p:spTgt spid="9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81"/>
                                        </p:tgtEl>
                                        <p:attrNameLst>
                                          <p:attrName>style.visibility</p:attrName>
                                        </p:attrNameLst>
                                      </p:cBhvr>
                                      <p:to>
                                        <p:strVal val="visible"/>
                                      </p:to>
                                    </p:set>
                                    <p:animEffect transition="in" filter="fade">
                                      <p:cBhvr>
                                        <p:cTn id="16" dur="500"/>
                                        <p:tgtEl>
                                          <p:spTgt spid="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9" name="image11.jpg" descr="leaf border.jpg"/>
          <p:cNvPicPr/>
          <p:nvPr/>
        </p:nvPicPr>
        <p:blipFill>
          <a:blip r:embed="rId2"/>
          <a:stretch>
            <a:fillRect/>
          </a:stretch>
        </p:blipFill>
        <p:spPr>
          <a:xfrm>
            <a:off x="0" y="5444434"/>
            <a:ext cx="9132666" cy="1505615"/>
          </a:xfrm>
          <a:prstGeom prst="rect">
            <a:avLst/>
          </a:prstGeom>
          <a:ln w="12700" cap="flat">
            <a:noFill/>
            <a:miter lim="400000"/>
          </a:ln>
          <a:effectLst/>
        </p:spPr>
      </p:pic>
      <p:sp>
        <p:nvSpPr>
          <p:cNvPr id="1000" name="Shape 1000"/>
          <p:cNvSpPr/>
          <p:nvPr/>
        </p:nvSpPr>
        <p:spPr>
          <a:xfrm>
            <a:off x="436189" y="5662206"/>
            <a:ext cx="8556802" cy="738664"/>
          </a:xfrm>
          <a:prstGeom prst="rect">
            <a:avLst/>
          </a:prstGeom>
          <a:solidFill>
            <a:srgbClr val="FFFF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defTabSz="457200">
              <a:buClr>
                <a:srgbClr val="0000FF"/>
              </a:buClr>
              <a:buSzPct val="100000"/>
            </a:pPr>
            <a:r>
              <a:rPr sz="2400" kern="0" dirty="0">
                <a:latin typeface="Calibri"/>
                <a:ea typeface="Calibri"/>
                <a:cs typeface="Calibri"/>
                <a:sym typeface="Calibri"/>
              </a:rPr>
              <a:t>The </a:t>
            </a:r>
            <a:r>
              <a:rPr lang="en-US" sz="2400" kern="0" dirty="0">
                <a:latin typeface="Calibri"/>
                <a:ea typeface="Calibri"/>
                <a:cs typeface="Calibri"/>
                <a:sym typeface="Calibri"/>
              </a:rPr>
              <a:t>overall Calvin cycle combines the </a:t>
            </a:r>
            <a:r>
              <a:rPr sz="2400" kern="0" dirty="0">
                <a:latin typeface="Calibri"/>
                <a:ea typeface="Calibri"/>
                <a:cs typeface="Calibri"/>
                <a:sym typeface="Calibri"/>
              </a:rPr>
              <a:t>carbon from </a:t>
            </a:r>
            <a:r>
              <a:rPr lang="en-US" sz="2400" kern="0" dirty="0">
                <a:latin typeface="Calibri"/>
                <a:ea typeface="Calibri"/>
                <a:cs typeface="Calibri"/>
                <a:sym typeface="Calibri"/>
              </a:rPr>
              <a:t>carbon dioxide</a:t>
            </a:r>
            <a:r>
              <a:rPr sz="2400" kern="0" dirty="0">
                <a:latin typeface="Calibri"/>
                <a:ea typeface="Calibri"/>
                <a:cs typeface="Calibri"/>
                <a:sym typeface="Calibri"/>
              </a:rPr>
              <a:t> with a 5-carbon sugar called </a:t>
            </a:r>
            <a:r>
              <a:rPr lang="en-US" sz="2400" kern="0" dirty="0">
                <a:latin typeface="Calibri"/>
                <a:ea typeface="Calibri"/>
                <a:cs typeface="Calibri"/>
                <a:sym typeface="Calibri"/>
              </a:rPr>
              <a:t>RuBP</a:t>
            </a:r>
            <a:r>
              <a:rPr sz="2400" kern="0" dirty="0">
                <a:latin typeface="Calibri"/>
                <a:ea typeface="Calibri"/>
                <a:cs typeface="Calibri"/>
                <a:sym typeface="Calibri"/>
              </a:rPr>
              <a:t> – </a:t>
            </a:r>
            <a:r>
              <a:rPr sz="2400" b="1" kern="0" dirty="0">
                <a:latin typeface="Calibri"/>
                <a:ea typeface="Calibri"/>
                <a:cs typeface="Calibri"/>
                <a:sym typeface="Calibri"/>
              </a:rPr>
              <a:t>Ribulose Biphosphate</a:t>
            </a:r>
            <a:r>
              <a:rPr sz="2400" kern="0" dirty="0">
                <a:latin typeface="Calibri"/>
                <a:ea typeface="Calibri"/>
                <a:cs typeface="Calibri"/>
                <a:sym typeface="Calibri"/>
              </a:rPr>
              <a:t>.  </a:t>
            </a:r>
          </a:p>
        </p:txBody>
      </p:sp>
      <p:pic>
        <p:nvPicPr>
          <p:cNvPr id="1004" name="pasted-image.png"/>
          <p:cNvPicPr/>
          <p:nvPr/>
        </p:nvPicPr>
        <p:blipFill>
          <a:blip r:embed="rId3"/>
          <a:stretch>
            <a:fillRect/>
          </a:stretch>
        </p:blipFill>
        <p:spPr>
          <a:xfrm>
            <a:off x="57955" y="5659007"/>
            <a:ext cx="320279" cy="320279"/>
          </a:xfrm>
          <a:prstGeom prst="rect">
            <a:avLst/>
          </a:prstGeom>
          <a:ln w="12700">
            <a:miter lim="400000"/>
          </a:ln>
        </p:spPr>
      </p:pic>
      <p:grpSp>
        <p:nvGrpSpPr>
          <p:cNvPr id="1017" name="Group 1017"/>
          <p:cNvGrpSpPr/>
          <p:nvPr/>
        </p:nvGrpSpPr>
        <p:grpSpPr>
          <a:xfrm>
            <a:off x="-43095" y="-22672"/>
            <a:ext cx="7035655" cy="5467106"/>
            <a:chOff x="0" y="0"/>
            <a:chExt cx="7035655" cy="5467106"/>
          </a:xfrm>
        </p:grpSpPr>
        <p:sp>
          <p:nvSpPr>
            <p:cNvPr id="1005" name="Shape 1005"/>
            <p:cNvSpPr/>
            <p:nvPr/>
          </p:nvSpPr>
          <p:spPr>
            <a:xfrm>
              <a:off x="0" y="0"/>
              <a:ext cx="6284916" cy="10212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defTabSz="457200"/>
              <a:r>
                <a:rPr sz="3900" kern="0">
                  <a:solidFill>
                    <a:sysClr val="windowText" lastClr="000000"/>
                  </a:solidFill>
                  <a:latin typeface="Calibri"/>
                  <a:ea typeface="Calibri"/>
                  <a:cs typeface="Calibri"/>
                  <a:sym typeface="Calibri"/>
                </a:rPr>
                <a:t> </a:t>
              </a:r>
              <a:r>
                <a:rPr sz="3900" b="1" kern="0">
                  <a:solidFill>
                    <a:sysClr val="windowText" lastClr="000000"/>
                  </a:solidFill>
                  <a:latin typeface="Calibri"/>
                  <a:ea typeface="Calibri"/>
                  <a:cs typeface="Calibri"/>
                  <a:sym typeface="Calibri"/>
                </a:rPr>
                <a:t>Steps of the Calvin Cycle</a:t>
              </a:r>
              <a:endParaRPr sz="2400" kern="0">
                <a:solidFill>
                  <a:sysClr val="windowText" lastClr="000000"/>
                </a:solidFill>
                <a:latin typeface="Arial"/>
                <a:ea typeface="Arial"/>
                <a:cs typeface="Arial"/>
                <a:sym typeface="Arial"/>
              </a:endParaRPr>
            </a:p>
          </p:txBody>
        </p:sp>
        <p:pic>
          <p:nvPicPr>
            <p:cNvPr id="1006" name="image72.png" descr="10-17-CalvinCycleArt-L3"/>
            <p:cNvPicPr/>
            <p:nvPr/>
          </p:nvPicPr>
          <p:blipFill rotWithShape="1">
            <a:blip r:embed="rId4"/>
            <a:srcRect b="2368"/>
            <a:stretch/>
          </p:blipFill>
          <p:spPr>
            <a:xfrm>
              <a:off x="192361" y="626258"/>
              <a:ext cx="6638652" cy="4840848"/>
            </a:xfrm>
            <a:prstGeom prst="rect">
              <a:avLst/>
            </a:prstGeom>
            <a:ln w="12700" cap="flat">
              <a:noFill/>
              <a:miter lim="400000"/>
            </a:ln>
            <a:effectLst/>
          </p:spPr>
        </p:pic>
        <p:pic>
          <p:nvPicPr>
            <p:cNvPr id="1007" name="pasted-image.png"/>
            <p:cNvPicPr/>
            <p:nvPr/>
          </p:nvPicPr>
          <p:blipFill>
            <a:blip r:embed="rId5"/>
            <a:srcRect l="3871" t="2420" r="17724" b="13806"/>
            <a:stretch>
              <a:fillRect/>
            </a:stretch>
          </p:blipFill>
          <p:spPr>
            <a:xfrm>
              <a:off x="3548295" y="769165"/>
              <a:ext cx="311837" cy="320307"/>
            </a:xfrm>
            <a:prstGeom prst="rect">
              <a:avLst/>
            </a:prstGeom>
            <a:ln w="12700" cap="flat">
              <a:noFill/>
              <a:miter lim="400000"/>
            </a:ln>
            <a:effectLst/>
          </p:spPr>
        </p:pic>
        <p:pic>
          <p:nvPicPr>
            <p:cNvPr id="1008" name="pasted-image.png"/>
            <p:cNvPicPr/>
            <p:nvPr/>
          </p:nvPicPr>
          <p:blipFill>
            <a:blip r:embed="rId3"/>
            <a:stretch>
              <a:fillRect/>
            </a:stretch>
          </p:blipFill>
          <p:spPr>
            <a:xfrm>
              <a:off x="5910495" y="1241872"/>
              <a:ext cx="320279" cy="320279"/>
            </a:xfrm>
            <a:prstGeom prst="rect">
              <a:avLst/>
            </a:prstGeom>
            <a:ln w="12700" cap="flat">
              <a:noFill/>
              <a:miter lim="400000"/>
            </a:ln>
            <a:effectLst/>
          </p:spPr>
        </p:pic>
        <p:pic>
          <p:nvPicPr>
            <p:cNvPr id="1009" name="pasted-image.png"/>
            <p:cNvPicPr/>
            <p:nvPr/>
          </p:nvPicPr>
          <p:blipFill>
            <a:blip r:embed="rId6"/>
            <a:stretch>
              <a:fillRect/>
            </a:stretch>
          </p:blipFill>
          <p:spPr>
            <a:xfrm>
              <a:off x="5595053" y="2135169"/>
              <a:ext cx="314671" cy="314671"/>
            </a:xfrm>
            <a:prstGeom prst="rect">
              <a:avLst/>
            </a:prstGeom>
            <a:ln w="12700" cap="flat">
              <a:noFill/>
              <a:miter lim="400000"/>
            </a:ln>
            <a:effectLst/>
          </p:spPr>
        </p:pic>
        <p:sp>
          <p:nvSpPr>
            <p:cNvPr id="1010" name="Shape 1010"/>
            <p:cNvSpPr/>
            <p:nvPr/>
          </p:nvSpPr>
          <p:spPr>
            <a:xfrm>
              <a:off x="3958125" y="2145065"/>
              <a:ext cx="1590490" cy="294879"/>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pic>
          <p:nvPicPr>
            <p:cNvPr id="1011" name="pasted-image.png"/>
            <p:cNvPicPr/>
            <p:nvPr/>
          </p:nvPicPr>
          <p:blipFill>
            <a:blip r:embed="rId7"/>
            <a:srcRect l="10633" t="10260" r="12292" b="12010"/>
            <a:stretch>
              <a:fillRect/>
            </a:stretch>
          </p:blipFill>
          <p:spPr>
            <a:xfrm>
              <a:off x="6746521" y="4056853"/>
              <a:ext cx="289134" cy="291593"/>
            </a:xfrm>
            <a:prstGeom prst="rect">
              <a:avLst/>
            </a:prstGeom>
            <a:ln w="12700" cap="flat">
              <a:noFill/>
              <a:miter lim="400000"/>
            </a:ln>
            <a:effectLst/>
          </p:spPr>
        </p:pic>
        <p:sp>
          <p:nvSpPr>
            <p:cNvPr id="1012" name="Shape 1012"/>
            <p:cNvSpPr/>
            <p:nvPr/>
          </p:nvSpPr>
          <p:spPr>
            <a:xfrm>
              <a:off x="5505713" y="4055266"/>
              <a:ext cx="1166869" cy="396241"/>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1015" name="Shape 1015"/>
            <p:cNvSpPr/>
            <p:nvPr/>
          </p:nvSpPr>
          <p:spPr>
            <a:xfrm>
              <a:off x="3161565" y="4828391"/>
              <a:ext cx="2319339" cy="569680"/>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sp>
          <p:nvSpPr>
            <p:cNvPr id="1016" name="Shape 1016"/>
            <p:cNvSpPr/>
            <p:nvPr/>
          </p:nvSpPr>
          <p:spPr>
            <a:xfrm>
              <a:off x="1869313" y="3683501"/>
              <a:ext cx="1166869" cy="396241"/>
            </a:xfrm>
            <a:prstGeom prst="rect">
              <a:avLst/>
            </a:prstGeom>
            <a:solidFill>
              <a:srgbClr val="FFFFFF"/>
            </a:solidFill>
            <a:ln w="25400" cap="flat">
              <a:solidFill>
                <a:srgbClr val="424242"/>
              </a:solidFill>
              <a:prstDash val="solid"/>
              <a:miter lim="400000"/>
            </a:ln>
            <a:effectLst/>
          </p:spPr>
          <p:txBody>
            <a:bodyPr wrap="square" lIns="0" tIns="0" rIns="0" bIns="0" numCol="1" anchor="t">
              <a:noAutofit/>
            </a:bodyPr>
            <a:lstStyle/>
            <a:p>
              <a:endParaRPr kern="0">
                <a:solidFill>
                  <a:sysClr val="windowText" lastClr="000000"/>
                </a:solidFill>
                <a:latin typeface="Times New Roman"/>
                <a:cs typeface="Times New Roman"/>
                <a:sym typeface="Times New Roman"/>
              </a:endParaRPr>
            </a:p>
          </p:txBody>
        </p:sp>
      </p:grpSp>
      <p:sp>
        <p:nvSpPr>
          <p:cNvPr id="21" name="Shape 994"/>
          <p:cNvSpPr/>
          <p:nvPr/>
        </p:nvSpPr>
        <p:spPr>
          <a:xfrm>
            <a:off x="1412721" y="3635139"/>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40000"/>
              </a:lnSpc>
              <a:defRPr sz="1800" b="0">
                <a:solidFill>
                  <a:srgbClr val="000000"/>
                </a:solidFill>
              </a:defRPr>
            </a:pPr>
            <a:r>
              <a:rPr kern="0" dirty="0">
                <a:latin typeface="Times New Roman"/>
                <a:cs typeface="Times New Roman"/>
                <a:sym typeface="Times New Roman"/>
              </a:rPr>
              <a:t>4b</a:t>
            </a:r>
          </a:p>
        </p:txBody>
      </p:sp>
      <p:sp>
        <p:nvSpPr>
          <p:cNvPr id="22" name="Shape 993"/>
          <p:cNvSpPr/>
          <p:nvPr/>
        </p:nvSpPr>
        <p:spPr>
          <a:xfrm>
            <a:off x="2719526" y="4947753"/>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30000"/>
              </a:lnSpc>
              <a:defRPr sz="1800" b="0">
                <a:solidFill>
                  <a:srgbClr val="000000"/>
                </a:solidFill>
              </a:defRPr>
            </a:pPr>
            <a:r>
              <a:rPr kern="0" dirty="0">
                <a:latin typeface="Times New Roman"/>
                <a:cs typeface="Times New Roman"/>
                <a:sym typeface="Times New Roman"/>
              </a:rPr>
              <a:t>4a</a:t>
            </a:r>
          </a:p>
        </p:txBody>
      </p:sp>
      <p:sp>
        <p:nvSpPr>
          <p:cNvPr id="23" name="TextBox 22">
            <a:extLst>
              <a:ext uri="{FF2B5EF4-FFF2-40B4-BE49-F238E27FC236}">
                <a16:creationId xmlns:a16="http://schemas.microsoft.com/office/drawing/2014/main" id="{AD0D52E7-544F-4FD1-A3A5-1D91A8AF864B}"/>
              </a:ext>
            </a:extLst>
          </p:cNvPr>
          <p:cNvSpPr txBox="1"/>
          <p:nvPr/>
        </p:nvSpPr>
        <p:spPr>
          <a:xfrm>
            <a:off x="6787919" y="1604636"/>
            <a:ext cx="2382912" cy="2185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kern="0" dirty="0">
                <a:latin typeface="Calibri"/>
                <a:ea typeface="Calibri"/>
                <a:cs typeface="Calibri"/>
                <a:sym typeface="Calibri"/>
              </a:rPr>
              <a:t>This is referred to as </a:t>
            </a:r>
            <a:r>
              <a:rPr lang="en-US" sz="4000" kern="0" dirty="0">
                <a:solidFill>
                  <a:srgbClr val="FF00FF"/>
                </a:solidFill>
                <a:latin typeface="Calibri"/>
                <a:ea typeface="Calibri"/>
                <a:cs typeface="Calibri"/>
                <a:sym typeface="Calibri"/>
              </a:rPr>
              <a:t>Carbon Fixation</a:t>
            </a:r>
            <a:r>
              <a:rPr lang="en-US" sz="2800" kern="0" dirty="0">
                <a:latin typeface="Calibri"/>
                <a:ea typeface="Calibri"/>
                <a:cs typeface="Calibri"/>
                <a:sym typeface="Calibri"/>
              </a:rPr>
              <a:t>.</a:t>
            </a:r>
            <a:endParaRPr lang="en-US" sz="2800" dirty="0"/>
          </a:p>
        </p:txBody>
      </p:sp>
    </p:spTree>
    <p:extLst>
      <p:ext uri="{BB962C8B-B14F-4D97-AF65-F5344CB8AC3E}">
        <p14:creationId xmlns:p14="http://schemas.microsoft.com/office/powerpoint/2010/main" val="100149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4"/>
                                        </p:tgtEl>
                                        <p:attrNameLst>
                                          <p:attrName>style.visibility</p:attrName>
                                        </p:attrNameLst>
                                      </p:cBhvr>
                                      <p:to>
                                        <p:strVal val="visible"/>
                                      </p:to>
                                    </p:set>
                                    <p:animEffect transition="in" filter="fade">
                                      <p:cBhvr>
                                        <p:cTn id="7" dur="500"/>
                                        <p:tgtEl>
                                          <p:spTgt spid="100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00"/>
                                        </p:tgtEl>
                                        <p:attrNameLst>
                                          <p:attrName>style.visibility</p:attrName>
                                        </p:attrNameLst>
                                      </p:cBhvr>
                                      <p:to>
                                        <p:strVal val="visible"/>
                                      </p:to>
                                    </p:set>
                                    <p:animEffect transition="in" filter="fade">
                                      <p:cBhvr>
                                        <p:cTn id="11" dur="500"/>
                                        <p:tgtEl>
                                          <p:spTgt spid="10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9" name="image11.jpg" descr="leaf border.jpg"/>
          <p:cNvPicPr/>
          <p:nvPr/>
        </p:nvPicPr>
        <p:blipFill>
          <a:blip r:embed="rId2"/>
          <a:stretch>
            <a:fillRect/>
          </a:stretch>
        </p:blipFill>
        <p:spPr>
          <a:xfrm>
            <a:off x="22670" y="5517432"/>
            <a:ext cx="9121330" cy="1353268"/>
          </a:xfrm>
          <a:prstGeom prst="rect">
            <a:avLst/>
          </a:prstGeom>
          <a:ln w="12700">
            <a:miter lim="400000"/>
          </a:ln>
        </p:spPr>
      </p:pic>
      <p:sp>
        <p:nvSpPr>
          <p:cNvPr id="1020" name="Shape 1020"/>
          <p:cNvSpPr/>
          <p:nvPr/>
        </p:nvSpPr>
        <p:spPr>
          <a:xfrm>
            <a:off x="467070" y="5647581"/>
            <a:ext cx="8735477" cy="800219"/>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57200"/>
            <a:r>
              <a:rPr sz="2600" kern="0" dirty="0">
                <a:solidFill>
                  <a:srgbClr val="403152"/>
                </a:solidFill>
                <a:latin typeface="Calibri"/>
                <a:ea typeface="Calibri"/>
                <a:cs typeface="Calibri"/>
                <a:sym typeface="Calibri"/>
              </a:rPr>
              <a:t>This forms a very </a:t>
            </a:r>
            <a:r>
              <a:rPr sz="2600" u="sng" kern="0" dirty="0">
                <a:solidFill>
                  <a:srgbClr val="FF2600"/>
                </a:solidFill>
                <a:latin typeface="Calibri"/>
                <a:ea typeface="Calibri"/>
                <a:cs typeface="Calibri"/>
                <a:sym typeface="Calibri"/>
              </a:rPr>
              <a:t>unstable 6-carbon compound</a:t>
            </a:r>
            <a:r>
              <a:rPr sz="2600" u="sng" kern="0" dirty="0">
                <a:solidFill>
                  <a:srgbClr val="558ED5"/>
                </a:solidFill>
                <a:latin typeface="Calibri"/>
                <a:ea typeface="Calibri"/>
                <a:cs typeface="Calibri"/>
                <a:sym typeface="Calibri"/>
              </a:rPr>
              <a:t> </a:t>
            </a:r>
            <a:r>
              <a:rPr sz="2600" kern="0" dirty="0">
                <a:solidFill>
                  <a:srgbClr val="403152"/>
                </a:solidFill>
                <a:latin typeface="Calibri"/>
                <a:ea typeface="Calibri"/>
                <a:cs typeface="Calibri"/>
                <a:sym typeface="Calibri"/>
              </a:rPr>
              <a:t>that immediately breaks apart into </a:t>
            </a:r>
            <a:r>
              <a:rPr sz="2600" u="sng" kern="0" dirty="0">
                <a:solidFill>
                  <a:srgbClr val="FF2600"/>
                </a:solidFill>
                <a:latin typeface="Calibri"/>
                <a:ea typeface="Calibri"/>
                <a:cs typeface="Calibri"/>
                <a:sym typeface="Calibri"/>
              </a:rPr>
              <a:t>2</a:t>
            </a:r>
            <a:r>
              <a:rPr sz="2600" kern="0" dirty="0">
                <a:solidFill>
                  <a:srgbClr val="403152"/>
                </a:solidFill>
                <a:latin typeface="Calibri"/>
                <a:ea typeface="Calibri"/>
                <a:cs typeface="Calibri"/>
                <a:sym typeface="Calibri"/>
              </a:rPr>
              <a:t> three carbon molecules.</a:t>
            </a:r>
            <a:endParaRPr sz="2600" kern="0" dirty="0">
              <a:solidFill>
                <a:sysClr val="windowText" lastClr="000000"/>
              </a:solidFill>
              <a:latin typeface="Arial"/>
              <a:ea typeface="Arial"/>
              <a:cs typeface="Arial"/>
              <a:sym typeface="Arial"/>
            </a:endParaRPr>
          </a:p>
        </p:txBody>
      </p:sp>
      <p:pic>
        <p:nvPicPr>
          <p:cNvPr id="1021" name="pasted-image.png"/>
          <p:cNvPicPr/>
          <p:nvPr/>
        </p:nvPicPr>
        <p:blipFill>
          <a:blip r:embed="rId3"/>
          <a:stretch>
            <a:fillRect/>
          </a:stretch>
        </p:blipFill>
        <p:spPr>
          <a:xfrm>
            <a:off x="152400" y="5705130"/>
            <a:ext cx="314671" cy="314670"/>
          </a:xfrm>
          <a:prstGeom prst="rect">
            <a:avLst/>
          </a:prstGeom>
          <a:ln w="12700">
            <a:miter lim="400000"/>
          </a:ln>
        </p:spPr>
      </p:pic>
      <p:sp>
        <p:nvSpPr>
          <p:cNvPr id="1022" name="Shape 1022"/>
          <p:cNvSpPr/>
          <p:nvPr/>
        </p:nvSpPr>
        <p:spPr>
          <a:xfrm>
            <a:off x="22670" y="-34007"/>
            <a:ext cx="6284915" cy="10212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sz="3900" kern="0">
                <a:solidFill>
                  <a:sysClr val="windowText" lastClr="000000"/>
                </a:solidFill>
                <a:latin typeface="Calibri"/>
                <a:ea typeface="Calibri"/>
                <a:cs typeface="Calibri"/>
                <a:sym typeface="Calibri"/>
              </a:rPr>
              <a:t> </a:t>
            </a:r>
            <a:r>
              <a:rPr sz="3900" b="1" kern="0">
                <a:solidFill>
                  <a:sysClr val="windowText" lastClr="000000"/>
                </a:solidFill>
                <a:latin typeface="Calibri"/>
                <a:ea typeface="Calibri"/>
                <a:cs typeface="Calibri"/>
                <a:sym typeface="Calibri"/>
              </a:rPr>
              <a:t>Steps of the Calvin Cycle</a:t>
            </a:r>
            <a:endParaRPr sz="2400" kern="0">
              <a:solidFill>
                <a:sysClr val="windowText" lastClr="000000"/>
              </a:solidFill>
              <a:latin typeface="Arial"/>
              <a:ea typeface="Arial"/>
              <a:cs typeface="Arial"/>
              <a:sym typeface="Arial"/>
            </a:endParaRPr>
          </a:p>
        </p:txBody>
      </p:sp>
      <p:pic>
        <p:nvPicPr>
          <p:cNvPr id="1023" name="image72.png" descr="10-17-CalvinCycleArt-L3"/>
          <p:cNvPicPr/>
          <p:nvPr/>
        </p:nvPicPr>
        <p:blipFill rotWithShape="1">
          <a:blip r:embed="rId4"/>
          <a:srcRect b="3760"/>
          <a:stretch/>
        </p:blipFill>
        <p:spPr>
          <a:xfrm>
            <a:off x="215032" y="592250"/>
            <a:ext cx="6638650" cy="4771813"/>
          </a:xfrm>
          <a:prstGeom prst="rect">
            <a:avLst/>
          </a:prstGeom>
          <a:ln w="12700">
            <a:miter lim="400000"/>
          </a:ln>
        </p:spPr>
      </p:pic>
      <p:pic>
        <p:nvPicPr>
          <p:cNvPr id="1024" name="pasted-image.png"/>
          <p:cNvPicPr/>
          <p:nvPr/>
        </p:nvPicPr>
        <p:blipFill>
          <a:blip r:embed="rId5"/>
          <a:srcRect l="3871" t="2420" r="17724" b="13806"/>
          <a:stretch>
            <a:fillRect/>
          </a:stretch>
        </p:blipFill>
        <p:spPr>
          <a:xfrm>
            <a:off x="3581400" y="762000"/>
            <a:ext cx="311837" cy="320307"/>
          </a:xfrm>
          <a:prstGeom prst="rect">
            <a:avLst/>
          </a:prstGeom>
          <a:ln w="12700">
            <a:miter lim="400000"/>
          </a:ln>
        </p:spPr>
      </p:pic>
      <p:pic>
        <p:nvPicPr>
          <p:cNvPr id="1025" name="pasted-image.png"/>
          <p:cNvPicPr/>
          <p:nvPr/>
        </p:nvPicPr>
        <p:blipFill>
          <a:blip r:embed="rId6"/>
          <a:stretch>
            <a:fillRect/>
          </a:stretch>
        </p:blipFill>
        <p:spPr>
          <a:xfrm>
            <a:off x="5943600" y="1203721"/>
            <a:ext cx="320279" cy="320279"/>
          </a:xfrm>
          <a:prstGeom prst="rect">
            <a:avLst/>
          </a:prstGeom>
          <a:ln w="12700">
            <a:miter lim="400000"/>
          </a:ln>
        </p:spPr>
      </p:pic>
      <p:pic>
        <p:nvPicPr>
          <p:cNvPr id="1026" name="pasted-image.png"/>
          <p:cNvPicPr/>
          <p:nvPr/>
        </p:nvPicPr>
        <p:blipFill>
          <a:blip r:embed="rId3"/>
          <a:stretch>
            <a:fillRect/>
          </a:stretch>
        </p:blipFill>
        <p:spPr>
          <a:xfrm>
            <a:off x="5621372" y="2123730"/>
            <a:ext cx="314671" cy="314670"/>
          </a:xfrm>
          <a:prstGeom prst="rect">
            <a:avLst/>
          </a:prstGeom>
          <a:ln w="12700">
            <a:miter lim="400000"/>
          </a:ln>
        </p:spPr>
      </p:pic>
      <p:pic>
        <p:nvPicPr>
          <p:cNvPr id="1027" name="pasted-image.png"/>
          <p:cNvPicPr/>
          <p:nvPr/>
        </p:nvPicPr>
        <p:blipFill>
          <a:blip r:embed="rId7"/>
          <a:srcRect l="10633" t="10260" r="12292" b="12010"/>
          <a:stretch>
            <a:fillRect/>
          </a:stretch>
        </p:blipFill>
        <p:spPr>
          <a:xfrm>
            <a:off x="6769190" y="4022845"/>
            <a:ext cx="289134" cy="291594"/>
          </a:xfrm>
          <a:prstGeom prst="rect">
            <a:avLst/>
          </a:prstGeom>
          <a:ln w="12700">
            <a:miter lim="400000"/>
          </a:ln>
        </p:spPr>
      </p:pic>
      <p:sp>
        <p:nvSpPr>
          <p:cNvPr id="1028" name="Shape 1028"/>
          <p:cNvSpPr/>
          <p:nvPr/>
        </p:nvSpPr>
        <p:spPr>
          <a:xfrm>
            <a:off x="5528383" y="4021258"/>
            <a:ext cx="1166868" cy="396241"/>
          </a:xfrm>
          <a:prstGeom prst="rect">
            <a:avLst/>
          </a:prstGeom>
          <a:solidFill>
            <a:srgbClr val="FFFFFF"/>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1031" name="Shape 1031"/>
          <p:cNvSpPr/>
          <p:nvPr/>
        </p:nvSpPr>
        <p:spPr>
          <a:xfrm>
            <a:off x="3184235" y="4794384"/>
            <a:ext cx="2319338" cy="569679"/>
          </a:xfrm>
          <a:prstGeom prst="rect">
            <a:avLst/>
          </a:prstGeom>
          <a:solidFill>
            <a:srgbClr val="FFFFFF"/>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1032" name="Shape 1032"/>
          <p:cNvSpPr/>
          <p:nvPr/>
        </p:nvSpPr>
        <p:spPr>
          <a:xfrm>
            <a:off x="1891984" y="3649495"/>
            <a:ext cx="1166869" cy="396241"/>
          </a:xfrm>
          <a:prstGeom prst="rect">
            <a:avLst/>
          </a:prstGeom>
          <a:solidFill>
            <a:srgbClr val="FFFFFF"/>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16" name="Shape 994"/>
          <p:cNvSpPr/>
          <p:nvPr/>
        </p:nvSpPr>
        <p:spPr>
          <a:xfrm>
            <a:off x="1488523" y="3635139"/>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40000"/>
              </a:lnSpc>
              <a:defRPr sz="1800" b="0">
                <a:solidFill>
                  <a:srgbClr val="000000"/>
                </a:solidFill>
              </a:defRPr>
            </a:pPr>
            <a:r>
              <a:rPr kern="0" dirty="0">
                <a:latin typeface="Times New Roman"/>
                <a:cs typeface="Times New Roman"/>
                <a:sym typeface="Times New Roman"/>
              </a:rPr>
              <a:t>4b</a:t>
            </a:r>
          </a:p>
        </p:txBody>
      </p:sp>
      <p:sp>
        <p:nvSpPr>
          <p:cNvPr id="17" name="Shape 993"/>
          <p:cNvSpPr/>
          <p:nvPr/>
        </p:nvSpPr>
        <p:spPr>
          <a:xfrm>
            <a:off x="2780775" y="4947753"/>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30000"/>
              </a:lnSpc>
              <a:defRPr sz="1800" b="0">
                <a:solidFill>
                  <a:srgbClr val="000000"/>
                </a:solidFill>
              </a:defRPr>
            </a:pPr>
            <a:r>
              <a:rPr kern="0" dirty="0">
                <a:latin typeface="Times New Roman"/>
                <a:cs typeface="Times New Roman"/>
                <a:sym typeface="Times New Roman"/>
              </a:rPr>
              <a:t>4a</a:t>
            </a:r>
          </a:p>
        </p:txBody>
      </p:sp>
      <p:sp>
        <p:nvSpPr>
          <p:cNvPr id="2" name="Slide Number Placeholder 1"/>
          <p:cNvSpPr>
            <a:spLocks noGrp="1"/>
          </p:cNvSpPr>
          <p:nvPr>
            <p:ph type="sldNum" sz="quarter" idx="2"/>
          </p:nvPr>
        </p:nvSpPr>
        <p:spPr>
          <a:xfrm>
            <a:off x="6913757" y="6581876"/>
            <a:ext cx="2133600" cy="288824"/>
          </a:xfrm>
        </p:spPr>
        <p:txBody>
          <a:bodyPr/>
          <a:lstStyle/>
          <a:p>
            <a:fld id="{86CB4B4D-7CA3-9044-876B-883B54F8677D}" type="slidenum">
              <a:rPr lang="en-US" smtClean="0"/>
              <a:pPr/>
              <a:t>77</a:t>
            </a:fld>
            <a:endParaRPr lang="en-US" dirty="0"/>
          </a:p>
        </p:txBody>
      </p:sp>
    </p:spTree>
    <p:extLst>
      <p:ext uri="{BB962C8B-B14F-4D97-AF65-F5344CB8AC3E}">
        <p14:creationId xmlns:p14="http://schemas.microsoft.com/office/powerpoint/2010/main" val="101420283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1"/>
                                        </p:tgtEl>
                                        <p:attrNameLst>
                                          <p:attrName>style.visibility</p:attrName>
                                        </p:attrNameLst>
                                      </p:cBhvr>
                                      <p:to>
                                        <p:strVal val="visible"/>
                                      </p:to>
                                    </p:set>
                                    <p:animEffect transition="in" filter="fade">
                                      <p:cBhvr>
                                        <p:cTn id="7" dur="500"/>
                                        <p:tgtEl>
                                          <p:spTgt spid="1021"/>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020"/>
                                        </p:tgtEl>
                                        <p:attrNameLst>
                                          <p:attrName>style.visibility</p:attrName>
                                        </p:attrNameLst>
                                      </p:cBhvr>
                                      <p:to>
                                        <p:strVal val="visible"/>
                                      </p:to>
                                    </p:set>
                                    <p:anim calcmode="lin" valueType="num">
                                      <p:cBhvr>
                                        <p:cTn id="11" dur="500" fill="hold"/>
                                        <p:tgtEl>
                                          <p:spTgt spid="1020"/>
                                        </p:tgtEl>
                                        <p:attrNameLst>
                                          <p:attrName>ppt_x</p:attrName>
                                        </p:attrNameLst>
                                      </p:cBhvr>
                                      <p:tavLst>
                                        <p:tav tm="0">
                                          <p:val>
                                            <p:strVal val="#ppt_x"/>
                                          </p:val>
                                        </p:tav>
                                        <p:tav tm="100000">
                                          <p:val>
                                            <p:strVal val="#ppt_x"/>
                                          </p:val>
                                        </p:tav>
                                      </p:tavLst>
                                    </p:anim>
                                    <p:anim calcmode="lin" valueType="num">
                                      <p:cBhvr>
                                        <p:cTn id="12" dur="500" fill="hold"/>
                                        <p:tgtEl>
                                          <p:spTgt spid="10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 grpId="0" animBg="1" advAuto="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image11.jpg" descr="leaf border.jpg"/>
          <p:cNvPicPr/>
          <p:nvPr/>
        </p:nvPicPr>
        <p:blipFill>
          <a:blip r:embed="rId2"/>
          <a:stretch>
            <a:fillRect/>
          </a:stretch>
        </p:blipFill>
        <p:spPr>
          <a:xfrm>
            <a:off x="0" y="5503720"/>
            <a:ext cx="9144000" cy="1354280"/>
          </a:xfrm>
          <a:prstGeom prst="rect">
            <a:avLst/>
          </a:prstGeom>
          <a:ln w="12700">
            <a:miter lim="400000"/>
          </a:ln>
        </p:spPr>
      </p:pic>
      <p:sp>
        <p:nvSpPr>
          <p:cNvPr id="1035" name="Shape 1035"/>
          <p:cNvSpPr/>
          <p:nvPr/>
        </p:nvSpPr>
        <p:spPr>
          <a:xfrm>
            <a:off x="457200" y="5610085"/>
            <a:ext cx="8710222" cy="1061829"/>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defTabSz="457200">
              <a:buClr>
                <a:srgbClr val="1FBC2D"/>
              </a:buClr>
              <a:buSzPct val="100000"/>
            </a:pPr>
            <a:r>
              <a:rPr sz="2100" kern="0" dirty="0">
                <a:solidFill>
                  <a:srgbClr val="0433FF"/>
                </a:solidFill>
                <a:latin typeface="Calibri"/>
                <a:ea typeface="Calibri"/>
                <a:cs typeface="Calibri"/>
                <a:sym typeface="Calibri"/>
              </a:rPr>
              <a:t>A series of reactions involving </a:t>
            </a:r>
            <a:r>
              <a:rPr lang="en-US" sz="2100" kern="0" dirty="0">
                <a:solidFill>
                  <a:srgbClr val="0433FF"/>
                </a:solidFill>
                <a:latin typeface="Calibri"/>
                <a:ea typeface="Calibri"/>
                <a:cs typeface="Calibri"/>
                <a:sym typeface="Calibri"/>
              </a:rPr>
              <a:t>ATP and NADPH</a:t>
            </a:r>
            <a:r>
              <a:rPr sz="2100" kern="0" dirty="0">
                <a:solidFill>
                  <a:srgbClr val="0433FF"/>
                </a:solidFill>
                <a:latin typeface="Calibri"/>
                <a:ea typeface="Calibri"/>
                <a:cs typeface="Calibri"/>
                <a:sym typeface="Calibri"/>
              </a:rPr>
              <a:t> converts this molecule into two molecules of </a:t>
            </a:r>
            <a:r>
              <a:rPr lang="en-US" sz="2100" kern="0" dirty="0">
                <a:solidFill>
                  <a:srgbClr val="0433FF"/>
                </a:solidFill>
                <a:latin typeface="Calibri"/>
                <a:ea typeface="Calibri"/>
                <a:cs typeface="Calibri"/>
                <a:sym typeface="Calibri"/>
              </a:rPr>
              <a:t>G3P,</a:t>
            </a:r>
            <a:r>
              <a:rPr sz="2100" kern="0" dirty="0">
                <a:solidFill>
                  <a:srgbClr val="0433FF"/>
                </a:solidFill>
                <a:latin typeface="Calibri"/>
                <a:ea typeface="Calibri"/>
                <a:cs typeface="Calibri"/>
                <a:sym typeface="Calibri"/>
              </a:rPr>
              <a:t> which is a three-carbon compound</a:t>
            </a:r>
            <a:r>
              <a:rPr lang="en-US" sz="2100" kern="0" dirty="0">
                <a:solidFill>
                  <a:srgbClr val="0433FF"/>
                </a:solidFill>
                <a:latin typeface="Calibri"/>
                <a:ea typeface="Calibri"/>
                <a:cs typeface="Calibri"/>
                <a:sym typeface="Calibri"/>
              </a:rPr>
              <a:t> [REDUCTION]</a:t>
            </a:r>
            <a:r>
              <a:rPr sz="2100" kern="0" dirty="0">
                <a:solidFill>
                  <a:srgbClr val="0433FF"/>
                </a:solidFill>
                <a:latin typeface="Calibri"/>
                <a:ea typeface="Calibri"/>
                <a:cs typeface="Calibri"/>
                <a:sym typeface="Calibri"/>
              </a:rPr>
              <a:t>.</a:t>
            </a:r>
            <a:endParaRPr sz="2100" kern="0" dirty="0">
              <a:solidFill>
                <a:srgbClr val="0433FF"/>
              </a:solidFill>
              <a:latin typeface="Arial"/>
              <a:ea typeface="Arial"/>
              <a:cs typeface="Arial"/>
              <a:sym typeface="Arial"/>
            </a:endParaRPr>
          </a:p>
          <a:p>
            <a:pPr marL="342900" indent="-342900" defTabSz="457200"/>
            <a:endParaRPr sz="2100" kern="0" dirty="0">
              <a:solidFill>
                <a:srgbClr val="0433FF"/>
              </a:solidFill>
              <a:latin typeface="Calibri"/>
              <a:ea typeface="Calibri"/>
              <a:cs typeface="Calibri"/>
              <a:sym typeface="Calibri"/>
            </a:endParaRPr>
          </a:p>
        </p:txBody>
      </p:sp>
      <p:sp>
        <p:nvSpPr>
          <p:cNvPr id="1037" name="Shape 1037"/>
          <p:cNvSpPr/>
          <p:nvPr/>
        </p:nvSpPr>
        <p:spPr>
          <a:xfrm>
            <a:off x="2024735" y="6296659"/>
            <a:ext cx="2962609"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r>
              <a:rPr sz="1600" b="1" kern="0" dirty="0">
                <a:solidFill>
                  <a:srgbClr val="632523"/>
                </a:solidFill>
                <a:effectLst>
                  <a:outerShdw blurRad="38100" dist="38100" dir="2700000" rotWithShape="0">
                    <a:srgbClr val="000000">
                      <a:alpha val="43137"/>
                    </a:srgbClr>
                  </a:outerShdw>
                </a:effectLst>
                <a:latin typeface="Calibri"/>
                <a:ea typeface="Calibri"/>
                <a:cs typeface="Calibri"/>
                <a:sym typeface="Calibri"/>
              </a:rPr>
              <a:t>(Glyceraldehyde-3-phosphate)</a:t>
            </a:r>
          </a:p>
        </p:txBody>
      </p:sp>
      <p:pic>
        <p:nvPicPr>
          <p:cNvPr id="1038" name="pasted-image.png"/>
          <p:cNvPicPr/>
          <p:nvPr/>
        </p:nvPicPr>
        <p:blipFill>
          <a:blip r:embed="rId3"/>
          <a:srcRect l="10633" t="10260" r="12292" b="12010"/>
          <a:stretch>
            <a:fillRect/>
          </a:stretch>
        </p:blipFill>
        <p:spPr>
          <a:xfrm>
            <a:off x="135683" y="5657958"/>
            <a:ext cx="289135" cy="291593"/>
          </a:xfrm>
          <a:prstGeom prst="rect">
            <a:avLst/>
          </a:prstGeom>
          <a:ln w="12700">
            <a:miter lim="400000"/>
          </a:ln>
        </p:spPr>
      </p:pic>
      <p:sp>
        <p:nvSpPr>
          <p:cNvPr id="1039" name="Shape 1039"/>
          <p:cNvSpPr/>
          <p:nvPr/>
        </p:nvSpPr>
        <p:spPr>
          <a:xfrm>
            <a:off x="-56678" y="-22672"/>
            <a:ext cx="6284914" cy="102127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sz="3900" kern="0">
                <a:solidFill>
                  <a:sysClr val="windowText" lastClr="000000"/>
                </a:solidFill>
                <a:latin typeface="Calibri"/>
                <a:ea typeface="Calibri"/>
                <a:cs typeface="Calibri"/>
                <a:sym typeface="Calibri"/>
              </a:rPr>
              <a:t> </a:t>
            </a:r>
            <a:r>
              <a:rPr sz="3900" b="1" kern="0">
                <a:solidFill>
                  <a:sysClr val="windowText" lastClr="000000"/>
                </a:solidFill>
                <a:latin typeface="Calibri"/>
                <a:ea typeface="Calibri"/>
                <a:cs typeface="Calibri"/>
                <a:sym typeface="Calibri"/>
              </a:rPr>
              <a:t>Steps of the Calvin Cycle</a:t>
            </a:r>
            <a:endParaRPr sz="2400" kern="0">
              <a:solidFill>
                <a:sysClr val="windowText" lastClr="000000"/>
              </a:solidFill>
              <a:latin typeface="Arial"/>
              <a:ea typeface="Arial"/>
              <a:cs typeface="Arial"/>
              <a:sym typeface="Arial"/>
            </a:endParaRPr>
          </a:p>
        </p:txBody>
      </p:sp>
      <p:pic>
        <p:nvPicPr>
          <p:cNvPr id="1040" name="image72.png" descr="10-17-CalvinCycleArt-L3"/>
          <p:cNvPicPr/>
          <p:nvPr/>
        </p:nvPicPr>
        <p:blipFill rotWithShape="1">
          <a:blip r:embed="rId4"/>
          <a:srcRect b="2309"/>
          <a:stretch/>
        </p:blipFill>
        <p:spPr>
          <a:xfrm>
            <a:off x="135683" y="603587"/>
            <a:ext cx="6638650" cy="4843778"/>
          </a:xfrm>
          <a:prstGeom prst="rect">
            <a:avLst/>
          </a:prstGeom>
          <a:ln w="12700">
            <a:miter lim="400000"/>
          </a:ln>
        </p:spPr>
      </p:pic>
      <p:pic>
        <p:nvPicPr>
          <p:cNvPr id="1041" name="pasted-image.png"/>
          <p:cNvPicPr/>
          <p:nvPr/>
        </p:nvPicPr>
        <p:blipFill>
          <a:blip r:embed="rId5"/>
          <a:srcRect l="3871" t="2420" r="17724" b="13806"/>
          <a:stretch>
            <a:fillRect/>
          </a:stretch>
        </p:blipFill>
        <p:spPr>
          <a:xfrm>
            <a:off x="3635366" y="824160"/>
            <a:ext cx="311837" cy="320307"/>
          </a:xfrm>
          <a:prstGeom prst="rect">
            <a:avLst/>
          </a:prstGeom>
          <a:ln w="12700">
            <a:miter lim="400000"/>
          </a:ln>
        </p:spPr>
      </p:pic>
      <p:pic>
        <p:nvPicPr>
          <p:cNvPr id="1042" name="pasted-image.png"/>
          <p:cNvPicPr/>
          <p:nvPr/>
        </p:nvPicPr>
        <p:blipFill>
          <a:blip r:embed="rId6"/>
          <a:stretch>
            <a:fillRect/>
          </a:stretch>
        </p:blipFill>
        <p:spPr>
          <a:xfrm>
            <a:off x="6000326" y="1234548"/>
            <a:ext cx="320279" cy="320279"/>
          </a:xfrm>
          <a:prstGeom prst="rect">
            <a:avLst/>
          </a:prstGeom>
          <a:ln w="12700">
            <a:miter lim="400000"/>
          </a:ln>
        </p:spPr>
      </p:pic>
      <p:pic>
        <p:nvPicPr>
          <p:cNvPr id="1043" name="pasted-image.png"/>
          <p:cNvPicPr/>
          <p:nvPr/>
        </p:nvPicPr>
        <p:blipFill>
          <a:blip r:embed="rId7"/>
          <a:stretch>
            <a:fillRect/>
          </a:stretch>
        </p:blipFill>
        <p:spPr>
          <a:xfrm>
            <a:off x="5538373" y="2112498"/>
            <a:ext cx="314671" cy="314670"/>
          </a:xfrm>
          <a:prstGeom prst="rect">
            <a:avLst/>
          </a:prstGeom>
          <a:ln w="12700">
            <a:miter lim="400000"/>
          </a:ln>
        </p:spPr>
      </p:pic>
      <p:pic>
        <p:nvPicPr>
          <p:cNvPr id="1044" name="pasted-image.png"/>
          <p:cNvPicPr/>
          <p:nvPr/>
        </p:nvPicPr>
        <p:blipFill>
          <a:blip r:embed="rId3"/>
          <a:srcRect l="10633" t="10260" r="12292" b="12010"/>
          <a:stretch>
            <a:fillRect/>
          </a:stretch>
        </p:blipFill>
        <p:spPr>
          <a:xfrm>
            <a:off x="4842776" y="4170839"/>
            <a:ext cx="289135" cy="291593"/>
          </a:xfrm>
          <a:prstGeom prst="rect">
            <a:avLst/>
          </a:prstGeom>
          <a:ln w="12700">
            <a:miter lim="400000"/>
          </a:ln>
        </p:spPr>
      </p:pic>
      <p:sp>
        <p:nvSpPr>
          <p:cNvPr id="1047" name="Shape 1047"/>
          <p:cNvSpPr/>
          <p:nvPr/>
        </p:nvSpPr>
        <p:spPr>
          <a:xfrm>
            <a:off x="3104886" y="4805719"/>
            <a:ext cx="2319338" cy="569680"/>
          </a:xfrm>
          <a:prstGeom prst="rect">
            <a:avLst/>
          </a:prstGeom>
          <a:solidFill>
            <a:srgbClr val="FFFFFF"/>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1048" name="Shape 1048"/>
          <p:cNvSpPr/>
          <p:nvPr/>
        </p:nvSpPr>
        <p:spPr>
          <a:xfrm>
            <a:off x="1812635" y="3660830"/>
            <a:ext cx="1166869" cy="396241"/>
          </a:xfrm>
          <a:prstGeom prst="rect">
            <a:avLst/>
          </a:prstGeom>
          <a:solidFill>
            <a:srgbClr val="FFFFFF"/>
          </a:solidFill>
          <a:ln w="25400">
            <a:solidFill>
              <a:srgbClr val="424242"/>
            </a:solidFill>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17" name="Shape 994"/>
          <p:cNvSpPr/>
          <p:nvPr/>
        </p:nvSpPr>
        <p:spPr>
          <a:xfrm>
            <a:off x="1412720" y="3635139"/>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40000"/>
              </a:lnSpc>
              <a:defRPr sz="1800" b="0">
                <a:solidFill>
                  <a:srgbClr val="000000"/>
                </a:solidFill>
              </a:defRPr>
            </a:pPr>
            <a:r>
              <a:rPr kern="0" dirty="0">
                <a:latin typeface="Times New Roman"/>
                <a:cs typeface="Times New Roman"/>
                <a:sym typeface="Times New Roman"/>
              </a:rPr>
              <a:t>4b</a:t>
            </a:r>
          </a:p>
        </p:txBody>
      </p:sp>
      <p:sp>
        <p:nvSpPr>
          <p:cNvPr id="18" name="Shape 993"/>
          <p:cNvSpPr/>
          <p:nvPr/>
        </p:nvSpPr>
        <p:spPr>
          <a:xfrm>
            <a:off x="2704971" y="4934039"/>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30000"/>
              </a:lnSpc>
              <a:defRPr sz="1800" b="0">
                <a:solidFill>
                  <a:srgbClr val="000000"/>
                </a:solidFill>
              </a:defRPr>
            </a:pPr>
            <a:r>
              <a:rPr kern="0" dirty="0">
                <a:latin typeface="Times New Roman"/>
                <a:cs typeface="Times New Roman"/>
                <a:sym typeface="Times New Roman"/>
              </a:rPr>
              <a:t>4a</a:t>
            </a:r>
          </a:p>
        </p:txBody>
      </p:sp>
      <p:sp>
        <p:nvSpPr>
          <p:cNvPr id="2" name="Slide Number Placeholder 1"/>
          <p:cNvSpPr>
            <a:spLocks noGrp="1"/>
          </p:cNvSpPr>
          <p:nvPr>
            <p:ph type="sldNum" sz="quarter" idx="2"/>
          </p:nvPr>
        </p:nvSpPr>
        <p:spPr/>
        <p:txBody>
          <a:bodyPr/>
          <a:lstStyle/>
          <a:p>
            <a:fld id="{86CB4B4D-7CA3-9044-876B-883B54F8677D}" type="slidenum">
              <a:rPr lang="en-US" smtClean="0"/>
              <a:pPr/>
              <a:t>78</a:t>
            </a:fld>
            <a:endParaRPr lang="en-US"/>
          </a:p>
        </p:txBody>
      </p:sp>
    </p:spTree>
    <p:extLst>
      <p:ext uri="{BB962C8B-B14F-4D97-AF65-F5344CB8AC3E}">
        <p14:creationId xmlns:p14="http://schemas.microsoft.com/office/powerpoint/2010/main" val="122416219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500"/>
                                        <p:tgtEl>
                                          <p:spTgt spid="10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500"/>
                                        <p:tgtEl>
                                          <p:spTgt spid="10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37"/>
                                        </p:tgtEl>
                                        <p:attrNameLst>
                                          <p:attrName>style.visibility</p:attrName>
                                        </p:attrNameLst>
                                      </p:cBhvr>
                                      <p:to>
                                        <p:strVal val="visible"/>
                                      </p:to>
                                    </p:set>
                                    <p:animEffect transition="in" filter="fade">
                                      <p:cBhvr>
                                        <p:cTn id="16" dur="500"/>
                                        <p:tgtEl>
                                          <p:spTgt spid="10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4"/>
                                        </p:tgtEl>
                                        <p:attrNameLst>
                                          <p:attrName>style.visibility</p:attrName>
                                        </p:attrNameLst>
                                      </p:cBhvr>
                                      <p:to>
                                        <p:strVal val="visible"/>
                                      </p:to>
                                    </p:set>
                                    <p:animEffect transition="in" filter="fade">
                                      <p:cBhvr>
                                        <p:cTn id="21"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advAuto="0"/>
      <p:bldP spid="1037" grpId="0" animBg="1" advAuto="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0" name="image11.jpg" descr="leaf border.jpg"/>
          <p:cNvPicPr/>
          <p:nvPr/>
        </p:nvPicPr>
        <p:blipFill>
          <a:blip r:embed="rId2"/>
          <a:stretch>
            <a:fillRect/>
          </a:stretch>
        </p:blipFill>
        <p:spPr>
          <a:xfrm>
            <a:off x="0" y="5588736"/>
            <a:ext cx="9144000" cy="1269264"/>
          </a:xfrm>
          <a:prstGeom prst="rect">
            <a:avLst/>
          </a:prstGeom>
          <a:ln w="12700">
            <a:miter lim="400000"/>
          </a:ln>
        </p:spPr>
      </p:pic>
      <p:sp>
        <p:nvSpPr>
          <p:cNvPr id="1051" name="Shape 1051"/>
          <p:cNvSpPr/>
          <p:nvPr/>
        </p:nvSpPr>
        <p:spPr>
          <a:xfrm>
            <a:off x="648611" y="5593079"/>
            <a:ext cx="8565816" cy="1231106"/>
          </a:xfrm>
          <a:prstGeom prst="rect">
            <a:avLst/>
          </a:prstGeom>
          <a:solidFill>
            <a:srgbClr val="FFFF00"/>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57200">
              <a:buClr>
                <a:srgbClr val="FF0000"/>
              </a:buClr>
              <a:buSzPct val="100000"/>
            </a:pPr>
            <a:r>
              <a:rPr sz="2000" b="1" kern="0" dirty="0">
                <a:solidFill>
                  <a:srgbClr val="FF0000"/>
                </a:solidFill>
                <a:latin typeface="Calibri"/>
                <a:ea typeface="Calibri"/>
                <a:cs typeface="Calibri"/>
                <a:sym typeface="Calibri"/>
              </a:rPr>
              <a:t>Two molecules of </a:t>
            </a:r>
            <a:r>
              <a:rPr sz="2000" b="1" kern="0" dirty="0">
                <a:solidFill>
                  <a:srgbClr val="0000FF"/>
                </a:solidFill>
                <a:effectLst>
                  <a:outerShdw blurRad="38100" dist="38100" dir="2700000" rotWithShape="0">
                    <a:srgbClr val="000000">
                      <a:alpha val="43137"/>
                    </a:srgbClr>
                  </a:outerShdw>
                </a:effectLst>
                <a:latin typeface="Calibri"/>
                <a:ea typeface="Calibri"/>
                <a:cs typeface="Calibri"/>
                <a:sym typeface="Calibri"/>
              </a:rPr>
              <a:t>G3P</a:t>
            </a:r>
            <a:r>
              <a:rPr sz="2000" b="1" kern="0" dirty="0">
                <a:solidFill>
                  <a:srgbClr val="FF0000"/>
                </a:solidFill>
                <a:latin typeface="Calibri"/>
                <a:ea typeface="Calibri"/>
                <a:cs typeface="Calibri"/>
                <a:sym typeface="Calibri"/>
              </a:rPr>
              <a:t> </a:t>
            </a:r>
            <a:r>
              <a:rPr sz="2000" kern="0" dirty="0">
                <a:solidFill>
                  <a:srgbClr val="FF0000"/>
                </a:solidFill>
                <a:latin typeface="Calibri"/>
                <a:ea typeface="Calibri"/>
                <a:cs typeface="Calibri"/>
                <a:sym typeface="Calibri"/>
              </a:rPr>
              <a:t>are combined together to form a molecule of </a:t>
            </a:r>
            <a:r>
              <a:rPr sz="2800" b="1" u="sng" kern="0" dirty="0">
                <a:solidFill>
                  <a:srgbClr val="0000FF"/>
                </a:solidFill>
                <a:effectLst>
                  <a:outerShdw blurRad="38100" dist="38100" dir="2700000" rotWithShape="0">
                    <a:srgbClr val="000000">
                      <a:alpha val="43137"/>
                    </a:srgbClr>
                  </a:outerShdw>
                </a:effectLst>
                <a:latin typeface="Calibri"/>
                <a:ea typeface="Calibri"/>
                <a:cs typeface="Calibri"/>
                <a:sym typeface="Calibri"/>
              </a:rPr>
              <a:t>Glucose</a:t>
            </a:r>
            <a:r>
              <a:rPr sz="2000" kern="0" dirty="0">
                <a:solidFill>
                  <a:srgbClr val="FF0000"/>
                </a:solidFill>
                <a:latin typeface="Calibri"/>
                <a:ea typeface="Calibri"/>
                <a:cs typeface="Calibri"/>
                <a:sym typeface="Calibri"/>
              </a:rPr>
              <a:t>.</a:t>
            </a:r>
          </a:p>
          <a:p>
            <a:pPr defTabSz="457200"/>
            <a:endParaRPr sz="1200" kern="0" dirty="0">
              <a:solidFill>
                <a:sysClr val="windowText" lastClr="000000"/>
              </a:solidFill>
              <a:latin typeface="Arial"/>
              <a:ea typeface="Arial"/>
              <a:cs typeface="Arial"/>
              <a:sym typeface="Arial"/>
            </a:endParaRPr>
          </a:p>
          <a:p>
            <a:pPr defTabSz="457200">
              <a:buClr>
                <a:srgbClr val="0000FF"/>
              </a:buClr>
              <a:buSzPct val="100000"/>
            </a:pPr>
            <a:r>
              <a:rPr sz="2000" kern="0" dirty="0">
                <a:solidFill>
                  <a:srgbClr val="0000FF"/>
                </a:solidFill>
                <a:latin typeface="Calibri"/>
                <a:ea typeface="Calibri"/>
                <a:cs typeface="Calibri"/>
                <a:sym typeface="Calibri"/>
              </a:rPr>
              <a:t>Some of the </a:t>
            </a:r>
            <a:r>
              <a:rPr sz="2000" b="1" kern="0" dirty="0">
                <a:solidFill>
                  <a:srgbClr val="FF0000"/>
                </a:solidFill>
                <a:effectLst>
                  <a:outerShdw blurRad="38100" dist="38100" dir="2700000" rotWithShape="0">
                    <a:srgbClr val="000000">
                      <a:alpha val="43137"/>
                    </a:srgbClr>
                  </a:outerShdw>
                </a:effectLst>
                <a:latin typeface="Calibri"/>
                <a:ea typeface="Calibri"/>
                <a:cs typeface="Calibri"/>
                <a:sym typeface="Calibri"/>
              </a:rPr>
              <a:t>G3P</a:t>
            </a:r>
            <a:r>
              <a:rPr sz="2000" kern="0" dirty="0">
                <a:solidFill>
                  <a:srgbClr val="0000FF"/>
                </a:solidFill>
                <a:latin typeface="Calibri"/>
                <a:ea typeface="Calibri"/>
                <a:cs typeface="Calibri"/>
                <a:sym typeface="Calibri"/>
              </a:rPr>
              <a:t> is converted by a series of reactions into more </a:t>
            </a:r>
            <a:r>
              <a:rPr sz="2000" b="1" kern="0" dirty="0">
                <a:solidFill>
                  <a:srgbClr val="0000FF"/>
                </a:solidFill>
                <a:effectLst>
                  <a:outerShdw blurRad="38100" dist="38100" dir="2700000" rotWithShape="0">
                    <a:srgbClr val="000000">
                      <a:alpha val="43137"/>
                    </a:srgbClr>
                  </a:outerShdw>
                </a:effectLst>
                <a:latin typeface="Calibri"/>
                <a:ea typeface="Calibri"/>
                <a:cs typeface="Calibri"/>
                <a:sym typeface="Calibri"/>
              </a:rPr>
              <a:t>RuBP </a:t>
            </a:r>
            <a:r>
              <a:rPr sz="2000" kern="0" dirty="0">
                <a:solidFill>
                  <a:srgbClr val="0000FF"/>
                </a:solidFill>
                <a:latin typeface="Calibri"/>
                <a:ea typeface="Calibri"/>
                <a:cs typeface="Calibri"/>
                <a:sym typeface="Calibri"/>
              </a:rPr>
              <a:t>so that the reaction can occur again.</a:t>
            </a:r>
            <a:endParaRPr sz="1600" kern="0" dirty="0">
              <a:solidFill>
                <a:srgbClr val="0000FF"/>
              </a:solidFill>
              <a:latin typeface="Calibri"/>
              <a:ea typeface="Calibri"/>
              <a:cs typeface="Calibri"/>
              <a:sym typeface="Calibri"/>
            </a:endParaRPr>
          </a:p>
        </p:txBody>
      </p:sp>
      <p:sp>
        <p:nvSpPr>
          <p:cNvPr id="1054" name="Shape 1054"/>
          <p:cNvSpPr/>
          <p:nvPr/>
        </p:nvSpPr>
        <p:spPr>
          <a:xfrm>
            <a:off x="-68014" y="-22672"/>
            <a:ext cx="6284914" cy="102127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457200"/>
            <a:r>
              <a:rPr sz="3900" kern="0">
                <a:solidFill>
                  <a:sysClr val="windowText" lastClr="000000"/>
                </a:solidFill>
                <a:latin typeface="Calibri"/>
                <a:ea typeface="Calibri"/>
                <a:cs typeface="Calibri"/>
                <a:sym typeface="Calibri"/>
              </a:rPr>
              <a:t> </a:t>
            </a:r>
            <a:r>
              <a:rPr sz="3900" b="1" kern="0">
                <a:solidFill>
                  <a:sysClr val="windowText" lastClr="000000"/>
                </a:solidFill>
                <a:latin typeface="Calibri"/>
                <a:ea typeface="Calibri"/>
                <a:cs typeface="Calibri"/>
                <a:sym typeface="Calibri"/>
              </a:rPr>
              <a:t>Steps of the Calvin Cycle</a:t>
            </a:r>
            <a:endParaRPr sz="2400" kern="0">
              <a:solidFill>
                <a:sysClr val="windowText" lastClr="000000"/>
              </a:solidFill>
              <a:latin typeface="Arial"/>
              <a:ea typeface="Arial"/>
              <a:cs typeface="Arial"/>
              <a:sym typeface="Arial"/>
            </a:endParaRPr>
          </a:p>
        </p:txBody>
      </p:sp>
      <p:pic>
        <p:nvPicPr>
          <p:cNvPr id="1055" name="image72.png" descr="10-17-CalvinCycleArt-L3"/>
          <p:cNvPicPr/>
          <p:nvPr/>
        </p:nvPicPr>
        <p:blipFill>
          <a:blip r:embed="rId3"/>
          <a:stretch>
            <a:fillRect/>
          </a:stretch>
        </p:blipFill>
        <p:spPr>
          <a:xfrm>
            <a:off x="124348" y="603586"/>
            <a:ext cx="6638650" cy="4958241"/>
          </a:xfrm>
          <a:prstGeom prst="rect">
            <a:avLst/>
          </a:prstGeom>
          <a:ln w="12700">
            <a:miter lim="400000"/>
          </a:ln>
        </p:spPr>
      </p:pic>
      <p:pic>
        <p:nvPicPr>
          <p:cNvPr id="1056" name="pasted-image.png"/>
          <p:cNvPicPr/>
          <p:nvPr/>
        </p:nvPicPr>
        <p:blipFill>
          <a:blip r:embed="rId4"/>
          <a:srcRect l="3871" t="2420" r="17724" b="13806"/>
          <a:stretch>
            <a:fillRect/>
          </a:stretch>
        </p:blipFill>
        <p:spPr>
          <a:xfrm>
            <a:off x="3624031" y="824160"/>
            <a:ext cx="311836" cy="320307"/>
          </a:xfrm>
          <a:prstGeom prst="rect">
            <a:avLst/>
          </a:prstGeom>
          <a:ln w="12700">
            <a:miter lim="400000"/>
          </a:ln>
        </p:spPr>
      </p:pic>
      <p:pic>
        <p:nvPicPr>
          <p:cNvPr id="1057" name="pasted-image.png"/>
          <p:cNvPicPr/>
          <p:nvPr/>
        </p:nvPicPr>
        <p:blipFill>
          <a:blip r:embed="rId5"/>
          <a:stretch>
            <a:fillRect/>
          </a:stretch>
        </p:blipFill>
        <p:spPr>
          <a:xfrm>
            <a:off x="5988991" y="1234548"/>
            <a:ext cx="320279" cy="320279"/>
          </a:xfrm>
          <a:prstGeom prst="rect">
            <a:avLst/>
          </a:prstGeom>
          <a:ln w="12700">
            <a:miter lim="400000"/>
          </a:ln>
        </p:spPr>
      </p:pic>
      <p:pic>
        <p:nvPicPr>
          <p:cNvPr id="1058" name="pasted-image.png"/>
          <p:cNvPicPr/>
          <p:nvPr/>
        </p:nvPicPr>
        <p:blipFill>
          <a:blip r:embed="rId6"/>
          <a:stretch>
            <a:fillRect/>
          </a:stretch>
        </p:blipFill>
        <p:spPr>
          <a:xfrm>
            <a:off x="5527038" y="2112498"/>
            <a:ext cx="314670" cy="314670"/>
          </a:xfrm>
          <a:prstGeom prst="rect">
            <a:avLst/>
          </a:prstGeom>
          <a:ln w="12700">
            <a:miter lim="400000"/>
          </a:ln>
        </p:spPr>
      </p:pic>
      <p:pic>
        <p:nvPicPr>
          <p:cNvPr id="1059" name="pasted-image.png"/>
          <p:cNvPicPr/>
          <p:nvPr/>
        </p:nvPicPr>
        <p:blipFill>
          <a:blip r:embed="rId7"/>
          <a:srcRect l="10633" t="10260" r="12292" b="12010"/>
          <a:stretch>
            <a:fillRect/>
          </a:stretch>
        </p:blipFill>
        <p:spPr>
          <a:xfrm>
            <a:off x="4676319" y="4191000"/>
            <a:ext cx="289135" cy="291593"/>
          </a:xfrm>
          <a:prstGeom prst="rect">
            <a:avLst/>
          </a:prstGeom>
          <a:ln w="12700">
            <a:miter lim="400000"/>
          </a:ln>
        </p:spPr>
      </p:pic>
      <p:sp>
        <p:nvSpPr>
          <p:cNvPr id="1062" name="Shape 1062"/>
          <p:cNvSpPr/>
          <p:nvPr/>
        </p:nvSpPr>
        <p:spPr>
          <a:xfrm>
            <a:off x="3568" y="5430415"/>
            <a:ext cx="4053053" cy="158321"/>
          </a:xfrm>
          <a:prstGeom prst="rect">
            <a:avLst/>
          </a:prstGeom>
          <a:solidFill>
            <a:srgbClr val="FFFFFF"/>
          </a:solidFill>
          <a:ln w="12700">
            <a:miter lim="400000"/>
          </a:ln>
        </p:spPr>
        <p:txBody>
          <a:bodyPr lIns="0" tIns="0" rIns="0" bIns="0"/>
          <a:lstStyle/>
          <a:p>
            <a:endParaRPr kern="0">
              <a:solidFill>
                <a:sysClr val="windowText" lastClr="000000"/>
              </a:solidFill>
              <a:latin typeface="Times New Roman"/>
              <a:cs typeface="Times New Roman"/>
              <a:sym typeface="Times New Roman"/>
            </a:endParaRPr>
          </a:p>
        </p:txBody>
      </p:sp>
      <p:sp>
        <p:nvSpPr>
          <p:cNvPr id="15" name="Shape 994"/>
          <p:cNvSpPr/>
          <p:nvPr/>
        </p:nvSpPr>
        <p:spPr>
          <a:xfrm>
            <a:off x="1389795" y="3536340"/>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40000"/>
              </a:lnSpc>
              <a:defRPr sz="1800" b="0">
                <a:solidFill>
                  <a:srgbClr val="000000"/>
                </a:solidFill>
              </a:defRPr>
            </a:pPr>
            <a:r>
              <a:rPr kern="0" dirty="0">
                <a:latin typeface="Times New Roman"/>
                <a:cs typeface="Times New Roman"/>
                <a:sym typeface="Times New Roman"/>
              </a:rPr>
              <a:t>4b</a:t>
            </a:r>
          </a:p>
        </p:txBody>
      </p:sp>
      <p:sp>
        <p:nvSpPr>
          <p:cNvPr id="16" name="Shape 994"/>
          <p:cNvSpPr/>
          <p:nvPr/>
        </p:nvSpPr>
        <p:spPr>
          <a:xfrm>
            <a:off x="124348" y="6248400"/>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40000"/>
              </a:lnSpc>
              <a:defRPr sz="1800" b="0">
                <a:solidFill>
                  <a:srgbClr val="000000"/>
                </a:solidFill>
              </a:defRPr>
            </a:pPr>
            <a:r>
              <a:rPr kern="0" dirty="0">
                <a:latin typeface="Times New Roman"/>
                <a:cs typeface="Times New Roman"/>
                <a:sym typeface="Times New Roman"/>
              </a:rPr>
              <a:t>4b</a:t>
            </a:r>
          </a:p>
        </p:txBody>
      </p:sp>
      <p:sp>
        <p:nvSpPr>
          <p:cNvPr id="17" name="Shape 993"/>
          <p:cNvSpPr/>
          <p:nvPr/>
        </p:nvSpPr>
        <p:spPr>
          <a:xfrm>
            <a:off x="2704971" y="4934039"/>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30000"/>
              </a:lnSpc>
              <a:defRPr sz="1800" b="0">
                <a:solidFill>
                  <a:srgbClr val="000000"/>
                </a:solidFill>
              </a:defRPr>
            </a:pPr>
            <a:r>
              <a:rPr kern="0" dirty="0">
                <a:latin typeface="Times New Roman"/>
                <a:cs typeface="Times New Roman"/>
                <a:sym typeface="Times New Roman"/>
              </a:rPr>
              <a:t>4a</a:t>
            </a:r>
          </a:p>
        </p:txBody>
      </p:sp>
      <p:sp>
        <p:nvSpPr>
          <p:cNvPr id="18" name="Shape 993"/>
          <p:cNvSpPr/>
          <p:nvPr/>
        </p:nvSpPr>
        <p:spPr>
          <a:xfrm>
            <a:off x="124348" y="5562600"/>
            <a:ext cx="399915" cy="421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b="1">
                <a:solidFill>
                  <a:srgbClr val="FFFFFF"/>
                </a:solidFill>
              </a:defRPr>
            </a:lvl1pPr>
          </a:lstStyle>
          <a:p>
            <a:pPr algn="ctr">
              <a:lnSpc>
                <a:spcPct val="130000"/>
              </a:lnSpc>
              <a:defRPr sz="1800" b="0">
                <a:solidFill>
                  <a:srgbClr val="000000"/>
                </a:solidFill>
              </a:defRPr>
            </a:pPr>
            <a:r>
              <a:rPr kern="0" dirty="0">
                <a:latin typeface="Times New Roman"/>
                <a:cs typeface="Times New Roman"/>
                <a:sym typeface="Times New Roman"/>
              </a:rPr>
              <a:t>4a</a:t>
            </a:r>
          </a:p>
        </p:txBody>
      </p:sp>
      <p:sp>
        <p:nvSpPr>
          <p:cNvPr id="19" name="TextBox 18">
            <a:extLst>
              <a:ext uri="{FF2B5EF4-FFF2-40B4-BE49-F238E27FC236}">
                <a16:creationId xmlns:a16="http://schemas.microsoft.com/office/drawing/2014/main" id="{4B9D4F92-49D5-4B20-A2EC-3B02B77B5290}"/>
              </a:ext>
            </a:extLst>
          </p:cNvPr>
          <p:cNvSpPr txBox="1"/>
          <p:nvPr/>
        </p:nvSpPr>
        <p:spPr>
          <a:xfrm>
            <a:off x="6883778" y="912169"/>
            <a:ext cx="2135874" cy="1384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indent="1588" defTabSz="457200"/>
            <a:r>
              <a:rPr lang="en-US" sz="2800" kern="0" dirty="0">
                <a:solidFill>
                  <a:sysClr val="windowText" lastClr="000000"/>
                </a:solidFill>
                <a:latin typeface="Calibri"/>
                <a:ea typeface="Calibri"/>
                <a:cs typeface="Calibri"/>
                <a:sym typeface="Calibri"/>
              </a:rPr>
              <a:t>There are 2 possibilities for </a:t>
            </a:r>
            <a:r>
              <a:rPr lang="en-US" sz="2800" b="1" kern="0" dirty="0">
                <a:solidFill>
                  <a:sysClr val="windowText" lastClr="000000"/>
                </a:solidFill>
                <a:effectLst>
                  <a:outerShdw blurRad="38100" dist="38100" dir="2700000" rotWithShape="0">
                    <a:srgbClr val="000000">
                      <a:alpha val="43137"/>
                    </a:srgbClr>
                  </a:outerShdw>
                </a:effectLst>
                <a:latin typeface="Calibri"/>
                <a:ea typeface="Calibri"/>
                <a:cs typeface="Calibri"/>
                <a:sym typeface="Calibri"/>
              </a:rPr>
              <a:t>G3P</a:t>
            </a:r>
            <a:r>
              <a:rPr lang="en-US" sz="2800" kern="0" dirty="0">
                <a:solidFill>
                  <a:sysClr val="windowText" lastClr="000000"/>
                </a:solidFill>
                <a:latin typeface="Calibri"/>
                <a:ea typeface="Calibri"/>
                <a:cs typeface="Calibri"/>
                <a:sym typeface="Calibri"/>
              </a:rPr>
              <a:t>:</a:t>
            </a:r>
            <a:endParaRPr lang="en-US" sz="2800" kern="0" dirty="0">
              <a:solidFill>
                <a:sysClr val="windowText" lastClr="000000"/>
              </a:solidFill>
              <a:latin typeface="Arial"/>
              <a:ea typeface="Arial"/>
              <a:cs typeface="Arial"/>
              <a:sym typeface="Arial"/>
            </a:endParaRPr>
          </a:p>
        </p:txBody>
      </p:sp>
    </p:spTree>
    <p:extLst>
      <p:ext uri="{BB962C8B-B14F-4D97-AF65-F5344CB8AC3E}">
        <p14:creationId xmlns:p14="http://schemas.microsoft.com/office/powerpoint/2010/main" val="1361997710"/>
      </p:ext>
    </p:extLst>
  </p:cSld>
  <p:clrMapOvr>
    <a:masterClrMapping/>
  </p:clrMapOvr>
  <p:transition spd="med">
    <p:fade thruBlk="1"/>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51">
                                            <p:txEl>
                                              <p:pRg st="0" end="0"/>
                                            </p:txEl>
                                          </p:spTgt>
                                        </p:tgtEl>
                                        <p:attrNameLst>
                                          <p:attrName>style.visibility</p:attrName>
                                        </p:attrNameLst>
                                      </p:cBhvr>
                                      <p:to>
                                        <p:strVal val="visible"/>
                                      </p:to>
                                    </p:set>
                                    <p:animEffect transition="in" filter="fade">
                                      <p:cBhvr>
                                        <p:cTn id="16" dur="500"/>
                                        <p:tgtEl>
                                          <p:spTgt spid="10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51">
                                            <p:txEl>
                                              <p:pRg st="2" end="2"/>
                                            </p:txEl>
                                          </p:spTgt>
                                        </p:tgtEl>
                                        <p:attrNameLst>
                                          <p:attrName>style.visibility</p:attrName>
                                        </p:attrNameLst>
                                      </p:cBhvr>
                                      <p:to>
                                        <p:strVal val="visible"/>
                                      </p:to>
                                    </p:set>
                                    <p:animEffect transition="in" filter="fade">
                                      <p:cBhvr>
                                        <p:cTn id="30" dur="500"/>
                                        <p:tgtEl>
                                          <p:spTgt spid="105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5_12cATPCycle-U.jpg"/>
          <p:cNvPicPr>
            <a:picLocks noChangeAspect="1"/>
          </p:cNvPicPr>
          <p:nvPr/>
        </p:nvPicPr>
        <p:blipFill rotWithShape="1">
          <a:blip r:embed="rId3">
            <a:extLst>
              <a:ext uri="{28A0092B-C50C-407E-A947-70E740481C1C}">
                <a14:useLocalDpi xmlns:a14="http://schemas.microsoft.com/office/drawing/2010/main" val="0"/>
              </a:ext>
            </a:extLst>
          </a:blip>
          <a:srcRect b="3985"/>
          <a:stretch/>
        </p:blipFill>
        <p:spPr>
          <a:xfrm>
            <a:off x="298704" y="1423416"/>
            <a:ext cx="8546592" cy="3851317"/>
          </a:xfrm>
          <a:prstGeom prst="rect">
            <a:avLst/>
          </a:prstGeom>
        </p:spPr>
      </p:pic>
      <p:sp>
        <p:nvSpPr>
          <p:cNvPr id="27" name="Text Box 31"/>
          <p:cNvSpPr txBox="1">
            <a:spLocks noChangeArrowheads="1"/>
          </p:cNvSpPr>
          <p:nvPr/>
        </p:nvSpPr>
        <p:spPr bwMode="auto">
          <a:xfrm>
            <a:off x="450894" y="1855418"/>
            <a:ext cx="2377440" cy="731520"/>
          </a:xfrm>
          <a:prstGeom prst="rect">
            <a:avLst/>
          </a:prstGeom>
          <a:solidFill>
            <a:srgbClr val="FFFF0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ATP synthesis</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is endergonic</a:t>
            </a:r>
          </a:p>
        </p:txBody>
      </p:sp>
      <p:sp>
        <p:nvSpPr>
          <p:cNvPr id="8" name="Text Box 31"/>
          <p:cNvSpPr txBox="1">
            <a:spLocks noChangeArrowheads="1"/>
          </p:cNvSpPr>
          <p:nvPr/>
        </p:nvSpPr>
        <p:spPr bwMode="auto">
          <a:xfrm>
            <a:off x="6707762" y="1846954"/>
            <a:ext cx="2286000" cy="731520"/>
          </a:xfrm>
          <a:prstGeom prst="rect">
            <a:avLst/>
          </a:prstGeom>
          <a:solidFill>
            <a:srgbClr val="92D050"/>
          </a:solidFill>
          <a:ln>
            <a:noFill/>
          </a:ln>
        </p:spPr>
        <p:txBody>
          <a:bodyPr wrap="none" lIns="0" tIns="0" rIns="0" bIns="0" anchor="ct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ATP hydrolysis</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is exergonic</a:t>
            </a:r>
          </a:p>
        </p:txBody>
      </p:sp>
      <p:sp>
        <p:nvSpPr>
          <p:cNvPr id="9" name="Text Box 31"/>
          <p:cNvSpPr txBox="1">
            <a:spLocks noChangeArrowheads="1"/>
          </p:cNvSpPr>
          <p:nvPr/>
        </p:nvSpPr>
        <p:spPr bwMode="auto">
          <a:xfrm>
            <a:off x="450895" y="4048283"/>
            <a:ext cx="2571704" cy="9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Energy from</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cellular respiration</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300" b="1" i="0" u="none" strike="noStrike" kern="1200" cap="none" spc="0" normalizeH="0" baseline="0" noProof="0" dirty="0">
                <a:ln>
                  <a:noFill/>
                </a:ln>
                <a:solidFill>
                  <a:srgbClr val="00B050"/>
                </a:solidFill>
                <a:effectLst/>
                <a:uLnTx/>
                <a:uFillTx/>
                <a:latin typeface="Arial" charset="0"/>
                <a:ea typeface="ＭＳ Ｐゴシック" charset="0"/>
              </a:rPr>
              <a:t>exergonic</a:t>
            </a: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0" name="Text Box 31"/>
          <p:cNvSpPr txBox="1">
            <a:spLocks noChangeArrowheads="1"/>
          </p:cNvSpPr>
          <p:nvPr/>
        </p:nvSpPr>
        <p:spPr bwMode="auto">
          <a:xfrm>
            <a:off x="6682363" y="4039819"/>
            <a:ext cx="1784304" cy="98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Energy for</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cellular work</a:t>
            </a:r>
            <a:b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300" b="1" i="0" u="none" strike="noStrike" kern="1200" cap="none" spc="0" normalizeH="0" baseline="0" noProof="0" dirty="0">
                <a:ln>
                  <a:noFill/>
                </a:ln>
                <a:solidFill>
                  <a:srgbClr val="FF0000"/>
                </a:solidFill>
                <a:effectLst/>
                <a:uLnTx/>
                <a:uFillTx/>
                <a:latin typeface="Arial" charset="0"/>
                <a:ea typeface="ＭＳ Ｐゴシック" charset="0"/>
              </a:rPr>
              <a:t>endergonic</a:t>
            </a: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1" name="Text Box 31"/>
          <p:cNvSpPr txBox="1">
            <a:spLocks noChangeArrowheads="1"/>
          </p:cNvSpPr>
          <p:nvPr/>
        </p:nvSpPr>
        <p:spPr bwMode="auto">
          <a:xfrm>
            <a:off x="4472563" y="1855419"/>
            <a:ext cx="582038" cy="30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ATP</a:t>
            </a:r>
          </a:p>
        </p:txBody>
      </p:sp>
      <p:sp>
        <p:nvSpPr>
          <p:cNvPr id="12" name="Text Box 31"/>
          <p:cNvSpPr txBox="1">
            <a:spLocks noChangeArrowheads="1"/>
          </p:cNvSpPr>
          <p:nvPr/>
        </p:nvSpPr>
        <p:spPr bwMode="auto">
          <a:xfrm>
            <a:off x="3812160" y="4878018"/>
            <a:ext cx="920705" cy="2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ADP </a:t>
            </a:r>
            <a:r>
              <a:rPr kumimoji="0" lang="en-US" sz="2300" b="1" i="0" u="none" strike="noStrike" kern="1200" cap="none" spc="0" normalizeH="0" baseline="0" noProof="0" dirty="0">
                <a:ln>
                  <a:noFill/>
                </a:ln>
                <a:solidFill>
                  <a:srgbClr val="000000"/>
                </a:solidFill>
                <a:effectLst/>
                <a:uLnTx/>
                <a:uFillTx/>
                <a:latin typeface="Symbol Std"/>
                <a:ea typeface="ＭＳ Ｐゴシック" charset="0"/>
                <a:cs typeface="Symbol Std"/>
              </a:rPr>
              <a:t>+</a:t>
            </a:r>
          </a:p>
        </p:txBody>
      </p:sp>
      <p:sp>
        <p:nvSpPr>
          <p:cNvPr id="13" name="Text Box 31"/>
          <p:cNvSpPr txBox="1">
            <a:spLocks noChangeArrowheads="1"/>
          </p:cNvSpPr>
          <p:nvPr/>
        </p:nvSpPr>
        <p:spPr bwMode="auto">
          <a:xfrm>
            <a:off x="4845096" y="4878018"/>
            <a:ext cx="243370" cy="29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 charset="0"/>
                <a:ea typeface="ＭＳ Ｐゴシック" charset="0"/>
              </a:rPr>
              <a:t>P</a:t>
            </a:r>
          </a:p>
        </p:txBody>
      </p:sp>
      <p:sp>
        <p:nvSpPr>
          <p:cNvPr id="14" name="Rectangle 2"/>
          <p:cNvSpPr txBox="1">
            <a:spLocks noChangeArrowheads="1"/>
          </p:cNvSpPr>
          <p:nvPr/>
        </p:nvSpPr>
        <p:spPr>
          <a:xfrm>
            <a:off x="228600" y="0"/>
            <a:ext cx="8686800" cy="1143000"/>
          </a:xfrm>
          <a:prstGeom prst="rect">
            <a:avLst/>
          </a:prstGeom>
          <a:solidFill>
            <a:srgbClr val="FFC000"/>
          </a:solidFill>
        </p:spPr>
        <p:txBody>
          <a:bodyPr lIns="90488" tIns="44450" rIns="90488" bIns="44450"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ATP</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drives Cellular Work by </a:t>
            </a:r>
            <a:r>
              <a:rPr kumimoji="0" lang="en-US" sz="3200" b="1" i="0" u="sng"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COUPLING</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Exergonic</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and </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Endergonic</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Reactions</a:t>
            </a:r>
            <a:endPar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Arrow: Curved Left 14">
            <a:extLst>
              <a:ext uri="{FF2B5EF4-FFF2-40B4-BE49-F238E27FC236}">
                <a16:creationId xmlns:a16="http://schemas.microsoft.com/office/drawing/2014/main" id="{E4F63CC6-B1A7-465D-8D0F-9C6762BFD2B0}"/>
              </a:ext>
            </a:extLst>
          </p:cNvPr>
          <p:cNvSpPr/>
          <p:nvPr/>
        </p:nvSpPr>
        <p:spPr bwMode="auto">
          <a:xfrm>
            <a:off x="5331844" y="2253584"/>
            <a:ext cx="696894" cy="2827865"/>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Arrow: Curved Left 15">
            <a:extLst>
              <a:ext uri="{FF2B5EF4-FFF2-40B4-BE49-F238E27FC236}">
                <a16:creationId xmlns:a16="http://schemas.microsoft.com/office/drawing/2014/main" id="{C66BE428-014F-4713-8D0F-BCDB37B44204}"/>
              </a:ext>
            </a:extLst>
          </p:cNvPr>
          <p:cNvSpPr/>
          <p:nvPr/>
        </p:nvSpPr>
        <p:spPr bwMode="auto">
          <a:xfrm rot="10800000">
            <a:off x="3053545" y="2158998"/>
            <a:ext cx="758613" cy="2827865"/>
          </a:xfrm>
          <a:prstGeom prst="curvedLeftArrow">
            <a:avLst/>
          </a:prstGeom>
          <a:solidFill>
            <a:srgbClr val="9A0A6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pic>
        <p:nvPicPr>
          <p:cNvPr id="17" name="Picture 16" descr="warm_up-01.eps">
            <a:extLst>
              <a:ext uri="{FF2B5EF4-FFF2-40B4-BE49-F238E27FC236}">
                <a16:creationId xmlns:a16="http://schemas.microsoft.com/office/drawing/2014/main" id="{51C7F6E2-8A9D-4FF8-B6DC-A6D927B14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300" y="5696981"/>
            <a:ext cx="1281553" cy="1039097"/>
          </a:xfrm>
          <a:prstGeom prst="rect">
            <a:avLst/>
          </a:prstGeom>
        </p:spPr>
      </p:pic>
    </p:spTree>
    <p:extLst>
      <p:ext uri="{BB962C8B-B14F-4D97-AF65-F5344CB8AC3E}">
        <p14:creationId xmlns:p14="http://schemas.microsoft.com/office/powerpoint/2010/main" val="42812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solidFill>
                  <a:srgbClr val="C00000"/>
                </a:solidFill>
              </a:rPr>
              <a:t>Dark Reaction </a:t>
            </a:r>
          </a:p>
        </p:txBody>
      </p:sp>
      <p:sp>
        <p:nvSpPr>
          <p:cNvPr id="198659" name="Rectangle 3"/>
          <p:cNvSpPr>
            <a:spLocks noGrp="1" noChangeArrowheads="1"/>
          </p:cNvSpPr>
          <p:nvPr>
            <p:ph type="body" idx="1"/>
          </p:nvPr>
        </p:nvSpPr>
        <p:spPr>
          <a:xfrm>
            <a:off x="457200" y="1143000"/>
            <a:ext cx="8458200" cy="4983163"/>
          </a:xfrm>
        </p:spPr>
        <p:txBody>
          <a:bodyPr>
            <a:normAutofit/>
          </a:bodyPr>
          <a:lstStyle/>
          <a:p>
            <a:pPr marL="609600" indent="-609600" eaLnBrk="1" hangingPunct="1">
              <a:buFontTx/>
              <a:buAutoNum type="arabicPeriod"/>
            </a:pPr>
            <a:r>
              <a:rPr lang="en-US" sz="2800" dirty="0"/>
              <a:t>Why is it called this?	</a:t>
            </a:r>
          </a:p>
          <a:p>
            <a:pPr marL="400050" lvl="1" indent="0" eaLnBrk="1" hangingPunct="1">
              <a:buNone/>
            </a:pPr>
            <a:r>
              <a:rPr lang="en-US" sz="2400" dirty="0"/>
              <a:t>	</a:t>
            </a:r>
            <a:r>
              <a:rPr lang="en-US" sz="2400" dirty="0">
                <a:solidFill>
                  <a:srgbClr val="C00000"/>
                </a:solidFill>
              </a:rPr>
              <a:t>- Doesn’t depend on light in order to occur</a:t>
            </a:r>
          </a:p>
          <a:p>
            <a:pPr marL="609600" indent="-609600" eaLnBrk="1" hangingPunct="1">
              <a:buFontTx/>
              <a:buAutoNum type="arabicPeriod"/>
            </a:pPr>
            <a:r>
              <a:rPr lang="en-US" sz="2800" dirty="0"/>
              <a:t>Alternative names for the Dark Reaction</a:t>
            </a:r>
          </a:p>
          <a:p>
            <a:pPr marL="990600" lvl="1" indent="-533400" eaLnBrk="1" hangingPunct="1">
              <a:buFontTx/>
              <a:buNone/>
            </a:pPr>
            <a:r>
              <a:rPr lang="en-US" sz="2400" dirty="0"/>
              <a:t>	</a:t>
            </a:r>
            <a:r>
              <a:rPr lang="en-US" sz="2400" dirty="0">
                <a:solidFill>
                  <a:srgbClr val="8A0000"/>
                </a:solidFill>
              </a:rPr>
              <a:t>1. Light Independent Reaction </a:t>
            </a:r>
          </a:p>
          <a:p>
            <a:pPr marL="990600" lvl="1" indent="-533400" eaLnBrk="1" hangingPunct="1">
              <a:buFontTx/>
              <a:buNone/>
            </a:pPr>
            <a:r>
              <a:rPr lang="en-US" sz="2400" dirty="0">
                <a:solidFill>
                  <a:srgbClr val="8A0000"/>
                </a:solidFill>
              </a:rPr>
              <a:t>	2. Carbon Fixation</a:t>
            </a:r>
          </a:p>
          <a:p>
            <a:pPr marL="990600" lvl="1" indent="-533400" eaLnBrk="1" hangingPunct="1">
              <a:buFontTx/>
              <a:buNone/>
            </a:pPr>
            <a:r>
              <a:rPr lang="en-US" sz="2400" dirty="0">
                <a:solidFill>
                  <a:srgbClr val="8A0000"/>
                </a:solidFill>
              </a:rPr>
              <a:t>		- </a:t>
            </a:r>
            <a:r>
              <a:rPr lang="en-US" sz="2400" dirty="0"/>
              <a:t>Plants take Carbon Dioxide (inorganic) molecules 	and convert them into Glucose molecules (organic)	</a:t>
            </a:r>
          </a:p>
          <a:p>
            <a:pPr marL="990600" lvl="1" indent="-533400" eaLnBrk="1" hangingPunct="1">
              <a:buFontTx/>
              <a:buNone/>
            </a:pPr>
            <a:r>
              <a:rPr lang="en-US" sz="2400" dirty="0"/>
              <a:t>	</a:t>
            </a:r>
            <a:r>
              <a:rPr lang="en-US" sz="2400" dirty="0">
                <a:solidFill>
                  <a:srgbClr val="8A0000"/>
                </a:solidFill>
              </a:rPr>
              <a:t>3. C3 Pathway </a:t>
            </a:r>
          </a:p>
          <a:p>
            <a:pPr marL="990600" lvl="1" indent="-533400" eaLnBrk="1" hangingPunct="1">
              <a:buFontTx/>
              <a:buNone/>
            </a:pPr>
            <a:r>
              <a:rPr lang="en-US" sz="2400" dirty="0">
                <a:solidFill>
                  <a:srgbClr val="8A0000"/>
                </a:solidFill>
              </a:rPr>
              <a:t>	4. Calvin-Benson Cycle </a:t>
            </a:r>
          </a:p>
          <a:p>
            <a:pPr marL="590550" indent="-533400" eaLnBrk="1" hangingPunct="1">
              <a:buFont typeface="+mj-lt"/>
              <a:buAutoNum type="arabicPeriod"/>
            </a:pPr>
            <a:r>
              <a:rPr lang="en-US" sz="2800" dirty="0"/>
              <a:t>Where does it occur?</a:t>
            </a:r>
          </a:p>
          <a:p>
            <a:pPr marL="457200" lvl="1" indent="0" eaLnBrk="1" hangingPunct="1">
              <a:buNone/>
            </a:pPr>
            <a:r>
              <a:rPr lang="en-US" sz="2400" dirty="0"/>
              <a:t>	</a:t>
            </a:r>
            <a:r>
              <a:rPr lang="en-US" sz="2400" dirty="0">
                <a:solidFill>
                  <a:srgbClr val="C00000"/>
                </a:solidFill>
              </a:rPr>
              <a:t>- </a:t>
            </a:r>
            <a:r>
              <a:rPr lang="en-US" sz="2400" dirty="0" err="1">
                <a:solidFill>
                  <a:srgbClr val="C00000"/>
                </a:solidFill>
              </a:rPr>
              <a:t>Stroma</a:t>
            </a:r>
            <a:endParaRPr lang="en-US" sz="2400" dirty="0">
              <a:solidFill>
                <a:srgbClr val="C00000"/>
              </a:solidFill>
            </a:endParaRPr>
          </a:p>
        </p:txBody>
      </p:sp>
      <p:pic>
        <p:nvPicPr>
          <p:cNvPr id="3" name="Picture 2" descr="try_it-01.eps">
            <a:extLst>
              <a:ext uri="{FF2B5EF4-FFF2-40B4-BE49-F238E27FC236}">
                <a16:creationId xmlns:a16="http://schemas.microsoft.com/office/drawing/2014/main" id="{2758D065-9A61-CB84-DD19-AE48A07B0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0" y="63829"/>
            <a:ext cx="939800" cy="762000"/>
          </a:xfrm>
          <a:prstGeom prst="rect">
            <a:avLst/>
          </a:prstGeom>
        </p:spPr>
      </p:pic>
    </p:spTree>
    <p:extLst>
      <p:ext uri="{BB962C8B-B14F-4D97-AF65-F5344CB8AC3E}">
        <p14:creationId xmlns:p14="http://schemas.microsoft.com/office/powerpoint/2010/main" val="2963393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fade">
                                      <p:cBhvr>
                                        <p:cTn id="12" dur="500"/>
                                        <p:tgtEl>
                                          <p:spTgt spid="198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fade">
                                      <p:cBhvr>
                                        <p:cTn id="17" dur="500"/>
                                        <p:tgtEl>
                                          <p:spTgt spid="198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8659">
                                            <p:txEl>
                                              <p:pRg st="3" end="3"/>
                                            </p:txEl>
                                          </p:spTgt>
                                        </p:tgtEl>
                                        <p:attrNameLst>
                                          <p:attrName>style.visibility</p:attrName>
                                        </p:attrNameLst>
                                      </p:cBhvr>
                                      <p:to>
                                        <p:strVal val="visible"/>
                                      </p:to>
                                    </p:set>
                                    <p:animEffect transition="in" filter="fade">
                                      <p:cBhvr>
                                        <p:cTn id="22" dur="500"/>
                                        <p:tgtEl>
                                          <p:spTgt spid="198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8659">
                                            <p:txEl>
                                              <p:pRg st="4" end="4"/>
                                            </p:txEl>
                                          </p:spTgt>
                                        </p:tgtEl>
                                        <p:attrNameLst>
                                          <p:attrName>style.visibility</p:attrName>
                                        </p:attrNameLst>
                                      </p:cBhvr>
                                      <p:to>
                                        <p:strVal val="visible"/>
                                      </p:to>
                                    </p:set>
                                    <p:animEffect transition="in" filter="fade">
                                      <p:cBhvr>
                                        <p:cTn id="27" dur="500"/>
                                        <p:tgtEl>
                                          <p:spTgt spid="198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8659">
                                            <p:txEl>
                                              <p:pRg st="5" end="5"/>
                                            </p:txEl>
                                          </p:spTgt>
                                        </p:tgtEl>
                                        <p:attrNameLst>
                                          <p:attrName>style.visibility</p:attrName>
                                        </p:attrNameLst>
                                      </p:cBhvr>
                                      <p:to>
                                        <p:strVal val="visible"/>
                                      </p:to>
                                    </p:set>
                                    <p:animEffect transition="in" filter="fade">
                                      <p:cBhvr>
                                        <p:cTn id="32" dur="500"/>
                                        <p:tgtEl>
                                          <p:spTgt spid="1986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8659">
                                            <p:txEl>
                                              <p:pRg st="6" end="6"/>
                                            </p:txEl>
                                          </p:spTgt>
                                        </p:tgtEl>
                                        <p:attrNameLst>
                                          <p:attrName>style.visibility</p:attrName>
                                        </p:attrNameLst>
                                      </p:cBhvr>
                                      <p:to>
                                        <p:strVal val="visible"/>
                                      </p:to>
                                    </p:set>
                                    <p:animEffect transition="in" filter="fade">
                                      <p:cBhvr>
                                        <p:cTn id="37" dur="500"/>
                                        <p:tgtEl>
                                          <p:spTgt spid="1986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8659">
                                            <p:txEl>
                                              <p:pRg st="7" end="7"/>
                                            </p:txEl>
                                          </p:spTgt>
                                        </p:tgtEl>
                                        <p:attrNameLst>
                                          <p:attrName>style.visibility</p:attrName>
                                        </p:attrNameLst>
                                      </p:cBhvr>
                                      <p:to>
                                        <p:strVal val="visible"/>
                                      </p:to>
                                    </p:set>
                                    <p:animEffect transition="in" filter="fade">
                                      <p:cBhvr>
                                        <p:cTn id="42" dur="500"/>
                                        <p:tgtEl>
                                          <p:spTgt spid="1986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8659">
                                            <p:txEl>
                                              <p:pRg st="8" end="8"/>
                                            </p:txEl>
                                          </p:spTgt>
                                        </p:tgtEl>
                                        <p:attrNameLst>
                                          <p:attrName>style.visibility</p:attrName>
                                        </p:attrNameLst>
                                      </p:cBhvr>
                                      <p:to>
                                        <p:strVal val="visible"/>
                                      </p:to>
                                    </p:set>
                                    <p:animEffect transition="in" filter="fade">
                                      <p:cBhvr>
                                        <p:cTn id="47" dur="500"/>
                                        <p:tgtEl>
                                          <p:spTgt spid="1986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8659">
                                            <p:txEl>
                                              <p:pRg st="9" end="9"/>
                                            </p:txEl>
                                          </p:spTgt>
                                        </p:tgtEl>
                                        <p:attrNameLst>
                                          <p:attrName>style.visibility</p:attrName>
                                        </p:attrNameLst>
                                      </p:cBhvr>
                                      <p:to>
                                        <p:strVal val="visible"/>
                                      </p:to>
                                    </p:set>
                                    <p:animEffect transition="in" filter="fade">
                                      <p:cBhvr>
                                        <p:cTn id="52" dur="500"/>
                                        <p:tgtEl>
                                          <p:spTgt spid="198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719"/>
            <a:ext cx="6705600" cy="6238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666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7" name="Shape 95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a:pPr>
            <a:fld id="{86CB4B4D-7CA3-9044-876B-883B54F8677D}" type="slidenum">
              <a:rPr kumimoji="0" sz="1800" b="1"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sz="1800" b="0"/>
              </a:pPr>
              <a:t>82</a:t>
            </a:fld>
            <a:endParaRPr kumimoji="0" sz="1800" b="1" i="0" u="none" strike="noStrike" kern="1200" cap="none" spc="0" normalizeH="0" baseline="0" noProof="0">
              <a:ln>
                <a:noFill/>
              </a:ln>
              <a:solidFill>
                <a:srgbClr val="000000"/>
              </a:solidFill>
              <a:effectLst/>
              <a:uLnTx/>
              <a:uFillTx/>
              <a:latin typeface="Arial"/>
              <a:cs typeface="Arial"/>
              <a:sym typeface="Arial"/>
            </a:endParaRPr>
          </a:p>
        </p:txBody>
      </p:sp>
      <p:sp>
        <p:nvSpPr>
          <p:cNvPr id="958" name="Shape 958"/>
          <p:cNvSpPr>
            <a:spLocks noGrp="1"/>
          </p:cNvSpPr>
          <p:nvPr>
            <p:ph type="title"/>
          </p:nvPr>
        </p:nvSpPr>
        <p:spPr>
          <a:xfrm>
            <a:off x="609600" y="0"/>
            <a:ext cx="7848600" cy="868363"/>
          </a:xfrm>
          <a:prstGeom prst="rect">
            <a:avLst/>
          </a:prstGeom>
        </p:spPr>
        <p:txBody>
          <a:bodyPr lIns="0" tIns="0" rIns="0" bIns="0">
            <a:normAutofit/>
          </a:bodyPr>
          <a:lstStyle>
            <a:lvl1pPr algn="ctr">
              <a:defRPr>
                <a:solidFill>
                  <a:srgbClr val="008000"/>
                </a:solidFill>
                <a:effectLst>
                  <a:outerShdw blurRad="38100" dist="38100" dir="2700000" rotWithShape="0">
                    <a:srgbClr val="C0C0C0"/>
                  </a:outerShdw>
                </a:effectLst>
                <a:latin typeface="Comic Sans MS"/>
                <a:ea typeface="Comic Sans MS"/>
                <a:cs typeface="Comic Sans MS"/>
                <a:sym typeface="Comic Sans MS"/>
              </a:defRPr>
            </a:lvl1pPr>
          </a:lstStyle>
          <a:p>
            <a:pPr lvl="0">
              <a:defRPr sz="1800" b="0">
                <a:solidFill>
                  <a:srgbClr val="000000"/>
                </a:solidFill>
                <a:effectLst/>
              </a:defRPr>
            </a:pPr>
            <a:r>
              <a:rPr sz="4000" b="1">
                <a:solidFill>
                  <a:srgbClr val="008000"/>
                </a:solidFill>
                <a:effectLst>
                  <a:outerShdw blurRad="38100" dist="38100" dir="2700000" rotWithShape="0">
                    <a:srgbClr val="C0C0C0"/>
                  </a:outerShdw>
                </a:effectLst>
              </a:rPr>
              <a:t>Photosynthesis Overview</a:t>
            </a:r>
          </a:p>
        </p:txBody>
      </p:sp>
      <p:sp>
        <p:nvSpPr>
          <p:cNvPr id="6" name="TextBox 5">
            <a:extLst>
              <a:ext uri="{FF2B5EF4-FFF2-40B4-BE49-F238E27FC236}">
                <a16:creationId xmlns:a16="http://schemas.microsoft.com/office/drawing/2014/main" id="{EAFFD7CA-FFFF-4A5E-867C-F812D6FF3A33}"/>
              </a:ext>
            </a:extLst>
          </p:cNvPr>
          <p:cNvSpPr txBox="1"/>
          <p:nvPr/>
        </p:nvSpPr>
        <p:spPr>
          <a:xfrm>
            <a:off x="228600" y="1676401"/>
            <a:ext cx="8839200" cy="19389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venir Book"/>
                <a:hlinkClick r:id="rId2"/>
              </a:rPr>
              <a:t>http://somup.com/c3eOIgTPql</a:t>
            </a:r>
            <a:r>
              <a:rPr kumimoji="0" lang="en-US" sz="4000" b="0" i="0" u="none" strike="noStrike" kern="1200" cap="none" spc="0" normalizeH="0" baseline="0" noProof="0">
                <a:ln>
                  <a:noFill/>
                </a:ln>
                <a:solidFill>
                  <a:srgbClr val="000000"/>
                </a:solidFill>
                <a:effectLst/>
                <a:uLnTx/>
                <a:uFillTx/>
                <a:latin typeface="Avenir Book"/>
              </a:rPr>
              <a:t> (</a:t>
            </a:r>
            <a:r>
              <a:rPr kumimoji="0" lang="en-US" sz="4000" b="0" i="0" u="none" strike="noStrike" kern="1200" cap="none" spc="0" normalizeH="0" baseline="0" noProof="0" dirty="0">
                <a:ln>
                  <a:noFill/>
                </a:ln>
                <a:solidFill>
                  <a:srgbClr val="000000"/>
                </a:solidFill>
                <a:effectLst/>
                <a:uLnTx/>
                <a:uFillTx/>
                <a:latin typeface="Avenir Book"/>
              </a:rPr>
              <a:t>3:06)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venir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 Book"/>
              </a:rPr>
              <a:t>Calvin Cycle of Photosynthesis</a:t>
            </a:r>
          </a:p>
        </p:txBody>
      </p:sp>
    </p:spTree>
    <p:extLst>
      <p:ext uri="{BB962C8B-B14F-4D97-AF65-F5344CB8AC3E}">
        <p14:creationId xmlns:p14="http://schemas.microsoft.com/office/powerpoint/2010/main" val="895691494"/>
      </p:ext>
    </p:extLst>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dirty="0">
                <a:solidFill>
                  <a:srgbClr val="A80000"/>
                </a:solidFill>
              </a:rPr>
              <a:t>Dark Reaction</a:t>
            </a:r>
            <a:endParaRPr lang="en-US" dirty="0"/>
          </a:p>
        </p:txBody>
      </p:sp>
      <p:sp>
        <p:nvSpPr>
          <p:cNvPr id="60419" name="Rectangle 3"/>
          <p:cNvSpPr>
            <a:spLocks noGrp="1" noChangeArrowheads="1"/>
          </p:cNvSpPr>
          <p:nvPr>
            <p:ph type="body" idx="1"/>
          </p:nvPr>
        </p:nvSpPr>
        <p:spPr>
          <a:xfrm>
            <a:off x="457200" y="1066800"/>
            <a:ext cx="8229600" cy="5059363"/>
          </a:xfrm>
        </p:spPr>
        <p:txBody>
          <a:bodyPr>
            <a:normAutofit fontScale="92500" lnSpcReduction="10000"/>
          </a:bodyPr>
          <a:lstStyle/>
          <a:p>
            <a:pPr marL="0" indent="0" eaLnBrk="1" hangingPunct="1">
              <a:buFontTx/>
              <a:buNone/>
              <a:defRPr/>
            </a:pPr>
            <a:r>
              <a:rPr lang="en-US" dirty="0"/>
              <a:t>1. Where does it occur?</a:t>
            </a:r>
          </a:p>
          <a:p>
            <a:pPr marL="0" indent="0" eaLnBrk="1" hangingPunct="1">
              <a:buFontTx/>
              <a:buNone/>
              <a:defRPr/>
            </a:pPr>
            <a:r>
              <a:rPr lang="en-US" dirty="0"/>
              <a:t>	 </a:t>
            </a:r>
            <a:r>
              <a:rPr lang="en-US" sz="2800" dirty="0" err="1">
                <a:solidFill>
                  <a:srgbClr val="A80000"/>
                </a:solidFill>
              </a:rPr>
              <a:t>Stroma</a:t>
            </a:r>
            <a:r>
              <a:rPr lang="en-US" sz="2800" dirty="0">
                <a:solidFill>
                  <a:srgbClr val="A80000"/>
                </a:solidFill>
              </a:rPr>
              <a:t> </a:t>
            </a:r>
          </a:p>
          <a:p>
            <a:pPr marL="0" indent="0" eaLnBrk="1" hangingPunct="1">
              <a:buFontTx/>
              <a:buNone/>
              <a:defRPr/>
            </a:pPr>
            <a:r>
              <a:rPr lang="en-US" dirty="0"/>
              <a:t>2. What is produced?</a:t>
            </a:r>
          </a:p>
          <a:p>
            <a:pPr marL="0" indent="0" eaLnBrk="1" hangingPunct="1">
              <a:buFontTx/>
              <a:buNone/>
              <a:defRPr/>
            </a:pPr>
            <a:r>
              <a:rPr lang="en-US" dirty="0"/>
              <a:t>	</a:t>
            </a:r>
            <a:r>
              <a:rPr lang="en-US" sz="2800" dirty="0">
                <a:solidFill>
                  <a:srgbClr val="A80000"/>
                </a:solidFill>
              </a:rPr>
              <a:t>Glucose </a:t>
            </a:r>
            <a:r>
              <a:rPr lang="en-US" sz="2800">
                <a:solidFill>
                  <a:srgbClr val="A80000"/>
                </a:solidFill>
              </a:rPr>
              <a:t>and water</a:t>
            </a:r>
            <a:endParaRPr lang="en-US" sz="2800" dirty="0">
              <a:solidFill>
                <a:srgbClr val="A80000"/>
              </a:solidFill>
            </a:endParaRPr>
          </a:p>
          <a:p>
            <a:pPr marL="0" indent="0" eaLnBrk="1" hangingPunct="1">
              <a:buFontTx/>
              <a:buNone/>
              <a:defRPr/>
            </a:pPr>
            <a:r>
              <a:rPr lang="en-US" dirty="0"/>
              <a:t>3. What is used? </a:t>
            </a:r>
          </a:p>
          <a:p>
            <a:pPr marL="0" indent="0" eaLnBrk="1" hangingPunct="1">
              <a:buFontTx/>
              <a:buNone/>
              <a:defRPr/>
            </a:pPr>
            <a:r>
              <a:rPr lang="en-US" dirty="0">
                <a:solidFill>
                  <a:srgbClr val="A80000"/>
                </a:solidFill>
              </a:rPr>
              <a:t>	</a:t>
            </a:r>
            <a:r>
              <a:rPr lang="en-US" sz="2800" dirty="0">
                <a:solidFill>
                  <a:srgbClr val="A80000"/>
                </a:solidFill>
              </a:rPr>
              <a:t>Carbon Dioxide</a:t>
            </a:r>
          </a:p>
          <a:p>
            <a:pPr marL="0" indent="0" eaLnBrk="1" hangingPunct="1">
              <a:buFontTx/>
              <a:buNone/>
              <a:defRPr/>
            </a:pPr>
            <a:r>
              <a:rPr lang="en-US" dirty="0"/>
              <a:t>4. What is the energy source? </a:t>
            </a:r>
          </a:p>
          <a:p>
            <a:pPr marL="400050" lvl="1" indent="0" eaLnBrk="1" hangingPunct="1">
              <a:buFontTx/>
              <a:buNone/>
              <a:defRPr/>
            </a:pPr>
            <a:r>
              <a:rPr lang="en-US" dirty="0">
                <a:solidFill>
                  <a:srgbClr val="A80000"/>
                </a:solidFill>
              </a:rPr>
              <a:t>	ATP</a:t>
            </a:r>
          </a:p>
          <a:p>
            <a:pPr marL="0" indent="0" eaLnBrk="1" hangingPunct="1">
              <a:buFontTx/>
              <a:buNone/>
              <a:defRPr/>
            </a:pPr>
            <a:r>
              <a:rPr lang="en-US" dirty="0"/>
              <a:t>5. What are the by-products? </a:t>
            </a:r>
          </a:p>
          <a:p>
            <a:pPr marL="0" indent="0" eaLnBrk="1" hangingPunct="1">
              <a:buFontTx/>
              <a:buNone/>
              <a:defRPr/>
            </a:pPr>
            <a:r>
              <a:rPr lang="en-US" dirty="0"/>
              <a:t>	</a:t>
            </a:r>
            <a:r>
              <a:rPr lang="en-US" sz="2800" dirty="0">
                <a:solidFill>
                  <a:srgbClr val="C00000"/>
                </a:solidFill>
              </a:rPr>
              <a:t>ADP and NADP</a:t>
            </a:r>
          </a:p>
          <a:p>
            <a:pPr marL="609600" indent="-609600" eaLnBrk="1" hangingPunct="1">
              <a:buFontTx/>
              <a:buAutoNum type="arabicPeriod"/>
              <a:defRPr/>
            </a:pPr>
            <a:endParaRPr lang="en-US" dirty="0"/>
          </a:p>
        </p:txBody>
      </p:sp>
      <p:pic>
        <p:nvPicPr>
          <p:cNvPr id="2" name="Picture 35" descr="quick_check-01.eps">
            <a:extLst>
              <a:ext uri="{FF2B5EF4-FFF2-40B4-BE49-F238E27FC236}">
                <a16:creationId xmlns:a16="http://schemas.microsoft.com/office/drawing/2014/main" id="{51FFDF59-6827-2EFB-7432-B0CE874833AE}"/>
              </a:ext>
            </a:extLst>
          </p:cNvPr>
          <p:cNvPicPr>
            <a:picLocks noChangeAspect="1"/>
          </p:cNvPicPr>
          <p:nvPr/>
        </p:nvPicPr>
        <p:blipFill>
          <a:blip r:embed="rId2"/>
          <a:srcRect/>
          <a:stretch>
            <a:fillRect/>
          </a:stretch>
        </p:blipFill>
        <p:spPr bwMode="auto">
          <a:xfrm>
            <a:off x="7924800" y="41367"/>
            <a:ext cx="1184147" cy="960119"/>
          </a:xfrm>
          <a:prstGeom prst="rect">
            <a:avLst/>
          </a:prstGeom>
          <a:noFill/>
          <a:ln w="9525">
            <a:noFill/>
            <a:miter lim="800000"/>
            <a:headEnd/>
            <a:tailEnd/>
          </a:ln>
        </p:spPr>
      </p:pic>
    </p:spTree>
    <p:extLst>
      <p:ext uri="{BB962C8B-B14F-4D97-AF65-F5344CB8AC3E}">
        <p14:creationId xmlns:p14="http://schemas.microsoft.com/office/powerpoint/2010/main" val="20174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5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5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5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fade">
                                      <p:cBhvr>
                                        <p:cTn id="27" dur="500"/>
                                        <p:tgtEl>
                                          <p:spTgt spid="604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19">
                                            <p:txEl>
                                              <p:pRg st="6" end="6"/>
                                            </p:txEl>
                                          </p:spTgt>
                                        </p:tgtEl>
                                        <p:attrNameLst>
                                          <p:attrName>style.visibility</p:attrName>
                                        </p:attrNameLst>
                                      </p:cBhvr>
                                      <p:to>
                                        <p:strVal val="visible"/>
                                      </p:to>
                                    </p:set>
                                    <p:animEffect transition="in" filter="fade">
                                      <p:cBhvr>
                                        <p:cTn id="32" dur="500"/>
                                        <p:tgtEl>
                                          <p:spTgt spid="604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419">
                                            <p:txEl>
                                              <p:pRg st="7" end="7"/>
                                            </p:txEl>
                                          </p:spTgt>
                                        </p:tgtEl>
                                        <p:attrNameLst>
                                          <p:attrName>style.visibility</p:attrName>
                                        </p:attrNameLst>
                                      </p:cBhvr>
                                      <p:to>
                                        <p:strVal val="visible"/>
                                      </p:to>
                                    </p:set>
                                    <p:animEffect transition="in" filter="fade">
                                      <p:cBhvr>
                                        <p:cTn id="37" dur="500"/>
                                        <p:tgtEl>
                                          <p:spTgt spid="604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419">
                                            <p:txEl>
                                              <p:pRg st="8" end="8"/>
                                            </p:txEl>
                                          </p:spTgt>
                                        </p:tgtEl>
                                        <p:attrNameLst>
                                          <p:attrName>style.visibility</p:attrName>
                                        </p:attrNameLst>
                                      </p:cBhvr>
                                      <p:to>
                                        <p:strVal val="visible"/>
                                      </p:to>
                                    </p:set>
                                    <p:animEffect transition="in" filter="fade">
                                      <p:cBhvr>
                                        <p:cTn id="42" dur="500"/>
                                        <p:tgtEl>
                                          <p:spTgt spid="604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419">
                                            <p:txEl>
                                              <p:pRg st="9" end="9"/>
                                            </p:txEl>
                                          </p:spTgt>
                                        </p:tgtEl>
                                        <p:attrNameLst>
                                          <p:attrName>style.visibility</p:attrName>
                                        </p:attrNameLst>
                                      </p:cBhvr>
                                      <p:to>
                                        <p:strVal val="visible"/>
                                      </p:to>
                                    </p:set>
                                    <p:animEffect transition="in" filter="fade">
                                      <p:cBhvr>
                                        <p:cTn id="47" dur="500"/>
                                        <p:tgtEl>
                                          <p:spTgt spid="60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 name="image73.jpeg" descr="MP900448382.JPG"/>
          <p:cNvPicPr/>
          <p:nvPr/>
        </p:nvPicPr>
        <p:blipFill>
          <a:blip r:embed="rId2"/>
          <a:stretch>
            <a:fillRect/>
          </a:stretch>
        </p:blipFill>
        <p:spPr>
          <a:xfrm>
            <a:off x="0" y="0"/>
            <a:ext cx="9144000" cy="6858000"/>
          </a:xfrm>
          <a:prstGeom prst="rect">
            <a:avLst/>
          </a:prstGeom>
          <a:ln w="12700">
            <a:miter lim="400000"/>
          </a:ln>
        </p:spPr>
      </p:pic>
      <p:sp>
        <p:nvSpPr>
          <p:cNvPr id="1065" name="Shape 1065"/>
          <p:cNvSpPr/>
          <p:nvPr/>
        </p:nvSpPr>
        <p:spPr>
          <a:xfrm>
            <a:off x="0" y="367029"/>
            <a:ext cx="9144000" cy="524759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457200"/>
            <a:r>
              <a:rPr sz="6700" kern="0" dirty="0">
                <a:solidFill>
                  <a:srgbClr val="0000FF"/>
                </a:solidFill>
                <a:latin typeface="Arial Black"/>
                <a:ea typeface="Arial Black"/>
                <a:cs typeface="Arial Black"/>
                <a:sym typeface="Arial Black"/>
              </a:rPr>
              <a:t>To Sum It All Up:</a:t>
            </a:r>
            <a:endParaRPr sz="2400" kern="0" dirty="0">
              <a:solidFill>
                <a:srgbClr val="0000FF"/>
              </a:solidFill>
              <a:latin typeface="Arial"/>
              <a:ea typeface="Arial"/>
              <a:cs typeface="Arial"/>
              <a:sym typeface="Arial"/>
            </a:endParaRPr>
          </a:p>
          <a:p>
            <a:pPr algn="ctr" defTabSz="457200"/>
            <a:r>
              <a:rPr lang="en-US" sz="6700" kern="0" dirty="0">
                <a:solidFill>
                  <a:srgbClr val="FF3300"/>
                </a:solidFill>
                <a:latin typeface="Arial Black"/>
                <a:ea typeface="Arial Black"/>
                <a:cs typeface="Arial Black"/>
                <a:sym typeface="Arial Black"/>
              </a:rPr>
              <a:t>Solar Energy </a:t>
            </a:r>
            <a:r>
              <a:rPr sz="6700" kern="0" dirty="0">
                <a:solidFill>
                  <a:srgbClr val="FFFF00"/>
                </a:solidFill>
                <a:latin typeface="Arial Black"/>
                <a:ea typeface="Arial Black"/>
                <a:cs typeface="Arial Black"/>
                <a:sym typeface="Arial Black"/>
              </a:rPr>
              <a:t>has been stored as </a:t>
            </a:r>
            <a:r>
              <a:rPr lang="en-US" sz="6700" kern="0" dirty="0">
                <a:solidFill>
                  <a:srgbClr val="FF3300"/>
                </a:solidFill>
                <a:latin typeface="Arial Black"/>
                <a:ea typeface="Arial Black"/>
                <a:cs typeface="Arial Black"/>
                <a:sym typeface="Arial Black"/>
              </a:rPr>
              <a:t>C</a:t>
            </a:r>
            <a:r>
              <a:rPr sz="6700" kern="0" dirty="0">
                <a:solidFill>
                  <a:srgbClr val="FF3300"/>
                </a:solidFill>
                <a:latin typeface="Arial Black"/>
                <a:ea typeface="Arial Black"/>
                <a:cs typeface="Arial Black"/>
                <a:sym typeface="Arial Black"/>
              </a:rPr>
              <a:t>hemical </a:t>
            </a:r>
            <a:r>
              <a:rPr lang="en-US" sz="6700" kern="0" dirty="0">
                <a:solidFill>
                  <a:srgbClr val="FF3300"/>
                </a:solidFill>
                <a:latin typeface="Arial Black"/>
                <a:ea typeface="Arial Black"/>
                <a:cs typeface="Arial Black"/>
                <a:sym typeface="Arial Black"/>
              </a:rPr>
              <a:t>E</a:t>
            </a:r>
            <a:r>
              <a:rPr sz="6700" kern="0" dirty="0">
                <a:solidFill>
                  <a:srgbClr val="FF3300"/>
                </a:solidFill>
                <a:latin typeface="Arial Black"/>
                <a:ea typeface="Arial Black"/>
                <a:cs typeface="Arial Black"/>
                <a:sym typeface="Arial Black"/>
              </a:rPr>
              <a:t>nergy </a:t>
            </a:r>
            <a:r>
              <a:rPr sz="6700" kern="0" dirty="0">
                <a:solidFill>
                  <a:srgbClr val="FFFF00"/>
                </a:solidFill>
                <a:latin typeface="Arial Black"/>
                <a:ea typeface="Arial Black"/>
                <a:cs typeface="Arial Black"/>
                <a:sym typeface="Arial Black"/>
              </a:rPr>
              <a:t>in </a:t>
            </a:r>
            <a:r>
              <a:rPr lang="en-US" sz="6700" kern="0" dirty="0">
                <a:solidFill>
                  <a:srgbClr val="0000FF"/>
                </a:solidFill>
                <a:latin typeface="Arial Black"/>
                <a:ea typeface="Arial Black"/>
                <a:cs typeface="Arial Black"/>
                <a:sym typeface="Arial Black"/>
              </a:rPr>
              <a:t>G</a:t>
            </a:r>
            <a:r>
              <a:rPr sz="6700" kern="0" dirty="0">
                <a:solidFill>
                  <a:srgbClr val="0000FF"/>
                </a:solidFill>
                <a:latin typeface="Arial Black"/>
                <a:ea typeface="Arial Black"/>
                <a:cs typeface="Arial Black"/>
                <a:sym typeface="Arial Black"/>
              </a:rPr>
              <a:t>lucose</a:t>
            </a:r>
          </a:p>
        </p:txBody>
      </p:sp>
      <p:sp>
        <p:nvSpPr>
          <p:cNvPr id="2" name="Slide Number Placeholder 1"/>
          <p:cNvSpPr>
            <a:spLocks noGrp="1"/>
          </p:cNvSpPr>
          <p:nvPr>
            <p:ph type="sldNum" sz="quarter" idx="2"/>
          </p:nvPr>
        </p:nvSpPr>
        <p:spPr/>
        <p:txBody>
          <a:bodyPr/>
          <a:lstStyle/>
          <a:p>
            <a:fld id="{86CB4B4D-7CA3-9044-876B-883B54F8677D}" type="slidenum">
              <a:rPr lang="en-US" smtClean="0"/>
              <a:pPr/>
              <a:t>84</a:t>
            </a:fld>
            <a:endParaRPr lang="en-US"/>
          </a:p>
        </p:txBody>
      </p:sp>
    </p:spTree>
    <p:extLst>
      <p:ext uri="{BB962C8B-B14F-4D97-AF65-F5344CB8AC3E}">
        <p14:creationId xmlns:p14="http://schemas.microsoft.com/office/powerpoint/2010/main" val="3650265904"/>
      </p:ext>
    </p:extLst>
  </p:cSld>
  <p:clrMapOvr>
    <a:masterClrMapping/>
  </p:clrMapOvr>
  <p:transition spd="med">
    <p:fade thruBlk="1"/>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3"/>
          <p:cNvSpPr>
            <a:spLocks noGrp="1"/>
          </p:cNvSpPr>
          <p:nvPr>
            <p:ph type="title"/>
          </p:nvPr>
        </p:nvSpPr>
        <p:spPr>
          <a:xfrm>
            <a:off x="457200" y="274638"/>
            <a:ext cx="7162800" cy="792162"/>
          </a:xfrm>
        </p:spPr>
        <p:txBody>
          <a:bodyPr/>
          <a:lstStyle/>
          <a:p>
            <a:r>
              <a:rPr lang="en-US" sz="3600" dirty="0"/>
              <a:t>Comparing Photosynthesis with Respiration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094649"/>
              </p:ext>
            </p:extLst>
          </p:nvPr>
        </p:nvGraphicFramePr>
        <p:xfrm>
          <a:off x="0" y="1371600"/>
          <a:ext cx="9195118" cy="5394961"/>
        </p:xfrm>
        <a:graphic>
          <a:graphicData uri="http://schemas.openxmlformats.org/drawingml/2006/table">
            <a:tbl>
              <a:tblPr firstRow="1" bandRow="1">
                <a:tableStyleId>{5C22544A-7EE6-4342-B048-85BDC9FD1C3A}</a:tableStyleId>
              </a:tblPr>
              <a:tblGrid>
                <a:gridCol w="2946718">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8963">
                <a:tc>
                  <a:txBody>
                    <a:bodyPr/>
                    <a:lstStyle/>
                    <a:p>
                      <a:r>
                        <a:rPr lang="en-US" sz="2400" b="1" dirty="0">
                          <a:solidFill>
                            <a:srgbClr val="990000"/>
                          </a:solidFill>
                        </a:rPr>
                        <a:t>Event</a:t>
                      </a:r>
                    </a:p>
                  </a:txBody>
                  <a:tcPr/>
                </a:tc>
                <a:tc>
                  <a:txBody>
                    <a:bodyPr/>
                    <a:lstStyle/>
                    <a:p>
                      <a:pPr algn="ctr"/>
                      <a:r>
                        <a:rPr lang="en-US" sz="2400" b="1" dirty="0">
                          <a:solidFill>
                            <a:srgbClr val="FF00FF"/>
                          </a:solidFill>
                        </a:rPr>
                        <a:t>?</a:t>
                      </a:r>
                    </a:p>
                  </a:txBody>
                  <a:tcPr/>
                </a:tc>
                <a:tc>
                  <a:txBody>
                    <a:bodyPr/>
                    <a:lstStyle/>
                    <a:p>
                      <a:pPr algn="ctr"/>
                      <a:r>
                        <a:rPr lang="en-US" sz="2400" b="1" dirty="0">
                          <a:solidFill>
                            <a:srgbClr val="FF0066"/>
                          </a:solidFill>
                        </a:rPr>
                        <a:t>?</a:t>
                      </a:r>
                    </a:p>
                  </a:txBody>
                  <a:tcPr/>
                </a:tc>
                <a:extLst>
                  <a:ext uri="{0D108BD9-81ED-4DB2-BD59-A6C34878D82A}">
                    <a16:rowId xmlns:a16="http://schemas.microsoft.com/office/drawing/2014/main" val="10000"/>
                  </a:ext>
                </a:extLst>
              </a:tr>
              <a:tr h="475773">
                <a:tc>
                  <a:txBody>
                    <a:bodyPr/>
                    <a:lstStyle/>
                    <a:p>
                      <a:r>
                        <a:rPr lang="en-US" sz="2000" b="1" dirty="0">
                          <a:solidFill>
                            <a:srgbClr val="663300"/>
                          </a:solidFill>
                        </a:rPr>
                        <a:t>Function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Energy capture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Energy release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5773">
                <a:tc>
                  <a:txBody>
                    <a:bodyPr/>
                    <a:lstStyle/>
                    <a:p>
                      <a:r>
                        <a:rPr lang="en-US" sz="2000" b="1" dirty="0">
                          <a:solidFill>
                            <a:srgbClr val="663300"/>
                          </a:solidFill>
                        </a:rPr>
                        <a:t>Reactants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5773">
                <a:tc>
                  <a:txBody>
                    <a:bodyPr/>
                    <a:lstStyle/>
                    <a:p>
                      <a:r>
                        <a:rPr lang="en-US" sz="2000" b="1" dirty="0">
                          <a:solidFill>
                            <a:srgbClr val="663300"/>
                          </a:solidFill>
                        </a:rPr>
                        <a:t>Products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2774">
                <a:tc>
                  <a:txBody>
                    <a:bodyPr/>
                    <a:lstStyle/>
                    <a:p>
                      <a:r>
                        <a:rPr lang="en-US" sz="2000" b="1" dirty="0">
                          <a:solidFill>
                            <a:srgbClr val="663300"/>
                          </a:solidFill>
                        </a:rPr>
                        <a:t>Where it takes</a:t>
                      </a:r>
                      <a:r>
                        <a:rPr lang="en-US" sz="2000" b="1" baseline="0" dirty="0">
                          <a:solidFill>
                            <a:srgbClr val="663300"/>
                          </a:solidFill>
                        </a:rPr>
                        <a:t> place</a:t>
                      </a:r>
                      <a:endParaRPr lang="en-US" sz="2000" b="1" dirty="0">
                        <a:solidFill>
                          <a:srgbClr val="6633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Cells with Chlorophyll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ALL Cells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2774">
                <a:tc>
                  <a:txBody>
                    <a:bodyPr/>
                    <a:lstStyle/>
                    <a:p>
                      <a:r>
                        <a:rPr lang="en-US" sz="2000" b="1" dirty="0">
                          <a:solidFill>
                            <a:srgbClr val="663300"/>
                          </a:solidFill>
                        </a:rPr>
                        <a:t>What happens to glucose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Synthesized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Broken down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3975">
                <a:tc>
                  <a:txBody>
                    <a:bodyPr/>
                    <a:lstStyle/>
                    <a:p>
                      <a:r>
                        <a:rPr lang="en-US" sz="2000" b="1" dirty="0">
                          <a:solidFill>
                            <a:srgbClr val="663300"/>
                          </a:solidFill>
                        </a:rPr>
                        <a:t>What happens to energy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663300"/>
                          </a:solidFill>
                        </a:rPr>
                        <a:t>Energy from </a:t>
                      </a:r>
                      <a:r>
                        <a:rPr lang="en-US" sz="2000" b="1" dirty="0">
                          <a:solidFill>
                            <a:srgbClr val="FF0066"/>
                          </a:solidFill>
                        </a:rPr>
                        <a:t>?</a:t>
                      </a:r>
                      <a:r>
                        <a:rPr lang="en-US" sz="2000" b="1" baseline="0" dirty="0">
                          <a:solidFill>
                            <a:srgbClr val="663300"/>
                          </a:solidFill>
                        </a:rPr>
                        <a:t> is used; </a:t>
                      </a:r>
                      <a:r>
                        <a:rPr lang="en-US" sz="2000" b="1" dirty="0">
                          <a:solidFill>
                            <a:srgbClr val="663300"/>
                          </a:solidFill>
                        </a:rPr>
                        <a:t>Stored in Glucose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663300"/>
                          </a:solidFill>
                        </a:rPr>
                        <a:t>Energy from </a:t>
                      </a:r>
                      <a:r>
                        <a:rPr lang="en-US" sz="2000" b="1" dirty="0">
                          <a:solidFill>
                            <a:srgbClr val="FF0066"/>
                          </a:solidFill>
                        </a:rPr>
                        <a:t>?</a:t>
                      </a:r>
                      <a:r>
                        <a:rPr lang="en-US" sz="2000" b="1" dirty="0">
                          <a:solidFill>
                            <a:srgbClr val="663300"/>
                          </a:solidFill>
                        </a:rPr>
                        <a:t> is used; Stored in ATP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039156">
                <a:tc>
                  <a:txBody>
                    <a:bodyPr/>
                    <a:lstStyle/>
                    <a:p>
                      <a:r>
                        <a:rPr lang="en-US" sz="2000" b="1" dirty="0">
                          <a:solidFill>
                            <a:srgbClr val="663300"/>
                          </a:solidFill>
                        </a:rPr>
                        <a:t>Overall reaction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a:t>6CO</a:t>
                      </a:r>
                      <a:r>
                        <a:rPr lang="en-US" sz="1400" baseline="-25000" dirty="0"/>
                        <a:t>2</a:t>
                      </a:r>
                      <a:r>
                        <a:rPr lang="en-US" sz="1400" dirty="0"/>
                        <a:t> + 6H</a:t>
                      </a:r>
                      <a:r>
                        <a:rPr lang="en-US" sz="1400" baseline="-25000" dirty="0"/>
                        <a:t>2</a:t>
                      </a:r>
                      <a:r>
                        <a:rPr lang="en-US" sz="1400" dirty="0"/>
                        <a:t>O ==&gt;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 + 6O</a:t>
                      </a:r>
                      <a:r>
                        <a:rPr lang="en-US" sz="1400" baseline="-25000" dirty="0"/>
                        <a:t>2</a:t>
                      </a:r>
                      <a:endParaRPr lang="en-US" sz="1400" b="1" dirty="0">
                        <a:solidFill>
                          <a:srgbClr val="6633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pt-BR" sz="1200" u="none" strike="noStrike" kern="1200" dirty="0">
                          <a:solidFill>
                            <a:schemeClr val="dk1"/>
                          </a:solidFill>
                          <a:latin typeface="+mn-lt"/>
                          <a:ea typeface="+mn-ea"/>
                          <a:cs typeface="+mn-cs"/>
                        </a:rPr>
                        <a:t>C</a:t>
                      </a:r>
                      <a:r>
                        <a:rPr lang="pt-BR" sz="1200" u="none" strike="noStrike" kern="1200" baseline="-25000" dirty="0">
                          <a:solidFill>
                            <a:schemeClr val="dk1"/>
                          </a:solidFill>
                          <a:latin typeface="+mn-lt"/>
                          <a:ea typeface="+mn-ea"/>
                          <a:cs typeface="+mn-cs"/>
                        </a:rPr>
                        <a:t>6</a:t>
                      </a:r>
                      <a:r>
                        <a:rPr lang="pt-BR" sz="1200" u="none" strike="noStrike" kern="1200" dirty="0">
                          <a:solidFill>
                            <a:schemeClr val="dk1"/>
                          </a:solidFill>
                          <a:latin typeface="+mn-lt"/>
                          <a:ea typeface="+mn-ea"/>
                          <a:cs typeface="+mn-cs"/>
                        </a:rPr>
                        <a:t>H</a:t>
                      </a:r>
                      <a:r>
                        <a:rPr lang="pt-BR" sz="1200" u="none" strike="noStrike" kern="1200" baseline="-25000" dirty="0">
                          <a:solidFill>
                            <a:schemeClr val="dk1"/>
                          </a:solidFill>
                          <a:latin typeface="+mn-lt"/>
                          <a:ea typeface="+mn-ea"/>
                          <a:cs typeface="+mn-cs"/>
                        </a:rPr>
                        <a:t>12</a:t>
                      </a:r>
                      <a:r>
                        <a:rPr lang="pt-BR" sz="1200" u="none" strike="noStrike" kern="1200" dirty="0">
                          <a:solidFill>
                            <a:schemeClr val="dk1"/>
                          </a:solidFill>
                          <a:latin typeface="+mn-lt"/>
                          <a:ea typeface="+mn-ea"/>
                          <a:cs typeface="+mn-cs"/>
                        </a:rPr>
                        <a:t>O</a:t>
                      </a:r>
                      <a:r>
                        <a:rPr lang="pt-BR" sz="1200" u="none" strike="noStrike" kern="1200" baseline="-25000" dirty="0">
                          <a:solidFill>
                            <a:schemeClr val="dk1"/>
                          </a:solidFill>
                          <a:latin typeface="+mn-lt"/>
                          <a:ea typeface="+mn-ea"/>
                          <a:cs typeface="+mn-cs"/>
                        </a:rPr>
                        <a:t>6</a:t>
                      </a:r>
                      <a:r>
                        <a:rPr lang="pt-BR" sz="1200" u="none" strike="noStrike" kern="1200" dirty="0">
                          <a:solidFill>
                            <a:schemeClr val="dk1"/>
                          </a:solidFill>
                          <a:latin typeface="+mn-lt"/>
                          <a:ea typeface="+mn-ea"/>
                          <a:cs typeface="+mn-cs"/>
                        </a:rPr>
                        <a:t> + 6O</a:t>
                      </a:r>
                      <a:r>
                        <a:rPr lang="pt-BR" sz="1200" u="none" strike="noStrike" kern="1200" baseline="-25000" dirty="0">
                          <a:solidFill>
                            <a:schemeClr val="dk1"/>
                          </a:solidFill>
                          <a:latin typeface="+mn-lt"/>
                          <a:ea typeface="+mn-ea"/>
                          <a:cs typeface="+mn-cs"/>
                        </a:rPr>
                        <a:t>2</a:t>
                      </a:r>
                      <a:r>
                        <a:rPr lang="pt-BR" sz="1200" u="none" strike="noStrike" kern="1200" dirty="0">
                          <a:solidFill>
                            <a:schemeClr val="dk1"/>
                          </a:solidFill>
                          <a:latin typeface="+mn-lt"/>
                          <a:ea typeface="+mn-ea"/>
                          <a:cs typeface="+mn-cs"/>
                        </a:rPr>
                        <a:t> → 6CO</a:t>
                      </a:r>
                      <a:r>
                        <a:rPr lang="pt-BR" sz="1200" u="none" strike="noStrike" kern="1200" baseline="-25000" dirty="0">
                          <a:solidFill>
                            <a:schemeClr val="dk1"/>
                          </a:solidFill>
                          <a:latin typeface="+mn-lt"/>
                          <a:ea typeface="+mn-ea"/>
                          <a:cs typeface="+mn-cs"/>
                        </a:rPr>
                        <a:t>2</a:t>
                      </a:r>
                      <a:r>
                        <a:rPr lang="pt-BR" sz="1200" u="none" strike="noStrike" kern="1200" dirty="0">
                          <a:solidFill>
                            <a:schemeClr val="dk1"/>
                          </a:solidFill>
                          <a:latin typeface="+mn-lt"/>
                          <a:ea typeface="+mn-ea"/>
                          <a:cs typeface="+mn-cs"/>
                        </a:rPr>
                        <a:t> + 6H</a:t>
                      </a:r>
                      <a:r>
                        <a:rPr lang="pt-BR" sz="1200" u="none" strike="noStrike" kern="1200" baseline="-25000" dirty="0">
                          <a:solidFill>
                            <a:schemeClr val="dk1"/>
                          </a:solidFill>
                          <a:latin typeface="+mn-lt"/>
                          <a:ea typeface="+mn-ea"/>
                          <a:cs typeface="+mn-cs"/>
                        </a:rPr>
                        <a:t>2</a:t>
                      </a:r>
                      <a:r>
                        <a:rPr lang="pt-BR" sz="1200" u="none" strike="noStrike" kern="1200" dirty="0">
                          <a:solidFill>
                            <a:schemeClr val="dk1"/>
                          </a:solidFill>
                          <a:latin typeface="+mn-lt"/>
                          <a:ea typeface="+mn-ea"/>
                          <a:cs typeface="+mn-cs"/>
                        </a:rPr>
                        <a:t>O + Energy (36</a:t>
                      </a:r>
                      <a:r>
                        <a:rPr lang="pt-BR" sz="1200" u="none" strike="noStrike" kern="1200" baseline="0" dirty="0">
                          <a:solidFill>
                            <a:schemeClr val="dk1"/>
                          </a:solidFill>
                          <a:latin typeface="+mn-lt"/>
                          <a:ea typeface="+mn-ea"/>
                          <a:cs typeface="+mn-cs"/>
                        </a:rPr>
                        <a:t> </a:t>
                      </a:r>
                      <a:r>
                        <a:rPr lang="pt-BR" sz="1200" u="none" strike="noStrike" kern="1200" dirty="0">
                          <a:solidFill>
                            <a:schemeClr val="dk1"/>
                          </a:solidFill>
                          <a:latin typeface="+mn-lt"/>
                          <a:ea typeface="+mn-ea"/>
                          <a:cs typeface="+mn-cs"/>
                        </a:rPr>
                        <a:t>ATP)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pic>
        <p:nvPicPr>
          <p:cNvPr id="7" name="Picture 6" descr="try_it-01.eps">
            <a:extLst>
              <a:ext uri="{FF2B5EF4-FFF2-40B4-BE49-F238E27FC236}">
                <a16:creationId xmlns:a16="http://schemas.microsoft.com/office/drawing/2014/main" id="{8C4E8680-8709-1C3F-14D4-0350BAFEE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63829"/>
            <a:ext cx="939800" cy="762000"/>
          </a:xfrm>
          <a:prstGeom prst="rect">
            <a:avLst/>
          </a:prstGeom>
        </p:spPr>
      </p:pic>
    </p:spTree>
    <p:extLst>
      <p:ext uri="{BB962C8B-B14F-4D97-AF65-F5344CB8AC3E}">
        <p14:creationId xmlns:p14="http://schemas.microsoft.com/office/powerpoint/2010/main" val="37592851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3"/>
          <p:cNvSpPr>
            <a:spLocks noGrp="1"/>
          </p:cNvSpPr>
          <p:nvPr>
            <p:ph type="title"/>
          </p:nvPr>
        </p:nvSpPr>
        <p:spPr>
          <a:xfrm>
            <a:off x="457200" y="274638"/>
            <a:ext cx="7162800" cy="792162"/>
          </a:xfrm>
        </p:spPr>
        <p:txBody>
          <a:bodyPr/>
          <a:lstStyle/>
          <a:p>
            <a:r>
              <a:rPr lang="en-US" sz="3600" dirty="0"/>
              <a:t>Comparing Photosynthesis with Respiration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643550"/>
              </p:ext>
            </p:extLst>
          </p:nvPr>
        </p:nvGraphicFramePr>
        <p:xfrm>
          <a:off x="0" y="1371600"/>
          <a:ext cx="9195118" cy="5394961"/>
        </p:xfrm>
        <a:graphic>
          <a:graphicData uri="http://schemas.openxmlformats.org/drawingml/2006/table">
            <a:tbl>
              <a:tblPr firstRow="1" bandRow="1">
                <a:tableStyleId>{5C22544A-7EE6-4342-B048-85BDC9FD1C3A}</a:tableStyleId>
              </a:tblPr>
              <a:tblGrid>
                <a:gridCol w="2946718">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8963">
                <a:tc>
                  <a:txBody>
                    <a:bodyPr/>
                    <a:lstStyle/>
                    <a:p>
                      <a:r>
                        <a:rPr lang="en-US" sz="2400" b="1" dirty="0">
                          <a:solidFill>
                            <a:srgbClr val="990000"/>
                          </a:solidFill>
                        </a:rPr>
                        <a:t>Event</a:t>
                      </a:r>
                    </a:p>
                  </a:txBody>
                  <a:tcPr/>
                </a:tc>
                <a:tc>
                  <a:txBody>
                    <a:bodyPr/>
                    <a:lstStyle/>
                    <a:p>
                      <a:pPr algn="ctr"/>
                      <a:r>
                        <a:rPr lang="en-US" sz="2400" b="1" dirty="0">
                          <a:solidFill>
                            <a:srgbClr val="990000"/>
                          </a:solidFill>
                        </a:rPr>
                        <a:t>Photosynthesis</a:t>
                      </a:r>
                    </a:p>
                  </a:txBody>
                  <a:tcPr anchor="ctr"/>
                </a:tc>
                <a:tc>
                  <a:txBody>
                    <a:bodyPr/>
                    <a:lstStyle/>
                    <a:p>
                      <a:pPr algn="ctr"/>
                      <a:r>
                        <a:rPr lang="en-US" sz="2400" b="1" dirty="0">
                          <a:solidFill>
                            <a:srgbClr val="990000"/>
                          </a:solidFill>
                        </a:rPr>
                        <a:t>Respiration</a:t>
                      </a:r>
                    </a:p>
                  </a:txBody>
                  <a:tcPr anchor="ctr"/>
                </a:tc>
                <a:extLst>
                  <a:ext uri="{0D108BD9-81ED-4DB2-BD59-A6C34878D82A}">
                    <a16:rowId xmlns:a16="http://schemas.microsoft.com/office/drawing/2014/main" val="10000"/>
                  </a:ext>
                </a:extLst>
              </a:tr>
              <a:tr h="475773">
                <a:tc>
                  <a:txBody>
                    <a:bodyPr/>
                    <a:lstStyle/>
                    <a:p>
                      <a:r>
                        <a:rPr lang="en-US" sz="2000" b="1" dirty="0">
                          <a:solidFill>
                            <a:srgbClr val="663300"/>
                          </a:solidFill>
                        </a:rPr>
                        <a:t>Function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Energy capture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Energy release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5773">
                <a:tc>
                  <a:txBody>
                    <a:bodyPr/>
                    <a:lstStyle/>
                    <a:p>
                      <a:r>
                        <a:rPr lang="en-US" sz="2000" b="1" dirty="0">
                          <a:solidFill>
                            <a:srgbClr val="663300"/>
                          </a:solidFill>
                        </a:rPr>
                        <a:t>Reactants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CO</a:t>
                      </a:r>
                      <a:r>
                        <a:rPr lang="en-US" sz="2000" b="1" baseline="-25000" dirty="0">
                          <a:solidFill>
                            <a:srgbClr val="663300"/>
                          </a:solidFill>
                        </a:rPr>
                        <a:t>2</a:t>
                      </a:r>
                      <a:r>
                        <a:rPr lang="en-US" sz="2000" b="1" dirty="0">
                          <a:solidFill>
                            <a:srgbClr val="663300"/>
                          </a:solidFill>
                        </a:rPr>
                        <a:t> + H</a:t>
                      </a:r>
                      <a:r>
                        <a:rPr lang="en-US" sz="2000" b="1" baseline="-25000" dirty="0">
                          <a:solidFill>
                            <a:srgbClr val="663300"/>
                          </a:solidFill>
                        </a:rPr>
                        <a:t>2</a:t>
                      </a:r>
                      <a:r>
                        <a:rPr lang="en-US" sz="2000" b="1" dirty="0">
                          <a:solidFill>
                            <a:srgbClr val="663300"/>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Glucose + O</a:t>
                      </a:r>
                      <a:r>
                        <a:rPr lang="en-US" sz="2000" b="1" baseline="-25000" dirty="0">
                          <a:solidFill>
                            <a:srgbClr val="663300"/>
                          </a:solidFill>
                        </a:rPr>
                        <a:t>2</a:t>
                      </a:r>
                      <a:endParaRPr lang="en-US" sz="2000" b="1" dirty="0">
                        <a:solidFill>
                          <a:srgbClr val="6633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5773">
                <a:tc>
                  <a:txBody>
                    <a:bodyPr/>
                    <a:lstStyle/>
                    <a:p>
                      <a:r>
                        <a:rPr lang="en-US" sz="2000" b="1" dirty="0">
                          <a:solidFill>
                            <a:srgbClr val="663300"/>
                          </a:solidFill>
                        </a:rPr>
                        <a:t>Products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Glucose + O</a:t>
                      </a:r>
                      <a:r>
                        <a:rPr lang="en-US" sz="2000" b="1" baseline="-25000" dirty="0">
                          <a:solidFill>
                            <a:srgbClr val="663300"/>
                          </a:solidFill>
                        </a:rPr>
                        <a:t>2</a:t>
                      </a:r>
                      <a:endParaRPr lang="en-US" sz="2000" b="1" dirty="0">
                        <a:solidFill>
                          <a:srgbClr val="6633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CO</a:t>
                      </a:r>
                      <a:r>
                        <a:rPr lang="en-US" sz="2000" b="1" baseline="-25000" dirty="0">
                          <a:solidFill>
                            <a:srgbClr val="663300"/>
                          </a:solidFill>
                        </a:rPr>
                        <a:t>2</a:t>
                      </a:r>
                      <a:r>
                        <a:rPr lang="en-US" sz="2000" b="1" dirty="0">
                          <a:solidFill>
                            <a:srgbClr val="663300"/>
                          </a:solidFill>
                        </a:rPr>
                        <a:t> + H</a:t>
                      </a:r>
                      <a:r>
                        <a:rPr lang="en-US" sz="2000" b="1" baseline="-25000" dirty="0">
                          <a:solidFill>
                            <a:srgbClr val="663300"/>
                          </a:solidFill>
                        </a:rPr>
                        <a:t>2</a:t>
                      </a:r>
                      <a:r>
                        <a:rPr lang="en-US" sz="2000" b="1" dirty="0">
                          <a:solidFill>
                            <a:srgbClr val="663300"/>
                          </a:solidFill>
                        </a:rPr>
                        <a:t>O</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2774">
                <a:tc>
                  <a:txBody>
                    <a:bodyPr/>
                    <a:lstStyle/>
                    <a:p>
                      <a:r>
                        <a:rPr lang="en-US" sz="2000" b="1" dirty="0">
                          <a:solidFill>
                            <a:srgbClr val="663300"/>
                          </a:solidFill>
                        </a:rPr>
                        <a:t>Where it takes</a:t>
                      </a:r>
                      <a:r>
                        <a:rPr lang="en-US" sz="2000" b="1" baseline="0" dirty="0">
                          <a:solidFill>
                            <a:srgbClr val="663300"/>
                          </a:solidFill>
                        </a:rPr>
                        <a:t> place</a:t>
                      </a:r>
                      <a:endParaRPr lang="en-US" sz="2000" b="1" dirty="0">
                        <a:solidFill>
                          <a:srgbClr val="6633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Cells with Chlorophyll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ALL Cells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2774">
                <a:tc>
                  <a:txBody>
                    <a:bodyPr/>
                    <a:lstStyle/>
                    <a:p>
                      <a:r>
                        <a:rPr lang="en-US" sz="2000" b="1" dirty="0">
                          <a:solidFill>
                            <a:srgbClr val="663300"/>
                          </a:solidFill>
                        </a:rPr>
                        <a:t>What happens to glucose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Synthesized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Broken down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3975">
                <a:tc>
                  <a:txBody>
                    <a:bodyPr/>
                    <a:lstStyle/>
                    <a:p>
                      <a:r>
                        <a:rPr lang="en-US" sz="2000" b="1" dirty="0">
                          <a:solidFill>
                            <a:srgbClr val="663300"/>
                          </a:solidFill>
                        </a:rPr>
                        <a:t>What happens to energy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Energy from sunlight</a:t>
                      </a:r>
                      <a:r>
                        <a:rPr lang="en-US" sz="2000" b="1" baseline="0" dirty="0">
                          <a:solidFill>
                            <a:srgbClr val="663300"/>
                          </a:solidFill>
                        </a:rPr>
                        <a:t> is used; </a:t>
                      </a:r>
                      <a:r>
                        <a:rPr lang="en-US" sz="2000" b="1" dirty="0">
                          <a:solidFill>
                            <a:srgbClr val="663300"/>
                          </a:solidFill>
                        </a:rPr>
                        <a:t>Stored in Glucose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663300"/>
                          </a:solidFill>
                        </a:rPr>
                        <a:t>Energy from glucose is used; Stored in ATP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039156">
                <a:tc>
                  <a:txBody>
                    <a:bodyPr/>
                    <a:lstStyle/>
                    <a:p>
                      <a:r>
                        <a:rPr lang="en-US" sz="2000" b="1" dirty="0">
                          <a:solidFill>
                            <a:srgbClr val="663300"/>
                          </a:solidFill>
                        </a:rPr>
                        <a:t>Overall reaction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a:t>6CO</a:t>
                      </a:r>
                      <a:r>
                        <a:rPr lang="en-US" sz="1400" baseline="-25000" dirty="0"/>
                        <a:t>2</a:t>
                      </a:r>
                      <a:r>
                        <a:rPr lang="en-US" sz="1400" dirty="0"/>
                        <a:t> + 6H</a:t>
                      </a:r>
                      <a:r>
                        <a:rPr lang="en-US" sz="1400" baseline="-25000" dirty="0"/>
                        <a:t>2</a:t>
                      </a:r>
                      <a:r>
                        <a:rPr lang="en-US" sz="1400" dirty="0"/>
                        <a:t>O ==&gt; C</a:t>
                      </a:r>
                      <a:r>
                        <a:rPr lang="en-US" sz="1400" baseline="-25000" dirty="0"/>
                        <a:t>6</a:t>
                      </a:r>
                      <a:r>
                        <a:rPr lang="en-US" sz="1400" dirty="0"/>
                        <a:t>H</a:t>
                      </a:r>
                      <a:r>
                        <a:rPr lang="en-US" sz="1400" baseline="-25000" dirty="0"/>
                        <a:t>12</a:t>
                      </a:r>
                      <a:r>
                        <a:rPr lang="en-US" sz="1400" dirty="0"/>
                        <a:t>O</a:t>
                      </a:r>
                      <a:r>
                        <a:rPr lang="en-US" sz="1400" baseline="-25000" dirty="0"/>
                        <a:t>6</a:t>
                      </a:r>
                      <a:r>
                        <a:rPr lang="en-US" sz="1400" dirty="0"/>
                        <a:t> + 6O</a:t>
                      </a:r>
                      <a:r>
                        <a:rPr lang="en-US" sz="1400" baseline="-25000" dirty="0"/>
                        <a:t>2</a:t>
                      </a:r>
                      <a:endParaRPr lang="en-US" sz="1400" b="1" dirty="0">
                        <a:solidFill>
                          <a:srgbClr val="6633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pt-BR" sz="1200" u="none" strike="noStrike" kern="1200" dirty="0">
                          <a:solidFill>
                            <a:schemeClr val="dk1"/>
                          </a:solidFill>
                          <a:latin typeface="+mn-lt"/>
                          <a:ea typeface="+mn-ea"/>
                          <a:cs typeface="+mn-cs"/>
                        </a:rPr>
                        <a:t>C</a:t>
                      </a:r>
                      <a:r>
                        <a:rPr lang="pt-BR" sz="1200" u="none" strike="noStrike" kern="1200" baseline="-25000" dirty="0">
                          <a:solidFill>
                            <a:schemeClr val="dk1"/>
                          </a:solidFill>
                          <a:latin typeface="+mn-lt"/>
                          <a:ea typeface="+mn-ea"/>
                          <a:cs typeface="+mn-cs"/>
                        </a:rPr>
                        <a:t>6</a:t>
                      </a:r>
                      <a:r>
                        <a:rPr lang="pt-BR" sz="1200" u="none" strike="noStrike" kern="1200" dirty="0">
                          <a:solidFill>
                            <a:schemeClr val="dk1"/>
                          </a:solidFill>
                          <a:latin typeface="+mn-lt"/>
                          <a:ea typeface="+mn-ea"/>
                          <a:cs typeface="+mn-cs"/>
                        </a:rPr>
                        <a:t>H</a:t>
                      </a:r>
                      <a:r>
                        <a:rPr lang="pt-BR" sz="1200" u="none" strike="noStrike" kern="1200" baseline="-25000" dirty="0">
                          <a:solidFill>
                            <a:schemeClr val="dk1"/>
                          </a:solidFill>
                          <a:latin typeface="+mn-lt"/>
                          <a:ea typeface="+mn-ea"/>
                          <a:cs typeface="+mn-cs"/>
                        </a:rPr>
                        <a:t>12</a:t>
                      </a:r>
                      <a:r>
                        <a:rPr lang="pt-BR" sz="1200" u="none" strike="noStrike" kern="1200" dirty="0">
                          <a:solidFill>
                            <a:schemeClr val="dk1"/>
                          </a:solidFill>
                          <a:latin typeface="+mn-lt"/>
                          <a:ea typeface="+mn-ea"/>
                          <a:cs typeface="+mn-cs"/>
                        </a:rPr>
                        <a:t>O</a:t>
                      </a:r>
                      <a:r>
                        <a:rPr lang="pt-BR" sz="1200" u="none" strike="noStrike" kern="1200" baseline="-25000" dirty="0">
                          <a:solidFill>
                            <a:schemeClr val="dk1"/>
                          </a:solidFill>
                          <a:latin typeface="+mn-lt"/>
                          <a:ea typeface="+mn-ea"/>
                          <a:cs typeface="+mn-cs"/>
                        </a:rPr>
                        <a:t>6</a:t>
                      </a:r>
                      <a:r>
                        <a:rPr lang="pt-BR" sz="1200" u="none" strike="noStrike" kern="1200" dirty="0">
                          <a:solidFill>
                            <a:schemeClr val="dk1"/>
                          </a:solidFill>
                          <a:latin typeface="+mn-lt"/>
                          <a:ea typeface="+mn-ea"/>
                          <a:cs typeface="+mn-cs"/>
                        </a:rPr>
                        <a:t> + 6O</a:t>
                      </a:r>
                      <a:r>
                        <a:rPr lang="pt-BR" sz="1200" u="none" strike="noStrike" kern="1200" baseline="-25000" dirty="0">
                          <a:solidFill>
                            <a:schemeClr val="dk1"/>
                          </a:solidFill>
                          <a:latin typeface="+mn-lt"/>
                          <a:ea typeface="+mn-ea"/>
                          <a:cs typeface="+mn-cs"/>
                        </a:rPr>
                        <a:t>2</a:t>
                      </a:r>
                      <a:r>
                        <a:rPr lang="pt-BR" sz="1200" u="none" strike="noStrike" kern="1200" dirty="0">
                          <a:solidFill>
                            <a:schemeClr val="dk1"/>
                          </a:solidFill>
                          <a:latin typeface="+mn-lt"/>
                          <a:ea typeface="+mn-ea"/>
                          <a:cs typeface="+mn-cs"/>
                        </a:rPr>
                        <a:t> → 6CO</a:t>
                      </a:r>
                      <a:r>
                        <a:rPr lang="pt-BR" sz="1200" u="none" strike="noStrike" kern="1200" baseline="-25000" dirty="0">
                          <a:solidFill>
                            <a:schemeClr val="dk1"/>
                          </a:solidFill>
                          <a:latin typeface="+mn-lt"/>
                          <a:ea typeface="+mn-ea"/>
                          <a:cs typeface="+mn-cs"/>
                        </a:rPr>
                        <a:t>2</a:t>
                      </a:r>
                      <a:r>
                        <a:rPr lang="pt-BR" sz="1200" u="none" strike="noStrike" kern="1200" dirty="0">
                          <a:solidFill>
                            <a:schemeClr val="dk1"/>
                          </a:solidFill>
                          <a:latin typeface="+mn-lt"/>
                          <a:ea typeface="+mn-ea"/>
                          <a:cs typeface="+mn-cs"/>
                        </a:rPr>
                        <a:t> + 6H</a:t>
                      </a:r>
                      <a:r>
                        <a:rPr lang="pt-BR" sz="1200" u="none" strike="noStrike" kern="1200" baseline="-25000" dirty="0">
                          <a:solidFill>
                            <a:schemeClr val="dk1"/>
                          </a:solidFill>
                          <a:latin typeface="+mn-lt"/>
                          <a:ea typeface="+mn-ea"/>
                          <a:cs typeface="+mn-cs"/>
                        </a:rPr>
                        <a:t>2</a:t>
                      </a:r>
                      <a:r>
                        <a:rPr lang="pt-BR" sz="1200" u="none" strike="noStrike" kern="1200" dirty="0">
                          <a:solidFill>
                            <a:schemeClr val="dk1"/>
                          </a:solidFill>
                          <a:latin typeface="+mn-lt"/>
                          <a:ea typeface="+mn-ea"/>
                          <a:cs typeface="+mn-cs"/>
                        </a:rPr>
                        <a:t>O + Energy (36</a:t>
                      </a:r>
                      <a:r>
                        <a:rPr lang="pt-BR" sz="1200" u="none" strike="noStrike" kern="1200" baseline="0" dirty="0">
                          <a:solidFill>
                            <a:schemeClr val="dk1"/>
                          </a:solidFill>
                          <a:latin typeface="+mn-lt"/>
                          <a:ea typeface="+mn-ea"/>
                          <a:cs typeface="+mn-cs"/>
                        </a:rPr>
                        <a:t> </a:t>
                      </a:r>
                      <a:r>
                        <a:rPr lang="pt-BR" sz="1200" u="none" strike="noStrike" kern="1200" dirty="0">
                          <a:solidFill>
                            <a:schemeClr val="dk1"/>
                          </a:solidFill>
                          <a:latin typeface="+mn-lt"/>
                          <a:ea typeface="+mn-ea"/>
                          <a:cs typeface="+mn-cs"/>
                        </a:rPr>
                        <a:t>ATP)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pic>
        <p:nvPicPr>
          <p:cNvPr id="2" name="Picture 1" descr="try_it-01.eps">
            <a:extLst>
              <a:ext uri="{FF2B5EF4-FFF2-40B4-BE49-F238E27FC236}">
                <a16:creationId xmlns:a16="http://schemas.microsoft.com/office/drawing/2014/main" id="{12A66995-F9AB-E65F-06F0-AE1FCDB40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63829"/>
            <a:ext cx="939800" cy="762000"/>
          </a:xfrm>
          <a:prstGeom prst="rect">
            <a:avLst/>
          </a:prstGeom>
        </p:spPr>
      </p:pic>
    </p:spTree>
    <p:extLst>
      <p:ext uri="{BB962C8B-B14F-4D97-AF65-F5344CB8AC3E}">
        <p14:creationId xmlns:p14="http://schemas.microsoft.com/office/powerpoint/2010/main" val="366694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 y="1886137"/>
            <a:ext cx="9144000" cy="4839485"/>
          </a:xfrm>
        </p:spPr>
        <p:txBody>
          <a:bodyPr/>
          <a:lstStyle/>
          <a:p>
            <a:pPr marL="0" lvl="1" indent="0" eaLnBrk="1" hangingPunct="1">
              <a:spcBef>
                <a:spcPts val="844"/>
              </a:spcBef>
              <a:buNone/>
            </a:pPr>
            <a:r>
              <a:rPr lang="en-US" dirty="0"/>
              <a:t>By the end of this lesson, you should be able to:</a:t>
            </a:r>
          </a:p>
          <a:p>
            <a:pPr marL="642938" lvl="0" indent="-417513">
              <a:lnSpc>
                <a:spcPct val="100000"/>
              </a:lnSpc>
              <a:spcBef>
                <a:spcPts val="1200"/>
              </a:spcBef>
            </a:pPr>
            <a:r>
              <a:rPr lang="en-US" sz="2400" dirty="0">
                <a:solidFill>
                  <a:srgbClr val="0070C0"/>
                </a:solidFill>
              </a:rPr>
              <a:t>Explain the importance of photosynthesis to living organisms.</a:t>
            </a:r>
            <a:endParaRPr lang="en-US" sz="2000" dirty="0">
              <a:solidFill>
                <a:srgbClr val="0070C0"/>
              </a:solidFill>
            </a:endParaRPr>
          </a:p>
          <a:p>
            <a:pPr marL="642938" lvl="0" indent="-417513">
              <a:lnSpc>
                <a:spcPct val="100000"/>
              </a:lnSpc>
              <a:spcBef>
                <a:spcPts val="1200"/>
              </a:spcBef>
            </a:pPr>
            <a:r>
              <a:rPr lang="en-US" sz="2400" dirty="0"/>
              <a:t>Write the chemical equation for photosynthesis.</a:t>
            </a:r>
            <a:endParaRPr lang="en-US" sz="2000" dirty="0"/>
          </a:p>
          <a:p>
            <a:pPr marL="642938" lvl="0" indent="-417513">
              <a:lnSpc>
                <a:spcPct val="100000"/>
              </a:lnSpc>
              <a:spcBef>
                <a:spcPts val="1200"/>
              </a:spcBef>
            </a:pPr>
            <a:r>
              <a:rPr lang="en-US" sz="2400" dirty="0">
                <a:solidFill>
                  <a:srgbClr val="0070C0"/>
                </a:solidFill>
              </a:rPr>
              <a:t>Summarize the process of photosynthesis (stages, components, chemicals, energy), including the two photo systems and the electron transport chain.</a:t>
            </a:r>
            <a:endParaRPr lang="en-US" sz="2000" dirty="0">
              <a:solidFill>
                <a:srgbClr val="0070C0"/>
              </a:solidFill>
            </a:endParaRPr>
          </a:p>
          <a:p>
            <a:pPr marL="642938" lvl="0" indent="-417513">
              <a:lnSpc>
                <a:spcPct val="100000"/>
              </a:lnSpc>
              <a:spcBef>
                <a:spcPts val="1200"/>
              </a:spcBef>
            </a:pPr>
            <a:r>
              <a:rPr lang="en-US" sz="2400" dirty="0"/>
              <a:t>Identify and explain the components and process within the Calvin cycle.</a:t>
            </a:r>
            <a:endParaRPr lang="en-US" sz="2000" dirty="0"/>
          </a:p>
          <a:p>
            <a:pPr marL="0" lvl="1" indent="0" eaLnBrk="1" hangingPunct="1">
              <a:lnSpc>
                <a:spcPct val="100000"/>
              </a:lnSpc>
              <a:spcBef>
                <a:spcPts val="1200"/>
              </a:spcBef>
            </a:pPr>
            <a:r>
              <a:rPr lang="en-US" b="1" dirty="0">
                <a:solidFill>
                  <a:schemeClr val="tx2"/>
                </a:solidFill>
              </a:rPr>
              <a:t> Science Practice: </a:t>
            </a:r>
            <a:r>
              <a:rPr lang="en-US" dirty="0"/>
              <a:t> </a:t>
            </a:r>
            <a:r>
              <a:rPr lang="en-US" b="1" dirty="0">
                <a:solidFill>
                  <a:srgbClr val="00B050"/>
                </a:solidFill>
              </a:rPr>
              <a:t>Study of the Cell (Elodea)</a:t>
            </a:r>
          </a:p>
          <a:p>
            <a:pPr marL="0" lvl="1" indent="0" eaLnBrk="1" hangingPunct="1"/>
            <a:endParaRPr lang="en-US" dirty="0"/>
          </a:p>
          <a:p>
            <a:pPr marL="0" lvl="1" indent="0" eaLnBrk="1" hangingPunct="1"/>
            <a:endParaRPr lang="en-US" dirty="0"/>
          </a:p>
          <a:p>
            <a:pPr marL="0" lvl="1" indent="0" eaLnBrk="1" hangingPunct="1"/>
            <a:endParaRPr lang="en-US" dirty="0"/>
          </a:p>
          <a:p>
            <a:pPr marL="0" lvl="1" indent="0" eaLnBrk="1" hangingPunct="1"/>
            <a:endParaRPr lang="en-US" dirty="0"/>
          </a:p>
        </p:txBody>
      </p:sp>
      <p:sp>
        <p:nvSpPr>
          <p:cNvPr id="47107" name="Title 5"/>
          <p:cNvSpPr>
            <a:spLocks noGrp="1"/>
          </p:cNvSpPr>
          <p:nvPr>
            <p:ph type="title"/>
          </p:nvPr>
        </p:nvSpPr>
        <p:spPr>
          <a:xfrm>
            <a:off x="2" y="0"/>
            <a:ext cx="9143998" cy="1447800"/>
          </a:xfrm>
        </p:spPr>
        <p:txBody>
          <a:bodyPr/>
          <a:lstStyle/>
          <a:p>
            <a:pPr eaLnBrk="1" hangingPunct="1"/>
            <a:r>
              <a:rPr lang="en-US" dirty="0"/>
              <a:t>		Lesson Objectives</a:t>
            </a:r>
          </a:p>
        </p:txBody>
      </p:sp>
      <p:pic>
        <p:nvPicPr>
          <p:cNvPr id="47108" name="Picture 7" descr="objectives-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712" y="132378"/>
            <a:ext cx="1285088" cy="10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9" name="Group 8"/>
          <p:cNvGrpSpPr>
            <a:grpSpLocks noChangeAspect="1"/>
          </p:cNvGrpSpPr>
          <p:nvPr/>
        </p:nvGrpSpPr>
        <p:grpSpPr bwMode="auto">
          <a:xfrm>
            <a:off x="7924800" y="76200"/>
            <a:ext cx="1066800" cy="1328806"/>
            <a:chOff x="611981" y="1262063"/>
            <a:chExt cx="902494" cy="959643"/>
          </a:xfrm>
        </p:grpSpPr>
        <p:sp>
          <p:nvSpPr>
            <p:cNvPr id="47110" name="Rectangle 9"/>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685" rIns="514685"/>
            <a:lstStyle/>
            <a:p>
              <a:pPr defTabSz="1715597" fontAlgn="base">
                <a:lnSpc>
                  <a:spcPct val="115000"/>
                </a:lnSpc>
                <a:spcBef>
                  <a:spcPct val="20000"/>
                </a:spcBef>
                <a:spcAft>
                  <a:spcPct val="0"/>
                </a:spcAft>
                <a:buClr>
                  <a:srgbClr val="2877C4"/>
                </a:buClr>
              </a:pPr>
              <a:endParaRPr lang="en-US" sz="6004">
                <a:solidFill>
                  <a:srgbClr val="000000"/>
                </a:solidFill>
                <a:latin typeface="Arial" pitchFamily="34" charset="0"/>
              </a:endParaRPr>
            </a:p>
          </p:txBody>
        </p:sp>
        <p:grpSp>
          <p:nvGrpSpPr>
            <p:cNvPr id="47111" name="Group 6"/>
            <p:cNvGrpSpPr>
              <a:grpSpLocks noChangeAspect="1"/>
            </p:cNvGrpSpPr>
            <p:nvPr/>
          </p:nvGrpSpPr>
          <p:grpSpPr bwMode="auto">
            <a:xfrm>
              <a:off x="633982" y="1282430"/>
              <a:ext cx="858515" cy="918842"/>
              <a:chOff x="1439" y="765"/>
              <a:chExt cx="185" cy="198"/>
            </a:xfrm>
          </p:grpSpPr>
          <p:sp>
            <p:nvSpPr>
              <p:cNvPr id="47112" name="Freeform 8"/>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2"/>
                  <a:gd name="T112" fmla="*/ 0 h 2361"/>
                  <a:gd name="T113" fmla="*/ 3142 w 3142"/>
                  <a:gd name="T114" fmla="*/ 2361 h 23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715597" fontAlgn="base">
                  <a:lnSpc>
                    <a:spcPct val="115000"/>
                  </a:lnSpc>
                  <a:spcBef>
                    <a:spcPct val="20000"/>
                  </a:spcBef>
                  <a:spcAft>
                    <a:spcPct val="0"/>
                  </a:spcAft>
                  <a:buClr>
                    <a:srgbClr val="2877C4"/>
                  </a:buClr>
                </a:pPr>
                <a:endParaRPr lang="en-US" sz="2814">
                  <a:solidFill>
                    <a:srgbClr val="000000"/>
                  </a:solidFill>
                  <a:latin typeface="Arial" pitchFamily="34" charset="0"/>
                </a:endParaRPr>
              </a:p>
            </p:txBody>
          </p:sp>
          <p:sp>
            <p:nvSpPr>
              <p:cNvPr id="13" name="Freeform 9"/>
              <p:cNvSpPr>
                <a:spLocks noEditPoints="1"/>
              </p:cNvSpPr>
              <p:nvPr/>
            </p:nvSpPr>
            <p:spPr bwMode="auto">
              <a:xfrm>
                <a:off x="1438" y="778"/>
                <a:ext cx="191" cy="181"/>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defTabSz="1715597" fontAlgn="base">
                  <a:lnSpc>
                    <a:spcPct val="115000"/>
                  </a:lnSpc>
                  <a:spcBef>
                    <a:spcPct val="20000"/>
                  </a:spcBef>
                  <a:spcAft>
                    <a:spcPct val="0"/>
                  </a:spcAft>
                  <a:buClr>
                    <a:srgbClr val="2877C4"/>
                  </a:buClr>
                  <a:defRPr/>
                </a:pPr>
                <a:endParaRPr lang="en-US" sz="2814">
                  <a:solidFill>
                    <a:srgbClr val="000000"/>
                  </a:solidFill>
                  <a:latin typeface="Arial" charset="0"/>
                </a:endParaRPr>
              </a:p>
            </p:txBody>
          </p:sp>
          <p:sp>
            <p:nvSpPr>
              <p:cNvPr id="47114" name="Freeform 10"/>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8"/>
                  <a:gd name="T106" fmla="*/ 0 h 270"/>
                  <a:gd name="T107" fmla="*/ 1768 w 1768"/>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round/>
                <a:headEnd/>
                <a:tailEnd/>
              </a:ln>
            </p:spPr>
            <p:txBody>
              <a:bodyPr/>
              <a:lstStyle/>
              <a:p>
                <a:pPr defTabSz="1715597" fontAlgn="base">
                  <a:lnSpc>
                    <a:spcPct val="115000"/>
                  </a:lnSpc>
                  <a:spcBef>
                    <a:spcPct val="20000"/>
                  </a:spcBef>
                  <a:spcAft>
                    <a:spcPct val="0"/>
                  </a:spcAft>
                  <a:buClr>
                    <a:srgbClr val="2877C4"/>
                  </a:buClr>
                </a:pPr>
                <a:endParaRPr lang="en-US" sz="2814">
                  <a:solidFill>
                    <a:srgbClr val="000000"/>
                  </a:solidFill>
                  <a:latin typeface="Arial" pitchFamily="34" charset="0"/>
                </a:endParaRPr>
              </a:p>
            </p:txBody>
          </p:sp>
          <p:sp>
            <p:nvSpPr>
              <p:cNvPr id="15" name="Freeform 11"/>
              <p:cNvSpPr>
                <a:spLocks noEditPoints="1"/>
              </p:cNvSpPr>
              <p:nvPr/>
            </p:nvSpPr>
            <p:spPr bwMode="auto">
              <a:xfrm>
                <a:off x="1475" y="766"/>
                <a:ext cx="113" cy="23"/>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defTabSz="1715597" fontAlgn="base">
                  <a:lnSpc>
                    <a:spcPct val="115000"/>
                  </a:lnSpc>
                  <a:spcBef>
                    <a:spcPct val="20000"/>
                  </a:spcBef>
                  <a:spcAft>
                    <a:spcPct val="0"/>
                  </a:spcAft>
                  <a:buClr>
                    <a:srgbClr val="2877C4"/>
                  </a:buClr>
                  <a:defRPr/>
                </a:pPr>
                <a:endParaRPr lang="en-US" sz="2814">
                  <a:solidFill>
                    <a:srgbClr val="000000"/>
                  </a:solidFill>
                  <a:latin typeface="Arial" charset="0"/>
                </a:endParaRPr>
              </a:p>
            </p:txBody>
          </p:sp>
          <p:sp>
            <p:nvSpPr>
              <p:cNvPr id="16" name="Freeform 12"/>
              <p:cNvSpPr>
                <a:spLocks/>
              </p:cNvSpPr>
              <p:nvPr/>
            </p:nvSpPr>
            <p:spPr bwMode="auto">
              <a:xfrm>
                <a:off x="1547" y="921"/>
                <a:ext cx="34" cy="20"/>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defTabSz="1715597" fontAlgn="base">
                  <a:lnSpc>
                    <a:spcPct val="115000"/>
                  </a:lnSpc>
                  <a:spcBef>
                    <a:spcPct val="20000"/>
                  </a:spcBef>
                  <a:spcAft>
                    <a:spcPct val="0"/>
                  </a:spcAft>
                  <a:buClr>
                    <a:srgbClr val="2877C4"/>
                  </a:buClr>
                  <a:defRPr/>
                </a:pPr>
                <a:endParaRPr lang="en-US" sz="2814">
                  <a:solidFill>
                    <a:srgbClr val="000000"/>
                  </a:solidFill>
                  <a:latin typeface="Arial" charset="0"/>
                </a:endParaRPr>
              </a:p>
            </p:txBody>
          </p:sp>
          <p:sp>
            <p:nvSpPr>
              <p:cNvPr id="17" name="Freeform 13"/>
              <p:cNvSpPr>
                <a:spLocks/>
              </p:cNvSpPr>
              <p:nvPr/>
            </p:nvSpPr>
            <p:spPr bwMode="auto">
              <a:xfrm>
                <a:off x="1502" y="868"/>
                <a:ext cx="34" cy="20"/>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defTabSz="1715597" fontAlgn="base">
                  <a:lnSpc>
                    <a:spcPct val="115000"/>
                  </a:lnSpc>
                  <a:spcBef>
                    <a:spcPct val="20000"/>
                  </a:spcBef>
                  <a:spcAft>
                    <a:spcPct val="0"/>
                  </a:spcAft>
                  <a:buClr>
                    <a:srgbClr val="2877C4"/>
                  </a:buClr>
                  <a:defRPr/>
                </a:pPr>
                <a:endParaRPr lang="en-US" sz="2814">
                  <a:solidFill>
                    <a:srgbClr val="000000"/>
                  </a:solidFill>
                  <a:latin typeface="Arial" charset="0"/>
                </a:endParaRPr>
              </a:p>
            </p:txBody>
          </p:sp>
          <p:sp>
            <p:nvSpPr>
              <p:cNvPr id="18" name="Freeform 14"/>
              <p:cNvSpPr>
                <a:spLocks/>
              </p:cNvSpPr>
              <p:nvPr/>
            </p:nvSpPr>
            <p:spPr bwMode="auto">
              <a:xfrm>
                <a:off x="1533" y="819"/>
                <a:ext cx="20" cy="12"/>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defTabSz="1715597" fontAlgn="base">
                  <a:lnSpc>
                    <a:spcPct val="115000"/>
                  </a:lnSpc>
                  <a:spcBef>
                    <a:spcPct val="20000"/>
                  </a:spcBef>
                  <a:spcAft>
                    <a:spcPct val="0"/>
                  </a:spcAft>
                  <a:buClr>
                    <a:srgbClr val="2877C4"/>
                  </a:buClr>
                  <a:defRPr/>
                </a:pPr>
                <a:endParaRPr lang="en-US" sz="2814">
                  <a:solidFill>
                    <a:srgbClr val="000000"/>
                  </a:solidFill>
                  <a:latin typeface="Arial" charset="0"/>
                </a:endParaRPr>
              </a:p>
            </p:txBody>
          </p:sp>
        </p:grpSp>
      </p:grpSp>
    </p:spTree>
    <p:extLst>
      <p:ext uri="{BB962C8B-B14F-4D97-AF65-F5344CB8AC3E}">
        <p14:creationId xmlns:p14="http://schemas.microsoft.com/office/powerpoint/2010/main" val="16948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Book"/>
        <a:ea typeface="Avenir Book"/>
        <a:cs typeface="Avenir Book"/>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2_autumn_leaves">
  <a:themeElements>
    <a:clrScheme name="autumn_le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tumn_leaves">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utumn_le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tumn_le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tumn_le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tumn_le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tumn_le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tumn_le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tumn_le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tumn_le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tumn_le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tumn_le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tumn_le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tumn_le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New Shell Theme">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5340</Words>
  <Application>Microsoft Office PowerPoint</Application>
  <PresentationFormat>On-screen Show (4:3)</PresentationFormat>
  <Paragraphs>947</Paragraphs>
  <Slides>86</Slides>
  <Notes>49</Notes>
  <HiddenSlides>0</HiddenSlides>
  <MMClips>0</MMClips>
  <ScaleCrop>false</ScaleCrop>
  <HeadingPairs>
    <vt:vector size="6" baseType="variant">
      <vt:variant>
        <vt:lpstr>Fonts Used</vt:lpstr>
      </vt:variant>
      <vt:variant>
        <vt:i4>17</vt:i4>
      </vt:variant>
      <vt:variant>
        <vt:lpstr>Theme</vt:lpstr>
      </vt:variant>
      <vt:variant>
        <vt:i4>17</vt:i4>
      </vt:variant>
      <vt:variant>
        <vt:lpstr>Slide Titles</vt:lpstr>
      </vt:variant>
      <vt:variant>
        <vt:i4>86</vt:i4>
      </vt:variant>
    </vt:vector>
  </HeadingPairs>
  <TitlesOfParts>
    <vt:vector size="120" baseType="lpstr">
      <vt:lpstr>Arial</vt:lpstr>
      <vt:lpstr>Arial Black</vt:lpstr>
      <vt:lpstr>Arial Unicode MS</vt:lpstr>
      <vt:lpstr>Avenir Book</vt:lpstr>
      <vt:lpstr>Book Antiqua</vt:lpstr>
      <vt:lpstr>Calibri</vt:lpstr>
      <vt:lpstr>Comic Sans MS</vt:lpstr>
      <vt:lpstr>Constantia</vt:lpstr>
      <vt:lpstr>Copperplate Gothic Bold</vt:lpstr>
      <vt:lpstr>Eras Bold ITC</vt:lpstr>
      <vt:lpstr>Helvetica</vt:lpstr>
      <vt:lpstr>Symbol Std</vt:lpstr>
      <vt:lpstr>Tahoma</vt:lpstr>
      <vt:lpstr>Times</vt:lpstr>
      <vt:lpstr>Times New Roman</vt:lpstr>
      <vt:lpstr>Wingdings</vt:lpstr>
      <vt:lpstr>Wingdings 2</vt:lpstr>
      <vt:lpstr>Default</vt:lpstr>
      <vt:lpstr>1_Office Theme</vt:lpstr>
      <vt:lpstr>2_Office Theme</vt:lpstr>
      <vt:lpstr>6_Blank</vt:lpstr>
      <vt:lpstr>3_Office Theme</vt:lpstr>
      <vt:lpstr>4_Office Theme</vt:lpstr>
      <vt:lpstr>5_Office Theme</vt:lpstr>
      <vt:lpstr>6_Office Theme</vt:lpstr>
      <vt:lpstr>7_Office Theme</vt:lpstr>
      <vt:lpstr>2_autumn_leaves</vt:lpstr>
      <vt:lpstr>VIDEO TEMPLATES</vt:lpstr>
      <vt:lpstr>1_VIDEO TEMPLATES</vt:lpstr>
      <vt:lpstr>1_New Shell Theme</vt:lpstr>
      <vt:lpstr>29_Blank</vt:lpstr>
      <vt:lpstr>2_VIDEO TEMPLATES</vt:lpstr>
      <vt:lpstr>Office Theme</vt:lpstr>
      <vt:lpstr>Flow</vt:lpstr>
      <vt:lpstr>Go to the “Slide Show” shade above</vt:lpstr>
      <vt:lpstr>Photosynthesis: Using Light to Make Food</vt:lpstr>
      <vt:lpstr>Enzymes</vt:lpstr>
      <vt:lpstr>Enzymes</vt:lpstr>
      <vt:lpstr>Energy Is ?</vt:lpstr>
      <vt:lpstr>Energy Is Cyclic</vt:lpstr>
      <vt:lpstr>PowerPoint Presentation</vt:lpstr>
      <vt:lpstr>PowerPoint Presentation</vt:lpstr>
      <vt:lpstr>  Lesson Objectives</vt:lpstr>
      <vt:lpstr>Photosynthesis Fuels Life</vt:lpstr>
      <vt:lpstr>Where does photosynthesis occur?</vt:lpstr>
      <vt:lpstr>Photosynthesis Fuels Life</vt:lpstr>
      <vt:lpstr>Photosynthesis Occurs in Chloroplasts in Plant Cells</vt:lpstr>
      <vt:lpstr>Photosynthesis Occurs in Chloroplasts in Plant Cells</vt:lpstr>
      <vt:lpstr>PowerPoint Presentation</vt:lpstr>
      <vt:lpstr>Photosynthesis Occurs in Chloroplasts in Plant Cells</vt:lpstr>
      <vt:lpstr>Photosynthesis Occurs in Chloroplasts in Plant Cells</vt:lpstr>
      <vt:lpstr>PowerPoint Presentation</vt:lpstr>
      <vt:lpstr> </vt:lpstr>
      <vt:lpstr>Photosynthesis Occurs in Chloroplasts in Plant Cells</vt:lpstr>
      <vt:lpstr>Photosynthesis is a Redox Process, as is Cellular Respiration</vt:lpstr>
      <vt:lpstr>Photosynthesis is a Redox Process, as is Cellular Respiration</vt:lpstr>
      <vt:lpstr>Photosynthesis is a Redox Process, as is Cellular Respiration</vt:lpstr>
      <vt:lpstr>Photosynthesis is a Redox Process, as is Cellular Respiration</vt:lpstr>
      <vt:lpstr>PowerPoint Presentation</vt:lpstr>
      <vt:lpstr>PowerPoint Presentation</vt:lpstr>
      <vt:lpstr>The Two Stages of Photosynthesis Are Linked by ATP and NADPH</vt:lpstr>
      <vt:lpstr>PowerPoint Presentation</vt:lpstr>
      <vt:lpstr>PowerPoint Presentation</vt:lpstr>
      <vt:lpstr>The Two Stages of Photosynthesis Are Linked by ATP and NADPH</vt:lpstr>
      <vt:lpstr>PowerPoint Presentation</vt:lpstr>
      <vt:lpstr>PowerPoint Presentation</vt:lpstr>
      <vt:lpstr>PowerPoint Presentation</vt:lpstr>
      <vt:lpstr>Visible Radiation absorbed by Pigments drives the Light Reactions</vt:lpstr>
      <vt:lpstr>Visible Radiation absorbed by Pigments drives the Light Reactions</vt:lpstr>
      <vt:lpstr>PowerPoint Presentation</vt:lpstr>
      <vt:lpstr>PowerPoint Presentation</vt:lpstr>
      <vt:lpstr>Visible Radiation absorbed by Pigments drives the Light Reactions</vt:lpstr>
      <vt:lpstr>PowerPoint Presentation</vt:lpstr>
      <vt:lpstr>Absorption of Light by Chlorophyll</vt:lpstr>
      <vt:lpstr>Carotenoids:</vt:lpstr>
      <vt:lpstr>Why do leaves change colors in the Fall?</vt:lpstr>
      <vt:lpstr>PowerPoint Presentation</vt:lpstr>
      <vt:lpstr>Two Photosystems connected by an Electron Transport Chain generate ATP and NADPH</vt:lpstr>
      <vt:lpstr>Light Reaction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Light Reactions take place within the Thylakoid Membranes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Photosynthesis Overview</vt:lpstr>
      <vt:lpstr>Photosynthesis Overview</vt:lpstr>
      <vt:lpstr>PowerPoint Presentation</vt:lpstr>
      <vt:lpstr>PowerPoint Presentation</vt:lpstr>
      <vt:lpstr>CALVIN CYCLE</vt:lpstr>
      <vt:lpstr>PowerPoint Presentation</vt:lpstr>
      <vt:lpstr>CALVIN CYCLE</vt:lpstr>
      <vt:lpstr>PowerPoint Presentation</vt:lpstr>
      <vt:lpstr>PowerPoint Presentation</vt:lpstr>
      <vt:lpstr>PowerPoint Presentation</vt:lpstr>
      <vt:lpstr>PowerPoint Presentation</vt:lpstr>
      <vt:lpstr>PowerPoint Presentation</vt:lpstr>
      <vt:lpstr>Dark Reaction </vt:lpstr>
      <vt:lpstr>PowerPoint Presentation</vt:lpstr>
      <vt:lpstr>Photosynthesis Overview</vt:lpstr>
      <vt:lpstr>Dark Reaction</vt:lpstr>
      <vt:lpstr>PowerPoint Presentation</vt:lpstr>
      <vt:lpstr>Comparing Photosynthesis with Respiration</vt:lpstr>
      <vt:lpstr>Comparing Photosynthesis with Respiration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Using Light to Make Food</dc:title>
  <dc:creator>Noemi</dc:creator>
  <cp:lastModifiedBy>Craig Riesen</cp:lastModifiedBy>
  <cp:revision>52</cp:revision>
  <dcterms:created xsi:type="dcterms:W3CDTF">2017-04-07T03:13:19Z</dcterms:created>
  <dcterms:modified xsi:type="dcterms:W3CDTF">2023-10-11T20:53:28Z</dcterms:modified>
</cp:coreProperties>
</file>