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7" r:id="rId3"/>
    <p:sldMasterId id="2147483713" r:id="rId4"/>
    <p:sldMasterId id="2147483726" r:id="rId5"/>
    <p:sldMasterId id="2147483739" r:id="rId6"/>
    <p:sldMasterId id="2147483752" r:id="rId7"/>
    <p:sldMasterId id="2147483765" r:id="rId8"/>
    <p:sldMasterId id="2147483778" r:id="rId9"/>
  </p:sldMasterIdLst>
  <p:notesMasterIdLst>
    <p:notesMasterId r:id="rId88"/>
  </p:notesMasterIdLst>
  <p:handoutMasterIdLst>
    <p:handoutMasterId r:id="rId89"/>
  </p:handoutMasterIdLst>
  <p:sldIdLst>
    <p:sldId id="277" r:id="rId10"/>
    <p:sldId id="483" r:id="rId11"/>
    <p:sldId id="430" r:id="rId12"/>
    <p:sldId id="431" r:id="rId13"/>
    <p:sldId id="468" r:id="rId14"/>
    <p:sldId id="432" r:id="rId15"/>
    <p:sldId id="434" r:id="rId16"/>
    <p:sldId id="433" r:id="rId17"/>
    <p:sldId id="435" r:id="rId18"/>
    <p:sldId id="436" r:id="rId19"/>
    <p:sldId id="437" r:id="rId20"/>
    <p:sldId id="438" r:id="rId21"/>
    <p:sldId id="439" r:id="rId22"/>
    <p:sldId id="440" r:id="rId23"/>
    <p:sldId id="421" r:id="rId24"/>
    <p:sldId id="456" r:id="rId25"/>
    <p:sldId id="487" r:id="rId26"/>
    <p:sldId id="486" r:id="rId27"/>
    <p:sldId id="488" r:id="rId28"/>
    <p:sldId id="492" r:id="rId29"/>
    <p:sldId id="471" r:id="rId30"/>
    <p:sldId id="462" r:id="rId31"/>
    <p:sldId id="474" r:id="rId32"/>
    <p:sldId id="489" r:id="rId33"/>
    <p:sldId id="472" r:id="rId34"/>
    <p:sldId id="460" r:id="rId35"/>
    <p:sldId id="490" r:id="rId36"/>
    <p:sldId id="289" r:id="rId37"/>
    <p:sldId id="469" r:id="rId38"/>
    <p:sldId id="470" r:id="rId39"/>
    <p:sldId id="467" r:id="rId40"/>
    <p:sldId id="423" r:id="rId41"/>
    <p:sldId id="477" r:id="rId42"/>
    <p:sldId id="478" r:id="rId43"/>
    <p:sldId id="479" r:id="rId44"/>
    <p:sldId id="480" r:id="rId45"/>
    <p:sldId id="481" r:id="rId46"/>
    <p:sldId id="443" r:id="rId47"/>
    <p:sldId id="493" r:id="rId48"/>
    <p:sldId id="494" r:id="rId49"/>
    <p:sldId id="521" r:id="rId50"/>
    <p:sldId id="482" r:id="rId51"/>
    <p:sldId id="522" r:id="rId52"/>
    <p:sldId id="495" r:id="rId53"/>
    <p:sldId id="523" r:id="rId54"/>
    <p:sldId id="524" r:id="rId55"/>
    <p:sldId id="525" r:id="rId56"/>
    <p:sldId id="526" r:id="rId57"/>
    <p:sldId id="496" r:id="rId58"/>
    <p:sldId id="527" r:id="rId59"/>
    <p:sldId id="528" r:id="rId60"/>
    <p:sldId id="529" r:id="rId61"/>
    <p:sldId id="508" r:id="rId62"/>
    <p:sldId id="497" r:id="rId63"/>
    <p:sldId id="510" r:id="rId64"/>
    <p:sldId id="509" r:id="rId65"/>
    <p:sldId id="426" r:id="rId66"/>
    <p:sldId id="511" r:id="rId67"/>
    <p:sldId id="506" r:id="rId68"/>
    <p:sldId id="498" r:id="rId69"/>
    <p:sldId id="530" r:id="rId70"/>
    <p:sldId id="504" r:id="rId71"/>
    <p:sldId id="531" r:id="rId72"/>
    <p:sldId id="503" r:id="rId73"/>
    <p:sldId id="532" r:id="rId74"/>
    <p:sldId id="517" r:id="rId75"/>
    <p:sldId id="512" r:id="rId76"/>
    <p:sldId id="513" r:id="rId77"/>
    <p:sldId id="533" r:id="rId78"/>
    <p:sldId id="515" r:id="rId79"/>
    <p:sldId id="534" r:id="rId80"/>
    <p:sldId id="535" r:id="rId81"/>
    <p:sldId id="516" r:id="rId82"/>
    <p:sldId id="536" r:id="rId83"/>
    <p:sldId id="502" r:id="rId84"/>
    <p:sldId id="537" r:id="rId85"/>
    <p:sldId id="538" r:id="rId86"/>
    <p:sldId id="539" r:id="rId87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173739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2" autoAdjust="0"/>
    <p:restoredTop sz="93322" autoAdjust="0"/>
  </p:normalViewPr>
  <p:slideViewPr>
    <p:cSldViewPr>
      <p:cViewPr varScale="1">
        <p:scale>
          <a:sx n="77" d="100"/>
          <a:sy n="77" d="100"/>
        </p:scale>
        <p:origin x="1555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76" Type="http://schemas.openxmlformats.org/officeDocument/2006/relationships/slide" Target="slides/slide67.xml"/><Relationship Id="rId84" Type="http://schemas.openxmlformats.org/officeDocument/2006/relationships/slide" Target="slides/slide75.xml"/><Relationship Id="rId89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87" Type="http://schemas.openxmlformats.org/officeDocument/2006/relationships/slide" Target="slides/slide78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90" Type="http://schemas.openxmlformats.org/officeDocument/2006/relationships/presProps" Target="presProps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slide" Target="slides/slide6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9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slide" Target="slides/slide74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8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8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0CD03E3-58E6-4753-BB43-F1EEC3FAF4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4808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3AC401-4537-4B6B-B3BD-81C95698810F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DCE775-BB08-4A53-8AB8-08B89FD0B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173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Module 4A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EC70F-AB21-4B47-99AC-C43B1A824E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354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Module 4A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6C99FA-B1F3-41C0-A6B3-649CDB9DD5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58987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3366"/>
                </a:solidFill>
              </a:rPr>
              <a:t>Module 4B Water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598F37-A6F1-4427-9FE7-167AA250366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65663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3366"/>
                </a:solidFill>
              </a:rPr>
              <a:t>Module 4B Water</a:t>
            </a: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21E7D5-3689-4436-8DE4-E09EE78318D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56911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3366"/>
                </a:solidFill>
              </a:rPr>
              <a:t>Module 4B Water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D39D1-A4C9-47A1-B8AD-D50C3981600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56886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3366"/>
                </a:solidFill>
              </a:rPr>
              <a:t>Module 4B Water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03156-94FC-4B00-9877-F6B2BF8CF40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6458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3366"/>
                </a:solidFill>
              </a:rPr>
              <a:t>Module 4B Water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8FC1D-DFCA-4AAF-AA78-2C1DDCC7D91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40904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3366"/>
                </a:solidFill>
              </a:rPr>
              <a:t>Module 4B Water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B33F5-5690-488E-8541-4B9BE3F19C6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60670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3366"/>
                </a:solidFill>
              </a:rPr>
              <a:t>Module 4B Water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3CE2E9-A593-460C-B89F-F169A123D46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8887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762000"/>
            <a:ext cx="1981200" cy="5324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762000"/>
            <a:ext cx="5791200" cy="53244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3366"/>
                </a:solidFill>
              </a:rPr>
              <a:t>Module 4B Water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80C10-79E0-4981-84B1-449023AAEDF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99680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3366"/>
                </a:solidFill>
              </a:rPr>
              <a:t>Module 4B Water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7688B-BA47-48EF-88E6-C633AFA771A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570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Module 4A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D1116-854A-4DF4-ACCA-1375AE71E3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176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Water Quality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FADDD-799F-4029-BD99-1918F399BD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667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1" lang="en-US" sz="2400">
                <a:solidFill>
                  <a:srgbClr val="003366"/>
                </a:solidFill>
                <a:latin typeface="Times New Roman" pitchFamily="18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1" lang="en-US" sz="2400">
                <a:solidFill>
                  <a:srgbClr val="003366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3366"/>
                </a:solidFill>
              </a:endParaRPr>
            </a:p>
          </p:txBody>
        </p:sp>
      </p:grpSp>
      <p:sp>
        <p:nvSpPr>
          <p:cNvPr id="5940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59404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003366"/>
                </a:solidFill>
              </a:rPr>
              <a:t>Module 4A</a:t>
            </a:r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 smtClean="0"/>
            </a:lvl1pPr>
          </a:lstStyle>
          <a:p>
            <a:pPr>
              <a:defRPr/>
            </a:pPr>
            <a:fld id="{B7B99DE0-5D02-4E7C-B505-97BC9914915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1097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3366"/>
                </a:solidFill>
              </a:rPr>
              <a:t>Module 4A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05B44-2E24-4676-A56B-DDC13894CC7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4971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3366"/>
                </a:solidFill>
              </a:rPr>
              <a:t>Module 4A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ECFC7-EFAD-4986-A7F9-3458F7F9EDF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7381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3366"/>
                </a:solidFill>
              </a:rPr>
              <a:t>Module 4A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598F37-A6F1-4427-9FE7-167AA250366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892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3366"/>
                </a:solidFill>
              </a:rPr>
              <a:t>Module 4A</a:t>
            </a: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21E7D5-3689-4436-8DE4-E09EE78318D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9972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3366"/>
                </a:solidFill>
              </a:rPr>
              <a:t>Module 4A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D39D1-A4C9-47A1-B8AD-D50C3981600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2571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3366"/>
                </a:solidFill>
              </a:rPr>
              <a:t>Module 4A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03156-94FC-4B00-9877-F6B2BF8CF40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665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Module 4A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4787C-B30A-4873-93E7-AFAFBCA0B3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383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3366"/>
                </a:solidFill>
              </a:rPr>
              <a:t>Module 4A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8FC1D-DFCA-4AAF-AA78-2C1DDCC7D91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6091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3366"/>
                </a:solidFill>
              </a:rPr>
              <a:t>Module 4A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B33F5-5690-488E-8541-4B9BE3F19C6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4477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3366"/>
                </a:solidFill>
              </a:rPr>
              <a:t>Module 4A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3CE2E9-A593-460C-B89F-F169A123D46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1904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762000"/>
            <a:ext cx="1981200" cy="5324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762000"/>
            <a:ext cx="5791200" cy="53244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3366"/>
                </a:solidFill>
              </a:rPr>
              <a:t>Module 4A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80C10-79E0-4981-84B1-449023AAEDF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7398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3366"/>
                </a:solidFill>
              </a:rPr>
              <a:t>Module 4A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7688B-BA47-48EF-88E6-C633AFA771A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9379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Module 4A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EC70F-AB21-4B47-99AC-C43B1A824E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3376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Module 4A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4787C-B30A-4873-93E7-AFAFBCA0B3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2211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Module 4A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EA5E4-1339-4763-A551-ED7D346A7F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724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Module 4A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C3BCF-D0D8-4507-8CD3-35B5322528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4035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Module 4A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6D3B9-5630-4DA1-B4B4-5CF1468E50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995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Module 4A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EA5E4-1339-4763-A551-ED7D346A7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197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Module 4A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5F830-218E-4BBB-BE16-6B0BEC7BD1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6857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Module 4A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24284-A2C1-4BB1-858F-E4FA5886BD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0957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Module 4A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F7958-4F89-4CF0-9321-DBD48DF823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3804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Module 4A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11919-2E93-4A81-9622-CDE6F8FD4A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677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Module 4A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6C99FA-B1F3-41C0-A6B3-649CDB9DD5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921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Module 4A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D1116-854A-4DF4-ACCA-1375AE71E3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241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Module 4A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FADDD-799F-4029-BD99-1918F399BD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9299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Module 4A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EC70F-AB21-4B47-99AC-C43B1A824E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9491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Module 4A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4787C-B30A-4873-93E7-AFAFBCA0B3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4788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Module 4A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EA5E4-1339-4763-A551-ED7D346A7F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361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Module 4A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C3BCF-D0D8-4507-8CD3-35B5322528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8120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Module 4A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C3BCF-D0D8-4507-8CD3-35B5322528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799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Module 4A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6D3B9-5630-4DA1-B4B4-5CF1468E50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1961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Module 4A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5F830-218E-4BBB-BE16-6B0BEC7BD1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638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Module 4A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24284-A2C1-4BB1-858F-E4FA5886BD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1505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Module 4A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F7958-4F89-4CF0-9321-DBD48DF823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505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Module 4A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11919-2E93-4A81-9622-CDE6F8FD4A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4371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Module 4A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6C99FA-B1F3-41C0-A6B3-649CDB9DD5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0987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Module 4A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D1116-854A-4DF4-ACCA-1375AE71E3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7772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Module 4A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FADDD-799F-4029-BD99-1918F399BD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6764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Module 4A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EC70F-AB21-4B47-99AC-C43B1A824E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976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Module 4A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6D3B9-5630-4DA1-B4B4-5CF1468E50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0452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Module 4A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4787C-B30A-4873-93E7-AFAFBCA0B3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2471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Module 4A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EA5E4-1339-4763-A551-ED7D346A7F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3282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Module 4A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C3BCF-D0D8-4507-8CD3-35B5322528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2716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Module 4A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6D3B9-5630-4DA1-B4B4-5CF1468E50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5774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Module 4A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5F830-218E-4BBB-BE16-6B0BEC7BD1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8704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Module 4A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24284-A2C1-4BB1-858F-E4FA5886BD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1404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Module 4A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F7958-4F89-4CF0-9321-DBD48DF823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7892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Module 4A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11919-2E93-4A81-9622-CDE6F8FD4A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2390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Module 4A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6C99FA-B1F3-41C0-A6B3-649CDB9DD5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8019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Module 4A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D1116-854A-4DF4-ACCA-1375AE71E3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657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Module 4A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5F830-218E-4BBB-BE16-6B0BEC7BD1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74232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Module 4A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FADDD-799F-4029-BD99-1918F399BD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937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Module 4A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EC70F-AB21-4B47-99AC-C43B1A824E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1688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Module 4A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4787C-B30A-4873-93E7-AFAFBCA0B3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2166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Module 4A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EA5E4-1339-4763-A551-ED7D346A7F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6407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Module 4A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C3BCF-D0D8-4507-8CD3-35B5322528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863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Module 4A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6D3B9-5630-4DA1-B4B4-5CF1468E50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5942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Module 4A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5F830-218E-4BBB-BE16-6B0BEC7BD1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8502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Module 4A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24284-A2C1-4BB1-858F-E4FA5886BD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8519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Module 4A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F7958-4F89-4CF0-9321-DBD48DF823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3992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Module 4A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11919-2E93-4A81-9622-CDE6F8FD4A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399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Module 4A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24284-A2C1-4BB1-858F-E4FA5886B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07083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Module 4A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6C99FA-B1F3-41C0-A6B3-649CDB9DD5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6513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Module 4A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D1116-854A-4DF4-ACCA-1375AE71E3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5953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Module 4A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FADDD-799F-4029-BD99-1918F399BD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7155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Module 4B Water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EC70F-AB21-4B47-99AC-C43B1A824E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51905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Module 4B Water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4787C-B30A-4873-93E7-AFAFBCA0B3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0232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Module 4B Water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EA5E4-1339-4763-A551-ED7D346A7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3059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Module 4B Water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C3BCF-D0D8-4507-8CD3-35B5322528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5080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Module 4B Water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6D3B9-5630-4DA1-B4B4-5CF1468E50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4893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Module 4B Water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5F830-218E-4BBB-BE16-6B0BEC7BD1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7163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Module 4B Water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24284-A2C1-4BB1-858F-E4FA5886B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340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Module 4A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F7958-4F89-4CF0-9321-DBD48DF823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75699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Module 4B Water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F7958-4F89-4CF0-9321-DBD48DF823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31444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Module 4B Water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11919-2E93-4A81-9622-CDE6F8FD4A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2059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Module 4B Water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6C99FA-B1F3-41C0-A6B3-649CDB9DD5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92596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Module 4B Water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D1116-854A-4DF4-ACCA-1375AE71E3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9093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Module 4B Water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FADDD-799F-4029-BD99-1918F399BD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47639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Module 4B Water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EC70F-AB21-4B47-99AC-C43B1A824E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57272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Module 4B Water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4787C-B30A-4873-93E7-AFAFBCA0B3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10743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Module 4B Water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EA5E4-1339-4763-A551-ED7D346A7F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52250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Module 4B Water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C3BCF-D0D8-4507-8CD3-35B5322528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7859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Module 4B Water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6D3B9-5630-4DA1-B4B4-5CF1468E50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8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Module 4A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11919-2E93-4A81-9622-CDE6F8FD4A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47699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Module 4B Water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5F830-218E-4BBB-BE16-6B0BEC7BD1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2097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Module 4B Water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24284-A2C1-4BB1-858F-E4FA5886BD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43862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Module 4B Water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F7958-4F89-4CF0-9321-DBD48DF823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52773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Module 4B Water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11919-2E93-4A81-9622-CDE6F8FD4A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18979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Module 4B Water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6C99FA-B1F3-41C0-A6B3-649CDB9DD5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94242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Module 4B Water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D1116-854A-4DF4-ACCA-1375AE71E3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51119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Module 4B Water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FADDD-799F-4029-BD99-1918F399BD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34203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1" lang="en-US" sz="2400">
                <a:solidFill>
                  <a:srgbClr val="003366"/>
                </a:solidFill>
                <a:latin typeface="Times New Roman" pitchFamily="18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1" lang="en-US" sz="2400">
                <a:solidFill>
                  <a:srgbClr val="003366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3366"/>
                </a:solidFill>
              </a:endParaRPr>
            </a:p>
          </p:txBody>
        </p:sp>
      </p:grpSp>
      <p:sp>
        <p:nvSpPr>
          <p:cNvPr id="5940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59404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003366"/>
                </a:solidFill>
              </a:rPr>
              <a:t>Module 4B Water</a:t>
            </a:r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 smtClean="0"/>
            </a:lvl1pPr>
          </a:lstStyle>
          <a:p>
            <a:pPr>
              <a:defRPr/>
            </a:pPr>
            <a:fld id="{B7B99DE0-5D02-4E7C-B505-97BC9914915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1129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3366"/>
                </a:solidFill>
              </a:rPr>
              <a:t>Module 4B Water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05B44-2E24-4676-A56B-DDC13894CC7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61009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3366"/>
                </a:solidFill>
              </a:rPr>
              <a:t>Module 4B Water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ECFC7-EFAD-4986-A7F9-3458F7F9EDF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150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5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/>
              <a:t>Module 4A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911701D-A99C-4EAA-BF88-74D9808B16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1032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1036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1037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>
                  <a:gd name="T0" fmla="*/ 1728 w 1728"/>
                  <a:gd name="T1" fmla="*/ 0 h 735"/>
                  <a:gd name="T2" fmla="*/ 1728 w 1728"/>
                  <a:gd name="T3" fmla="*/ 480 h 735"/>
                  <a:gd name="T4" fmla="*/ 380 w 1728"/>
                  <a:gd name="T5" fmla="*/ 482 h 735"/>
                  <a:gd name="T6" fmla="*/ 354 w 1728"/>
                  <a:gd name="T7" fmla="*/ 480 h 735"/>
                  <a:gd name="T8" fmla="*/ 308 w 1728"/>
                  <a:gd name="T9" fmla="*/ 489 h 735"/>
                  <a:gd name="T10" fmla="*/ 246 w 1728"/>
                  <a:gd name="T11" fmla="*/ 531 h 735"/>
                  <a:gd name="T12" fmla="*/ 206 w 1728"/>
                  <a:gd name="T13" fmla="*/ 597 h 735"/>
                  <a:gd name="T14" fmla="*/ 192 w 1728"/>
                  <a:gd name="T15" fmla="*/ 666 h 735"/>
                  <a:gd name="T16" fmla="*/ 192 w 1728"/>
                  <a:gd name="T17" fmla="*/ 735 h 735"/>
                  <a:gd name="T18" fmla="*/ 0 w 1728"/>
                  <a:gd name="T19" fmla="*/ 735 h 735"/>
                  <a:gd name="T20" fmla="*/ 0 w 1728"/>
                  <a:gd name="T21" fmla="*/ 480 h 735"/>
                  <a:gd name="T22" fmla="*/ 0 w 1728"/>
                  <a:gd name="T23" fmla="*/ 0 h 735"/>
                  <a:gd name="T24" fmla="*/ 1728 w 1728"/>
                  <a:gd name="T25" fmla="*/ 0 h 7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eaLnBrk="0" hangingPunct="0"/>
                <a:endParaRPr lang="en-US">
                  <a:solidFill>
                    <a:srgbClr val="003366"/>
                  </a:solidFill>
                </a:endParaRPr>
              </a:p>
            </p:txBody>
          </p:sp>
        </p:grpSp>
        <p:grpSp>
          <p:nvGrpSpPr>
            <p:cNvPr id="1033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1034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1035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3366"/>
                  </a:solidFill>
                </a:endParaRPr>
              </a:p>
            </p:txBody>
          </p:sp>
        </p:grpSp>
      </p:grpSp>
      <p:sp>
        <p:nvSpPr>
          <p:cNvPr id="1027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837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5838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r>
              <a:rPr lang="en-US">
                <a:solidFill>
                  <a:srgbClr val="003366"/>
                </a:solidFill>
              </a:rPr>
              <a:t>Module 4A</a:t>
            </a:r>
          </a:p>
        </p:txBody>
      </p:sp>
      <p:sp>
        <p:nvSpPr>
          <p:cNvPr id="5838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eaLnBrk="1" hangingPunct="1">
              <a:defRPr sz="2600" b="1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5D5E14A-6640-494A-858C-92C9F721813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957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5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Module 4A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911701D-A99C-4EAA-BF88-74D9808B16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742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5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Module 4A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911701D-A99C-4EAA-BF88-74D9808B16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217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5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Module 4A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911701D-A99C-4EAA-BF88-74D9808B16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49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5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Module 4A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911701D-A99C-4EAA-BF88-74D9808B16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066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/>
              <a:t>Module 4B Water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911701D-A99C-4EAA-BF88-74D9808B16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559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Module 4B Water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911701D-A99C-4EAA-BF88-74D9808B16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71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1032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1036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1037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>
                  <a:gd name="T0" fmla="*/ 1728 w 1728"/>
                  <a:gd name="T1" fmla="*/ 0 h 735"/>
                  <a:gd name="T2" fmla="*/ 1728 w 1728"/>
                  <a:gd name="T3" fmla="*/ 480 h 735"/>
                  <a:gd name="T4" fmla="*/ 380 w 1728"/>
                  <a:gd name="T5" fmla="*/ 482 h 735"/>
                  <a:gd name="T6" fmla="*/ 354 w 1728"/>
                  <a:gd name="T7" fmla="*/ 480 h 735"/>
                  <a:gd name="T8" fmla="*/ 308 w 1728"/>
                  <a:gd name="T9" fmla="*/ 489 h 735"/>
                  <a:gd name="T10" fmla="*/ 246 w 1728"/>
                  <a:gd name="T11" fmla="*/ 531 h 735"/>
                  <a:gd name="T12" fmla="*/ 206 w 1728"/>
                  <a:gd name="T13" fmla="*/ 597 h 735"/>
                  <a:gd name="T14" fmla="*/ 192 w 1728"/>
                  <a:gd name="T15" fmla="*/ 666 h 735"/>
                  <a:gd name="T16" fmla="*/ 192 w 1728"/>
                  <a:gd name="T17" fmla="*/ 735 h 735"/>
                  <a:gd name="T18" fmla="*/ 0 w 1728"/>
                  <a:gd name="T19" fmla="*/ 735 h 735"/>
                  <a:gd name="T20" fmla="*/ 0 w 1728"/>
                  <a:gd name="T21" fmla="*/ 480 h 735"/>
                  <a:gd name="T22" fmla="*/ 0 w 1728"/>
                  <a:gd name="T23" fmla="*/ 0 h 735"/>
                  <a:gd name="T24" fmla="*/ 1728 w 1728"/>
                  <a:gd name="T25" fmla="*/ 0 h 7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eaLnBrk="0" hangingPunct="0"/>
                <a:endParaRPr lang="en-US">
                  <a:solidFill>
                    <a:srgbClr val="003366"/>
                  </a:solidFill>
                </a:endParaRPr>
              </a:p>
            </p:txBody>
          </p:sp>
        </p:grpSp>
        <p:grpSp>
          <p:nvGrpSpPr>
            <p:cNvPr id="1033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1034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1035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3366"/>
                  </a:solidFill>
                </a:endParaRPr>
              </a:p>
            </p:txBody>
          </p:sp>
        </p:grpSp>
      </p:grpSp>
      <p:sp>
        <p:nvSpPr>
          <p:cNvPr id="1027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837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5838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r>
              <a:rPr lang="en-US">
                <a:solidFill>
                  <a:srgbClr val="003366"/>
                </a:solidFill>
              </a:rPr>
              <a:t>Module 4B Water</a:t>
            </a:r>
          </a:p>
        </p:txBody>
      </p:sp>
      <p:sp>
        <p:nvSpPr>
          <p:cNvPr id="5838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eaLnBrk="1" hangingPunct="1">
              <a:defRPr sz="2600" b="1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5D5E14A-6640-494A-858C-92C9F721813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981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2.xml"/><Relationship Id="rId4" Type="http://schemas.openxmlformats.org/officeDocument/2006/relationships/hyperlink" Target="https://screencast-o-matic.com/watch/cF6elPYlbr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en.wikipedia.org/wiki/Solvent" TargetMode="External"/><Relationship Id="rId1" Type="http://schemas.openxmlformats.org/officeDocument/2006/relationships/slideLayout" Target="../slideLayouts/slideLayout5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screencast-o-matic.com/watch/cF6h2BYotW" TargetMode="Externa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screencast-o-matic.com/watch/cFQUlaYixQ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8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8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://somup.com/cFQU2CnVn2" TargetMode="External"/><Relationship Id="rId1" Type="http://schemas.openxmlformats.org/officeDocument/2006/relationships/slideLayout" Target="../slideLayouts/slideLayout8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creencast-o-matic.com/watch/cFQr29qRzl" TargetMode="External"/><Relationship Id="rId2" Type="http://schemas.openxmlformats.org/officeDocument/2006/relationships/hyperlink" Target="https://screencast-o-matic.com/watch/cFQr2MqRa7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8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34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34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hyperlink" Target="http://somup.com/cFQUoVnVnD" TargetMode="External"/><Relationship Id="rId1" Type="http://schemas.openxmlformats.org/officeDocument/2006/relationships/slideLayout" Target="../slideLayouts/slideLayout10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hyperlink" Target="https://screencast-o-matic.com/watch/cFQropqRgE" TargetMode="External"/><Relationship Id="rId1" Type="http://schemas.openxmlformats.org/officeDocument/2006/relationships/slideLayout" Target="../slideLayouts/slideLayout9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agnesium" TargetMode="External"/><Relationship Id="rId2" Type="http://schemas.openxmlformats.org/officeDocument/2006/relationships/hyperlink" Target="https://en.wikipedia.org/wiki/Calcium" TargetMode="External"/><Relationship Id="rId1" Type="http://schemas.openxmlformats.org/officeDocument/2006/relationships/slideLayout" Target="../slideLayouts/slideLayout9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98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9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screencast-o-matic.com/watch/cFQrohqRzm" TargetMode="Externa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513091-D0B6-3B69-D7D3-C68F9880B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5951"/>
          </a:xfrm>
          <a:prstGeom prst="rect">
            <a:avLst/>
          </a:prstGeom>
        </p:spPr>
      </p:pic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484909" y="239616"/>
            <a:ext cx="8229600" cy="1817784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Impact"/>
              </a:rPr>
              <a:t>The Wonder of Water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96046" y="3886200"/>
            <a:ext cx="31519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Properties of Water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6FADDD-799F-4029-BD99-1918F399BDE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5400" y="0"/>
            <a:ext cx="5334000" cy="838200"/>
          </a:xfrm>
          <a:solidFill>
            <a:srgbClr val="FFC000"/>
          </a:solidFill>
        </p:spPr>
        <p:txBody>
          <a:bodyPr/>
          <a:lstStyle/>
          <a:p>
            <a:r>
              <a:rPr lang="en-US" dirty="0"/>
              <a:t>Experimental Error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317499"/>
            <a:ext cx="4038600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In theory, there should be 2 molecules of </a:t>
            </a:r>
            <a:r>
              <a:rPr lang="en-US" sz="3600" b="1" dirty="0">
                <a:solidFill>
                  <a:srgbClr val="00B050"/>
                </a:solidFill>
              </a:rPr>
              <a:t>H</a:t>
            </a:r>
            <a:r>
              <a:rPr lang="en-US" sz="3600" b="1" baseline="-25000" dirty="0">
                <a:solidFill>
                  <a:srgbClr val="00B050"/>
                </a:solidFill>
              </a:rPr>
              <a:t>2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released for every 1 molecule of </a:t>
            </a:r>
            <a:r>
              <a:rPr lang="en-US" b="1" dirty="0">
                <a:solidFill>
                  <a:srgbClr val="FF0000"/>
                </a:solidFill>
              </a:rPr>
              <a:t>O</a:t>
            </a:r>
            <a:r>
              <a:rPr lang="en-US" b="1" baseline="-25000" dirty="0">
                <a:solidFill>
                  <a:srgbClr val="FF0000"/>
                </a:solidFill>
              </a:rPr>
              <a:t>2</a:t>
            </a:r>
            <a:r>
              <a:rPr lang="en-US" dirty="0"/>
              <a:t>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447800"/>
            <a:ext cx="4267200" cy="4648200"/>
          </a:xfrm>
        </p:spPr>
        <p:txBody>
          <a:bodyPr/>
          <a:lstStyle/>
          <a:p>
            <a:pPr marL="514350" indent="-514350">
              <a:buFont typeface="+mj-lt"/>
              <a:buAutoNum type="arabicPeriod" startAt="2"/>
            </a:pPr>
            <a:r>
              <a:rPr lang="en-US" dirty="0">
                <a:solidFill>
                  <a:srgbClr val="0070C0"/>
                </a:solidFill>
              </a:rPr>
              <a:t>In REAL LIFE this is never the case.</a:t>
            </a:r>
          </a:p>
          <a:p>
            <a:pPr marL="0" indent="0">
              <a:buNone/>
            </a:pPr>
            <a:endParaRPr lang="en-US" sz="16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How can we reduce experimental error?</a:t>
            </a:r>
          </a:p>
          <a:p>
            <a:pPr marL="457200" indent="-457200"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en-US" dirty="0">
                <a:solidFill>
                  <a:sysClr val="windowText" lastClr="000000"/>
                </a:solidFill>
              </a:rPr>
              <a:t>Better equipment</a:t>
            </a:r>
          </a:p>
          <a:p>
            <a:pPr marL="457200" indent="-457200"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en-US" dirty="0">
                <a:solidFill>
                  <a:sysClr val="windowText" lastClr="000000"/>
                </a:solidFill>
              </a:rPr>
              <a:t>Better procedures</a:t>
            </a:r>
          </a:p>
          <a:p>
            <a:pPr marL="457200" indent="-457200"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en-US" dirty="0">
                <a:solidFill>
                  <a:sysClr val="windowText" lastClr="000000"/>
                </a:solidFill>
              </a:rPr>
              <a:t>Peer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6FADDD-799F-4029-BD99-1918F399BDE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971800"/>
            <a:ext cx="234315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8815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4170" y="38100"/>
            <a:ext cx="4566822" cy="2895600"/>
          </a:xfrm>
        </p:spPr>
        <p:txBody>
          <a:bodyPr/>
          <a:lstStyle/>
          <a:p>
            <a:r>
              <a:rPr lang="en-US" dirty="0"/>
              <a:t>Chemical Formula of Water  </a:t>
            </a:r>
            <a:r>
              <a:rPr lang="en-US" sz="9600" dirty="0">
                <a:solidFill>
                  <a:srgbClr val="00B050"/>
                </a:solidFill>
              </a:rPr>
              <a:t>H</a:t>
            </a:r>
            <a:r>
              <a:rPr lang="en-US" sz="9600" b="1" baseline="-25000" dirty="0">
                <a:solidFill>
                  <a:srgbClr val="00B050"/>
                </a:solidFill>
              </a:rPr>
              <a:t>2</a:t>
            </a:r>
            <a:r>
              <a:rPr lang="en-US" sz="9600" dirty="0">
                <a:solidFill>
                  <a:srgbClr val="00B050"/>
                </a:solidFill>
              </a:rPr>
              <a:t>O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3C3BCF-D0D8-4507-8CD3-35B5322528E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93" y="457200"/>
            <a:ext cx="3248025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200400"/>
            <a:ext cx="7399337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8866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Chemical Formulas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371600"/>
            <a:ext cx="4343400" cy="48768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FF0000"/>
                </a:solidFill>
              </a:rPr>
              <a:t>Use chemical symbols of elements (</a:t>
            </a:r>
            <a:r>
              <a:rPr lang="en-US" sz="3200" dirty="0">
                <a:solidFill>
                  <a:srgbClr val="3333CC"/>
                </a:solidFill>
              </a:rPr>
              <a:t>Periodic Table on page 320</a:t>
            </a:r>
            <a:r>
              <a:rPr lang="en-US" sz="3200" dirty="0">
                <a:solidFill>
                  <a:srgbClr val="FF0000"/>
                </a:solidFill>
              </a:rPr>
              <a:t>)</a:t>
            </a:r>
          </a:p>
          <a:p>
            <a:pPr marL="0" indent="0">
              <a:buNone/>
            </a:pPr>
            <a:endParaRPr lang="en-US" sz="1600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 startAt="2"/>
            </a:pPr>
            <a:r>
              <a:rPr lang="en-US" sz="3200" dirty="0">
                <a:solidFill>
                  <a:srgbClr val="0070C0"/>
                </a:solidFill>
              </a:rPr>
              <a:t>Show how many atoms of each element are involved in a formula.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981200"/>
            <a:ext cx="3581400" cy="3962400"/>
          </a:xfrm>
        </p:spPr>
        <p:txBody>
          <a:bodyPr/>
          <a:lstStyle/>
          <a:p>
            <a:pPr marL="514350" indent="-514350">
              <a:buFont typeface="+mj-lt"/>
              <a:buAutoNum type="arabicPeriod" startAt="3"/>
            </a:pPr>
            <a:r>
              <a:rPr lang="en-US" sz="3200" dirty="0">
                <a:solidFill>
                  <a:srgbClr val="00B050"/>
                </a:solidFill>
              </a:rPr>
              <a:t>Glucose </a:t>
            </a:r>
            <a:r>
              <a:rPr lang="en-US" sz="3200" dirty="0"/>
              <a:t>C</a:t>
            </a:r>
            <a:r>
              <a:rPr lang="en-US" sz="3200" baseline="-25000" dirty="0"/>
              <a:t>6</a:t>
            </a:r>
            <a:r>
              <a:rPr lang="en-US" sz="3200" dirty="0"/>
              <a:t>H</a:t>
            </a:r>
            <a:r>
              <a:rPr lang="en-US" sz="3200" baseline="-25000" dirty="0"/>
              <a:t>12</a:t>
            </a:r>
            <a:r>
              <a:rPr lang="en-US" sz="3200" dirty="0"/>
              <a:t>O</a:t>
            </a:r>
            <a:r>
              <a:rPr lang="en-US" sz="3200" baseline="-25000" dirty="0"/>
              <a:t>6 </a:t>
            </a:r>
            <a:r>
              <a:rPr lang="en-US" sz="3200" dirty="0">
                <a:solidFill>
                  <a:srgbClr val="00B050"/>
                </a:solidFill>
              </a:rPr>
              <a:t>has </a:t>
            </a:r>
            <a:r>
              <a:rPr lang="en-US" sz="3200" dirty="0"/>
              <a:t>6</a:t>
            </a:r>
            <a:r>
              <a:rPr lang="en-US" sz="3200" dirty="0">
                <a:solidFill>
                  <a:srgbClr val="00B050"/>
                </a:solidFill>
              </a:rPr>
              <a:t> Carbon atoms, </a:t>
            </a:r>
            <a:r>
              <a:rPr lang="en-US" sz="3200" dirty="0"/>
              <a:t>12</a:t>
            </a:r>
            <a:r>
              <a:rPr lang="en-US" sz="3200" dirty="0">
                <a:solidFill>
                  <a:srgbClr val="00B050"/>
                </a:solidFill>
              </a:rPr>
              <a:t> hydrogen atoms, and </a:t>
            </a:r>
            <a:r>
              <a:rPr lang="en-US" sz="3200" dirty="0"/>
              <a:t>6</a:t>
            </a:r>
            <a:r>
              <a:rPr lang="en-US" sz="3200" dirty="0">
                <a:solidFill>
                  <a:srgbClr val="00B050"/>
                </a:solidFill>
              </a:rPr>
              <a:t> oxygen atoms in ONE molecule.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3C3BCF-D0D8-4507-8CD3-35B5322528E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7" name="Picture 6" descr="lesson_question-01.eps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38100"/>
            <a:ext cx="1280160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28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274637"/>
            <a:ext cx="4038600" cy="36115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3333CC"/>
                </a:solidFill>
              </a:rPr>
              <a:t>Vinegar has 2 carbon atoms, 4 hydrogen atoms, and 2 oxygen atoms. What is vinegar’s chemical formula?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3400" y="274637"/>
            <a:ext cx="4038600" cy="3230563"/>
          </a:xfrm>
        </p:spPr>
        <p:txBody>
          <a:bodyPr/>
          <a:lstStyle/>
          <a:p>
            <a:pPr marL="0" indent="0">
              <a:buNone/>
            </a:pPr>
            <a:r>
              <a:rPr lang="en-US" dirty="0" err="1">
                <a:solidFill>
                  <a:srgbClr val="FF0000"/>
                </a:solidFill>
              </a:rPr>
              <a:t>NaOH</a:t>
            </a:r>
            <a:r>
              <a:rPr lang="en-US" dirty="0">
                <a:solidFill>
                  <a:srgbClr val="FF0000"/>
                </a:solidFill>
              </a:rPr>
              <a:t> is sodium hydroxide, the active ingredient in “Drano”. How many atoms of each element are represented in the formula?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3C3BCF-D0D8-4507-8CD3-35B5322528E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219200" cy="1202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3"/>
          <p:cNvSpPr txBox="1">
            <a:spLocks/>
          </p:cNvSpPr>
          <p:nvPr/>
        </p:nvSpPr>
        <p:spPr bwMode="auto">
          <a:xfrm>
            <a:off x="152400" y="4038600"/>
            <a:ext cx="8686800" cy="201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kern="0" dirty="0">
                <a:solidFill>
                  <a:srgbClr val="002060"/>
                </a:solidFill>
              </a:rPr>
              <a:t>Enrichment</a:t>
            </a:r>
            <a:r>
              <a:rPr lang="en-US" kern="0" dirty="0">
                <a:solidFill>
                  <a:srgbClr val="00B050"/>
                </a:solidFill>
              </a:rPr>
              <a:t>:</a:t>
            </a:r>
          </a:p>
          <a:p>
            <a:pPr marL="0" indent="0">
              <a:buFontTx/>
              <a:buNone/>
            </a:pPr>
            <a:r>
              <a:rPr lang="en-US" kern="0" dirty="0">
                <a:solidFill>
                  <a:srgbClr val="00B050"/>
                </a:solidFill>
              </a:rPr>
              <a:t>Al</a:t>
            </a:r>
            <a:r>
              <a:rPr lang="en-US" kern="0" baseline="-25000" dirty="0">
                <a:solidFill>
                  <a:srgbClr val="00B050"/>
                </a:solidFill>
              </a:rPr>
              <a:t>2</a:t>
            </a:r>
            <a:r>
              <a:rPr lang="en-US" kern="0" dirty="0">
                <a:solidFill>
                  <a:srgbClr val="00B050"/>
                </a:solidFill>
              </a:rPr>
              <a:t>(SO</a:t>
            </a:r>
            <a:r>
              <a:rPr lang="en-US" kern="0" baseline="-25000" dirty="0">
                <a:solidFill>
                  <a:srgbClr val="00B050"/>
                </a:solidFill>
              </a:rPr>
              <a:t>4</a:t>
            </a:r>
            <a:r>
              <a:rPr lang="en-US" kern="0" dirty="0">
                <a:solidFill>
                  <a:srgbClr val="00B050"/>
                </a:solidFill>
              </a:rPr>
              <a:t>)</a:t>
            </a:r>
            <a:r>
              <a:rPr lang="en-US" kern="0" baseline="-25000" dirty="0">
                <a:solidFill>
                  <a:srgbClr val="00B050"/>
                </a:solidFill>
              </a:rPr>
              <a:t>3</a:t>
            </a:r>
            <a:r>
              <a:rPr lang="en-US" kern="0" dirty="0">
                <a:solidFill>
                  <a:srgbClr val="00B050"/>
                </a:solidFill>
              </a:rPr>
              <a:t> is aluminum sulfate. How many atoms of each element are represented in the formula?</a:t>
            </a:r>
          </a:p>
        </p:txBody>
      </p:sp>
      <p:sp>
        <p:nvSpPr>
          <p:cNvPr id="9" name="Rectangle 8"/>
          <p:cNvSpPr/>
          <p:nvPr/>
        </p:nvSpPr>
        <p:spPr>
          <a:xfrm>
            <a:off x="2930756" y="3429000"/>
            <a:ext cx="28950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Periodic Table on page 320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54654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274637"/>
            <a:ext cx="4038600" cy="36115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3333CC"/>
                </a:solidFill>
              </a:rPr>
              <a:t>Vinegar has 2 carbon atoms, 4 hydrogen atoms, and 2 oxygen atoms. What is vinegar’s chemical formula?</a:t>
            </a:r>
          </a:p>
          <a:p>
            <a:pPr marL="0" indent="0">
              <a:buNone/>
            </a:pPr>
            <a:r>
              <a:rPr lang="en-US" dirty="0"/>
              <a:t>C</a:t>
            </a:r>
            <a:r>
              <a:rPr lang="en-US" baseline="-25000" dirty="0"/>
              <a:t>2</a:t>
            </a:r>
            <a:r>
              <a:rPr lang="en-US" dirty="0"/>
              <a:t>H</a:t>
            </a:r>
            <a:r>
              <a:rPr lang="en-US" baseline="-25000" dirty="0"/>
              <a:t>4</a:t>
            </a:r>
            <a:r>
              <a:rPr lang="en-US" dirty="0"/>
              <a:t>O</a:t>
            </a:r>
            <a:r>
              <a:rPr lang="en-US" baseline="-25000" dirty="0"/>
              <a:t>2 </a:t>
            </a:r>
            <a:r>
              <a:rPr lang="en-US" dirty="0"/>
              <a:t> or  CH</a:t>
            </a:r>
            <a:r>
              <a:rPr lang="en-US" baseline="-25000" dirty="0"/>
              <a:t>3</a:t>
            </a:r>
            <a:r>
              <a:rPr lang="en-US" dirty="0"/>
              <a:t>COOH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3400" y="274637"/>
            <a:ext cx="4038600" cy="376396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err="1">
                <a:solidFill>
                  <a:srgbClr val="FF0000"/>
                </a:solidFill>
              </a:rPr>
              <a:t>NaOH</a:t>
            </a:r>
            <a:r>
              <a:rPr lang="en-US" sz="2400" dirty="0">
                <a:solidFill>
                  <a:srgbClr val="FF0000"/>
                </a:solidFill>
              </a:rPr>
              <a:t> is sodium hydroxide, the active ingredient in “Drano”. How many atoms of each element are represented in the formula?</a:t>
            </a:r>
          </a:p>
          <a:p>
            <a:pPr marL="863600" indent="0">
              <a:buNone/>
            </a:pPr>
            <a:r>
              <a:rPr lang="en-US" dirty="0"/>
              <a:t>1 Sodium</a:t>
            </a:r>
          </a:p>
          <a:p>
            <a:pPr marL="863600" indent="0">
              <a:buNone/>
            </a:pPr>
            <a:r>
              <a:rPr lang="en-US" dirty="0"/>
              <a:t>1 Oxygen</a:t>
            </a:r>
          </a:p>
          <a:p>
            <a:pPr marL="863600" indent="0">
              <a:buNone/>
            </a:pPr>
            <a:r>
              <a:rPr lang="en-US" dirty="0"/>
              <a:t>1 Hydrogen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4A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3C3BCF-D0D8-4507-8CD3-35B5322528E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219200" cy="1202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3"/>
          <p:cNvSpPr txBox="1">
            <a:spLocks/>
          </p:cNvSpPr>
          <p:nvPr/>
        </p:nvSpPr>
        <p:spPr bwMode="auto">
          <a:xfrm>
            <a:off x="152400" y="4038600"/>
            <a:ext cx="8686800" cy="251460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kern="0" dirty="0">
                <a:solidFill>
                  <a:srgbClr val="002060"/>
                </a:solidFill>
              </a:rPr>
              <a:t>Enrichment</a:t>
            </a:r>
            <a:r>
              <a:rPr lang="en-US" kern="0" dirty="0">
                <a:solidFill>
                  <a:srgbClr val="00B050"/>
                </a:solidFill>
              </a:rPr>
              <a:t>:</a:t>
            </a:r>
          </a:p>
          <a:p>
            <a:pPr marL="0" indent="0">
              <a:buFontTx/>
              <a:buNone/>
            </a:pPr>
            <a:r>
              <a:rPr lang="en-US" kern="0" dirty="0">
                <a:solidFill>
                  <a:srgbClr val="00B050"/>
                </a:solidFill>
              </a:rPr>
              <a:t>Al</a:t>
            </a:r>
            <a:r>
              <a:rPr lang="en-US" kern="0" baseline="-25000" dirty="0">
                <a:solidFill>
                  <a:srgbClr val="00B050"/>
                </a:solidFill>
              </a:rPr>
              <a:t>2</a:t>
            </a:r>
            <a:r>
              <a:rPr lang="en-US" kern="0" dirty="0">
                <a:solidFill>
                  <a:srgbClr val="00B050"/>
                </a:solidFill>
              </a:rPr>
              <a:t>(SO</a:t>
            </a:r>
            <a:r>
              <a:rPr lang="en-US" kern="0" baseline="-25000" dirty="0">
                <a:solidFill>
                  <a:srgbClr val="00B050"/>
                </a:solidFill>
              </a:rPr>
              <a:t>4</a:t>
            </a:r>
            <a:r>
              <a:rPr lang="en-US" kern="0" dirty="0">
                <a:solidFill>
                  <a:srgbClr val="00B050"/>
                </a:solidFill>
              </a:rPr>
              <a:t>)</a:t>
            </a:r>
            <a:r>
              <a:rPr lang="en-US" kern="0" baseline="-25000" dirty="0">
                <a:solidFill>
                  <a:srgbClr val="00B050"/>
                </a:solidFill>
              </a:rPr>
              <a:t>3</a:t>
            </a:r>
            <a:r>
              <a:rPr lang="en-US" kern="0" dirty="0">
                <a:solidFill>
                  <a:srgbClr val="00B050"/>
                </a:solidFill>
              </a:rPr>
              <a:t> is aluminum sulfate. How many atoms of each element are represented in the formula?</a:t>
            </a:r>
          </a:p>
          <a:p>
            <a:pPr marL="0" indent="0" algn="ctr">
              <a:buNone/>
            </a:pPr>
            <a:r>
              <a:rPr lang="en-US" dirty="0"/>
              <a:t>2 Aluminum     3 Sulfur     12 oxygen</a:t>
            </a:r>
          </a:p>
          <a:p>
            <a:pPr marL="0" indent="0" algn="ctr">
              <a:buNone/>
            </a:pP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Multiply all element inside the parenthesis by the subscript “3”</a:t>
            </a:r>
          </a:p>
          <a:p>
            <a:pPr marL="0" indent="0">
              <a:buFontTx/>
              <a:buNone/>
            </a:pPr>
            <a:endParaRPr lang="en-US" kern="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175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4A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6FADDD-799F-4029-BD99-1918F399BDE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94181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Water Chemistry</a:t>
            </a:r>
            <a:br>
              <a:rPr lang="en-US" dirty="0"/>
            </a:br>
            <a:r>
              <a:rPr lang="en-US" sz="1200" dirty="0"/>
              <a:t>	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743200"/>
            <a:ext cx="4581525" cy="33088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 rot="825251">
            <a:off x="4430883" y="393513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1" hangingPunct="1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drop of water contains approximately 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1.67 x 10</a:t>
            </a:r>
            <a:r>
              <a:rPr lang="en-US" sz="2800" i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molecules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3366"/>
                </a:solidFill>
              </a:rPr>
              <a:t>Module 4A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7688B-BA47-48EF-88E6-C633AFA771A5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16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53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Water Chemistry</a:t>
            </a:r>
            <a:br>
              <a:rPr lang="en-US" dirty="0"/>
            </a:br>
            <a:r>
              <a:rPr lang="en-US" sz="1200" dirty="0"/>
              <a:t>	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2743200"/>
            <a:ext cx="3581399" cy="334327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>
                <a:solidFill>
                  <a:srgbClr val="FF0000"/>
                </a:solidFill>
              </a:rPr>
              <a:t>Water</a:t>
            </a:r>
            <a:r>
              <a:rPr lang="en-US" dirty="0"/>
              <a:t> (H</a:t>
            </a:r>
            <a:r>
              <a:rPr lang="en-US" baseline="-25000" dirty="0"/>
              <a:t>2</a:t>
            </a:r>
            <a:r>
              <a:rPr lang="en-US" dirty="0"/>
              <a:t>O) is formed by covalent bonds (</a:t>
            </a:r>
            <a:r>
              <a:rPr lang="en-US" dirty="0">
                <a:solidFill>
                  <a:srgbClr val="00B050"/>
                </a:solidFill>
              </a:rPr>
              <a:t>sharing of electrons</a:t>
            </a:r>
            <a:r>
              <a:rPr lang="en-US" dirty="0"/>
              <a:t>) between two Hydrogen atoms and one Oxygen atom.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743200"/>
            <a:ext cx="4581525" cy="33088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 rot="825251">
            <a:off x="4430883" y="393513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1" hangingPunct="1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drop of water contains approximately 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1.67 x 10</a:t>
            </a:r>
            <a:r>
              <a:rPr lang="en-US" sz="2800" i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molecules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3366"/>
                </a:solidFill>
              </a:rPr>
              <a:t>Module 4A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7688B-BA47-48EF-88E6-C633AFA771A5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24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6FADDD-799F-4029-BD99-1918F399BDE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210" y="2057400"/>
            <a:ext cx="241935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2"/>
          <p:cNvSpPr>
            <a:spLocks noGrp="1" noChangeArrowheads="1"/>
          </p:cNvSpPr>
          <p:nvPr>
            <p:ph type="title"/>
          </p:nvPr>
        </p:nvSpPr>
        <p:spPr>
          <a:xfrm>
            <a:off x="0" y="88900"/>
            <a:ext cx="7543800" cy="1143000"/>
          </a:xfrm>
          <a:solidFill>
            <a:srgbClr val="FFC000"/>
          </a:solidFill>
        </p:spPr>
        <p:txBody>
          <a:bodyPr/>
          <a:lstStyle/>
          <a:p>
            <a:pPr eaLnBrk="1" hangingPunct="1"/>
            <a:r>
              <a:rPr lang="en-US" dirty="0"/>
              <a:t>Water is a “Polar” Molecule</a:t>
            </a:r>
            <a:br>
              <a:rPr lang="en-US" dirty="0"/>
            </a:br>
            <a:endParaRPr lang="en-US" sz="1200" dirty="0"/>
          </a:p>
        </p:txBody>
      </p:sp>
      <p:pic>
        <p:nvPicPr>
          <p:cNvPr id="13" name="Picture 12" descr="lesson_question-01.eps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76200"/>
            <a:ext cx="1280160" cy="1038225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 rot="3252209">
            <a:off x="6400800" y="1676400"/>
            <a:ext cx="1143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7704920">
            <a:off x="8036396" y="1715609"/>
            <a:ext cx="1143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86600" y="1447800"/>
            <a:ext cx="1521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negative side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98033" y="4667250"/>
            <a:ext cx="1521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positive side</a:t>
            </a:r>
          </a:p>
        </p:txBody>
      </p:sp>
    </p:spTree>
    <p:extLst>
      <p:ext uri="{BB962C8B-B14F-4D97-AF65-F5344CB8AC3E}">
        <p14:creationId xmlns:p14="http://schemas.microsoft.com/office/powerpoint/2010/main" val="4082415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6FADDD-799F-4029-BD99-1918F399BDE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210" y="2057400"/>
            <a:ext cx="241935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2"/>
          <p:cNvSpPr>
            <a:spLocks noGrp="1" noChangeArrowheads="1"/>
          </p:cNvSpPr>
          <p:nvPr>
            <p:ph type="title"/>
          </p:nvPr>
        </p:nvSpPr>
        <p:spPr>
          <a:xfrm>
            <a:off x="0" y="88900"/>
            <a:ext cx="7543800" cy="1143000"/>
          </a:xfrm>
          <a:solidFill>
            <a:srgbClr val="FFC000"/>
          </a:solidFill>
        </p:spPr>
        <p:txBody>
          <a:bodyPr/>
          <a:lstStyle/>
          <a:p>
            <a:pPr eaLnBrk="1" hangingPunct="1"/>
            <a:r>
              <a:rPr lang="en-US" dirty="0"/>
              <a:t>Water is a “Polar” Molecule</a:t>
            </a:r>
            <a:br>
              <a:rPr lang="en-US" dirty="0"/>
            </a:br>
            <a:endParaRPr lang="en-US" sz="1200" dirty="0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" y="1295400"/>
            <a:ext cx="663321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>
                <a:solidFill>
                  <a:srgbClr val="FF0000"/>
                </a:solidFill>
              </a:rPr>
              <a:t>2 Hydrogen atoms each share 1 electron with one Oxygen atom in the covalent bond they make.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1000" dirty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The Oxygen atom has 4 remaining electrons (not used in to hold the hydrogen atoms).  </a:t>
            </a:r>
            <a:r>
              <a:rPr lang="en-US" sz="2400" dirty="0">
                <a:sym typeface="Wingdings" panose="05000000000000000000" pitchFamily="2" charset="2"/>
              </a:rPr>
              <a:t></a:t>
            </a:r>
            <a:endParaRPr lang="en-US" sz="2400" dirty="0"/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1000" dirty="0"/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solidFill>
                  <a:srgbClr val="00B050"/>
                </a:solidFill>
              </a:rPr>
              <a:t>This gives the Oxygen side of the molecule a negative charge, and the Hydrogen side a slight positive charge.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1000" dirty="0">
              <a:solidFill>
                <a:srgbClr val="00B05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This creates the polar characteristic of water (</a:t>
            </a:r>
            <a:r>
              <a:rPr lang="en-US" sz="2400" dirty="0">
                <a:solidFill>
                  <a:srgbClr val="C00000"/>
                </a:solidFill>
              </a:rPr>
              <a:t>opposite side of the molecule having opposite charges</a:t>
            </a:r>
            <a:r>
              <a:rPr lang="en-US" sz="2400" dirty="0"/>
              <a:t>)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400" dirty="0"/>
          </a:p>
        </p:txBody>
      </p:sp>
      <p:pic>
        <p:nvPicPr>
          <p:cNvPr id="13" name="Picture 12" descr="lesson_question-01.eps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76200"/>
            <a:ext cx="1280160" cy="1038225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 rot="3252209">
            <a:off x="6400800" y="1676400"/>
            <a:ext cx="1143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7704920">
            <a:off x="8036396" y="1715609"/>
            <a:ext cx="1143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86600" y="1447800"/>
            <a:ext cx="1521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negative side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98033" y="4667250"/>
            <a:ext cx="1521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positive side</a:t>
            </a:r>
          </a:p>
        </p:txBody>
      </p:sp>
    </p:spTree>
    <p:extLst>
      <p:ext uri="{BB962C8B-B14F-4D97-AF65-F5344CB8AC3E}">
        <p14:creationId xmlns:p14="http://schemas.microsoft.com/office/powerpoint/2010/main" val="129828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1" y="304800"/>
            <a:ext cx="5257800" cy="1143000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n-US" dirty="0"/>
              <a:t>Focus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905000"/>
            <a:ext cx="8001000" cy="4038600"/>
          </a:xfrm>
        </p:spPr>
        <p:txBody>
          <a:bodyPr/>
          <a:lstStyle/>
          <a:p>
            <a:pPr marL="566738" indent="-566738">
              <a:buAutoNum type="arabicPeriod"/>
            </a:pPr>
            <a:r>
              <a:rPr lang="en-US" sz="2800" dirty="0">
                <a:solidFill>
                  <a:srgbClr val="FF0000"/>
                </a:solidFill>
              </a:rPr>
              <a:t>What is water’s composition? </a:t>
            </a:r>
            <a:r>
              <a:rPr lang="en-US" sz="1200" dirty="0"/>
              <a:t> </a:t>
            </a:r>
          </a:p>
          <a:p>
            <a:pPr marL="566738" indent="-566738">
              <a:buAutoNum type="arabicPeriod"/>
            </a:pPr>
            <a:endParaRPr lang="en-US" sz="1200" dirty="0"/>
          </a:p>
          <a:p>
            <a:pPr marL="566738" indent="-566738">
              <a:buNone/>
            </a:pPr>
            <a:r>
              <a:rPr lang="en-US" sz="2800" dirty="0"/>
              <a:t>2.	</a:t>
            </a:r>
            <a:r>
              <a:rPr lang="en-US" sz="2800" dirty="0">
                <a:solidFill>
                  <a:srgbClr val="0070C0"/>
                </a:solidFill>
              </a:rPr>
              <a:t>What is water’s chemical formula?</a:t>
            </a:r>
          </a:p>
          <a:p>
            <a:pPr marL="566738" indent="-566738">
              <a:buNone/>
            </a:pPr>
            <a:r>
              <a:rPr lang="en-US" sz="1200" dirty="0"/>
              <a:t> </a:t>
            </a:r>
          </a:p>
          <a:p>
            <a:pPr marL="566738" indent="-566738">
              <a:buNone/>
            </a:pPr>
            <a:r>
              <a:rPr lang="en-US" sz="2800" dirty="0"/>
              <a:t>3.	</a:t>
            </a:r>
            <a:r>
              <a:rPr lang="en-US" sz="2800" dirty="0">
                <a:solidFill>
                  <a:srgbClr val="FF0000"/>
                </a:solidFill>
              </a:rPr>
              <a:t>What is polarity in terms of molecules like water?</a:t>
            </a:r>
          </a:p>
          <a:p>
            <a:pPr marL="566738" indent="-566738">
              <a:buNone/>
            </a:pPr>
            <a:r>
              <a:rPr lang="en-US" sz="1200" dirty="0"/>
              <a:t> </a:t>
            </a:r>
          </a:p>
          <a:p>
            <a:pPr marL="566738" indent="-566738">
              <a:buNone/>
            </a:pPr>
            <a:r>
              <a:rPr lang="en-US" sz="2800" dirty="0"/>
              <a:t>4.	</a:t>
            </a:r>
            <a:r>
              <a:rPr lang="en-US" sz="2800" dirty="0">
                <a:solidFill>
                  <a:srgbClr val="00B050"/>
                </a:solidFill>
              </a:rPr>
              <a:t>What kinds of molecules can water dissolve?</a:t>
            </a:r>
          </a:p>
        </p:txBody>
      </p:sp>
      <p:pic>
        <p:nvPicPr>
          <p:cNvPr id="4" name="Picture 3" descr="lesson_question-01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60804"/>
            <a:ext cx="1280478" cy="103822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97F6A-7232-46BD-82E9-BC93CC318D0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839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6FADDD-799F-4029-BD99-1918F399BDE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210" y="2057400"/>
            <a:ext cx="241935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2"/>
          <p:cNvSpPr>
            <a:spLocks noGrp="1" noChangeArrowheads="1"/>
          </p:cNvSpPr>
          <p:nvPr>
            <p:ph type="title"/>
          </p:nvPr>
        </p:nvSpPr>
        <p:spPr>
          <a:xfrm>
            <a:off x="0" y="88900"/>
            <a:ext cx="7543800" cy="1143000"/>
          </a:xfrm>
          <a:solidFill>
            <a:srgbClr val="FFC000"/>
          </a:solidFill>
        </p:spPr>
        <p:txBody>
          <a:bodyPr/>
          <a:lstStyle/>
          <a:p>
            <a:pPr eaLnBrk="1" hangingPunct="1"/>
            <a:r>
              <a:rPr lang="en-US" dirty="0"/>
              <a:t>Water is a “Polar” Molecule</a:t>
            </a:r>
            <a:br>
              <a:rPr lang="en-US" dirty="0"/>
            </a:br>
            <a:endParaRPr lang="en-US" sz="1200" dirty="0"/>
          </a:p>
        </p:txBody>
      </p:sp>
      <p:pic>
        <p:nvPicPr>
          <p:cNvPr id="13" name="Picture 12" descr="lesson_question-01.eps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76200"/>
            <a:ext cx="1280160" cy="1038225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 rot="3252209">
            <a:off x="6400800" y="1676400"/>
            <a:ext cx="1143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7704920">
            <a:off x="8036396" y="1715609"/>
            <a:ext cx="1143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86600" y="1447800"/>
            <a:ext cx="1521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negative side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98033" y="4667250"/>
            <a:ext cx="1521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positive side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E633DB4-D155-4C00-A1BC-DDA20933040D}"/>
              </a:ext>
            </a:extLst>
          </p:cNvPr>
          <p:cNvSpPr/>
          <p:nvPr/>
        </p:nvSpPr>
        <p:spPr>
          <a:xfrm>
            <a:off x="644833" y="4970087"/>
            <a:ext cx="6553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https://screencast-o-matic.com/watch/cF6elPYlbr</a:t>
            </a:r>
            <a:r>
              <a:rPr lang="en-US" dirty="0"/>
              <a:t> (2:59) 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AA5D493E-D0CB-403A-B956-ED487A2D6FD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60951" y="1518581"/>
            <a:ext cx="5539701" cy="305342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>
                <a:solidFill>
                  <a:srgbClr val="FF0000"/>
                </a:solidFill>
              </a:rPr>
              <a:t>Like charges repel</a:t>
            </a:r>
            <a:r>
              <a:rPr lang="en-US" dirty="0"/>
              <a:t> </a:t>
            </a:r>
          </a:p>
          <a:p>
            <a:pPr marL="0" indent="0" eaLnBrk="1" hangingPunct="1">
              <a:buNone/>
            </a:pPr>
            <a:endParaRPr lang="en-US" dirty="0"/>
          </a:p>
          <a:p>
            <a:pPr marL="0" indent="0" eaLnBrk="1" hangingPunct="1">
              <a:buNone/>
            </a:pPr>
            <a:r>
              <a:rPr lang="en-US" dirty="0">
                <a:solidFill>
                  <a:srgbClr val="00B050"/>
                </a:solidFill>
              </a:rPr>
              <a:t>Unlike charges attract</a:t>
            </a:r>
          </a:p>
          <a:p>
            <a:pPr marL="0" indent="0" eaLnBrk="1" hangingPunct="1">
              <a:buNone/>
            </a:pPr>
            <a:endParaRPr lang="en-US" dirty="0">
              <a:solidFill>
                <a:srgbClr val="00B050"/>
              </a:solidFill>
            </a:endParaRPr>
          </a:p>
          <a:p>
            <a:pPr marL="0" indent="0" eaLnBrk="1" hangingPunct="1">
              <a:buNone/>
            </a:pPr>
            <a:r>
              <a:rPr lang="en-US" dirty="0">
                <a:solidFill>
                  <a:srgbClr val="7030A0"/>
                </a:solidFill>
              </a:rPr>
              <a:t>Electrostatic attraction video:</a:t>
            </a:r>
          </a:p>
        </p:txBody>
      </p:sp>
    </p:spTree>
    <p:extLst>
      <p:ext uri="{BB962C8B-B14F-4D97-AF65-F5344CB8AC3E}">
        <p14:creationId xmlns:p14="http://schemas.microsoft.com/office/powerpoint/2010/main" val="301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6381" y="330200"/>
            <a:ext cx="3162298" cy="1828800"/>
          </a:xfrm>
        </p:spPr>
        <p:txBody>
          <a:bodyPr/>
          <a:lstStyle/>
          <a:p>
            <a:r>
              <a:rPr lang="en-US" dirty="0"/>
              <a:t>Water’s Polarity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Module 4A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6FADDD-799F-4029-BD99-1918F399BDE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381" y="3124200"/>
            <a:ext cx="3402217" cy="2978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"/>
            <a:ext cx="484822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575" y="2724150"/>
            <a:ext cx="5381625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01891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400"/>
            <a:ext cx="8229600" cy="868362"/>
          </a:xfrm>
        </p:spPr>
        <p:txBody>
          <a:bodyPr/>
          <a:lstStyle/>
          <a:p>
            <a:r>
              <a:rPr lang="en-US" dirty="0"/>
              <a:t>Water’s Polarity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3000" y="1379660"/>
            <a:ext cx="25400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Notice the “poles” on the earth and magnet.</a:t>
            </a:r>
          </a:p>
          <a:p>
            <a:pPr marL="0" indent="0">
              <a:buNone/>
            </a:pPr>
            <a:endParaRPr lang="en-US" sz="1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How would you define “polarity”?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6FADDD-799F-4029-BD99-1918F399BDE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38" y="1066801"/>
            <a:ext cx="5676462" cy="5151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90212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Polarity</a:t>
            </a:r>
            <a:br>
              <a:rPr lang="en-US" dirty="0"/>
            </a:br>
            <a:endParaRPr lang="en-US" sz="1200" dirty="0"/>
          </a:p>
        </p:txBody>
      </p:sp>
      <p:sp>
        <p:nvSpPr>
          <p:cNvPr id="13315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2362200"/>
            <a:ext cx="3775075" cy="3724275"/>
          </a:xfrm>
        </p:spPr>
        <p:txBody>
          <a:bodyPr/>
          <a:lstStyle/>
          <a:p>
            <a:pPr eaLnBrk="1" hangingPunct="1"/>
            <a:endParaRPr lang="en-US" sz="2400" dirty="0"/>
          </a:p>
        </p:txBody>
      </p:sp>
      <p:pic>
        <p:nvPicPr>
          <p:cNvPr id="13317" name="Picture 5" descr="watermolecu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62200"/>
            <a:ext cx="40386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-1"/>
            <a:ext cx="4267200" cy="2795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98F37-A6F1-4427-9FE7-167AA2503661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673B31-6C1E-4ABC-BB00-C3C4334D9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6525" y="2795238"/>
            <a:ext cx="377507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None/>
            </a:pPr>
            <a:r>
              <a:rPr lang="en-US" sz="3200" kern="0" dirty="0">
                <a:solidFill>
                  <a:srgbClr val="00B050"/>
                </a:solidFill>
              </a:rPr>
              <a:t>The negative end of water is facing which charge?</a:t>
            </a:r>
          </a:p>
          <a:p>
            <a:pPr marL="0" indent="0" eaLnBrk="1" hangingPunct="1">
              <a:buFont typeface="Wingdings" pitchFamily="2" charset="2"/>
              <a:buNone/>
            </a:pP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388355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Polarity</a:t>
            </a:r>
            <a:br>
              <a:rPr lang="en-US" dirty="0"/>
            </a:br>
            <a:endParaRPr lang="en-US" sz="1200" dirty="0"/>
          </a:p>
        </p:txBody>
      </p:sp>
      <p:sp>
        <p:nvSpPr>
          <p:cNvPr id="13315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2362200"/>
            <a:ext cx="3775075" cy="3724275"/>
          </a:xfrm>
        </p:spPr>
        <p:txBody>
          <a:bodyPr/>
          <a:lstStyle/>
          <a:p>
            <a:pPr eaLnBrk="1" hangingPunct="1"/>
            <a:endParaRPr lang="en-US" sz="2400" dirty="0"/>
          </a:p>
        </p:txBody>
      </p:sp>
      <p:sp>
        <p:nvSpPr>
          <p:cNvPr id="13316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4840357" y="3534048"/>
            <a:ext cx="3775075" cy="2133600"/>
          </a:xfrm>
        </p:spPr>
        <p:txBody>
          <a:bodyPr/>
          <a:lstStyle/>
          <a:p>
            <a:pPr eaLnBrk="1" hangingPunct="1"/>
            <a:r>
              <a:rPr lang="en-US" sz="3200" dirty="0">
                <a:solidFill>
                  <a:srgbClr val="00B050"/>
                </a:solidFill>
              </a:rPr>
              <a:t>As a result of polarity, water molecules easily bond together.</a:t>
            </a:r>
          </a:p>
          <a:p>
            <a:pPr marL="0" indent="0" eaLnBrk="1" hangingPunct="1">
              <a:buNone/>
            </a:pPr>
            <a:endParaRPr lang="en-US" sz="2400" dirty="0"/>
          </a:p>
        </p:txBody>
      </p:sp>
      <p:pic>
        <p:nvPicPr>
          <p:cNvPr id="13317" name="Picture 5" descr="watermolecu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62200"/>
            <a:ext cx="40386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-1"/>
            <a:ext cx="4267200" cy="2795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98F37-A6F1-4427-9FE7-167AA2503661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24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89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0"/>
            <a:ext cx="4572000" cy="1066800"/>
          </a:xfrm>
          <a:solidFill>
            <a:schemeClr val="accent1"/>
          </a:solidFill>
        </p:spPr>
        <p:txBody>
          <a:bodyPr/>
          <a:lstStyle/>
          <a:p>
            <a:r>
              <a:rPr lang="en-US" dirty="0"/>
              <a:t>Water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81100"/>
            <a:ext cx="3886200" cy="51435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Many substances dissolve in water so it is commonly referred to as </a:t>
            </a:r>
            <a:r>
              <a:rPr lang="en-US" sz="2800" i="1" dirty="0"/>
              <a:t>the </a:t>
            </a:r>
            <a:r>
              <a:rPr lang="en-US" sz="3600" i="1" dirty="0"/>
              <a:t>universal </a:t>
            </a:r>
            <a:r>
              <a:rPr lang="en-US" sz="3600" i="1" dirty="0">
                <a:hlinkClick r:id="rId2" tooltip="Solvent"/>
              </a:rPr>
              <a:t>solvent</a:t>
            </a:r>
            <a:r>
              <a:rPr lang="en-US" sz="2800" dirty="0"/>
              <a:t>. 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Because of this, water in nature and in use is rarely pure and some properties may vary from those of the pure substance.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04787C-B30A-4873-93E7-AFAFBCA0B3F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434" y="1371600"/>
            <a:ext cx="4726112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65033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Water Dissolves Substances</a:t>
            </a:r>
            <a:br>
              <a:rPr lang="en-US" dirty="0"/>
            </a:br>
            <a:endParaRPr lang="en-US" sz="1200" dirty="0"/>
          </a:p>
        </p:txBody>
      </p:sp>
      <p:pic>
        <p:nvPicPr>
          <p:cNvPr id="5" name="Picture 6" descr="180px-Kool-Aid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0"/>
            <a:ext cx="1800286" cy="1812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005B44-2E24-4676-A56B-DDC13894CC71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C55F65-949B-4E42-AD23-712E9EB356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6618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Water Dissolves Substances</a:t>
            </a:r>
            <a:br>
              <a:rPr lang="en-US" dirty="0"/>
            </a:br>
            <a:endParaRPr lang="en-US" sz="1200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524125"/>
            <a:ext cx="7693025" cy="3724275"/>
          </a:xfrm>
        </p:spPr>
        <p:txBody>
          <a:bodyPr/>
          <a:lstStyle/>
          <a:p>
            <a:pPr eaLnBrk="1" hangingPunct="1"/>
            <a:r>
              <a:rPr lang="en-US" sz="3200" dirty="0">
                <a:solidFill>
                  <a:srgbClr val="FF0000"/>
                </a:solidFill>
              </a:rPr>
              <a:t>Because of it’s chemical composition, water is able to dissolve many ions and compounds.  </a:t>
            </a:r>
          </a:p>
          <a:p>
            <a:pPr marL="0" indent="0" eaLnBrk="1" hangingPunct="1">
              <a:buNone/>
            </a:pPr>
            <a:endParaRPr lang="en-US" sz="1600" dirty="0"/>
          </a:p>
          <a:p>
            <a:pPr eaLnBrk="1" hangingPunct="1"/>
            <a:r>
              <a:rPr lang="en-US" sz="3200" dirty="0">
                <a:solidFill>
                  <a:srgbClr val="00B050"/>
                </a:solidFill>
              </a:rPr>
              <a:t>Water uses it’s </a:t>
            </a:r>
            <a:r>
              <a:rPr lang="en-US" sz="3200" dirty="0">
                <a:solidFill>
                  <a:srgbClr val="7030A0"/>
                </a:solidFill>
              </a:rPr>
              <a:t>polarity</a:t>
            </a:r>
            <a:r>
              <a:rPr lang="en-US" sz="3200" dirty="0">
                <a:solidFill>
                  <a:srgbClr val="00B050"/>
                </a:solidFill>
              </a:rPr>
              <a:t> (negative side to attract positive ions and it’s positive side to attract) and dissolve negative ions.  </a:t>
            </a:r>
          </a:p>
        </p:txBody>
      </p:sp>
      <p:pic>
        <p:nvPicPr>
          <p:cNvPr id="5" name="Picture 6" descr="180px-Kool-Aid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0"/>
            <a:ext cx="1800286" cy="1812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005B44-2E24-4676-A56B-DDC13894CC71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27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57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Water the Universal Solvent	</a:t>
            </a:r>
            <a:br>
              <a:rPr lang="en-US" dirty="0"/>
            </a:br>
            <a:endParaRPr lang="en-US" sz="1200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2362200"/>
            <a:ext cx="3775075" cy="3810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>
                <a:solidFill>
                  <a:srgbClr val="00B050"/>
                </a:solidFill>
              </a:rPr>
              <a:t>Water’s ability to dissolve many things is a good and a bad property.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8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It’s good that water can dissolve salt, sugar, Kool aide etc…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800" dirty="0"/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solidFill>
                  <a:srgbClr val="FF0000"/>
                </a:solidFill>
              </a:rPr>
              <a:t>But, it’s bad that water can dissolve toxic chemicals.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56150" y="2362200"/>
            <a:ext cx="3775075" cy="37242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15365" name="Picture 6" descr="180px-Kool-Aid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057400"/>
            <a:ext cx="4011613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533400"/>
          </a:xfrm>
        </p:spPr>
        <p:txBody>
          <a:bodyPr/>
          <a:lstStyle/>
          <a:p>
            <a:pPr eaLnBrk="1" hangingPunct="1"/>
            <a:r>
              <a:rPr lang="en-US" dirty="0"/>
              <a:t>Dissolving Ionic Compounds</a:t>
            </a:r>
          </a:p>
        </p:txBody>
      </p:sp>
      <p:sp>
        <p:nvSpPr>
          <p:cNvPr id="4099" name="Rectangle 6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4100" name="Rectangle 7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3C3BCF-D0D8-4507-8CD3-35B5322528E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31" y="990600"/>
            <a:ext cx="8284686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71600"/>
            <a:ext cx="2197100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4070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467600" cy="914400"/>
          </a:xfrm>
        </p:spPr>
        <p:txBody>
          <a:bodyPr/>
          <a:lstStyle/>
          <a:p>
            <a:pPr eaLnBrk="1" hangingPunct="1"/>
            <a:r>
              <a:rPr lang="en-US" sz="3600" dirty="0"/>
              <a:t>Trivia About Water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914400"/>
            <a:ext cx="8991600" cy="5867400"/>
          </a:xfrm>
        </p:spPr>
        <p:txBody>
          <a:bodyPr/>
          <a:lstStyle/>
          <a:p>
            <a:r>
              <a:rPr lang="en-US" sz="2400" dirty="0">
                <a:solidFill>
                  <a:srgbClr val="FF0000"/>
                </a:solidFill>
              </a:rPr>
              <a:t>~____% of Earth’s water is fresh water.</a:t>
            </a:r>
          </a:p>
          <a:p>
            <a:r>
              <a:rPr lang="en-US" sz="2400" dirty="0">
                <a:solidFill>
                  <a:srgbClr val="173739"/>
                </a:solidFill>
              </a:rPr>
              <a:t>_____% of the water on Earth is salt water.</a:t>
            </a:r>
          </a:p>
          <a:p>
            <a:r>
              <a:rPr lang="en-US" sz="2400" dirty="0">
                <a:solidFill>
                  <a:srgbClr val="0070C0"/>
                </a:solidFill>
              </a:rPr>
              <a:t>Earth’s surface water is ____% of the world’s fresh water.</a:t>
            </a:r>
          </a:p>
          <a:p>
            <a:r>
              <a:rPr lang="en-US" sz="2400" dirty="0"/>
              <a:t>_____% of the fresh water on Earth is trapped in glaciers.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_____% of fresh water is in the ground.</a:t>
            </a:r>
          </a:p>
          <a:p>
            <a:r>
              <a:rPr lang="en-US" sz="2400" dirty="0">
                <a:solidFill>
                  <a:srgbClr val="00B050"/>
                </a:solidFill>
              </a:rPr>
              <a:t>Hydraulic Fracturing for natural gas, aka “_______” pollutes our water.</a:t>
            </a:r>
          </a:p>
          <a:p>
            <a:r>
              <a:rPr lang="en-US" sz="2400" dirty="0">
                <a:solidFill>
                  <a:srgbClr val="0070C0"/>
                </a:solidFill>
              </a:rPr>
              <a:t>____% of the world’s water is frozen and therefore unusable.</a:t>
            </a:r>
          </a:p>
          <a:p>
            <a:r>
              <a:rPr lang="en-US" sz="2400" dirty="0"/>
              <a:t>Water covers _____% of the Earth’s surface.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Water can ________ more substances than any other liquid including sulfuric acid, salts, vinegar, and  much more.</a:t>
            </a:r>
          </a:p>
          <a:p>
            <a:r>
              <a:rPr lang="en-US" sz="2400" dirty="0">
                <a:solidFill>
                  <a:srgbClr val="00B050"/>
                </a:solidFill>
              </a:rPr>
              <a:t>More than _____% of bottled water comes from a municipal water supply, the same place that tap water comes from.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04787C-B30A-4873-93E7-AFAFBCA0B3F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7" name="Picture 6" descr="warm_up-01.eps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695" y="76200"/>
            <a:ext cx="1221105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8795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533400"/>
          </a:xfrm>
        </p:spPr>
        <p:txBody>
          <a:bodyPr/>
          <a:lstStyle/>
          <a:p>
            <a:pPr eaLnBrk="1" hangingPunct="1"/>
            <a:r>
              <a:rPr lang="en-US" dirty="0"/>
              <a:t>Dissolving Ionic Compounds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3C3BCF-D0D8-4507-8CD3-35B5322528E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6350"/>
            <a:ext cx="9144000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52469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4A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3C3BCF-D0D8-4507-8CD3-35B5322528E8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1026" name="Picture 2" descr="dissociation NaCl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2"/>
          <a:stretch/>
        </p:blipFill>
        <p:spPr bwMode="auto">
          <a:xfrm>
            <a:off x="152400" y="76200"/>
            <a:ext cx="8839200" cy="662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79998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4A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6FADDD-799F-4029-BD99-1918F399BDE8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914400" y="33997"/>
            <a:ext cx="7315200" cy="6790006"/>
            <a:chOff x="914400" y="33997"/>
            <a:chExt cx="7315200" cy="6790006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33997"/>
              <a:ext cx="7315200" cy="6790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3505200" y="1828800"/>
              <a:ext cx="1676400" cy="381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obo Std" pitchFamily="34" charset="0"/>
                </a:rPr>
                <a:t>don’t dissolve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05730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Like Dissolves Like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066800"/>
            <a:ext cx="8534400" cy="5486400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dirty="0">
                <a:solidFill>
                  <a:srgbClr val="FF0000"/>
                </a:solidFill>
              </a:rPr>
              <a:t>Refers to "</a:t>
            </a:r>
            <a:r>
              <a:rPr lang="en-US" dirty="0">
                <a:solidFill>
                  <a:srgbClr val="0070C0"/>
                </a:solidFill>
              </a:rPr>
              <a:t>polar</a:t>
            </a:r>
            <a:r>
              <a:rPr lang="en-US" dirty="0">
                <a:solidFill>
                  <a:srgbClr val="FF0000"/>
                </a:solidFill>
              </a:rPr>
              <a:t>" and "</a:t>
            </a:r>
            <a:r>
              <a:rPr lang="en-US" dirty="0">
                <a:solidFill>
                  <a:srgbClr val="002060"/>
                </a:solidFill>
              </a:rPr>
              <a:t>nonpolar</a:t>
            </a:r>
            <a:r>
              <a:rPr lang="en-US" dirty="0">
                <a:solidFill>
                  <a:srgbClr val="FF0000"/>
                </a:solidFill>
              </a:rPr>
              <a:t>" solvents and solutes. </a:t>
            </a:r>
          </a:p>
          <a:p>
            <a:pPr>
              <a:spcBef>
                <a:spcPts val="1800"/>
              </a:spcBef>
            </a:pPr>
            <a:r>
              <a:rPr lang="en-US" dirty="0">
                <a:solidFill>
                  <a:srgbClr val="7030A0"/>
                </a:solidFill>
              </a:rPr>
              <a:t>Basic example: Water is polar. Oil is non polar. Water will not dissolve oil. </a:t>
            </a:r>
          </a:p>
          <a:p>
            <a:pPr>
              <a:spcBef>
                <a:spcPts val="1800"/>
              </a:spcBef>
            </a:pPr>
            <a:r>
              <a:rPr lang="en-US" dirty="0">
                <a:solidFill>
                  <a:srgbClr val="00B050"/>
                </a:solidFill>
              </a:rPr>
              <a:t>Water is polar. Salt (</a:t>
            </a:r>
            <a:r>
              <a:rPr lang="en-US" dirty="0" err="1">
                <a:solidFill>
                  <a:srgbClr val="00B050"/>
                </a:solidFill>
              </a:rPr>
              <a:t>NaCl</a:t>
            </a:r>
            <a:r>
              <a:rPr lang="en-US" dirty="0">
                <a:solidFill>
                  <a:srgbClr val="00B050"/>
                </a:solidFill>
              </a:rPr>
              <a:t>) is ionic (which is considered extremely polar). Like dissolves like, that means polar dissolves polar, so water dissolves salt.</a:t>
            </a:r>
          </a:p>
          <a:p>
            <a:pPr>
              <a:spcBef>
                <a:spcPts val="1800"/>
              </a:spcBef>
            </a:pPr>
            <a:r>
              <a:rPr lang="en-US" sz="2400" dirty="0">
                <a:solidFill>
                  <a:srgbClr val="00B050"/>
                </a:solidFill>
                <a:hlinkClick r:id="rId2"/>
              </a:rPr>
              <a:t>https://screencast-o-matic.com/watch/cF6h2BYotW</a:t>
            </a:r>
            <a:r>
              <a:rPr lang="en-US" sz="2400" dirty="0">
                <a:solidFill>
                  <a:srgbClr val="00B050"/>
                </a:solidFill>
              </a:rPr>
              <a:t> (2:24)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6FADDD-799F-4029-BD99-1918F399BDE8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2965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228600"/>
            <a:ext cx="3886200" cy="52578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00B050"/>
                </a:solidFill>
              </a:rPr>
              <a:t>1</a:t>
            </a: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F</a:t>
            </a:r>
            <a:r>
              <a:rPr lang="en-US" baseline="-25000" dirty="0">
                <a:solidFill>
                  <a:srgbClr val="00B050"/>
                </a:solidFill>
              </a:rPr>
              <a:t>2</a:t>
            </a:r>
            <a:r>
              <a:rPr lang="en-US" dirty="0">
                <a:solidFill>
                  <a:srgbClr val="00B050"/>
                </a:solidFill>
              </a:rPr>
              <a:t> gas is a molecule composed of two atoms chemically bonded together. Is this molecule polar or nonpolar? Explain.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6FADDD-799F-4029-BD99-1918F399BDE8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7" name="Picture 6" descr="quick_check-01.ep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28575"/>
            <a:ext cx="1143000" cy="885825"/>
          </a:xfrm>
          <a:prstGeom prst="rect">
            <a:avLst/>
          </a:prstGeom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889000"/>
            <a:ext cx="239092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6858000" y="914400"/>
            <a:ext cx="22860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kern="0" dirty="0">
                <a:solidFill>
                  <a:srgbClr val="FF0000"/>
                </a:solidFill>
              </a:rPr>
              <a:t>2</a:t>
            </a:r>
          </a:p>
          <a:p>
            <a:pPr marL="0" indent="0">
              <a:buFontTx/>
              <a:buNone/>
            </a:pPr>
            <a:r>
              <a:rPr lang="en-US" kern="0" dirty="0">
                <a:solidFill>
                  <a:srgbClr val="FF0000"/>
                </a:solidFill>
              </a:rPr>
              <a:t>If the comb is brought near the water, will anything happen?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99B0AF-93F2-415E-B122-B715D54C97B2}"/>
              </a:ext>
            </a:extLst>
          </p:cNvPr>
          <p:cNvSpPr/>
          <p:nvPr/>
        </p:nvSpPr>
        <p:spPr>
          <a:xfrm>
            <a:off x="457200" y="5537339"/>
            <a:ext cx="76834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Water’s Polarity:</a:t>
            </a:r>
          </a:p>
          <a:p>
            <a:r>
              <a:rPr lang="en-US" sz="2000" b="1" dirty="0">
                <a:solidFill>
                  <a:srgbClr val="FF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https://screencast-o-matic.com/watch/cFQUlaYixQ</a:t>
            </a:r>
            <a:r>
              <a:rPr lang="en-US" sz="2000" b="1" dirty="0">
                <a:solidFill>
                  <a:srgbClr val="FF0000"/>
                </a:solidFill>
              </a:rPr>
              <a:t>  (0:39) </a:t>
            </a:r>
          </a:p>
        </p:txBody>
      </p:sp>
    </p:spTree>
    <p:extLst>
      <p:ext uri="{BB962C8B-B14F-4D97-AF65-F5344CB8AC3E}">
        <p14:creationId xmlns:p14="http://schemas.microsoft.com/office/powerpoint/2010/main" val="1899131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228600"/>
            <a:ext cx="3429000" cy="594360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solidFill>
                  <a:srgbClr val="00B050"/>
                </a:solidFill>
              </a:rPr>
              <a:t>F</a:t>
            </a:r>
            <a:r>
              <a:rPr lang="en-US" sz="1800" baseline="-25000" dirty="0">
                <a:solidFill>
                  <a:srgbClr val="00B050"/>
                </a:solidFill>
              </a:rPr>
              <a:t>2</a:t>
            </a:r>
            <a:r>
              <a:rPr lang="en-US" sz="1800" dirty="0">
                <a:solidFill>
                  <a:srgbClr val="00B050"/>
                </a:solidFill>
              </a:rPr>
              <a:t> gas is a molecule composed of two atoms chemically bonded together. Is this molecule polar or nonpolar? Explain.</a:t>
            </a:r>
          </a:p>
          <a:p>
            <a:pPr marL="0" indent="0">
              <a:buNone/>
            </a:pPr>
            <a:r>
              <a:rPr lang="en-US" dirty="0"/>
              <a:t>Fluorine gas is nonpolar because the two atoms are identical so electrons pull equally apart.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6FADDD-799F-4029-BD99-1918F399BDE8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7" name="Picture 6" descr="quick_check-01.ep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28575"/>
            <a:ext cx="1143000" cy="885825"/>
          </a:xfrm>
          <a:prstGeom prst="rect">
            <a:avLst/>
          </a:prstGeom>
        </p:spPr>
      </p:pic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6858000" y="914400"/>
            <a:ext cx="22860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2400" kern="0" dirty="0">
                <a:solidFill>
                  <a:srgbClr val="FF0000"/>
                </a:solidFill>
              </a:rPr>
              <a:t>If the comb is brought near the water, will anything happen?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04800"/>
            <a:ext cx="28194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267200" y="3086100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FontTx/>
              <a:buNone/>
            </a:pPr>
            <a:r>
              <a:rPr lang="en-US" sz="3200" dirty="0">
                <a:solidFill>
                  <a:srgbClr val="0070C0"/>
                </a:solidFill>
              </a:rPr>
              <a:t>When you bring the charged comb near the faucet it is attracted to the polar end of the water.</a:t>
            </a:r>
            <a:r>
              <a:rPr lang="en-US" sz="3200" dirty="0"/>
              <a:t> (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this case – to +</a:t>
            </a:r>
            <a:r>
              <a:rPr lang="en-US" sz="3200" dirty="0"/>
              <a:t>).</a:t>
            </a:r>
            <a:endParaRPr lang="en-US" sz="3200" kern="0" dirty="0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000" y="4818638"/>
            <a:ext cx="22860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2819400" y="5513963"/>
            <a:ext cx="5334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469900" y="5503426"/>
            <a:ext cx="5334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51067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228600"/>
            <a:ext cx="4038600" cy="59436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00B050"/>
                </a:solidFill>
              </a:rPr>
              <a:t>1</a:t>
            </a: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Why are water molecules polar? (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 a sketch</a:t>
            </a:r>
            <a:r>
              <a:rPr lang="en-US" dirty="0">
                <a:solidFill>
                  <a:srgbClr val="00B050"/>
                </a:solidFill>
              </a:rPr>
              <a:t>)</a:t>
            </a:r>
          </a:p>
          <a:p>
            <a:pPr marL="0" indent="0">
              <a:buNone/>
            </a:pPr>
            <a:endParaRPr lang="en-US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0070C0"/>
                </a:solidFill>
              </a:rPr>
              <a:t>2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Hexane has 7 carbon atoms (C) &amp; 16 hydrogen atoms (H). What is its chemical formula?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6FADDD-799F-4029-BD99-1918F399BDE8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483100" y="914400"/>
            <a:ext cx="4038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3</a:t>
            </a:r>
          </a:p>
          <a:p>
            <a:pPr marL="0" indent="0">
              <a:buNone/>
            </a:pPr>
            <a:r>
              <a:rPr lang="en-US" dirty="0"/>
              <a:t>If a substance dissolves in water, will it dissolve in vegetable oil, a nonpolar substance?</a:t>
            </a:r>
          </a:p>
        </p:txBody>
      </p:sp>
      <p:pic>
        <p:nvPicPr>
          <p:cNvPr id="10" name="Picture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76200"/>
            <a:ext cx="1219200" cy="1202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01755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228600"/>
            <a:ext cx="4038600" cy="59436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rgbClr val="00B050"/>
                </a:solidFill>
              </a:rPr>
              <a:t>Why are water molecules polar?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B050"/>
                </a:solidFill>
              </a:rPr>
              <a:t>The hydrogen and oxygen atoms “fight” over the electrons they share and oxygen pulls harder, making it slightly negative. The hydrogen end is slightly positive.</a:t>
            </a:r>
          </a:p>
          <a:p>
            <a:pPr marL="0" indent="0">
              <a:buNone/>
            </a:pPr>
            <a:endParaRPr lang="en-US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</a:rPr>
              <a:t>Hexane has 7 carbon atoms (C) &amp; 16 hydrogen atoms (H). What is its chemical formula?</a:t>
            </a:r>
          </a:p>
          <a:p>
            <a:pPr marL="0" indent="0" algn="ctr">
              <a:buNone/>
            </a:pPr>
            <a:r>
              <a:rPr lang="en-US" sz="6000" dirty="0"/>
              <a:t>C</a:t>
            </a:r>
            <a:r>
              <a:rPr lang="en-US" sz="6000" baseline="-25000" dirty="0"/>
              <a:t>7</a:t>
            </a:r>
            <a:r>
              <a:rPr lang="en-US" sz="6000" dirty="0"/>
              <a:t>H</a:t>
            </a:r>
            <a:r>
              <a:rPr lang="en-US" sz="6000" baseline="-25000" dirty="0"/>
              <a:t>16</a:t>
            </a:r>
            <a:endParaRPr lang="en-US" sz="6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6FADDD-799F-4029-BD99-1918F399BDE8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7794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If a substance dissolves in water, will it dissolve in vegetable oil, a nonpolar substance?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Vegetable oil does NOT dissolve in water because water is polar and oil is nonpolar. “Like dissolves like.” Water dissolves polar and ionic compounds.</a:t>
            </a:r>
          </a:p>
        </p:txBody>
      </p:sp>
      <p:pic>
        <p:nvPicPr>
          <p:cNvPr id="8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76200"/>
            <a:ext cx="1219200" cy="1202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9089"/>
            <a:ext cx="2812773" cy="1337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82277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0"/>
            <a:ext cx="7086600" cy="1371600"/>
          </a:xfrm>
          <a:noFill/>
        </p:spPr>
        <p:txBody>
          <a:bodyPr/>
          <a:lstStyle/>
          <a:p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Label the bonds (</a:t>
            </a:r>
            <a:r>
              <a:rPr lang="en-US" sz="28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covalent/ionic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and types of molecules (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polar/nonpolar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below.</a:t>
            </a:r>
            <a:endParaRPr lang="en-US" sz="28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458200" cy="5029200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FFFF00"/>
                </a:solidFill>
              </a:rPr>
              <a:t>The lowest portion of Earth’s atmosphere.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>
                <a:solidFill>
                  <a:srgbClr val="FFC000"/>
                </a:solidFill>
              </a:rPr>
              <a:t>Contains approximately 75% of the atmosphere’s mass &amp; 99% of its water vapor &amp; aerosols. </a:t>
            </a:r>
            <a:r>
              <a:rPr lang="en-US" sz="3600" b="1" dirty="0">
                <a:solidFill>
                  <a:srgbClr val="92D050"/>
                </a:solidFill>
              </a:rPr>
              <a:t>This is the </a:t>
            </a:r>
            <a:r>
              <a:rPr lang="en-US" sz="3600" b="1" u="sng" dirty="0">
                <a:solidFill>
                  <a:srgbClr val="92D050"/>
                </a:solidFill>
              </a:rPr>
              <a:t>WEATHER</a:t>
            </a:r>
            <a:r>
              <a:rPr lang="en-US" sz="3600" b="1" dirty="0">
                <a:solidFill>
                  <a:srgbClr val="92D050"/>
                </a:solidFill>
              </a:rPr>
              <a:t> zone.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3C3BCF-D0D8-4507-8CD3-35B5322528E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" name="Picture 6" descr="warm_up-01.eps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" y="76200"/>
            <a:ext cx="1221105" cy="9906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1574800"/>
            <a:ext cx="9126911" cy="2692400"/>
            <a:chOff x="0" y="1574800"/>
            <a:chExt cx="9126911" cy="2692400"/>
          </a:xfrm>
        </p:grpSpPr>
        <p:pic>
          <p:nvPicPr>
            <p:cNvPr id="1433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02"/>
            <a:stretch/>
          </p:blipFill>
          <p:spPr bwMode="auto">
            <a:xfrm>
              <a:off x="152400" y="1574800"/>
              <a:ext cx="8974511" cy="269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905000" y="1752600"/>
              <a:ext cx="4572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0" y="1752600"/>
              <a:ext cx="4572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47800" y="3352800"/>
              <a:ext cx="4572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—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8755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0"/>
            <a:ext cx="7086600" cy="1371600"/>
          </a:xfrm>
          <a:noFill/>
        </p:spPr>
        <p:txBody>
          <a:bodyPr/>
          <a:lstStyle/>
          <a:p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Label the bonds (covalent/ionic) and types of molecules (polar/nonpolar) below.</a:t>
            </a:r>
            <a:endParaRPr lang="en-US" sz="28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9005" y="1600200"/>
            <a:ext cx="8163996" cy="5029200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FFFF00"/>
                </a:solidFill>
              </a:rPr>
              <a:t>The lowest portion of Earth’s atmosphere.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>
                <a:solidFill>
                  <a:srgbClr val="FFC000"/>
                </a:solidFill>
              </a:rPr>
              <a:t>Contains approximately 75% of the atmosphere’s mass &amp; 99% of its water vapor &amp; aerosols. </a:t>
            </a:r>
            <a:r>
              <a:rPr lang="en-US" sz="3600" b="1" dirty="0">
                <a:solidFill>
                  <a:srgbClr val="92D050"/>
                </a:solidFill>
              </a:rPr>
              <a:t>This is the </a:t>
            </a:r>
            <a:r>
              <a:rPr lang="en-US" sz="3600" b="1" u="sng" dirty="0">
                <a:solidFill>
                  <a:srgbClr val="92D050"/>
                </a:solidFill>
              </a:rPr>
              <a:t>WEATHER</a:t>
            </a:r>
            <a:r>
              <a:rPr lang="en-US" sz="3600" b="1" dirty="0">
                <a:solidFill>
                  <a:srgbClr val="92D050"/>
                </a:solidFill>
              </a:rPr>
              <a:t> zone.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sz="1000" b="1" dirty="0"/>
          </a:p>
          <a:p>
            <a:pPr marL="0" indent="0">
              <a:buNone/>
            </a:pPr>
            <a:r>
              <a:rPr lang="en-US" b="1" dirty="0"/>
              <a:t>Water is a unique molecule and produces particular bonds. Therefore, it exhibits special properties.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3C3BCF-D0D8-4507-8CD3-35B5322528E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" name="Picture 6" descr="warm_up-01.eps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" y="76200"/>
            <a:ext cx="1221105" cy="9906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52400" y="1295400"/>
            <a:ext cx="8991600" cy="2971800"/>
            <a:chOff x="152400" y="1295400"/>
            <a:chExt cx="8991600" cy="2971800"/>
          </a:xfrm>
        </p:grpSpPr>
        <p:grpSp>
          <p:nvGrpSpPr>
            <p:cNvPr id="8" name="Group 7"/>
            <p:cNvGrpSpPr/>
            <p:nvPr/>
          </p:nvGrpSpPr>
          <p:grpSpPr>
            <a:xfrm>
              <a:off x="152400" y="1295400"/>
              <a:ext cx="8915400" cy="2971800"/>
              <a:chOff x="0" y="1295400"/>
              <a:chExt cx="9126911" cy="2971800"/>
            </a:xfrm>
          </p:grpSpPr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b="1"/>
              <a:stretch/>
            </p:blipFill>
            <p:spPr bwMode="auto">
              <a:xfrm>
                <a:off x="152400" y="1295400"/>
                <a:ext cx="8974511" cy="2971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905000" y="1752600"/>
                <a:ext cx="45720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+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0" y="1752600"/>
                <a:ext cx="45720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+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447800" y="3352800"/>
                <a:ext cx="45720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—</a:t>
                </a: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304800" y="1307068"/>
              <a:ext cx="22098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Polar molecule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00400" y="1307068"/>
              <a:ext cx="27432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nonpolar molecule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417889" y="1295400"/>
              <a:ext cx="272611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nonpolar molecule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057400" y="4355068"/>
            <a:ext cx="50292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All the molecules have Covalent bonds</a:t>
            </a:r>
          </a:p>
        </p:txBody>
      </p:sp>
    </p:spTree>
    <p:extLst>
      <p:ext uri="{BB962C8B-B14F-4D97-AF65-F5344CB8AC3E}">
        <p14:creationId xmlns:p14="http://schemas.microsoft.com/office/powerpoint/2010/main" val="677406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467600" cy="914400"/>
          </a:xfrm>
        </p:spPr>
        <p:txBody>
          <a:bodyPr/>
          <a:lstStyle/>
          <a:p>
            <a:pPr eaLnBrk="1" hangingPunct="1"/>
            <a:r>
              <a:rPr lang="en-US" sz="3600" dirty="0"/>
              <a:t>Trivia About Water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914400"/>
            <a:ext cx="8991600" cy="5867400"/>
          </a:xfrm>
        </p:spPr>
        <p:txBody>
          <a:bodyPr/>
          <a:lstStyle/>
          <a:p>
            <a:r>
              <a:rPr lang="en-US" sz="2400" dirty="0">
                <a:solidFill>
                  <a:srgbClr val="FF0000"/>
                </a:solidFill>
              </a:rPr>
              <a:t>~3% of Earth’s water is fresh water.</a:t>
            </a:r>
          </a:p>
          <a:p>
            <a:r>
              <a:rPr lang="en-US" sz="2400" dirty="0">
                <a:solidFill>
                  <a:srgbClr val="7030A0"/>
                </a:solidFill>
              </a:rPr>
              <a:t>97% of the water on Earth is salt water.</a:t>
            </a:r>
          </a:p>
          <a:p>
            <a:r>
              <a:rPr lang="en-US" sz="2400" dirty="0">
                <a:solidFill>
                  <a:srgbClr val="0070C0"/>
                </a:solidFill>
              </a:rPr>
              <a:t>Earth’s surface water is 0.3% of the world’s fresh water.</a:t>
            </a:r>
          </a:p>
          <a:p>
            <a:r>
              <a:rPr lang="en-US" sz="2400" dirty="0"/>
              <a:t>68.7% of the fresh water on Earth is trapped in glaciers.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30% of fresh water is in the ground.</a:t>
            </a:r>
          </a:p>
          <a:p>
            <a:r>
              <a:rPr lang="en-US" sz="2400" dirty="0">
                <a:solidFill>
                  <a:srgbClr val="00B050"/>
                </a:solidFill>
              </a:rPr>
              <a:t>Hydraulic Fracturing for natural gas, aka “Fracking” pollutes our water.</a:t>
            </a:r>
          </a:p>
          <a:p>
            <a:r>
              <a:rPr lang="en-US" sz="2400" dirty="0">
                <a:solidFill>
                  <a:srgbClr val="0070C0"/>
                </a:solidFill>
              </a:rPr>
              <a:t>1.7% of the world’s water is frozen and therefore unusable.</a:t>
            </a:r>
          </a:p>
          <a:p>
            <a:r>
              <a:rPr lang="en-US" sz="2400" dirty="0"/>
              <a:t>Water covers 70.9% of the Earth’s surface.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Water can dissolve more substances than any other liquid including sulfuric acid, salts, vinegar, and  much more.</a:t>
            </a:r>
          </a:p>
          <a:p>
            <a:r>
              <a:rPr lang="en-US" sz="2400" dirty="0">
                <a:solidFill>
                  <a:srgbClr val="00B050"/>
                </a:solidFill>
              </a:rPr>
              <a:t>More than 25% of bottled water comes from a municipal water supply, the same place that tap water comes from.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04787C-B30A-4873-93E7-AFAFBCA0B3F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7" name="Picture 6" descr="warm_up-01.eps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695" y="76200"/>
            <a:ext cx="1221105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1683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1" y="304800"/>
            <a:ext cx="5257800" cy="1143000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n-US" dirty="0"/>
              <a:t>Focus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905000"/>
            <a:ext cx="8001000" cy="4038600"/>
          </a:xfrm>
        </p:spPr>
        <p:txBody>
          <a:bodyPr/>
          <a:lstStyle/>
          <a:p>
            <a:pPr marL="566738" indent="-566738">
              <a:buAutoNum type="arabicPeriod"/>
            </a:pPr>
            <a:r>
              <a:rPr lang="en-US" sz="2800" dirty="0">
                <a:solidFill>
                  <a:srgbClr val="FF0000"/>
                </a:solidFill>
              </a:rPr>
              <a:t>Why does water have so many special properties? </a:t>
            </a:r>
            <a:r>
              <a:rPr lang="en-US" sz="1200" dirty="0"/>
              <a:t> </a:t>
            </a:r>
          </a:p>
          <a:p>
            <a:pPr marL="566738" indent="-566738">
              <a:buAutoNum type="arabicPeriod"/>
            </a:pPr>
            <a:endParaRPr lang="en-US" sz="1200" dirty="0"/>
          </a:p>
          <a:p>
            <a:pPr marL="566738" indent="-566738">
              <a:buNone/>
            </a:pPr>
            <a:r>
              <a:rPr lang="en-US" sz="2800" dirty="0"/>
              <a:t>2.	</a:t>
            </a:r>
            <a:r>
              <a:rPr lang="en-US" sz="2800" dirty="0">
                <a:solidFill>
                  <a:srgbClr val="0070C0"/>
                </a:solidFill>
              </a:rPr>
              <a:t>What is hydrogen bonding?</a:t>
            </a:r>
          </a:p>
          <a:p>
            <a:pPr marL="566738" indent="-566738">
              <a:buNone/>
            </a:pPr>
            <a:r>
              <a:rPr lang="en-US" sz="1200" dirty="0"/>
              <a:t> </a:t>
            </a:r>
          </a:p>
          <a:p>
            <a:pPr marL="566738" indent="-566738">
              <a:buNone/>
            </a:pPr>
            <a:r>
              <a:rPr lang="en-US" sz="2800" dirty="0"/>
              <a:t>3.	</a:t>
            </a:r>
            <a:r>
              <a:rPr lang="en-US" sz="2800" dirty="0">
                <a:solidFill>
                  <a:srgbClr val="FF0000"/>
                </a:solidFill>
              </a:rPr>
              <a:t>What kind of special properties does water exhibit?</a:t>
            </a:r>
          </a:p>
          <a:p>
            <a:pPr marL="566738" indent="-566738">
              <a:buNone/>
            </a:pPr>
            <a:r>
              <a:rPr lang="en-US" sz="1200" dirty="0"/>
              <a:t> </a:t>
            </a:r>
          </a:p>
          <a:p>
            <a:pPr marL="566738" indent="-566738">
              <a:buNone/>
            </a:pPr>
            <a:r>
              <a:rPr lang="en-US" sz="2800" dirty="0"/>
              <a:t>4.	</a:t>
            </a:r>
            <a:r>
              <a:rPr lang="en-US" sz="2800" dirty="0">
                <a:solidFill>
                  <a:srgbClr val="00B050"/>
                </a:solidFill>
              </a:rPr>
              <a:t>What is the difference between “hard” and “soft” water?</a:t>
            </a:r>
          </a:p>
        </p:txBody>
      </p:sp>
      <p:pic>
        <p:nvPicPr>
          <p:cNvPr id="4" name="Picture 3" descr="lesson_question-01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60804"/>
            <a:ext cx="1280478" cy="103822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997F6A-7232-46BD-82E9-BC93CC318D0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6463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04800"/>
            <a:ext cx="5943599" cy="1524000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n-US" dirty="0"/>
              <a:t>Properties of Water</a:t>
            </a:r>
            <a:br>
              <a:rPr lang="en-US" dirty="0"/>
            </a:br>
            <a:r>
              <a:rPr lang="en-US" dirty="0"/>
              <a:t> </a:t>
            </a:r>
            <a:r>
              <a:rPr lang="en-US" sz="1800" dirty="0"/>
              <a:t>(3:45)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743200"/>
            <a:ext cx="8001000" cy="10668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  <a:hlinkClick r:id="rId2"/>
              </a:rPr>
              <a:t>http://somup.com/cFQU2CnVn2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997F6A-7232-46BD-82E9-BC93CC318D0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9475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you think of any special properties of Water?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think_about_it-01.ep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2700"/>
            <a:ext cx="1409700" cy="11430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598F37-A6F1-4427-9FE7-167AA2503661}" type="slidenum">
              <a:rPr kumimoji="0" lang="en-US" sz="2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0053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solidFill>
            <a:srgbClr val="FFC000"/>
          </a:solidFill>
        </p:spPr>
        <p:txBody>
          <a:bodyPr/>
          <a:lstStyle/>
          <a:p>
            <a:r>
              <a:rPr lang="en-US" dirty="0"/>
              <a:t>Effects of Water’s Polarity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600200" y="1371600"/>
            <a:ext cx="7239000" cy="4800600"/>
          </a:xfrm>
        </p:spPr>
        <p:txBody>
          <a:bodyPr/>
          <a:lstStyle/>
          <a:p>
            <a:r>
              <a:rPr lang="en-US" sz="4400" dirty="0">
                <a:solidFill>
                  <a:srgbClr val="FF0000"/>
                </a:solidFill>
              </a:rPr>
              <a:t>Universal Solvent</a:t>
            </a:r>
          </a:p>
          <a:p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Hydrogen Bonding</a:t>
            </a:r>
          </a:p>
          <a:p>
            <a:pPr marL="1257300"/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Density of Water</a:t>
            </a:r>
          </a:p>
          <a:p>
            <a:pPr marL="1257300"/>
            <a:r>
              <a:rPr lang="en-US" sz="3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Cohesion</a:t>
            </a:r>
          </a:p>
          <a:p>
            <a:pPr marL="1257300"/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Adhesion</a:t>
            </a:r>
          </a:p>
          <a:p>
            <a:pPr marL="1257300"/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 Tension</a:t>
            </a:r>
          </a:p>
          <a:p>
            <a:pPr marL="1257300"/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Capillary Action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6FADDD-799F-4029-BD99-1918F399BDE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7206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228600"/>
            <a:ext cx="4343400" cy="1143000"/>
          </a:xfrm>
          <a:solidFill>
            <a:srgbClr val="0070C0"/>
          </a:solidFill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Hydrogen Bonds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3C3BCF-D0D8-4507-8CD3-35B5322528E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Module 4B Water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624" y="3206750"/>
            <a:ext cx="6883376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67436" cy="317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7037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Picture 5" descr="Hydrogen bonding between water molecu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52401"/>
            <a:ext cx="8097671" cy="653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005B44-2E24-4676-A56B-DDC13894CC71}" type="slidenum">
              <a:rPr kumimoji="0" lang="en-US" sz="2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69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6FADDD-799F-4029-BD99-1918F399BDE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87"/>
          <a:stretch/>
        </p:blipFill>
        <p:spPr bwMode="auto">
          <a:xfrm>
            <a:off x="152400" y="24502"/>
            <a:ext cx="8839200" cy="226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FD03A32-0D7B-4B76-960D-FDF8FE028E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2" y="1667774"/>
            <a:ext cx="1013486" cy="61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1362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Module 4B Water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6FADDD-799F-4029-BD99-1918F399BDE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4502"/>
            <a:ext cx="8839200" cy="6808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27807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64" t="10195" r="3552" b="41684"/>
          <a:stretch/>
        </p:blipFill>
        <p:spPr bwMode="auto">
          <a:xfrm>
            <a:off x="4953000" y="990600"/>
            <a:ext cx="3556000" cy="452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6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pPr eaLnBrk="1" hangingPunct="1"/>
            <a:r>
              <a:rPr lang="en-US" dirty="0"/>
              <a:t>Unusual Property of Water</a:t>
            </a:r>
            <a:br>
              <a:rPr lang="en-US" dirty="0"/>
            </a:br>
            <a:endParaRPr lang="en-US" sz="1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6FADDD-799F-4029-BD99-1918F399BDE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799" y="990600"/>
            <a:ext cx="3873537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Periodic</a:t>
            </a:r>
          </a:p>
          <a:p>
            <a:pPr marL="0" indent="0">
              <a:buNone/>
            </a:pPr>
            <a:r>
              <a:rPr lang="en-US" sz="2800" dirty="0"/>
              <a:t> Table</a:t>
            </a:r>
          </a:p>
        </p:txBody>
      </p:sp>
      <p:sp>
        <p:nvSpPr>
          <p:cNvPr id="5" name="Oval 4"/>
          <p:cNvSpPr/>
          <p:nvPr/>
        </p:nvSpPr>
        <p:spPr>
          <a:xfrm>
            <a:off x="6553200" y="1828800"/>
            <a:ext cx="914400" cy="381000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0EE2044-71B3-4E21-A1E8-C553B55F3010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0224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64" t="10195" r="3552" b="41684"/>
          <a:stretch/>
        </p:blipFill>
        <p:spPr bwMode="auto">
          <a:xfrm>
            <a:off x="4953000" y="990600"/>
            <a:ext cx="3556000" cy="452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6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pPr eaLnBrk="1" hangingPunct="1"/>
            <a:r>
              <a:rPr lang="en-US" dirty="0"/>
              <a:t>Unusual Property of Water</a:t>
            </a:r>
            <a:br>
              <a:rPr lang="en-US" dirty="0"/>
            </a:br>
            <a:endParaRPr lang="en-US" sz="1200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914400"/>
            <a:ext cx="4419600" cy="5410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600" dirty="0">
                <a:solidFill>
                  <a:srgbClr val="FF0000"/>
                </a:solidFill>
              </a:rPr>
              <a:t>Hydrogen forms water (H</a:t>
            </a:r>
            <a:r>
              <a:rPr lang="en-US" sz="2600" baseline="-25000" dirty="0">
                <a:solidFill>
                  <a:srgbClr val="FF0000"/>
                </a:solidFill>
              </a:rPr>
              <a:t>2</a:t>
            </a:r>
            <a:r>
              <a:rPr lang="en-US" sz="2600" dirty="0">
                <a:solidFill>
                  <a:srgbClr val="0070C0"/>
                </a:solidFill>
              </a:rPr>
              <a:t>0</a:t>
            </a:r>
            <a:r>
              <a:rPr lang="en-US" sz="2600" dirty="0">
                <a:solidFill>
                  <a:srgbClr val="FF0000"/>
                </a:solidFill>
              </a:rPr>
              <a:t>) &amp; other similar compounds using elements of the same “FAMILY” </a:t>
            </a:r>
            <a:r>
              <a:rPr lang="en-US" sz="2600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sz="2600" dirty="0">
                <a:solidFill>
                  <a:srgbClr val="FF0000"/>
                </a:solidFill>
              </a:rPr>
              <a:t> H</a:t>
            </a:r>
            <a:r>
              <a:rPr lang="en-US" sz="2600" baseline="-25000" dirty="0">
                <a:solidFill>
                  <a:srgbClr val="FF0000"/>
                </a:solidFill>
              </a:rPr>
              <a:t>2</a:t>
            </a:r>
            <a:r>
              <a:rPr lang="en-US" sz="2600" dirty="0">
                <a:solidFill>
                  <a:srgbClr val="0070C0"/>
                </a:solidFill>
              </a:rPr>
              <a:t>S</a:t>
            </a:r>
            <a:r>
              <a:rPr lang="en-US" sz="2600" dirty="0">
                <a:solidFill>
                  <a:srgbClr val="FF0000"/>
                </a:solidFill>
              </a:rPr>
              <a:t>, H</a:t>
            </a:r>
            <a:r>
              <a:rPr lang="en-US" sz="2600" baseline="-25000" dirty="0">
                <a:solidFill>
                  <a:srgbClr val="FF0000"/>
                </a:solidFill>
              </a:rPr>
              <a:t>2</a:t>
            </a:r>
            <a:r>
              <a:rPr lang="en-US" sz="2600" dirty="0">
                <a:solidFill>
                  <a:srgbClr val="0070C0"/>
                </a:solidFill>
              </a:rPr>
              <a:t>Se</a:t>
            </a:r>
            <a:r>
              <a:rPr lang="en-US" sz="2600" dirty="0">
                <a:solidFill>
                  <a:srgbClr val="FF0000"/>
                </a:solidFill>
              </a:rPr>
              <a:t>, and H</a:t>
            </a:r>
            <a:r>
              <a:rPr lang="en-US" sz="2600" baseline="-25000" dirty="0">
                <a:solidFill>
                  <a:srgbClr val="FF0000"/>
                </a:solidFill>
              </a:rPr>
              <a:t>2</a:t>
            </a:r>
            <a:r>
              <a:rPr lang="en-US" sz="2600" dirty="0">
                <a:solidFill>
                  <a:srgbClr val="0070C0"/>
                </a:solidFill>
              </a:rPr>
              <a:t>Te</a:t>
            </a:r>
            <a:r>
              <a:rPr lang="en-US" sz="2600" dirty="0">
                <a:solidFill>
                  <a:srgbClr val="FF0000"/>
                </a:solidFill>
              </a:rPr>
              <a:t>.</a:t>
            </a:r>
          </a:p>
          <a:p>
            <a:pPr eaLnBrk="1" hangingPunct="1"/>
            <a:endParaRPr lang="en-US" sz="800" dirty="0">
              <a:solidFill>
                <a:srgbClr val="FF0000"/>
              </a:solidFill>
            </a:endParaRPr>
          </a:p>
          <a:p>
            <a:pPr eaLnBrk="1" hangingPunct="1"/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6FADDD-799F-4029-BD99-1918F399BDE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799" y="990600"/>
            <a:ext cx="3873537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Periodic</a:t>
            </a:r>
          </a:p>
          <a:p>
            <a:pPr marL="0" indent="0">
              <a:buNone/>
            </a:pPr>
            <a:r>
              <a:rPr lang="en-US" sz="2800" dirty="0"/>
              <a:t> Table</a:t>
            </a:r>
          </a:p>
        </p:txBody>
      </p:sp>
      <p:sp>
        <p:nvSpPr>
          <p:cNvPr id="5" name="Oval 4"/>
          <p:cNvSpPr/>
          <p:nvPr/>
        </p:nvSpPr>
        <p:spPr>
          <a:xfrm>
            <a:off x="6553200" y="1828800"/>
            <a:ext cx="914400" cy="381000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08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Freshwater – Why Care? 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8839200" cy="48006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https://screencast-o-matic.com/watch/cFQr2MqRa7</a:t>
            </a:r>
            <a:r>
              <a:rPr lang="en-US" dirty="0"/>
              <a:t> (2:29)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hlinkClick r:id="rId3"/>
              </a:rPr>
              <a:t>https://screencast-o-matic.com/watch/cFQr29qRzl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(3:47) The Wonder of Water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04787C-B30A-4873-93E7-AFAFBCA0B3F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1815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64" t="10195" r="3552" b="41684"/>
          <a:stretch/>
        </p:blipFill>
        <p:spPr bwMode="auto">
          <a:xfrm>
            <a:off x="4953000" y="990600"/>
            <a:ext cx="3556000" cy="452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6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pPr eaLnBrk="1" hangingPunct="1"/>
            <a:r>
              <a:rPr lang="en-US" dirty="0"/>
              <a:t>Unusual Property of Water</a:t>
            </a:r>
            <a:br>
              <a:rPr lang="en-US" dirty="0"/>
            </a:br>
            <a:endParaRPr lang="en-US" sz="1200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914400"/>
            <a:ext cx="4419600" cy="5410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600" dirty="0">
                <a:solidFill>
                  <a:srgbClr val="FF0000"/>
                </a:solidFill>
              </a:rPr>
              <a:t>Hydrogen forms water (H</a:t>
            </a:r>
            <a:r>
              <a:rPr lang="en-US" sz="2600" baseline="-25000" dirty="0">
                <a:solidFill>
                  <a:srgbClr val="FF0000"/>
                </a:solidFill>
              </a:rPr>
              <a:t>2</a:t>
            </a:r>
            <a:r>
              <a:rPr lang="en-US" sz="2600" dirty="0">
                <a:solidFill>
                  <a:srgbClr val="0070C0"/>
                </a:solidFill>
              </a:rPr>
              <a:t>0</a:t>
            </a:r>
            <a:r>
              <a:rPr lang="en-US" sz="2600" dirty="0">
                <a:solidFill>
                  <a:srgbClr val="FF0000"/>
                </a:solidFill>
              </a:rPr>
              <a:t>) &amp; other similar compounds using elements of the same “FAMILY” </a:t>
            </a:r>
            <a:r>
              <a:rPr lang="en-US" sz="2600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sz="2600" dirty="0">
                <a:solidFill>
                  <a:srgbClr val="FF0000"/>
                </a:solidFill>
              </a:rPr>
              <a:t> H</a:t>
            </a:r>
            <a:r>
              <a:rPr lang="en-US" sz="2600" baseline="-25000" dirty="0">
                <a:solidFill>
                  <a:srgbClr val="FF0000"/>
                </a:solidFill>
              </a:rPr>
              <a:t>2</a:t>
            </a:r>
            <a:r>
              <a:rPr lang="en-US" sz="2600" dirty="0">
                <a:solidFill>
                  <a:srgbClr val="0070C0"/>
                </a:solidFill>
              </a:rPr>
              <a:t>S</a:t>
            </a:r>
            <a:r>
              <a:rPr lang="en-US" sz="2600" dirty="0">
                <a:solidFill>
                  <a:srgbClr val="FF0000"/>
                </a:solidFill>
              </a:rPr>
              <a:t>, H</a:t>
            </a:r>
            <a:r>
              <a:rPr lang="en-US" sz="2600" baseline="-25000" dirty="0">
                <a:solidFill>
                  <a:srgbClr val="FF0000"/>
                </a:solidFill>
              </a:rPr>
              <a:t>2</a:t>
            </a:r>
            <a:r>
              <a:rPr lang="en-US" sz="2600" dirty="0">
                <a:solidFill>
                  <a:srgbClr val="0070C0"/>
                </a:solidFill>
              </a:rPr>
              <a:t>Se</a:t>
            </a:r>
            <a:r>
              <a:rPr lang="en-US" sz="2600" dirty="0">
                <a:solidFill>
                  <a:srgbClr val="FF0000"/>
                </a:solidFill>
              </a:rPr>
              <a:t>, and H</a:t>
            </a:r>
            <a:r>
              <a:rPr lang="en-US" sz="2600" baseline="-25000" dirty="0">
                <a:solidFill>
                  <a:srgbClr val="FF0000"/>
                </a:solidFill>
              </a:rPr>
              <a:t>2</a:t>
            </a:r>
            <a:r>
              <a:rPr lang="en-US" sz="2600" dirty="0">
                <a:solidFill>
                  <a:srgbClr val="0070C0"/>
                </a:solidFill>
              </a:rPr>
              <a:t>Te</a:t>
            </a:r>
            <a:r>
              <a:rPr lang="en-US" sz="2600" dirty="0">
                <a:solidFill>
                  <a:srgbClr val="FF0000"/>
                </a:solidFill>
              </a:rPr>
              <a:t>.</a:t>
            </a:r>
          </a:p>
          <a:p>
            <a:pPr eaLnBrk="1" hangingPunct="1"/>
            <a:endParaRPr lang="en-US" sz="800" dirty="0">
              <a:solidFill>
                <a:srgbClr val="FF0000"/>
              </a:solidFill>
            </a:endParaRPr>
          </a:p>
          <a:p>
            <a:pPr marL="0" indent="0" eaLnBrk="1" hangingPunct="1">
              <a:buNone/>
            </a:pPr>
            <a:r>
              <a:rPr lang="en-US" sz="2600" dirty="0">
                <a:solidFill>
                  <a:srgbClr val="00B050"/>
                </a:solidFill>
              </a:rPr>
              <a:t>All four molecules have similar chemical properties (</a:t>
            </a:r>
            <a:r>
              <a:rPr lang="en-US" sz="2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elements in same “family”</a:t>
            </a:r>
            <a:r>
              <a:rPr lang="en-US" sz="2600" dirty="0">
                <a:solidFill>
                  <a:srgbClr val="00B050"/>
                </a:solidFill>
              </a:rPr>
              <a:t>).</a:t>
            </a:r>
          </a:p>
          <a:p>
            <a:pPr marL="0" indent="0" eaLnBrk="1" hangingPunct="1">
              <a:buNone/>
            </a:pPr>
            <a:endParaRPr lang="en-US" sz="800" dirty="0"/>
          </a:p>
          <a:p>
            <a:pPr marL="0" indent="0" eaLnBrk="1" hangingPunct="1">
              <a:buNone/>
            </a:pPr>
            <a:r>
              <a:rPr lang="en-US" sz="2600" dirty="0">
                <a:solidFill>
                  <a:srgbClr val="0070C0"/>
                </a:solidFill>
              </a:rPr>
              <a:t>The other three molecules are gases at room temperature, but water is a liquid.</a:t>
            </a:r>
          </a:p>
          <a:p>
            <a:pPr eaLnBrk="1" hangingPunct="1"/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6FADDD-799F-4029-BD99-1918F399BDE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799" y="990600"/>
            <a:ext cx="3873537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Periodic</a:t>
            </a:r>
          </a:p>
          <a:p>
            <a:pPr marL="0" indent="0">
              <a:buNone/>
            </a:pPr>
            <a:r>
              <a:rPr lang="en-US" sz="2800" dirty="0"/>
              <a:t> Table</a:t>
            </a:r>
          </a:p>
        </p:txBody>
      </p:sp>
      <p:sp>
        <p:nvSpPr>
          <p:cNvPr id="5" name="Oval 4"/>
          <p:cNvSpPr/>
          <p:nvPr/>
        </p:nvSpPr>
        <p:spPr>
          <a:xfrm>
            <a:off x="6553200" y="1828800"/>
            <a:ext cx="914400" cy="381000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35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Density of Water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066800"/>
            <a:ext cx="4038600" cy="50593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Think about water in terms of its density.</a:t>
            </a:r>
          </a:p>
          <a:p>
            <a:pPr marL="0" indent="0">
              <a:buNone/>
            </a:pPr>
            <a:r>
              <a:rPr lang="en-US" sz="1600" dirty="0"/>
              <a:t> 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 dirty="0">
                <a:solidFill>
                  <a:srgbClr val="7030A0"/>
                </a:solidFill>
              </a:rPr>
              <a:t>For instance, what happens to water during a cold winter (e.g. lakes, ponds, &amp; rivers)?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092200"/>
            <a:ext cx="4038600" cy="4525963"/>
          </a:xfrm>
        </p:spPr>
        <p:txBody>
          <a:bodyPr/>
          <a:lstStyle/>
          <a:p>
            <a:pPr marL="514350" indent="-514350">
              <a:buFont typeface="+mj-lt"/>
              <a:buAutoNum type="arabicPeriod" startAt="3"/>
            </a:pPr>
            <a:r>
              <a:rPr lang="en-US" dirty="0">
                <a:solidFill>
                  <a:srgbClr val="0070C0"/>
                </a:solidFill>
              </a:rPr>
              <a:t>Compare water with a cube of metal like brass.</a:t>
            </a:r>
          </a:p>
          <a:p>
            <a:pPr marL="0" indent="0">
              <a:buNone/>
            </a:pPr>
            <a:r>
              <a:rPr lang="en-US" sz="800" dirty="0">
                <a:solidFill>
                  <a:srgbClr val="0070C0"/>
                </a:solidFill>
              </a:rPr>
              <a:t> </a:t>
            </a:r>
          </a:p>
          <a:p>
            <a:pPr marL="520700" indent="0">
              <a:buNone/>
            </a:pPr>
            <a:r>
              <a:rPr lang="en-US" dirty="0">
                <a:solidFill>
                  <a:srgbClr val="00B050"/>
                </a:solidFill>
              </a:rPr>
              <a:t>What would solid brass do in liquid brass?</a:t>
            </a:r>
            <a:r>
              <a:rPr lang="en-US" dirty="0">
                <a:solidFill>
                  <a:srgbClr val="0070C0"/>
                </a:solidFill>
              </a:rPr>
              <a:t> </a:t>
            </a:r>
          </a:p>
          <a:p>
            <a:pPr marL="520700" indent="0">
              <a:buNone/>
            </a:pPr>
            <a:r>
              <a:rPr lang="en-US" dirty="0">
                <a:solidFill>
                  <a:srgbClr val="0070C0"/>
                </a:solidFill>
              </a:rPr>
              <a:t>What does ice do in liquid water?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6FADDD-799F-4029-BD99-1918F399BDE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" name="Picture 6" descr="think_about_it-01.ep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2387"/>
            <a:ext cx="1219200" cy="101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7951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pPr eaLnBrk="1" hangingPunct="1"/>
            <a:r>
              <a:rPr lang="en-US" dirty="0"/>
              <a:t>Unusual Property of Water</a:t>
            </a:r>
            <a:br>
              <a:rPr lang="en-US" dirty="0"/>
            </a:br>
            <a:endParaRPr lang="en-US" sz="1200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914400"/>
            <a:ext cx="3775075" cy="5410200"/>
          </a:xfrm>
        </p:spPr>
        <p:txBody>
          <a:bodyPr/>
          <a:lstStyle/>
          <a:p>
            <a:pPr eaLnBrk="1" hangingPunct="1"/>
            <a:r>
              <a:rPr lang="en-US" sz="2600" dirty="0">
                <a:solidFill>
                  <a:srgbClr val="FF0000"/>
                </a:solidFill>
              </a:rPr>
              <a:t>Water is the only substance whose solid form is </a:t>
            </a:r>
            <a:r>
              <a:rPr lang="en-US" sz="2600" b="1" dirty="0">
                <a:solidFill>
                  <a:srgbClr val="0070C0"/>
                </a:solidFill>
              </a:rPr>
              <a:t>less </a:t>
            </a:r>
            <a:r>
              <a:rPr lang="en-US" sz="2600" b="1" u="sng" dirty="0">
                <a:solidFill>
                  <a:srgbClr val="0070C0"/>
                </a:solidFill>
              </a:rPr>
              <a:t>dense</a:t>
            </a:r>
            <a:r>
              <a:rPr lang="en-US" sz="2600" b="1" dirty="0">
                <a:solidFill>
                  <a:srgbClr val="0070C0"/>
                </a:solidFill>
              </a:rPr>
              <a:t> than its liquid </a:t>
            </a:r>
            <a:r>
              <a:rPr lang="en-US" sz="2600" dirty="0">
                <a:solidFill>
                  <a:srgbClr val="FF0000"/>
                </a:solidFill>
              </a:rPr>
              <a:t>form</a:t>
            </a:r>
          </a:p>
          <a:p>
            <a:pPr marL="0" indent="0" eaLnBrk="1" hangingPunct="1">
              <a:buNone/>
            </a:pPr>
            <a:endParaRPr lang="en-US" sz="1600" dirty="0">
              <a:solidFill>
                <a:srgbClr val="FF0000"/>
              </a:solidFill>
            </a:endParaRPr>
          </a:p>
          <a:p>
            <a:pPr eaLnBrk="1" hangingPunct="1"/>
            <a:r>
              <a:rPr lang="en-US" sz="2600" dirty="0"/>
              <a:t>In it’s solid form (ice), water is able to float because the molecules are spread further apart as a solid than as a liquid, making it less dense.</a:t>
            </a:r>
          </a:p>
          <a:p>
            <a:pPr eaLnBrk="1" hangingPunct="1"/>
            <a:endParaRPr lang="en-US" sz="2400" dirty="0"/>
          </a:p>
        </p:txBody>
      </p:sp>
      <p:pic>
        <p:nvPicPr>
          <p:cNvPr id="16388" name="Picture 5" descr="water2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1447800"/>
            <a:ext cx="4572000" cy="3962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6FADDD-799F-4029-BD99-1918F399BDE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549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Module 4B Water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6FADDD-799F-4029-BD99-1918F399BDE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82" y="304800"/>
            <a:ext cx="9171964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228600" y="3733800"/>
            <a:ext cx="87630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What would happen if ice’s density was greater than liquid water (as with all other substances)?</a:t>
            </a:r>
          </a:p>
        </p:txBody>
      </p:sp>
    </p:spTree>
    <p:extLst>
      <p:ext uri="{BB962C8B-B14F-4D97-AF65-F5344CB8AC3E}">
        <p14:creationId xmlns:p14="http://schemas.microsoft.com/office/powerpoint/2010/main" val="15827515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700"/>
            <a:ext cx="3429000" cy="10541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Cohesion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4455" y="1524000"/>
            <a:ext cx="4038600" cy="4525963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The action or property of “like” molecules sticking together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dirty="0">
                <a:solidFill>
                  <a:srgbClr val="0070C0"/>
                </a:solidFill>
              </a:rPr>
              <a:t>Water is strongly cohesive due to its hydrogen bonds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6FADDD-799F-4029-BD99-1918F399BDE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055" y="838200"/>
            <a:ext cx="4378251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543054" y="3436035"/>
            <a:ext cx="43782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cohesive character of water is clearly noticeable</a:t>
            </a:r>
          </a:p>
        </p:txBody>
      </p:sp>
    </p:spTree>
    <p:extLst>
      <p:ext uri="{BB962C8B-B14F-4D97-AF65-F5344CB8AC3E}">
        <p14:creationId xmlns:p14="http://schemas.microsoft.com/office/powerpoint/2010/main" val="40626451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700"/>
            <a:ext cx="3429000" cy="10541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Adhesion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089818"/>
            <a:ext cx="3637821" cy="4525963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The action or property of “</a:t>
            </a:r>
            <a:r>
              <a:rPr lang="en-US" dirty="0" err="1">
                <a:solidFill>
                  <a:srgbClr val="00B050"/>
                </a:solidFill>
              </a:rPr>
              <a:t>UNlike</a:t>
            </a:r>
            <a:r>
              <a:rPr lang="en-US" dirty="0">
                <a:solidFill>
                  <a:srgbClr val="00B050"/>
                </a:solidFill>
              </a:rPr>
              <a:t>” molecules sticking together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E.g. Adhesive tape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6FADDD-799F-4029-BD99-1918F399BDE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06196" y="457200"/>
            <a:ext cx="43782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Dew drops clinging to a spider’s web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421" y="1559818"/>
            <a:ext cx="4953000" cy="3739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90692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00"/>
            <a:ext cx="6172200" cy="10541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Cohesion &amp; Adhesion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143000"/>
            <a:ext cx="4038600" cy="4525963"/>
          </a:xfrm>
        </p:spPr>
        <p:txBody>
          <a:bodyPr/>
          <a:lstStyle/>
          <a:p>
            <a:r>
              <a:rPr lang="en-US" dirty="0"/>
              <a:t>Cohesion and adhesion help explain phenomena such as </a:t>
            </a:r>
            <a:r>
              <a:rPr lang="en-US" dirty="0">
                <a:solidFill>
                  <a:srgbClr val="0070C0"/>
                </a:solidFill>
              </a:rPr>
              <a:t>meniscus</a:t>
            </a:r>
            <a:r>
              <a:rPr lang="en-US" dirty="0"/>
              <a:t>, </a:t>
            </a:r>
            <a:r>
              <a:rPr lang="en-US" dirty="0">
                <a:solidFill>
                  <a:srgbClr val="00B050"/>
                </a:solidFill>
              </a:rPr>
              <a:t>surface tension </a:t>
            </a:r>
            <a:r>
              <a:rPr lang="en-US" dirty="0"/>
              <a:t>and </a:t>
            </a:r>
            <a:r>
              <a:rPr lang="en-US" dirty="0">
                <a:solidFill>
                  <a:srgbClr val="FF0000"/>
                </a:solidFill>
              </a:rPr>
              <a:t>capillary action</a:t>
            </a:r>
            <a:r>
              <a:rPr lang="en-US" dirty="0"/>
              <a:t>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6FADDD-799F-4029-BD99-1918F399BDE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5563"/>
            <a:ext cx="2895600" cy="2579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795326"/>
            <a:ext cx="2695575" cy="3376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13878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628" y="152400"/>
            <a:ext cx="6401571" cy="1143000"/>
          </a:xfrm>
        </p:spPr>
        <p:txBody>
          <a:bodyPr/>
          <a:lstStyle/>
          <a:p>
            <a:r>
              <a:rPr lang="en-US" dirty="0"/>
              <a:t>Cohesion &amp; Adhesion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6FADDD-799F-4029-BD99-1918F399BDE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1752600"/>
            <a:ext cx="549592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866" y="1181100"/>
            <a:ext cx="3135359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95151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" y="4114800"/>
            <a:ext cx="8839200" cy="20113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makes these water droplets the way they are; i.e. hanging on the web, keeping their shape …? (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Think:  cohesion, adhesion, surface tension</a:t>
            </a:r>
            <a:r>
              <a:rPr lang="en-US" dirty="0"/>
              <a:t>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6FADDD-799F-4029-BD99-1918F399BDE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2387"/>
            <a:ext cx="6042121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hink_about_it-01.ep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2387"/>
            <a:ext cx="1219200" cy="101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439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" y="4114800"/>
            <a:ext cx="8839200" cy="20113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Cohesion</a:t>
            </a:r>
            <a:r>
              <a:rPr lang="en-US" dirty="0"/>
              <a:t> causes water to form drops, </a:t>
            </a:r>
            <a:r>
              <a:rPr lang="en-US" dirty="0">
                <a:solidFill>
                  <a:srgbClr val="0070C0"/>
                </a:solidFill>
              </a:rPr>
              <a:t>surface tension</a:t>
            </a:r>
            <a:r>
              <a:rPr lang="en-US" dirty="0"/>
              <a:t> causes them to be nearly spherical, and </a:t>
            </a:r>
            <a:r>
              <a:rPr lang="en-US" dirty="0">
                <a:solidFill>
                  <a:srgbClr val="00B050"/>
                </a:solidFill>
              </a:rPr>
              <a:t>adhesion</a:t>
            </a:r>
            <a:r>
              <a:rPr lang="en-US" dirty="0"/>
              <a:t> keeps the drops in place.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6FADDD-799F-4029-BD99-1918F399BDE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2387"/>
            <a:ext cx="6042121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hink_about_it-01.ep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2387"/>
            <a:ext cx="1219200" cy="101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147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4A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6FADDD-799F-4029-BD99-1918F399BDE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4876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07481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229600" cy="914400"/>
          </a:xfrm>
        </p:spPr>
        <p:txBody>
          <a:bodyPr/>
          <a:lstStyle/>
          <a:p>
            <a:r>
              <a:rPr lang="en-US" dirty="0"/>
              <a:t>Capillary Action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6FADDD-799F-4029-BD99-1918F399BDE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6" t="10846"/>
          <a:stretch/>
        </p:blipFill>
        <p:spPr bwMode="auto">
          <a:xfrm>
            <a:off x="152400" y="847531"/>
            <a:ext cx="4191000" cy="576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667000"/>
            <a:ext cx="4191000" cy="3306763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does water “climb” up the tube against gravity?</a:t>
            </a:r>
          </a:p>
        </p:txBody>
      </p:sp>
    </p:spTree>
    <p:extLst>
      <p:ext uri="{BB962C8B-B14F-4D97-AF65-F5344CB8AC3E}">
        <p14:creationId xmlns:p14="http://schemas.microsoft.com/office/powerpoint/2010/main" val="12409172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229600" cy="914400"/>
          </a:xfrm>
        </p:spPr>
        <p:txBody>
          <a:bodyPr/>
          <a:lstStyle/>
          <a:p>
            <a:r>
              <a:rPr lang="en-US" dirty="0"/>
              <a:t>Capillary Action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6FADDD-799F-4029-BD99-1918F399BDE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6" t="10846"/>
          <a:stretch/>
        </p:blipFill>
        <p:spPr bwMode="auto">
          <a:xfrm>
            <a:off x="152400" y="847531"/>
            <a:ext cx="4191000" cy="576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191000" cy="48307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Cohesion </a:t>
            </a:r>
            <a:r>
              <a:rPr lang="en-US" dirty="0"/>
              <a:t>&amp; </a:t>
            </a:r>
            <a:r>
              <a:rPr lang="en-US" dirty="0">
                <a:solidFill>
                  <a:srgbClr val="FF0000"/>
                </a:solidFill>
              </a:rPr>
              <a:t>adhesion </a:t>
            </a:r>
            <a:r>
              <a:rPr lang="en-US" dirty="0"/>
              <a:t>cause the liquid to work against gravity.</a:t>
            </a:r>
          </a:p>
          <a:p>
            <a:pPr>
              <a:spcBef>
                <a:spcPts val="1800"/>
              </a:spcBef>
            </a:pPr>
            <a:r>
              <a:rPr lang="en-US" dirty="0">
                <a:solidFill>
                  <a:srgbClr val="0070C0"/>
                </a:solidFill>
              </a:rPr>
              <a:t>Cohesion holds the liquid together (sticks to itself)</a:t>
            </a:r>
          </a:p>
          <a:p>
            <a:pPr>
              <a:spcBef>
                <a:spcPts val="1800"/>
              </a:spcBef>
            </a:pPr>
            <a:r>
              <a:rPr lang="en-US" dirty="0">
                <a:solidFill>
                  <a:srgbClr val="FF0000"/>
                </a:solidFill>
              </a:rPr>
              <a:t>Adhesion causes the liquid to stick to the sides of the tube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2648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"/>
          <a:stretch/>
        </p:blipFill>
        <p:spPr bwMode="auto">
          <a:xfrm>
            <a:off x="1574800" y="152400"/>
            <a:ext cx="5678251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005B44-2E24-4676-A56B-DDC13894CC71}" type="slidenum">
              <a:rPr kumimoji="0" lang="en-US" sz="2600" b="1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134937"/>
            <a:ext cx="3733800" cy="3522664"/>
          </a:xfrm>
          <a:solidFill>
            <a:schemeClr val="bg1"/>
          </a:solidFill>
        </p:spPr>
        <p:txBody>
          <a:bodyPr/>
          <a:lstStyle/>
          <a:p>
            <a:pPr marL="0" indent="0" algn="ctr">
              <a:buNone/>
            </a:pPr>
            <a:endParaRPr lang="en-US" sz="36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3600" dirty="0">
                <a:solidFill>
                  <a:srgbClr val="FF0000"/>
                </a:solidFill>
              </a:rPr>
              <a:t>What is happening in the tubes?</a:t>
            </a:r>
            <a:endParaRPr lang="en-US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Up Arrow 6"/>
          <p:cNvSpPr/>
          <p:nvPr/>
        </p:nvSpPr>
        <p:spPr bwMode="auto">
          <a:xfrm>
            <a:off x="2590800" y="3048000"/>
            <a:ext cx="228600" cy="990600"/>
          </a:xfrm>
          <a:prstGeom prst="up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Up Arrow 8"/>
          <p:cNvSpPr/>
          <p:nvPr/>
        </p:nvSpPr>
        <p:spPr bwMode="auto">
          <a:xfrm>
            <a:off x="4495800" y="1676400"/>
            <a:ext cx="228600" cy="2362200"/>
          </a:xfrm>
          <a:prstGeom prst="up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274" y="76200"/>
            <a:ext cx="1401523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think_about_it-01.eps">
            <a:extLst>
              <a:ext uri="{FF2B5EF4-FFF2-40B4-BE49-F238E27FC236}">
                <a16:creationId xmlns:a16="http://schemas.microsoft.com/office/drawing/2014/main" id="{50455ACF-52AD-41AB-A776-F403B28530D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54" y="76200"/>
            <a:ext cx="1219200" cy="101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2847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"/>
          <a:stretch/>
        </p:blipFill>
        <p:spPr bwMode="auto">
          <a:xfrm>
            <a:off x="1574800" y="152400"/>
            <a:ext cx="5678251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005B44-2E24-4676-A56B-DDC13894CC71}" type="slidenum">
              <a:rPr kumimoji="0" lang="en-US" sz="2600" b="1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139701"/>
            <a:ext cx="3733800" cy="3517900"/>
          </a:xfrm>
          <a:solidFill>
            <a:schemeClr val="bg1"/>
          </a:solidFill>
        </p:spPr>
        <p:txBody>
          <a:bodyPr/>
          <a:lstStyle/>
          <a:p>
            <a:pPr marL="0" indent="0" algn="ctr">
              <a:buNone/>
            </a:pPr>
            <a:r>
              <a:rPr lang="en-US" sz="3600" dirty="0">
                <a:solidFill>
                  <a:srgbClr val="FF0000"/>
                </a:solidFill>
              </a:rPr>
              <a:t>Capillary Action</a:t>
            </a:r>
          </a:p>
          <a:p>
            <a:pPr marL="0" indent="0" algn="ctr">
              <a:buNone/>
            </a:pPr>
            <a:endParaRPr lang="en-US" sz="1200" dirty="0"/>
          </a:p>
          <a:p>
            <a:pPr marL="0" indent="0" algn="ctr">
              <a:buNone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Liquids (water) can “climb” up thin columns (e.g. straws)</a:t>
            </a:r>
          </a:p>
          <a:p>
            <a:pPr marL="0" indent="0" algn="ctr">
              <a:buNone/>
            </a:pPr>
            <a:endParaRPr lang="en-US" sz="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Due to cohesion &amp; adhesion</a:t>
            </a:r>
          </a:p>
        </p:txBody>
      </p:sp>
      <p:sp>
        <p:nvSpPr>
          <p:cNvPr id="7" name="Up Arrow 6"/>
          <p:cNvSpPr/>
          <p:nvPr/>
        </p:nvSpPr>
        <p:spPr bwMode="auto">
          <a:xfrm>
            <a:off x="2590800" y="3048000"/>
            <a:ext cx="228600" cy="990600"/>
          </a:xfrm>
          <a:prstGeom prst="up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Up Arrow 8"/>
          <p:cNvSpPr/>
          <p:nvPr/>
        </p:nvSpPr>
        <p:spPr bwMode="auto">
          <a:xfrm>
            <a:off x="4495800" y="1676400"/>
            <a:ext cx="228600" cy="2362200"/>
          </a:xfrm>
          <a:prstGeom prst="up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274" y="76200"/>
            <a:ext cx="1401523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think_about_it-01.eps">
            <a:extLst>
              <a:ext uri="{FF2B5EF4-FFF2-40B4-BE49-F238E27FC236}">
                <a16:creationId xmlns:a16="http://schemas.microsoft.com/office/drawing/2014/main" id="{669CBE5A-B7F9-40FB-85B7-7A5D37B4DA0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63" y="99391"/>
            <a:ext cx="1219200" cy="101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158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810000" cy="1143000"/>
          </a:xfrm>
        </p:spPr>
        <p:txBody>
          <a:bodyPr/>
          <a:lstStyle/>
          <a:p>
            <a:r>
              <a:rPr lang="en-US" dirty="0"/>
              <a:t>Transpiration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6FADDD-799F-4029-BD99-1918F399BDE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19200"/>
            <a:ext cx="383731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717" y="337349"/>
            <a:ext cx="5078083" cy="6402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Up Arrow 6"/>
          <p:cNvSpPr/>
          <p:nvPr/>
        </p:nvSpPr>
        <p:spPr>
          <a:xfrm>
            <a:off x="7086600" y="5257800"/>
            <a:ext cx="228600" cy="1219200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Up Arrow 13"/>
          <p:cNvSpPr/>
          <p:nvPr/>
        </p:nvSpPr>
        <p:spPr>
          <a:xfrm>
            <a:off x="7302500" y="2667000"/>
            <a:ext cx="241300" cy="457200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Up Arrow 14"/>
          <p:cNvSpPr/>
          <p:nvPr/>
        </p:nvSpPr>
        <p:spPr>
          <a:xfrm>
            <a:off x="7423150" y="457200"/>
            <a:ext cx="241300" cy="457200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Up Arrow 15"/>
          <p:cNvSpPr/>
          <p:nvPr/>
        </p:nvSpPr>
        <p:spPr>
          <a:xfrm>
            <a:off x="1282700" y="3276600"/>
            <a:ext cx="241300" cy="457200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Left Arrow 3"/>
          <p:cNvSpPr/>
          <p:nvPr/>
        </p:nvSpPr>
        <p:spPr>
          <a:xfrm rot="1146951">
            <a:off x="2534446" y="4794287"/>
            <a:ext cx="939225" cy="279352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Left Arrow 16"/>
          <p:cNvSpPr/>
          <p:nvPr/>
        </p:nvSpPr>
        <p:spPr>
          <a:xfrm rot="8139809">
            <a:off x="1736050" y="1365286"/>
            <a:ext cx="939225" cy="279352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8392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0" y="1914525"/>
            <a:ext cx="3505200" cy="2200275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Describe each picture and explain the properties shown.</a:t>
            </a:r>
          </a:p>
        </p:txBody>
      </p:sp>
      <p:pic>
        <p:nvPicPr>
          <p:cNvPr id="1026" name="Picture 2" descr="surface tensio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6"/>
          <a:stretch/>
        </p:blipFill>
        <p:spPr bwMode="auto">
          <a:xfrm>
            <a:off x="330200" y="595687"/>
            <a:ext cx="4953000" cy="6267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50825" y="6242050"/>
            <a:ext cx="587375" cy="48895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005B44-2E24-4676-A56B-DDC13894CC71}" type="slidenum">
              <a:rPr kumimoji="0" lang="en-US" sz="2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" name="Picture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-5658"/>
            <a:ext cx="1219200" cy="1202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72477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76200"/>
            <a:ext cx="3505200" cy="1066800"/>
          </a:xfrm>
          <a:solidFill>
            <a:srgbClr val="FFC000"/>
          </a:solidFill>
        </p:spPr>
        <p:txBody>
          <a:bodyPr anchor="ctr"/>
          <a:lstStyle/>
          <a:p>
            <a:pPr algn="ctr"/>
            <a:r>
              <a:rPr lang="en-US" dirty="0"/>
              <a:t>Surface Tension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0" y="1252954"/>
            <a:ext cx="3505200" cy="491924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Capillary action includes the high surface tension produced by cohesion and adhesion.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Mercury’s cohesion is so great it’s </a:t>
            </a:r>
            <a:r>
              <a:rPr lang="en-US" dirty="0">
                <a:solidFill>
                  <a:srgbClr val="FF0000"/>
                </a:solidFill>
              </a:rPr>
              <a:t>meniscus</a:t>
            </a:r>
            <a:r>
              <a:rPr lang="en-US" dirty="0"/>
              <a:t> forms a “convex” shape.</a:t>
            </a:r>
          </a:p>
        </p:txBody>
      </p:sp>
      <p:pic>
        <p:nvPicPr>
          <p:cNvPr id="1026" name="Picture 2" descr="surface tens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68" y="0"/>
            <a:ext cx="4953000" cy="685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50825" y="6242050"/>
            <a:ext cx="587375" cy="48895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005B44-2E24-4676-A56B-DDC13894CC71}" type="slidenum">
              <a:rPr kumimoji="0" lang="en-US" sz="2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7300" y="883622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Capillary action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05000" y="409569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Meniscus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12900" y="6172200"/>
            <a:ext cx="3263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Surface Tension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 meniscus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57"/>
            <a:ext cx="1066800" cy="920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Left Arrow 6"/>
          <p:cNvSpPr/>
          <p:nvPr/>
        </p:nvSpPr>
        <p:spPr bwMode="auto">
          <a:xfrm rot="1682031">
            <a:off x="4325390" y="4988557"/>
            <a:ext cx="1219200" cy="3810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0547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6FADDD-799F-4029-BD99-1918F399BDE8}" type="slidenum">
              <a:rPr kumimoji="0" lang="en-US" sz="2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002"/>
            <a:ext cx="9144000" cy="617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38630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Module 4B Water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07688B-BA47-48EF-88E6-C633AFA771A5}" type="slidenum">
              <a:rPr kumimoji="0" lang="en-US" sz="2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5740"/>
            <a:ext cx="6705600" cy="6406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840688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Tension With Bill Nye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http://somup.com/cFQUoVnVnD</a:t>
            </a:r>
            <a:r>
              <a:rPr lang="en-US" dirty="0">
                <a:solidFill>
                  <a:srgbClr val="002060"/>
                </a:solidFill>
              </a:rPr>
              <a:t> </a:t>
            </a:r>
          </a:p>
          <a:p>
            <a:pPr marL="0" indent="0">
              <a:buNone/>
            </a:pPr>
            <a:r>
              <a:rPr lang="en-US" dirty="0"/>
              <a:t>(4:06)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spcBef>
                <a:spcPts val="1800"/>
              </a:spcBef>
            </a:pPr>
            <a:r>
              <a:rPr lang="en-US" dirty="0"/>
              <a:t>Balloon sucked into flask</a:t>
            </a:r>
          </a:p>
          <a:p>
            <a:pPr>
              <a:spcBef>
                <a:spcPts val="1800"/>
              </a:spcBef>
            </a:pPr>
            <a:r>
              <a:rPr lang="en-US" dirty="0"/>
              <a:t>Separating powder on water’s surface</a:t>
            </a:r>
          </a:p>
          <a:p>
            <a:pPr>
              <a:spcBef>
                <a:spcPts val="1800"/>
              </a:spcBef>
            </a:pPr>
            <a:r>
              <a:rPr lang="en-US" dirty="0"/>
              <a:t>Density demo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6FADDD-799F-4029-BD99-1918F399BDE8}" type="slidenum">
              <a:rPr kumimoji="0" lang="en-US" sz="2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638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400"/>
            <a:ext cx="8229600" cy="868362"/>
          </a:xfrm>
        </p:spPr>
        <p:txBody>
          <a:bodyPr/>
          <a:lstStyle/>
          <a:p>
            <a:r>
              <a:rPr lang="en-US" dirty="0"/>
              <a:t>Composition of Water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1143000"/>
            <a:ext cx="4038600" cy="5334000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sz="2800" dirty="0">
                <a:solidFill>
                  <a:srgbClr val="FF0000"/>
                </a:solidFill>
              </a:rPr>
              <a:t>Water is an unusual compound with unique physical properties.</a:t>
            </a:r>
          </a:p>
          <a:p>
            <a:pPr>
              <a:spcBef>
                <a:spcPts val="1800"/>
              </a:spcBef>
            </a:pPr>
            <a:r>
              <a:rPr lang="en-US" sz="2800" dirty="0">
                <a:solidFill>
                  <a:srgbClr val="002060"/>
                </a:solidFill>
              </a:rPr>
              <a:t>As a result, it’s the </a:t>
            </a:r>
            <a:r>
              <a:rPr lang="en-US" sz="2800" dirty="0">
                <a:solidFill>
                  <a:srgbClr val="00B050"/>
                </a:solidFill>
              </a:rPr>
              <a:t>compound of life</a:t>
            </a:r>
            <a:r>
              <a:rPr lang="en-US" sz="2800" dirty="0">
                <a:solidFill>
                  <a:srgbClr val="002060"/>
                </a:solidFill>
              </a:rPr>
              <a:t>. (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Consider John 4:14</a:t>
            </a:r>
            <a:r>
              <a:rPr lang="en-US" sz="2800" dirty="0">
                <a:solidFill>
                  <a:srgbClr val="002060"/>
                </a:solidFill>
              </a:rPr>
              <a:t>)</a:t>
            </a:r>
          </a:p>
          <a:p>
            <a:pPr>
              <a:spcBef>
                <a:spcPts val="1800"/>
              </a:spcBef>
            </a:pPr>
            <a:r>
              <a:rPr lang="en-US" sz="2800" dirty="0">
                <a:solidFill>
                  <a:srgbClr val="7030A0"/>
                </a:solidFill>
              </a:rPr>
              <a:t>And is the most abundant compound in the biosphere of Earth. 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6FADDD-799F-4029-BD99-1918F399BDE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176" y="2438400"/>
            <a:ext cx="4760648" cy="28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343400" y="1429434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Water consists of only hydrogen and oxygen.</a:t>
            </a:r>
          </a:p>
        </p:txBody>
      </p:sp>
      <p:pic>
        <p:nvPicPr>
          <p:cNvPr id="8" name="Picture 7" descr="lesson_question-01.eps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" y="25400"/>
            <a:ext cx="1280160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1256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81173"/>
            <a:ext cx="4114800" cy="4472049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Remember how water dissolves ionic compounds and ions?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>
                <a:solidFill>
                  <a:srgbClr val="00B050"/>
                </a:solidFill>
              </a:rPr>
              <a:t>What kind of impact might that have on our water supplies?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6FADDD-799F-4029-BD99-1918F399BDE8}" type="slidenum">
              <a:rPr kumimoji="0" lang="en-US" sz="2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282" y="533400"/>
            <a:ext cx="3774718" cy="521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hink_about_it-01.ep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1219200" cy="101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92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0" y="914401"/>
            <a:ext cx="4127500" cy="54864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Bathtub faucet with built up calcification (hard water) 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rgbClr val="FF0000"/>
                </a:solidFill>
              </a:rPr>
              <a:t>Water that contains a significant quantity of dissolved minerals (like </a:t>
            </a:r>
            <a:r>
              <a:rPr lang="en-US" dirty="0">
                <a:solidFill>
                  <a:srgbClr val="0070C0"/>
                </a:solidFill>
              </a:rPr>
              <a:t>calcium</a:t>
            </a:r>
            <a:r>
              <a:rPr lang="en-US" dirty="0">
                <a:solidFill>
                  <a:srgbClr val="FF0000"/>
                </a:solidFill>
              </a:rPr>
              <a:t> and </a:t>
            </a:r>
            <a:r>
              <a:rPr lang="en-US" dirty="0">
                <a:solidFill>
                  <a:srgbClr val="00B050"/>
                </a:solidFill>
              </a:rPr>
              <a:t>magnesium</a:t>
            </a:r>
            <a:r>
              <a:rPr lang="en-US" dirty="0">
                <a:solidFill>
                  <a:srgbClr val="FF0000"/>
                </a:solidFill>
              </a:rPr>
              <a:t>).</a:t>
            </a:r>
          </a:p>
          <a:p>
            <a:pPr>
              <a:spcBef>
                <a:spcPts val="1200"/>
              </a:spcBef>
            </a:pPr>
            <a:r>
              <a:rPr lang="en-US" dirty="0"/>
              <a:t>Ca</a:t>
            </a:r>
            <a:r>
              <a:rPr lang="en-US" baseline="30000" dirty="0"/>
              <a:t>+2</a:t>
            </a:r>
            <a:r>
              <a:rPr lang="en-US" dirty="0"/>
              <a:t> and Mg</a:t>
            </a:r>
            <a:r>
              <a:rPr lang="en-US" baseline="30000" dirty="0"/>
              <a:t>+2</a:t>
            </a:r>
            <a:r>
              <a:rPr lang="en-US" dirty="0"/>
              <a:t> ions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rgbClr val="0070C0"/>
                </a:solidFill>
              </a:rPr>
              <a:t>Limestone, chalk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005B44-2E24-4676-A56B-DDC13894CC71}" type="slidenum">
              <a:rPr kumimoji="0" lang="en-US" sz="26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1365545"/>
            <a:ext cx="4362450" cy="4273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 txBox="1">
            <a:spLocks noChangeArrowheads="1"/>
          </p:cNvSpPr>
          <p:nvPr/>
        </p:nvSpPr>
        <p:spPr bwMode="auto">
          <a:xfrm>
            <a:off x="4572000" y="122238"/>
            <a:ext cx="4495800" cy="1096962"/>
          </a:xfrm>
          <a:prstGeom prst="roundRect">
            <a:avLst>
              <a:gd name="adj" fmla="val 21667"/>
            </a:avLst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Hard Water</a:t>
            </a:r>
            <a:b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7579800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Module 4B Water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005B44-2E24-4676-A56B-DDC13894CC71}" type="slidenum">
              <a:rPr kumimoji="0" lang="en-US" sz="2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90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 bwMode="auto">
          <a:xfrm>
            <a:off x="5867400" y="4953000"/>
            <a:ext cx="1752600" cy="1219200"/>
          </a:xfrm>
          <a:prstGeom prst="ellipse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15470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81000"/>
            <a:ext cx="6858000" cy="1143000"/>
          </a:xfrm>
          <a:solidFill>
            <a:srgbClr val="FFFF00"/>
          </a:solidFill>
        </p:spPr>
        <p:txBody>
          <a:bodyPr anchor="ctr"/>
          <a:lstStyle/>
          <a:p>
            <a:pPr algn="ctr"/>
            <a:r>
              <a:rPr lang="en-US" dirty="0"/>
              <a:t>Hard Water 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81200"/>
            <a:ext cx="7693025" cy="43434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https://screencast-o-matic.com/watch/cFQropqRgE</a:t>
            </a:r>
            <a:r>
              <a:rPr lang="en-US" dirty="0"/>
              <a:t> (1:18)</a:t>
            </a:r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r>
              <a:rPr lang="en-US" sz="3200" dirty="0">
                <a:solidFill>
                  <a:srgbClr val="00B050"/>
                </a:solidFill>
              </a:rPr>
              <a:t>Hard water is to blame for dingy looking clothes, dishes with spots and residue, and bathtubs with lots of film and soap scum. </a:t>
            </a:r>
            <a:r>
              <a:rPr lang="en-US" sz="3200" dirty="0"/>
              <a:t>Even hair washed in hard water may feel sticky and look dull. 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005B44-2E24-4676-A56B-DDC13894CC71}" type="slidenum">
              <a:rPr kumimoji="0" lang="en-US" sz="2600" b="1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14888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152400"/>
            <a:ext cx="4267200" cy="990600"/>
          </a:xfrm>
          <a:solidFill>
            <a:srgbClr val="FFFF00"/>
          </a:solidFill>
        </p:spPr>
        <p:txBody>
          <a:bodyPr anchor="ctr"/>
          <a:lstStyle/>
          <a:p>
            <a:pPr algn="ctr"/>
            <a:r>
              <a:rPr lang="en-US" dirty="0"/>
              <a:t>Soft Water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1600"/>
            <a:ext cx="7693025" cy="51054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Why would soft water make you feel "not quite clean"? </a:t>
            </a:r>
            <a:r>
              <a:rPr lang="en-US" dirty="0"/>
              <a:t>One reason is that when soap and mineral scum are absent, your natural body oils make your skin feel oilier, which some people interpret as being “</a:t>
            </a:r>
            <a:r>
              <a:rPr lang="en-US" dirty="0">
                <a:solidFill>
                  <a:srgbClr val="FF0000"/>
                </a:solidFill>
              </a:rPr>
              <a:t>slimy</a:t>
            </a:r>
            <a:r>
              <a:rPr lang="en-US" dirty="0"/>
              <a:t>”. 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>
                <a:solidFill>
                  <a:srgbClr val="00B050"/>
                </a:solidFill>
              </a:rPr>
              <a:t>Water softening</a:t>
            </a:r>
            <a:r>
              <a:rPr lang="en-US" dirty="0">
                <a:solidFill>
                  <a:srgbClr val="00B050"/>
                </a:solidFill>
              </a:rPr>
              <a:t> is the removal of </a:t>
            </a:r>
            <a:r>
              <a:rPr lang="en-US" dirty="0">
                <a:solidFill>
                  <a:srgbClr val="00B050"/>
                </a:solidFill>
                <a:hlinkClick r:id="rId2" tooltip="Calcium"/>
              </a:rPr>
              <a:t>calcium</a:t>
            </a:r>
            <a:r>
              <a:rPr lang="en-US" dirty="0">
                <a:solidFill>
                  <a:srgbClr val="00B050"/>
                </a:solidFill>
              </a:rPr>
              <a:t>, </a:t>
            </a:r>
            <a:r>
              <a:rPr lang="en-US" dirty="0">
                <a:solidFill>
                  <a:srgbClr val="00B050"/>
                </a:solidFill>
                <a:hlinkClick r:id="rId3" tooltip="Magnesium"/>
              </a:rPr>
              <a:t>magnesium</a:t>
            </a:r>
            <a:r>
              <a:rPr lang="en-US" dirty="0">
                <a:solidFill>
                  <a:srgbClr val="00B050"/>
                </a:solidFill>
              </a:rPr>
              <a:t>, and certain other metal ions in hard water. The resulting soft water is more compatible with soap and extends the lifetime of plumbing. 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005B44-2E24-4676-A56B-DDC13894CC71}" type="slidenum">
              <a:rPr kumimoji="0" lang="en-US" sz="2600" b="1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80957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2286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>
                <a:solidFill>
                  <a:srgbClr val="FF0000"/>
                </a:solidFill>
              </a:rPr>
              <a:t>Water</a:t>
            </a:r>
            <a:r>
              <a:rPr lang="en-US" sz="4400" dirty="0"/>
              <a:t> is the only substance where all </a:t>
            </a:r>
            <a:r>
              <a:rPr lang="en-US" sz="4400" dirty="0">
                <a:solidFill>
                  <a:srgbClr val="00B050"/>
                </a:solidFill>
              </a:rPr>
              <a:t>three states of matter </a:t>
            </a:r>
            <a:r>
              <a:rPr lang="en-US" sz="4400" dirty="0"/>
              <a:t>(s, l, g) can be readily observed in everyday life (</a:t>
            </a:r>
            <a:r>
              <a:rPr lang="en-US" sz="4400" dirty="0">
                <a:solidFill>
                  <a:srgbClr val="0070C0"/>
                </a:solidFill>
              </a:rPr>
              <a:t>in nature</a:t>
            </a:r>
            <a:r>
              <a:rPr lang="en-US" sz="4400" dirty="0"/>
              <a:t>)</a:t>
            </a:r>
          </a:p>
          <a:p>
            <a:pPr marL="0" indent="0">
              <a:buNone/>
            </a:pP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04787C-B30A-4873-93E7-AFAFBCA0B3F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48811"/>
            <a:ext cx="7543800" cy="3047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342413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 </a:t>
            </a:r>
          </a:p>
        </p:txBody>
      </p:sp>
      <p:sp>
        <p:nvSpPr>
          <p:cNvPr id="3075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3076" name="Picture 5" descr="Marilu_WaterDrop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362200"/>
            <a:ext cx="7696200" cy="397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7200" y="76200"/>
            <a:ext cx="8229600" cy="2209800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Enrichment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person can live about a month without food, but only about a week without water. 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Water expands by 9% when it freezes. Frozen water (ice) is lighter than water, which is why ice floats in water.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005B44-2E24-4676-A56B-DDC13894CC71}" type="slidenum">
              <a:rPr kumimoji="0" lang="en-US" sz="2600" b="1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01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8153400" cy="1143000"/>
          </a:xfrm>
        </p:spPr>
        <p:txBody>
          <a:bodyPr/>
          <a:lstStyle/>
          <a:p>
            <a:r>
              <a:rPr lang="en-US" dirty="0"/>
              <a:t>Typical Water Usage </a:t>
            </a:r>
            <a:r>
              <a:rPr lang="en-US" sz="1600" dirty="0"/>
              <a:t>– 2014 </a:t>
            </a:r>
            <a:r>
              <a:rPr lang="en-US" dirty="0">
                <a:solidFill>
                  <a:srgbClr val="FF0000"/>
                </a:solidFill>
              </a:rPr>
              <a:t>Enrichment</a:t>
            </a:r>
            <a:br>
              <a:rPr lang="en-US" sz="1600" dirty="0"/>
            </a:br>
            <a:endParaRPr lang="en-US" sz="1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38200" y="1143000"/>
          <a:ext cx="7696200" cy="5283457"/>
        </p:xfrm>
        <a:graphic>
          <a:graphicData uri="http://schemas.openxmlformats.org/drawingml/2006/table">
            <a:tbl>
              <a:tblPr/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7627">
                <a:tc>
                  <a:txBody>
                    <a:bodyPr/>
                    <a:lstStyle/>
                    <a:p>
                      <a:r>
                        <a:rPr lang="en-US" sz="1600" b="1" dirty="0"/>
                        <a:t>Bath</a:t>
                      </a:r>
                    </a:p>
                  </a:txBody>
                  <a:tcPr marL="37619" marR="37619" marT="18809" marB="188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A full tub is about 36 gallons.</a:t>
                      </a:r>
                    </a:p>
                  </a:txBody>
                  <a:tcPr marL="37619" marR="37619" marT="18809" marB="18809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9146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Shower</a:t>
                      </a:r>
                    </a:p>
                  </a:txBody>
                  <a:tcPr marL="37619" marR="37619" marT="18809" marB="188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2 gallons per minute. Old shower heads use as much as 5 gallons per minute.</a:t>
                      </a:r>
                    </a:p>
                  </a:txBody>
                  <a:tcPr marL="37619" marR="37619" marT="18809" marB="188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0665">
                <a:tc>
                  <a:txBody>
                    <a:bodyPr/>
                    <a:lstStyle/>
                    <a:p>
                      <a:r>
                        <a:rPr lang="en-US" sz="1600" b="1" dirty="0"/>
                        <a:t>Teeth brushing</a:t>
                      </a:r>
                    </a:p>
                  </a:txBody>
                  <a:tcPr marL="37619" marR="37619" marT="18809" marB="188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&lt;1 gallon, especially if water is turned off while brushing. Newer bath faucets use about 1 gallon per minute, whereas older models use over 2 gallons. </a:t>
                      </a:r>
                    </a:p>
                  </a:txBody>
                  <a:tcPr marL="37619" marR="37619" marT="18809" marB="188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627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Hands/face washing</a:t>
                      </a:r>
                    </a:p>
                  </a:txBody>
                  <a:tcPr marL="37619" marR="37619" marT="18809" marB="188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1 gallon</a:t>
                      </a:r>
                    </a:p>
                  </a:txBody>
                  <a:tcPr marL="37619" marR="37619" marT="18809" marB="188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7627">
                <a:tc>
                  <a:txBody>
                    <a:bodyPr/>
                    <a:lstStyle/>
                    <a:p>
                      <a:r>
                        <a:rPr lang="en-US" sz="1600" b="1" dirty="0"/>
                        <a:t>Face/leg shaving</a:t>
                      </a:r>
                    </a:p>
                  </a:txBody>
                  <a:tcPr marL="37619" marR="37619" marT="18809" marB="188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 gallon</a:t>
                      </a:r>
                    </a:p>
                  </a:txBody>
                  <a:tcPr marL="37619" marR="37619" marT="18809" marB="188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2771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Dishwasher</a:t>
                      </a:r>
                    </a:p>
                  </a:txBody>
                  <a:tcPr marL="37619" marR="37619" marT="18809" marB="188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4 to 10 gallons/load, depending of efficiency of dishwasher</a:t>
                      </a:r>
                    </a:p>
                  </a:txBody>
                  <a:tcPr marL="37619" marR="37619" marT="18809" marB="188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9431">
                <a:tc>
                  <a:txBody>
                    <a:bodyPr/>
                    <a:lstStyle/>
                    <a:p>
                      <a:r>
                        <a:rPr lang="en-US" sz="1600" b="1" dirty="0"/>
                        <a:t>Dishwashing by hand:</a:t>
                      </a:r>
                    </a:p>
                  </a:txBody>
                  <a:tcPr marL="37619" marR="37619" marT="18809" marB="188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20 gallons. Newer kitchen faucets use about 2.2 gallons per minutes, whereas older faucets use more. </a:t>
                      </a:r>
                    </a:p>
                  </a:txBody>
                  <a:tcPr marL="37619" marR="37619" marT="18809" marB="188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9146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Clothes washer</a:t>
                      </a:r>
                    </a:p>
                  </a:txBody>
                  <a:tcPr marL="37619" marR="37619" marT="18809" marB="188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25 gallons/load for newer washers. Older models use about 40 gallons per load.</a:t>
                      </a:r>
                    </a:p>
                  </a:txBody>
                  <a:tcPr marL="37619" marR="37619" marT="18809" marB="188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99431">
                <a:tc>
                  <a:txBody>
                    <a:bodyPr/>
                    <a:lstStyle/>
                    <a:p>
                      <a:r>
                        <a:rPr lang="en-US" sz="1600" b="1" dirty="0"/>
                        <a:t>Toilet flush</a:t>
                      </a:r>
                    </a:p>
                  </a:txBody>
                  <a:tcPr marL="37619" marR="37619" marT="18809" marB="188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3 gallons. Most all new toilets use 1.6 gallons per flush, but many older toilets used about 4 gallons.</a:t>
                      </a:r>
                    </a:p>
                  </a:txBody>
                  <a:tcPr marL="37619" marR="37619" marT="18809" marB="188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9832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Glasses of water</a:t>
                      </a:r>
                    </a:p>
                  </a:txBody>
                  <a:tcPr marL="37619" marR="37619" marT="18809" marB="188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8 oz. per glass (8 glasses drunk per day)</a:t>
                      </a:r>
                    </a:p>
                  </a:txBody>
                  <a:tcPr marL="37619" marR="37619" marT="18809" marB="188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7627">
                <a:tc>
                  <a:txBody>
                    <a:bodyPr/>
                    <a:lstStyle/>
                    <a:p>
                      <a:r>
                        <a:rPr lang="en-US" sz="1600" b="1" dirty="0"/>
                        <a:t>Outdoor watering</a:t>
                      </a:r>
                    </a:p>
                  </a:txBody>
                  <a:tcPr marL="37619" marR="37619" marT="18809" marB="188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5 to 10 gallons per minute</a:t>
                      </a:r>
                    </a:p>
                  </a:txBody>
                  <a:tcPr marL="37619" marR="37619" marT="18809" marB="188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005B44-2E24-4676-A56B-DDC13894CC71}" type="slidenum">
              <a:rPr kumimoji="0" lang="en-US" sz="2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12420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Water Usage 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7172" name="Picture 5" descr="wateru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7" y="152400"/>
            <a:ext cx="9001369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005B44-2E24-4676-A56B-DDC13894CC71}" type="slidenum">
              <a:rPr kumimoji="0" lang="en-US" sz="2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 rot="20615254">
            <a:off x="5758368" y="759312"/>
            <a:ext cx="27799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Enrichment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521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"/>
            <a:ext cx="8229600" cy="800100"/>
          </a:xfrm>
        </p:spPr>
        <p:txBody>
          <a:bodyPr/>
          <a:lstStyle/>
          <a:p>
            <a:r>
              <a:rPr lang="en-US" dirty="0"/>
              <a:t>Electrolysis of Water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Water can be separated into its constituent elements (</a:t>
            </a:r>
            <a:r>
              <a:rPr lang="en-US" dirty="0">
                <a:solidFill>
                  <a:srgbClr val="FF0000"/>
                </a:solidFill>
              </a:rPr>
              <a:t>hydrogen</a:t>
            </a:r>
            <a:r>
              <a:rPr lang="en-US" dirty="0">
                <a:solidFill>
                  <a:srgbClr val="0070C0"/>
                </a:solidFill>
              </a:rPr>
              <a:t> and </a:t>
            </a:r>
            <a:r>
              <a:rPr lang="en-US" dirty="0">
                <a:solidFill>
                  <a:srgbClr val="00B050"/>
                </a:solidFill>
              </a:rPr>
              <a:t>oxygen</a:t>
            </a:r>
            <a:r>
              <a:rPr lang="en-US" dirty="0">
                <a:solidFill>
                  <a:srgbClr val="0070C0"/>
                </a:solidFill>
              </a:rPr>
              <a:t>) using electricity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6FADDD-799F-4029-BD99-1918F399BDE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32"/>
          <a:stretch/>
        </p:blipFill>
        <p:spPr bwMode="auto">
          <a:xfrm>
            <a:off x="4267200" y="956644"/>
            <a:ext cx="4343400" cy="4986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9767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"/>
            <a:ext cx="8229600" cy="800100"/>
          </a:xfrm>
        </p:spPr>
        <p:txBody>
          <a:bodyPr/>
          <a:lstStyle/>
          <a:p>
            <a:r>
              <a:rPr lang="en-US" dirty="0"/>
              <a:t>Electrolysis of Water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95400"/>
            <a:ext cx="4038600" cy="4525963"/>
          </a:xfrm>
        </p:spPr>
        <p:txBody>
          <a:bodyPr/>
          <a:lstStyle/>
          <a:p>
            <a:r>
              <a:rPr lang="en-US" dirty="0"/>
              <a:t>Click the link for a demonstration.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dirty="0">
                <a:solidFill>
                  <a:srgbClr val="0070C0"/>
                </a:solidFill>
              </a:rPr>
              <a:t>Look for the </a:t>
            </a:r>
            <a:r>
              <a:rPr lang="en-US" sz="3600" b="1" dirty="0">
                <a:solidFill>
                  <a:srgbClr val="00B050"/>
                </a:solidFill>
              </a:rPr>
              <a:t>H</a:t>
            </a:r>
            <a:r>
              <a:rPr lang="en-US" sz="3600" b="1" baseline="-25000" dirty="0">
                <a:solidFill>
                  <a:srgbClr val="00B050"/>
                </a:solidFill>
              </a:rPr>
              <a:t>2</a:t>
            </a:r>
            <a:r>
              <a:rPr lang="en-US" dirty="0">
                <a:solidFill>
                  <a:srgbClr val="0070C0"/>
                </a:solidFill>
              </a:rPr>
              <a:t> and </a:t>
            </a:r>
            <a:r>
              <a:rPr lang="en-US" sz="3600" b="1" dirty="0">
                <a:solidFill>
                  <a:srgbClr val="FF0000"/>
                </a:solidFill>
              </a:rPr>
              <a:t>O</a:t>
            </a:r>
            <a:r>
              <a:rPr lang="en-US" sz="3600" b="1" baseline="-25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0070C0"/>
                </a:solidFill>
              </a:rPr>
              <a:t> molecules that “escape” by RISING UP.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295400"/>
            <a:ext cx="4419600" cy="4830763"/>
          </a:xfrm>
        </p:spPr>
        <p:txBody>
          <a:bodyPr/>
          <a:lstStyle/>
          <a:p>
            <a:r>
              <a:rPr lang="en-US" dirty="0"/>
              <a:t>Count the NUMBER of </a:t>
            </a:r>
            <a:r>
              <a:rPr lang="en-US" sz="3600" b="1" dirty="0">
                <a:solidFill>
                  <a:srgbClr val="00B050"/>
                </a:solidFill>
              </a:rPr>
              <a:t>H</a:t>
            </a:r>
            <a:r>
              <a:rPr lang="en-US" sz="3600" b="1" baseline="-25000" dirty="0">
                <a:solidFill>
                  <a:srgbClr val="00B050"/>
                </a:solidFill>
              </a:rPr>
              <a:t>2</a:t>
            </a:r>
            <a:r>
              <a:rPr lang="en-US" dirty="0">
                <a:solidFill>
                  <a:srgbClr val="0070C0"/>
                </a:solidFill>
              </a:rPr>
              <a:t> and </a:t>
            </a:r>
            <a:r>
              <a:rPr lang="en-US" sz="3600" b="1" dirty="0">
                <a:solidFill>
                  <a:srgbClr val="FF0000"/>
                </a:solidFill>
              </a:rPr>
              <a:t>O</a:t>
            </a:r>
            <a:r>
              <a:rPr lang="en-US" sz="3600" b="1" baseline="-25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and molecules.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600" dirty="0">
                <a:hlinkClick r:id="rId2"/>
              </a:rPr>
              <a:t>https://screencast-o-matic.com/watch/cFQrohqRzm</a:t>
            </a:r>
            <a:r>
              <a:rPr lang="en-US" sz="3600" dirty="0"/>
              <a:t> (0:31)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6FADDD-799F-4029-BD99-1918F399BDE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96545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apsules">
  <a:themeElements>
    <a:clrScheme name="Capsules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Capsul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apsules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Capsules">
  <a:themeElements>
    <a:clrScheme name="Capsules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Capsul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apsules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40484</TotalTime>
  <Words>2777</Words>
  <Application>Microsoft Office PowerPoint</Application>
  <PresentationFormat>On-screen Show (4:3)</PresentationFormat>
  <Paragraphs>413</Paragraphs>
  <Slides>78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78</vt:i4>
      </vt:variant>
    </vt:vector>
  </HeadingPairs>
  <TitlesOfParts>
    <vt:vector size="93" baseType="lpstr">
      <vt:lpstr>Arial</vt:lpstr>
      <vt:lpstr>Calibri</vt:lpstr>
      <vt:lpstr>Hobo Std</vt:lpstr>
      <vt:lpstr>Impact</vt:lpstr>
      <vt:lpstr>Times New Roman</vt:lpstr>
      <vt:lpstr>Wingdings</vt:lpstr>
      <vt:lpstr>Default Design</vt:lpstr>
      <vt:lpstr>Capsules</vt:lpstr>
      <vt:lpstr>1_Default Design</vt:lpstr>
      <vt:lpstr>3_Default Design</vt:lpstr>
      <vt:lpstr>2_Default Design</vt:lpstr>
      <vt:lpstr>4_Default Design</vt:lpstr>
      <vt:lpstr>5_Default Design</vt:lpstr>
      <vt:lpstr>6_Default Design</vt:lpstr>
      <vt:lpstr>1_Capsules</vt:lpstr>
      <vt:lpstr>PowerPoint Presentation</vt:lpstr>
      <vt:lpstr>Focus Questions</vt:lpstr>
      <vt:lpstr>Trivia About Water</vt:lpstr>
      <vt:lpstr>Trivia About Water</vt:lpstr>
      <vt:lpstr>Freshwater – Why Care? </vt:lpstr>
      <vt:lpstr>PowerPoint Presentation</vt:lpstr>
      <vt:lpstr>Composition of Water</vt:lpstr>
      <vt:lpstr>Electrolysis of Water</vt:lpstr>
      <vt:lpstr>Electrolysis of Water</vt:lpstr>
      <vt:lpstr>Experimental Error</vt:lpstr>
      <vt:lpstr>Chemical Formula of Water  H2O</vt:lpstr>
      <vt:lpstr>Chemical Formulas</vt:lpstr>
      <vt:lpstr>PowerPoint Presentation</vt:lpstr>
      <vt:lpstr>PowerPoint Presentation</vt:lpstr>
      <vt:lpstr>PowerPoint Presentation</vt:lpstr>
      <vt:lpstr>Water Chemistry  </vt:lpstr>
      <vt:lpstr>Water Chemistry  </vt:lpstr>
      <vt:lpstr>Water is a “Polar” Molecule </vt:lpstr>
      <vt:lpstr>Water is a “Polar” Molecule </vt:lpstr>
      <vt:lpstr>Water is a “Polar” Molecule </vt:lpstr>
      <vt:lpstr>Water’s Polarity</vt:lpstr>
      <vt:lpstr>Water’s Polarity</vt:lpstr>
      <vt:lpstr>Polarity </vt:lpstr>
      <vt:lpstr>Polarity </vt:lpstr>
      <vt:lpstr>Water</vt:lpstr>
      <vt:lpstr>Water Dissolves Substances </vt:lpstr>
      <vt:lpstr>Water Dissolves Substances </vt:lpstr>
      <vt:lpstr>Water the Universal Solvent  </vt:lpstr>
      <vt:lpstr>Dissolving Ionic Compounds</vt:lpstr>
      <vt:lpstr>Dissolving Ionic Compounds</vt:lpstr>
      <vt:lpstr>PowerPoint Presentation</vt:lpstr>
      <vt:lpstr>PowerPoint Presentation</vt:lpstr>
      <vt:lpstr>Like Dissolves Like</vt:lpstr>
      <vt:lpstr>PowerPoint Presentation</vt:lpstr>
      <vt:lpstr>PowerPoint Presentation</vt:lpstr>
      <vt:lpstr>PowerPoint Presentation</vt:lpstr>
      <vt:lpstr>PowerPoint Presentation</vt:lpstr>
      <vt:lpstr>Label the bonds (covalent/ionic) and types of molecules (polar/nonpolar) below.</vt:lpstr>
      <vt:lpstr>Label the bonds (covalent/ionic) and types of molecules (polar/nonpolar) below.</vt:lpstr>
      <vt:lpstr>Focus Questions</vt:lpstr>
      <vt:lpstr>Properties of Water  (3:45)</vt:lpstr>
      <vt:lpstr>Can you think of any special properties of Water?</vt:lpstr>
      <vt:lpstr>Effects of Water’s Polarity</vt:lpstr>
      <vt:lpstr>Hydrogen Bonds</vt:lpstr>
      <vt:lpstr>PowerPoint Presentation</vt:lpstr>
      <vt:lpstr>PowerPoint Presentation</vt:lpstr>
      <vt:lpstr>PowerPoint Presentation</vt:lpstr>
      <vt:lpstr>Unusual Property of Water </vt:lpstr>
      <vt:lpstr>Unusual Property of Water </vt:lpstr>
      <vt:lpstr>Unusual Property of Water </vt:lpstr>
      <vt:lpstr>Density of Water</vt:lpstr>
      <vt:lpstr>Unusual Property of Water </vt:lpstr>
      <vt:lpstr>PowerPoint Presentation</vt:lpstr>
      <vt:lpstr>Cohesion</vt:lpstr>
      <vt:lpstr>Adhesion</vt:lpstr>
      <vt:lpstr>Cohesion &amp; Adhesion</vt:lpstr>
      <vt:lpstr>Cohesion &amp; Adhesion</vt:lpstr>
      <vt:lpstr>PowerPoint Presentation</vt:lpstr>
      <vt:lpstr>PowerPoint Presentation</vt:lpstr>
      <vt:lpstr>Capillary Action</vt:lpstr>
      <vt:lpstr>Capillary Action</vt:lpstr>
      <vt:lpstr>PowerPoint Presentation</vt:lpstr>
      <vt:lpstr>PowerPoint Presentation</vt:lpstr>
      <vt:lpstr>Transpiration</vt:lpstr>
      <vt:lpstr>PowerPoint Presentation</vt:lpstr>
      <vt:lpstr>Surface Tension</vt:lpstr>
      <vt:lpstr>PowerPoint Presentation</vt:lpstr>
      <vt:lpstr>PowerPoint Presentation</vt:lpstr>
      <vt:lpstr>Surface Tension With Bill Nye</vt:lpstr>
      <vt:lpstr>PowerPoint Presentation</vt:lpstr>
      <vt:lpstr>PowerPoint Presentation</vt:lpstr>
      <vt:lpstr>PowerPoint Presentation</vt:lpstr>
      <vt:lpstr>Hard Water Test</vt:lpstr>
      <vt:lpstr>Soft Water</vt:lpstr>
      <vt:lpstr>PowerPoint Presentation</vt:lpstr>
      <vt:lpstr> </vt:lpstr>
      <vt:lpstr>Typical Water Usage – 2014 Enrichment </vt:lpstr>
      <vt:lpstr>Water Usage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Berkley School District</dc:creator>
  <cp:lastModifiedBy>Craig Riesen</cp:lastModifiedBy>
  <cp:revision>381</cp:revision>
  <dcterms:created xsi:type="dcterms:W3CDTF">2005-05-11T17:52:44Z</dcterms:created>
  <dcterms:modified xsi:type="dcterms:W3CDTF">2023-12-04T16:21:35Z</dcterms:modified>
</cp:coreProperties>
</file>