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0.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1.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2.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3.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4.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 id="2147483670" r:id="rId3"/>
    <p:sldMasterId id="2147483679" r:id="rId4"/>
    <p:sldMasterId id="2147483687" r:id="rId5"/>
    <p:sldMasterId id="2147483695" r:id="rId6"/>
    <p:sldMasterId id="2147483703" r:id="rId7"/>
    <p:sldMasterId id="2147483716" r:id="rId8"/>
    <p:sldMasterId id="2147483721" r:id="rId9"/>
    <p:sldMasterId id="2147483729" r:id="rId10"/>
    <p:sldMasterId id="2147483737" r:id="rId11"/>
    <p:sldMasterId id="2147483746" r:id="rId12"/>
    <p:sldMasterId id="2147483755" r:id="rId13"/>
    <p:sldMasterId id="2147483777" r:id="rId14"/>
    <p:sldMasterId id="2147483790" r:id="rId15"/>
  </p:sldMasterIdLst>
  <p:notesMasterIdLst>
    <p:notesMasterId r:id="rId68"/>
  </p:notesMasterIdLst>
  <p:sldIdLst>
    <p:sldId id="1139" r:id="rId16"/>
    <p:sldId id="259" r:id="rId17"/>
    <p:sldId id="420" r:id="rId18"/>
    <p:sldId id="395" r:id="rId19"/>
    <p:sldId id="513" r:id="rId20"/>
    <p:sldId id="512" r:id="rId21"/>
    <p:sldId id="514" r:id="rId22"/>
    <p:sldId id="516" r:id="rId23"/>
    <p:sldId id="517" r:id="rId24"/>
    <p:sldId id="339" r:id="rId25"/>
    <p:sldId id="515" r:id="rId26"/>
    <p:sldId id="396" r:id="rId27"/>
    <p:sldId id="400" r:id="rId28"/>
    <p:sldId id="401" r:id="rId29"/>
    <p:sldId id="398" r:id="rId30"/>
    <p:sldId id="402" r:id="rId31"/>
    <p:sldId id="399" r:id="rId32"/>
    <p:sldId id="519" r:id="rId33"/>
    <p:sldId id="403" r:id="rId34"/>
    <p:sldId id="425" r:id="rId35"/>
    <p:sldId id="421" r:id="rId36"/>
    <p:sldId id="404" r:id="rId37"/>
    <p:sldId id="365" r:id="rId38"/>
    <p:sldId id="405" r:id="rId39"/>
    <p:sldId id="426" r:id="rId40"/>
    <p:sldId id="406" r:id="rId41"/>
    <p:sldId id="368" r:id="rId42"/>
    <p:sldId id="415" r:id="rId43"/>
    <p:sldId id="369" r:id="rId44"/>
    <p:sldId id="407" r:id="rId45"/>
    <p:sldId id="371" r:id="rId46"/>
    <p:sldId id="422" r:id="rId47"/>
    <p:sldId id="409" r:id="rId48"/>
    <p:sldId id="408" r:id="rId49"/>
    <p:sldId id="423" r:id="rId50"/>
    <p:sldId id="410" r:id="rId51"/>
    <p:sldId id="411" r:id="rId52"/>
    <p:sldId id="412" r:id="rId53"/>
    <p:sldId id="417" r:id="rId54"/>
    <p:sldId id="373" r:id="rId55"/>
    <p:sldId id="418" r:id="rId56"/>
    <p:sldId id="374" r:id="rId57"/>
    <p:sldId id="419" r:id="rId58"/>
    <p:sldId id="388" r:id="rId59"/>
    <p:sldId id="414" r:id="rId60"/>
    <p:sldId id="413" r:id="rId61"/>
    <p:sldId id="424" r:id="rId62"/>
    <p:sldId id="518" r:id="rId63"/>
    <p:sldId id="507" r:id="rId64"/>
    <p:sldId id="508" r:id="rId65"/>
    <p:sldId id="509" r:id="rId66"/>
    <p:sldId id="510" r:id="rId67"/>
  </p:sldIdLst>
  <p:sldSz cx="9144000" cy="6858000" type="screen4x3"/>
  <p:notesSz cx="6858000" cy="9144000"/>
  <p:defaultTextStyle>
    <a:defPPr>
      <a:defRPr lang="en-US"/>
    </a:defPPr>
    <a:lvl1pPr algn="l" rtl="0" eaLnBrk="0" fontAlgn="base" hangingPunct="0">
      <a:spcBef>
        <a:spcPct val="0"/>
      </a:spcBef>
      <a:spcAft>
        <a:spcPct val="0"/>
      </a:spcAft>
      <a:defRPr sz="4000" kern="1200">
        <a:solidFill>
          <a:schemeClr val="tx1"/>
        </a:solidFill>
        <a:latin typeface="Arial" panose="020B0604020202020204" pitchFamily="34" charset="0"/>
        <a:ea typeface="ＭＳ Ｐゴシック" panose="020B0600070205080204" pitchFamily="34" charset="-128"/>
        <a:cs typeface="+mn-cs"/>
      </a:defRPr>
    </a:lvl1pPr>
    <a:lvl2pPr marL="455311" algn="l" rtl="0" eaLnBrk="0" fontAlgn="base" hangingPunct="0">
      <a:spcBef>
        <a:spcPct val="0"/>
      </a:spcBef>
      <a:spcAft>
        <a:spcPct val="0"/>
      </a:spcAft>
      <a:defRPr sz="4000" kern="1200">
        <a:solidFill>
          <a:schemeClr val="tx1"/>
        </a:solidFill>
        <a:latin typeface="Arial" panose="020B0604020202020204" pitchFamily="34" charset="0"/>
        <a:ea typeface="ＭＳ Ｐゴシック" panose="020B0600070205080204" pitchFamily="34" charset="-128"/>
        <a:cs typeface="+mn-cs"/>
      </a:defRPr>
    </a:lvl2pPr>
    <a:lvl3pPr marL="910638" algn="l" rtl="0" eaLnBrk="0" fontAlgn="base" hangingPunct="0">
      <a:spcBef>
        <a:spcPct val="0"/>
      </a:spcBef>
      <a:spcAft>
        <a:spcPct val="0"/>
      </a:spcAft>
      <a:defRPr sz="4000" kern="1200">
        <a:solidFill>
          <a:schemeClr val="tx1"/>
        </a:solidFill>
        <a:latin typeface="Arial" panose="020B0604020202020204" pitchFamily="34" charset="0"/>
        <a:ea typeface="ＭＳ Ｐゴシック" panose="020B0600070205080204" pitchFamily="34" charset="-128"/>
        <a:cs typeface="+mn-cs"/>
      </a:defRPr>
    </a:lvl3pPr>
    <a:lvl4pPr marL="1365957" algn="l" rtl="0" eaLnBrk="0" fontAlgn="base" hangingPunct="0">
      <a:spcBef>
        <a:spcPct val="0"/>
      </a:spcBef>
      <a:spcAft>
        <a:spcPct val="0"/>
      </a:spcAft>
      <a:defRPr sz="4000" kern="1200">
        <a:solidFill>
          <a:schemeClr val="tx1"/>
        </a:solidFill>
        <a:latin typeface="Arial" panose="020B0604020202020204" pitchFamily="34" charset="0"/>
        <a:ea typeface="ＭＳ Ｐゴシック" panose="020B0600070205080204" pitchFamily="34" charset="-128"/>
        <a:cs typeface="+mn-cs"/>
      </a:defRPr>
    </a:lvl4pPr>
    <a:lvl5pPr marL="1821274" algn="l" rtl="0" eaLnBrk="0" fontAlgn="base" hangingPunct="0">
      <a:spcBef>
        <a:spcPct val="0"/>
      </a:spcBef>
      <a:spcAft>
        <a:spcPct val="0"/>
      </a:spcAft>
      <a:defRPr sz="4000" kern="1200">
        <a:solidFill>
          <a:schemeClr val="tx1"/>
        </a:solidFill>
        <a:latin typeface="Arial" panose="020B0604020202020204" pitchFamily="34" charset="0"/>
        <a:ea typeface="ＭＳ Ｐゴシック" panose="020B0600070205080204" pitchFamily="34" charset="-128"/>
        <a:cs typeface="+mn-cs"/>
      </a:defRPr>
    </a:lvl5pPr>
    <a:lvl6pPr marL="2276589" algn="l" defTabSz="910638" rtl="0" eaLnBrk="1" latinLnBrk="0" hangingPunct="1">
      <a:defRPr sz="4000" kern="1200">
        <a:solidFill>
          <a:schemeClr val="tx1"/>
        </a:solidFill>
        <a:latin typeface="Arial" panose="020B0604020202020204" pitchFamily="34" charset="0"/>
        <a:ea typeface="ＭＳ Ｐゴシック" panose="020B0600070205080204" pitchFamily="34" charset="-128"/>
        <a:cs typeface="+mn-cs"/>
      </a:defRPr>
    </a:lvl6pPr>
    <a:lvl7pPr marL="2731906" algn="l" defTabSz="910638" rtl="0" eaLnBrk="1" latinLnBrk="0" hangingPunct="1">
      <a:defRPr sz="4000" kern="1200">
        <a:solidFill>
          <a:schemeClr val="tx1"/>
        </a:solidFill>
        <a:latin typeface="Arial" panose="020B0604020202020204" pitchFamily="34" charset="0"/>
        <a:ea typeface="ＭＳ Ｐゴシック" panose="020B0600070205080204" pitchFamily="34" charset="-128"/>
        <a:cs typeface="+mn-cs"/>
      </a:defRPr>
    </a:lvl7pPr>
    <a:lvl8pPr marL="3187218" algn="l" defTabSz="910638" rtl="0" eaLnBrk="1" latinLnBrk="0" hangingPunct="1">
      <a:defRPr sz="4000" kern="1200">
        <a:solidFill>
          <a:schemeClr val="tx1"/>
        </a:solidFill>
        <a:latin typeface="Arial" panose="020B0604020202020204" pitchFamily="34" charset="0"/>
        <a:ea typeface="ＭＳ Ｐゴシック" panose="020B0600070205080204" pitchFamily="34" charset="-128"/>
        <a:cs typeface="+mn-cs"/>
      </a:defRPr>
    </a:lvl8pPr>
    <a:lvl9pPr marL="3642535" algn="l" defTabSz="910638" rtl="0" eaLnBrk="1" latinLnBrk="0" hangingPunct="1">
      <a:defRPr sz="40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erine Porter" initials="KAP" lastIdx="2" clrIdx="0"/>
  <p:cmAuthor id="1" name="Craig Riesen" initials="CR"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4C8C"/>
    <a:srgbClr val="FFFFFF"/>
    <a:srgbClr val="A3B53D"/>
    <a:srgbClr val="FFB732"/>
    <a:srgbClr val="D13426"/>
    <a:srgbClr val="EA6F1E"/>
    <a:srgbClr val="0099FF"/>
    <a:srgbClr val="658B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45" autoAdjust="0"/>
    <p:restoredTop sz="86903" autoAdjust="0"/>
  </p:normalViewPr>
  <p:slideViewPr>
    <p:cSldViewPr>
      <p:cViewPr varScale="1">
        <p:scale>
          <a:sx n="82" d="100"/>
          <a:sy n="82" d="100"/>
        </p:scale>
        <p:origin x="60" y="45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61" Type="http://schemas.openxmlformats.org/officeDocument/2006/relationships/slide" Target="slides/slide46.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59CA7F51-217A-4BB1-851D-B417BDC92423}" type="slidenum">
              <a:rPr lang="en-US" altLang="en-US"/>
              <a:pPr/>
              <a:t>‹#›</a:t>
            </a:fld>
            <a:endParaRPr lang="en-US" altLang="en-US"/>
          </a:p>
        </p:txBody>
      </p:sp>
    </p:spTree>
    <p:extLst>
      <p:ext uri="{BB962C8B-B14F-4D97-AF65-F5344CB8AC3E}">
        <p14:creationId xmlns:p14="http://schemas.microsoft.com/office/powerpoint/2010/main" val="36205281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1pPr>
    <a:lvl2pPr marL="455311"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2pPr>
    <a:lvl3pPr marL="910638"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3pPr>
    <a:lvl4pPr marL="1365957"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4pPr>
    <a:lvl5pPr marL="1821274"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5pPr>
    <a:lvl6pPr marL="2276589" algn="l" defTabSz="910638" rtl="0" eaLnBrk="1" latinLnBrk="0" hangingPunct="1">
      <a:defRPr sz="1300" kern="1200">
        <a:solidFill>
          <a:schemeClr val="tx1"/>
        </a:solidFill>
        <a:latin typeface="+mn-lt"/>
        <a:ea typeface="+mn-ea"/>
        <a:cs typeface="+mn-cs"/>
      </a:defRPr>
    </a:lvl6pPr>
    <a:lvl7pPr marL="2731906" algn="l" defTabSz="910638" rtl="0" eaLnBrk="1" latinLnBrk="0" hangingPunct="1">
      <a:defRPr sz="1300" kern="1200">
        <a:solidFill>
          <a:schemeClr val="tx1"/>
        </a:solidFill>
        <a:latin typeface="+mn-lt"/>
        <a:ea typeface="+mn-ea"/>
        <a:cs typeface="+mn-cs"/>
      </a:defRPr>
    </a:lvl7pPr>
    <a:lvl8pPr marL="3187218" algn="l" defTabSz="910638" rtl="0" eaLnBrk="1" latinLnBrk="0" hangingPunct="1">
      <a:defRPr sz="1300" kern="1200">
        <a:solidFill>
          <a:schemeClr val="tx1"/>
        </a:solidFill>
        <a:latin typeface="+mn-lt"/>
        <a:ea typeface="+mn-ea"/>
        <a:cs typeface="+mn-cs"/>
      </a:defRPr>
    </a:lvl8pPr>
    <a:lvl9pPr marL="3642535" algn="l" defTabSz="91063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A7F51-217A-4BB1-851D-B417BDC92423}" type="slidenum">
              <a:rPr lang="en-US" altLang="en-US" smtClean="0"/>
              <a:pPr/>
              <a:t>2</a:t>
            </a:fld>
            <a:endParaRPr lang="en-US" altLang="en-US"/>
          </a:p>
        </p:txBody>
      </p:sp>
    </p:spTree>
    <p:extLst>
      <p:ext uri="{BB962C8B-B14F-4D97-AF65-F5344CB8AC3E}">
        <p14:creationId xmlns:p14="http://schemas.microsoft.com/office/powerpoint/2010/main" val="512261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C74FAE-5E9F-4CAC-80B6-012E986818DD}" type="slidenum">
              <a:rPr lang="en-US" altLang="en-US"/>
              <a:pPr/>
              <a:t>11</a:t>
            </a:fld>
            <a:endParaRPr lang="en-US" altLang="en-US"/>
          </a:p>
        </p:txBody>
      </p:sp>
      <p:sp>
        <p:nvSpPr>
          <p:cNvPr id="152578" name="Rectangle 2"/>
          <p:cNvSpPr>
            <a:spLocks noGrp="1" noRot="1" noChangeAspect="1" noChangeArrowheads="1" noTextEdit="1"/>
          </p:cNvSpPr>
          <p:nvPr>
            <p:ph type="sldImg"/>
          </p:nvPr>
        </p:nvSpPr>
        <p:spPr>
          <a:xfrm>
            <a:off x="1143000" y="685800"/>
            <a:ext cx="4572000" cy="3429000"/>
          </a:xfrm>
          <a:ln/>
        </p:spPr>
      </p:sp>
      <p:sp>
        <p:nvSpPr>
          <p:cNvPr id="152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2271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0.5 min</a:t>
            </a:r>
          </a:p>
          <a:p>
            <a:endParaRPr lang="en-US" sz="1050" b="1" kern="1200" dirty="0">
              <a:solidFill>
                <a:schemeClr val="tx1"/>
              </a:solidFill>
              <a:effectLst/>
              <a:latin typeface="Book Antiqua"/>
              <a:ea typeface="+mn-ea"/>
              <a:cs typeface="Book Antiqua"/>
            </a:endParaRPr>
          </a:p>
          <a:p>
            <a:pPr marL="171450" indent="-171450">
              <a:buFont typeface="Arial"/>
              <a:buNone/>
            </a:pPr>
            <a:r>
              <a:rPr lang="en-US" sz="1050" kern="1200" dirty="0">
                <a:solidFill>
                  <a:schemeClr val="tx1"/>
                </a:solidFill>
                <a:latin typeface="Book Antiqua"/>
                <a:ea typeface="+mn-ea"/>
                <a:cs typeface="Book Antiqua"/>
              </a:rPr>
              <a:t>You have learned how to calculate the theoretical amount of a product that can form in a reaction. However, most reactions are not ideal, yielding 100% of the expected product. In this lesson you will learn about stoichiometric calculations relating to real-world reactions</a:t>
            </a:r>
            <a:r>
              <a:rPr lang="en-US" dirty="0"/>
              <a:t> </a:t>
            </a:r>
          </a:p>
          <a:p>
            <a:pPr marL="171450" indent="-171450">
              <a:buFont typeface="Arial"/>
              <a:buNone/>
            </a:pPr>
            <a:r>
              <a:rPr lang="en-US" sz="1050" kern="1200" baseline="0" dirty="0">
                <a:solidFill>
                  <a:schemeClr val="tx1"/>
                </a:solidFill>
                <a:effectLst/>
                <a:latin typeface="Book Antiqua"/>
                <a:ea typeface="+mn-ea"/>
                <a:cs typeface="Book Antiqua"/>
              </a:rPr>
              <a:t>[Address the objectives very briefly]</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119385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sz="1050" kern="1200" dirty="0">
                <a:solidFill>
                  <a:schemeClr val="tx1"/>
                </a:solidFill>
                <a:effectLst/>
                <a:latin typeface="Book Antiqua"/>
                <a:ea typeface="+mn-ea"/>
                <a:cs typeface="Book Antiqua"/>
              </a:rPr>
              <a:t>Let's consider an</a:t>
            </a:r>
            <a:r>
              <a:rPr lang="en-US" sz="1050" kern="1200" baseline="0" dirty="0">
                <a:solidFill>
                  <a:schemeClr val="tx1"/>
                </a:solidFill>
                <a:effectLst/>
                <a:latin typeface="Book Antiqua"/>
                <a:ea typeface="+mn-ea"/>
                <a:cs typeface="Book Antiqua"/>
              </a:rPr>
              <a:t> everyday situation first. Suppose you are making hamburgers for a group of friends for lunch.</a:t>
            </a:r>
          </a:p>
          <a:p>
            <a:pPr marL="171450" indent="-171450">
              <a:buFont typeface="Arial" pitchFamily="34" charset="0"/>
              <a:buChar char="•"/>
            </a:pPr>
            <a:r>
              <a:rPr lang="en-US" sz="1050" kern="1200" baseline="0" dirty="0">
                <a:solidFill>
                  <a:schemeClr val="tx1"/>
                </a:solidFill>
                <a:effectLst/>
                <a:latin typeface="Book Antiqua"/>
                <a:ea typeface="+mn-ea"/>
                <a:cs typeface="Book Antiqua"/>
              </a:rPr>
              <a:t>[animate 1st bullet] Each hamburger requires a quarter pound of ground beef and one bun.</a:t>
            </a:r>
          </a:p>
          <a:p>
            <a:pPr marL="171450" indent="-171450">
              <a:buFont typeface="Arial" pitchFamily="34" charset="0"/>
              <a:buChar char="•"/>
            </a:pPr>
            <a:r>
              <a:rPr lang="en-US" sz="1050" kern="1200" baseline="0" dirty="0">
                <a:solidFill>
                  <a:schemeClr val="tx1"/>
                </a:solidFill>
                <a:effectLst/>
                <a:latin typeface="Book Antiqua"/>
                <a:ea typeface="+mn-ea"/>
                <a:cs typeface="Book Antiqua"/>
              </a:rPr>
              <a:t>[animate 2nd bullet] If you have 2.5 lb of ground beef and eight buns, [animate 3rd bullet] how many sandwiches can you make?</a:t>
            </a:r>
          </a:p>
          <a:p>
            <a:pPr marL="171450" indent="-171450">
              <a:buFont typeface="Arial" pitchFamily="34" charset="0"/>
              <a:buChar char="•"/>
            </a:pPr>
            <a:r>
              <a:rPr lang="en-US" sz="1050" kern="1200" baseline="0" dirty="0">
                <a:solidFill>
                  <a:schemeClr val="tx1"/>
                </a:solidFill>
                <a:effectLst/>
                <a:latin typeface="Book Antiqua"/>
                <a:ea typeface="+mn-ea"/>
                <a:cs typeface="Book Antiqua"/>
              </a:rPr>
              <a:t>[teacher walk through calculation using ground beef: if each burger requires 0.25 lb, then you can make 10 sandwiches.]</a:t>
            </a:r>
          </a:p>
          <a:p>
            <a:pPr marL="171450" indent="-171450">
              <a:buFont typeface="Arial" pitchFamily="34" charset="0"/>
              <a:buChar char="•"/>
            </a:pPr>
            <a:r>
              <a:rPr lang="en-US" sz="1050" kern="1200" baseline="0" dirty="0">
                <a:solidFill>
                  <a:schemeClr val="tx1"/>
                </a:solidFill>
                <a:effectLst/>
                <a:latin typeface="Book Antiqua"/>
                <a:ea typeface="+mn-ea"/>
                <a:cs typeface="Book Antiqua"/>
              </a:rPr>
              <a:t>But look again at your "reactants". You have enough ground beef to make 10 sandwiches, but you have only 8 buns. You cannot make 10 sandwiches with only 8 buns. The number of buns you have limits the number of sandwiches you can make. You will be able to make 8 sandwiches, and you will have excess (or leftover) ground beef.</a:t>
            </a:r>
            <a:endParaRPr lang="en-US" sz="1050" kern="1200" dirty="0">
              <a:solidFill>
                <a:schemeClr val="tx1"/>
              </a:solidFill>
              <a:effectLst/>
              <a:latin typeface="Book Antiqua"/>
              <a:ea typeface="+mn-ea"/>
              <a:cs typeface="Book Antiqua"/>
            </a:endParaRPr>
          </a:p>
          <a:p>
            <a:endParaRPr lang="en-US" sz="1050" b="1" u="sng" kern="1200" dirty="0">
              <a:solidFill>
                <a:schemeClr val="tx1"/>
              </a:solidFill>
              <a:effectLst/>
              <a:latin typeface="Book Antiqua"/>
              <a:ea typeface="+mn-ea"/>
              <a:cs typeface="Book Antiqua"/>
            </a:endParaRPr>
          </a:p>
          <a:p>
            <a:pPr marL="171450" indent="-171450">
              <a:buFont typeface="Arial"/>
              <a:buNone/>
            </a:pPr>
            <a:r>
              <a:rPr lang="en-US" dirty="0"/>
              <a:t>Source:</a:t>
            </a:r>
          </a:p>
          <a:p>
            <a:pPr marL="171450" indent="-171450">
              <a:buFont typeface="Arial"/>
              <a:buNone/>
            </a:pPr>
            <a:r>
              <a:rPr lang="en-US" dirty="0"/>
              <a:t>http://commons.wikimedia.org/wiki/File:Hamburger_sandwich.jpg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sz="1050" kern="1200" dirty="0">
                <a:solidFill>
                  <a:schemeClr val="tx1"/>
                </a:solidFill>
                <a:effectLst/>
                <a:latin typeface="Book Antiqua"/>
                <a:ea typeface="+mn-ea"/>
                <a:cs typeface="Book Antiqua"/>
              </a:rPr>
              <a:t>Let's consider an</a:t>
            </a:r>
            <a:r>
              <a:rPr lang="en-US" sz="1050" kern="1200" baseline="0" dirty="0">
                <a:solidFill>
                  <a:schemeClr val="tx1"/>
                </a:solidFill>
                <a:effectLst/>
                <a:latin typeface="Book Antiqua"/>
                <a:ea typeface="+mn-ea"/>
                <a:cs typeface="Book Antiqua"/>
              </a:rPr>
              <a:t> everyday situation first. Suppose you are making hamburgers for a group of friends for lunch.</a:t>
            </a:r>
          </a:p>
          <a:p>
            <a:pPr marL="171450" indent="-171450">
              <a:buFont typeface="Arial" pitchFamily="34" charset="0"/>
              <a:buChar char="•"/>
            </a:pPr>
            <a:r>
              <a:rPr lang="en-US" sz="1050" kern="1200" baseline="0" dirty="0">
                <a:solidFill>
                  <a:schemeClr val="tx1"/>
                </a:solidFill>
                <a:effectLst/>
                <a:latin typeface="Book Antiqua"/>
                <a:ea typeface="+mn-ea"/>
                <a:cs typeface="Book Antiqua"/>
              </a:rPr>
              <a:t>[animate 1st bullet] Each hamburger requires a quarter pound of ground beef and one bun.</a:t>
            </a:r>
          </a:p>
          <a:p>
            <a:pPr marL="171450" indent="-171450">
              <a:buFont typeface="Arial" pitchFamily="34" charset="0"/>
              <a:buChar char="•"/>
            </a:pPr>
            <a:r>
              <a:rPr lang="en-US" sz="1050" kern="1200" baseline="0" dirty="0">
                <a:solidFill>
                  <a:schemeClr val="tx1"/>
                </a:solidFill>
                <a:effectLst/>
                <a:latin typeface="Book Antiqua"/>
                <a:ea typeface="+mn-ea"/>
                <a:cs typeface="Book Antiqua"/>
              </a:rPr>
              <a:t>[animate 2nd bullet] If you have 2.5 lb of ground beef and eight buns, [animate 3rd bullet] how many sandwiches can you make?</a:t>
            </a:r>
          </a:p>
          <a:p>
            <a:pPr marL="171450" indent="-171450">
              <a:buFont typeface="Arial" pitchFamily="34" charset="0"/>
              <a:buChar char="•"/>
            </a:pPr>
            <a:r>
              <a:rPr lang="en-US" sz="1050" kern="1200" baseline="0" dirty="0">
                <a:solidFill>
                  <a:schemeClr val="tx1"/>
                </a:solidFill>
                <a:effectLst/>
                <a:latin typeface="Book Antiqua"/>
                <a:ea typeface="+mn-ea"/>
                <a:cs typeface="Book Antiqua"/>
              </a:rPr>
              <a:t>[teacher walk through calculation using ground beef: if each burger requires 0.25 lb, then you can make 10 sandwiches.]</a:t>
            </a:r>
          </a:p>
          <a:p>
            <a:pPr marL="171450" indent="-171450">
              <a:buFont typeface="Arial" pitchFamily="34" charset="0"/>
              <a:buChar char="•"/>
            </a:pPr>
            <a:r>
              <a:rPr lang="en-US" sz="1050" kern="1200" baseline="0" dirty="0">
                <a:solidFill>
                  <a:schemeClr val="tx1"/>
                </a:solidFill>
                <a:effectLst/>
                <a:latin typeface="Book Antiqua"/>
                <a:ea typeface="+mn-ea"/>
                <a:cs typeface="Book Antiqua"/>
              </a:rPr>
              <a:t>But look again at your "reactants". You have enough ground beef to make 10 sandwiches, but you have only 8 buns. You cannot make 10 sandwiches with only 8 buns. The number of buns you have limits the number of sandwiches you can make. You will be able to make 8 sandwiches, and you will have excess (or leftover) ground beef.</a:t>
            </a:r>
            <a:endParaRPr lang="en-US" sz="1050" kern="1200" dirty="0">
              <a:solidFill>
                <a:schemeClr val="tx1"/>
              </a:solidFill>
              <a:effectLst/>
              <a:latin typeface="Book Antiqua"/>
              <a:ea typeface="+mn-ea"/>
              <a:cs typeface="Book Antiqua"/>
            </a:endParaRPr>
          </a:p>
          <a:p>
            <a:endParaRPr lang="en-US" sz="1050" b="1" u="sng" kern="1200" dirty="0">
              <a:solidFill>
                <a:schemeClr val="tx1"/>
              </a:solidFill>
              <a:effectLst/>
              <a:latin typeface="Book Antiqua"/>
              <a:ea typeface="+mn-ea"/>
              <a:cs typeface="Book Antiqua"/>
            </a:endParaRPr>
          </a:p>
          <a:p>
            <a:pPr marL="171450" indent="-171450">
              <a:buFont typeface="Arial"/>
              <a:buNone/>
            </a:pPr>
            <a:r>
              <a:rPr lang="en-US" dirty="0"/>
              <a:t>Source:</a:t>
            </a:r>
          </a:p>
          <a:p>
            <a:pPr marL="171450" indent="-171450">
              <a:buFont typeface="Arial"/>
              <a:buNone/>
            </a:pPr>
            <a:r>
              <a:rPr lang="en-US" dirty="0"/>
              <a:t>http://commons.wikimedia.org/wiki/File:Hamburger_sandwich.jpg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0.5 min</a:t>
            </a:r>
          </a:p>
          <a:p>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sz="1050" b="0" kern="1200" dirty="0">
                <a:solidFill>
                  <a:schemeClr val="tx1"/>
                </a:solidFill>
                <a:effectLst/>
                <a:latin typeface="Book Antiqua"/>
                <a:ea typeface="+mn-ea"/>
                <a:cs typeface="Book Antiqua"/>
              </a:rPr>
              <a:t>Just as there weren't enough buns to make all 10 hamburgers,</a:t>
            </a:r>
            <a:r>
              <a:rPr lang="en-US" sz="1050" b="0" kern="1200" baseline="0" dirty="0">
                <a:solidFill>
                  <a:schemeClr val="tx1"/>
                </a:solidFill>
                <a:effectLst/>
                <a:latin typeface="Book Antiqua"/>
                <a:ea typeface="+mn-ea"/>
                <a:cs typeface="Book Antiqua"/>
              </a:rPr>
              <a:t> often in a chemical reaction there is not enough of one reactant to use up all of another reactant. We use the term limiting reactant [animate definition] to describe the reactant that is used up first during a reaction. It is the limiting reactant because it limits how much product can form.</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[animate 2nd definition] In contrast to the limiting reactant, an excess reactant is a reactant that is not completely consumed during the reaction. It is left over after the limiting reactant is used up.</a:t>
            </a:r>
            <a:endParaRPr lang="en-US" sz="1050" b="0" kern="1200" dirty="0">
              <a:solidFill>
                <a:schemeClr val="tx1"/>
              </a:solidFill>
              <a:effectLst/>
              <a:latin typeface="Book Antiqua"/>
              <a:ea typeface="+mn-ea"/>
              <a:cs typeface="Book Antiqua"/>
            </a:endParaRPr>
          </a:p>
          <a:p>
            <a:pPr marL="171450" indent="-171450">
              <a:buFont typeface="Arial" pitchFamily="34" charset="0"/>
              <a:buChar char="•"/>
            </a:pPr>
            <a:r>
              <a:rPr lang="en-US" sz="1050" b="0" kern="1200" dirty="0">
                <a:solidFill>
                  <a:schemeClr val="tx1"/>
                </a:solidFill>
                <a:effectLst/>
                <a:latin typeface="Book Antiqua"/>
                <a:ea typeface="+mn-ea"/>
                <a:cs typeface="Book Antiqua"/>
              </a:rPr>
              <a:t>When</a:t>
            </a:r>
            <a:r>
              <a:rPr lang="en-US" sz="1050" b="0" kern="1200" baseline="0" dirty="0">
                <a:solidFill>
                  <a:schemeClr val="tx1"/>
                </a:solidFill>
                <a:effectLst/>
                <a:latin typeface="Book Antiqua"/>
                <a:ea typeface="+mn-ea"/>
                <a:cs typeface="Book Antiqua"/>
              </a:rPr>
              <a:t> we were planning the number of sandwiches to make, we saw that the buns limited the number of sandwiches, and that there was excess ground beef. In chemistry terminology, we say that the buns were the limiting reactant [animate first bullet on right] and the ground beef was the excess reactant [animate 2nd bullet on right]. </a:t>
            </a:r>
            <a:r>
              <a:rPr lang="en-US" sz="1050" kern="1200" dirty="0">
                <a:solidFill>
                  <a:schemeClr val="tx1"/>
                </a:solidFill>
                <a:effectLst/>
                <a:latin typeface="Book Antiqua"/>
                <a:ea typeface="+mn-ea"/>
                <a:cs typeface="Book Antiqua"/>
              </a:rPr>
              <a:t> </a:t>
            </a:r>
          </a:p>
          <a:p>
            <a:pPr marL="171450" indent="-171450">
              <a:buFont typeface="Arial" pitchFamily="34" charset="0"/>
              <a:buChar char="•"/>
            </a:pPr>
            <a:r>
              <a:rPr lang="en-US" sz="1050" kern="1200" dirty="0">
                <a:solidFill>
                  <a:schemeClr val="tx1"/>
                </a:solidFill>
                <a:effectLst/>
                <a:latin typeface="Book Antiqua"/>
                <a:ea typeface="+mn-ea"/>
                <a:cs typeface="Book Antiqua"/>
              </a:rPr>
              <a:t>[animate</a:t>
            </a:r>
            <a:r>
              <a:rPr lang="en-US" sz="1050" kern="1200" baseline="0" dirty="0">
                <a:solidFill>
                  <a:schemeClr val="tx1"/>
                </a:solidFill>
                <a:effectLst/>
                <a:latin typeface="Book Antiqua"/>
                <a:ea typeface="+mn-ea"/>
                <a:cs typeface="Book Antiqua"/>
              </a:rPr>
              <a:t> blue box] it's important to remember that when you determine the limiting reactant  for a reaction, you must compare molar quantities in their correct stoichiometric ratios. Let's look at an example to see what this means.</a:t>
            </a:r>
            <a:endParaRPr lang="en-US" sz="1050" kern="1200" dirty="0">
              <a:solidFill>
                <a:schemeClr val="tx1"/>
              </a:solidFill>
              <a:effectLst/>
              <a:latin typeface="Book Antiqua"/>
              <a:ea typeface="+mn-ea"/>
              <a:cs typeface="Book Antiqua"/>
            </a:endParaRPr>
          </a:p>
          <a:p>
            <a:pPr marL="171450" indent="-171450">
              <a:buFont typeface="Arial"/>
              <a:buNone/>
            </a:pPr>
            <a:endParaRPr lang="en-US" dirty="0"/>
          </a:p>
          <a:p>
            <a:pPr marL="171450" indent="-171450">
              <a:buFont typeface="Arial"/>
              <a:buNone/>
            </a:pPr>
            <a:r>
              <a:rPr lang="en-US" dirty="0"/>
              <a:t>Source:</a:t>
            </a:r>
          </a:p>
          <a:p>
            <a:pPr marL="171450" indent="-171450">
              <a:buFont typeface="Arial"/>
              <a:buNone/>
            </a:pPr>
            <a:r>
              <a:rPr lang="en-US" dirty="0"/>
              <a:t>http://commons.wikimedia.org/wiki/File:Hamburger_sandwich.jpg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85000" lnSpcReduction="20000"/>
          </a:bodyPr>
          <a:lstStyle/>
          <a:p>
            <a:r>
              <a:rPr lang="en-US" sz="1050" b="1" kern="1200" dirty="0">
                <a:solidFill>
                  <a:schemeClr val="tx1"/>
                </a:solidFill>
                <a:effectLst/>
                <a:latin typeface="Book Antiqua"/>
                <a:ea typeface="+mn-ea"/>
                <a:cs typeface="Book Antiqua"/>
              </a:rPr>
              <a:t>Timing ≈ 1.5</a:t>
            </a:r>
            <a:r>
              <a:rPr lang="en-US" sz="1050" b="1" kern="1200" baseline="0" dirty="0">
                <a:solidFill>
                  <a:schemeClr val="tx1"/>
                </a:solidFill>
                <a:effectLst/>
                <a:latin typeface="Book Antiqua"/>
                <a:ea typeface="+mn-ea"/>
                <a:cs typeface="Book Antiqua"/>
              </a:rPr>
              <a:t> min</a:t>
            </a:r>
          </a:p>
          <a:p>
            <a:endParaRPr lang="en-US" sz="1050" b="1" kern="1200" baseline="0" dirty="0">
              <a:solidFill>
                <a:schemeClr val="tx1"/>
              </a:solidFill>
              <a:effectLst/>
              <a:latin typeface="Book Antiqua"/>
              <a:ea typeface="+mn-ea"/>
              <a:cs typeface="Book Antiqua"/>
            </a:endParaRP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Consider this reaction, which forms ammonia from hydrogen and nitrogen. If you have 5 g H2 and 50</a:t>
            </a:r>
            <a:r>
              <a:rPr lang="en-US" sz="1050" b="1" kern="1200" baseline="0" dirty="0">
                <a:solidFill>
                  <a:schemeClr val="tx1"/>
                </a:solidFill>
                <a:effectLst/>
                <a:latin typeface="Book Antiqua"/>
                <a:ea typeface="+mn-ea"/>
                <a:cs typeface="Book Antiqua"/>
              </a:rPr>
              <a:t> </a:t>
            </a:r>
            <a:r>
              <a:rPr lang="en-US" sz="1050" b="0" kern="1200" baseline="0" dirty="0">
                <a:solidFill>
                  <a:schemeClr val="tx1"/>
                </a:solidFill>
                <a:effectLst/>
                <a:latin typeface="Book Antiqua"/>
                <a:ea typeface="+mn-ea"/>
                <a:cs typeface="Book Antiqua"/>
              </a:rPr>
              <a:t>g N2, which is the limiting reactant?</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You might be tempted to say that H2 is the limiting reactant because there are fewer grams of it than of nitrogen. However, remember that when we do stoichiometry problems we have to compare molar quantities, not masses. So, our first step is to convert the masses to moles.</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[teacher pull up periodic table and do mass </a:t>
            </a:r>
            <a:r>
              <a:rPr lang="en-US" sz="1050" b="0" kern="1200" baseline="0" dirty="0">
                <a:solidFill>
                  <a:schemeClr val="tx1"/>
                </a:solidFill>
                <a:effectLst/>
                <a:latin typeface="Book Antiqua"/>
                <a:ea typeface="+mn-ea"/>
                <a:cs typeface="Book Antiqua"/>
                <a:sym typeface="Wingdings" pitchFamily="2" charset="2"/>
              </a:rPr>
              <a:t> mole calculation, showing that there are 2.5 mol H2 and 1.78 mol N2]</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Now, you might be tempted to say that N2 must be the limiting reactant, because there are fewer moles of N2 than of H2. But this is where the stoichiometry comes in. We know that 1 mol N2 is needed to react with 3 mol H2. How many moles of N2 would be needed to react with 2.5 mol H2? [teacher walk through stoichiometric calculation of 2.5 mol H2 to mol N2, showing that 0.83 mol N2 are needed to react with the available H2]</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And how many moles of H2 would be needed to completely react with 1.78 mol N2? [teacher walk through stoichiometric calculation of 1.78 mol N2 to mol H2, showing that 5.25 mol H2 are needed]</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So, we can see that we would need 5.25 mol H2 to completely react with the available N2, but we have only 2.5 mol available. At the same time we need 0.83 mol N2 to react with the available H2, and we have 1.78 mol available. Therefore, we have more than enough N2 to react with the H2. H2 is the limiting reactant [teacher label] and N2 is the excess reactant [teacher label].</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Let’s look at from the angle of product:  If we have 2.5 mol of H2, we could produce 1.67 mol of ammonia. [teacher show calculations using the 3:2 mole ratio] If we have 1.78 mol N2 available, we could produce 3.56 moles of ammonia [teacher show calculations using 1:2 mole ratio] Again, we see that H2 is the limiting reactant and N2 is the excess reactant.</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As you can see from this example, it is extremely important to use both molar quantities and stoichiometric relationships to determine limiting and excess reactants.</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Let's look at another example, focusing on the steps you can use to determine limiting reactant.</a:t>
            </a:r>
            <a:endParaRPr lang="en-US" sz="1050" b="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85000" lnSpcReduction="20000"/>
          </a:bodyPr>
          <a:lstStyle/>
          <a:p>
            <a:r>
              <a:rPr lang="en-US" sz="1050" b="1" kern="1200" dirty="0">
                <a:solidFill>
                  <a:schemeClr val="tx1"/>
                </a:solidFill>
                <a:effectLst/>
                <a:latin typeface="Book Antiqua"/>
                <a:ea typeface="+mn-ea"/>
                <a:cs typeface="Book Antiqua"/>
              </a:rPr>
              <a:t>Timing ≈ 1.5</a:t>
            </a:r>
            <a:r>
              <a:rPr lang="en-US" sz="1050" b="1" kern="1200" baseline="0" dirty="0">
                <a:solidFill>
                  <a:schemeClr val="tx1"/>
                </a:solidFill>
                <a:effectLst/>
                <a:latin typeface="Book Antiqua"/>
                <a:ea typeface="+mn-ea"/>
                <a:cs typeface="Book Antiqua"/>
              </a:rPr>
              <a:t> min</a:t>
            </a:r>
          </a:p>
          <a:p>
            <a:endParaRPr lang="en-US" sz="1050" b="1" kern="1200" baseline="0" dirty="0">
              <a:solidFill>
                <a:schemeClr val="tx1"/>
              </a:solidFill>
              <a:effectLst/>
              <a:latin typeface="Book Antiqua"/>
              <a:ea typeface="+mn-ea"/>
              <a:cs typeface="Book Antiqua"/>
            </a:endParaRP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Consider this reaction, which forms ammonia from hydrogen and nitrogen. If you have 5 g H2 and 50</a:t>
            </a:r>
            <a:r>
              <a:rPr lang="en-US" sz="1050" b="1" kern="1200" baseline="0" dirty="0">
                <a:solidFill>
                  <a:schemeClr val="tx1"/>
                </a:solidFill>
                <a:effectLst/>
                <a:latin typeface="Book Antiqua"/>
                <a:ea typeface="+mn-ea"/>
                <a:cs typeface="Book Antiqua"/>
              </a:rPr>
              <a:t> </a:t>
            </a:r>
            <a:r>
              <a:rPr lang="en-US" sz="1050" b="0" kern="1200" baseline="0" dirty="0">
                <a:solidFill>
                  <a:schemeClr val="tx1"/>
                </a:solidFill>
                <a:effectLst/>
                <a:latin typeface="Book Antiqua"/>
                <a:ea typeface="+mn-ea"/>
                <a:cs typeface="Book Antiqua"/>
              </a:rPr>
              <a:t>g N2, which is the limiting reactant?</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You might be tempted to say that H2 is the limiting reactant because there are fewer grams of it than of nitrogen. However, remember that when we do stoichiometry problems we have to compare molar quantities, not masses. So, our first step is to convert the masses to moles.</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[teacher pull up periodic table and do mass </a:t>
            </a:r>
            <a:r>
              <a:rPr lang="en-US" sz="1050" b="0" kern="1200" baseline="0" dirty="0">
                <a:solidFill>
                  <a:schemeClr val="tx1"/>
                </a:solidFill>
                <a:effectLst/>
                <a:latin typeface="Book Antiqua"/>
                <a:ea typeface="+mn-ea"/>
                <a:cs typeface="Book Antiqua"/>
                <a:sym typeface="Wingdings" pitchFamily="2" charset="2"/>
              </a:rPr>
              <a:t> mole calculation, showing that there are 2.5 mol H2 and 1.78 mol N2]</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Now, you might be tempted to say that N2 must be the limiting reactant, because there are fewer moles of N2 than of H2. But this is where the stoichiometry comes in. We know that 1 mol N2 is needed to react with 3 mol H2. How many moles of N2 would be needed to react with 2.5 mol H2? [teacher walk through stoichiometric calculation of 2.5 mol H2 to mol N2, showing that 0.83 mol N2 are needed to react with the available H2]</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And how many moles of H2 would be needed to completely react with 1.78 mol N2? [teacher walk through stoichiometric calculation of 1.78 mol N2 to mol H2, showing that 5.25 mol H2 are needed]</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So, we can see that we would need 5.25 mol H2 to completely react with the available N2, but we have only 2.5 mol available. At the same time we need 0.83 mol N2 to react with the available H2, and we have 1.78 mol available. Therefore, we have more than enough N2 to react with the H2. H2 is the limiting reactant [teacher label] and N2 is the excess reactant [teacher label].</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Let’s look at from the angle of product:  If we have 2.5 mol of H2, we could produce 1.67 mol of ammonia. [teacher show calculations using the 3:2 mole ratio] If we have 1.78 mol N2 available, we could produce 3.56 moles of ammonia [teacher show calculations using 1:2 mole ratio] Again, we see that H2 is the limiting reactant and N2 is the excess reactant.</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As you can see from this example, it is extremely important to use both molar quantities and stoichiometric relationships to determine limiting and excess reactants.</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Let's look at another example, focusing on the steps you can use to determine limiting reactant.</a:t>
            </a:r>
            <a:endParaRPr lang="en-US" sz="1050" b="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85000" lnSpcReduction="20000"/>
          </a:bodyPr>
          <a:lstStyle/>
          <a:p>
            <a:r>
              <a:rPr lang="en-US" sz="1050" b="1" kern="1200" dirty="0">
                <a:solidFill>
                  <a:schemeClr val="tx1"/>
                </a:solidFill>
                <a:effectLst/>
                <a:latin typeface="Book Antiqua"/>
                <a:ea typeface="+mn-ea"/>
                <a:cs typeface="Book Antiqua"/>
              </a:rPr>
              <a:t>Timing ≈ 1.5</a:t>
            </a:r>
            <a:r>
              <a:rPr lang="en-US" sz="1050" b="1" kern="1200" baseline="0" dirty="0">
                <a:solidFill>
                  <a:schemeClr val="tx1"/>
                </a:solidFill>
                <a:effectLst/>
                <a:latin typeface="Book Antiqua"/>
                <a:ea typeface="+mn-ea"/>
                <a:cs typeface="Book Antiqua"/>
              </a:rPr>
              <a:t> min</a:t>
            </a:r>
          </a:p>
          <a:p>
            <a:endParaRPr lang="en-US" sz="1050" b="1" kern="1200" baseline="0" dirty="0">
              <a:solidFill>
                <a:schemeClr val="tx1"/>
              </a:solidFill>
              <a:effectLst/>
              <a:latin typeface="Book Antiqua"/>
              <a:ea typeface="+mn-ea"/>
              <a:cs typeface="Book Antiqua"/>
            </a:endParaRP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Consider this reaction, which forms ammonia from hydrogen and nitrogen. If you have 5 g H2 and 50</a:t>
            </a:r>
            <a:r>
              <a:rPr lang="en-US" sz="1050" b="1" kern="1200" baseline="0" dirty="0">
                <a:solidFill>
                  <a:schemeClr val="tx1"/>
                </a:solidFill>
                <a:effectLst/>
                <a:latin typeface="Book Antiqua"/>
                <a:ea typeface="+mn-ea"/>
                <a:cs typeface="Book Antiqua"/>
              </a:rPr>
              <a:t> </a:t>
            </a:r>
            <a:r>
              <a:rPr lang="en-US" sz="1050" b="0" kern="1200" baseline="0" dirty="0">
                <a:solidFill>
                  <a:schemeClr val="tx1"/>
                </a:solidFill>
                <a:effectLst/>
                <a:latin typeface="Book Antiqua"/>
                <a:ea typeface="+mn-ea"/>
                <a:cs typeface="Book Antiqua"/>
              </a:rPr>
              <a:t>g N2, which is the limiting reactant?</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You might be tempted to say that H2 is the limiting reactant because there are fewer grams of it than of nitrogen. However, remember that when we do stoichiometry problems we have to compare molar quantities, not masses. So, our first step is to convert the masses to moles.</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[teacher pull up periodic table and do mass </a:t>
            </a:r>
            <a:r>
              <a:rPr lang="en-US" sz="1050" b="0" kern="1200" baseline="0" dirty="0">
                <a:solidFill>
                  <a:schemeClr val="tx1"/>
                </a:solidFill>
                <a:effectLst/>
                <a:latin typeface="Book Antiqua"/>
                <a:ea typeface="+mn-ea"/>
                <a:cs typeface="Book Antiqua"/>
                <a:sym typeface="Wingdings" pitchFamily="2" charset="2"/>
              </a:rPr>
              <a:t> mole calculation, showing that there are 2.5 mol H2 and 1.78 mol N2]</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Now, you might be tempted to say that N2 must be the limiting reactant, because there are fewer moles of N2 than of H2. But this is where the stoichiometry comes in. We know that 1 mol N2 is needed to react with 3 mol H2. How many moles of N2 would be needed to react with 2.5 mol H2? [teacher walk through stoichiometric calculation of 2.5 mol H2 to mol N2, showing that 0.83 mol N2 are needed to react with the available H2]</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And how many moles of H2 would be needed to completely react with 1.78 mol N2? [teacher walk through stoichiometric calculation of 1.78 mol N2 to mol H2, showing that 5.25 mol H2 are needed]</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So, we can see that we would need 5.25 mol H2 to completely react with the available N2, but we have only 2.5 mol available. At the same time we need 0.83 mol N2 to react with the available H2, and we have 1.78 mol available. Therefore, we have more than enough N2 to react with the H2. H2 is the limiting reactant [teacher label] and N2 is the excess reactant [teacher label].</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Let’s look at from the angle of product:  If we have 2.5 mol of H2, we could produce 1.67 mol of ammonia. [teacher show calculations using the 3:2 mole ratio] If we have 1.78 mol N2 available, we could produce 3.56 moles of ammonia [teacher show calculations using 1:2 mole ratio] Again, we see that H2 is the limiting reactant and N2 is the excess reactant.</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As you can see from this example, it is extremely important to use both molar quantities and stoichiometric relationships to determine limiting and excess reactants.</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Let's look at another example, focusing on the steps you can use to determine limiting reactant.</a:t>
            </a:r>
            <a:endParaRPr lang="en-US" sz="1050" b="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947812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85000" lnSpcReduction="20000"/>
          </a:bodyPr>
          <a:lstStyle/>
          <a:p>
            <a:r>
              <a:rPr lang="en-US" sz="1050" b="1" kern="1200" dirty="0">
                <a:solidFill>
                  <a:schemeClr val="tx1"/>
                </a:solidFill>
                <a:effectLst/>
                <a:latin typeface="Book Antiqua"/>
                <a:ea typeface="+mn-ea"/>
                <a:cs typeface="Book Antiqua"/>
              </a:rPr>
              <a:t>Timing ≈ 1.5</a:t>
            </a:r>
            <a:r>
              <a:rPr lang="en-US" sz="1050" b="1" kern="1200" baseline="0" dirty="0">
                <a:solidFill>
                  <a:schemeClr val="tx1"/>
                </a:solidFill>
                <a:effectLst/>
                <a:latin typeface="Book Antiqua"/>
                <a:ea typeface="+mn-ea"/>
                <a:cs typeface="Book Antiqua"/>
              </a:rPr>
              <a:t> min</a:t>
            </a:r>
          </a:p>
          <a:p>
            <a:endParaRPr lang="en-US" sz="1050" b="1" kern="1200" baseline="0" dirty="0">
              <a:solidFill>
                <a:schemeClr val="tx1"/>
              </a:solidFill>
              <a:effectLst/>
              <a:latin typeface="Book Antiqua"/>
              <a:ea typeface="+mn-ea"/>
              <a:cs typeface="Book Antiqua"/>
            </a:endParaRP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Consider this reaction, which forms ammonia from hydrogen and nitrogen. If you have 5 g H2 and 50</a:t>
            </a:r>
            <a:r>
              <a:rPr lang="en-US" sz="1050" b="1" kern="1200" baseline="0" dirty="0">
                <a:solidFill>
                  <a:schemeClr val="tx1"/>
                </a:solidFill>
                <a:effectLst/>
                <a:latin typeface="Book Antiqua"/>
                <a:ea typeface="+mn-ea"/>
                <a:cs typeface="Book Antiqua"/>
              </a:rPr>
              <a:t> </a:t>
            </a:r>
            <a:r>
              <a:rPr lang="en-US" sz="1050" b="0" kern="1200" baseline="0" dirty="0">
                <a:solidFill>
                  <a:schemeClr val="tx1"/>
                </a:solidFill>
                <a:effectLst/>
                <a:latin typeface="Book Antiqua"/>
                <a:ea typeface="+mn-ea"/>
                <a:cs typeface="Book Antiqua"/>
              </a:rPr>
              <a:t>g N2, which is the limiting reactant?</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You might be tempted to say that H2 is the limiting reactant because there are fewer grams of it than of nitrogen. However, remember that when we do stoichiometry problems we have to compare molar quantities, not masses. So, our first step is to convert the masses to moles.</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[teacher pull up periodic table and do mass </a:t>
            </a:r>
            <a:r>
              <a:rPr lang="en-US" sz="1050" b="0" kern="1200" baseline="0" dirty="0">
                <a:solidFill>
                  <a:schemeClr val="tx1"/>
                </a:solidFill>
                <a:effectLst/>
                <a:latin typeface="Book Antiqua"/>
                <a:ea typeface="+mn-ea"/>
                <a:cs typeface="Book Antiqua"/>
                <a:sym typeface="Wingdings" pitchFamily="2" charset="2"/>
              </a:rPr>
              <a:t> mole calculation, showing that there are 2.5 mol H2 and 1.78 mol N2]</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Now, you might be tempted to say that N2 must be the limiting reactant, because there are fewer moles of N2 than of H2. But this is where the stoichiometry comes in. We know that 1 mol N2 is needed to react with 3 mol H2. How many moles of N2 would be needed to react with 2.5 mol H2? [teacher walk through stoichiometric calculation of 2.5 mol H2 to mol N2, showing that 0.83 mol N2 are needed to react with the available H2]</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And how many moles of H2 would be needed to completely react with 1.78 mol N2? [teacher walk through stoichiometric calculation of 1.78 mol N2 to mol H2, showing that 5.25 mol H2 are needed]</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So, we can see that we would need 5.25 mol H2 to completely react with the available N2, but we have only 2.5 mol available. At the same time we need 0.83 mol N2 to react with the available H2, and we have 1.78 mol available. Therefore, we have more than enough N2 to react with the H2. H2 is the limiting reactant [teacher label] and N2 is the excess reactant [teacher label].</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Let’s look at from the angle of product:  If we have 2.5 mol of H2, we could produce 1.67 mol of ammonia. [teacher show calculations using the 3:2 mole ratio] If we have 1.78 mol N2 available, we could produce 3.56 moles of ammonia [teacher show calculations using 1:2 mole ratio] Again, we see that H2 is the limiting reactant and N2 is the excess reactant.</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As you can see from this example, it is extremely important to use both molar quantities and stoichiometric relationships to determine limiting and excess reactants.</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Let's look at another example, focusing on the steps you can use to determine limiting reactant.</a:t>
            </a:r>
            <a:endParaRPr lang="en-US" sz="1050" b="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19</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85000" lnSpcReduction="20000"/>
          </a:bodyPr>
          <a:lstStyle/>
          <a:p>
            <a:r>
              <a:rPr lang="en-US" sz="1050" b="1" kern="1200" dirty="0">
                <a:solidFill>
                  <a:schemeClr val="tx1"/>
                </a:solidFill>
                <a:effectLst/>
                <a:latin typeface="Book Antiqua"/>
                <a:ea typeface="+mn-ea"/>
                <a:cs typeface="Book Antiqua"/>
              </a:rPr>
              <a:t>Timing ≈ 1.5</a:t>
            </a:r>
            <a:r>
              <a:rPr lang="en-US" sz="1050" b="1" kern="1200" baseline="0" dirty="0">
                <a:solidFill>
                  <a:schemeClr val="tx1"/>
                </a:solidFill>
                <a:effectLst/>
                <a:latin typeface="Book Antiqua"/>
                <a:ea typeface="+mn-ea"/>
                <a:cs typeface="Book Antiqua"/>
              </a:rPr>
              <a:t> min</a:t>
            </a:r>
          </a:p>
          <a:p>
            <a:endParaRPr lang="en-US" sz="1050" b="1" kern="1200" baseline="0" dirty="0">
              <a:solidFill>
                <a:schemeClr val="tx1"/>
              </a:solidFill>
              <a:effectLst/>
              <a:latin typeface="Book Antiqua"/>
              <a:ea typeface="+mn-ea"/>
              <a:cs typeface="Book Antiqua"/>
            </a:endParaRP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Consider this reaction, which forms ammonia from hydrogen and nitrogen. If you have 5 g H2 and 50</a:t>
            </a:r>
            <a:r>
              <a:rPr lang="en-US" sz="1050" b="1" kern="1200" baseline="0" dirty="0">
                <a:solidFill>
                  <a:schemeClr val="tx1"/>
                </a:solidFill>
                <a:effectLst/>
                <a:latin typeface="Book Antiqua"/>
                <a:ea typeface="+mn-ea"/>
                <a:cs typeface="Book Antiqua"/>
              </a:rPr>
              <a:t> </a:t>
            </a:r>
            <a:r>
              <a:rPr lang="en-US" sz="1050" b="0" kern="1200" baseline="0" dirty="0">
                <a:solidFill>
                  <a:schemeClr val="tx1"/>
                </a:solidFill>
                <a:effectLst/>
                <a:latin typeface="Book Antiqua"/>
                <a:ea typeface="+mn-ea"/>
                <a:cs typeface="Book Antiqua"/>
              </a:rPr>
              <a:t>g N2, which is the limiting reactant?</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You might be tempted to say that H2 is the limiting reactant because there are fewer grams of it than of nitrogen. However, remember that when we do stoichiometry problems we have to compare molar quantities, not masses. So, our first step is to convert the masses to moles.</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[teacher pull up periodic table and do mass </a:t>
            </a:r>
            <a:r>
              <a:rPr lang="en-US" sz="1050" b="0" kern="1200" baseline="0" dirty="0">
                <a:solidFill>
                  <a:schemeClr val="tx1"/>
                </a:solidFill>
                <a:effectLst/>
                <a:latin typeface="Book Antiqua"/>
                <a:ea typeface="+mn-ea"/>
                <a:cs typeface="Book Antiqua"/>
                <a:sym typeface="Wingdings" pitchFamily="2" charset="2"/>
              </a:rPr>
              <a:t> mole calculation, showing that there are 2.5 mol H2 and 1.78 mol N2]</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Now, you might be tempted to say that N2 must be the limiting reactant, because there are fewer moles of N2 than of H2. But this is where the stoichiometry comes in. We know that 1 mol N2 is needed to react with 3 mol H2. How many moles of N2 would be needed to react with 2.5 mol H2? [teacher walk through stoichiometric calculation of 2.5 mol H2 to mol N2, showing that 0.83 mol N2 are needed to react with the available H2]</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And how many moles of H2 would be needed to completely react with 1.78 mol N2? [teacher walk through stoichiometric calculation of 1.78 mol N2 to mol H2, showing that 5.25 mol H2 are needed]</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So, we can see that we would need 5.25 mol H2 to completely react with the available N2, but we have only 2.5 mol available. At the same time we need 0.83 mol N2 to react with the available H2, and we have 1.78 mol available. Therefore, we have more than enough N2 to react with the H2. H2 is the limiting reactant [teacher label] and N2 is the excess reactant [teacher label].</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Let’s look at from the angle of product:  If we have 2.5 mol of H2, we could produce 1.67 mol of ammonia. [teacher show calculations using the 3:2 mole ratio] If we have 1.78 mol N2 available, we could produce 3.56 moles of ammonia [teacher show calculations using 1:2 mole ratio] Again, we see that H2 is the limiting reactant and N2 is the excess reactant.</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As you can see from this example, it is extremely important to use both molar quantities and stoichiometric relationships to determine limiting and excess reactants.</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Let's look at another example, focusing on the steps you can use to determine limiting reactant.</a:t>
            </a:r>
            <a:endParaRPr lang="en-US" sz="1050" b="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053977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A7F51-217A-4BB1-851D-B417BDC92423}" type="slidenum">
              <a:rPr lang="en-US" altLang="en-US" smtClean="0"/>
              <a:pPr/>
              <a:t>3</a:t>
            </a:fld>
            <a:endParaRPr lang="en-US" altLang="en-US"/>
          </a:p>
        </p:txBody>
      </p:sp>
    </p:spTree>
    <p:extLst>
      <p:ext uri="{BB962C8B-B14F-4D97-AF65-F5344CB8AC3E}">
        <p14:creationId xmlns:p14="http://schemas.microsoft.com/office/powerpoint/2010/main" val="367666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85000" lnSpcReduction="20000"/>
          </a:bodyPr>
          <a:lstStyle/>
          <a:p>
            <a:r>
              <a:rPr lang="en-US" sz="1050" b="1" kern="1200" dirty="0">
                <a:solidFill>
                  <a:schemeClr val="tx1"/>
                </a:solidFill>
                <a:effectLst/>
                <a:latin typeface="Book Antiqua"/>
                <a:ea typeface="+mn-ea"/>
                <a:cs typeface="Book Antiqua"/>
              </a:rPr>
              <a:t>Timing ≈ 1.5</a:t>
            </a:r>
            <a:r>
              <a:rPr lang="en-US" sz="1050" b="1" kern="1200" baseline="0" dirty="0">
                <a:solidFill>
                  <a:schemeClr val="tx1"/>
                </a:solidFill>
                <a:effectLst/>
                <a:latin typeface="Book Antiqua"/>
                <a:ea typeface="+mn-ea"/>
                <a:cs typeface="Book Antiqua"/>
              </a:rPr>
              <a:t> min</a:t>
            </a:r>
          </a:p>
          <a:p>
            <a:endParaRPr lang="en-US" sz="1050" b="1" kern="1200" baseline="0" dirty="0">
              <a:solidFill>
                <a:schemeClr val="tx1"/>
              </a:solidFill>
              <a:effectLst/>
              <a:latin typeface="Book Antiqua"/>
              <a:ea typeface="+mn-ea"/>
              <a:cs typeface="Book Antiqua"/>
            </a:endParaRP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Consider this reaction, which forms ammonia from hydrogen and nitrogen. If you have 5 g H2 and 50</a:t>
            </a:r>
            <a:r>
              <a:rPr lang="en-US" sz="1050" b="1" kern="1200" baseline="0" dirty="0">
                <a:solidFill>
                  <a:schemeClr val="tx1"/>
                </a:solidFill>
                <a:effectLst/>
                <a:latin typeface="Book Antiqua"/>
                <a:ea typeface="+mn-ea"/>
                <a:cs typeface="Book Antiqua"/>
              </a:rPr>
              <a:t> </a:t>
            </a:r>
            <a:r>
              <a:rPr lang="en-US" sz="1050" b="0" kern="1200" baseline="0" dirty="0">
                <a:solidFill>
                  <a:schemeClr val="tx1"/>
                </a:solidFill>
                <a:effectLst/>
                <a:latin typeface="Book Antiqua"/>
                <a:ea typeface="+mn-ea"/>
                <a:cs typeface="Book Antiqua"/>
              </a:rPr>
              <a:t>g N2, which is the limiting reactant?</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You might be tempted to say that H2 is the limiting reactant because there are fewer grams of it than of nitrogen. However, remember that when we do stoichiometry problems we have to compare molar quantities, not masses. So, our first step is to convert the masses to moles.</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[teacher pull up periodic table and do mass </a:t>
            </a:r>
            <a:r>
              <a:rPr lang="en-US" sz="1050" b="0" kern="1200" baseline="0" dirty="0">
                <a:solidFill>
                  <a:schemeClr val="tx1"/>
                </a:solidFill>
                <a:effectLst/>
                <a:latin typeface="Book Antiqua"/>
                <a:ea typeface="+mn-ea"/>
                <a:cs typeface="Book Antiqua"/>
                <a:sym typeface="Wingdings" pitchFamily="2" charset="2"/>
              </a:rPr>
              <a:t> mole calculation, showing that there are 2.5 mol H2 and 1.78 mol N2]</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Now, you might be tempted to say that N2 must be the limiting reactant, because there are fewer moles of N2 than of H2. But this is where the stoichiometry comes in. We know that 1 mol N2 is needed to react with 3 mol H2. How many moles of N2 would be needed to react with 2.5 mol H2? [teacher walk through stoichiometric calculation of 2.5 mol H2 to mol N2, showing that 0.83 mol N2 are needed to react with the available H2]</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And how many moles of H2 would be needed to completely react with 1.78 mol N2? [teacher walk through stoichiometric calculation of 1.78 mol N2 to mol H2, showing that 5.25 mol H2 are needed]</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So, we can see that we would need 5.25 mol H2 to completely react with the available N2, but we have only 2.5 mol available. At the same time we need 0.83 mol N2 to react with the available H2, and we have 1.78 mol available. Therefore, we have more than enough N2 to react with the H2. H2 is the limiting reactant [teacher label] and N2 is the excess reactant [teacher label].</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Let’s look at from the angle of product:  If we have 2.5 mol of H2, we could produce 1.67 mol of ammonia. [teacher show calculations using the 3:2 mole ratio] If we have 1.78 mol N2 available, we could produce 3.56 moles of ammonia [teacher show calculations using 1:2 mole ratio] Again, we see that H2 is the limiting reactant and N2 is the excess reactant.</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As you can see from this example, it is extremely important to use both molar quantities and stoichiometric relationships to determine limiting and excess reactants.</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Let's look at another example, focusing on the steps you can use to determine limiting reactant.</a:t>
            </a:r>
            <a:endParaRPr lang="en-US" sz="1050" b="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018837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2F6AAC-6C2E-4FCC-89DE-976584D00207}" type="slidenum">
              <a:rPr lang="en-US" altLang="en-US">
                <a:solidFill>
                  <a:prstClr val="black"/>
                </a:solidFill>
              </a:rPr>
              <a:pPr/>
              <a:t>22</a:t>
            </a:fld>
            <a:endParaRPr lang="en-US" altLang="en-US">
              <a:solidFill>
                <a:prstClr val="black"/>
              </a:solidFill>
            </a:endParaRPr>
          </a:p>
        </p:txBody>
      </p:sp>
      <p:sp>
        <p:nvSpPr>
          <p:cNvPr id="206850" name="Rectangle 2"/>
          <p:cNvSpPr>
            <a:spLocks noGrp="1" noRot="1" noChangeAspect="1" noChangeArrowheads="1" noTextEdit="1"/>
          </p:cNvSpPr>
          <p:nvPr>
            <p:ph type="sldImg"/>
          </p:nvPr>
        </p:nvSpPr>
        <p:spPr>
          <a:xfrm>
            <a:off x="1143000" y="685800"/>
            <a:ext cx="4572000" cy="3429000"/>
          </a:xfrm>
          <a:ln/>
        </p:spPr>
      </p:sp>
      <p:sp>
        <p:nvSpPr>
          <p:cNvPr id="206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05989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2F6AAC-6C2E-4FCC-89DE-976584D00207}" type="slidenum">
              <a:rPr lang="en-US" altLang="en-US"/>
              <a:pPr/>
              <a:t>23</a:t>
            </a:fld>
            <a:endParaRPr lang="en-US" altLang="en-US"/>
          </a:p>
        </p:txBody>
      </p:sp>
      <p:sp>
        <p:nvSpPr>
          <p:cNvPr id="206850" name="Rectangle 2"/>
          <p:cNvSpPr>
            <a:spLocks noGrp="1" noRot="1" noChangeAspect="1" noChangeArrowheads="1" noTextEdit="1"/>
          </p:cNvSpPr>
          <p:nvPr>
            <p:ph type="sldImg"/>
          </p:nvPr>
        </p:nvSpPr>
        <p:spPr>
          <a:xfrm>
            <a:off x="1143000" y="685800"/>
            <a:ext cx="4572000" cy="3429000"/>
          </a:xfrm>
          <a:ln/>
        </p:spPr>
      </p:sp>
      <p:sp>
        <p:nvSpPr>
          <p:cNvPr id="206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05989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2F6AAC-6C2E-4FCC-89DE-976584D00207}" type="slidenum">
              <a:rPr lang="en-US" altLang="en-US">
                <a:solidFill>
                  <a:prstClr val="black"/>
                </a:solidFill>
              </a:rPr>
              <a:pPr/>
              <a:t>24</a:t>
            </a:fld>
            <a:endParaRPr lang="en-US" altLang="en-US">
              <a:solidFill>
                <a:prstClr val="black"/>
              </a:solidFill>
            </a:endParaRPr>
          </a:p>
        </p:txBody>
      </p:sp>
      <p:sp>
        <p:nvSpPr>
          <p:cNvPr id="206850" name="Rectangle 2"/>
          <p:cNvSpPr>
            <a:spLocks noGrp="1" noRot="1" noChangeAspect="1" noChangeArrowheads="1" noTextEdit="1"/>
          </p:cNvSpPr>
          <p:nvPr>
            <p:ph type="sldImg"/>
          </p:nvPr>
        </p:nvSpPr>
        <p:spPr>
          <a:xfrm>
            <a:off x="1143000" y="685800"/>
            <a:ext cx="4572000" cy="3429000"/>
          </a:xfrm>
          <a:ln/>
        </p:spPr>
      </p:sp>
      <p:sp>
        <p:nvSpPr>
          <p:cNvPr id="206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05989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2F6AAC-6C2E-4FCC-89DE-976584D00207}" type="slidenum">
              <a:rPr lang="en-US" altLang="en-US">
                <a:solidFill>
                  <a:prstClr val="black"/>
                </a:solidFill>
              </a:rPr>
              <a:pPr/>
              <a:t>25</a:t>
            </a:fld>
            <a:endParaRPr lang="en-US" altLang="en-US">
              <a:solidFill>
                <a:prstClr val="black"/>
              </a:solidFill>
            </a:endParaRPr>
          </a:p>
        </p:txBody>
      </p:sp>
      <p:sp>
        <p:nvSpPr>
          <p:cNvPr id="206850" name="Rectangle 2"/>
          <p:cNvSpPr>
            <a:spLocks noGrp="1" noRot="1" noChangeAspect="1" noChangeArrowheads="1" noTextEdit="1"/>
          </p:cNvSpPr>
          <p:nvPr>
            <p:ph type="sldImg"/>
          </p:nvPr>
        </p:nvSpPr>
        <p:spPr>
          <a:xfrm>
            <a:off x="1143000" y="685800"/>
            <a:ext cx="4572000" cy="3429000"/>
          </a:xfrm>
          <a:ln/>
        </p:spPr>
      </p:sp>
      <p:sp>
        <p:nvSpPr>
          <p:cNvPr id="206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25849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F1E1E8-8A44-49AC-A2E9-C219228C1D0E}" type="slidenum">
              <a:rPr lang="en-US" altLang="en-US">
                <a:solidFill>
                  <a:prstClr val="black"/>
                </a:solidFill>
              </a:rPr>
              <a:pPr/>
              <a:t>26</a:t>
            </a:fld>
            <a:endParaRPr lang="en-US" altLang="en-US">
              <a:solidFill>
                <a:prstClr val="black"/>
              </a:solidFill>
            </a:endParaRPr>
          </a:p>
        </p:txBody>
      </p:sp>
      <p:sp>
        <p:nvSpPr>
          <p:cNvPr id="207874" name="Rectangle 1026"/>
          <p:cNvSpPr>
            <a:spLocks noGrp="1" noRot="1" noChangeAspect="1" noChangeArrowheads="1" noTextEdit="1"/>
          </p:cNvSpPr>
          <p:nvPr>
            <p:ph type="sldImg"/>
          </p:nvPr>
        </p:nvSpPr>
        <p:spPr>
          <a:xfrm>
            <a:off x="1143000" y="685800"/>
            <a:ext cx="4572000" cy="3429000"/>
          </a:xfrm>
          <a:ln/>
        </p:spPr>
      </p:sp>
      <p:sp>
        <p:nvSpPr>
          <p:cNvPr id="207875" name="Rectangle 1027"/>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69400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F1E1E8-8A44-49AC-A2E9-C219228C1D0E}" type="slidenum">
              <a:rPr lang="en-US" altLang="en-US"/>
              <a:pPr/>
              <a:t>27</a:t>
            </a:fld>
            <a:endParaRPr lang="en-US" altLang="en-US"/>
          </a:p>
        </p:txBody>
      </p:sp>
      <p:sp>
        <p:nvSpPr>
          <p:cNvPr id="207874" name="Rectangle 1026"/>
          <p:cNvSpPr>
            <a:spLocks noGrp="1" noRot="1" noChangeAspect="1" noChangeArrowheads="1" noTextEdit="1"/>
          </p:cNvSpPr>
          <p:nvPr>
            <p:ph type="sldImg"/>
          </p:nvPr>
        </p:nvSpPr>
        <p:spPr>
          <a:xfrm>
            <a:off x="1143000" y="685800"/>
            <a:ext cx="4572000" cy="3429000"/>
          </a:xfrm>
          <a:ln/>
        </p:spPr>
      </p:sp>
      <p:sp>
        <p:nvSpPr>
          <p:cNvPr id="207875" name="Rectangle 1027"/>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694001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12C746-0C7E-45C9-B81E-C6B5147EEC88}" type="slidenum">
              <a:rPr lang="en-US" altLang="en-US">
                <a:solidFill>
                  <a:prstClr val="black"/>
                </a:solidFill>
              </a:rPr>
              <a:pPr/>
              <a:t>28</a:t>
            </a:fld>
            <a:endParaRPr lang="en-US" altLang="en-US">
              <a:solidFill>
                <a:prstClr val="black"/>
              </a:solidFill>
            </a:endParaRPr>
          </a:p>
        </p:txBody>
      </p:sp>
      <p:sp>
        <p:nvSpPr>
          <p:cNvPr id="209922" name="Rectangle 2"/>
          <p:cNvSpPr>
            <a:spLocks noGrp="1" noRot="1" noChangeAspect="1" noChangeArrowheads="1" noTextEdit="1"/>
          </p:cNvSpPr>
          <p:nvPr>
            <p:ph type="sldImg"/>
          </p:nvPr>
        </p:nvSpPr>
        <p:spPr>
          <a:xfrm>
            <a:off x="1143000" y="685800"/>
            <a:ext cx="4572000" cy="3429000"/>
          </a:xfrm>
          <a:ln/>
        </p:spPr>
      </p:sp>
      <p:sp>
        <p:nvSpPr>
          <p:cNvPr id="2099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30868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12C746-0C7E-45C9-B81E-C6B5147EEC88}" type="slidenum">
              <a:rPr lang="en-US" altLang="en-US"/>
              <a:pPr/>
              <a:t>29</a:t>
            </a:fld>
            <a:endParaRPr lang="en-US" altLang="en-US"/>
          </a:p>
        </p:txBody>
      </p:sp>
      <p:sp>
        <p:nvSpPr>
          <p:cNvPr id="209922" name="Rectangle 2"/>
          <p:cNvSpPr>
            <a:spLocks noGrp="1" noRot="1" noChangeAspect="1" noChangeArrowheads="1" noTextEdit="1"/>
          </p:cNvSpPr>
          <p:nvPr>
            <p:ph type="sldImg"/>
          </p:nvPr>
        </p:nvSpPr>
        <p:spPr>
          <a:xfrm>
            <a:off x="1143000" y="685800"/>
            <a:ext cx="4572000" cy="3429000"/>
          </a:xfrm>
          <a:ln/>
        </p:spPr>
      </p:sp>
      <p:sp>
        <p:nvSpPr>
          <p:cNvPr id="2099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30868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0.5 min</a:t>
            </a:r>
          </a:p>
          <a:p>
            <a:endParaRPr lang="en-US" sz="1050" b="1" kern="1200" dirty="0">
              <a:solidFill>
                <a:schemeClr val="tx1"/>
              </a:solidFill>
              <a:effectLst/>
              <a:latin typeface="Book Antiqua"/>
              <a:ea typeface="+mn-ea"/>
              <a:cs typeface="Book Antiqua"/>
            </a:endParaRPr>
          </a:p>
          <a:p>
            <a:r>
              <a:rPr lang="en-US" sz="1050" b="1" kern="1200" dirty="0">
                <a:solidFill>
                  <a:schemeClr val="tx1"/>
                </a:solidFill>
                <a:effectLst/>
                <a:latin typeface="Book Antiqua"/>
                <a:ea typeface="+mn-ea"/>
                <a:cs typeface="Book Antiqua"/>
              </a:rPr>
              <a:t>Recap:</a:t>
            </a:r>
            <a:r>
              <a:rPr lang="en-US" sz="1050" b="0" kern="1200" dirty="0">
                <a:solidFill>
                  <a:schemeClr val="tx1"/>
                </a:solidFill>
                <a:effectLst/>
                <a:latin typeface="Book Antiqua"/>
                <a:ea typeface="+mn-ea"/>
                <a:cs typeface="Book Antiqua"/>
              </a:rPr>
              <a:t> You have now learned that the theoretical</a:t>
            </a:r>
            <a:r>
              <a:rPr lang="en-US" sz="1050" b="0" kern="1200" baseline="0" dirty="0">
                <a:solidFill>
                  <a:schemeClr val="tx1"/>
                </a:solidFill>
                <a:effectLst/>
                <a:latin typeface="Book Antiqua"/>
                <a:ea typeface="+mn-ea"/>
                <a:cs typeface="Book Antiqua"/>
              </a:rPr>
              <a:t> yield of a reaction, like the theoretical distance you can drive on a tank of gas [animate grey line], is actually a maximum possible yield. In reality, the actual yield [animation: remove grey line while green line wipes left] is less than the theoretical yield--you can never drive as far on a tank as you calculate. You would need to fill your gas tank before making the rest of the trip.</a:t>
            </a:r>
          </a:p>
          <a:p>
            <a:r>
              <a:rPr lang="en-US" sz="1050" b="1" kern="1200" baseline="0" dirty="0">
                <a:solidFill>
                  <a:schemeClr val="tx1"/>
                </a:solidFill>
                <a:effectLst/>
                <a:latin typeface="Book Antiqua"/>
                <a:ea typeface="+mn-ea"/>
                <a:cs typeface="Book Antiqua"/>
              </a:rPr>
              <a:t>Connect:</a:t>
            </a:r>
            <a:r>
              <a:rPr lang="en-US" sz="1050" b="0" kern="1200" baseline="0" dirty="0">
                <a:solidFill>
                  <a:schemeClr val="tx1"/>
                </a:solidFill>
                <a:effectLst/>
                <a:latin typeface="Book Antiqua"/>
                <a:ea typeface="+mn-ea"/>
                <a:cs typeface="Book Antiqua"/>
              </a:rPr>
              <a:t> Consider the distance from the theoretical maximum distance and the actual distances [animate purple line again along with bracket]. The bracket shows the theoretical distance minus the actual distance traveled.  </a:t>
            </a:r>
          </a:p>
          <a:p>
            <a:r>
              <a:rPr lang="en-US" sz="1050" b="1" kern="1200" baseline="0" dirty="0">
                <a:solidFill>
                  <a:schemeClr val="tx1"/>
                </a:solidFill>
                <a:effectLst/>
                <a:latin typeface="Book Antiqua"/>
                <a:ea typeface="+mn-ea"/>
                <a:cs typeface="Book Antiqua"/>
              </a:rPr>
              <a:t>Preview:</a:t>
            </a:r>
            <a:r>
              <a:rPr lang="en-US" sz="1050" b="0" kern="1200" baseline="0" dirty="0">
                <a:solidFill>
                  <a:schemeClr val="tx1"/>
                </a:solidFill>
                <a:effectLst/>
                <a:latin typeface="Book Antiqua"/>
                <a:ea typeface="+mn-ea"/>
                <a:cs typeface="Book Antiqua"/>
              </a:rPr>
              <a:t> We can determine quantitatively what fraction or percent of the theoretical distance the car actually traveled. In chemistry we call this percent yield, which we will discuss next.</a:t>
            </a:r>
            <a:endParaRPr lang="en-US" sz="1050" b="1" kern="1200" dirty="0">
              <a:solidFill>
                <a:schemeClr val="tx1"/>
              </a:solidFill>
              <a:effectLst/>
              <a:latin typeface="Book Antiqua"/>
              <a:ea typeface="+mn-ea"/>
              <a:cs typeface="Book Antiqua"/>
            </a:endParaRPr>
          </a:p>
          <a:p>
            <a:endParaRPr lang="en-US" sz="1050" b="1" u="sng" kern="1200" dirty="0">
              <a:solidFill>
                <a:schemeClr val="tx1"/>
              </a:solidFill>
              <a:effectLst/>
              <a:latin typeface="Book Antiqua"/>
              <a:ea typeface="+mn-ea"/>
              <a:cs typeface="Book Antiqua"/>
            </a:endParaRPr>
          </a:p>
          <a:p>
            <a:r>
              <a:rPr lang="en-US" sz="1050" b="1" u="sng" kern="1200" dirty="0">
                <a:solidFill>
                  <a:schemeClr val="tx1"/>
                </a:solidFill>
                <a:effectLst/>
                <a:latin typeface="Book Antiqua"/>
                <a:ea typeface="+mn-ea"/>
                <a:cs typeface="Book Antiqua"/>
              </a:rPr>
              <a:t>SOURCES:</a:t>
            </a:r>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30</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0" kern="1200" dirty="0">
              <a:solidFill>
                <a:schemeClr val="tx1"/>
              </a:solidFill>
              <a:effectLst/>
              <a:latin typeface="Book Antiqua"/>
              <a:ea typeface="+mn-ea"/>
              <a:cs typeface="Book Antiqua"/>
            </a:endParaRPr>
          </a:p>
          <a:p>
            <a:r>
              <a:rPr lang="en-US" sz="1050" b="1" kern="1200" dirty="0">
                <a:solidFill>
                  <a:schemeClr val="tx1"/>
                </a:solidFill>
                <a:effectLst/>
                <a:latin typeface="Book Antiqua"/>
                <a:ea typeface="+mn-ea"/>
                <a:cs typeface="Book Antiqua"/>
              </a:rPr>
              <a:t>Entry</a:t>
            </a:r>
            <a:r>
              <a:rPr lang="en-US" sz="1050" b="1" kern="1200" baseline="0" dirty="0">
                <a:solidFill>
                  <a:schemeClr val="tx1"/>
                </a:solidFill>
                <a:effectLst/>
                <a:latin typeface="Book Antiqua"/>
                <a:ea typeface="+mn-ea"/>
                <a:cs typeface="Book Antiqua"/>
              </a:rPr>
              <a:t> audio:</a:t>
            </a:r>
            <a:r>
              <a:rPr lang="en-US" sz="1050" b="0" kern="1200" baseline="0" dirty="0">
                <a:solidFill>
                  <a:schemeClr val="tx1"/>
                </a:solidFill>
                <a:effectLst/>
                <a:latin typeface="Book Antiqua"/>
                <a:ea typeface="+mn-ea"/>
                <a:cs typeface="Book Antiqua"/>
              </a:rPr>
              <a:t> Refresh your memory on solving stoichiometry problems by completing these examples.</a:t>
            </a:r>
          </a:p>
          <a:p>
            <a:r>
              <a:rPr lang="en-US" sz="1050" b="1" kern="1200" baseline="0" dirty="0">
                <a:solidFill>
                  <a:schemeClr val="tx1"/>
                </a:solidFill>
                <a:effectLst/>
                <a:latin typeface="Book Antiqua"/>
                <a:ea typeface="+mn-ea"/>
                <a:cs typeface="Book Antiqua"/>
              </a:rPr>
              <a:t>Hint1 audio:</a:t>
            </a:r>
            <a:r>
              <a:rPr lang="en-US" sz="1050" b="0" kern="1200" baseline="0" dirty="0">
                <a:solidFill>
                  <a:schemeClr val="tx1"/>
                </a:solidFill>
                <a:effectLst/>
                <a:latin typeface="Book Antiqua"/>
                <a:ea typeface="+mn-ea"/>
                <a:cs typeface="Book Antiqua"/>
              </a:rPr>
              <a:t> Make sure you</a:t>
            </a:r>
            <a:r>
              <a:rPr lang="en-US" sz="1050" b="1" kern="1200" baseline="0" dirty="0">
                <a:solidFill>
                  <a:schemeClr val="tx1"/>
                </a:solidFill>
                <a:effectLst/>
                <a:latin typeface="Book Antiqua"/>
                <a:ea typeface="+mn-ea"/>
                <a:cs typeface="Book Antiqua"/>
              </a:rPr>
              <a:t> </a:t>
            </a:r>
            <a:r>
              <a:rPr lang="en-US" sz="1050" b="0" kern="1200" baseline="0" dirty="0">
                <a:solidFill>
                  <a:schemeClr val="tx1"/>
                </a:solidFill>
                <a:effectLst/>
                <a:latin typeface="Book Antiqua"/>
                <a:ea typeface="+mn-ea"/>
                <a:cs typeface="Book Antiqua"/>
              </a:rPr>
              <a:t>find the molar mass, then change grams to moles, then use the mole ratio of oxygen to acetylene to find moles of oxygen, and convert moles to grams.</a:t>
            </a:r>
          </a:p>
          <a:p>
            <a:r>
              <a:rPr lang="en-US" sz="1050" b="1" kern="1200" baseline="0" dirty="0">
                <a:solidFill>
                  <a:schemeClr val="tx1"/>
                </a:solidFill>
                <a:effectLst/>
                <a:latin typeface="Book Antiqua"/>
                <a:ea typeface="+mn-ea"/>
                <a:cs typeface="Book Antiqua"/>
              </a:rPr>
              <a:t>Hint2 audio:</a:t>
            </a:r>
            <a:r>
              <a:rPr lang="en-US" sz="1050" b="0" kern="1200" baseline="0" dirty="0">
                <a:solidFill>
                  <a:schemeClr val="tx1"/>
                </a:solidFill>
                <a:effectLst/>
                <a:latin typeface="Book Antiqua"/>
                <a:ea typeface="+mn-ea"/>
                <a:cs typeface="Book Antiqua"/>
              </a:rPr>
              <a:t> Use the periodic table to determine the molar mass of each substance and follow the steps of stoichiometry.</a:t>
            </a:r>
          </a:p>
          <a:p>
            <a:r>
              <a:rPr lang="en-US" sz="1050" b="1" kern="1200" baseline="0" dirty="0">
                <a:solidFill>
                  <a:schemeClr val="tx1"/>
                </a:solidFill>
                <a:effectLst/>
                <a:latin typeface="Book Antiqua"/>
                <a:ea typeface="+mn-ea"/>
                <a:cs typeface="Book Antiqua"/>
              </a:rPr>
              <a:t>Exit audio:</a:t>
            </a:r>
            <a:r>
              <a:rPr lang="en-US" sz="1050" b="0" kern="1200" baseline="0" dirty="0">
                <a:solidFill>
                  <a:schemeClr val="tx1"/>
                </a:solidFill>
                <a:effectLst/>
                <a:latin typeface="Book Antiqua"/>
                <a:ea typeface="+mn-ea"/>
                <a:cs typeface="Book Antiqua"/>
              </a:rPr>
              <a:t> Now that you have reviewed some stoichiometry problems, we can begin to look at a useful application of stoichiometry: limiting reactants.</a:t>
            </a:r>
            <a:endParaRPr lang="en-US" sz="1050" b="1"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4158603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1105D-6413-4698-B894-F79B54BEF861}" type="slidenum">
              <a:rPr lang="en-US" altLang="en-US"/>
              <a:pPr/>
              <a:t>31</a:t>
            </a:fld>
            <a:endParaRPr lang="en-US" altLang="en-US"/>
          </a:p>
        </p:txBody>
      </p:sp>
      <p:sp>
        <p:nvSpPr>
          <p:cNvPr id="212994" name="Rectangle 2"/>
          <p:cNvSpPr>
            <a:spLocks noGrp="1" noRot="1" noChangeAspect="1" noChangeArrowheads="1" noTextEdit="1"/>
          </p:cNvSpPr>
          <p:nvPr>
            <p:ph type="sldImg"/>
          </p:nvPr>
        </p:nvSpPr>
        <p:spPr>
          <a:xfrm>
            <a:off x="1143000" y="685800"/>
            <a:ext cx="4572000" cy="3429000"/>
          </a:xfrm>
          <a:ln/>
        </p:spPr>
      </p:sp>
      <p:sp>
        <p:nvSpPr>
          <p:cNvPr id="2129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31341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1105D-6413-4698-B894-F79B54BEF861}" type="slidenum">
              <a:rPr lang="en-US" altLang="en-US"/>
              <a:pPr/>
              <a:t>32</a:t>
            </a:fld>
            <a:endParaRPr lang="en-US" altLang="en-US"/>
          </a:p>
        </p:txBody>
      </p:sp>
      <p:sp>
        <p:nvSpPr>
          <p:cNvPr id="212994" name="Rectangle 2"/>
          <p:cNvSpPr>
            <a:spLocks noGrp="1" noRot="1" noChangeAspect="1" noChangeArrowheads="1" noTextEdit="1"/>
          </p:cNvSpPr>
          <p:nvPr>
            <p:ph type="sldImg"/>
          </p:nvPr>
        </p:nvSpPr>
        <p:spPr>
          <a:xfrm>
            <a:off x="1143000" y="685800"/>
            <a:ext cx="4572000" cy="3429000"/>
          </a:xfrm>
          <a:ln/>
        </p:spPr>
      </p:sp>
      <p:sp>
        <p:nvSpPr>
          <p:cNvPr id="2129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954874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1.5 min</a:t>
            </a:r>
          </a:p>
          <a:p>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sz="1050" b="0" kern="1200" dirty="0">
                <a:solidFill>
                  <a:schemeClr val="tx1"/>
                </a:solidFill>
                <a:effectLst/>
                <a:latin typeface="Book Antiqua"/>
                <a:ea typeface="+mn-ea"/>
                <a:cs typeface="Book Antiqua"/>
              </a:rPr>
              <a:t>Let's look at a</a:t>
            </a:r>
            <a:r>
              <a:rPr lang="en-US" sz="1050" b="0" kern="1200" baseline="0" dirty="0">
                <a:solidFill>
                  <a:schemeClr val="tx1"/>
                </a:solidFill>
                <a:effectLst/>
                <a:latin typeface="Book Antiqua"/>
                <a:ea typeface="+mn-ea"/>
                <a:cs typeface="Book Antiqua"/>
              </a:rPr>
              <a:t> chemistry example. </a:t>
            </a:r>
            <a:r>
              <a:rPr lang="en-US" dirty="0">
                <a:sym typeface="Wingdings" pitchFamily="2" charset="2"/>
              </a:rPr>
              <a:t>Campers can adjust the settings on a butane stove to determine the efficiency of the reaction. [teacher</a:t>
            </a:r>
            <a:r>
              <a:rPr lang="en-US" baseline="0" dirty="0">
                <a:sym typeface="Wingdings" pitchFamily="2" charset="2"/>
              </a:rPr>
              <a:t> read question]</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[animate 1st bullet] The first step is to calculate the theoretical yield of the reaction. [teacher show how to calculate theoretical yield, 303.4 g. calculation shown in sidebar]</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[animate 2nd bullet] Now that we know the theoretical and actual yields, we can calculate percent yield. [teacher show how to calculate percent yield: 285/303.4 = 93.9%]</a:t>
            </a:r>
            <a:endParaRPr lang="en-US" sz="105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33</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1.5 min</a:t>
            </a:r>
          </a:p>
          <a:p>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sz="1050" b="0" kern="1200" dirty="0">
                <a:solidFill>
                  <a:schemeClr val="tx1"/>
                </a:solidFill>
                <a:effectLst/>
                <a:latin typeface="Book Antiqua"/>
                <a:ea typeface="+mn-ea"/>
                <a:cs typeface="Book Antiqua"/>
              </a:rPr>
              <a:t>Let's look at a</a:t>
            </a:r>
            <a:r>
              <a:rPr lang="en-US" sz="1050" b="0" kern="1200" baseline="0" dirty="0">
                <a:solidFill>
                  <a:schemeClr val="tx1"/>
                </a:solidFill>
                <a:effectLst/>
                <a:latin typeface="Book Antiqua"/>
                <a:ea typeface="+mn-ea"/>
                <a:cs typeface="Book Antiqua"/>
              </a:rPr>
              <a:t> chemistry example. </a:t>
            </a:r>
            <a:r>
              <a:rPr lang="en-US" dirty="0">
                <a:sym typeface="Wingdings" pitchFamily="2" charset="2"/>
              </a:rPr>
              <a:t>Campers can adjust the settings on a butane stove to determine the efficiency of the reaction. [teacher</a:t>
            </a:r>
            <a:r>
              <a:rPr lang="en-US" baseline="0" dirty="0">
                <a:sym typeface="Wingdings" pitchFamily="2" charset="2"/>
              </a:rPr>
              <a:t> read question]</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[animate 1st bullet] The first step is to calculate the theoretical yield of the reaction. [teacher show how to calculate theoretical yield, 303.4 g. calculation shown in sidebar]</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[animate 2nd bullet] Now that we know the theoretical and actual yields, we can calculate percent yield. [teacher show how to calculate percent yield: 285/303.4 = 93.9%]</a:t>
            </a:r>
            <a:endParaRPr lang="en-US" sz="105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34</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1.5 min</a:t>
            </a:r>
          </a:p>
          <a:p>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sz="1050" b="0" kern="1200" dirty="0">
                <a:solidFill>
                  <a:schemeClr val="tx1"/>
                </a:solidFill>
                <a:effectLst/>
                <a:latin typeface="Book Antiqua"/>
                <a:ea typeface="+mn-ea"/>
                <a:cs typeface="Book Antiqua"/>
              </a:rPr>
              <a:t>Let's look at a</a:t>
            </a:r>
            <a:r>
              <a:rPr lang="en-US" sz="1050" b="0" kern="1200" baseline="0" dirty="0">
                <a:solidFill>
                  <a:schemeClr val="tx1"/>
                </a:solidFill>
                <a:effectLst/>
                <a:latin typeface="Book Antiqua"/>
                <a:ea typeface="+mn-ea"/>
                <a:cs typeface="Book Antiqua"/>
              </a:rPr>
              <a:t> chemistry example. </a:t>
            </a:r>
            <a:r>
              <a:rPr lang="en-US" dirty="0">
                <a:sym typeface="Wingdings" pitchFamily="2" charset="2"/>
              </a:rPr>
              <a:t>Campers can adjust the settings on a butane stove to determine the efficiency of the reaction. [teacher</a:t>
            </a:r>
            <a:r>
              <a:rPr lang="en-US" baseline="0" dirty="0">
                <a:sym typeface="Wingdings" pitchFamily="2" charset="2"/>
              </a:rPr>
              <a:t> read question]</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[animate 1st bullet] The first step is to calculate the theoretical yield of the reaction. [teacher show how to calculate theoretical yield, 303.4 g. calculation shown in sidebar]</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[animate 2nd bullet] Now that we know the theoretical and actual yields, we can calculate percent yield. [teacher show how to calculate percent yield: 285/303.4 = 93.9%]</a:t>
            </a:r>
            <a:endParaRPr lang="en-US" sz="105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6369548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0.5 min</a:t>
            </a:r>
          </a:p>
          <a:p>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Why are chemists interested in percent yield?</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[animate 1st bullet] Many chemists and chemical engineers work on developing processes for making chemicals more efficiently--using less energy, producing less waste, or using less toxic chemicals. To compare the effectiveness of different processes, they may compare the percent yield of each process.</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[animate 2nd bullet] It's also important in chemical manufacturing to know how much of a product you will get. If you know the percent yield of a particular reaction process, you can predict how much product (and how much waste) will form.</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[animate 3rd bullet] Comparing percent yield of different production runs can help you identify problems in the system. If you usually get 85% yield and then one run yields only 50%, that's a sign that there may be a problem in the system.</a:t>
            </a:r>
          </a:p>
          <a:p>
            <a:r>
              <a:rPr lang="en-US" sz="1050" kern="1200" dirty="0">
                <a:solidFill>
                  <a:schemeClr val="tx1"/>
                </a:solidFill>
                <a:effectLst/>
                <a:latin typeface="Book Antiqua"/>
                <a:ea typeface="+mn-ea"/>
                <a:cs typeface="Book Antiqua"/>
              </a:rPr>
              <a:t> </a:t>
            </a:r>
          </a:p>
          <a:p>
            <a:r>
              <a:rPr lang="en-US" sz="1050" b="1" u="sng" kern="1200" dirty="0">
                <a:solidFill>
                  <a:schemeClr val="tx1"/>
                </a:solidFill>
                <a:effectLst/>
                <a:latin typeface="Book Antiqua"/>
                <a:ea typeface="+mn-ea"/>
                <a:cs typeface="Book Antiqua"/>
              </a:rPr>
              <a:t>SOURCES:</a:t>
            </a:r>
            <a:endParaRPr lang="en-US" sz="1050" kern="1200" dirty="0">
              <a:solidFill>
                <a:schemeClr val="tx1"/>
              </a:solidFill>
              <a:effectLst/>
              <a:latin typeface="Book Antiqua"/>
              <a:ea typeface="+mn-ea"/>
              <a:cs typeface="Book Antiqua"/>
            </a:endParaRPr>
          </a:p>
          <a:p>
            <a:r>
              <a:rPr lang="en-US" sz="1050" b="0" u="none" kern="1200" dirty="0">
                <a:solidFill>
                  <a:schemeClr val="tx1"/>
                </a:solidFill>
                <a:effectLst/>
                <a:latin typeface="Book Antiqua"/>
                <a:ea typeface="+mn-ea"/>
                <a:cs typeface="Book Antiqua"/>
              </a:rPr>
              <a:t>http://commons.wikimedia.org/wiki/File:Chemical_Plant_Western_Reclamation.jpg</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36</a:t>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Timing</a:t>
            </a:r>
            <a:r>
              <a:rPr lang="en-US" b="1" baseline="0" dirty="0"/>
              <a:t> ≈ 0.5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b="1" baseline="0" dirty="0"/>
          </a:p>
          <a:p>
            <a:pPr marL="0" marR="0" indent="0" algn="l" defTabSz="914400" rtl="0" eaLnBrk="1" fontAlgn="base" latinLnBrk="0" hangingPunct="1">
              <a:lnSpc>
                <a:spcPct val="100000"/>
              </a:lnSpc>
              <a:spcBef>
                <a:spcPts val="571"/>
              </a:spcBef>
              <a:spcAft>
                <a:spcPct val="0"/>
              </a:spcAft>
              <a:buClrTx/>
              <a:buSzTx/>
              <a:buFont typeface="Arial"/>
              <a:buChar char="•"/>
              <a:tabLst/>
              <a:defRPr/>
            </a:pPr>
            <a:r>
              <a:rPr lang="en-US" b="0" i="0" baseline="0" dirty="0"/>
              <a:t>There are several ways to predict and describe the yield of a chemical reaction.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b="0" baseline="0" dirty="0"/>
          </a:p>
          <a:p>
            <a:r>
              <a:rPr lang="en-US" sz="1050" b="1" u="sng" kern="1200" dirty="0">
                <a:solidFill>
                  <a:schemeClr val="tx1"/>
                </a:solidFill>
                <a:effectLst/>
                <a:latin typeface="Book Antiqua"/>
                <a:ea typeface="+mn-ea"/>
                <a:cs typeface="Book Antiqua"/>
              </a:rPr>
              <a:t>SOURCES:</a:t>
            </a:r>
            <a:endParaRPr lang="en-US" sz="1050" kern="1200" dirty="0">
              <a:solidFill>
                <a:schemeClr val="tx1"/>
              </a:solidFill>
              <a:effectLst/>
              <a:latin typeface="Book Antiqua"/>
              <a:ea typeface="+mn-ea"/>
              <a:cs typeface="Book Antiqua"/>
            </a:endParaRPr>
          </a:p>
          <a:p>
            <a:r>
              <a:rPr lang="en-US" sz="1050" b="0" u="none" kern="1200" dirty="0">
                <a:solidFill>
                  <a:schemeClr val="tx1"/>
                </a:solidFill>
                <a:effectLst/>
                <a:latin typeface="Book Antiqua"/>
                <a:ea typeface="+mn-ea"/>
                <a:cs typeface="Book Antiqua"/>
              </a:rPr>
              <a:t>CC:http://commons.wikimedia.org </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40767240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0.5 min</a:t>
            </a:r>
          </a:p>
          <a:p>
            <a:endParaRPr lang="en-US" sz="1050" b="1" kern="1200" dirty="0">
              <a:solidFill>
                <a:schemeClr val="tx1"/>
              </a:solidFill>
              <a:effectLst/>
              <a:latin typeface="Book Antiqua"/>
              <a:ea typeface="+mn-ea"/>
              <a:cs typeface="Book Antiqua"/>
            </a:endParaRPr>
          </a:p>
          <a:p>
            <a:r>
              <a:rPr lang="en-US" sz="1050" b="0" kern="1200" dirty="0">
                <a:solidFill>
                  <a:schemeClr val="tx1"/>
                </a:solidFill>
                <a:effectLst/>
                <a:latin typeface="Book Antiqua"/>
                <a:ea typeface="+mn-ea"/>
                <a:cs typeface="Book Antiqua"/>
              </a:rPr>
              <a:t>In this lesson, you learned about limiting</a:t>
            </a:r>
            <a:r>
              <a:rPr lang="en-US" sz="1050" b="0" kern="1200" baseline="0" dirty="0">
                <a:solidFill>
                  <a:schemeClr val="tx1"/>
                </a:solidFill>
                <a:effectLst/>
                <a:latin typeface="Book Antiqua"/>
                <a:ea typeface="+mn-ea"/>
                <a:cs typeface="Book Antiqua"/>
              </a:rPr>
              <a:t> and excess reactants and about reaction yield. In this assignment, you will apply what you have learned.</a:t>
            </a:r>
            <a:endParaRPr lang="en-US" sz="1050" b="0" kern="1200" dirty="0">
              <a:solidFill>
                <a:schemeClr val="tx1"/>
              </a:solidFill>
              <a:effectLst/>
              <a:latin typeface="Book Antiqua"/>
              <a:ea typeface="+mn-ea"/>
              <a:cs typeface="Book Antiqua"/>
            </a:endParaRPr>
          </a:p>
          <a:p>
            <a:endParaRPr lang="en-US" sz="105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38</a:t>
            </a:fld>
            <a:endParaRPr lang="en-US" dirty="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A70DE-0942-4D29-AD81-501F4D35C41E}" type="slidenum">
              <a:rPr lang="en-US" altLang="en-US">
                <a:solidFill>
                  <a:prstClr val="black"/>
                </a:solidFill>
              </a:rPr>
              <a:pPr/>
              <a:t>39</a:t>
            </a:fld>
            <a:endParaRPr lang="en-US" altLang="en-US">
              <a:solidFill>
                <a:prstClr val="black"/>
              </a:solidFill>
            </a:endParaRPr>
          </a:p>
        </p:txBody>
      </p:sp>
      <p:sp>
        <p:nvSpPr>
          <p:cNvPr id="169986" name="Rectangle 2"/>
          <p:cNvSpPr>
            <a:spLocks noGrp="1" noRot="1" noChangeAspect="1" noChangeArrowheads="1" noTextEdit="1"/>
          </p:cNvSpPr>
          <p:nvPr>
            <p:ph type="sldImg"/>
          </p:nvPr>
        </p:nvSpPr>
        <p:spPr>
          <a:xfrm>
            <a:off x="1143000" y="685800"/>
            <a:ext cx="4572000" cy="3429000"/>
          </a:xfrm>
          <a:ln/>
        </p:spPr>
      </p:sp>
      <p:sp>
        <p:nvSpPr>
          <p:cNvPr id="169987"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40483421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A70DE-0942-4D29-AD81-501F4D35C41E}" type="slidenum">
              <a:rPr lang="en-US" altLang="en-US"/>
              <a:pPr/>
              <a:t>40</a:t>
            </a:fld>
            <a:endParaRPr lang="en-US" altLang="en-US"/>
          </a:p>
        </p:txBody>
      </p:sp>
      <p:sp>
        <p:nvSpPr>
          <p:cNvPr id="169986" name="Rectangle 2"/>
          <p:cNvSpPr>
            <a:spLocks noGrp="1" noRot="1" noChangeAspect="1" noChangeArrowheads="1" noTextEdit="1"/>
          </p:cNvSpPr>
          <p:nvPr>
            <p:ph type="sldImg"/>
          </p:nvPr>
        </p:nvSpPr>
        <p:spPr>
          <a:xfrm>
            <a:off x="1143000" y="685800"/>
            <a:ext cx="4572000" cy="3429000"/>
          </a:xfrm>
          <a:ln/>
        </p:spPr>
      </p:sp>
      <p:sp>
        <p:nvSpPr>
          <p:cNvPr id="169987"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4048342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0" kern="1200" dirty="0">
              <a:solidFill>
                <a:schemeClr val="tx1"/>
              </a:solidFill>
              <a:effectLst/>
              <a:latin typeface="Book Antiqua"/>
              <a:ea typeface="+mn-ea"/>
              <a:cs typeface="Book Antiqua"/>
            </a:endParaRPr>
          </a:p>
          <a:p>
            <a:r>
              <a:rPr lang="en-US" sz="1050" b="1" kern="1200" dirty="0">
                <a:solidFill>
                  <a:schemeClr val="tx1"/>
                </a:solidFill>
                <a:effectLst/>
                <a:latin typeface="Book Antiqua"/>
                <a:ea typeface="+mn-ea"/>
                <a:cs typeface="Book Antiqua"/>
              </a:rPr>
              <a:t>Entry</a:t>
            </a:r>
            <a:r>
              <a:rPr lang="en-US" sz="1050" b="1" kern="1200" baseline="0" dirty="0">
                <a:solidFill>
                  <a:schemeClr val="tx1"/>
                </a:solidFill>
                <a:effectLst/>
                <a:latin typeface="Book Antiqua"/>
                <a:ea typeface="+mn-ea"/>
                <a:cs typeface="Book Antiqua"/>
              </a:rPr>
              <a:t> audio:</a:t>
            </a:r>
            <a:r>
              <a:rPr lang="en-US" sz="1050" b="0" kern="1200" baseline="0" dirty="0">
                <a:solidFill>
                  <a:schemeClr val="tx1"/>
                </a:solidFill>
                <a:effectLst/>
                <a:latin typeface="Book Antiqua"/>
                <a:ea typeface="+mn-ea"/>
                <a:cs typeface="Book Antiqua"/>
              </a:rPr>
              <a:t> Refresh your memory on solving stoichiometry problems by completing these examples.</a:t>
            </a:r>
          </a:p>
          <a:p>
            <a:r>
              <a:rPr lang="en-US" sz="1050" b="1" kern="1200" baseline="0" dirty="0">
                <a:solidFill>
                  <a:schemeClr val="tx1"/>
                </a:solidFill>
                <a:effectLst/>
                <a:latin typeface="Book Antiqua"/>
                <a:ea typeface="+mn-ea"/>
                <a:cs typeface="Book Antiqua"/>
              </a:rPr>
              <a:t>Hint1 audio:</a:t>
            </a:r>
            <a:r>
              <a:rPr lang="en-US" sz="1050" b="0" kern="1200" baseline="0" dirty="0">
                <a:solidFill>
                  <a:schemeClr val="tx1"/>
                </a:solidFill>
                <a:effectLst/>
                <a:latin typeface="Book Antiqua"/>
                <a:ea typeface="+mn-ea"/>
                <a:cs typeface="Book Antiqua"/>
              </a:rPr>
              <a:t> Make sure you</a:t>
            </a:r>
            <a:r>
              <a:rPr lang="en-US" sz="1050" b="1" kern="1200" baseline="0" dirty="0">
                <a:solidFill>
                  <a:schemeClr val="tx1"/>
                </a:solidFill>
                <a:effectLst/>
                <a:latin typeface="Book Antiqua"/>
                <a:ea typeface="+mn-ea"/>
                <a:cs typeface="Book Antiqua"/>
              </a:rPr>
              <a:t> </a:t>
            </a:r>
            <a:r>
              <a:rPr lang="en-US" sz="1050" b="0" kern="1200" baseline="0" dirty="0">
                <a:solidFill>
                  <a:schemeClr val="tx1"/>
                </a:solidFill>
                <a:effectLst/>
                <a:latin typeface="Book Antiqua"/>
                <a:ea typeface="+mn-ea"/>
                <a:cs typeface="Book Antiqua"/>
              </a:rPr>
              <a:t>find the molar mass, then change grams to moles, then use the mole ratio of oxygen to acetylene to find moles of oxygen, and convert moles to grams.</a:t>
            </a:r>
          </a:p>
          <a:p>
            <a:r>
              <a:rPr lang="en-US" sz="1050" b="1" kern="1200" baseline="0" dirty="0">
                <a:solidFill>
                  <a:schemeClr val="tx1"/>
                </a:solidFill>
                <a:effectLst/>
                <a:latin typeface="Book Antiqua"/>
                <a:ea typeface="+mn-ea"/>
                <a:cs typeface="Book Antiqua"/>
              </a:rPr>
              <a:t>Hint2 audio:</a:t>
            </a:r>
            <a:r>
              <a:rPr lang="en-US" sz="1050" b="0" kern="1200" baseline="0" dirty="0">
                <a:solidFill>
                  <a:schemeClr val="tx1"/>
                </a:solidFill>
                <a:effectLst/>
                <a:latin typeface="Book Antiqua"/>
                <a:ea typeface="+mn-ea"/>
                <a:cs typeface="Book Antiqua"/>
              </a:rPr>
              <a:t> Use the periodic table to determine the molar mass of each substance and follow the steps of stoichiometry.</a:t>
            </a:r>
          </a:p>
          <a:p>
            <a:r>
              <a:rPr lang="en-US" sz="1050" b="1" kern="1200" baseline="0" dirty="0">
                <a:solidFill>
                  <a:schemeClr val="tx1"/>
                </a:solidFill>
                <a:effectLst/>
                <a:latin typeface="Book Antiqua"/>
                <a:ea typeface="+mn-ea"/>
                <a:cs typeface="Book Antiqua"/>
              </a:rPr>
              <a:t>Exit audio:</a:t>
            </a:r>
            <a:r>
              <a:rPr lang="en-US" sz="1050" b="0" kern="1200" baseline="0" dirty="0">
                <a:solidFill>
                  <a:schemeClr val="tx1"/>
                </a:solidFill>
                <a:effectLst/>
                <a:latin typeface="Book Antiqua"/>
                <a:ea typeface="+mn-ea"/>
                <a:cs typeface="Book Antiqua"/>
              </a:rPr>
              <a:t> Now that you have reviewed some stoichiometry problems, we can begin to look at a useful application of stoichiometry: limiting reactants.</a:t>
            </a:r>
            <a:endParaRPr lang="en-US" sz="1050" b="1"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6083899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BE79DE-2C9E-45DE-8D4A-A888FC1D6AAE}" type="slidenum">
              <a:rPr lang="en-US" altLang="en-US">
                <a:solidFill>
                  <a:prstClr val="black"/>
                </a:solidFill>
              </a:rPr>
              <a:pPr/>
              <a:t>41</a:t>
            </a:fld>
            <a:endParaRPr lang="en-US" altLang="en-US">
              <a:solidFill>
                <a:prstClr val="black"/>
              </a:solidFill>
            </a:endParaRPr>
          </a:p>
        </p:txBody>
      </p:sp>
      <p:sp>
        <p:nvSpPr>
          <p:cNvPr id="216066" name="Rectangle 2"/>
          <p:cNvSpPr>
            <a:spLocks noGrp="1" noRot="1" noChangeAspect="1" noChangeArrowheads="1" noTextEdit="1"/>
          </p:cNvSpPr>
          <p:nvPr>
            <p:ph type="sldImg"/>
          </p:nvPr>
        </p:nvSpPr>
        <p:spPr>
          <a:xfrm>
            <a:off x="1143000" y="685800"/>
            <a:ext cx="4572000" cy="3429000"/>
          </a:xfrm>
          <a:ln/>
        </p:spPr>
      </p:sp>
      <p:sp>
        <p:nvSpPr>
          <p:cNvPr id="2160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208213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BE79DE-2C9E-45DE-8D4A-A888FC1D6AAE}" type="slidenum">
              <a:rPr lang="en-US" altLang="en-US"/>
              <a:pPr/>
              <a:t>42</a:t>
            </a:fld>
            <a:endParaRPr lang="en-US" altLang="en-US"/>
          </a:p>
        </p:txBody>
      </p:sp>
      <p:sp>
        <p:nvSpPr>
          <p:cNvPr id="216066" name="Rectangle 2"/>
          <p:cNvSpPr>
            <a:spLocks noGrp="1" noRot="1" noChangeAspect="1" noChangeArrowheads="1" noTextEdit="1"/>
          </p:cNvSpPr>
          <p:nvPr>
            <p:ph type="sldImg"/>
          </p:nvPr>
        </p:nvSpPr>
        <p:spPr>
          <a:xfrm>
            <a:off x="1143000" y="685800"/>
            <a:ext cx="4572000" cy="3429000"/>
          </a:xfrm>
          <a:ln/>
        </p:spPr>
      </p:sp>
      <p:sp>
        <p:nvSpPr>
          <p:cNvPr id="2160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208213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4EF75D-C16C-407B-BEA4-27166643DE4C}" type="slidenum">
              <a:rPr lang="en-US" altLang="en-US">
                <a:solidFill>
                  <a:prstClr val="black"/>
                </a:solidFill>
              </a:rPr>
              <a:pPr/>
              <a:t>43</a:t>
            </a:fld>
            <a:endParaRPr lang="en-US" altLang="en-US">
              <a:solidFill>
                <a:prstClr val="black"/>
              </a:solidFill>
            </a:endParaRPr>
          </a:p>
        </p:txBody>
      </p:sp>
      <p:sp>
        <p:nvSpPr>
          <p:cNvPr id="217090" name="Rectangle 2"/>
          <p:cNvSpPr>
            <a:spLocks noGrp="1" noRot="1" noChangeAspect="1" noChangeArrowheads="1" noTextEdit="1"/>
          </p:cNvSpPr>
          <p:nvPr>
            <p:ph type="sldImg"/>
          </p:nvPr>
        </p:nvSpPr>
        <p:spPr>
          <a:xfrm>
            <a:off x="1143000" y="685800"/>
            <a:ext cx="4572000" cy="3429000"/>
          </a:xfrm>
          <a:ln/>
        </p:spPr>
      </p:sp>
      <p:sp>
        <p:nvSpPr>
          <p:cNvPr id="2170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77427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4EF75D-C16C-407B-BEA4-27166643DE4C}" type="slidenum">
              <a:rPr lang="en-US" altLang="en-US"/>
              <a:pPr/>
              <a:t>44</a:t>
            </a:fld>
            <a:endParaRPr lang="en-US" altLang="en-US"/>
          </a:p>
        </p:txBody>
      </p:sp>
      <p:sp>
        <p:nvSpPr>
          <p:cNvPr id="217090" name="Rectangle 2"/>
          <p:cNvSpPr>
            <a:spLocks noGrp="1" noRot="1" noChangeAspect="1" noChangeArrowheads="1" noTextEdit="1"/>
          </p:cNvSpPr>
          <p:nvPr>
            <p:ph type="sldImg"/>
          </p:nvPr>
        </p:nvSpPr>
        <p:spPr>
          <a:xfrm>
            <a:off x="1143000" y="685800"/>
            <a:ext cx="4572000" cy="3429000"/>
          </a:xfrm>
          <a:ln/>
        </p:spPr>
      </p:sp>
      <p:sp>
        <p:nvSpPr>
          <p:cNvPr id="2170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77427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endParaRPr lang="en-US" sz="105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45</a:t>
            </a:fld>
            <a:endParaRPr lang="en-US" dirty="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endParaRPr lang="en-US" sz="105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46</a:t>
            </a:fld>
            <a:endParaRPr lang="en-US" dirty="0">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endParaRPr lang="en-US" sz="105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41928145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endParaRPr lang="en-US" sz="105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1250790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0" kern="1200" dirty="0">
              <a:solidFill>
                <a:schemeClr val="tx1"/>
              </a:solidFill>
              <a:effectLst/>
              <a:latin typeface="Book Antiqua"/>
              <a:ea typeface="+mn-ea"/>
              <a:cs typeface="Book Antiqua"/>
            </a:endParaRPr>
          </a:p>
          <a:p>
            <a:r>
              <a:rPr lang="en-US" sz="1050" b="1" kern="1200" dirty="0">
                <a:solidFill>
                  <a:schemeClr val="tx1"/>
                </a:solidFill>
                <a:effectLst/>
                <a:latin typeface="Book Antiqua"/>
                <a:ea typeface="+mn-ea"/>
                <a:cs typeface="Book Antiqua"/>
              </a:rPr>
              <a:t>Entry</a:t>
            </a:r>
            <a:r>
              <a:rPr lang="en-US" sz="1050" b="1" kern="1200" baseline="0" dirty="0">
                <a:solidFill>
                  <a:schemeClr val="tx1"/>
                </a:solidFill>
                <a:effectLst/>
                <a:latin typeface="Book Antiqua"/>
                <a:ea typeface="+mn-ea"/>
                <a:cs typeface="Book Antiqua"/>
              </a:rPr>
              <a:t> audio:</a:t>
            </a:r>
            <a:r>
              <a:rPr lang="en-US" sz="1050" b="0" kern="1200" baseline="0" dirty="0">
                <a:solidFill>
                  <a:schemeClr val="tx1"/>
                </a:solidFill>
                <a:effectLst/>
                <a:latin typeface="Book Antiqua"/>
                <a:ea typeface="+mn-ea"/>
                <a:cs typeface="Book Antiqua"/>
              </a:rPr>
              <a:t> Refresh your memory on solving stoichiometry problems by completing these examples.</a:t>
            </a:r>
          </a:p>
          <a:p>
            <a:r>
              <a:rPr lang="en-US" sz="1050" b="1" kern="1200" baseline="0" dirty="0">
                <a:solidFill>
                  <a:schemeClr val="tx1"/>
                </a:solidFill>
                <a:effectLst/>
                <a:latin typeface="Book Antiqua"/>
                <a:ea typeface="+mn-ea"/>
                <a:cs typeface="Book Antiqua"/>
              </a:rPr>
              <a:t>Hint1 audio:</a:t>
            </a:r>
            <a:r>
              <a:rPr lang="en-US" sz="1050" b="0" kern="1200" baseline="0" dirty="0">
                <a:solidFill>
                  <a:schemeClr val="tx1"/>
                </a:solidFill>
                <a:effectLst/>
                <a:latin typeface="Book Antiqua"/>
                <a:ea typeface="+mn-ea"/>
                <a:cs typeface="Book Antiqua"/>
              </a:rPr>
              <a:t> Make sure you</a:t>
            </a:r>
            <a:r>
              <a:rPr lang="en-US" sz="1050" b="1" kern="1200" baseline="0" dirty="0">
                <a:solidFill>
                  <a:schemeClr val="tx1"/>
                </a:solidFill>
                <a:effectLst/>
                <a:latin typeface="Book Antiqua"/>
                <a:ea typeface="+mn-ea"/>
                <a:cs typeface="Book Antiqua"/>
              </a:rPr>
              <a:t> </a:t>
            </a:r>
            <a:r>
              <a:rPr lang="en-US" sz="1050" b="0" kern="1200" baseline="0" dirty="0">
                <a:solidFill>
                  <a:schemeClr val="tx1"/>
                </a:solidFill>
                <a:effectLst/>
                <a:latin typeface="Book Antiqua"/>
                <a:ea typeface="+mn-ea"/>
                <a:cs typeface="Book Antiqua"/>
              </a:rPr>
              <a:t>find the molar mass, then change grams to moles, then use the mole ratio of oxygen to acetylene to find moles of oxygen, and convert moles to grams.</a:t>
            </a:r>
          </a:p>
          <a:p>
            <a:r>
              <a:rPr lang="en-US" sz="1050" b="1" kern="1200" baseline="0" dirty="0">
                <a:solidFill>
                  <a:schemeClr val="tx1"/>
                </a:solidFill>
                <a:effectLst/>
                <a:latin typeface="Book Antiqua"/>
                <a:ea typeface="+mn-ea"/>
                <a:cs typeface="Book Antiqua"/>
              </a:rPr>
              <a:t>Hint2 audio:</a:t>
            </a:r>
            <a:r>
              <a:rPr lang="en-US" sz="1050" b="0" kern="1200" baseline="0" dirty="0">
                <a:solidFill>
                  <a:schemeClr val="tx1"/>
                </a:solidFill>
                <a:effectLst/>
                <a:latin typeface="Book Antiqua"/>
                <a:ea typeface="+mn-ea"/>
                <a:cs typeface="Book Antiqua"/>
              </a:rPr>
              <a:t> Use the periodic table to determine the molar mass of each substance and follow the steps of stoichiometry.</a:t>
            </a:r>
          </a:p>
          <a:p>
            <a:r>
              <a:rPr lang="en-US" sz="1050" b="1" kern="1200" baseline="0" dirty="0">
                <a:solidFill>
                  <a:schemeClr val="tx1"/>
                </a:solidFill>
                <a:effectLst/>
                <a:latin typeface="Book Antiqua"/>
                <a:ea typeface="+mn-ea"/>
                <a:cs typeface="Book Antiqua"/>
              </a:rPr>
              <a:t>Exit audio:</a:t>
            </a:r>
            <a:r>
              <a:rPr lang="en-US" sz="1050" b="0" kern="1200" baseline="0" dirty="0">
                <a:solidFill>
                  <a:schemeClr val="tx1"/>
                </a:solidFill>
                <a:effectLst/>
                <a:latin typeface="Book Antiqua"/>
                <a:ea typeface="+mn-ea"/>
                <a:cs typeface="Book Antiqua"/>
              </a:rPr>
              <a:t> Now that you have reviewed some stoichiometry problems, we can begin to look at a useful application of stoichiometry: limiting reactants.</a:t>
            </a:r>
            <a:endParaRPr lang="en-US" sz="1050" b="1"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839718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0" kern="1200" dirty="0">
              <a:solidFill>
                <a:schemeClr val="tx1"/>
              </a:solidFill>
              <a:effectLst/>
              <a:latin typeface="Book Antiqua"/>
              <a:ea typeface="+mn-ea"/>
              <a:cs typeface="Book Antiqua"/>
            </a:endParaRPr>
          </a:p>
          <a:p>
            <a:r>
              <a:rPr lang="en-US" sz="1050" b="1" kern="1200" dirty="0">
                <a:solidFill>
                  <a:schemeClr val="tx1"/>
                </a:solidFill>
                <a:effectLst/>
                <a:latin typeface="Book Antiqua"/>
                <a:ea typeface="+mn-ea"/>
                <a:cs typeface="Book Antiqua"/>
              </a:rPr>
              <a:t>Entry</a:t>
            </a:r>
            <a:r>
              <a:rPr lang="en-US" sz="1050" b="1" kern="1200" baseline="0" dirty="0">
                <a:solidFill>
                  <a:schemeClr val="tx1"/>
                </a:solidFill>
                <a:effectLst/>
                <a:latin typeface="Book Antiqua"/>
                <a:ea typeface="+mn-ea"/>
                <a:cs typeface="Book Antiqua"/>
              </a:rPr>
              <a:t> audio:</a:t>
            </a:r>
            <a:r>
              <a:rPr lang="en-US" sz="1050" b="0" kern="1200" baseline="0" dirty="0">
                <a:solidFill>
                  <a:schemeClr val="tx1"/>
                </a:solidFill>
                <a:effectLst/>
                <a:latin typeface="Book Antiqua"/>
                <a:ea typeface="+mn-ea"/>
                <a:cs typeface="Book Antiqua"/>
              </a:rPr>
              <a:t> Refresh your memory on solving stoichiometry problems by completing these examples.</a:t>
            </a:r>
          </a:p>
          <a:p>
            <a:r>
              <a:rPr lang="en-US" sz="1050" b="1" kern="1200" baseline="0" dirty="0">
                <a:solidFill>
                  <a:schemeClr val="tx1"/>
                </a:solidFill>
                <a:effectLst/>
                <a:latin typeface="Book Antiqua"/>
                <a:ea typeface="+mn-ea"/>
                <a:cs typeface="Book Antiqua"/>
              </a:rPr>
              <a:t>Hint1 audio:</a:t>
            </a:r>
            <a:r>
              <a:rPr lang="en-US" sz="1050" b="0" kern="1200" baseline="0" dirty="0">
                <a:solidFill>
                  <a:schemeClr val="tx1"/>
                </a:solidFill>
                <a:effectLst/>
                <a:latin typeface="Book Antiqua"/>
                <a:ea typeface="+mn-ea"/>
                <a:cs typeface="Book Antiqua"/>
              </a:rPr>
              <a:t> Make sure you</a:t>
            </a:r>
            <a:r>
              <a:rPr lang="en-US" sz="1050" b="1" kern="1200" baseline="0" dirty="0">
                <a:solidFill>
                  <a:schemeClr val="tx1"/>
                </a:solidFill>
                <a:effectLst/>
                <a:latin typeface="Book Antiqua"/>
                <a:ea typeface="+mn-ea"/>
                <a:cs typeface="Book Antiqua"/>
              </a:rPr>
              <a:t> </a:t>
            </a:r>
            <a:r>
              <a:rPr lang="en-US" sz="1050" b="0" kern="1200" baseline="0" dirty="0">
                <a:solidFill>
                  <a:schemeClr val="tx1"/>
                </a:solidFill>
                <a:effectLst/>
                <a:latin typeface="Book Antiqua"/>
                <a:ea typeface="+mn-ea"/>
                <a:cs typeface="Book Antiqua"/>
              </a:rPr>
              <a:t>find the molar mass, then change grams to moles, then use the mole ratio of oxygen to acetylene to find moles of oxygen, and convert moles to grams.</a:t>
            </a:r>
          </a:p>
          <a:p>
            <a:r>
              <a:rPr lang="en-US" sz="1050" b="1" kern="1200" baseline="0" dirty="0">
                <a:solidFill>
                  <a:schemeClr val="tx1"/>
                </a:solidFill>
                <a:effectLst/>
                <a:latin typeface="Book Antiqua"/>
                <a:ea typeface="+mn-ea"/>
                <a:cs typeface="Book Antiqua"/>
              </a:rPr>
              <a:t>Hint2 audio:</a:t>
            </a:r>
            <a:r>
              <a:rPr lang="en-US" sz="1050" b="0" kern="1200" baseline="0" dirty="0">
                <a:solidFill>
                  <a:schemeClr val="tx1"/>
                </a:solidFill>
                <a:effectLst/>
                <a:latin typeface="Book Antiqua"/>
                <a:ea typeface="+mn-ea"/>
                <a:cs typeface="Book Antiqua"/>
              </a:rPr>
              <a:t> Use the periodic table to determine the molar mass of each substance and follow the steps of stoichiometry.</a:t>
            </a:r>
          </a:p>
          <a:p>
            <a:r>
              <a:rPr lang="en-US" sz="1050" b="1" kern="1200" baseline="0" dirty="0">
                <a:solidFill>
                  <a:schemeClr val="tx1"/>
                </a:solidFill>
                <a:effectLst/>
                <a:latin typeface="Book Antiqua"/>
                <a:ea typeface="+mn-ea"/>
                <a:cs typeface="Book Antiqua"/>
              </a:rPr>
              <a:t>Exit audio:</a:t>
            </a:r>
            <a:r>
              <a:rPr lang="en-US" sz="1050" b="0" kern="1200" baseline="0" dirty="0">
                <a:solidFill>
                  <a:schemeClr val="tx1"/>
                </a:solidFill>
                <a:effectLst/>
                <a:latin typeface="Book Antiqua"/>
                <a:ea typeface="+mn-ea"/>
                <a:cs typeface="Book Antiqua"/>
              </a:rPr>
              <a:t> Now that you have reviewed some stoichiometry problems, we can begin to look at a useful application of stoichiometry: limiting reactants.</a:t>
            </a:r>
            <a:endParaRPr lang="en-US" sz="1050" b="1"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759211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0" kern="1200" dirty="0">
              <a:solidFill>
                <a:schemeClr val="tx1"/>
              </a:solidFill>
              <a:effectLst/>
              <a:latin typeface="Book Antiqua"/>
              <a:ea typeface="+mn-ea"/>
              <a:cs typeface="Book Antiqua"/>
            </a:endParaRPr>
          </a:p>
          <a:p>
            <a:r>
              <a:rPr lang="en-US" sz="1050" b="1" kern="1200" dirty="0">
                <a:solidFill>
                  <a:schemeClr val="tx1"/>
                </a:solidFill>
                <a:effectLst/>
                <a:latin typeface="Book Antiqua"/>
                <a:ea typeface="+mn-ea"/>
                <a:cs typeface="Book Antiqua"/>
              </a:rPr>
              <a:t>Entry</a:t>
            </a:r>
            <a:r>
              <a:rPr lang="en-US" sz="1050" b="1" kern="1200" baseline="0" dirty="0">
                <a:solidFill>
                  <a:schemeClr val="tx1"/>
                </a:solidFill>
                <a:effectLst/>
                <a:latin typeface="Book Antiqua"/>
                <a:ea typeface="+mn-ea"/>
                <a:cs typeface="Book Antiqua"/>
              </a:rPr>
              <a:t> audio:</a:t>
            </a:r>
            <a:r>
              <a:rPr lang="en-US" sz="1050" b="0" kern="1200" baseline="0" dirty="0">
                <a:solidFill>
                  <a:schemeClr val="tx1"/>
                </a:solidFill>
                <a:effectLst/>
                <a:latin typeface="Book Antiqua"/>
                <a:ea typeface="+mn-ea"/>
                <a:cs typeface="Book Antiqua"/>
              </a:rPr>
              <a:t> Refresh your memory on solving stoichiometry problems by completing these examples.</a:t>
            </a:r>
          </a:p>
          <a:p>
            <a:r>
              <a:rPr lang="en-US" sz="1050" b="1" kern="1200" baseline="0" dirty="0">
                <a:solidFill>
                  <a:schemeClr val="tx1"/>
                </a:solidFill>
                <a:effectLst/>
                <a:latin typeface="Book Antiqua"/>
                <a:ea typeface="+mn-ea"/>
                <a:cs typeface="Book Antiqua"/>
              </a:rPr>
              <a:t>Hint1 audio:</a:t>
            </a:r>
            <a:r>
              <a:rPr lang="en-US" sz="1050" b="0" kern="1200" baseline="0" dirty="0">
                <a:solidFill>
                  <a:schemeClr val="tx1"/>
                </a:solidFill>
                <a:effectLst/>
                <a:latin typeface="Book Antiqua"/>
                <a:ea typeface="+mn-ea"/>
                <a:cs typeface="Book Antiqua"/>
              </a:rPr>
              <a:t> Make sure you</a:t>
            </a:r>
            <a:r>
              <a:rPr lang="en-US" sz="1050" b="1" kern="1200" baseline="0" dirty="0">
                <a:solidFill>
                  <a:schemeClr val="tx1"/>
                </a:solidFill>
                <a:effectLst/>
                <a:latin typeface="Book Antiqua"/>
                <a:ea typeface="+mn-ea"/>
                <a:cs typeface="Book Antiqua"/>
              </a:rPr>
              <a:t> </a:t>
            </a:r>
            <a:r>
              <a:rPr lang="en-US" sz="1050" b="0" kern="1200" baseline="0" dirty="0">
                <a:solidFill>
                  <a:schemeClr val="tx1"/>
                </a:solidFill>
                <a:effectLst/>
                <a:latin typeface="Book Antiqua"/>
                <a:ea typeface="+mn-ea"/>
                <a:cs typeface="Book Antiqua"/>
              </a:rPr>
              <a:t>find the molar mass, then change grams to moles, then use the mole ratio of oxygen to acetylene to find moles of oxygen, and convert moles to grams.</a:t>
            </a:r>
          </a:p>
          <a:p>
            <a:r>
              <a:rPr lang="en-US" sz="1050" b="1" kern="1200" baseline="0" dirty="0">
                <a:solidFill>
                  <a:schemeClr val="tx1"/>
                </a:solidFill>
                <a:effectLst/>
                <a:latin typeface="Book Antiqua"/>
                <a:ea typeface="+mn-ea"/>
                <a:cs typeface="Book Antiqua"/>
              </a:rPr>
              <a:t>Hint2 audio:</a:t>
            </a:r>
            <a:r>
              <a:rPr lang="en-US" sz="1050" b="0" kern="1200" baseline="0" dirty="0">
                <a:solidFill>
                  <a:schemeClr val="tx1"/>
                </a:solidFill>
                <a:effectLst/>
                <a:latin typeface="Book Antiqua"/>
                <a:ea typeface="+mn-ea"/>
                <a:cs typeface="Book Antiqua"/>
              </a:rPr>
              <a:t> Use the periodic table to determine the molar mass of each substance and follow the steps of stoichiometry.</a:t>
            </a:r>
          </a:p>
          <a:p>
            <a:r>
              <a:rPr lang="en-US" sz="1050" b="1" kern="1200" baseline="0" dirty="0">
                <a:solidFill>
                  <a:schemeClr val="tx1"/>
                </a:solidFill>
                <a:effectLst/>
                <a:latin typeface="Book Antiqua"/>
                <a:ea typeface="+mn-ea"/>
                <a:cs typeface="Book Antiqua"/>
              </a:rPr>
              <a:t>Exit audio:</a:t>
            </a:r>
            <a:r>
              <a:rPr lang="en-US" sz="1050" b="0" kern="1200" baseline="0" dirty="0">
                <a:solidFill>
                  <a:schemeClr val="tx1"/>
                </a:solidFill>
                <a:effectLst/>
                <a:latin typeface="Book Antiqua"/>
                <a:ea typeface="+mn-ea"/>
                <a:cs typeface="Book Antiqua"/>
              </a:rPr>
              <a:t> Now that you have reviewed some stoichiometry problems, we can begin to look at a useful application of stoichiometry: limiting reactants.</a:t>
            </a:r>
            <a:endParaRPr lang="en-US" sz="1050" b="1"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88132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0" kern="1200" dirty="0">
              <a:solidFill>
                <a:schemeClr val="tx1"/>
              </a:solidFill>
              <a:effectLst/>
              <a:latin typeface="Book Antiqua"/>
              <a:ea typeface="+mn-ea"/>
              <a:cs typeface="Book Antiqua"/>
            </a:endParaRPr>
          </a:p>
          <a:p>
            <a:r>
              <a:rPr lang="en-US" sz="1050" b="1" kern="1200" dirty="0">
                <a:solidFill>
                  <a:schemeClr val="tx1"/>
                </a:solidFill>
                <a:effectLst/>
                <a:latin typeface="Book Antiqua"/>
                <a:ea typeface="+mn-ea"/>
                <a:cs typeface="Book Antiqua"/>
              </a:rPr>
              <a:t>Entry</a:t>
            </a:r>
            <a:r>
              <a:rPr lang="en-US" sz="1050" b="1" kern="1200" baseline="0" dirty="0">
                <a:solidFill>
                  <a:schemeClr val="tx1"/>
                </a:solidFill>
                <a:effectLst/>
                <a:latin typeface="Book Antiqua"/>
                <a:ea typeface="+mn-ea"/>
                <a:cs typeface="Book Antiqua"/>
              </a:rPr>
              <a:t> audio:</a:t>
            </a:r>
            <a:r>
              <a:rPr lang="en-US" sz="1050" b="0" kern="1200" baseline="0" dirty="0">
                <a:solidFill>
                  <a:schemeClr val="tx1"/>
                </a:solidFill>
                <a:effectLst/>
                <a:latin typeface="Book Antiqua"/>
                <a:ea typeface="+mn-ea"/>
                <a:cs typeface="Book Antiqua"/>
              </a:rPr>
              <a:t> Refresh your memory on solving stoichiometry problems by completing these examples.</a:t>
            </a:r>
          </a:p>
          <a:p>
            <a:r>
              <a:rPr lang="en-US" sz="1050" b="1" kern="1200" baseline="0" dirty="0">
                <a:solidFill>
                  <a:schemeClr val="tx1"/>
                </a:solidFill>
                <a:effectLst/>
                <a:latin typeface="Book Antiqua"/>
                <a:ea typeface="+mn-ea"/>
                <a:cs typeface="Book Antiqua"/>
              </a:rPr>
              <a:t>Hint1 audio:</a:t>
            </a:r>
            <a:r>
              <a:rPr lang="en-US" sz="1050" b="0" kern="1200" baseline="0" dirty="0">
                <a:solidFill>
                  <a:schemeClr val="tx1"/>
                </a:solidFill>
                <a:effectLst/>
                <a:latin typeface="Book Antiqua"/>
                <a:ea typeface="+mn-ea"/>
                <a:cs typeface="Book Antiqua"/>
              </a:rPr>
              <a:t> Make sure you</a:t>
            </a:r>
            <a:r>
              <a:rPr lang="en-US" sz="1050" b="1" kern="1200" baseline="0" dirty="0">
                <a:solidFill>
                  <a:schemeClr val="tx1"/>
                </a:solidFill>
                <a:effectLst/>
                <a:latin typeface="Book Antiqua"/>
                <a:ea typeface="+mn-ea"/>
                <a:cs typeface="Book Antiqua"/>
              </a:rPr>
              <a:t> </a:t>
            </a:r>
            <a:r>
              <a:rPr lang="en-US" sz="1050" b="0" kern="1200" baseline="0" dirty="0">
                <a:solidFill>
                  <a:schemeClr val="tx1"/>
                </a:solidFill>
                <a:effectLst/>
                <a:latin typeface="Book Antiqua"/>
                <a:ea typeface="+mn-ea"/>
                <a:cs typeface="Book Antiqua"/>
              </a:rPr>
              <a:t>find the molar mass, then change grams to moles, then use the mole ratio of oxygen to acetylene to find moles of oxygen, and convert moles to grams.</a:t>
            </a:r>
          </a:p>
          <a:p>
            <a:r>
              <a:rPr lang="en-US" sz="1050" b="1" kern="1200" baseline="0" dirty="0">
                <a:solidFill>
                  <a:schemeClr val="tx1"/>
                </a:solidFill>
                <a:effectLst/>
                <a:latin typeface="Book Antiqua"/>
                <a:ea typeface="+mn-ea"/>
                <a:cs typeface="Book Antiqua"/>
              </a:rPr>
              <a:t>Hint2 audio:</a:t>
            </a:r>
            <a:r>
              <a:rPr lang="en-US" sz="1050" b="0" kern="1200" baseline="0" dirty="0">
                <a:solidFill>
                  <a:schemeClr val="tx1"/>
                </a:solidFill>
                <a:effectLst/>
                <a:latin typeface="Book Antiqua"/>
                <a:ea typeface="+mn-ea"/>
                <a:cs typeface="Book Antiqua"/>
              </a:rPr>
              <a:t> Use the periodic table to determine the molar mass of each substance and follow the steps of stoichiometry.</a:t>
            </a:r>
          </a:p>
          <a:p>
            <a:r>
              <a:rPr lang="en-US" sz="1050" b="1" kern="1200" baseline="0" dirty="0">
                <a:solidFill>
                  <a:schemeClr val="tx1"/>
                </a:solidFill>
                <a:effectLst/>
                <a:latin typeface="Book Antiqua"/>
                <a:ea typeface="+mn-ea"/>
                <a:cs typeface="Book Antiqua"/>
              </a:rPr>
              <a:t>Exit audio:</a:t>
            </a:r>
            <a:r>
              <a:rPr lang="en-US" sz="1050" b="0" kern="1200" baseline="0" dirty="0">
                <a:solidFill>
                  <a:schemeClr val="tx1"/>
                </a:solidFill>
                <a:effectLst/>
                <a:latin typeface="Book Antiqua"/>
                <a:ea typeface="+mn-ea"/>
                <a:cs typeface="Book Antiqua"/>
              </a:rPr>
              <a:t> Now that you have reviewed some stoichiometry problems, we can begin to look at a useful application of stoichiometry: limiting reactants.</a:t>
            </a:r>
            <a:endParaRPr lang="en-US" sz="1050" b="1"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950383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C74FAE-5E9F-4CAC-80B6-012E986818DD}" type="slidenum">
              <a:rPr lang="en-US" altLang="en-US"/>
              <a:pPr/>
              <a:t>10</a:t>
            </a:fld>
            <a:endParaRPr lang="en-US" altLang="en-US"/>
          </a:p>
        </p:txBody>
      </p:sp>
      <p:sp>
        <p:nvSpPr>
          <p:cNvPr id="152578" name="Rectangle 2"/>
          <p:cNvSpPr>
            <a:spLocks noGrp="1" noRot="1" noChangeAspect="1" noChangeArrowheads="1" noTextEdit="1"/>
          </p:cNvSpPr>
          <p:nvPr>
            <p:ph type="sldImg"/>
          </p:nvPr>
        </p:nvSpPr>
        <p:spPr>
          <a:xfrm>
            <a:off x="1143000" y="685800"/>
            <a:ext cx="4572000" cy="3429000"/>
          </a:xfrm>
          <a:ln/>
        </p:spPr>
      </p:sp>
      <p:sp>
        <p:nvSpPr>
          <p:cNvPr id="152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35563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81"/>
            <a:ext cx="6858000" cy="1655763"/>
          </a:xfrm>
        </p:spPr>
        <p:txBody>
          <a:bodyPr/>
          <a:lstStyle>
            <a:lvl1pPr marL="0" indent="0" algn="ctr">
              <a:buNone/>
              <a:defRPr sz="2300"/>
            </a:lvl1pPr>
            <a:lvl2pPr marL="455311" indent="0" algn="ctr">
              <a:buNone/>
              <a:defRPr sz="2100"/>
            </a:lvl2pPr>
            <a:lvl3pPr marL="910638" indent="0" algn="ctr">
              <a:buNone/>
              <a:defRPr sz="1900"/>
            </a:lvl3pPr>
            <a:lvl4pPr marL="1365957" indent="0" algn="ctr">
              <a:buNone/>
              <a:defRPr sz="1700"/>
            </a:lvl4pPr>
            <a:lvl5pPr marL="1821274" indent="0" algn="ctr">
              <a:buNone/>
              <a:defRPr sz="1700"/>
            </a:lvl5pPr>
            <a:lvl6pPr marL="2276589" indent="0" algn="ctr">
              <a:buNone/>
              <a:defRPr sz="1700"/>
            </a:lvl6pPr>
            <a:lvl7pPr marL="2731906" indent="0" algn="ctr">
              <a:buNone/>
              <a:defRPr sz="1700"/>
            </a:lvl7pPr>
            <a:lvl8pPr marL="3187218" indent="0" algn="ctr">
              <a:buNone/>
              <a:defRPr sz="1700"/>
            </a:lvl8pPr>
            <a:lvl9pPr marL="3642535" indent="0" algn="ctr">
              <a:buNone/>
              <a:defRPr sz="1700"/>
            </a:lvl9pPr>
          </a:lstStyle>
          <a:p>
            <a:r>
              <a:rPr lang="en-US"/>
              <a:t>Click to edit Master subtitle style</a:t>
            </a:r>
          </a:p>
        </p:txBody>
      </p:sp>
      <p:sp>
        <p:nvSpPr>
          <p:cNvPr id="5"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t>Chapter 12 Stoichiometry</a:t>
            </a:r>
          </a:p>
        </p:txBody>
      </p:sp>
    </p:spTree>
    <p:extLst>
      <p:ext uri="{BB962C8B-B14F-4D97-AF65-F5344CB8AC3E}">
        <p14:creationId xmlns:p14="http://schemas.microsoft.com/office/powerpoint/2010/main" val="230323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37288702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56"/>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56"/>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0"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0"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19"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79" y="137159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3385360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8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58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58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59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27191382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5"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79"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79"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56" y="2131219"/>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1117639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 y="4800600"/>
            <a:ext cx="9143996" cy="2057400"/>
          </a:xfrm>
        </p:spPr>
        <p:txBody>
          <a:bodyPr anchor="ctr" anchorCtr="0"/>
          <a:lstStyle>
            <a:lvl1pPr marL="1365898" indent="-1365898"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5" y="4000500"/>
            <a:ext cx="9144000" cy="1143000"/>
          </a:xfrm>
          <a:prstGeom prst="rect">
            <a:avLst/>
          </a:prstGeom>
          <a:solidFill>
            <a:srgbClr val="4D4F58"/>
          </a:solidFill>
        </p:spPr>
        <p:txBody>
          <a:bodyPr lIns="384194" tIns="45688" rIns="384194" bIns="45688"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rPr>
              <a:t>Limiting Reactant and Percent Yield</a:t>
            </a:r>
          </a:p>
        </p:txBody>
      </p:sp>
    </p:spTree>
    <p:extLst>
      <p:ext uri="{BB962C8B-B14F-4D97-AF65-F5344CB8AC3E}">
        <p14:creationId xmlns:p14="http://schemas.microsoft.com/office/powerpoint/2010/main" val="29923754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81"/>
            <a:ext cx="6858000" cy="1655763"/>
          </a:xfrm>
        </p:spPr>
        <p:txBody>
          <a:bodyPr/>
          <a:lstStyle>
            <a:lvl1pPr marL="0" indent="0" algn="ctr">
              <a:buNone/>
              <a:defRPr sz="2300"/>
            </a:lvl1pPr>
            <a:lvl2pPr marL="455311" indent="0" algn="ctr">
              <a:buNone/>
              <a:defRPr sz="2100"/>
            </a:lvl2pPr>
            <a:lvl3pPr marL="910638" indent="0" algn="ctr">
              <a:buNone/>
              <a:defRPr sz="1900"/>
            </a:lvl3pPr>
            <a:lvl4pPr marL="1365957" indent="0" algn="ctr">
              <a:buNone/>
              <a:defRPr sz="1700"/>
            </a:lvl4pPr>
            <a:lvl5pPr marL="1821274" indent="0" algn="ctr">
              <a:buNone/>
              <a:defRPr sz="1700"/>
            </a:lvl5pPr>
            <a:lvl6pPr marL="2276589" indent="0" algn="ctr">
              <a:buNone/>
              <a:defRPr sz="1700"/>
            </a:lvl6pPr>
            <a:lvl7pPr marL="2731906" indent="0" algn="ctr">
              <a:buNone/>
              <a:defRPr sz="1700"/>
            </a:lvl7pPr>
            <a:lvl8pPr marL="3187218" indent="0" algn="ctr">
              <a:buNone/>
              <a:defRPr sz="1700"/>
            </a:lvl8pPr>
            <a:lvl9pPr marL="3642535" indent="0" algn="ctr">
              <a:buNone/>
              <a:defRPr sz="1700"/>
            </a:lvl9pPr>
          </a:lstStyle>
          <a:p>
            <a:r>
              <a:rPr lang="en-US"/>
              <a:t>Click to edit Master subtitle style</a:t>
            </a:r>
          </a:p>
        </p:txBody>
      </p:sp>
      <p:sp>
        <p:nvSpPr>
          <p:cNvPr id="5"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solidFill>
                  <a:srgbClr val="000000"/>
                </a:solidFill>
              </a:rPr>
              <a:t>Chapter 12 Stoichiometry</a:t>
            </a:r>
          </a:p>
        </p:txBody>
      </p:sp>
    </p:spTree>
    <p:extLst>
      <p:ext uri="{BB962C8B-B14F-4D97-AF65-F5344CB8AC3E}">
        <p14:creationId xmlns:p14="http://schemas.microsoft.com/office/powerpoint/2010/main" val="29705089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solidFill>
                  <a:srgbClr val="000000"/>
                </a:solidFill>
              </a:rPr>
              <a:t>Chapter 12 Stoichiometry</a:t>
            </a:r>
          </a:p>
        </p:txBody>
      </p:sp>
    </p:spTree>
    <p:extLst>
      <p:ext uri="{BB962C8B-B14F-4D97-AF65-F5344CB8AC3E}">
        <p14:creationId xmlns:p14="http://schemas.microsoft.com/office/powerpoint/2010/main" val="8890299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81"/>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06"/>
            <a:ext cx="7886701" cy="1500188"/>
          </a:xfrm>
        </p:spPr>
        <p:txBody>
          <a:bodyPr/>
          <a:lstStyle>
            <a:lvl1pPr marL="0" indent="0">
              <a:buNone/>
              <a:defRPr sz="2300"/>
            </a:lvl1pPr>
            <a:lvl2pPr marL="455311" indent="0">
              <a:buNone/>
              <a:defRPr sz="2100"/>
            </a:lvl2pPr>
            <a:lvl3pPr marL="910638" indent="0">
              <a:buNone/>
              <a:defRPr sz="1900"/>
            </a:lvl3pPr>
            <a:lvl4pPr marL="1365957" indent="0">
              <a:buNone/>
              <a:defRPr sz="1700"/>
            </a:lvl4pPr>
            <a:lvl5pPr marL="1821274" indent="0">
              <a:buNone/>
              <a:defRPr sz="1700"/>
            </a:lvl5pPr>
            <a:lvl6pPr marL="2276589" indent="0">
              <a:buNone/>
              <a:defRPr sz="1700"/>
            </a:lvl6pPr>
            <a:lvl7pPr marL="2731906" indent="0">
              <a:buNone/>
              <a:defRPr sz="1700"/>
            </a:lvl7pPr>
            <a:lvl8pPr marL="3187218" indent="0">
              <a:buNone/>
              <a:defRPr sz="1700"/>
            </a:lvl8pPr>
            <a:lvl9pPr marL="3642535"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26262478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734335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69"/>
            <a:ext cx="7886701" cy="1325563"/>
          </a:xfrm>
        </p:spPr>
        <p:txBody>
          <a:bodyPr/>
          <a:lstStyle/>
          <a:p>
            <a:r>
              <a:rPr lang="en-US"/>
              <a:t>Click to edit Master title style</a:t>
            </a:r>
          </a:p>
        </p:txBody>
      </p:sp>
      <p:sp>
        <p:nvSpPr>
          <p:cNvPr id="3" name="Text Placeholder 2"/>
          <p:cNvSpPr>
            <a:spLocks noGrp="1"/>
          </p:cNvSpPr>
          <p:nvPr>
            <p:ph type="body" idx="1"/>
          </p:nvPr>
        </p:nvSpPr>
        <p:spPr>
          <a:xfrm>
            <a:off x="630271" y="1681206"/>
            <a:ext cx="3868737" cy="823913"/>
          </a:xfrm>
        </p:spPr>
        <p:txBody>
          <a:bodyPr anchor="b"/>
          <a:lstStyle>
            <a:lvl1pPr marL="0" indent="0">
              <a:buNone/>
              <a:defRPr sz="2300" b="1"/>
            </a:lvl1pPr>
            <a:lvl2pPr marL="455311" indent="0">
              <a:buNone/>
              <a:defRPr sz="2100" b="1"/>
            </a:lvl2pPr>
            <a:lvl3pPr marL="910638" indent="0">
              <a:buNone/>
              <a:defRPr sz="1900" b="1"/>
            </a:lvl3pPr>
            <a:lvl4pPr marL="1365957" indent="0">
              <a:buNone/>
              <a:defRPr sz="1700" b="1"/>
            </a:lvl4pPr>
            <a:lvl5pPr marL="1821274" indent="0">
              <a:buNone/>
              <a:defRPr sz="1700" b="1"/>
            </a:lvl5pPr>
            <a:lvl6pPr marL="2276589" indent="0">
              <a:buNone/>
              <a:defRPr sz="1700" b="1"/>
            </a:lvl6pPr>
            <a:lvl7pPr marL="2731906" indent="0">
              <a:buNone/>
              <a:defRPr sz="1700" b="1"/>
            </a:lvl7pPr>
            <a:lvl8pPr marL="3187218" indent="0">
              <a:buNone/>
              <a:defRPr sz="1700" b="1"/>
            </a:lvl8pPr>
            <a:lvl9pPr marL="3642535"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71" y="2505119"/>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06"/>
            <a:ext cx="3887788" cy="823913"/>
          </a:xfrm>
        </p:spPr>
        <p:txBody>
          <a:bodyPr anchor="b"/>
          <a:lstStyle>
            <a:lvl1pPr marL="0" indent="0">
              <a:buNone/>
              <a:defRPr sz="2300" b="1"/>
            </a:lvl1pPr>
            <a:lvl2pPr marL="455311" indent="0">
              <a:buNone/>
              <a:defRPr sz="2100" b="1"/>
            </a:lvl2pPr>
            <a:lvl3pPr marL="910638" indent="0">
              <a:buNone/>
              <a:defRPr sz="1900" b="1"/>
            </a:lvl3pPr>
            <a:lvl4pPr marL="1365957" indent="0">
              <a:buNone/>
              <a:defRPr sz="1700" b="1"/>
            </a:lvl4pPr>
            <a:lvl5pPr marL="1821274" indent="0">
              <a:buNone/>
              <a:defRPr sz="1700" b="1"/>
            </a:lvl5pPr>
            <a:lvl6pPr marL="2276589" indent="0">
              <a:buNone/>
              <a:defRPr sz="1700" b="1"/>
            </a:lvl6pPr>
            <a:lvl7pPr marL="2731906" indent="0">
              <a:buNone/>
              <a:defRPr sz="1700" b="1"/>
            </a:lvl7pPr>
            <a:lvl8pPr marL="3187218" indent="0">
              <a:buNone/>
              <a:defRPr sz="1700" b="1"/>
            </a:lvl8pPr>
            <a:lvl9pPr marL="3642535"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19"/>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7616717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3678289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26350589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200207643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21"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44"/>
            <a:ext cx="2949576" cy="3811588"/>
          </a:xfrm>
        </p:spPr>
        <p:txBody>
          <a:bodyPr/>
          <a:lstStyle>
            <a:lvl1pPr marL="0" indent="0">
              <a:buNone/>
              <a:defRPr sz="1700"/>
            </a:lvl1pPr>
            <a:lvl2pPr marL="455311" indent="0">
              <a:buNone/>
              <a:defRPr sz="1500"/>
            </a:lvl2pPr>
            <a:lvl3pPr marL="910638" indent="0">
              <a:buNone/>
              <a:defRPr sz="1300"/>
            </a:lvl3pPr>
            <a:lvl4pPr marL="1365957" indent="0">
              <a:buNone/>
              <a:defRPr sz="1100"/>
            </a:lvl4pPr>
            <a:lvl5pPr marL="1821274" indent="0">
              <a:buNone/>
              <a:defRPr sz="1100"/>
            </a:lvl5pPr>
            <a:lvl6pPr marL="2276589" indent="0">
              <a:buNone/>
              <a:defRPr sz="1100"/>
            </a:lvl6pPr>
            <a:lvl7pPr marL="2731906" indent="0">
              <a:buNone/>
              <a:defRPr sz="1100"/>
            </a:lvl7pPr>
            <a:lvl8pPr marL="3187218" indent="0">
              <a:buNone/>
              <a:defRPr sz="1100"/>
            </a:lvl8pPr>
            <a:lvl9pPr marL="3642535"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346027425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21" y="987425"/>
            <a:ext cx="4629151" cy="4873625"/>
          </a:xfrm>
        </p:spPr>
        <p:txBody>
          <a:bodyPr/>
          <a:lstStyle>
            <a:lvl1pPr marL="0" indent="0">
              <a:buNone/>
              <a:defRPr sz="3200"/>
            </a:lvl1pPr>
            <a:lvl2pPr marL="455311" indent="0">
              <a:buNone/>
              <a:defRPr sz="2700"/>
            </a:lvl2pPr>
            <a:lvl3pPr marL="910638" indent="0">
              <a:buNone/>
              <a:defRPr sz="2300"/>
            </a:lvl3pPr>
            <a:lvl4pPr marL="1365957" indent="0">
              <a:buNone/>
              <a:defRPr sz="2100"/>
            </a:lvl4pPr>
            <a:lvl5pPr marL="1821274" indent="0">
              <a:buNone/>
              <a:defRPr sz="2100"/>
            </a:lvl5pPr>
            <a:lvl6pPr marL="2276589" indent="0">
              <a:buNone/>
              <a:defRPr sz="2100"/>
            </a:lvl6pPr>
            <a:lvl7pPr marL="2731906" indent="0">
              <a:buNone/>
              <a:defRPr sz="2100"/>
            </a:lvl7pPr>
            <a:lvl8pPr marL="3187218" indent="0">
              <a:buNone/>
              <a:defRPr sz="2100"/>
            </a:lvl8pPr>
            <a:lvl9pPr marL="3642535" indent="0">
              <a:buNone/>
              <a:defRPr sz="2100"/>
            </a:lvl9pPr>
          </a:lstStyle>
          <a:p>
            <a:endParaRPr lang="en-US"/>
          </a:p>
        </p:txBody>
      </p:sp>
      <p:sp>
        <p:nvSpPr>
          <p:cNvPr id="4" name="Text Placeholder 3"/>
          <p:cNvSpPr>
            <a:spLocks noGrp="1"/>
          </p:cNvSpPr>
          <p:nvPr>
            <p:ph type="body" sz="half" idx="2"/>
          </p:nvPr>
        </p:nvSpPr>
        <p:spPr>
          <a:xfrm>
            <a:off x="630242" y="2057444"/>
            <a:ext cx="2949576" cy="3811588"/>
          </a:xfrm>
        </p:spPr>
        <p:txBody>
          <a:bodyPr/>
          <a:lstStyle>
            <a:lvl1pPr marL="0" indent="0">
              <a:buNone/>
              <a:defRPr sz="1700"/>
            </a:lvl1pPr>
            <a:lvl2pPr marL="455311" indent="0">
              <a:buNone/>
              <a:defRPr sz="1500"/>
            </a:lvl2pPr>
            <a:lvl3pPr marL="910638" indent="0">
              <a:buNone/>
              <a:defRPr sz="1300"/>
            </a:lvl3pPr>
            <a:lvl4pPr marL="1365957" indent="0">
              <a:buNone/>
              <a:defRPr sz="1100"/>
            </a:lvl4pPr>
            <a:lvl5pPr marL="1821274" indent="0">
              <a:buNone/>
              <a:defRPr sz="1100"/>
            </a:lvl5pPr>
            <a:lvl6pPr marL="2276589" indent="0">
              <a:buNone/>
              <a:defRPr sz="1100"/>
            </a:lvl6pPr>
            <a:lvl7pPr marL="2731906" indent="0">
              <a:buNone/>
              <a:defRPr sz="1100"/>
            </a:lvl7pPr>
            <a:lvl8pPr marL="3187218" indent="0">
              <a:buNone/>
              <a:defRPr sz="1100"/>
            </a:lvl8pPr>
            <a:lvl9pPr marL="3642535"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12028826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139455255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323713660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72200" y="76200"/>
            <a:ext cx="2743201" cy="685800"/>
          </a:xfrm>
        </p:spPr>
        <p:txBody>
          <a:bodyPr/>
          <a:lstStyle/>
          <a:p>
            <a:r>
              <a:rPr lang="en-US"/>
              <a:t>Click to edit Master title style</a:t>
            </a:r>
          </a:p>
        </p:txBody>
      </p:sp>
      <p:sp>
        <p:nvSpPr>
          <p:cNvPr id="3" name="Text Placeholder 2"/>
          <p:cNvSpPr>
            <a:spLocks noGrp="1"/>
          </p:cNvSpPr>
          <p:nvPr>
            <p:ph type="body"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114800" y="6629400"/>
            <a:ext cx="4267199" cy="228600"/>
          </a:xfrm>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21109852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7"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7" y="3602046"/>
            <a:ext cx="6858000" cy="1655763"/>
          </a:xfrm>
        </p:spPr>
        <p:txBody>
          <a:bodyPr/>
          <a:lstStyle>
            <a:lvl1pPr marL="0" indent="0" algn="ctr">
              <a:buNone/>
              <a:defRPr sz="2300"/>
            </a:lvl1pPr>
            <a:lvl2pPr marL="456779" indent="0" algn="ctr">
              <a:buNone/>
              <a:defRPr sz="2100"/>
            </a:lvl2pPr>
            <a:lvl3pPr marL="913560" indent="0" algn="ctr">
              <a:buNone/>
              <a:defRPr sz="1900"/>
            </a:lvl3pPr>
            <a:lvl4pPr marL="1370346" indent="0" algn="ctr">
              <a:buNone/>
              <a:defRPr sz="1700"/>
            </a:lvl4pPr>
            <a:lvl5pPr marL="1827127" indent="0" algn="ctr">
              <a:buNone/>
              <a:defRPr sz="1700"/>
            </a:lvl5pPr>
            <a:lvl6pPr marL="2283906" indent="0" algn="ctr">
              <a:buNone/>
              <a:defRPr sz="1700"/>
            </a:lvl6pPr>
            <a:lvl7pPr marL="2740687" indent="0" algn="ctr">
              <a:buNone/>
              <a:defRPr sz="1700"/>
            </a:lvl7pPr>
            <a:lvl8pPr marL="3197466" indent="0" algn="ctr">
              <a:buNone/>
              <a:defRPr sz="1700"/>
            </a:lvl8pPr>
            <a:lvl9pPr marL="3654247"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75688129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40474126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6"/>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71"/>
            <a:ext cx="7886701" cy="1500188"/>
          </a:xfrm>
        </p:spPr>
        <p:txBody>
          <a:bodyPr/>
          <a:lstStyle>
            <a:lvl1pPr marL="0" indent="0">
              <a:buNone/>
              <a:defRPr sz="2300"/>
            </a:lvl1pPr>
            <a:lvl2pPr marL="456779" indent="0">
              <a:buNone/>
              <a:defRPr sz="2100"/>
            </a:lvl2pPr>
            <a:lvl3pPr marL="913560" indent="0">
              <a:buNone/>
              <a:defRPr sz="1900"/>
            </a:lvl3pPr>
            <a:lvl4pPr marL="1370346" indent="0">
              <a:buNone/>
              <a:defRPr sz="1700"/>
            </a:lvl4pPr>
            <a:lvl5pPr marL="1827127" indent="0">
              <a:buNone/>
              <a:defRPr sz="1700"/>
            </a:lvl5pPr>
            <a:lvl6pPr marL="2283906" indent="0">
              <a:buNone/>
              <a:defRPr sz="1700"/>
            </a:lvl6pPr>
            <a:lvl7pPr marL="2740687" indent="0">
              <a:buNone/>
              <a:defRPr sz="1700"/>
            </a:lvl7pPr>
            <a:lvl8pPr marL="3197466" indent="0">
              <a:buNone/>
              <a:defRPr sz="1700"/>
            </a:lvl8pPr>
            <a:lvl9pPr marL="3654247"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8711457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203428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72200" y="76200"/>
            <a:ext cx="2743201" cy="685800"/>
          </a:xfrm>
        </p:spPr>
        <p:txBody>
          <a:bodyPr/>
          <a:lstStyle/>
          <a:p>
            <a:r>
              <a:rPr lang="en-US"/>
              <a:t>Click to edit Master title style</a:t>
            </a:r>
          </a:p>
        </p:txBody>
      </p:sp>
      <p:sp>
        <p:nvSpPr>
          <p:cNvPr id="3" name="Text Placeholder 2"/>
          <p:cNvSpPr>
            <a:spLocks noGrp="1"/>
          </p:cNvSpPr>
          <p:nvPr>
            <p:ph type="body"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114800" y="6629400"/>
            <a:ext cx="4267199" cy="228600"/>
          </a:xfrm>
        </p:spPr>
        <p:txBody>
          <a:bodyPr/>
          <a:lstStyle>
            <a:lvl1pPr>
              <a:defRPr/>
            </a:lvl1pPr>
          </a:lstStyle>
          <a:p>
            <a:r>
              <a:rPr lang="en-US" altLang="en-US"/>
              <a:t>Chapter 12 Stoichiometry</a:t>
            </a:r>
          </a:p>
        </p:txBody>
      </p:sp>
    </p:spTree>
    <p:extLst>
      <p:ext uri="{BB962C8B-B14F-4D97-AF65-F5344CB8AC3E}">
        <p14:creationId xmlns:p14="http://schemas.microsoft.com/office/powerpoint/2010/main" val="41569940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34"/>
            <a:ext cx="7886701" cy="1325563"/>
          </a:xfrm>
        </p:spPr>
        <p:txBody>
          <a:bodyPr/>
          <a:lstStyle/>
          <a:p>
            <a:r>
              <a:rPr lang="en-US"/>
              <a:t>Click to edit Master title style</a:t>
            </a:r>
          </a:p>
        </p:txBody>
      </p:sp>
      <p:sp>
        <p:nvSpPr>
          <p:cNvPr id="3" name="Text Placeholder 2"/>
          <p:cNvSpPr>
            <a:spLocks noGrp="1"/>
          </p:cNvSpPr>
          <p:nvPr>
            <p:ph type="body" idx="1"/>
          </p:nvPr>
        </p:nvSpPr>
        <p:spPr>
          <a:xfrm>
            <a:off x="630244" y="1681171"/>
            <a:ext cx="3868737"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44" y="2505084"/>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71"/>
            <a:ext cx="3887788"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084"/>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66177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50252886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94071515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94"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65767690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94" y="987425"/>
            <a:ext cx="4629151" cy="4873625"/>
          </a:xfrm>
        </p:spPr>
        <p:txBody>
          <a:bodyPr/>
          <a:lstStyle>
            <a:lvl1pPr marL="0" indent="0">
              <a:buNone/>
              <a:defRPr sz="3200"/>
            </a:lvl1pPr>
            <a:lvl2pPr marL="456779" indent="0">
              <a:buNone/>
              <a:defRPr sz="2700"/>
            </a:lvl2pPr>
            <a:lvl3pPr marL="913560" indent="0">
              <a:buNone/>
              <a:defRPr sz="2300"/>
            </a:lvl3pPr>
            <a:lvl4pPr marL="1370346" indent="0">
              <a:buNone/>
              <a:defRPr sz="2100"/>
            </a:lvl4pPr>
            <a:lvl5pPr marL="1827127" indent="0">
              <a:buNone/>
              <a:defRPr sz="2100"/>
            </a:lvl5pPr>
            <a:lvl6pPr marL="2283906" indent="0">
              <a:buNone/>
              <a:defRPr sz="2100"/>
            </a:lvl6pPr>
            <a:lvl7pPr marL="2740687" indent="0">
              <a:buNone/>
              <a:defRPr sz="2100"/>
            </a:lvl7pPr>
            <a:lvl8pPr marL="3197466" indent="0">
              <a:buNone/>
              <a:defRPr sz="2100"/>
            </a:lvl8pPr>
            <a:lvl9pPr marL="3654247" indent="0">
              <a:buNone/>
              <a:defRPr sz="2100"/>
            </a:lvl9pPr>
          </a:lstStyle>
          <a:p>
            <a:endParaRPr lang="en-US"/>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3783910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70233898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011189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344" tIns="191303" rIns="344344" bIns="19130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94360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4344" rIns="344344" bIns="191303"/>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35"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24449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35"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91"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3777977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4"/>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66"/>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93" y="528626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39"/>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052654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3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415445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3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3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3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3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3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412009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13"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90" y="213126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46812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t>Chapter 12 Stoichiometry</a:t>
            </a:r>
          </a:p>
        </p:txBody>
      </p:sp>
    </p:spTree>
    <p:extLst>
      <p:ext uri="{BB962C8B-B14F-4D97-AF65-F5344CB8AC3E}">
        <p14:creationId xmlns:p14="http://schemas.microsoft.com/office/powerpoint/2010/main" val="1772934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60268" indent="-1360268"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2606" tIns="45499" rIns="382606" bIns="45499"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ea typeface="+mn-ea"/>
              </a:rPr>
              <a:t>Limiting Reactant and Percent Yield</a:t>
            </a:r>
          </a:p>
        </p:txBody>
      </p:sp>
    </p:spTree>
    <p:extLst>
      <p:ext uri="{BB962C8B-B14F-4D97-AF65-F5344CB8AC3E}">
        <p14:creationId xmlns:p14="http://schemas.microsoft.com/office/powerpoint/2010/main" val="2378683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344" tIns="191303" rIns="344344" bIns="19130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19135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4344" rIns="344344" bIns="191303"/>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35"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03994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35"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91"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2357594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4"/>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66"/>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93" y="528626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39"/>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2389292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3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4209509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3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3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3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3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3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602178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13"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90" y="213126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44313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60268" indent="-1360268"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2606" tIns="45499" rIns="382606" bIns="45499"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rPr>
              <a:t>Limiting Reactant and Percent Yield</a:t>
            </a:r>
          </a:p>
        </p:txBody>
      </p:sp>
    </p:spTree>
    <p:extLst>
      <p:ext uri="{BB962C8B-B14F-4D97-AF65-F5344CB8AC3E}">
        <p14:creationId xmlns:p14="http://schemas.microsoft.com/office/powerpoint/2010/main" val="15955897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344" tIns="191303" rIns="344344" bIns="19130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531365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81"/>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06"/>
            <a:ext cx="7886701" cy="1500188"/>
          </a:xfrm>
        </p:spPr>
        <p:txBody>
          <a:bodyPr/>
          <a:lstStyle>
            <a:lvl1pPr marL="0" indent="0">
              <a:buNone/>
              <a:defRPr sz="2300"/>
            </a:lvl1pPr>
            <a:lvl2pPr marL="455311" indent="0">
              <a:buNone/>
              <a:defRPr sz="2100"/>
            </a:lvl2pPr>
            <a:lvl3pPr marL="910638" indent="0">
              <a:buNone/>
              <a:defRPr sz="1900"/>
            </a:lvl3pPr>
            <a:lvl4pPr marL="1365957" indent="0">
              <a:buNone/>
              <a:defRPr sz="1700"/>
            </a:lvl4pPr>
            <a:lvl5pPr marL="1821274" indent="0">
              <a:buNone/>
              <a:defRPr sz="1700"/>
            </a:lvl5pPr>
            <a:lvl6pPr marL="2276589" indent="0">
              <a:buNone/>
              <a:defRPr sz="1700"/>
            </a:lvl6pPr>
            <a:lvl7pPr marL="2731906" indent="0">
              <a:buNone/>
              <a:defRPr sz="1700"/>
            </a:lvl7pPr>
            <a:lvl8pPr marL="3187218" indent="0">
              <a:buNone/>
              <a:defRPr sz="1700"/>
            </a:lvl8pPr>
            <a:lvl9pPr marL="3642535"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3134716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35"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8270589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38"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71839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76"/>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91" y="2235276"/>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3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4870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4"/>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66"/>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93" y="5286266"/>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39"/>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679280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3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3323279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34"/>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34"/>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34"/>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34"/>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39"/>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755357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040" rIns="91040"/>
          <a:lstStyle>
            <a:lvl1pPr marL="0" indent="0">
              <a:spcBef>
                <a:spcPts val="1200"/>
              </a:spcBef>
              <a:buNone/>
              <a:defRPr sz="1500" b="0">
                <a:solidFill>
                  <a:schemeClr val="tx1"/>
                </a:solidFill>
              </a:defRPr>
            </a:lvl1pPr>
            <a:lvl2pPr marL="110645" indent="-110645">
              <a:spcBef>
                <a:spcPts val="0"/>
              </a:spcBef>
              <a:defRPr sz="1500">
                <a:solidFill>
                  <a:schemeClr val="tx1"/>
                </a:solidFill>
              </a:defRPr>
            </a:lvl2pPr>
            <a:lvl3pPr marL="110645" indent="-110645">
              <a:defRPr sz="1300">
                <a:solidFill>
                  <a:schemeClr val="tx1">
                    <a:lumMod val="50000"/>
                  </a:schemeClr>
                </a:solidFill>
              </a:defRPr>
            </a:lvl3pPr>
            <a:lvl4pPr marL="110645" indent="-110645">
              <a:defRPr sz="1300">
                <a:solidFill>
                  <a:schemeClr val="tx1">
                    <a:lumMod val="50000"/>
                  </a:schemeClr>
                </a:solidFill>
              </a:defRPr>
            </a:lvl4pPr>
            <a:lvl5pPr marL="110645" indent="-11064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504" tIns="191391" rIns="344504" bIns="19139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784654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31"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40" rIns="91040"/>
          <a:lstStyle>
            <a:lvl1pPr marL="0" indent="0">
              <a:spcBef>
                <a:spcPts val="1200"/>
              </a:spcBef>
              <a:buNone/>
              <a:defRPr sz="1500" b="0">
                <a:solidFill>
                  <a:schemeClr val="tx1"/>
                </a:solidFill>
              </a:defRPr>
            </a:lvl1pPr>
            <a:lvl2pPr marL="110645" indent="-110645">
              <a:spcBef>
                <a:spcPts val="0"/>
              </a:spcBef>
              <a:defRPr sz="1500">
                <a:solidFill>
                  <a:schemeClr val="tx1"/>
                </a:solidFill>
              </a:defRPr>
            </a:lvl2pPr>
            <a:lvl3pPr marL="110645" indent="-110645">
              <a:defRPr sz="1300">
                <a:solidFill>
                  <a:schemeClr val="tx1">
                    <a:lumMod val="50000"/>
                  </a:schemeClr>
                </a:solidFill>
              </a:defRPr>
            </a:lvl3pPr>
            <a:lvl4pPr marL="110645" indent="-110645">
              <a:defRPr sz="1300">
                <a:solidFill>
                  <a:schemeClr val="tx1">
                    <a:lumMod val="50000"/>
                  </a:schemeClr>
                </a:solidFill>
              </a:defRPr>
            </a:lvl4pPr>
            <a:lvl5pPr marL="110645" indent="-11064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4415802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35"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40" rIns="91040"/>
          <a:lstStyle>
            <a:lvl1pPr marL="0" indent="0">
              <a:spcBef>
                <a:spcPts val="1200"/>
              </a:spcBef>
              <a:buNone/>
              <a:defRPr sz="1500" b="0">
                <a:solidFill>
                  <a:schemeClr val="tx1"/>
                </a:solidFill>
              </a:defRPr>
            </a:lvl1pPr>
            <a:lvl2pPr marL="110645" indent="-110645">
              <a:spcBef>
                <a:spcPts val="0"/>
              </a:spcBef>
              <a:defRPr sz="1500">
                <a:solidFill>
                  <a:schemeClr val="tx1"/>
                </a:solidFill>
              </a:defRPr>
            </a:lvl2pPr>
            <a:lvl3pPr marL="110645" indent="-110645">
              <a:defRPr sz="1300">
                <a:solidFill>
                  <a:schemeClr val="tx1">
                    <a:lumMod val="50000"/>
                  </a:schemeClr>
                </a:solidFill>
              </a:defRPr>
            </a:lvl3pPr>
            <a:lvl4pPr marL="110645" indent="-110645">
              <a:defRPr sz="1300">
                <a:solidFill>
                  <a:schemeClr val="tx1">
                    <a:lumMod val="50000"/>
                  </a:schemeClr>
                </a:solidFill>
              </a:defRPr>
            </a:lvl4pPr>
            <a:lvl5pPr marL="110645" indent="-11064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10076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71"/>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88" y="2235271"/>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40" rIns="91040"/>
          <a:lstStyle>
            <a:lvl1pPr marL="0" indent="0">
              <a:spcBef>
                <a:spcPts val="1200"/>
              </a:spcBef>
              <a:buNone/>
              <a:defRPr sz="1500" b="0">
                <a:solidFill>
                  <a:schemeClr val="tx1"/>
                </a:solidFill>
              </a:defRPr>
            </a:lvl1pPr>
            <a:lvl2pPr marL="110645" indent="-110645">
              <a:spcBef>
                <a:spcPts val="0"/>
              </a:spcBef>
              <a:defRPr sz="1500">
                <a:solidFill>
                  <a:schemeClr val="tx1"/>
                </a:solidFill>
              </a:defRPr>
            </a:lvl2pPr>
            <a:lvl3pPr marL="110645" indent="-110645">
              <a:defRPr sz="1300">
                <a:solidFill>
                  <a:schemeClr val="tx1">
                    <a:lumMod val="50000"/>
                  </a:schemeClr>
                </a:solidFill>
              </a:defRPr>
            </a:lvl3pPr>
            <a:lvl4pPr marL="110645" indent="-110645">
              <a:defRPr sz="1300">
                <a:solidFill>
                  <a:schemeClr val="tx1">
                    <a:lumMod val="50000"/>
                  </a:schemeClr>
                </a:solidFill>
              </a:defRPr>
            </a:lvl4pPr>
            <a:lvl5pPr marL="110645" indent="-11064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3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0668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31512844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040" rIns="91040"/>
          <a:lstStyle>
            <a:lvl1pPr marL="0" indent="0">
              <a:spcBef>
                <a:spcPts val="1200"/>
              </a:spcBef>
              <a:buNone/>
              <a:defRPr sz="1500" b="0">
                <a:solidFill>
                  <a:schemeClr val="tx1"/>
                </a:solidFill>
              </a:defRPr>
            </a:lvl1pPr>
            <a:lvl2pPr marL="110645" indent="-110645">
              <a:spcBef>
                <a:spcPts val="0"/>
              </a:spcBef>
              <a:defRPr sz="1500">
                <a:solidFill>
                  <a:schemeClr val="tx1"/>
                </a:solidFill>
              </a:defRPr>
            </a:lvl2pPr>
            <a:lvl3pPr marL="110645" indent="-110645">
              <a:defRPr sz="1300">
                <a:solidFill>
                  <a:schemeClr val="tx1">
                    <a:lumMod val="50000"/>
                  </a:schemeClr>
                </a:solidFill>
              </a:defRPr>
            </a:lvl3pPr>
            <a:lvl4pPr marL="110645" indent="-110645">
              <a:defRPr sz="1300">
                <a:solidFill>
                  <a:schemeClr val="tx1">
                    <a:lumMod val="50000"/>
                  </a:schemeClr>
                </a:solidFill>
              </a:defRPr>
            </a:lvl4pPr>
            <a:lvl5pPr marL="110645" indent="-11064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6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61"/>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90" y="5286261"/>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34"/>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124846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40" rIns="91040"/>
          <a:lstStyle>
            <a:lvl1pPr marL="0" indent="0">
              <a:spcBef>
                <a:spcPts val="1200"/>
              </a:spcBef>
              <a:buNone/>
              <a:defRPr sz="1500" b="0">
                <a:solidFill>
                  <a:schemeClr val="tx1"/>
                </a:solidFill>
              </a:defRPr>
            </a:lvl1pPr>
            <a:lvl2pPr marL="110645" indent="-110645">
              <a:spcBef>
                <a:spcPts val="0"/>
              </a:spcBef>
              <a:defRPr sz="1500">
                <a:solidFill>
                  <a:schemeClr val="tx1"/>
                </a:solidFill>
              </a:defRPr>
            </a:lvl2pPr>
            <a:lvl3pPr marL="110645" indent="-110645">
              <a:defRPr sz="1300">
                <a:solidFill>
                  <a:schemeClr val="tx1">
                    <a:lumMod val="50000"/>
                  </a:schemeClr>
                </a:solidFill>
              </a:defRPr>
            </a:lvl3pPr>
            <a:lvl4pPr marL="110645" indent="-110645">
              <a:defRPr sz="1300">
                <a:solidFill>
                  <a:schemeClr val="tx1">
                    <a:lumMod val="50000"/>
                  </a:schemeClr>
                </a:solidFill>
              </a:defRPr>
            </a:lvl4pPr>
            <a:lvl5pPr marL="110645" indent="-11064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3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8541581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040" rIns="91040"/>
          <a:lstStyle>
            <a:lvl1pPr marL="0" indent="0">
              <a:spcBef>
                <a:spcPts val="1200"/>
              </a:spcBef>
              <a:buNone/>
              <a:defRPr sz="1500" b="0">
                <a:solidFill>
                  <a:schemeClr val="tx1"/>
                </a:solidFill>
              </a:defRPr>
            </a:lvl1pPr>
            <a:lvl2pPr marL="110645" indent="-110645">
              <a:spcBef>
                <a:spcPts val="0"/>
              </a:spcBef>
              <a:defRPr sz="1500">
                <a:solidFill>
                  <a:schemeClr val="tx1"/>
                </a:solidFill>
              </a:defRPr>
            </a:lvl2pPr>
            <a:lvl3pPr marL="110645" indent="-110645">
              <a:defRPr sz="1300">
                <a:solidFill>
                  <a:schemeClr val="tx1">
                    <a:lumMod val="50000"/>
                  </a:schemeClr>
                </a:solidFill>
              </a:defRPr>
            </a:lvl3pPr>
            <a:lvl4pPr marL="110645" indent="-110645">
              <a:defRPr sz="1300">
                <a:solidFill>
                  <a:schemeClr val="tx1">
                    <a:lumMod val="50000"/>
                  </a:schemeClr>
                </a:solidFill>
              </a:defRPr>
            </a:lvl4pPr>
            <a:lvl5pPr marL="110645" indent="-11064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2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2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2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2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34"/>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533625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741" tIns="191524" rIns="344741" bIns="19152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3938223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5"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082742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29"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30093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64"/>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82" y="2235264"/>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2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747863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61"/>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54"/>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84" y="5286254"/>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26"/>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623243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2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1075195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21"/>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21"/>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21"/>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21"/>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26"/>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1123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69"/>
            <a:ext cx="7886701" cy="1325563"/>
          </a:xfrm>
        </p:spPr>
        <p:txBody>
          <a:bodyPr/>
          <a:lstStyle/>
          <a:p>
            <a:r>
              <a:rPr lang="en-US"/>
              <a:t>Click to edit Master title style</a:t>
            </a:r>
          </a:p>
        </p:txBody>
      </p:sp>
      <p:sp>
        <p:nvSpPr>
          <p:cNvPr id="3" name="Text Placeholder 2"/>
          <p:cNvSpPr>
            <a:spLocks noGrp="1"/>
          </p:cNvSpPr>
          <p:nvPr>
            <p:ph type="body" idx="1"/>
          </p:nvPr>
        </p:nvSpPr>
        <p:spPr>
          <a:xfrm>
            <a:off x="630271" y="1681206"/>
            <a:ext cx="3868737" cy="823913"/>
          </a:xfrm>
        </p:spPr>
        <p:txBody>
          <a:bodyPr anchor="b"/>
          <a:lstStyle>
            <a:lvl1pPr marL="0" indent="0">
              <a:buNone/>
              <a:defRPr sz="2300" b="1"/>
            </a:lvl1pPr>
            <a:lvl2pPr marL="455311" indent="0">
              <a:buNone/>
              <a:defRPr sz="2100" b="1"/>
            </a:lvl2pPr>
            <a:lvl3pPr marL="910638" indent="0">
              <a:buNone/>
              <a:defRPr sz="1900" b="1"/>
            </a:lvl3pPr>
            <a:lvl4pPr marL="1365957" indent="0">
              <a:buNone/>
              <a:defRPr sz="1700" b="1"/>
            </a:lvl4pPr>
            <a:lvl5pPr marL="1821274" indent="0">
              <a:buNone/>
              <a:defRPr sz="1700" b="1"/>
            </a:lvl5pPr>
            <a:lvl6pPr marL="2276589" indent="0">
              <a:buNone/>
              <a:defRPr sz="1700" b="1"/>
            </a:lvl6pPr>
            <a:lvl7pPr marL="2731906" indent="0">
              <a:buNone/>
              <a:defRPr sz="1700" b="1"/>
            </a:lvl7pPr>
            <a:lvl8pPr marL="3187218" indent="0">
              <a:buNone/>
              <a:defRPr sz="1700" b="1"/>
            </a:lvl8pPr>
            <a:lvl9pPr marL="3642535"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71" y="2505119"/>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06"/>
            <a:ext cx="3887788" cy="823913"/>
          </a:xfrm>
        </p:spPr>
        <p:txBody>
          <a:bodyPr anchor="b"/>
          <a:lstStyle>
            <a:lvl1pPr marL="0" indent="0">
              <a:buNone/>
              <a:defRPr sz="2300" b="1"/>
            </a:lvl1pPr>
            <a:lvl2pPr marL="455311" indent="0">
              <a:buNone/>
              <a:defRPr sz="2100" b="1"/>
            </a:lvl2pPr>
            <a:lvl3pPr marL="910638" indent="0">
              <a:buNone/>
              <a:defRPr sz="1900" b="1"/>
            </a:lvl3pPr>
            <a:lvl4pPr marL="1365957" indent="0">
              <a:buNone/>
              <a:defRPr sz="1700" b="1"/>
            </a:lvl4pPr>
            <a:lvl5pPr marL="1821274" indent="0">
              <a:buNone/>
              <a:defRPr sz="1700" b="1"/>
            </a:lvl5pPr>
            <a:lvl6pPr marL="2276589" indent="0">
              <a:buNone/>
              <a:defRPr sz="1700" b="1"/>
            </a:lvl6pPr>
            <a:lvl7pPr marL="2731906" indent="0">
              <a:buNone/>
              <a:defRPr sz="1700" b="1"/>
            </a:lvl7pPr>
            <a:lvl8pPr marL="3187218" indent="0">
              <a:buNone/>
              <a:defRPr sz="1700" b="1"/>
            </a:lvl8pPr>
            <a:lvl9pPr marL="3642535"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19"/>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26008187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81"/>
            <a:ext cx="6858000" cy="1655763"/>
          </a:xfrm>
        </p:spPr>
        <p:txBody>
          <a:bodyPr/>
          <a:lstStyle>
            <a:lvl1pPr marL="0" indent="0" algn="ctr">
              <a:buNone/>
              <a:defRPr sz="2300"/>
            </a:lvl1pPr>
            <a:lvl2pPr marL="455311" indent="0" algn="ctr">
              <a:buNone/>
              <a:defRPr sz="2100"/>
            </a:lvl2pPr>
            <a:lvl3pPr marL="910638" indent="0" algn="ctr">
              <a:buNone/>
              <a:defRPr sz="1900"/>
            </a:lvl3pPr>
            <a:lvl4pPr marL="1365957" indent="0" algn="ctr">
              <a:buNone/>
              <a:defRPr sz="1700"/>
            </a:lvl4pPr>
            <a:lvl5pPr marL="1821274" indent="0" algn="ctr">
              <a:buNone/>
              <a:defRPr sz="1700"/>
            </a:lvl5pPr>
            <a:lvl6pPr marL="2276589" indent="0" algn="ctr">
              <a:buNone/>
              <a:defRPr sz="1700"/>
            </a:lvl6pPr>
            <a:lvl7pPr marL="2731906" indent="0" algn="ctr">
              <a:buNone/>
              <a:defRPr sz="1700"/>
            </a:lvl7pPr>
            <a:lvl8pPr marL="3187218" indent="0" algn="ctr">
              <a:buNone/>
              <a:defRPr sz="1700"/>
            </a:lvl8pPr>
            <a:lvl9pPr marL="3642535" indent="0" algn="ctr">
              <a:buNone/>
              <a:defRPr sz="1700"/>
            </a:lvl9pPr>
          </a:lstStyle>
          <a:p>
            <a:r>
              <a:rPr lang="en-US"/>
              <a:t>Click to edit Master subtitle style</a:t>
            </a:r>
          </a:p>
        </p:txBody>
      </p:sp>
      <p:sp>
        <p:nvSpPr>
          <p:cNvPr id="5"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solidFill>
                  <a:srgbClr val="000000"/>
                </a:solidFill>
              </a:rPr>
              <a:t>Chapter 12 Stoichiometry</a:t>
            </a:r>
          </a:p>
        </p:txBody>
      </p:sp>
    </p:spTree>
    <p:extLst>
      <p:ext uri="{BB962C8B-B14F-4D97-AF65-F5344CB8AC3E}">
        <p14:creationId xmlns:p14="http://schemas.microsoft.com/office/powerpoint/2010/main" val="16287014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solidFill>
                  <a:srgbClr val="000000"/>
                </a:solidFill>
              </a:rPr>
              <a:t>Chapter 12 Stoichiometry</a:t>
            </a:r>
          </a:p>
        </p:txBody>
      </p:sp>
    </p:spTree>
    <p:extLst>
      <p:ext uri="{BB962C8B-B14F-4D97-AF65-F5344CB8AC3E}">
        <p14:creationId xmlns:p14="http://schemas.microsoft.com/office/powerpoint/2010/main" val="31656272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81"/>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06"/>
            <a:ext cx="7886701" cy="1500188"/>
          </a:xfrm>
        </p:spPr>
        <p:txBody>
          <a:bodyPr/>
          <a:lstStyle>
            <a:lvl1pPr marL="0" indent="0">
              <a:buNone/>
              <a:defRPr sz="2300"/>
            </a:lvl1pPr>
            <a:lvl2pPr marL="455311" indent="0">
              <a:buNone/>
              <a:defRPr sz="2100"/>
            </a:lvl2pPr>
            <a:lvl3pPr marL="910638" indent="0">
              <a:buNone/>
              <a:defRPr sz="1900"/>
            </a:lvl3pPr>
            <a:lvl4pPr marL="1365957" indent="0">
              <a:buNone/>
              <a:defRPr sz="1700"/>
            </a:lvl4pPr>
            <a:lvl5pPr marL="1821274" indent="0">
              <a:buNone/>
              <a:defRPr sz="1700"/>
            </a:lvl5pPr>
            <a:lvl6pPr marL="2276589" indent="0">
              <a:buNone/>
              <a:defRPr sz="1700"/>
            </a:lvl6pPr>
            <a:lvl7pPr marL="2731906" indent="0">
              <a:buNone/>
              <a:defRPr sz="1700"/>
            </a:lvl7pPr>
            <a:lvl8pPr marL="3187218" indent="0">
              <a:buNone/>
              <a:defRPr sz="1700"/>
            </a:lvl8pPr>
            <a:lvl9pPr marL="3642535"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14779558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19582865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69"/>
            <a:ext cx="7886701" cy="1325563"/>
          </a:xfrm>
        </p:spPr>
        <p:txBody>
          <a:bodyPr/>
          <a:lstStyle/>
          <a:p>
            <a:r>
              <a:rPr lang="en-US"/>
              <a:t>Click to edit Master title style</a:t>
            </a:r>
          </a:p>
        </p:txBody>
      </p:sp>
      <p:sp>
        <p:nvSpPr>
          <p:cNvPr id="3" name="Text Placeholder 2"/>
          <p:cNvSpPr>
            <a:spLocks noGrp="1"/>
          </p:cNvSpPr>
          <p:nvPr>
            <p:ph type="body" idx="1"/>
          </p:nvPr>
        </p:nvSpPr>
        <p:spPr>
          <a:xfrm>
            <a:off x="630271" y="1681206"/>
            <a:ext cx="3868737" cy="823913"/>
          </a:xfrm>
        </p:spPr>
        <p:txBody>
          <a:bodyPr anchor="b"/>
          <a:lstStyle>
            <a:lvl1pPr marL="0" indent="0">
              <a:buNone/>
              <a:defRPr sz="2300" b="1"/>
            </a:lvl1pPr>
            <a:lvl2pPr marL="455311" indent="0">
              <a:buNone/>
              <a:defRPr sz="2100" b="1"/>
            </a:lvl2pPr>
            <a:lvl3pPr marL="910638" indent="0">
              <a:buNone/>
              <a:defRPr sz="1900" b="1"/>
            </a:lvl3pPr>
            <a:lvl4pPr marL="1365957" indent="0">
              <a:buNone/>
              <a:defRPr sz="1700" b="1"/>
            </a:lvl4pPr>
            <a:lvl5pPr marL="1821274" indent="0">
              <a:buNone/>
              <a:defRPr sz="1700" b="1"/>
            </a:lvl5pPr>
            <a:lvl6pPr marL="2276589" indent="0">
              <a:buNone/>
              <a:defRPr sz="1700" b="1"/>
            </a:lvl6pPr>
            <a:lvl7pPr marL="2731906" indent="0">
              <a:buNone/>
              <a:defRPr sz="1700" b="1"/>
            </a:lvl7pPr>
            <a:lvl8pPr marL="3187218" indent="0">
              <a:buNone/>
              <a:defRPr sz="1700" b="1"/>
            </a:lvl8pPr>
            <a:lvl9pPr marL="3642535"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71" y="2505119"/>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06"/>
            <a:ext cx="3887788" cy="823913"/>
          </a:xfrm>
        </p:spPr>
        <p:txBody>
          <a:bodyPr anchor="b"/>
          <a:lstStyle>
            <a:lvl1pPr marL="0" indent="0">
              <a:buNone/>
              <a:defRPr sz="2300" b="1"/>
            </a:lvl1pPr>
            <a:lvl2pPr marL="455311" indent="0">
              <a:buNone/>
              <a:defRPr sz="2100" b="1"/>
            </a:lvl2pPr>
            <a:lvl3pPr marL="910638" indent="0">
              <a:buNone/>
              <a:defRPr sz="1900" b="1"/>
            </a:lvl3pPr>
            <a:lvl4pPr marL="1365957" indent="0">
              <a:buNone/>
              <a:defRPr sz="1700" b="1"/>
            </a:lvl4pPr>
            <a:lvl5pPr marL="1821274" indent="0">
              <a:buNone/>
              <a:defRPr sz="1700" b="1"/>
            </a:lvl5pPr>
            <a:lvl6pPr marL="2276589" indent="0">
              <a:buNone/>
              <a:defRPr sz="1700" b="1"/>
            </a:lvl6pPr>
            <a:lvl7pPr marL="2731906" indent="0">
              <a:buNone/>
              <a:defRPr sz="1700" b="1"/>
            </a:lvl7pPr>
            <a:lvl8pPr marL="3187218" indent="0">
              <a:buNone/>
              <a:defRPr sz="1700" b="1"/>
            </a:lvl8pPr>
            <a:lvl9pPr marL="3642535"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19"/>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21953286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13582591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25638954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21"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44"/>
            <a:ext cx="2949576" cy="3811588"/>
          </a:xfrm>
        </p:spPr>
        <p:txBody>
          <a:bodyPr/>
          <a:lstStyle>
            <a:lvl1pPr marL="0" indent="0">
              <a:buNone/>
              <a:defRPr sz="1700"/>
            </a:lvl1pPr>
            <a:lvl2pPr marL="455311" indent="0">
              <a:buNone/>
              <a:defRPr sz="1500"/>
            </a:lvl2pPr>
            <a:lvl3pPr marL="910638" indent="0">
              <a:buNone/>
              <a:defRPr sz="1300"/>
            </a:lvl3pPr>
            <a:lvl4pPr marL="1365957" indent="0">
              <a:buNone/>
              <a:defRPr sz="1100"/>
            </a:lvl4pPr>
            <a:lvl5pPr marL="1821274" indent="0">
              <a:buNone/>
              <a:defRPr sz="1100"/>
            </a:lvl5pPr>
            <a:lvl6pPr marL="2276589" indent="0">
              <a:buNone/>
              <a:defRPr sz="1100"/>
            </a:lvl6pPr>
            <a:lvl7pPr marL="2731906" indent="0">
              <a:buNone/>
              <a:defRPr sz="1100"/>
            </a:lvl7pPr>
            <a:lvl8pPr marL="3187218" indent="0">
              <a:buNone/>
              <a:defRPr sz="1100"/>
            </a:lvl8pPr>
            <a:lvl9pPr marL="3642535"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8674666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21" y="987425"/>
            <a:ext cx="4629151" cy="4873625"/>
          </a:xfrm>
        </p:spPr>
        <p:txBody>
          <a:bodyPr/>
          <a:lstStyle>
            <a:lvl1pPr marL="0" indent="0">
              <a:buNone/>
              <a:defRPr sz="3200"/>
            </a:lvl1pPr>
            <a:lvl2pPr marL="455311" indent="0">
              <a:buNone/>
              <a:defRPr sz="2700"/>
            </a:lvl2pPr>
            <a:lvl3pPr marL="910638" indent="0">
              <a:buNone/>
              <a:defRPr sz="2300"/>
            </a:lvl3pPr>
            <a:lvl4pPr marL="1365957" indent="0">
              <a:buNone/>
              <a:defRPr sz="2100"/>
            </a:lvl4pPr>
            <a:lvl5pPr marL="1821274" indent="0">
              <a:buNone/>
              <a:defRPr sz="2100"/>
            </a:lvl5pPr>
            <a:lvl6pPr marL="2276589" indent="0">
              <a:buNone/>
              <a:defRPr sz="2100"/>
            </a:lvl6pPr>
            <a:lvl7pPr marL="2731906" indent="0">
              <a:buNone/>
              <a:defRPr sz="2100"/>
            </a:lvl7pPr>
            <a:lvl8pPr marL="3187218" indent="0">
              <a:buNone/>
              <a:defRPr sz="2100"/>
            </a:lvl8pPr>
            <a:lvl9pPr marL="3642535" indent="0">
              <a:buNone/>
              <a:defRPr sz="2100"/>
            </a:lvl9pPr>
          </a:lstStyle>
          <a:p>
            <a:endParaRPr lang="en-US"/>
          </a:p>
        </p:txBody>
      </p:sp>
      <p:sp>
        <p:nvSpPr>
          <p:cNvPr id="4" name="Text Placeholder 3"/>
          <p:cNvSpPr>
            <a:spLocks noGrp="1"/>
          </p:cNvSpPr>
          <p:nvPr>
            <p:ph type="body" sz="half" idx="2"/>
          </p:nvPr>
        </p:nvSpPr>
        <p:spPr>
          <a:xfrm>
            <a:off x="630242" y="2057444"/>
            <a:ext cx="2949576" cy="3811588"/>
          </a:xfrm>
        </p:spPr>
        <p:txBody>
          <a:bodyPr/>
          <a:lstStyle>
            <a:lvl1pPr marL="0" indent="0">
              <a:buNone/>
              <a:defRPr sz="1700"/>
            </a:lvl1pPr>
            <a:lvl2pPr marL="455311" indent="0">
              <a:buNone/>
              <a:defRPr sz="1500"/>
            </a:lvl2pPr>
            <a:lvl3pPr marL="910638" indent="0">
              <a:buNone/>
              <a:defRPr sz="1300"/>
            </a:lvl3pPr>
            <a:lvl4pPr marL="1365957" indent="0">
              <a:buNone/>
              <a:defRPr sz="1100"/>
            </a:lvl4pPr>
            <a:lvl5pPr marL="1821274" indent="0">
              <a:buNone/>
              <a:defRPr sz="1100"/>
            </a:lvl5pPr>
            <a:lvl6pPr marL="2276589" indent="0">
              <a:buNone/>
              <a:defRPr sz="1100"/>
            </a:lvl6pPr>
            <a:lvl7pPr marL="2731906" indent="0">
              <a:buNone/>
              <a:defRPr sz="1100"/>
            </a:lvl7pPr>
            <a:lvl8pPr marL="3187218" indent="0">
              <a:buNone/>
              <a:defRPr sz="1100"/>
            </a:lvl8pPr>
            <a:lvl9pPr marL="3642535"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21208858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311244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11674950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31094692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72200" y="76200"/>
            <a:ext cx="2743201" cy="685800"/>
          </a:xfrm>
        </p:spPr>
        <p:txBody>
          <a:bodyPr/>
          <a:lstStyle/>
          <a:p>
            <a:r>
              <a:rPr lang="en-US"/>
              <a:t>Click to edit Master title style</a:t>
            </a:r>
          </a:p>
        </p:txBody>
      </p:sp>
      <p:sp>
        <p:nvSpPr>
          <p:cNvPr id="3" name="Text Placeholder 2"/>
          <p:cNvSpPr>
            <a:spLocks noGrp="1"/>
          </p:cNvSpPr>
          <p:nvPr>
            <p:ph type="body"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114800" y="6629400"/>
            <a:ext cx="4267199" cy="228600"/>
          </a:xfrm>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25941480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21678" y="5157225"/>
            <a:ext cx="8512560" cy="1700800"/>
          </a:xfrm>
        </p:spPr>
        <p:txBody>
          <a:bodyPr tIns="38310" anchor="ctr" anchorCtr="0"/>
          <a:lstStyle>
            <a:lvl1pPr marL="1074009" indent="-1074009" algn="l">
              <a:defRPr sz="23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Footer Placeholder 1"/>
          <p:cNvSpPr>
            <a:spLocks noGrp="1"/>
          </p:cNvSpPr>
          <p:nvPr>
            <p:ph type="ftr" sz="quarter" idx="11"/>
          </p:nvPr>
        </p:nvSpPr>
        <p:spPr>
          <a:xfrm>
            <a:off x="8" y="4000500"/>
            <a:ext cx="9144000" cy="1371600"/>
          </a:xfrm>
          <a:prstGeom prst="rect">
            <a:avLst/>
          </a:prstGeom>
          <a:solidFill>
            <a:srgbClr val="4D4F58"/>
          </a:solidFill>
        </p:spPr>
        <p:txBody>
          <a:bodyPr lIns="344741" tIns="45545" rIns="344741" bIns="45545" anchor="ctr" anchorCtr="0"/>
          <a:lstStyle>
            <a:lvl1pPr algn="l">
              <a:lnSpc>
                <a:spcPct val="100000"/>
              </a:lnSpc>
              <a:spcBef>
                <a:spcPts val="0"/>
              </a:spcBef>
              <a:defRPr sz="2900" b="1">
                <a:solidFill>
                  <a:schemeClr val="bg1"/>
                </a:solidFill>
              </a:defRPr>
            </a:lvl1pPr>
          </a:lstStyle>
          <a:p>
            <a:pPr eaLnBrk="1" hangingPunct="1">
              <a:buClr>
                <a:srgbClr val="2877C4"/>
              </a:buClr>
              <a:buFont typeface="Wingdings" pitchFamily="2" charset="2"/>
              <a:buNone/>
            </a:pPr>
            <a:r>
              <a:rPr lang="en-US" dirty="0">
                <a:solidFill>
                  <a:srgbClr val="FFFFFF"/>
                </a:solidFill>
                <a:latin typeface="Arial" charset="0"/>
                <a:ea typeface="+mn-ea"/>
              </a:rPr>
              <a:t>Limiting Reactant and Percent Yield</a:t>
            </a:r>
          </a:p>
        </p:txBody>
      </p:sp>
    </p:spTree>
    <p:extLst>
      <p:ext uri="{BB962C8B-B14F-4D97-AF65-F5344CB8AC3E}">
        <p14:creationId xmlns:p14="http://schemas.microsoft.com/office/powerpoint/2010/main" val="11729093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nchor="ctr" anchorCtr="0"/>
          <a:lstStyle>
            <a:lvl1pPr marL="1140505" indent="-1140505">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31"/>
            <a:ext cx="3002330" cy="1485903"/>
          </a:xfrm>
          <a:prstGeom prst="rect">
            <a:avLst/>
          </a:prstGeom>
          <a:solidFill>
            <a:schemeClr val="accent4"/>
          </a:solidFill>
          <a:ln>
            <a:noFill/>
          </a:ln>
          <a:effectLst/>
        </p:spPr>
        <p:txBody>
          <a:bodyPr vert="horz" wrap="square" lIns="574571" tIns="95769" rIns="574571" bIns="95769" numCol="1" rtlCol="0" anchor="t" anchorCtr="0" compatLnSpc="1">
            <a:prstTxWarp prst="textNoShape">
              <a:avLst/>
            </a:prstTxWarp>
          </a:bodyPr>
          <a:lstStyle/>
          <a:p>
            <a:pPr defTabSz="1915257"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p:nvPr>
        </p:nvSpPr>
        <p:spPr>
          <a:xfrm>
            <a:off x="321679" y="1373188"/>
            <a:ext cx="5819992" cy="5127625"/>
          </a:xfrm>
        </p:spPr>
        <p:txBody>
          <a:bodyPr rIns="344741"/>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42734508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 List">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40505" indent="-1140505">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31"/>
            <a:ext cx="3002330" cy="1485903"/>
          </a:xfrm>
          <a:prstGeom prst="rect">
            <a:avLst/>
          </a:prstGeom>
          <a:solidFill>
            <a:schemeClr val="accent4"/>
          </a:solidFill>
          <a:ln>
            <a:noFill/>
          </a:ln>
          <a:effectLst/>
        </p:spPr>
        <p:txBody>
          <a:bodyPr vert="horz" wrap="square" lIns="574571" tIns="95769" rIns="574571" bIns="95769" numCol="1" rtlCol="0" anchor="t" anchorCtr="0" compatLnSpc="1">
            <a:prstTxWarp prst="textNoShape">
              <a:avLst/>
            </a:prstTxWarp>
          </a:bodyPr>
          <a:lstStyle/>
          <a:p>
            <a:pPr defTabSz="1915257"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hasCustomPrompt="1"/>
          </p:nvPr>
        </p:nvSpPr>
        <p:spPr>
          <a:xfrm>
            <a:off x="321678" y="1632855"/>
            <a:ext cx="2487645" cy="4867960"/>
          </a:xfrm>
          <a:solidFill>
            <a:srgbClr val="FF0000"/>
          </a:solidFill>
        </p:spPr>
        <p:txBody>
          <a:bodyPr/>
          <a:lstStyle/>
          <a:p>
            <a:pPr lvl="0"/>
            <a:r>
              <a:rPr lang="en-US" dirty="0"/>
              <a:t>PICTURE</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41121027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40505" indent="-1140505">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31"/>
            <a:ext cx="3002330" cy="1485903"/>
          </a:xfrm>
          <a:prstGeom prst="rect">
            <a:avLst/>
          </a:prstGeom>
          <a:solidFill>
            <a:schemeClr val="accent4"/>
          </a:solidFill>
          <a:ln>
            <a:noFill/>
          </a:ln>
          <a:effectLst/>
        </p:spPr>
        <p:txBody>
          <a:bodyPr vert="horz" wrap="square" lIns="574571" tIns="95769" rIns="574571" bIns="95769" numCol="1" rtlCol="0" anchor="t" anchorCtr="0" compatLnSpc="1">
            <a:prstTxWarp prst="textNoShape">
              <a:avLst/>
            </a:prstTxWarp>
          </a:bodyPr>
          <a:lstStyle/>
          <a:p>
            <a:pPr defTabSz="1915257"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p:nvPr>
        </p:nvSpPr>
        <p:spPr>
          <a:xfrm>
            <a:off x="321678" y="1377158"/>
            <a:ext cx="2487645" cy="5123655"/>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3"/>
          <p:cNvSpPr>
            <a:spLocks noGrp="1"/>
          </p:cNvSpPr>
          <p:nvPr>
            <p:ph sz="quarter" idx="14"/>
          </p:nvPr>
        </p:nvSpPr>
        <p:spPr>
          <a:xfrm>
            <a:off x="3255640"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12378185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981" tIns="191656" rIns="344981" bIns="19165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8530765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0"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9621278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23"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67860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56"/>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76" y="2235256"/>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1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411808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33341645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54"/>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46"/>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78" y="5286246"/>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19"/>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055072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1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9346876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14"/>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14"/>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14"/>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14"/>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19"/>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237315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378" tIns="191877" rIns="345378" bIns="19187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1292925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0"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14131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14"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91741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44"/>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67" y="2235244"/>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0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9836113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41"/>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34"/>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69" y="5286234"/>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06"/>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367889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0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459318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01"/>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01"/>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01"/>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01"/>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06"/>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90110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21"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44"/>
            <a:ext cx="2949576" cy="3811588"/>
          </a:xfrm>
        </p:spPr>
        <p:txBody>
          <a:bodyPr/>
          <a:lstStyle>
            <a:lvl1pPr marL="0" indent="0">
              <a:buNone/>
              <a:defRPr sz="1700"/>
            </a:lvl1pPr>
            <a:lvl2pPr marL="455311" indent="0">
              <a:buNone/>
              <a:defRPr sz="1500"/>
            </a:lvl2pPr>
            <a:lvl3pPr marL="910638" indent="0">
              <a:buNone/>
              <a:defRPr sz="1300"/>
            </a:lvl3pPr>
            <a:lvl4pPr marL="1365957" indent="0">
              <a:buNone/>
              <a:defRPr sz="1100"/>
            </a:lvl4pPr>
            <a:lvl5pPr marL="1821274" indent="0">
              <a:buNone/>
              <a:defRPr sz="1100"/>
            </a:lvl5pPr>
            <a:lvl6pPr marL="2276589" indent="0">
              <a:buNone/>
              <a:defRPr sz="1100"/>
            </a:lvl6pPr>
            <a:lvl7pPr marL="2731906" indent="0">
              <a:buNone/>
              <a:defRPr sz="1100"/>
            </a:lvl7pPr>
            <a:lvl8pPr marL="3187218" indent="0">
              <a:buNone/>
              <a:defRPr sz="1100"/>
            </a:lvl8pPr>
            <a:lvl9pPr marL="3642535"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12396637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456" tIns="191921" rIns="345456" bIns="19192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780723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456" rIns="345456" bIns="191921"/>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8"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601120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8"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65"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3914623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39"/>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31"/>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67" y="5286231"/>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04"/>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6104531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6"/>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6"/>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0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7298367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9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59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59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59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0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0164759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86"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63" y="2131229"/>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868335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64646" indent="-1364646"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3841" tIns="45646" rIns="383841" bIns="45646"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ea typeface="+mn-ea"/>
              </a:rPr>
              <a:t>Limiting Reactant and Percent Yield</a:t>
            </a:r>
          </a:p>
        </p:txBody>
      </p:sp>
    </p:spTree>
    <p:extLst>
      <p:ext uri="{BB962C8B-B14F-4D97-AF65-F5344CB8AC3E}">
        <p14:creationId xmlns:p14="http://schemas.microsoft.com/office/powerpoint/2010/main" val="38939456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461771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775" rIns="345775" bIns="192097"/>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60899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21" y="987425"/>
            <a:ext cx="4629151" cy="4873625"/>
          </a:xfrm>
        </p:spPr>
        <p:txBody>
          <a:bodyPr/>
          <a:lstStyle>
            <a:lvl1pPr marL="0" indent="0">
              <a:buNone/>
              <a:defRPr sz="3200"/>
            </a:lvl1pPr>
            <a:lvl2pPr marL="455311" indent="0">
              <a:buNone/>
              <a:defRPr sz="2700"/>
            </a:lvl2pPr>
            <a:lvl3pPr marL="910638" indent="0">
              <a:buNone/>
              <a:defRPr sz="2300"/>
            </a:lvl3pPr>
            <a:lvl4pPr marL="1365957" indent="0">
              <a:buNone/>
              <a:defRPr sz="2100"/>
            </a:lvl4pPr>
            <a:lvl5pPr marL="1821274" indent="0">
              <a:buNone/>
              <a:defRPr sz="2100"/>
            </a:lvl5pPr>
            <a:lvl6pPr marL="2276589" indent="0">
              <a:buNone/>
              <a:defRPr sz="2100"/>
            </a:lvl6pPr>
            <a:lvl7pPr marL="2731906" indent="0">
              <a:buNone/>
              <a:defRPr sz="2100"/>
            </a:lvl7pPr>
            <a:lvl8pPr marL="3187218" indent="0">
              <a:buNone/>
              <a:defRPr sz="2100"/>
            </a:lvl8pPr>
            <a:lvl9pPr marL="3642535" indent="0">
              <a:buNone/>
              <a:defRPr sz="2100"/>
            </a:lvl9pPr>
          </a:lstStyle>
          <a:p>
            <a:endParaRPr lang="en-US"/>
          </a:p>
        </p:txBody>
      </p:sp>
      <p:sp>
        <p:nvSpPr>
          <p:cNvPr id="4" name="Text Placeholder 3"/>
          <p:cNvSpPr>
            <a:spLocks noGrp="1"/>
          </p:cNvSpPr>
          <p:nvPr>
            <p:ph type="body" sz="half" idx="2"/>
          </p:nvPr>
        </p:nvSpPr>
        <p:spPr>
          <a:xfrm>
            <a:off x="630242" y="2057444"/>
            <a:ext cx="2949576" cy="3811588"/>
          </a:xfrm>
        </p:spPr>
        <p:txBody>
          <a:bodyPr/>
          <a:lstStyle>
            <a:lvl1pPr marL="0" indent="0">
              <a:buNone/>
              <a:defRPr sz="1700"/>
            </a:lvl1pPr>
            <a:lvl2pPr marL="455311" indent="0">
              <a:buNone/>
              <a:defRPr sz="1500"/>
            </a:lvl2pPr>
            <a:lvl3pPr marL="910638" indent="0">
              <a:buNone/>
              <a:defRPr sz="1300"/>
            </a:lvl3pPr>
            <a:lvl4pPr marL="1365957" indent="0">
              <a:buNone/>
              <a:defRPr sz="1100"/>
            </a:lvl4pPr>
            <a:lvl5pPr marL="1821274" indent="0">
              <a:buNone/>
              <a:defRPr sz="1100"/>
            </a:lvl5pPr>
            <a:lvl6pPr marL="2276589" indent="0">
              <a:buNone/>
              <a:defRPr sz="1100"/>
            </a:lvl6pPr>
            <a:lvl7pPr marL="2731906" indent="0">
              <a:buNone/>
              <a:defRPr sz="1100"/>
            </a:lvl7pPr>
            <a:lvl8pPr marL="3187218" indent="0">
              <a:buNone/>
              <a:defRPr sz="1100"/>
            </a:lvl8pPr>
            <a:lvl9pPr marL="3642535"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19785207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58"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2935241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5"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21"/>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60" y="5286221"/>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594"/>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42303834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56"/>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56"/>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0"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0"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19"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79" y="137159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2506473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8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58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58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59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892431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5"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79"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79"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56" y="2131219"/>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94212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 y="4800600"/>
            <a:ext cx="9143996" cy="2057400"/>
          </a:xfrm>
        </p:spPr>
        <p:txBody>
          <a:bodyPr anchor="ctr" anchorCtr="0"/>
          <a:lstStyle>
            <a:lvl1pPr marL="1365898" indent="-1365898"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5" y="4000500"/>
            <a:ext cx="9144000" cy="1143000"/>
          </a:xfrm>
          <a:prstGeom prst="rect">
            <a:avLst/>
          </a:prstGeom>
          <a:solidFill>
            <a:srgbClr val="4D4F58"/>
          </a:solidFill>
        </p:spPr>
        <p:txBody>
          <a:bodyPr lIns="384194" tIns="45688" rIns="384194" bIns="45688"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ea typeface="+mn-ea"/>
              </a:rPr>
              <a:t>Limiting Reactant and Percent Yield</a:t>
            </a:r>
          </a:p>
        </p:txBody>
      </p:sp>
    </p:spTree>
    <p:extLst>
      <p:ext uri="{BB962C8B-B14F-4D97-AF65-F5344CB8AC3E}">
        <p14:creationId xmlns:p14="http://schemas.microsoft.com/office/powerpoint/2010/main" val="29914887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211007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775" rIns="345775" bIns="192097"/>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59186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58"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6401923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5"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21"/>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60" y="5286221"/>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594"/>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540342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4" Type="http://schemas.openxmlformats.org/officeDocument/2006/relationships/slideLayout" Target="../slideLayouts/slideLayout76.xml"/><Relationship Id="rId9"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5" Type="http://schemas.openxmlformats.org/officeDocument/2006/relationships/slideLayout" Target="../slideLayouts/slideLayout84.xml"/><Relationship Id="rId4" Type="http://schemas.openxmlformats.org/officeDocument/2006/relationships/slideLayout" Target="../slideLayouts/slideLayout83.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5" Type="http://schemas.openxmlformats.org/officeDocument/2006/relationships/slideLayout" Target="../slideLayouts/slideLayout92.xml"/><Relationship Id="rId4" Type="http://schemas.openxmlformats.org/officeDocument/2006/relationships/slideLayout" Target="../slideLayouts/slideLayout91.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14.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image" Target="../media/image3.png"/><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5.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9"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image" Target="../media/image2.jpeg"/><Relationship Id="rId5" Type="http://schemas.openxmlformats.org/officeDocument/2006/relationships/theme" Target="../theme/theme8.xml"/><Relationship Id="rId4" Type="http://schemas.openxmlformats.org/officeDocument/2006/relationships/slideLayout" Target="../slideLayouts/slideLayout65.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4" Type="http://schemas.openxmlformats.org/officeDocument/2006/relationships/slideLayout" Target="../slideLayouts/slideLayout69.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061" tIns="45531" rIns="91061" bIns="45531" anchor="ctr"/>
          <a:lstStyle/>
          <a:p>
            <a:endParaRPr lang="en-US"/>
          </a:p>
        </p:txBody>
      </p:sp>
      <p:sp>
        <p:nvSpPr>
          <p:cNvPr id="1026" name="Rectangle 2"/>
          <p:cNvSpPr>
            <a:spLocks noGrp="1" noChangeArrowheads="1"/>
          </p:cNvSpPr>
          <p:nvPr>
            <p:ph type="title"/>
          </p:nvPr>
        </p:nvSpPr>
        <p:spPr bwMode="auto">
          <a:xfrm>
            <a:off x="6172200" y="76200"/>
            <a:ext cx="2743201"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t>Chapter 12 Stoichiometry</a:t>
            </a:r>
          </a:p>
        </p:txBody>
      </p:sp>
      <p:sp>
        <p:nvSpPr>
          <p:cNvPr id="1037" name="Text Box 13"/>
          <p:cNvSpPr txBox="1">
            <a:spLocks noChangeArrowheads="1"/>
          </p:cNvSpPr>
          <p:nvPr userDrawn="1"/>
        </p:nvSpPr>
        <p:spPr bwMode="auto">
          <a:xfrm>
            <a:off x="0" y="6400813"/>
            <a:ext cx="1371600" cy="445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61" tIns="45531" rIns="91061" bIns="45531">
            <a:spAutoFit/>
          </a:bodyPr>
          <a:lstStyle/>
          <a:p>
            <a:pPr>
              <a:spcBef>
                <a:spcPct val="50000"/>
              </a:spcBef>
            </a:pPr>
            <a:endParaRPr lang="en-US" altLang="en-US" sz="2300"/>
          </a:p>
        </p:txBody>
      </p:sp>
      <p:sp>
        <p:nvSpPr>
          <p:cNvPr id="1038" name="Text Box 14"/>
          <p:cNvSpPr txBox="1">
            <a:spLocks noChangeArrowheads="1"/>
          </p:cNvSpPr>
          <p:nvPr userDrawn="1"/>
        </p:nvSpPr>
        <p:spPr bwMode="auto">
          <a:xfrm>
            <a:off x="76200" y="6521470"/>
            <a:ext cx="1524000" cy="353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61" tIns="45531" rIns="91061" bIns="45531">
            <a:spAutoFit/>
          </a:bodyPr>
          <a:lstStyle/>
          <a:p>
            <a:pPr>
              <a:spcBef>
                <a:spcPct val="50000"/>
              </a:spcBef>
            </a:pPr>
            <a:fld id="{E2A3DD2D-5501-4CB4-9A99-DB1E02D37A15}" type="slidenum">
              <a:rPr lang="en-US" altLang="en-US" sz="1700"/>
              <a:pPr>
                <a:spcBef>
                  <a:spcPct val="50000"/>
                </a:spcBef>
              </a:pPr>
              <a:t>‹#›</a:t>
            </a:fld>
            <a:endParaRPr lang="en-US" altLang="en-US" sz="17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531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063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595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127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1493" indent="-341493" algn="l" rtl="0" fontAlgn="base">
        <a:spcBef>
          <a:spcPct val="20000"/>
        </a:spcBef>
        <a:spcAft>
          <a:spcPct val="0"/>
        </a:spcAft>
        <a:defRPr sz="3200" b="1" kern="1200">
          <a:solidFill>
            <a:srgbClr val="A3573F"/>
          </a:solidFill>
          <a:latin typeface="+mn-lt"/>
          <a:ea typeface="+mn-ea"/>
          <a:cs typeface="+mn-cs"/>
        </a:defRPr>
      </a:lvl1pPr>
      <a:lvl2pPr marL="739887" indent="-284576" algn="l" rtl="0" fontAlgn="base">
        <a:spcBef>
          <a:spcPct val="20000"/>
        </a:spcBef>
        <a:spcAft>
          <a:spcPct val="0"/>
        </a:spcAft>
        <a:buChar char="–"/>
        <a:defRPr sz="2700" kern="1200">
          <a:solidFill>
            <a:schemeClr val="tx1"/>
          </a:solidFill>
          <a:latin typeface="+mn-lt"/>
          <a:ea typeface="+mn-ea"/>
          <a:cs typeface="+mn-cs"/>
        </a:defRPr>
      </a:lvl2pPr>
      <a:lvl3pPr marL="1138291" indent="-227655" algn="l" rtl="0" fontAlgn="base">
        <a:spcBef>
          <a:spcPct val="20000"/>
        </a:spcBef>
        <a:spcAft>
          <a:spcPct val="0"/>
        </a:spcAft>
        <a:buChar char="•"/>
        <a:defRPr sz="2300" kern="1200">
          <a:solidFill>
            <a:schemeClr val="tx1"/>
          </a:solidFill>
          <a:latin typeface="+mn-lt"/>
          <a:ea typeface="+mn-ea"/>
          <a:cs typeface="+mn-cs"/>
        </a:defRPr>
      </a:lvl3pPr>
      <a:lvl4pPr marL="1593612" indent="-227655" algn="l" rtl="0" fontAlgn="base">
        <a:spcBef>
          <a:spcPct val="20000"/>
        </a:spcBef>
        <a:spcAft>
          <a:spcPct val="0"/>
        </a:spcAft>
        <a:buChar char="–"/>
        <a:defRPr sz="2100" kern="1200">
          <a:solidFill>
            <a:schemeClr val="tx1"/>
          </a:solidFill>
          <a:latin typeface="+mn-lt"/>
          <a:ea typeface="+mn-ea"/>
          <a:cs typeface="+mn-cs"/>
        </a:defRPr>
      </a:lvl4pPr>
      <a:lvl5pPr marL="2048929" indent="-227655" algn="l" rtl="0" fontAlgn="base">
        <a:spcBef>
          <a:spcPct val="20000"/>
        </a:spcBef>
        <a:spcAft>
          <a:spcPct val="0"/>
        </a:spcAft>
        <a:buChar char="»"/>
        <a:defRPr sz="2100" kern="1200">
          <a:solidFill>
            <a:schemeClr val="tx1"/>
          </a:solidFill>
          <a:latin typeface="+mn-lt"/>
          <a:ea typeface="+mn-ea"/>
          <a:cs typeface="+mn-cs"/>
        </a:defRPr>
      </a:lvl5pPr>
      <a:lvl6pPr marL="2504246"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9561"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4874"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0190"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0638" rtl="0" eaLnBrk="1" latinLnBrk="0" hangingPunct="1">
        <a:defRPr sz="1900" kern="1200">
          <a:solidFill>
            <a:schemeClr val="tx1"/>
          </a:solidFill>
          <a:latin typeface="+mn-lt"/>
          <a:ea typeface="+mn-ea"/>
          <a:cs typeface="+mn-cs"/>
        </a:defRPr>
      </a:lvl1pPr>
      <a:lvl2pPr marL="455311" algn="l" defTabSz="910638" rtl="0" eaLnBrk="1" latinLnBrk="0" hangingPunct="1">
        <a:defRPr sz="1900" kern="1200">
          <a:solidFill>
            <a:schemeClr val="tx1"/>
          </a:solidFill>
          <a:latin typeface="+mn-lt"/>
          <a:ea typeface="+mn-ea"/>
          <a:cs typeface="+mn-cs"/>
        </a:defRPr>
      </a:lvl2pPr>
      <a:lvl3pPr marL="910638" algn="l" defTabSz="910638" rtl="0" eaLnBrk="1" latinLnBrk="0" hangingPunct="1">
        <a:defRPr sz="1900" kern="1200">
          <a:solidFill>
            <a:schemeClr val="tx1"/>
          </a:solidFill>
          <a:latin typeface="+mn-lt"/>
          <a:ea typeface="+mn-ea"/>
          <a:cs typeface="+mn-cs"/>
        </a:defRPr>
      </a:lvl3pPr>
      <a:lvl4pPr marL="1365957" algn="l" defTabSz="910638" rtl="0" eaLnBrk="1" latinLnBrk="0" hangingPunct="1">
        <a:defRPr sz="1900" kern="1200">
          <a:solidFill>
            <a:schemeClr val="tx1"/>
          </a:solidFill>
          <a:latin typeface="+mn-lt"/>
          <a:ea typeface="+mn-ea"/>
          <a:cs typeface="+mn-cs"/>
        </a:defRPr>
      </a:lvl4pPr>
      <a:lvl5pPr marL="1821274" algn="l" defTabSz="910638" rtl="0" eaLnBrk="1" latinLnBrk="0" hangingPunct="1">
        <a:defRPr sz="1900" kern="1200">
          <a:solidFill>
            <a:schemeClr val="tx1"/>
          </a:solidFill>
          <a:latin typeface="+mn-lt"/>
          <a:ea typeface="+mn-ea"/>
          <a:cs typeface="+mn-cs"/>
        </a:defRPr>
      </a:lvl5pPr>
      <a:lvl6pPr marL="2276589" algn="l" defTabSz="910638" rtl="0" eaLnBrk="1" latinLnBrk="0" hangingPunct="1">
        <a:defRPr sz="1900" kern="1200">
          <a:solidFill>
            <a:schemeClr val="tx1"/>
          </a:solidFill>
          <a:latin typeface="+mn-lt"/>
          <a:ea typeface="+mn-ea"/>
          <a:cs typeface="+mn-cs"/>
        </a:defRPr>
      </a:lvl6pPr>
      <a:lvl7pPr marL="2731906" algn="l" defTabSz="910638" rtl="0" eaLnBrk="1" latinLnBrk="0" hangingPunct="1">
        <a:defRPr sz="1900" kern="1200">
          <a:solidFill>
            <a:schemeClr val="tx1"/>
          </a:solidFill>
          <a:latin typeface="+mn-lt"/>
          <a:ea typeface="+mn-ea"/>
          <a:cs typeface="+mn-cs"/>
        </a:defRPr>
      </a:lvl7pPr>
      <a:lvl8pPr marL="3187218" algn="l" defTabSz="910638" rtl="0" eaLnBrk="1" latinLnBrk="0" hangingPunct="1">
        <a:defRPr sz="1900" kern="1200">
          <a:solidFill>
            <a:schemeClr val="tx1"/>
          </a:solidFill>
          <a:latin typeface="+mn-lt"/>
          <a:ea typeface="+mn-ea"/>
          <a:cs typeface="+mn-cs"/>
        </a:defRPr>
      </a:lvl8pPr>
      <a:lvl9pPr marL="3642535" algn="l" defTabSz="910638"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6191" tIns="134310" rIns="326191" bIns="134310"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284"/>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378" tIns="191877" rIns="345378" bIns="19187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55564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Lst>
  <p:hf sldNum="0" hdr="0" dt="0"/>
  <p:txStyles>
    <p:titleStyle>
      <a:lvl1pPr marL="1142602" indent="-1142602"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359" algn="l" rtl="0" eaLnBrk="1" fontAlgn="base" hangingPunct="1">
        <a:spcBef>
          <a:spcPct val="0"/>
        </a:spcBef>
        <a:spcAft>
          <a:spcPct val="0"/>
        </a:spcAft>
        <a:defRPr sz="3200" b="1">
          <a:solidFill>
            <a:srgbClr val="2877C4"/>
          </a:solidFill>
          <a:latin typeface="Arial" charset="0"/>
        </a:defRPr>
      </a:lvl6pPr>
      <a:lvl7pPr marL="912720" algn="l" rtl="0" eaLnBrk="1" fontAlgn="base" hangingPunct="1">
        <a:spcBef>
          <a:spcPct val="0"/>
        </a:spcBef>
        <a:spcAft>
          <a:spcPct val="0"/>
        </a:spcAft>
        <a:defRPr sz="3200" b="1">
          <a:solidFill>
            <a:srgbClr val="2877C4"/>
          </a:solidFill>
          <a:latin typeface="Arial" charset="0"/>
        </a:defRPr>
      </a:lvl7pPr>
      <a:lvl8pPr marL="1369089" algn="l" rtl="0" eaLnBrk="1" fontAlgn="base" hangingPunct="1">
        <a:spcBef>
          <a:spcPct val="0"/>
        </a:spcBef>
        <a:spcAft>
          <a:spcPct val="0"/>
        </a:spcAft>
        <a:defRPr sz="3200" b="1">
          <a:solidFill>
            <a:srgbClr val="2877C4"/>
          </a:solidFill>
          <a:latin typeface="Arial" charset="0"/>
        </a:defRPr>
      </a:lvl8pPr>
      <a:lvl9pPr marL="182545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767" indent="-228180"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4539" indent="-226592"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91100" indent="-23451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2047" indent="-226592" algn="l" rtl="0" eaLnBrk="1" fontAlgn="base" hangingPunct="1">
        <a:lnSpc>
          <a:spcPct val="115000"/>
        </a:lnSpc>
        <a:spcBef>
          <a:spcPct val="20000"/>
        </a:spcBef>
        <a:spcAft>
          <a:spcPct val="0"/>
        </a:spcAft>
        <a:buChar char="»"/>
        <a:defRPr sz="2100">
          <a:solidFill>
            <a:srgbClr val="000000"/>
          </a:solidFill>
          <a:latin typeface="+mn-lt"/>
        </a:defRPr>
      </a:lvl5pPr>
      <a:lvl6pPr marL="2508408" indent="-226592" algn="l" rtl="0" eaLnBrk="1" fontAlgn="base" hangingPunct="1">
        <a:lnSpc>
          <a:spcPct val="115000"/>
        </a:lnSpc>
        <a:spcBef>
          <a:spcPct val="20000"/>
        </a:spcBef>
        <a:spcAft>
          <a:spcPct val="0"/>
        </a:spcAft>
        <a:buChar char="»"/>
        <a:defRPr sz="2100">
          <a:solidFill>
            <a:srgbClr val="000000"/>
          </a:solidFill>
          <a:latin typeface="+mn-lt"/>
        </a:defRPr>
      </a:lvl6pPr>
      <a:lvl7pPr marL="2964767" indent="-226592" algn="l" rtl="0" eaLnBrk="1" fontAlgn="base" hangingPunct="1">
        <a:lnSpc>
          <a:spcPct val="115000"/>
        </a:lnSpc>
        <a:spcBef>
          <a:spcPct val="20000"/>
        </a:spcBef>
        <a:spcAft>
          <a:spcPct val="0"/>
        </a:spcAft>
        <a:buChar char="»"/>
        <a:defRPr sz="2100">
          <a:solidFill>
            <a:srgbClr val="000000"/>
          </a:solidFill>
          <a:latin typeface="+mn-lt"/>
        </a:defRPr>
      </a:lvl7pPr>
      <a:lvl8pPr marL="3421130" indent="-226592" algn="l" rtl="0" eaLnBrk="1" fontAlgn="base" hangingPunct="1">
        <a:lnSpc>
          <a:spcPct val="115000"/>
        </a:lnSpc>
        <a:spcBef>
          <a:spcPct val="20000"/>
        </a:spcBef>
        <a:spcAft>
          <a:spcPct val="0"/>
        </a:spcAft>
        <a:buChar char="»"/>
        <a:defRPr sz="2100">
          <a:solidFill>
            <a:srgbClr val="000000"/>
          </a:solidFill>
          <a:latin typeface="+mn-lt"/>
        </a:defRPr>
      </a:lvl8pPr>
      <a:lvl9pPr marL="3877493" indent="-22659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2720" rtl="0" eaLnBrk="1" latinLnBrk="0" hangingPunct="1">
        <a:defRPr sz="1900" kern="1200">
          <a:solidFill>
            <a:schemeClr val="tx1"/>
          </a:solidFill>
          <a:latin typeface="+mn-lt"/>
          <a:ea typeface="+mn-ea"/>
          <a:cs typeface="+mn-cs"/>
        </a:defRPr>
      </a:lvl1pPr>
      <a:lvl2pPr marL="456359" algn="l" defTabSz="912720" rtl="0" eaLnBrk="1" latinLnBrk="0" hangingPunct="1">
        <a:defRPr sz="1900" kern="1200">
          <a:solidFill>
            <a:schemeClr val="tx1"/>
          </a:solidFill>
          <a:latin typeface="+mn-lt"/>
          <a:ea typeface="+mn-ea"/>
          <a:cs typeface="+mn-cs"/>
        </a:defRPr>
      </a:lvl2pPr>
      <a:lvl3pPr marL="912720" algn="l" defTabSz="912720" rtl="0" eaLnBrk="1" latinLnBrk="0" hangingPunct="1">
        <a:defRPr sz="1900" kern="1200">
          <a:solidFill>
            <a:schemeClr val="tx1"/>
          </a:solidFill>
          <a:latin typeface="+mn-lt"/>
          <a:ea typeface="+mn-ea"/>
          <a:cs typeface="+mn-cs"/>
        </a:defRPr>
      </a:lvl3pPr>
      <a:lvl4pPr marL="1369089" algn="l" defTabSz="912720" rtl="0" eaLnBrk="1" latinLnBrk="0" hangingPunct="1">
        <a:defRPr sz="1900" kern="1200">
          <a:solidFill>
            <a:schemeClr val="tx1"/>
          </a:solidFill>
          <a:latin typeface="+mn-lt"/>
          <a:ea typeface="+mn-ea"/>
          <a:cs typeface="+mn-cs"/>
        </a:defRPr>
      </a:lvl4pPr>
      <a:lvl5pPr marL="1825454" algn="l" defTabSz="912720" rtl="0" eaLnBrk="1" latinLnBrk="0" hangingPunct="1">
        <a:defRPr sz="1900" kern="1200">
          <a:solidFill>
            <a:schemeClr val="tx1"/>
          </a:solidFill>
          <a:latin typeface="+mn-lt"/>
          <a:ea typeface="+mn-ea"/>
          <a:cs typeface="+mn-cs"/>
        </a:defRPr>
      </a:lvl5pPr>
      <a:lvl6pPr marL="2281813" algn="l" defTabSz="912720" rtl="0" eaLnBrk="1" latinLnBrk="0" hangingPunct="1">
        <a:defRPr sz="1900" kern="1200">
          <a:solidFill>
            <a:schemeClr val="tx1"/>
          </a:solidFill>
          <a:latin typeface="+mn-lt"/>
          <a:ea typeface="+mn-ea"/>
          <a:cs typeface="+mn-cs"/>
        </a:defRPr>
      </a:lvl6pPr>
      <a:lvl7pPr marL="2738174" algn="l" defTabSz="912720" rtl="0" eaLnBrk="1" latinLnBrk="0" hangingPunct="1">
        <a:defRPr sz="1900" kern="1200">
          <a:solidFill>
            <a:schemeClr val="tx1"/>
          </a:solidFill>
          <a:latin typeface="+mn-lt"/>
          <a:ea typeface="+mn-ea"/>
          <a:cs typeface="+mn-cs"/>
        </a:defRPr>
      </a:lvl7pPr>
      <a:lvl8pPr marL="3194533" algn="l" defTabSz="912720" rtl="0" eaLnBrk="1" latinLnBrk="0" hangingPunct="1">
        <a:defRPr sz="1900" kern="1200">
          <a:solidFill>
            <a:schemeClr val="tx1"/>
          </a:solidFill>
          <a:latin typeface="+mn-lt"/>
          <a:ea typeface="+mn-ea"/>
          <a:cs typeface="+mn-cs"/>
        </a:defRPr>
      </a:lvl8pPr>
      <a:lvl9pPr marL="3650898" algn="l" defTabSz="912720"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6265" tIns="134342" rIns="326265" bIns="134342"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456" tIns="191921" rIns="345456" bIns="19192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5"/>
            <a:ext cx="495842" cy="1078662"/>
          </a:xfrm>
          <a:prstGeom prst="rect">
            <a:avLst/>
          </a:prstGeom>
          <a:noFill/>
        </p:spPr>
        <p:txBody>
          <a:bodyPr wrap="square" lIns="191921" tIns="95965" rIns="191921" bIns="95965"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ea typeface="+mn-ea"/>
              </a:rPr>
              <a:t>*</a:t>
            </a:r>
          </a:p>
        </p:txBody>
      </p:sp>
    </p:spTree>
    <p:extLst>
      <p:ext uri="{BB962C8B-B14F-4D97-AF65-F5344CB8AC3E}">
        <p14:creationId xmlns:p14="http://schemas.microsoft.com/office/powerpoint/2010/main" val="172716743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Lst>
  <p:hf sldNum="0" hdr="0" dt="0"/>
  <p:txStyles>
    <p:titleStyle>
      <a:lvl1pPr marL="1142863" indent="-114286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464" algn="l" rtl="0" eaLnBrk="1" fontAlgn="base" hangingPunct="1">
        <a:spcBef>
          <a:spcPct val="0"/>
        </a:spcBef>
        <a:spcAft>
          <a:spcPct val="0"/>
        </a:spcAft>
        <a:defRPr sz="3200" b="1">
          <a:solidFill>
            <a:srgbClr val="2877C4"/>
          </a:solidFill>
          <a:latin typeface="Arial" charset="0"/>
        </a:defRPr>
      </a:lvl6pPr>
      <a:lvl7pPr marL="912930" algn="l" rtl="0" eaLnBrk="1" fontAlgn="base" hangingPunct="1">
        <a:spcBef>
          <a:spcPct val="0"/>
        </a:spcBef>
        <a:spcAft>
          <a:spcPct val="0"/>
        </a:spcAft>
        <a:defRPr sz="3200" b="1">
          <a:solidFill>
            <a:srgbClr val="2877C4"/>
          </a:solidFill>
          <a:latin typeface="Arial" charset="0"/>
        </a:defRPr>
      </a:lvl7pPr>
      <a:lvl8pPr marL="1369404" algn="l" rtl="0" eaLnBrk="1" fontAlgn="base" hangingPunct="1">
        <a:spcBef>
          <a:spcPct val="0"/>
        </a:spcBef>
        <a:spcAft>
          <a:spcPct val="0"/>
        </a:spcAft>
        <a:defRPr sz="3200" b="1">
          <a:solidFill>
            <a:srgbClr val="2877C4"/>
          </a:solidFill>
          <a:latin typeface="Arial" charset="0"/>
        </a:defRPr>
      </a:lvl8pPr>
      <a:lvl9pPr marL="1825873"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569" indent="-236569"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6516" indent="-366516"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91442" indent="-234573"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2517" indent="-226645" algn="l" rtl="0" eaLnBrk="1" fontAlgn="base" hangingPunct="1">
        <a:lnSpc>
          <a:spcPct val="115000"/>
        </a:lnSpc>
        <a:spcBef>
          <a:spcPct val="20000"/>
        </a:spcBef>
        <a:spcAft>
          <a:spcPct val="0"/>
        </a:spcAft>
        <a:buChar char="»"/>
        <a:defRPr sz="2100">
          <a:solidFill>
            <a:srgbClr val="000000"/>
          </a:solidFill>
          <a:latin typeface="+mn-lt"/>
        </a:defRPr>
      </a:lvl5pPr>
      <a:lvl6pPr marL="2508983" indent="-226645" algn="l" rtl="0" eaLnBrk="1" fontAlgn="base" hangingPunct="1">
        <a:lnSpc>
          <a:spcPct val="115000"/>
        </a:lnSpc>
        <a:spcBef>
          <a:spcPct val="20000"/>
        </a:spcBef>
        <a:spcAft>
          <a:spcPct val="0"/>
        </a:spcAft>
        <a:buChar char="»"/>
        <a:defRPr sz="2100">
          <a:solidFill>
            <a:srgbClr val="000000"/>
          </a:solidFill>
          <a:latin typeface="+mn-lt"/>
        </a:defRPr>
      </a:lvl6pPr>
      <a:lvl7pPr marL="2965447" indent="-226645" algn="l" rtl="0" eaLnBrk="1" fontAlgn="base" hangingPunct="1">
        <a:lnSpc>
          <a:spcPct val="115000"/>
        </a:lnSpc>
        <a:spcBef>
          <a:spcPct val="20000"/>
        </a:spcBef>
        <a:spcAft>
          <a:spcPct val="0"/>
        </a:spcAft>
        <a:buChar char="»"/>
        <a:defRPr sz="2100">
          <a:solidFill>
            <a:srgbClr val="000000"/>
          </a:solidFill>
          <a:latin typeface="+mn-lt"/>
        </a:defRPr>
      </a:lvl7pPr>
      <a:lvl8pPr marL="3421915" indent="-226645" algn="l" rtl="0" eaLnBrk="1" fontAlgn="base" hangingPunct="1">
        <a:lnSpc>
          <a:spcPct val="115000"/>
        </a:lnSpc>
        <a:spcBef>
          <a:spcPct val="20000"/>
        </a:spcBef>
        <a:spcAft>
          <a:spcPct val="0"/>
        </a:spcAft>
        <a:buChar char="»"/>
        <a:defRPr sz="2100">
          <a:solidFill>
            <a:srgbClr val="000000"/>
          </a:solidFill>
          <a:latin typeface="+mn-lt"/>
        </a:defRPr>
      </a:lvl8pPr>
      <a:lvl9pPr marL="3878381" indent="-22664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2930" rtl="0" eaLnBrk="1" latinLnBrk="0" hangingPunct="1">
        <a:defRPr sz="1900" kern="1200">
          <a:solidFill>
            <a:schemeClr val="tx1"/>
          </a:solidFill>
          <a:latin typeface="+mn-lt"/>
          <a:ea typeface="+mn-ea"/>
          <a:cs typeface="+mn-cs"/>
        </a:defRPr>
      </a:lvl1pPr>
      <a:lvl2pPr marL="456464" algn="l" defTabSz="912930" rtl="0" eaLnBrk="1" latinLnBrk="0" hangingPunct="1">
        <a:defRPr sz="1900" kern="1200">
          <a:solidFill>
            <a:schemeClr val="tx1"/>
          </a:solidFill>
          <a:latin typeface="+mn-lt"/>
          <a:ea typeface="+mn-ea"/>
          <a:cs typeface="+mn-cs"/>
        </a:defRPr>
      </a:lvl2pPr>
      <a:lvl3pPr marL="912930" algn="l" defTabSz="912930" rtl="0" eaLnBrk="1" latinLnBrk="0" hangingPunct="1">
        <a:defRPr sz="1900" kern="1200">
          <a:solidFill>
            <a:schemeClr val="tx1"/>
          </a:solidFill>
          <a:latin typeface="+mn-lt"/>
          <a:ea typeface="+mn-ea"/>
          <a:cs typeface="+mn-cs"/>
        </a:defRPr>
      </a:lvl3pPr>
      <a:lvl4pPr marL="1369404" algn="l" defTabSz="912930" rtl="0" eaLnBrk="1" latinLnBrk="0" hangingPunct="1">
        <a:defRPr sz="1900" kern="1200">
          <a:solidFill>
            <a:schemeClr val="tx1"/>
          </a:solidFill>
          <a:latin typeface="+mn-lt"/>
          <a:ea typeface="+mn-ea"/>
          <a:cs typeface="+mn-cs"/>
        </a:defRPr>
      </a:lvl4pPr>
      <a:lvl5pPr marL="1825873" algn="l" defTabSz="912930" rtl="0" eaLnBrk="1" latinLnBrk="0" hangingPunct="1">
        <a:defRPr sz="1900" kern="1200">
          <a:solidFill>
            <a:schemeClr val="tx1"/>
          </a:solidFill>
          <a:latin typeface="+mn-lt"/>
          <a:ea typeface="+mn-ea"/>
          <a:cs typeface="+mn-cs"/>
        </a:defRPr>
      </a:lvl5pPr>
      <a:lvl6pPr marL="2282336" algn="l" defTabSz="912930" rtl="0" eaLnBrk="1" latinLnBrk="0" hangingPunct="1">
        <a:defRPr sz="1900" kern="1200">
          <a:solidFill>
            <a:schemeClr val="tx1"/>
          </a:solidFill>
          <a:latin typeface="+mn-lt"/>
          <a:ea typeface="+mn-ea"/>
          <a:cs typeface="+mn-cs"/>
        </a:defRPr>
      </a:lvl6pPr>
      <a:lvl7pPr marL="2738802" algn="l" defTabSz="912930" rtl="0" eaLnBrk="1" latinLnBrk="0" hangingPunct="1">
        <a:defRPr sz="1900" kern="1200">
          <a:solidFill>
            <a:schemeClr val="tx1"/>
          </a:solidFill>
          <a:latin typeface="+mn-lt"/>
          <a:ea typeface="+mn-ea"/>
          <a:cs typeface="+mn-cs"/>
        </a:defRPr>
      </a:lvl7pPr>
      <a:lvl8pPr marL="3195266" algn="l" defTabSz="912930" rtl="0" eaLnBrk="1" latinLnBrk="0" hangingPunct="1">
        <a:defRPr sz="1900" kern="1200">
          <a:solidFill>
            <a:schemeClr val="tx1"/>
          </a:solidFill>
          <a:latin typeface="+mn-lt"/>
          <a:ea typeface="+mn-ea"/>
          <a:cs typeface="+mn-cs"/>
        </a:defRPr>
      </a:lvl8pPr>
      <a:lvl9pPr marL="3651735" algn="l" defTabSz="912930"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 y="-10"/>
            <a:ext cx="9143996" cy="1377165"/>
          </a:xfrm>
          <a:prstGeom prst="rect">
            <a:avLst/>
          </a:prstGeom>
          <a:solidFill>
            <a:schemeClr val="accent4"/>
          </a:solidFill>
          <a:ln>
            <a:noFill/>
          </a:ln>
          <a:effectLst/>
        </p:spPr>
        <p:txBody>
          <a:bodyPr vert="horz" wrap="square" lIns="326565" tIns="134468" rIns="326565" bIns="134468"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4"/>
            <a:ext cx="495842" cy="1078832"/>
          </a:xfrm>
          <a:prstGeom prst="rect">
            <a:avLst/>
          </a:prstGeom>
          <a:noFill/>
        </p:spPr>
        <p:txBody>
          <a:bodyPr wrap="square" lIns="192097" tIns="96049" rIns="192097" bIns="96049"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ea typeface="+mn-ea"/>
              </a:rPr>
              <a:t>*</a:t>
            </a:r>
          </a:p>
        </p:txBody>
      </p:sp>
    </p:spTree>
    <p:extLst>
      <p:ext uri="{BB962C8B-B14F-4D97-AF65-F5344CB8AC3E}">
        <p14:creationId xmlns:p14="http://schemas.microsoft.com/office/powerpoint/2010/main" val="320145758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Lst>
  <p:hf sldNum="0" hdr="0" dt="0"/>
  <p:txStyles>
    <p:titleStyle>
      <a:lvl1pPr marL="1143913" indent="-114391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884" algn="l" rtl="0" eaLnBrk="1" fontAlgn="base" hangingPunct="1">
        <a:spcBef>
          <a:spcPct val="0"/>
        </a:spcBef>
        <a:spcAft>
          <a:spcPct val="0"/>
        </a:spcAft>
        <a:defRPr sz="3200" b="1">
          <a:solidFill>
            <a:srgbClr val="2877C4"/>
          </a:solidFill>
          <a:latin typeface="Arial" charset="0"/>
        </a:defRPr>
      </a:lvl6pPr>
      <a:lvl7pPr marL="913770" algn="l" rtl="0" eaLnBrk="1" fontAlgn="base" hangingPunct="1">
        <a:spcBef>
          <a:spcPct val="0"/>
        </a:spcBef>
        <a:spcAft>
          <a:spcPct val="0"/>
        </a:spcAft>
        <a:defRPr sz="3200" b="1">
          <a:solidFill>
            <a:srgbClr val="2877C4"/>
          </a:solidFill>
          <a:latin typeface="Arial" charset="0"/>
        </a:defRPr>
      </a:lvl7pPr>
      <a:lvl8pPr marL="1370659" algn="l" rtl="0" eaLnBrk="1" fontAlgn="base" hangingPunct="1">
        <a:spcBef>
          <a:spcPct val="0"/>
        </a:spcBef>
        <a:spcAft>
          <a:spcPct val="0"/>
        </a:spcAft>
        <a:defRPr sz="3200" b="1">
          <a:solidFill>
            <a:srgbClr val="2877C4"/>
          </a:solidFill>
          <a:latin typeface="Arial" charset="0"/>
        </a:defRPr>
      </a:lvl8pPr>
      <a:lvl9pPr marL="1827545"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787" indent="-236787"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6852" indent="-366852"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92812" indent="-234788"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4400" indent="-226855" algn="l" rtl="0" eaLnBrk="1" fontAlgn="base" hangingPunct="1">
        <a:lnSpc>
          <a:spcPct val="115000"/>
        </a:lnSpc>
        <a:spcBef>
          <a:spcPct val="20000"/>
        </a:spcBef>
        <a:spcAft>
          <a:spcPct val="0"/>
        </a:spcAft>
        <a:buChar char="»"/>
        <a:defRPr sz="2100">
          <a:solidFill>
            <a:srgbClr val="000000"/>
          </a:solidFill>
          <a:latin typeface="+mn-lt"/>
        </a:defRPr>
      </a:lvl5pPr>
      <a:lvl6pPr marL="2511286" indent="-226855" algn="l" rtl="0" eaLnBrk="1" fontAlgn="base" hangingPunct="1">
        <a:lnSpc>
          <a:spcPct val="115000"/>
        </a:lnSpc>
        <a:spcBef>
          <a:spcPct val="20000"/>
        </a:spcBef>
        <a:spcAft>
          <a:spcPct val="0"/>
        </a:spcAft>
        <a:buChar char="»"/>
        <a:defRPr sz="2100">
          <a:solidFill>
            <a:srgbClr val="000000"/>
          </a:solidFill>
          <a:latin typeface="+mn-lt"/>
        </a:defRPr>
      </a:lvl6pPr>
      <a:lvl7pPr marL="2968170" indent="-226855" algn="l" rtl="0" eaLnBrk="1" fontAlgn="base" hangingPunct="1">
        <a:lnSpc>
          <a:spcPct val="115000"/>
        </a:lnSpc>
        <a:spcBef>
          <a:spcPct val="20000"/>
        </a:spcBef>
        <a:spcAft>
          <a:spcPct val="0"/>
        </a:spcAft>
        <a:buChar char="»"/>
        <a:defRPr sz="2100">
          <a:solidFill>
            <a:srgbClr val="000000"/>
          </a:solidFill>
          <a:latin typeface="+mn-lt"/>
        </a:defRPr>
      </a:lvl7pPr>
      <a:lvl8pPr marL="3425056" indent="-226855" algn="l" rtl="0" eaLnBrk="1" fontAlgn="base" hangingPunct="1">
        <a:lnSpc>
          <a:spcPct val="115000"/>
        </a:lnSpc>
        <a:spcBef>
          <a:spcPct val="20000"/>
        </a:spcBef>
        <a:spcAft>
          <a:spcPct val="0"/>
        </a:spcAft>
        <a:buChar char="»"/>
        <a:defRPr sz="2100">
          <a:solidFill>
            <a:srgbClr val="000000"/>
          </a:solidFill>
          <a:latin typeface="+mn-lt"/>
        </a:defRPr>
      </a:lvl8pPr>
      <a:lvl9pPr marL="3881940" indent="-22685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770" rtl="0" eaLnBrk="1" latinLnBrk="0" hangingPunct="1">
        <a:defRPr sz="1900" kern="1200">
          <a:solidFill>
            <a:schemeClr val="tx1"/>
          </a:solidFill>
          <a:latin typeface="+mn-lt"/>
          <a:ea typeface="+mn-ea"/>
          <a:cs typeface="+mn-cs"/>
        </a:defRPr>
      </a:lvl1pPr>
      <a:lvl2pPr marL="456884" algn="l" defTabSz="913770" rtl="0" eaLnBrk="1" latinLnBrk="0" hangingPunct="1">
        <a:defRPr sz="1900" kern="1200">
          <a:solidFill>
            <a:schemeClr val="tx1"/>
          </a:solidFill>
          <a:latin typeface="+mn-lt"/>
          <a:ea typeface="+mn-ea"/>
          <a:cs typeface="+mn-cs"/>
        </a:defRPr>
      </a:lvl2pPr>
      <a:lvl3pPr marL="913770" algn="l" defTabSz="913770" rtl="0" eaLnBrk="1" latinLnBrk="0" hangingPunct="1">
        <a:defRPr sz="1900" kern="1200">
          <a:solidFill>
            <a:schemeClr val="tx1"/>
          </a:solidFill>
          <a:latin typeface="+mn-lt"/>
          <a:ea typeface="+mn-ea"/>
          <a:cs typeface="+mn-cs"/>
        </a:defRPr>
      </a:lvl3pPr>
      <a:lvl4pPr marL="1370659" algn="l" defTabSz="913770" rtl="0" eaLnBrk="1" latinLnBrk="0" hangingPunct="1">
        <a:defRPr sz="1900" kern="1200">
          <a:solidFill>
            <a:schemeClr val="tx1"/>
          </a:solidFill>
          <a:latin typeface="+mn-lt"/>
          <a:ea typeface="+mn-ea"/>
          <a:cs typeface="+mn-cs"/>
        </a:defRPr>
      </a:lvl4pPr>
      <a:lvl5pPr marL="1827545" algn="l" defTabSz="913770" rtl="0" eaLnBrk="1" latinLnBrk="0" hangingPunct="1">
        <a:defRPr sz="1900" kern="1200">
          <a:solidFill>
            <a:schemeClr val="tx1"/>
          </a:solidFill>
          <a:latin typeface="+mn-lt"/>
          <a:ea typeface="+mn-ea"/>
          <a:cs typeface="+mn-cs"/>
        </a:defRPr>
      </a:lvl5pPr>
      <a:lvl6pPr marL="2284429" algn="l" defTabSz="913770" rtl="0" eaLnBrk="1" latinLnBrk="0" hangingPunct="1">
        <a:defRPr sz="1900" kern="1200">
          <a:solidFill>
            <a:schemeClr val="tx1"/>
          </a:solidFill>
          <a:latin typeface="+mn-lt"/>
          <a:ea typeface="+mn-ea"/>
          <a:cs typeface="+mn-cs"/>
        </a:defRPr>
      </a:lvl6pPr>
      <a:lvl7pPr marL="2741315" algn="l" defTabSz="913770" rtl="0" eaLnBrk="1" latinLnBrk="0" hangingPunct="1">
        <a:defRPr sz="1900" kern="1200">
          <a:solidFill>
            <a:schemeClr val="tx1"/>
          </a:solidFill>
          <a:latin typeface="+mn-lt"/>
          <a:ea typeface="+mn-ea"/>
          <a:cs typeface="+mn-cs"/>
        </a:defRPr>
      </a:lvl7pPr>
      <a:lvl8pPr marL="3198199" algn="l" defTabSz="913770" rtl="0" eaLnBrk="1" latinLnBrk="0" hangingPunct="1">
        <a:defRPr sz="1900" kern="1200">
          <a:solidFill>
            <a:schemeClr val="tx1"/>
          </a:solidFill>
          <a:latin typeface="+mn-lt"/>
          <a:ea typeface="+mn-ea"/>
          <a:cs typeface="+mn-cs"/>
        </a:defRPr>
      </a:lvl8pPr>
      <a:lvl9pPr marL="3655085" algn="l" defTabSz="913770"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 y="-10"/>
            <a:ext cx="9143996" cy="1377165"/>
          </a:xfrm>
          <a:prstGeom prst="rect">
            <a:avLst/>
          </a:prstGeom>
          <a:solidFill>
            <a:schemeClr val="accent4"/>
          </a:solidFill>
          <a:ln>
            <a:noFill/>
          </a:ln>
          <a:effectLst/>
        </p:spPr>
        <p:txBody>
          <a:bodyPr vert="horz" wrap="square" lIns="326565" tIns="134468" rIns="326565" bIns="134468"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4"/>
            <a:ext cx="495842" cy="1078832"/>
          </a:xfrm>
          <a:prstGeom prst="rect">
            <a:avLst/>
          </a:prstGeom>
          <a:noFill/>
        </p:spPr>
        <p:txBody>
          <a:bodyPr wrap="square" lIns="192097" tIns="96049" rIns="192097" bIns="96049"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rPr>
              <a:t>*</a:t>
            </a:r>
          </a:p>
        </p:txBody>
      </p:sp>
    </p:spTree>
    <p:extLst>
      <p:ext uri="{BB962C8B-B14F-4D97-AF65-F5344CB8AC3E}">
        <p14:creationId xmlns:p14="http://schemas.microsoft.com/office/powerpoint/2010/main" val="175513149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Lst>
  <p:hf sldNum="0" hdr="0" dt="0"/>
  <p:txStyles>
    <p:titleStyle>
      <a:lvl1pPr marL="1143913" indent="-114391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884" algn="l" rtl="0" eaLnBrk="1" fontAlgn="base" hangingPunct="1">
        <a:spcBef>
          <a:spcPct val="0"/>
        </a:spcBef>
        <a:spcAft>
          <a:spcPct val="0"/>
        </a:spcAft>
        <a:defRPr sz="3200" b="1">
          <a:solidFill>
            <a:srgbClr val="2877C4"/>
          </a:solidFill>
          <a:latin typeface="Arial" charset="0"/>
        </a:defRPr>
      </a:lvl6pPr>
      <a:lvl7pPr marL="913770" algn="l" rtl="0" eaLnBrk="1" fontAlgn="base" hangingPunct="1">
        <a:spcBef>
          <a:spcPct val="0"/>
        </a:spcBef>
        <a:spcAft>
          <a:spcPct val="0"/>
        </a:spcAft>
        <a:defRPr sz="3200" b="1">
          <a:solidFill>
            <a:srgbClr val="2877C4"/>
          </a:solidFill>
          <a:latin typeface="Arial" charset="0"/>
        </a:defRPr>
      </a:lvl7pPr>
      <a:lvl8pPr marL="1370659" algn="l" rtl="0" eaLnBrk="1" fontAlgn="base" hangingPunct="1">
        <a:spcBef>
          <a:spcPct val="0"/>
        </a:spcBef>
        <a:spcAft>
          <a:spcPct val="0"/>
        </a:spcAft>
        <a:defRPr sz="3200" b="1">
          <a:solidFill>
            <a:srgbClr val="2877C4"/>
          </a:solidFill>
          <a:latin typeface="Arial" charset="0"/>
        </a:defRPr>
      </a:lvl8pPr>
      <a:lvl9pPr marL="1827545"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787" indent="-236787"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6852" indent="-366852"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92812" indent="-234788"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4400" indent="-226855" algn="l" rtl="0" eaLnBrk="1" fontAlgn="base" hangingPunct="1">
        <a:lnSpc>
          <a:spcPct val="115000"/>
        </a:lnSpc>
        <a:spcBef>
          <a:spcPct val="20000"/>
        </a:spcBef>
        <a:spcAft>
          <a:spcPct val="0"/>
        </a:spcAft>
        <a:buChar char="»"/>
        <a:defRPr sz="2100">
          <a:solidFill>
            <a:srgbClr val="000000"/>
          </a:solidFill>
          <a:latin typeface="+mn-lt"/>
        </a:defRPr>
      </a:lvl5pPr>
      <a:lvl6pPr marL="2511286" indent="-226855" algn="l" rtl="0" eaLnBrk="1" fontAlgn="base" hangingPunct="1">
        <a:lnSpc>
          <a:spcPct val="115000"/>
        </a:lnSpc>
        <a:spcBef>
          <a:spcPct val="20000"/>
        </a:spcBef>
        <a:spcAft>
          <a:spcPct val="0"/>
        </a:spcAft>
        <a:buChar char="»"/>
        <a:defRPr sz="2100">
          <a:solidFill>
            <a:srgbClr val="000000"/>
          </a:solidFill>
          <a:latin typeface="+mn-lt"/>
        </a:defRPr>
      </a:lvl6pPr>
      <a:lvl7pPr marL="2968170" indent="-226855" algn="l" rtl="0" eaLnBrk="1" fontAlgn="base" hangingPunct="1">
        <a:lnSpc>
          <a:spcPct val="115000"/>
        </a:lnSpc>
        <a:spcBef>
          <a:spcPct val="20000"/>
        </a:spcBef>
        <a:spcAft>
          <a:spcPct val="0"/>
        </a:spcAft>
        <a:buChar char="»"/>
        <a:defRPr sz="2100">
          <a:solidFill>
            <a:srgbClr val="000000"/>
          </a:solidFill>
          <a:latin typeface="+mn-lt"/>
        </a:defRPr>
      </a:lvl7pPr>
      <a:lvl8pPr marL="3425056" indent="-226855" algn="l" rtl="0" eaLnBrk="1" fontAlgn="base" hangingPunct="1">
        <a:lnSpc>
          <a:spcPct val="115000"/>
        </a:lnSpc>
        <a:spcBef>
          <a:spcPct val="20000"/>
        </a:spcBef>
        <a:spcAft>
          <a:spcPct val="0"/>
        </a:spcAft>
        <a:buChar char="»"/>
        <a:defRPr sz="2100">
          <a:solidFill>
            <a:srgbClr val="000000"/>
          </a:solidFill>
          <a:latin typeface="+mn-lt"/>
        </a:defRPr>
      </a:lvl8pPr>
      <a:lvl9pPr marL="3881940" indent="-22685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770" rtl="0" eaLnBrk="1" latinLnBrk="0" hangingPunct="1">
        <a:defRPr sz="1900" kern="1200">
          <a:solidFill>
            <a:schemeClr val="tx1"/>
          </a:solidFill>
          <a:latin typeface="+mn-lt"/>
          <a:ea typeface="+mn-ea"/>
          <a:cs typeface="+mn-cs"/>
        </a:defRPr>
      </a:lvl1pPr>
      <a:lvl2pPr marL="456884" algn="l" defTabSz="913770" rtl="0" eaLnBrk="1" latinLnBrk="0" hangingPunct="1">
        <a:defRPr sz="1900" kern="1200">
          <a:solidFill>
            <a:schemeClr val="tx1"/>
          </a:solidFill>
          <a:latin typeface="+mn-lt"/>
          <a:ea typeface="+mn-ea"/>
          <a:cs typeface="+mn-cs"/>
        </a:defRPr>
      </a:lvl2pPr>
      <a:lvl3pPr marL="913770" algn="l" defTabSz="913770" rtl="0" eaLnBrk="1" latinLnBrk="0" hangingPunct="1">
        <a:defRPr sz="1900" kern="1200">
          <a:solidFill>
            <a:schemeClr val="tx1"/>
          </a:solidFill>
          <a:latin typeface="+mn-lt"/>
          <a:ea typeface="+mn-ea"/>
          <a:cs typeface="+mn-cs"/>
        </a:defRPr>
      </a:lvl3pPr>
      <a:lvl4pPr marL="1370659" algn="l" defTabSz="913770" rtl="0" eaLnBrk="1" latinLnBrk="0" hangingPunct="1">
        <a:defRPr sz="1900" kern="1200">
          <a:solidFill>
            <a:schemeClr val="tx1"/>
          </a:solidFill>
          <a:latin typeface="+mn-lt"/>
          <a:ea typeface="+mn-ea"/>
          <a:cs typeface="+mn-cs"/>
        </a:defRPr>
      </a:lvl4pPr>
      <a:lvl5pPr marL="1827545" algn="l" defTabSz="913770" rtl="0" eaLnBrk="1" latinLnBrk="0" hangingPunct="1">
        <a:defRPr sz="1900" kern="1200">
          <a:solidFill>
            <a:schemeClr val="tx1"/>
          </a:solidFill>
          <a:latin typeface="+mn-lt"/>
          <a:ea typeface="+mn-ea"/>
          <a:cs typeface="+mn-cs"/>
        </a:defRPr>
      </a:lvl5pPr>
      <a:lvl6pPr marL="2284429" algn="l" defTabSz="913770" rtl="0" eaLnBrk="1" latinLnBrk="0" hangingPunct="1">
        <a:defRPr sz="1900" kern="1200">
          <a:solidFill>
            <a:schemeClr val="tx1"/>
          </a:solidFill>
          <a:latin typeface="+mn-lt"/>
          <a:ea typeface="+mn-ea"/>
          <a:cs typeface="+mn-cs"/>
        </a:defRPr>
      </a:lvl6pPr>
      <a:lvl7pPr marL="2741315" algn="l" defTabSz="913770" rtl="0" eaLnBrk="1" latinLnBrk="0" hangingPunct="1">
        <a:defRPr sz="1900" kern="1200">
          <a:solidFill>
            <a:schemeClr val="tx1"/>
          </a:solidFill>
          <a:latin typeface="+mn-lt"/>
          <a:ea typeface="+mn-ea"/>
          <a:cs typeface="+mn-cs"/>
        </a:defRPr>
      </a:lvl7pPr>
      <a:lvl8pPr marL="3198199" algn="l" defTabSz="913770" rtl="0" eaLnBrk="1" latinLnBrk="0" hangingPunct="1">
        <a:defRPr sz="1900" kern="1200">
          <a:solidFill>
            <a:schemeClr val="tx1"/>
          </a:solidFill>
          <a:latin typeface="+mn-lt"/>
          <a:ea typeface="+mn-ea"/>
          <a:cs typeface="+mn-cs"/>
        </a:defRPr>
      </a:lvl8pPr>
      <a:lvl9pPr marL="3655085" algn="l" defTabSz="913770"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061" tIns="45531" rIns="91061" bIns="45531" anchor="ctr"/>
          <a:lstStyle/>
          <a:p>
            <a:endParaRPr lang="en-US">
              <a:solidFill>
                <a:srgbClr val="000000"/>
              </a:solidFill>
            </a:endParaRPr>
          </a:p>
        </p:txBody>
      </p:sp>
      <p:sp>
        <p:nvSpPr>
          <p:cNvPr id="1026" name="Rectangle 2"/>
          <p:cNvSpPr>
            <a:spLocks noGrp="1" noChangeArrowheads="1"/>
          </p:cNvSpPr>
          <p:nvPr>
            <p:ph type="title"/>
          </p:nvPr>
        </p:nvSpPr>
        <p:spPr bwMode="auto">
          <a:xfrm>
            <a:off x="6172200" y="76200"/>
            <a:ext cx="2743201"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solidFill>
                  <a:srgbClr val="000000"/>
                </a:solidFill>
              </a:rPr>
              <a:t>Chapter 12 Stoichiometry</a:t>
            </a:r>
          </a:p>
        </p:txBody>
      </p:sp>
      <p:sp>
        <p:nvSpPr>
          <p:cNvPr id="1037" name="Text Box 13"/>
          <p:cNvSpPr txBox="1">
            <a:spLocks noChangeArrowheads="1"/>
          </p:cNvSpPr>
          <p:nvPr userDrawn="1"/>
        </p:nvSpPr>
        <p:spPr bwMode="auto">
          <a:xfrm>
            <a:off x="0" y="6400813"/>
            <a:ext cx="1371600" cy="445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61" tIns="45531" rIns="91061" bIns="45531">
            <a:spAutoFit/>
          </a:bodyPr>
          <a:lstStyle/>
          <a:p>
            <a:pPr>
              <a:spcBef>
                <a:spcPct val="50000"/>
              </a:spcBef>
            </a:pPr>
            <a:endParaRPr lang="en-US" altLang="en-US" sz="2300">
              <a:solidFill>
                <a:srgbClr val="000000"/>
              </a:solidFill>
            </a:endParaRPr>
          </a:p>
        </p:txBody>
      </p:sp>
      <p:sp>
        <p:nvSpPr>
          <p:cNvPr id="1038" name="Text Box 14"/>
          <p:cNvSpPr txBox="1">
            <a:spLocks noChangeArrowheads="1"/>
          </p:cNvSpPr>
          <p:nvPr userDrawn="1"/>
        </p:nvSpPr>
        <p:spPr bwMode="auto">
          <a:xfrm>
            <a:off x="76200" y="6521470"/>
            <a:ext cx="1524000" cy="353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61" tIns="45531" rIns="91061" bIns="45531">
            <a:spAutoFit/>
          </a:bodyPr>
          <a:lstStyle/>
          <a:p>
            <a:pPr>
              <a:spcBef>
                <a:spcPct val="50000"/>
              </a:spcBef>
            </a:pPr>
            <a:fld id="{E2A3DD2D-5501-4CB4-9A99-DB1E02D37A15}" type="slidenum">
              <a:rPr lang="en-US" altLang="en-US" sz="1700">
                <a:solidFill>
                  <a:srgbClr val="000000"/>
                </a:solidFill>
              </a:rPr>
              <a:pPr>
                <a:spcBef>
                  <a:spcPct val="50000"/>
                </a:spcBef>
              </a:pPr>
              <a:t>‹#›</a:t>
            </a:fld>
            <a:endParaRPr lang="en-US" altLang="en-US" sz="1700">
              <a:solidFill>
                <a:srgbClr val="000000"/>
              </a:solidFill>
            </a:endParaRPr>
          </a:p>
        </p:txBody>
      </p:sp>
    </p:spTree>
    <p:extLst>
      <p:ext uri="{BB962C8B-B14F-4D97-AF65-F5344CB8AC3E}">
        <p14:creationId xmlns:p14="http://schemas.microsoft.com/office/powerpoint/2010/main" val="3309178498"/>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hf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531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063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595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127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1493" indent="-341493" algn="l" rtl="0" fontAlgn="base">
        <a:spcBef>
          <a:spcPct val="20000"/>
        </a:spcBef>
        <a:spcAft>
          <a:spcPct val="0"/>
        </a:spcAft>
        <a:defRPr sz="3200" b="1" kern="1200">
          <a:solidFill>
            <a:srgbClr val="A3573F"/>
          </a:solidFill>
          <a:latin typeface="+mn-lt"/>
          <a:ea typeface="+mn-ea"/>
          <a:cs typeface="+mn-cs"/>
        </a:defRPr>
      </a:lvl1pPr>
      <a:lvl2pPr marL="739887" indent="-284576" algn="l" rtl="0" fontAlgn="base">
        <a:spcBef>
          <a:spcPct val="20000"/>
        </a:spcBef>
        <a:spcAft>
          <a:spcPct val="0"/>
        </a:spcAft>
        <a:buChar char="–"/>
        <a:defRPr sz="2700" kern="1200">
          <a:solidFill>
            <a:schemeClr val="tx1"/>
          </a:solidFill>
          <a:latin typeface="+mn-lt"/>
          <a:ea typeface="+mn-ea"/>
          <a:cs typeface="+mn-cs"/>
        </a:defRPr>
      </a:lvl2pPr>
      <a:lvl3pPr marL="1138291" indent="-227655" algn="l" rtl="0" fontAlgn="base">
        <a:spcBef>
          <a:spcPct val="20000"/>
        </a:spcBef>
        <a:spcAft>
          <a:spcPct val="0"/>
        </a:spcAft>
        <a:buChar char="•"/>
        <a:defRPr sz="2300" kern="1200">
          <a:solidFill>
            <a:schemeClr val="tx1"/>
          </a:solidFill>
          <a:latin typeface="+mn-lt"/>
          <a:ea typeface="+mn-ea"/>
          <a:cs typeface="+mn-cs"/>
        </a:defRPr>
      </a:lvl3pPr>
      <a:lvl4pPr marL="1593612" indent="-227655" algn="l" rtl="0" fontAlgn="base">
        <a:spcBef>
          <a:spcPct val="20000"/>
        </a:spcBef>
        <a:spcAft>
          <a:spcPct val="0"/>
        </a:spcAft>
        <a:buChar char="–"/>
        <a:defRPr sz="2100" kern="1200">
          <a:solidFill>
            <a:schemeClr val="tx1"/>
          </a:solidFill>
          <a:latin typeface="+mn-lt"/>
          <a:ea typeface="+mn-ea"/>
          <a:cs typeface="+mn-cs"/>
        </a:defRPr>
      </a:lvl4pPr>
      <a:lvl5pPr marL="2048929" indent="-227655" algn="l" rtl="0" fontAlgn="base">
        <a:spcBef>
          <a:spcPct val="20000"/>
        </a:spcBef>
        <a:spcAft>
          <a:spcPct val="0"/>
        </a:spcAft>
        <a:buChar char="»"/>
        <a:defRPr sz="2100" kern="1200">
          <a:solidFill>
            <a:schemeClr val="tx1"/>
          </a:solidFill>
          <a:latin typeface="+mn-lt"/>
          <a:ea typeface="+mn-ea"/>
          <a:cs typeface="+mn-cs"/>
        </a:defRPr>
      </a:lvl5pPr>
      <a:lvl6pPr marL="2504246"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9561"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4874"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0190"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0638" rtl="0" eaLnBrk="1" latinLnBrk="0" hangingPunct="1">
        <a:defRPr sz="1900" kern="1200">
          <a:solidFill>
            <a:schemeClr val="tx1"/>
          </a:solidFill>
          <a:latin typeface="+mn-lt"/>
          <a:ea typeface="+mn-ea"/>
          <a:cs typeface="+mn-cs"/>
        </a:defRPr>
      </a:lvl1pPr>
      <a:lvl2pPr marL="455311" algn="l" defTabSz="910638" rtl="0" eaLnBrk="1" latinLnBrk="0" hangingPunct="1">
        <a:defRPr sz="1900" kern="1200">
          <a:solidFill>
            <a:schemeClr val="tx1"/>
          </a:solidFill>
          <a:latin typeface="+mn-lt"/>
          <a:ea typeface="+mn-ea"/>
          <a:cs typeface="+mn-cs"/>
        </a:defRPr>
      </a:lvl2pPr>
      <a:lvl3pPr marL="910638" algn="l" defTabSz="910638" rtl="0" eaLnBrk="1" latinLnBrk="0" hangingPunct="1">
        <a:defRPr sz="1900" kern="1200">
          <a:solidFill>
            <a:schemeClr val="tx1"/>
          </a:solidFill>
          <a:latin typeface="+mn-lt"/>
          <a:ea typeface="+mn-ea"/>
          <a:cs typeface="+mn-cs"/>
        </a:defRPr>
      </a:lvl3pPr>
      <a:lvl4pPr marL="1365957" algn="l" defTabSz="910638" rtl="0" eaLnBrk="1" latinLnBrk="0" hangingPunct="1">
        <a:defRPr sz="1900" kern="1200">
          <a:solidFill>
            <a:schemeClr val="tx1"/>
          </a:solidFill>
          <a:latin typeface="+mn-lt"/>
          <a:ea typeface="+mn-ea"/>
          <a:cs typeface="+mn-cs"/>
        </a:defRPr>
      </a:lvl4pPr>
      <a:lvl5pPr marL="1821274" algn="l" defTabSz="910638" rtl="0" eaLnBrk="1" latinLnBrk="0" hangingPunct="1">
        <a:defRPr sz="1900" kern="1200">
          <a:solidFill>
            <a:schemeClr val="tx1"/>
          </a:solidFill>
          <a:latin typeface="+mn-lt"/>
          <a:ea typeface="+mn-ea"/>
          <a:cs typeface="+mn-cs"/>
        </a:defRPr>
      </a:lvl5pPr>
      <a:lvl6pPr marL="2276589" algn="l" defTabSz="910638" rtl="0" eaLnBrk="1" latinLnBrk="0" hangingPunct="1">
        <a:defRPr sz="1900" kern="1200">
          <a:solidFill>
            <a:schemeClr val="tx1"/>
          </a:solidFill>
          <a:latin typeface="+mn-lt"/>
          <a:ea typeface="+mn-ea"/>
          <a:cs typeface="+mn-cs"/>
        </a:defRPr>
      </a:lvl6pPr>
      <a:lvl7pPr marL="2731906" algn="l" defTabSz="910638" rtl="0" eaLnBrk="1" latinLnBrk="0" hangingPunct="1">
        <a:defRPr sz="1900" kern="1200">
          <a:solidFill>
            <a:schemeClr val="tx1"/>
          </a:solidFill>
          <a:latin typeface="+mn-lt"/>
          <a:ea typeface="+mn-ea"/>
          <a:cs typeface="+mn-cs"/>
        </a:defRPr>
      </a:lvl7pPr>
      <a:lvl8pPr marL="3187218" algn="l" defTabSz="910638" rtl="0" eaLnBrk="1" latinLnBrk="0" hangingPunct="1">
        <a:defRPr sz="1900" kern="1200">
          <a:solidFill>
            <a:schemeClr val="tx1"/>
          </a:solidFill>
          <a:latin typeface="+mn-lt"/>
          <a:ea typeface="+mn-ea"/>
          <a:cs typeface="+mn-cs"/>
        </a:defRPr>
      </a:lvl8pPr>
      <a:lvl9pPr marL="3642535" algn="l" defTabSz="910638" rtl="0" eaLnBrk="1" latinLnBrk="0" hangingPunct="1">
        <a:defRPr sz="19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 y="9"/>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7"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355" tIns="45678" rIns="91355" bIns="45678" anchor="ctr"/>
          <a:lstStyle/>
          <a:p>
            <a:endParaRPr lang="en-US"/>
          </a:p>
        </p:txBody>
      </p:sp>
      <p:sp>
        <p:nvSpPr>
          <p:cNvPr id="1026" name="Rectangle 2"/>
          <p:cNvSpPr>
            <a:spLocks noGrp="1" noChangeArrowheads="1"/>
          </p:cNvSpPr>
          <p:nvPr>
            <p:ph type="title"/>
          </p:nvPr>
        </p:nvSpPr>
        <p:spPr bwMode="auto">
          <a:xfrm>
            <a:off x="4876801" y="0"/>
            <a:ext cx="4267199"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7"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b" anchorCtr="0" compatLnSpc="1">
            <a:prstTxWarp prst="textNoShape">
              <a:avLst/>
            </a:prstTxWarp>
          </a:bodyPr>
          <a:lstStyle>
            <a:lvl1pPr algn="r">
              <a:defRPr sz="800"/>
            </a:lvl1pPr>
          </a:lstStyle>
          <a:p>
            <a:endParaRPr lang="en-US" altLang="en-US"/>
          </a:p>
        </p:txBody>
      </p:sp>
      <p:pic>
        <p:nvPicPr>
          <p:cNvPr id="1034" name="Picture 10" descr="PEA_RGB_bluebg-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37556"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05" y="76201"/>
            <a:ext cx="4876801" cy="507747"/>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355" tIns="45678" rIns="91355" bIns="45678">
            <a:spAutoFit/>
          </a:bodyPr>
          <a:lstStyle/>
          <a:p>
            <a:pPr>
              <a:spcBef>
                <a:spcPct val="50000"/>
              </a:spcBef>
            </a:pPr>
            <a:r>
              <a:rPr lang="en-US" altLang="en-US" b="1">
                <a:solidFill>
                  <a:srgbClr val="5D88A2"/>
                </a:solidFill>
                <a:effectLst>
                  <a:outerShdw blurRad="38100" dist="38100" dir="2700000" algn="tl">
                    <a:srgbClr val="C0C0C0"/>
                  </a:outerShdw>
                </a:effectLst>
                <a:ea typeface="ヒラギノ角ゴ Pro W3" pitchFamily="28" charset="-128"/>
              </a:rPr>
              <a:t>13.1 The Nature of Gases &gt;</a:t>
            </a:r>
          </a:p>
        </p:txBody>
      </p:sp>
      <p:sp>
        <p:nvSpPr>
          <p:cNvPr id="1037" name="Text Box 13"/>
          <p:cNvSpPr txBox="1">
            <a:spLocks noChangeArrowheads="1"/>
          </p:cNvSpPr>
          <p:nvPr userDrawn="1"/>
        </p:nvSpPr>
        <p:spPr bwMode="auto">
          <a:xfrm>
            <a:off x="0" y="6400800"/>
            <a:ext cx="1371600" cy="44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endParaRPr lang="en-US" altLang="en-US" sz="2300"/>
          </a:p>
        </p:txBody>
      </p:sp>
      <p:sp>
        <p:nvSpPr>
          <p:cNvPr id="1038" name="Text Box 14"/>
          <p:cNvSpPr txBox="1">
            <a:spLocks noChangeArrowheads="1"/>
          </p:cNvSpPr>
          <p:nvPr userDrawn="1"/>
        </p:nvSpPr>
        <p:spPr bwMode="auto">
          <a:xfrm>
            <a:off x="76200" y="6521456"/>
            <a:ext cx="1524000" cy="35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fld id="{B43E22C1-401A-4193-A473-557D7D37B92B}" type="slidenum">
              <a:rPr lang="en-US" altLang="en-US" sz="1700"/>
              <a:pPr>
                <a:spcBef>
                  <a:spcPct val="50000"/>
                </a:spcBef>
              </a:pPr>
              <a:t>‹#›</a:t>
            </a:fld>
            <a:endParaRPr lang="en-US" altLang="en-US" sz="1700"/>
          </a:p>
        </p:txBody>
      </p:sp>
    </p:spTree>
    <p:extLst>
      <p:ext uri="{BB962C8B-B14F-4D97-AF65-F5344CB8AC3E}">
        <p14:creationId xmlns:p14="http://schemas.microsoft.com/office/powerpoint/2010/main" val="4001305234"/>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hf hdr="0" ft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2586" indent="-342586" algn="l" rtl="0" fontAlgn="base">
        <a:spcBef>
          <a:spcPct val="20000"/>
        </a:spcBef>
        <a:spcAft>
          <a:spcPct val="0"/>
        </a:spcAft>
        <a:defRPr sz="3200" b="1" kern="1200">
          <a:solidFill>
            <a:schemeClr val="tx1"/>
          </a:solidFill>
          <a:latin typeface="+mn-lt"/>
          <a:ea typeface="+mn-ea"/>
          <a:cs typeface="+mn-cs"/>
        </a:defRPr>
      </a:lvl1pPr>
      <a:lvl2pPr marL="742269" indent="-285488" algn="l" rtl="0" fontAlgn="base">
        <a:spcBef>
          <a:spcPct val="20000"/>
        </a:spcBef>
        <a:spcAft>
          <a:spcPct val="0"/>
        </a:spcAft>
        <a:defRPr sz="3200" kern="1200">
          <a:solidFill>
            <a:schemeClr val="tx1"/>
          </a:solidFill>
          <a:latin typeface="+mn-lt"/>
          <a:ea typeface="+mn-ea"/>
          <a:cs typeface="+mn-cs"/>
        </a:defRPr>
      </a:lvl2pPr>
      <a:lvl3pPr marL="1141951" indent="-228391" algn="l" rtl="0" fontAlgn="base">
        <a:spcBef>
          <a:spcPct val="20000"/>
        </a:spcBef>
        <a:spcAft>
          <a:spcPct val="0"/>
        </a:spcAft>
        <a:buChar char="•"/>
        <a:defRPr sz="2700" kern="1200">
          <a:solidFill>
            <a:schemeClr val="tx1"/>
          </a:solidFill>
          <a:latin typeface="+mn-lt"/>
          <a:ea typeface="+mn-ea"/>
          <a:cs typeface="+mn-cs"/>
        </a:defRPr>
      </a:lvl3pPr>
      <a:lvl4pPr marL="1598734" indent="-228391" algn="l" rtl="0" fontAlgn="base">
        <a:spcBef>
          <a:spcPct val="20000"/>
        </a:spcBef>
        <a:spcAft>
          <a:spcPct val="0"/>
        </a:spcAft>
        <a:defRPr sz="2700" kern="1200">
          <a:solidFill>
            <a:schemeClr val="tx1"/>
          </a:solidFill>
          <a:latin typeface="+mn-lt"/>
          <a:ea typeface="+mn-ea"/>
          <a:cs typeface="+mn-cs"/>
        </a:defRPr>
      </a:lvl4pPr>
      <a:lvl5pPr marL="2055515" indent="-228391" algn="l" rtl="0" fontAlgn="base">
        <a:spcBef>
          <a:spcPct val="20000"/>
        </a:spcBef>
        <a:spcAft>
          <a:spcPct val="0"/>
        </a:spcAft>
        <a:defRPr sz="2300" kern="1200">
          <a:solidFill>
            <a:schemeClr val="tx1"/>
          </a:solidFill>
          <a:latin typeface="+mn-lt"/>
          <a:ea typeface="+mn-ea"/>
          <a:cs typeface="+mn-cs"/>
        </a:defRPr>
      </a:lvl5pPr>
      <a:lvl6pPr marL="251229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077"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85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638"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560" rtl="0" eaLnBrk="1" latinLnBrk="0" hangingPunct="1">
        <a:defRPr sz="1900" kern="1200">
          <a:solidFill>
            <a:schemeClr val="tx1"/>
          </a:solidFill>
          <a:latin typeface="+mn-lt"/>
          <a:ea typeface="+mn-ea"/>
          <a:cs typeface="+mn-cs"/>
        </a:defRPr>
      </a:lvl1pPr>
      <a:lvl2pPr marL="456779" algn="l" defTabSz="913560" rtl="0" eaLnBrk="1" latinLnBrk="0" hangingPunct="1">
        <a:defRPr sz="1900" kern="1200">
          <a:solidFill>
            <a:schemeClr val="tx1"/>
          </a:solidFill>
          <a:latin typeface="+mn-lt"/>
          <a:ea typeface="+mn-ea"/>
          <a:cs typeface="+mn-cs"/>
        </a:defRPr>
      </a:lvl2pPr>
      <a:lvl3pPr marL="913560" algn="l" defTabSz="913560" rtl="0" eaLnBrk="1" latinLnBrk="0" hangingPunct="1">
        <a:defRPr sz="1900" kern="1200">
          <a:solidFill>
            <a:schemeClr val="tx1"/>
          </a:solidFill>
          <a:latin typeface="+mn-lt"/>
          <a:ea typeface="+mn-ea"/>
          <a:cs typeface="+mn-cs"/>
        </a:defRPr>
      </a:lvl3pPr>
      <a:lvl4pPr marL="1370346" algn="l" defTabSz="913560" rtl="0" eaLnBrk="1" latinLnBrk="0" hangingPunct="1">
        <a:defRPr sz="1900" kern="1200">
          <a:solidFill>
            <a:schemeClr val="tx1"/>
          </a:solidFill>
          <a:latin typeface="+mn-lt"/>
          <a:ea typeface="+mn-ea"/>
          <a:cs typeface="+mn-cs"/>
        </a:defRPr>
      </a:lvl4pPr>
      <a:lvl5pPr marL="1827127" algn="l" defTabSz="913560" rtl="0" eaLnBrk="1" latinLnBrk="0" hangingPunct="1">
        <a:defRPr sz="1900" kern="1200">
          <a:solidFill>
            <a:schemeClr val="tx1"/>
          </a:solidFill>
          <a:latin typeface="+mn-lt"/>
          <a:ea typeface="+mn-ea"/>
          <a:cs typeface="+mn-cs"/>
        </a:defRPr>
      </a:lvl5pPr>
      <a:lvl6pPr marL="2283906" algn="l" defTabSz="913560" rtl="0" eaLnBrk="1" latinLnBrk="0" hangingPunct="1">
        <a:defRPr sz="1900" kern="1200">
          <a:solidFill>
            <a:schemeClr val="tx1"/>
          </a:solidFill>
          <a:latin typeface="+mn-lt"/>
          <a:ea typeface="+mn-ea"/>
          <a:cs typeface="+mn-cs"/>
        </a:defRPr>
      </a:lvl6pPr>
      <a:lvl7pPr marL="2740687" algn="l" defTabSz="913560" rtl="0" eaLnBrk="1" latinLnBrk="0" hangingPunct="1">
        <a:defRPr sz="1900" kern="1200">
          <a:solidFill>
            <a:schemeClr val="tx1"/>
          </a:solidFill>
          <a:latin typeface="+mn-lt"/>
          <a:ea typeface="+mn-ea"/>
          <a:cs typeface="+mn-cs"/>
        </a:defRPr>
      </a:lvl7pPr>
      <a:lvl8pPr marL="3197466" algn="l" defTabSz="913560" rtl="0" eaLnBrk="1" latinLnBrk="0" hangingPunct="1">
        <a:defRPr sz="1900" kern="1200">
          <a:solidFill>
            <a:schemeClr val="tx1"/>
          </a:solidFill>
          <a:latin typeface="+mn-lt"/>
          <a:ea typeface="+mn-ea"/>
          <a:cs typeface="+mn-cs"/>
        </a:defRPr>
      </a:lvl8pPr>
      <a:lvl9pPr marL="3654247" algn="l" defTabSz="91356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219" tIns="133901" rIns="325219" bIns="133901"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344" tIns="191303" rIns="344344" bIns="19130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2"/>
            <a:ext cx="495842" cy="1078050"/>
          </a:xfrm>
          <a:prstGeom prst="rect">
            <a:avLst/>
          </a:prstGeom>
          <a:noFill/>
        </p:spPr>
        <p:txBody>
          <a:bodyPr wrap="square" lIns="191303" tIns="95662" rIns="191303" bIns="95662"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ea typeface="+mn-ea"/>
              </a:rPr>
              <a:t>*</a:t>
            </a:r>
          </a:p>
        </p:txBody>
      </p:sp>
    </p:spTree>
    <p:extLst>
      <p:ext uri="{BB962C8B-B14F-4D97-AF65-F5344CB8AC3E}">
        <p14:creationId xmlns:p14="http://schemas.microsoft.com/office/powerpoint/2010/main" val="29888278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hf sldNum="0" hdr="0" dt="0"/>
  <p:txStyles>
    <p:titleStyle>
      <a:lvl1pPr marL="1139199" indent="-1139199"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000" algn="l" rtl="0" eaLnBrk="1" fontAlgn="base" hangingPunct="1">
        <a:spcBef>
          <a:spcPct val="0"/>
        </a:spcBef>
        <a:spcAft>
          <a:spcPct val="0"/>
        </a:spcAft>
        <a:defRPr sz="3200" b="1">
          <a:solidFill>
            <a:srgbClr val="2877C4"/>
          </a:solidFill>
          <a:latin typeface="Arial" charset="0"/>
        </a:defRPr>
      </a:lvl6pPr>
      <a:lvl7pPr marL="910014" algn="l" rtl="0" eaLnBrk="1" fontAlgn="base" hangingPunct="1">
        <a:spcBef>
          <a:spcPct val="0"/>
        </a:spcBef>
        <a:spcAft>
          <a:spcPct val="0"/>
        </a:spcAft>
        <a:defRPr sz="3200" b="1">
          <a:solidFill>
            <a:srgbClr val="2877C4"/>
          </a:solidFill>
          <a:latin typeface="Arial" charset="0"/>
        </a:defRPr>
      </a:lvl7pPr>
      <a:lvl8pPr marL="1365018" algn="l" rtl="0" eaLnBrk="1" fontAlgn="base" hangingPunct="1">
        <a:spcBef>
          <a:spcPct val="0"/>
        </a:spcBef>
        <a:spcAft>
          <a:spcPct val="0"/>
        </a:spcAft>
        <a:defRPr sz="3200" b="1">
          <a:solidFill>
            <a:srgbClr val="2877C4"/>
          </a:solidFill>
          <a:latin typeface="Arial" charset="0"/>
        </a:defRPr>
      </a:lvl8pPr>
      <a:lvl9pPr marL="1820020"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5804" indent="-235804"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5340" indent="-365340"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6661" indent="-23381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5938" indent="-225912" algn="l" rtl="0" eaLnBrk="1" fontAlgn="base" hangingPunct="1">
        <a:lnSpc>
          <a:spcPct val="115000"/>
        </a:lnSpc>
        <a:spcBef>
          <a:spcPct val="20000"/>
        </a:spcBef>
        <a:spcAft>
          <a:spcPct val="0"/>
        </a:spcAft>
        <a:buChar char="»"/>
        <a:defRPr sz="2100">
          <a:solidFill>
            <a:srgbClr val="000000"/>
          </a:solidFill>
          <a:latin typeface="+mn-lt"/>
        </a:defRPr>
      </a:lvl5pPr>
      <a:lvl6pPr marL="2500941" indent="-225912" algn="l" rtl="0" eaLnBrk="1" fontAlgn="base" hangingPunct="1">
        <a:lnSpc>
          <a:spcPct val="115000"/>
        </a:lnSpc>
        <a:spcBef>
          <a:spcPct val="20000"/>
        </a:spcBef>
        <a:spcAft>
          <a:spcPct val="0"/>
        </a:spcAft>
        <a:buChar char="»"/>
        <a:defRPr sz="2100">
          <a:solidFill>
            <a:srgbClr val="000000"/>
          </a:solidFill>
          <a:latin typeface="+mn-lt"/>
        </a:defRPr>
      </a:lvl6pPr>
      <a:lvl7pPr marL="2955941" indent="-225912" algn="l" rtl="0" eaLnBrk="1" fontAlgn="base" hangingPunct="1">
        <a:lnSpc>
          <a:spcPct val="115000"/>
        </a:lnSpc>
        <a:spcBef>
          <a:spcPct val="20000"/>
        </a:spcBef>
        <a:spcAft>
          <a:spcPct val="0"/>
        </a:spcAft>
        <a:buChar char="»"/>
        <a:defRPr sz="2100">
          <a:solidFill>
            <a:srgbClr val="000000"/>
          </a:solidFill>
          <a:latin typeface="+mn-lt"/>
        </a:defRPr>
      </a:lvl7pPr>
      <a:lvl8pPr marL="3410947" indent="-225912" algn="l" rtl="0" eaLnBrk="1" fontAlgn="base" hangingPunct="1">
        <a:lnSpc>
          <a:spcPct val="115000"/>
        </a:lnSpc>
        <a:spcBef>
          <a:spcPct val="20000"/>
        </a:spcBef>
        <a:spcAft>
          <a:spcPct val="0"/>
        </a:spcAft>
        <a:buChar char="»"/>
        <a:defRPr sz="2100">
          <a:solidFill>
            <a:srgbClr val="000000"/>
          </a:solidFill>
          <a:latin typeface="+mn-lt"/>
        </a:defRPr>
      </a:lvl8pPr>
      <a:lvl9pPr marL="3865951" indent="-22591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014" rtl="0" eaLnBrk="1" latinLnBrk="0" hangingPunct="1">
        <a:defRPr sz="1900" kern="1200">
          <a:solidFill>
            <a:schemeClr val="tx1"/>
          </a:solidFill>
          <a:latin typeface="+mn-lt"/>
          <a:ea typeface="+mn-ea"/>
          <a:cs typeface="+mn-cs"/>
        </a:defRPr>
      </a:lvl1pPr>
      <a:lvl2pPr marL="455000" algn="l" defTabSz="910014" rtl="0" eaLnBrk="1" latinLnBrk="0" hangingPunct="1">
        <a:defRPr sz="1900" kern="1200">
          <a:solidFill>
            <a:schemeClr val="tx1"/>
          </a:solidFill>
          <a:latin typeface="+mn-lt"/>
          <a:ea typeface="+mn-ea"/>
          <a:cs typeface="+mn-cs"/>
        </a:defRPr>
      </a:lvl2pPr>
      <a:lvl3pPr marL="910014" algn="l" defTabSz="910014" rtl="0" eaLnBrk="1" latinLnBrk="0" hangingPunct="1">
        <a:defRPr sz="1900" kern="1200">
          <a:solidFill>
            <a:schemeClr val="tx1"/>
          </a:solidFill>
          <a:latin typeface="+mn-lt"/>
          <a:ea typeface="+mn-ea"/>
          <a:cs typeface="+mn-cs"/>
        </a:defRPr>
      </a:lvl3pPr>
      <a:lvl4pPr marL="1365018" algn="l" defTabSz="910014" rtl="0" eaLnBrk="1" latinLnBrk="0" hangingPunct="1">
        <a:defRPr sz="1900" kern="1200">
          <a:solidFill>
            <a:schemeClr val="tx1"/>
          </a:solidFill>
          <a:latin typeface="+mn-lt"/>
          <a:ea typeface="+mn-ea"/>
          <a:cs typeface="+mn-cs"/>
        </a:defRPr>
      </a:lvl4pPr>
      <a:lvl5pPr marL="1820020" algn="l" defTabSz="910014" rtl="0" eaLnBrk="1" latinLnBrk="0" hangingPunct="1">
        <a:defRPr sz="1900" kern="1200">
          <a:solidFill>
            <a:schemeClr val="tx1"/>
          </a:solidFill>
          <a:latin typeface="+mn-lt"/>
          <a:ea typeface="+mn-ea"/>
          <a:cs typeface="+mn-cs"/>
        </a:defRPr>
      </a:lvl5pPr>
      <a:lvl6pPr marL="2275026" algn="l" defTabSz="910014" rtl="0" eaLnBrk="1" latinLnBrk="0" hangingPunct="1">
        <a:defRPr sz="1900" kern="1200">
          <a:solidFill>
            <a:schemeClr val="tx1"/>
          </a:solidFill>
          <a:latin typeface="+mn-lt"/>
          <a:ea typeface="+mn-ea"/>
          <a:cs typeface="+mn-cs"/>
        </a:defRPr>
      </a:lvl6pPr>
      <a:lvl7pPr marL="2730027" algn="l" defTabSz="910014" rtl="0" eaLnBrk="1" latinLnBrk="0" hangingPunct="1">
        <a:defRPr sz="1900" kern="1200">
          <a:solidFill>
            <a:schemeClr val="tx1"/>
          </a:solidFill>
          <a:latin typeface="+mn-lt"/>
          <a:ea typeface="+mn-ea"/>
          <a:cs typeface="+mn-cs"/>
        </a:defRPr>
      </a:lvl7pPr>
      <a:lvl8pPr marL="3185025" algn="l" defTabSz="910014" rtl="0" eaLnBrk="1" latinLnBrk="0" hangingPunct="1">
        <a:defRPr sz="1900" kern="1200">
          <a:solidFill>
            <a:schemeClr val="tx1"/>
          </a:solidFill>
          <a:latin typeface="+mn-lt"/>
          <a:ea typeface="+mn-ea"/>
          <a:cs typeface="+mn-cs"/>
        </a:defRPr>
      </a:lvl8pPr>
      <a:lvl9pPr marL="3640031" algn="l" defTabSz="91001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219" tIns="133901" rIns="325219" bIns="133901"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344" tIns="191303" rIns="344344" bIns="19130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2"/>
            <a:ext cx="495842" cy="1078050"/>
          </a:xfrm>
          <a:prstGeom prst="rect">
            <a:avLst/>
          </a:prstGeom>
          <a:noFill/>
        </p:spPr>
        <p:txBody>
          <a:bodyPr wrap="square" lIns="191303" tIns="95662" rIns="191303" bIns="95662"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rPr>
              <a:t>*</a:t>
            </a:r>
          </a:p>
        </p:txBody>
      </p:sp>
    </p:spTree>
    <p:extLst>
      <p:ext uri="{BB962C8B-B14F-4D97-AF65-F5344CB8AC3E}">
        <p14:creationId xmlns:p14="http://schemas.microsoft.com/office/powerpoint/2010/main" val="422636546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sldNum="0" hdr="0" dt="0"/>
  <p:txStyles>
    <p:titleStyle>
      <a:lvl1pPr marL="1139199" indent="-1139199"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000" algn="l" rtl="0" eaLnBrk="1" fontAlgn="base" hangingPunct="1">
        <a:spcBef>
          <a:spcPct val="0"/>
        </a:spcBef>
        <a:spcAft>
          <a:spcPct val="0"/>
        </a:spcAft>
        <a:defRPr sz="3200" b="1">
          <a:solidFill>
            <a:srgbClr val="2877C4"/>
          </a:solidFill>
          <a:latin typeface="Arial" charset="0"/>
        </a:defRPr>
      </a:lvl6pPr>
      <a:lvl7pPr marL="910014" algn="l" rtl="0" eaLnBrk="1" fontAlgn="base" hangingPunct="1">
        <a:spcBef>
          <a:spcPct val="0"/>
        </a:spcBef>
        <a:spcAft>
          <a:spcPct val="0"/>
        </a:spcAft>
        <a:defRPr sz="3200" b="1">
          <a:solidFill>
            <a:srgbClr val="2877C4"/>
          </a:solidFill>
          <a:latin typeface="Arial" charset="0"/>
        </a:defRPr>
      </a:lvl7pPr>
      <a:lvl8pPr marL="1365018" algn="l" rtl="0" eaLnBrk="1" fontAlgn="base" hangingPunct="1">
        <a:spcBef>
          <a:spcPct val="0"/>
        </a:spcBef>
        <a:spcAft>
          <a:spcPct val="0"/>
        </a:spcAft>
        <a:defRPr sz="3200" b="1">
          <a:solidFill>
            <a:srgbClr val="2877C4"/>
          </a:solidFill>
          <a:latin typeface="Arial" charset="0"/>
        </a:defRPr>
      </a:lvl8pPr>
      <a:lvl9pPr marL="1820020"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5804" indent="-235804"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5340" indent="-365340"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6661" indent="-23381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5938" indent="-225912" algn="l" rtl="0" eaLnBrk="1" fontAlgn="base" hangingPunct="1">
        <a:lnSpc>
          <a:spcPct val="115000"/>
        </a:lnSpc>
        <a:spcBef>
          <a:spcPct val="20000"/>
        </a:spcBef>
        <a:spcAft>
          <a:spcPct val="0"/>
        </a:spcAft>
        <a:buChar char="»"/>
        <a:defRPr sz="2100">
          <a:solidFill>
            <a:srgbClr val="000000"/>
          </a:solidFill>
          <a:latin typeface="+mn-lt"/>
        </a:defRPr>
      </a:lvl5pPr>
      <a:lvl6pPr marL="2500941" indent="-225912" algn="l" rtl="0" eaLnBrk="1" fontAlgn="base" hangingPunct="1">
        <a:lnSpc>
          <a:spcPct val="115000"/>
        </a:lnSpc>
        <a:spcBef>
          <a:spcPct val="20000"/>
        </a:spcBef>
        <a:spcAft>
          <a:spcPct val="0"/>
        </a:spcAft>
        <a:buChar char="»"/>
        <a:defRPr sz="2100">
          <a:solidFill>
            <a:srgbClr val="000000"/>
          </a:solidFill>
          <a:latin typeface="+mn-lt"/>
        </a:defRPr>
      </a:lvl6pPr>
      <a:lvl7pPr marL="2955941" indent="-225912" algn="l" rtl="0" eaLnBrk="1" fontAlgn="base" hangingPunct="1">
        <a:lnSpc>
          <a:spcPct val="115000"/>
        </a:lnSpc>
        <a:spcBef>
          <a:spcPct val="20000"/>
        </a:spcBef>
        <a:spcAft>
          <a:spcPct val="0"/>
        </a:spcAft>
        <a:buChar char="»"/>
        <a:defRPr sz="2100">
          <a:solidFill>
            <a:srgbClr val="000000"/>
          </a:solidFill>
          <a:latin typeface="+mn-lt"/>
        </a:defRPr>
      </a:lvl7pPr>
      <a:lvl8pPr marL="3410947" indent="-225912" algn="l" rtl="0" eaLnBrk="1" fontAlgn="base" hangingPunct="1">
        <a:lnSpc>
          <a:spcPct val="115000"/>
        </a:lnSpc>
        <a:spcBef>
          <a:spcPct val="20000"/>
        </a:spcBef>
        <a:spcAft>
          <a:spcPct val="0"/>
        </a:spcAft>
        <a:buChar char="»"/>
        <a:defRPr sz="2100">
          <a:solidFill>
            <a:srgbClr val="000000"/>
          </a:solidFill>
          <a:latin typeface="+mn-lt"/>
        </a:defRPr>
      </a:lvl8pPr>
      <a:lvl9pPr marL="3865951" indent="-22591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014" rtl="0" eaLnBrk="1" latinLnBrk="0" hangingPunct="1">
        <a:defRPr sz="1900" kern="1200">
          <a:solidFill>
            <a:schemeClr val="tx1"/>
          </a:solidFill>
          <a:latin typeface="+mn-lt"/>
          <a:ea typeface="+mn-ea"/>
          <a:cs typeface="+mn-cs"/>
        </a:defRPr>
      </a:lvl1pPr>
      <a:lvl2pPr marL="455000" algn="l" defTabSz="910014" rtl="0" eaLnBrk="1" latinLnBrk="0" hangingPunct="1">
        <a:defRPr sz="1900" kern="1200">
          <a:solidFill>
            <a:schemeClr val="tx1"/>
          </a:solidFill>
          <a:latin typeface="+mn-lt"/>
          <a:ea typeface="+mn-ea"/>
          <a:cs typeface="+mn-cs"/>
        </a:defRPr>
      </a:lvl2pPr>
      <a:lvl3pPr marL="910014" algn="l" defTabSz="910014" rtl="0" eaLnBrk="1" latinLnBrk="0" hangingPunct="1">
        <a:defRPr sz="1900" kern="1200">
          <a:solidFill>
            <a:schemeClr val="tx1"/>
          </a:solidFill>
          <a:latin typeface="+mn-lt"/>
          <a:ea typeface="+mn-ea"/>
          <a:cs typeface="+mn-cs"/>
        </a:defRPr>
      </a:lvl3pPr>
      <a:lvl4pPr marL="1365018" algn="l" defTabSz="910014" rtl="0" eaLnBrk="1" latinLnBrk="0" hangingPunct="1">
        <a:defRPr sz="1900" kern="1200">
          <a:solidFill>
            <a:schemeClr val="tx1"/>
          </a:solidFill>
          <a:latin typeface="+mn-lt"/>
          <a:ea typeface="+mn-ea"/>
          <a:cs typeface="+mn-cs"/>
        </a:defRPr>
      </a:lvl4pPr>
      <a:lvl5pPr marL="1820020" algn="l" defTabSz="910014" rtl="0" eaLnBrk="1" latinLnBrk="0" hangingPunct="1">
        <a:defRPr sz="1900" kern="1200">
          <a:solidFill>
            <a:schemeClr val="tx1"/>
          </a:solidFill>
          <a:latin typeface="+mn-lt"/>
          <a:ea typeface="+mn-ea"/>
          <a:cs typeface="+mn-cs"/>
        </a:defRPr>
      </a:lvl5pPr>
      <a:lvl6pPr marL="2275026" algn="l" defTabSz="910014" rtl="0" eaLnBrk="1" latinLnBrk="0" hangingPunct="1">
        <a:defRPr sz="1900" kern="1200">
          <a:solidFill>
            <a:schemeClr val="tx1"/>
          </a:solidFill>
          <a:latin typeface="+mn-lt"/>
          <a:ea typeface="+mn-ea"/>
          <a:cs typeface="+mn-cs"/>
        </a:defRPr>
      </a:lvl6pPr>
      <a:lvl7pPr marL="2730027" algn="l" defTabSz="910014" rtl="0" eaLnBrk="1" latinLnBrk="0" hangingPunct="1">
        <a:defRPr sz="1900" kern="1200">
          <a:solidFill>
            <a:schemeClr val="tx1"/>
          </a:solidFill>
          <a:latin typeface="+mn-lt"/>
          <a:ea typeface="+mn-ea"/>
          <a:cs typeface="+mn-cs"/>
        </a:defRPr>
      </a:lvl7pPr>
      <a:lvl8pPr marL="3185025" algn="l" defTabSz="910014" rtl="0" eaLnBrk="1" latinLnBrk="0" hangingPunct="1">
        <a:defRPr sz="1900" kern="1200">
          <a:solidFill>
            <a:schemeClr val="tx1"/>
          </a:solidFill>
          <a:latin typeface="+mn-lt"/>
          <a:ea typeface="+mn-ea"/>
          <a:cs typeface="+mn-cs"/>
        </a:defRPr>
      </a:lvl8pPr>
      <a:lvl9pPr marL="3640031" algn="l" defTabSz="91001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219" tIns="133901" rIns="325219" bIns="133901"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1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344" tIns="191303" rIns="344344" bIns="19130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50112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Lst>
  <p:hf sldNum="0" hdr="0" dt="0"/>
  <p:txStyles>
    <p:titleStyle>
      <a:lvl1pPr marL="1139199" indent="-1139199"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000" algn="l" rtl="0" eaLnBrk="1" fontAlgn="base" hangingPunct="1">
        <a:spcBef>
          <a:spcPct val="0"/>
        </a:spcBef>
        <a:spcAft>
          <a:spcPct val="0"/>
        </a:spcAft>
        <a:defRPr sz="3200" b="1">
          <a:solidFill>
            <a:srgbClr val="2877C4"/>
          </a:solidFill>
          <a:latin typeface="Arial" charset="0"/>
        </a:defRPr>
      </a:lvl6pPr>
      <a:lvl7pPr marL="910014" algn="l" rtl="0" eaLnBrk="1" fontAlgn="base" hangingPunct="1">
        <a:spcBef>
          <a:spcPct val="0"/>
        </a:spcBef>
        <a:spcAft>
          <a:spcPct val="0"/>
        </a:spcAft>
        <a:defRPr sz="3200" b="1">
          <a:solidFill>
            <a:srgbClr val="2877C4"/>
          </a:solidFill>
          <a:latin typeface="Arial" charset="0"/>
        </a:defRPr>
      </a:lvl7pPr>
      <a:lvl8pPr marL="1365018" algn="l" rtl="0" eaLnBrk="1" fontAlgn="base" hangingPunct="1">
        <a:spcBef>
          <a:spcPct val="0"/>
        </a:spcBef>
        <a:spcAft>
          <a:spcPct val="0"/>
        </a:spcAft>
        <a:defRPr sz="3200" b="1">
          <a:solidFill>
            <a:srgbClr val="2877C4"/>
          </a:solidFill>
          <a:latin typeface="Arial" charset="0"/>
        </a:defRPr>
      </a:lvl8pPr>
      <a:lvl9pPr marL="1820020"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084" indent="-227498"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2500" indent="-225912"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6661" indent="-23381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5938" indent="-225912" algn="l" rtl="0" eaLnBrk="1" fontAlgn="base" hangingPunct="1">
        <a:lnSpc>
          <a:spcPct val="115000"/>
        </a:lnSpc>
        <a:spcBef>
          <a:spcPct val="20000"/>
        </a:spcBef>
        <a:spcAft>
          <a:spcPct val="0"/>
        </a:spcAft>
        <a:buChar char="»"/>
        <a:defRPr sz="2100">
          <a:solidFill>
            <a:srgbClr val="000000"/>
          </a:solidFill>
          <a:latin typeface="+mn-lt"/>
        </a:defRPr>
      </a:lvl5pPr>
      <a:lvl6pPr marL="2500941" indent="-225912" algn="l" rtl="0" eaLnBrk="1" fontAlgn="base" hangingPunct="1">
        <a:lnSpc>
          <a:spcPct val="115000"/>
        </a:lnSpc>
        <a:spcBef>
          <a:spcPct val="20000"/>
        </a:spcBef>
        <a:spcAft>
          <a:spcPct val="0"/>
        </a:spcAft>
        <a:buChar char="»"/>
        <a:defRPr sz="2100">
          <a:solidFill>
            <a:srgbClr val="000000"/>
          </a:solidFill>
          <a:latin typeface="+mn-lt"/>
        </a:defRPr>
      </a:lvl6pPr>
      <a:lvl7pPr marL="2955941" indent="-225912" algn="l" rtl="0" eaLnBrk="1" fontAlgn="base" hangingPunct="1">
        <a:lnSpc>
          <a:spcPct val="115000"/>
        </a:lnSpc>
        <a:spcBef>
          <a:spcPct val="20000"/>
        </a:spcBef>
        <a:spcAft>
          <a:spcPct val="0"/>
        </a:spcAft>
        <a:buChar char="»"/>
        <a:defRPr sz="2100">
          <a:solidFill>
            <a:srgbClr val="000000"/>
          </a:solidFill>
          <a:latin typeface="+mn-lt"/>
        </a:defRPr>
      </a:lvl7pPr>
      <a:lvl8pPr marL="3410947" indent="-225912" algn="l" rtl="0" eaLnBrk="1" fontAlgn="base" hangingPunct="1">
        <a:lnSpc>
          <a:spcPct val="115000"/>
        </a:lnSpc>
        <a:spcBef>
          <a:spcPct val="20000"/>
        </a:spcBef>
        <a:spcAft>
          <a:spcPct val="0"/>
        </a:spcAft>
        <a:buChar char="»"/>
        <a:defRPr sz="2100">
          <a:solidFill>
            <a:srgbClr val="000000"/>
          </a:solidFill>
          <a:latin typeface="+mn-lt"/>
        </a:defRPr>
      </a:lvl8pPr>
      <a:lvl9pPr marL="3865951" indent="-22591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014" rtl="0" eaLnBrk="1" latinLnBrk="0" hangingPunct="1">
        <a:defRPr sz="1900" kern="1200">
          <a:solidFill>
            <a:schemeClr val="tx1"/>
          </a:solidFill>
          <a:latin typeface="+mn-lt"/>
          <a:ea typeface="+mn-ea"/>
          <a:cs typeface="+mn-cs"/>
        </a:defRPr>
      </a:lvl1pPr>
      <a:lvl2pPr marL="455000" algn="l" defTabSz="910014" rtl="0" eaLnBrk="1" latinLnBrk="0" hangingPunct="1">
        <a:defRPr sz="1900" kern="1200">
          <a:solidFill>
            <a:schemeClr val="tx1"/>
          </a:solidFill>
          <a:latin typeface="+mn-lt"/>
          <a:ea typeface="+mn-ea"/>
          <a:cs typeface="+mn-cs"/>
        </a:defRPr>
      </a:lvl2pPr>
      <a:lvl3pPr marL="910014" algn="l" defTabSz="910014" rtl="0" eaLnBrk="1" latinLnBrk="0" hangingPunct="1">
        <a:defRPr sz="1900" kern="1200">
          <a:solidFill>
            <a:schemeClr val="tx1"/>
          </a:solidFill>
          <a:latin typeface="+mn-lt"/>
          <a:ea typeface="+mn-ea"/>
          <a:cs typeface="+mn-cs"/>
        </a:defRPr>
      </a:lvl3pPr>
      <a:lvl4pPr marL="1365018" algn="l" defTabSz="910014" rtl="0" eaLnBrk="1" latinLnBrk="0" hangingPunct="1">
        <a:defRPr sz="1900" kern="1200">
          <a:solidFill>
            <a:schemeClr val="tx1"/>
          </a:solidFill>
          <a:latin typeface="+mn-lt"/>
          <a:ea typeface="+mn-ea"/>
          <a:cs typeface="+mn-cs"/>
        </a:defRPr>
      </a:lvl4pPr>
      <a:lvl5pPr marL="1820020" algn="l" defTabSz="910014" rtl="0" eaLnBrk="1" latinLnBrk="0" hangingPunct="1">
        <a:defRPr sz="1900" kern="1200">
          <a:solidFill>
            <a:schemeClr val="tx1"/>
          </a:solidFill>
          <a:latin typeface="+mn-lt"/>
          <a:ea typeface="+mn-ea"/>
          <a:cs typeface="+mn-cs"/>
        </a:defRPr>
      </a:lvl5pPr>
      <a:lvl6pPr marL="2275026" algn="l" defTabSz="910014" rtl="0" eaLnBrk="1" latinLnBrk="0" hangingPunct="1">
        <a:defRPr sz="1900" kern="1200">
          <a:solidFill>
            <a:schemeClr val="tx1"/>
          </a:solidFill>
          <a:latin typeface="+mn-lt"/>
          <a:ea typeface="+mn-ea"/>
          <a:cs typeface="+mn-cs"/>
        </a:defRPr>
      </a:lvl6pPr>
      <a:lvl7pPr marL="2730027" algn="l" defTabSz="910014" rtl="0" eaLnBrk="1" latinLnBrk="0" hangingPunct="1">
        <a:defRPr sz="1900" kern="1200">
          <a:solidFill>
            <a:schemeClr val="tx1"/>
          </a:solidFill>
          <a:latin typeface="+mn-lt"/>
          <a:ea typeface="+mn-ea"/>
          <a:cs typeface="+mn-cs"/>
        </a:defRPr>
      </a:lvl7pPr>
      <a:lvl8pPr marL="3185025" algn="l" defTabSz="910014" rtl="0" eaLnBrk="1" latinLnBrk="0" hangingPunct="1">
        <a:defRPr sz="1900" kern="1200">
          <a:solidFill>
            <a:schemeClr val="tx1"/>
          </a:solidFill>
          <a:latin typeface="+mn-lt"/>
          <a:ea typeface="+mn-ea"/>
          <a:cs typeface="+mn-cs"/>
        </a:defRPr>
      </a:lvl8pPr>
      <a:lvl9pPr marL="3640031" algn="l" defTabSz="91001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368" tIns="133964" rIns="325368" bIns="133964"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1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504" tIns="191391" rIns="344504" bIns="19139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45997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Lst>
  <p:hf sldNum="0" hdr="0" dt="0"/>
  <p:txStyles>
    <p:titleStyle>
      <a:lvl1pPr marL="1139720" indent="-1139720"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208" algn="l" rtl="0" eaLnBrk="1" fontAlgn="base" hangingPunct="1">
        <a:spcBef>
          <a:spcPct val="0"/>
        </a:spcBef>
        <a:spcAft>
          <a:spcPct val="0"/>
        </a:spcAft>
        <a:defRPr sz="3200" b="1">
          <a:solidFill>
            <a:srgbClr val="2877C4"/>
          </a:solidFill>
          <a:latin typeface="Arial" charset="0"/>
        </a:defRPr>
      </a:lvl6pPr>
      <a:lvl7pPr marL="910430" algn="l" rtl="0" eaLnBrk="1" fontAlgn="base" hangingPunct="1">
        <a:spcBef>
          <a:spcPct val="0"/>
        </a:spcBef>
        <a:spcAft>
          <a:spcPct val="0"/>
        </a:spcAft>
        <a:defRPr sz="3200" b="1">
          <a:solidFill>
            <a:srgbClr val="2877C4"/>
          </a:solidFill>
          <a:latin typeface="Arial" charset="0"/>
        </a:defRPr>
      </a:lvl7pPr>
      <a:lvl8pPr marL="1365644" algn="l" rtl="0" eaLnBrk="1" fontAlgn="base" hangingPunct="1">
        <a:spcBef>
          <a:spcPct val="0"/>
        </a:spcBef>
        <a:spcAft>
          <a:spcPct val="0"/>
        </a:spcAft>
        <a:defRPr sz="3200" b="1">
          <a:solidFill>
            <a:srgbClr val="2877C4"/>
          </a:solidFill>
          <a:latin typeface="Arial" charset="0"/>
        </a:defRPr>
      </a:lvl8pPr>
      <a:lvl9pPr marL="1820856"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189" indent="-227603"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2813" indent="-226017"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7341" indent="-233926"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6875" indent="-226017" algn="l" rtl="0" eaLnBrk="1" fontAlgn="base" hangingPunct="1">
        <a:lnSpc>
          <a:spcPct val="115000"/>
        </a:lnSpc>
        <a:spcBef>
          <a:spcPct val="20000"/>
        </a:spcBef>
        <a:spcAft>
          <a:spcPct val="0"/>
        </a:spcAft>
        <a:buChar char="»"/>
        <a:defRPr sz="2100">
          <a:solidFill>
            <a:srgbClr val="000000"/>
          </a:solidFill>
          <a:latin typeface="+mn-lt"/>
        </a:defRPr>
      </a:lvl5pPr>
      <a:lvl6pPr marL="2502089" indent="-226017" algn="l" rtl="0" eaLnBrk="1" fontAlgn="base" hangingPunct="1">
        <a:lnSpc>
          <a:spcPct val="115000"/>
        </a:lnSpc>
        <a:spcBef>
          <a:spcPct val="20000"/>
        </a:spcBef>
        <a:spcAft>
          <a:spcPct val="0"/>
        </a:spcAft>
        <a:buChar char="»"/>
        <a:defRPr sz="2100">
          <a:solidFill>
            <a:srgbClr val="000000"/>
          </a:solidFill>
          <a:latin typeface="+mn-lt"/>
        </a:defRPr>
      </a:lvl6pPr>
      <a:lvl7pPr marL="2957298" indent="-226017" algn="l" rtl="0" eaLnBrk="1" fontAlgn="base" hangingPunct="1">
        <a:lnSpc>
          <a:spcPct val="115000"/>
        </a:lnSpc>
        <a:spcBef>
          <a:spcPct val="20000"/>
        </a:spcBef>
        <a:spcAft>
          <a:spcPct val="0"/>
        </a:spcAft>
        <a:buChar char="»"/>
        <a:defRPr sz="2100">
          <a:solidFill>
            <a:srgbClr val="000000"/>
          </a:solidFill>
          <a:latin typeface="+mn-lt"/>
        </a:defRPr>
      </a:lvl7pPr>
      <a:lvl8pPr marL="3412512" indent="-226017" algn="l" rtl="0" eaLnBrk="1" fontAlgn="base" hangingPunct="1">
        <a:lnSpc>
          <a:spcPct val="115000"/>
        </a:lnSpc>
        <a:spcBef>
          <a:spcPct val="20000"/>
        </a:spcBef>
        <a:spcAft>
          <a:spcPct val="0"/>
        </a:spcAft>
        <a:buChar char="»"/>
        <a:defRPr sz="2100">
          <a:solidFill>
            <a:srgbClr val="000000"/>
          </a:solidFill>
          <a:latin typeface="+mn-lt"/>
        </a:defRPr>
      </a:lvl8pPr>
      <a:lvl9pPr marL="3867724" indent="-226017"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430" rtl="0" eaLnBrk="1" latinLnBrk="0" hangingPunct="1">
        <a:defRPr sz="1900" kern="1200">
          <a:solidFill>
            <a:schemeClr val="tx1"/>
          </a:solidFill>
          <a:latin typeface="+mn-lt"/>
          <a:ea typeface="+mn-ea"/>
          <a:cs typeface="+mn-cs"/>
        </a:defRPr>
      </a:lvl1pPr>
      <a:lvl2pPr marL="455208" algn="l" defTabSz="910430" rtl="0" eaLnBrk="1" latinLnBrk="0" hangingPunct="1">
        <a:defRPr sz="1900" kern="1200">
          <a:solidFill>
            <a:schemeClr val="tx1"/>
          </a:solidFill>
          <a:latin typeface="+mn-lt"/>
          <a:ea typeface="+mn-ea"/>
          <a:cs typeface="+mn-cs"/>
        </a:defRPr>
      </a:lvl2pPr>
      <a:lvl3pPr marL="910430" algn="l" defTabSz="910430" rtl="0" eaLnBrk="1" latinLnBrk="0" hangingPunct="1">
        <a:defRPr sz="1900" kern="1200">
          <a:solidFill>
            <a:schemeClr val="tx1"/>
          </a:solidFill>
          <a:latin typeface="+mn-lt"/>
          <a:ea typeface="+mn-ea"/>
          <a:cs typeface="+mn-cs"/>
        </a:defRPr>
      </a:lvl3pPr>
      <a:lvl4pPr marL="1365644" algn="l" defTabSz="910430" rtl="0" eaLnBrk="1" latinLnBrk="0" hangingPunct="1">
        <a:defRPr sz="1900" kern="1200">
          <a:solidFill>
            <a:schemeClr val="tx1"/>
          </a:solidFill>
          <a:latin typeface="+mn-lt"/>
          <a:ea typeface="+mn-ea"/>
          <a:cs typeface="+mn-cs"/>
        </a:defRPr>
      </a:lvl4pPr>
      <a:lvl5pPr marL="1820856" algn="l" defTabSz="910430" rtl="0" eaLnBrk="1" latinLnBrk="0" hangingPunct="1">
        <a:defRPr sz="1900" kern="1200">
          <a:solidFill>
            <a:schemeClr val="tx1"/>
          </a:solidFill>
          <a:latin typeface="+mn-lt"/>
          <a:ea typeface="+mn-ea"/>
          <a:cs typeface="+mn-cs"/>
        </a:defRPr>
      </a:lvl5pPr>
      <a:lvl6pPr marL="2276068" algn="l" defTabSz="910430" rtl="0" eaLnBrk="1" latinLnBrk="0" hangingPunct="1">
        <a:defRPr sz="1900" kern="1200">
          <a:solidFill>
            <a:schemeClr val="tx1"/>
          </a:solidFill>
          <a:latin typeface="+mn-lt"/>
          <a:ea typeface="+mn-ea"/>
          <a:cs typeface="+mn-cs"/>
        </a:defRPr>
      </a:lvl6pPr>
      <a:lvl7pPr marL="2731279" algn="l" defTabSz="910430" rtl="0" eaLnBrk="1" latinLnBrk="0" hangingPunct="1">
        <a:defRPr sz="1900" kern="1200">
          <a:solidFill>
            <a:schemeClr val="tx1"/>
          </a:solidFill>
          <a:latin typeface="+mn-lt"/>
          <a:ea typeface="+mn-ea"/>
          <a:cs typeface="+mn-cs"/>
        </a:defRPr>
      </a:lvl7pPr>
      <a:lvl8pPr marL="3186487" algn="l" defTabSz="910430" rtl="0" eaLnBrk="1" latinLnBrk="0" hangingPunct="1">
        <a:defRPr sz="1900" kern="1200">
          <a:solidFill>
            <a:schemeClr val="tx1"/>
          </a:solidFill>
          <a:latin typeface="+mn-lt"/>
          <a:ea typeface="+mn-ea"/>
          <a:cs typeface="+mn-cs"/>
        </a:defRPr>
      </a:lvl8pPr>
      <a:lvl9pPr marL="3641699" algn="l" defTabSz="910430"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592" tIns="134058" rIns="325592" bIns="134058"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04"/>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741" tIns="191524" rIns="344741" bIns="19152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24379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Lst>
  <p:hf sldNum="0" hdr="0" dt="0"/>
  <p:txStyles>
    <p:titleStyle>
      <a:lvl1pPr marL="1140505" indent="-1140505"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519" algn="l" rtl="0" eaLnBrk="1" fontAlgn="base" hangingPunct="1">
        <a:spcBef>
          <a:spcPct val="0"/>
        </a:spcBef>
        <a:spcAft>
          <a:spcPct val="0"/>
        </a:spcAft>
        <a:defRPr sz="3200" b="1">
          <a:solidFill>
            <a:srgbClr val="2877C4"/>
          </a:solidFill>
          <a:latin typeface="Arial" charset="0"/>
        </a:defRPr>
      </a:lvl6pPr>
      <a:lvl7pPr marL="911054" algn="l" rtl="0" eaLnBrk="1" fontAlgn="base" hangingPunct="1">
        <a:spcBef>
          <a:spcPct val="0"/>
        </a:spcBef>
        <a:spcAft>
          <a:spcPct val="0"/>
        </a:spcAft>
        <a:defRPr sz="3200" b="1">
          <a:solidFill>
            <a:srgbClr val="2877C4"/>
          </a:solidFill>
          <a:latin typeface="Arial" charset="0"/>
        </a:defRPr>
      </a:lvl7pPr>
      <a:lvl8pPr marL="1366583" algn="l" rtl="0" eaLnBrk="1" fontAlgn="base" hangingPunct="1">
        <a:spcBef>
          <a:spcPct val="0"/>
        </a:spcBef>
        <a:spcAft>
          <a:spcPct val="0"/>
        </a:spcAft>
        <a:defRPr sz="3200" b="1">
          <a:solidFill>
            <a:srgbClr val="2877C4"/>
          </a:solidFill>
          <a:latin typeface="Arial" charset="0"/>
        </a:defRPr>
      </a:lvl8pPr>
      <a:lvl9pPr marL="1822110"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346" indent="-227760"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3283" indent="-226172"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8364" indent="-234086"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8284" indent="-226172" algn="l" rtl="0" eaLnBrk="1" fontAlgn="base" hangingPunct="1">
        <a:lnSpc>
          <a:spcPct val="115000"/>
        </a:lnSpc>
        <a:spcBef>
          <a:spcPct val="20000"/>
        </a:spcBef>
        <a:spcAft>
          <a:spcPct val="0"/>
        </a:spcAft>
        <a:buChar char="»"/>
        <a:defRPr sz="2100">
          <a:solidFill>
            <a:srgbClr val="000000"/>
          </a:solidFill>
          <a:latin typeface="+mn-lt"/>
        </a:defRPr>
      </a:lvl5pPr>
      <a:lvl6pPr marL="2503809" indent="-226172" algn="l" rtl="0" eaLnBrk="1" fontAlgn="base" hangingPunct="1">
        <a:lnSpc>
          <a:spcPct val="115000"/>
        </a:lnSpc>
        <a:spcBef>
          <a:spcPct val="20000"/>
        </a:spcBef>
        <a:spcAft>
          <a:spcPct val="0"/>
        </a:spcAft>
        <a:buChar char="»"/>
        <a:defRPr sz="2100">
          <a:solidFill>
            <a:srgbClr val="000000"/>
          </a:solidFill>
          <a:latin typeface="+mn-lt"/>
        </a:defRPr>
      </a:lvl6pPr>
      <a:lvl7pPr marL="2959334" indent="-226172" algn="l" rtl="0" eaLnBrk="1" fontAlgn="base" hangingPunct="1">
        <a:lnSpc>
          <a:spcPct val="115000"/>
        </a:lnSpc>
        <a:spcBef>
          <a:spcPct val="20000"/>
        </a:spcBef>
        <a:spcAft>
          <a:spcPct val="0"/>
        </a:spcAft>
        <a:buChar char="»"/>
        <a:defRPr sz="2100">
          <a:solidFill>
            <a:srgbClr val="000000"/>
          </a:solidFill>
          <a:latin typeface="+mn-lt"/>
        </a:defRPr>
      </a:lvl7pPr>
      <a:lvl8pPr marL="3414861" indent="-226172" algn="l" rtl="0" eaLnBrk="1" fontAlgn="base" hangingPunct="1">
        <a:lnSpc>
          <a:spcPct val="115000"/>
        </a:lnSpc>
        <a:spcBef>
          <a:spcPct val="20000"/>
        </a:spcBef>
        <a:spcAft>
          <a:spcPct val="0"/>
        </a:spcAft>
        <a:buChar char="»"/>
        <a:defRPr sz="2100">
          <a:solidFill>
            <a:srgbClr val="000000"/>
          </a:solidFill>
          <a:latin typeface="+mn-lt"/>
        </a:defRPr>
      </a:lvl8pPr>
      <a:lvl9pPr marL="3870384" indent="-22617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1054" rtl="0" eaLnBrk="1" latinLnBrk="0" hangingPunct="1">
        <a:defRPr sz="1900" kern="1200">
          <a:solidFill>
            <a:schemeClr val="tx1"/>
          </a:solidFill>
          <a:latin typeface="+mn-lt"/>
          <a:ea typeface="+mn-ea"/>
          <a:cs typeface="+mn-cs"/>
        </a:defRPr>
      </a:lvl1pPr>
      <a:lvl2pPr marL="455519" algn="l" defTabSz="911054" rtl="0" eaLnBrk="1" latinLnBrk="0" hangingPunct="1">
        <a:defRPr sz="1900" kern="1200">
          <a:solidFill>
            <a:schemeClr val="tx1"/>
          </a:solidFill>
          <a:latin typeface="+mn-lt"/>
          <a:ea typeface="+mn-ea"/>
          <a:cs typeface="+mn-cs"/>
        </a:defRPr>
      </a:lvl2pPr>
      <a:lvl3pPr marL="911054" algn="l" defTabSz="911054" rtl="0" eaLnBrk="1" latinLnBrk="0" hangingPunct="1">
        <a:defRPr sz="1900" kern="1200">
          <a:solidFill>
            <a:schemeClr val="tx1"/>
          </a:solidFill>
          <a:latin typeface="+mn-lt"/>
          <a:ea typeface="+mn-ea"/>
          <a:cs typeface="+mn-cs"/>
        </a:defRPr>
      </a:lvl3pPr>
      <a:lvl4pPr marL="1366583" algn="l" defTabSz="911054" rtl="0" eaLnBrk="1" latinLnBrk="0" hangingPunct="1">
        <a:defRPr sz="1900" kern="1200">
          <a:solidFill>
            <a:schemeClr val="tx1"/>
          </a:solidFill>
          <a:latin typeface="+mn-lt"/>
          <a:ea typeface="+mn-ea"/>
          <a:cs typeface="+mn-cs"/>
        </a:defRPr>
      </a:lvl4pPr>
      <a:lvl5pPr marL="1822110" algn="l" defTabSz="911054" rtl="0" eaLnBrk="1" latinLnBrk="0" hangingPunct="1">
        <a:defRPr sz="1900" kern="1200">
          <a:solidFill>
            <a:schemeClr val="tx1"/>
          </a:solidFill>
          <a:latin typeface="+mn-lt"/>
          <a:ea typeface="+mn-ea"/>
          <a:cs typeface="+mn-cs"/>
        </a:defRPr>
      </a:lvl5pPr>
      <a:lvl6pPr marL="2277631" algn="l" defTabSz="911054" rtl="0" eaLnBrk="1" latinLnBrk="0" hangingPunct="1">
        <a:defRPr sz="1900" kern="1200">
          <a:solidFill>
            <a:schemeClr val="tx1"/>
          </a:solidFill>
          <a:latin typeface="+mn-lt"/>
          <a:ea typeface="+mn-ea"/>
          <a:cs typeface="+mn-cs"/>
        </a:defRPr>
      </a:lvl6pPr>
      <a:lvl7pPr marL="2733158" algn="l" defTabSz="911054" rtl="0" eaLnBrk="1" latinLnBrk="0" hangingPunct="1">
        <a:defRPr sz="1900" kern="1200">
          <a:solidFill>
            <a:schemeClr val="tx1"/>
          </a:solidFill>
          <a:latin typeface="+mn-lt"/>
          <a:ea typeface="+mn-ea"/>
          <a:cs typeface="+mn-cs"/>
        </a:defRPr>
      </a:lvl7pPr>
      <a:lvl8pPr marL="3188680" algn="l" defTabSz="911054" rtl="0" eaLnBrk="1" latinLnBrk="0" hangingPunct="1">
        <a:defRPr sz="1900" kern="1200">
          <a:solidFill>
            <a:schemeClr val="tx1"/>
          </a:solidFill>
          <a:latin typeface="+mn-lt"/>
          <a:ea typeface="+mn-ea"/>
          <a:cs typeface="+mn-cs"/>
        </a:defRPr>
      </a:lvl8pPr>
      <a:lvl9pPr marL="3644207" algn="l" defTabSz="91105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061" tIns="45531" rIns="91061" bIns="45531" anchor="ctr"/>
          <a:lstStyle/>
          <a:p>
            <a:endParaRPr lang="en-US">
              <a:solidFill>
                <a:srgbClr val="000000"/>
              </a:solidFill>
            </a:endParaRPr>
          </a:p>
        </p:txBody>
      </p:sp>
      <p:sp>
        <p:nvSpPr>
          <p:cNvPr id="1026" name="Rectangle 2"/>
          <p:cNvSpPr>
            <a:spLocks noGrp="1" noChangeArrowheads="1"/>
          </p:cNvSpPr>
          <p:nvPr>
            <p:ph type="title"/>
          </p:nvPr>
        </p:nvSpPr>
        <p:spPr bwMode="auto">
          <a:xfrm>
            <a:off x="6172200" y="76200"/>
            <a:ext cx="2743201"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solidFill>
                  <a:srgbClr val="000000"/>
                </a:solidFill>
              </a:rPr>
              <a:t>Chapter 12 Stoichiometry</a:t>
            </a:r>
          </a:p>
        </p:txBody>
      </p:sp>
      <p:sp>
        <p:nvSpPr>
          <p:cNvPr id="1037" name="Text Box 13"/>
          <p:cNvSpPr txBox="1">
            <a:spLocks noChangeArrowheads="1"/>
          </p:cNvSpPr>
          <p:nvPr userDrawn="1"/>
        </p:nvSpPr>
        <p:spPr bwMode="auto">
          <a:xfrm>
            <a:off x="0" y="6400813"/>
            <a:ext cx="1371600" cy="445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61" tIns="45531" rIns="91061" bIns="45531">
            <a:spAutoFit/>
          </a:bodyPr>
          <a:lstStyle/>
          <a:p>
            <a:pPr>
              <a:spcBef>
                <a:spcPct val="50000"/>
              </a:spcBef>
            </a:pPr>
            <a:endParaRPr lang="en-US" altLang="en-US" sz="2300">
              <a:solidFill>
                <a:srgbClr val="000000"/>
              </a:solidFill>
            </a:endParaRPr>
          </a:p>
        </p:txBody>
      </p:sp>
      <p:sp>
        <p:nvSpPr>
          <p:cNvPr id="1038" name="Text Box 14"/>
          <p:cNvSpPr txBox="1">
            <a:spLocks noChangeArrowheads="1"/>
          </p:cNvSpPr>
          <p:nvPr userDrawn="1"/>
        </p:nvSpPr>
        <p:spPr bwMode="auto">
          <a:xfrm>
            <a:off x="76200" y="6521470"/>
            <a:ext cx="1524000" cy="353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61" tIns="45531" rIns="91061" bIns="45531">
            <a:spAutoFit/>
          </a:bodyPr>
          <a:lstStyle/>
          <a:p>
            <a:pPr>
              <a:spcBef>
                <a:spcPct val="50000"/>
              </a:spcBef>
            </a:pPr>
            <a:fld id="{E2A3DD2D-5501-4CB4-9A99-DB1E02D37A15}" type="slidenum">
              <a:rPr lang="en-US" altLang="en-US" sz="1700">
                <a:solidFill>
                  <a:srgbClr val="000000"/>
                </a:solidFill>
              </a:rPr>
              <a:pPr>
                <a:spcBef>
                  <a:spcPct val="50000"/>
                </a:spcBef>
              </a:pPr>
              <a:t>‹#›</a:t>
            </a:fld>
            <a:endParaRPr lang="en-US" altLang="en-US" sz="1700">
              <a:solidFill>
                <a:srgbClr val="000000"/>
              </a:solidFill>
            </a:endParaRPr>
          </a:p>
        </p:txBody>
      </p:sp>
    </p:spTree>
    <p:extLst>
      <p:ext uri="{BB962C8B-B14F-4D97-AF65-F5344CB8AC3E}">
        <p14:creationId xmlns:p14="http://schemas.microsoft.com/office/powerpoint/2010/main" val="26854328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hf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531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063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595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127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1493" indent="-341493" algn="l" rtl="0" fontAlgn="base">
        <a:spcBef>
          <a:spcPct val="20000"/>
        </a:spcBef>
        <a:spcAft>
          <a:spcPct val="0"/>
        </a:spcAft>
        <a:defRPr sz="3200" b="1" kern="1200">
          <a:solidFill>
            <a:srgbClr val="A3573F"/>
          </a:solidFill>
          <a:latin typeface="+mn-lt"/>
          <a:ea typeface="+mn-ea"/>
          <a:cs typeface="+mn-cs"/>
        </a:defRPr>
      </a:lvl1pPr>
      <a:lvl2pPr marL="739887" indent="-284576" algn="l" rtl="0" fontAlgn="base">
        <a:spcBef>
          <a:spcPct val="20000"/>
        </a:spcBef>
        <a:spcAft>
          <a:spcPct val="0"/>
        </a:spcAft>
        <a:buChar char="–"/>
        <a:defRPr sz="2700" kern="1200">
          <a:solidFill>
            <a:schemeClr val="tx1"/>
          </a:solidFill>
          <a:latin typeface="+mn-lt"/>
          <a:ea typeface="+mn-ea"/>
          <a:cs typeface="+mn-cs"/>
        </a:defRPr>
      </a:lvl2pPr>
      <a:lvl3pPr marL="1138291" indent="-227655" algn="l" rtl="0" fontAlgn="base">
        <a:spcBef>
          <a:spcPct val="20000"/>
        </a:spcBef>
        <a:spcAft>
          <a:spcPct val="0"/>
        </a:spcAft>
        <a:buChar char="•"/>
        <a:defRPr sz="2300" kern="1200">
          <a:solidFill>
            <a:schemeClr val="tx1"/>
          </a:solidFill>
          <a:latin typeface="+mn-lt"/>
          <a:ea typeface="+mn-ea"/>
          <a:cs typeface="+mn-cs"/>
        </a:defRPr>
      </a:lvl3pPr>
      <a:lvl4pPr marL="1593612" indent="-227655" algn="l" rtl="0" fontAlgn="base">
        <a:spcBef>
          <a:spcPct val="20000"/>
        </a:spcBef>
        <a:spcAft>
          <a:spcPct val="0"/>
        </a:spcAft>
        <a:buChar char="–"/>
        <a:defRPr sz="2100" kern="1200">
          <a:solidFill>
            <a:schemeClr val="tx1"/>
          </a:solidFill>
          <a:latin typeface="+mn-lt"/>
          <a:ea typeface="+mn-ea"/>
          <a:cs typeface="+mn-cs"/>
        </a:defRPr>
      </a:lvl4pPr>
      <a:lvl5pPr marL="2048929" indent="-227655" algn="l" rtl="0" fontAlgn="base">
        <a:spcBef>
          <a:spcPct val="20000"/>
        </a:spcBef>
        <a:spcAft>
          <a:spcPct val="0"/>
        </a:spcAft>
        <a:buChar char="»"/>
        <a:defRPr sz="2100" kern="1200">
          <a:solidFill>
            <a:schemeClr val="tx1"/>
          </a:solidFill>
          <a:latin typeface="+mn-lt"/>
          <a:ea typeface="+mn-ea"/>
          <a:cs typeface="+mn-cs"/>
        </a:defRPr>
      </a:lvl5pPr>
      <a:lvl6pPr marL="2504246"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9561"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4874"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0190"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0638" rtl="0" eaLnBrk="1" latinLnBrk="0" hangingPunct="1">
        <a:defRPr sz="1900" kern="1200">
          <a:solidFill>
            <a:schemeClr val="tx1"/>
          </a:solidFill>
          <a:latin typeface="+mn-lt"/>
          <a:ea typeface="+mn-ea"/>
          <a:cs typeface="+mn-cs"/>
        </a:defRPr>
      </a:lvl1pPr>
      <a:lvl2pPr marL="455311" algn="l" defTabSz="910638" rtl="0" eaLnBrk="1" latinLnBrk="0" hangingPunct="1">
        <a:defRPr sz="1900" kern="1200">
          <a:solidFill>
            <a:schemeClr val="tx1"/>
          </a:solidFill>
          <a:latin typeface="+mn-lt"/>
          <a:ea typeface="+mn-ea"/>
          <a:cs typeface="+mn-cs"/>
        </a:defRPr>
      </a:lvl2pPr>
      <a:lvl3pPr marL="910638" algn="l" defTabSz="910638" rtl="0" eaLnBrk="1" latinLnBrk="0" hangingPunct="1">
        <a:defRPr sz="1900" kern="1200">
          <a:solidFill>
            <a:schemeClr val="tx1"/>
          </a:solidFill>
          <a:latin typeface="+mn-lt"/>
          <a:ea typeface="+mn-ea"/>
          <a:cs typeface="+mn-cs"/>
        </a:defRPr>
      </a:lvl3pPr>
      <a:lvl4pPr marL="1365957" algn="l" defTabSz="910638" rtl="0" eaLnBrk="1" latinLnBrk="0" hangingPunct="1">
        <a:defRPr sz="1900" kern="1200">
          <a:solidFill>
            <a:schemeClr val="tx1"/>
          </a:solidFill>
          <a:latin typeface="+mn-lt"/>
          <a:ea typeface="+mn-ea"/>
          <a:cs typeface="+mn-cs"/>
        </a:defRPr>
      </a:lvl4pPr>
      <a:lvl5pPr marL="1821274" algn="l" defTabSz="910638" rtl="0" eaLnBrk="1" latinLnBrk="0" hangingPunct="1">
        <a:defRPr sz="1900" kern="1200">
          <a:solidFill>
            <a:schemeClr val="tx1"/>
          </a:solidFill>
          <a:latin typeface="+mn-lt"/>
          <a:ea typeface="+mn-ea"/>
          <a:cs typeface="+mn-cs"/>
        </a:defRPr>
      </a:lvl5pPr>
      <a:lvl6pPr marL="2276589" algn="l" defTabSz="910638" rtl="0" eaLnBrk="1" latinLnBrk="0" hangingPunct="1">
        <a:defRPr sz="1900" kern="1200">
          <a:solidFill>
            <a:schemeClr val="tx1"/>
          </a:solidFill>
          <a:latin typeface="+mn-lt"/>
          <a:ea typeface="+mn-ea"/>
          <a:cs typeface="+mn-cs"/>
        </a:defRPr>
      </a:lvl6pPr>
      <a:lvl7pPr marL="2731906" algn="l" defTabSz="910638" rtl="0" eaLnBrk="1" latinLnBrk="0" hangingPunct="1">
        <a:defRPr sz="1900" kern="1200">
          <a:solidFill>
            <a:schemeClr val="tx1"/>
          </a:solidFill>
          <a:latin typeface="+mn-lt"/>
          <a:ea typeface="+mn-ea"/>
          <a:cs typeface="+mn-cs"/>
        </a:defRPr>
      </a:lvl7pPr>
      <a:lvl8pPr marL="3187218" algn="l" defTabSz="910638" rtl="0" eaLnBrk="1" latinLnBrk="0" hangingPunct="1">
        <a:defRPr sz="1900" kern="1200">
          <a:solidFill>
            <a:schemeClr val="tx1"/>
          </a:solidFill>
          <a:latin typeface="+mn-lt"/>
          <a:ea typeface="+mn-ea"/>
          <a:cs typeface="+mn-cs"/>
        </a:defRPr>
      </a:lvl8pPr>
      <a:lvl9pPr marL="3642535" algn="l" defTabSz="910638"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592" tIns="134058" rIns="325592" bIns="134058"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321686" y="1377188"/>
            <a:ext cx="8512558" cy="487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1524" rIns="0" bIns="4555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141674" y="-5"/>
            <a:ext cx="3002330" cy="4000500"/>
          </a:xfrm>
          <a:prstGeom prst="rect">
            <a:avLst/>
          </a:prstGeom>
          <a:ln w="3175">
            <a:noFill/>
          </a:ln>
        </p:spPr>
      </p:pic>
    </p:spTree>
    <p:extLst>
      <p:ext uri="{BB962C8B-B14F-4D97-AF65-F5344CB8AC3E}">
        <p14:creationId xmlns:p14="http://schemas.microsoft.com/office/powerpoint/2010/main" val="63006278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Lst>
  <p:hf sldNum="0" hdr="0" dt="0"/>
  <p:txStyles>
    <p:titleStyle>
      <a:lvl1pPr marL="1140505" indent="-1140505"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519" algn="l" rtl="0" eaLnBrk="1" fontAlgn="base" hangingPunct="1">
        <a:spcBef>
          <a:spcPct val="0"/>
        </a:spcBef>
        <a:spcAft>
          <a:spcPct val="0"/>
        </a:spcAft>
        <a:defRPr sz="3200" b="1">
          <a:solidFill>
            <a:srgbClr val="2877C4"/>
          </a:solidFill>
          <a:latin typeface="Arial" charset="0"/>
        </a:defRPr>
      </a:lvl6pPr>
      <a:lvl7pPr marL="911054" algn="l" rtl="0" eaLnBrk="1" fontAlgn="base" hangingPunct="1">
        <a:spcBef>
          <a:spcPct val="0"/>
        </a:spcBef>
        <a:spcAft>
          <a:spcPct val="0"/>
        </a:spcAft>
        <a:defRPr sz="3200" b="1">
          <a:solidFill>
            <a:srgbClr val="2877C4"/>
          </a:solidFill>
          <a:latin typeface="Arial" charset="0"/>
        </a:defRPr>
      </a:lvl7pPr>
      <a:lvl8pPr marL="1366583" algn="l" rtl="0" eaLnBrk="1" fontAlgn="base" hangingPunct="1">
        <a:spcBef>
          <a:spcPct val="0"/>
        </a:spcBef>
        <a:spcAft>
          <a:spcPct val="0"/>
        </a:spcAft>
        <a:defRPr sz="3200" b="1">
          <a:solidFill>
            <a:srgbClr val="2877C4"/>
          </a:solidFill>
          <a:latin typeface="Arial" charset="0"/>
        </a:defRPr>
      </a:lvl8pPr>
      <a:lvl9pPr marL="1822110"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100">
          <a:solidFill>
            <a:srgbClr val="000000"/>
          </a:solidFill>
          <a:latin typeface="+mn-lt"/>
          <a:ea typeface="+mn-ea"/>
          <a:cs typeface="+mn-cs"/>
        </a:defRPr>
      </a:lvl1pPr>
      <a:lvl2pPr marL="229346" indent="-227760" algn="l" rtl="0" eaLnBrk="1" fontAlgn="base" hangingPunct="1">
        <a:lnSpc>
          <a:spcPct val="113000"/>
        </a:lnSpc>
        <a:spcBef>
          <a:spcPts val="1050"/>
        </a:spcBef>
        <a:spcAft>
          <a:spcPts val="0"/>
        </a:spcAft>
        <a:buClr>
          <a:schemeClr val="accent1"/>
        </a:buClr>
        <a:buFont typeface="Wingdings" pitchFamily="2" charset="2"/>
        <a:buChar char="§"/>
        <a:defRPr sz="2100">
          <a:solidFill>
            <a:srgbClr val="000000"/>
          </a:solidFill>
          <a:latin typeface="+mn-lt"/>
        </a:defRPr>
      </a:lvl2pPr>
      <a:lvl3pPr marL="683283" indent="-226172" algn="l" rtl="0" eaLnBrk="1" fontAlgn="base" hangingPunct="1">
        <a:lnSpc>
          <a:spcPct val="113000"/>
        </a:lnSpc>
        <a:spcBef>
          <a:spcPts val="630"/>
        </a:spcBef>
        <a:spcAft>
          <a:spcPts val="0"/>
        </a:spcAft>
        <a:buClr>
          <a:schemeClr val="accent3"/>
        </a:buClr>
        <a:buChar char="•"/>
        <a:defRPr sz="2100">
          <a:solidFill>
            <a:srgbClr val="000000"/>
          </a:solidFill>
          <a:latin typeface="+mn-lt"/>
        </a:defRPr>
      </a:lvl3pPr>
      <a:lvl4pPr marL="1488364" indent="-234086"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8284" indent="-226172" algn="l" rtl="0" eaLnBrk="1" fontAlgn="base" hangingPunct="1">
        <a:lnSpc>
          <a:spcPct val="115000"/>
        </a:lnSpc>
        <a:spcBef>
          <a:spcPct val="20000"/>
        </a:spcBef>
        <a:spcAft>
          <a:spcPct val="0"/>
        </a:spcAft>
        <a:buChar char="»"/>
        <a:defRPr sz="2100">
          <a:solidFill>
            <a:srgbClr val="000000"/>
          </a:solidFill>
          <a:latin typeface="+mn-lt"/>
        </a:defRPr>
      </a:lvl5pPr>
      <a:lvl6pPr marL="2503809" indent="-226172" algn="l" rtl="0" eaLnBrk="1" fontAlgn="base" hangingPunct="1">
        <a:lnSpc>
          <a:spcPct val="115000"/>
        </a:lnSpc>
        <a:spcBef>
          <a:spcPct val="20000"/>
        </a:spcBef>
        <a:spcAft>
          <a:spcPct val="0"/>
        </a:spcAft>
        <a:buChar char="»"/>
        <a:defRPr sz="2100">
          <a:solidFill>
            <a:srgbClr val="000000"/>
          </a:solidFill>
          <a:latin typeface="+mn-lt"/>
        </a:defRPr>
      </a:lvl6pPr>
      <a:lvl7pPr marL="2959334" indent="-226172" algn="l" rtl="0" eaLnBrk="1" fontAlgn="base" hangingPunct="1">
        <a:lnSpc>
          <a:spcPct val="115000"/>
        </a:lnSpc>
        <a:spcBef>
          <a:spcPct val="20000"/>
        </a:spcBef>
        <a:spcAft>
          <a:spcPct val="0"/>
        </a:spcAft>
        <a:buChar char="»"/>
        <a:defRPr sz="2100">
          <a:solidFill>
            <a:srgbClr val="000000"/>
          </a:solidFill>
          <a:latin typeface="+mn-lt"/>
        </a:defRPr>
      </a:lvl7pPr>
      <a:lvl8pPr marL="3414861" indent="-226172" algn="l" rtl="0" eaLnBrk="1" fontAlgn="base" hangingPunct="1">
        <a:lnSpc>
          <a:spcPct val="115000"/>
        </a:lnSpc>
        <a:spcBef>
          <a:spcPct val="20000"/>
        </a:spcBef>
        <a:spcAft>
          <a:spcPct val="0"/>
        </a:spcAft>
        <a:buChar char="»"/>
        <a:defRPr sz="2100">
          <a:solidFill>
            <a:srgbClr val="000000"/>
          </a:solidFill>
          <a:latin typeface="+mn-lt"/>
        </a:defRPr>
      </a:lvl8pPr>
      <a:lvl9pPr marL="3870384" indent="-22617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1054" rtl="0" eaLnBrk="1" latinLnBrk="0" hangingPunct="1">
        <a:defRPr sz="1900" kern="1200">
          <a:solidFill>
            <a:schemeClr val="tx1"/>
          </a:solidFill>
          <a:latin typeface="+mn-lt"/>
          <a:ea typeface="+mn-ea"/>
          <a:cs typeface="+mn-cs"/>
        </a:defRPr>
      </a:lvl1pPr>
      <a:lvl2pPr marL="455519" algn="l" defTabSz="911054" rtl="0" eaLnBrk="1" latinLnBrk="0" hangingPunct="1">
        <a:defRPr sz="1900" kern="1200">
          <a:solidFill>
            <a:schemeClr val="tx1"/>
          </a:solidFill>
          <a:latin typeface="+mn-lt"/>
          <a:ea typeface="+mn-ea"/>
          <a:cs typeface="+mn-cs"/>
        </a:defRPr>
      </a:lvl2pPr>
      <a:lvl3pPr marL="911054" algn="l" defTabSz="911054" rtl="0" eaLnBrk="1" latinLnBrk="0" hangingPunct="1">
        <a:defRPr sz="1900" kern="1200">
          <a:solidFill>
            <a:schemeClr val="tx1"/>
          </a:solidFill>
          <a:latin typeface="+mn-lt"/>
          <a:ea typeface="+mn-ea"/>
          <a:cs typeface="+mn-cs"/>
        </a:defRPr>
      </a:lvl3pPr>
      <a:lvl4pPr marL="1366583" algn="l" defTabSz="911054" rtl="0" eaLnBrk="1" latinLnBrk="0" hangingPunct="1">
        <a:defRPr sz="1900" kern="1200">
          <a:solidFill>
            <a:schemeClr val="tx1"/>
          </a:solidFill>
          <a:latin typeface="+mn-lt"/>
          <a:ea typeface="+mn-ea"/>
          <a:cs typeface="+mn-cs"/>
        </a:defRPr>
      </a:lvl4pPr>
      <a:lvl5pPr marL="1822110" algn="l" defTabSz="911054" rtl="0" eaLnBrk="1" latinLnBrk="0" hangingPunct="1">
        <a:defRPr sz="1900" kern="1200">
          <a:solidFill>
            <a:schemeClr val="tx1"/>
          </a:solidFill>
          <a:latin typeface="+mn-lt"/>
          <a:ea typeface="+mn-ea"/>
          <a:cs typeface="+mn-cs"/>
        </a:defRPr>
      </a:lvl5pPr>
      <a:lvl6pPr marL="2277631" algn="l" defTabSz="911054" rtl="0" eaLnBrk="1" latinLnBrk="0" hangingPunct="1">
        <a:defRPr sz="1900" kern="1200">
          <a:solidFill>
            <a:schemeClr val="tx1"/>
          </a:solidFill>
          <a:latin typeface="+mn-lt"/>
          <a:ea typeface="+mn-ea"/>
          <a:cs typeface="+mn-cs"/>
        </a:defRPr>
      </a:lvl6pPr>
      <a:lvl7pPr marL="2733158" algn="l" defTabSz="911054" rtl="0" eaLnBrk="1" latinLnBrk="0" hangingPunct="1">
        <a:defRPr sz="1900" kern="1200">
          <a:solidFill>
            <a:schemeClr val="tx1"/>
          </a:solidFill>
          <a:latin typeface="+mn-lt"/>
          <a:ea typeface="+mn-ea"/>
          <a:cs typeface="+mn-cs"/>
        </a:defRPr>
      </a:lvl7pPr>
      <a:lvl8pPr marL="3188680" algn="l" defTabSz="911054" rtl="0" eaLnBrk="1" latinLnBrk="0" hangingPunct="1">
        <a:defRPr sz="1900" kern="1200">
          <a:solidFill>
            <a:schemeClr val="tx1"/>
          </a:solidFill>
          <a:latin typeface="+mn-lt"/>
          <a:ea typeface="+mn-ea"/>
          <a:cs typeface="+mn-cs"/>
        </a:defRPr>
      </a:lvl8pPr>
      <a:lvl9pPr marL="3644207" algn="l" defTabSz="91105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817" tIns="134153" rIns="325817" bIns="134153"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296"/>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981" tIns="191656" rIns="344981" bIns="19165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62434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Lst>
  <p:hf sldNum="0" hdr="0" dt="0"/>
  <p:txStyles>
    <p:titleStyle>
      <a:lvl1pPr marL="1141291" indent="-1141291"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834" algn="l" rtl="0" eaLnBrk="1" fontAlgn="base" hangingPunct="1">
        <a:spcBef>
          <a:spcPct val="0"/>
        </a:spcBef>
        <a:spcAft>
          <a:spcPct val="0"/>
        </a:spcAft>
        <a:defRPr sz="3200" b="1">
          <a:solidFill>
            <a:srgbClr val="2877C4"/>
          </a:solidFill>
          <a:latin typeface="Arial" charset="0"/>
        </a:defRPr>
      </a:lvl6pPr>
      <a:lvl7pPr marL="911678" algn="l" rtl="0" eaLnBrk="1" fontAlgn="base" hangingPunct="1">
        <a:spcBef>
          <a:spcPct val="0"/>
        </a:spcBef>
        <a:spcAft>
          <a:spcPct val="0"/>
        </a:spcAft>
        <a:defRPr sz="3200" b="1">
          <a:solidFill>
            <a:srgbClr val="2877C4"/>
          </a:solidFill>
          <a:latin typeface="Arial" charset="0"/>
        </a:defRPr>
      </a:lvl7pPr>
      <a:lvl8pPr marL="1367522" algn="l" rtl="0" eaLnBrk="1" fontAlgn="base" hangingPunct="1">
        <a:spcBef>
          <a:spcPct val="0"/>
        </a:spcBef>
        <a:spcAft>
          <a:spcPct val="0"/>
        </a:spcAft>
        <a:defRPr sz="3200" b="1">
          <a:solidFill>
            <a:srgbClr val="2877C4"/>
          </a:solidFill>
          <a:latin typeface="Arial" charset="0"/>
        </a:defRPr>
      </a:lvl8pPr>
      <a:lvl9pPr marL="182336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504" indent="-227918"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3752" indent="-226330"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9389" indent="-234248"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9694" indent="-226330" algn="l" rtl="0" eaLnBrk="1" fontAlgn="base" hangingPunct="1">
        <a:lnSpc>
          <a:spcPct val="115000"/>
        </a:lnSpc>
        <a:spcBef>
          <a:spcPct val="20000"/>
        </a:spcBef>
        <a:spcAft>
          <a:spcPct val="0"/>
        </a:spcAft>
        <a:buChar char="»"/>
        <a:defRPr sz="2100">
          <a:solidFill>
            <a:srgbClr val="000000"/>
          </a:solidFill>
          <a:latin typeface="+mn-lt"/>
        </a:defRPr>
      </a:lvl5pPr>
      <a:lvl6pPr marL="2505530" indent="-226330" algn="l" rtl="0" eaLnBrk="1" fontAlgn="base" hangingPunct="1">
        <a:lnSpc>
          <a:spcPct val="115000"/>
        </a:lnSpc>
        <a:spcBef>
          <a:spcPct val="20000"/>
        </a:spcBef>
        <a:spcAft>
          <a:spcPct val="0"/>
        </a:spcAft>
        <a:buChar char="»"/>
        <a:defRPr sz="2100">
          <a:solidFill>
            <a:srgbClr val="000000"/>
          </a:solidFill>
          <a:latin typeface="+mn-lt"/>
        </a:defRPr>
      </a:lvl6pPr>
      <a:lvl7pPr marL="2961370" indent="-226330" algn="l" rtl="0" eaLnBrk="1" fontAlgn="base" hangingPunct="1">
        <a:lnSpc>
          <a:spcPct val="115000"/>
        </a:lnSpc>
        <a:spcBef>
          <a:spcPct val="20000"/>
        </a:spcBef>
        <a:spcAft>
          <a:spcPct val="0"/>
        </a:spcAft>
        <a:buChar char="»"/>
        <a:defRPr sz="2100">
          <a:solidFill>
            <a:srgbClr val="000000"/>
          </a:solidFill>
          <a:latin typeface="+mn-lt"/>
        </a:defRPr>
      </a:lvl7pPr>
      <a:lvl8pPr marL="3417212" indent="-226330" algn="l" rtl="0" eaLnBrk="1" fontAlgn="base" hangingPunct="1">
        <a:lnSpc>
          <a:spcPct val="115000"/>
        </a:lnSpc>
        <a:spcBef>
          <a:spcPct val="20000"/>
        </a:spcBef>
        <a:spcAft>
          <a:spcPct val="0"/>
        </a:spcAft>
        <a:buChar char="»"/>
        <a:defRPr sz="2100">
          <a:solidFill>
            <a:srgbClr val="000000"/>
          </a:solidFill>
          <a:latin typeface="+mn-lt"/>
        </a:defRPr>
      </a:lvl8pPr>
      <a:lvl9pPr marL="3873050" indent="-22633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1678" rtl="0" eaLnBrk="1" latinLnBrk="0" hangingPunct="1">
        <a:defRPr sz="1900" kern="1200">
          <a:solidFill>
            <a:schemeClr val="tx1"/>
          </a:solidFill>
          <a:latin typeface="+mn-lt"/>
          <a:ea typeface="+mn-ea"/>
          <a:cs typeface="+mn-cs"/>
        </a:defRPr>
      </a:lvl1pPr>
      <a:lvl2pPr marL="455834" algn="l" defTabSz="911678" rtl="0" eaLnBrk="1" latinLnBrk="0" hangingPunct="1">
        <a:defRPr sz="1900" kern="1200">
          <a:solidFill>
            <a:schemeClr val="tx1"/>
          </a:solidFill>
          <a:latin typeface="+mn-lt"/>
          <a:ea typeface="+mn-ea"/>
          <a:cs typeface="+mn-cs"/>
        </a:defRPr>
      </a:lvl2pPr>
      <a:lvl3pPr marL="911678" algn="l" defTabSz="911678" rtl="0" eaLnBrk="1" latinLnBrk="0" hangingPunct="1">
        <a:defRPr sz="1900" kern="1200">
          <a:solidFill>
            <a:schemeClr val="tx1"/>
          </a:solidFill>
          <a:latin typeface="+mn-lt"/>
          <a:ea typeface="+mn-ea"/>
          <a:cs typeface="+mn-cs"/>
        </a:defRPr>
      </a:lvl3pPr>
      <a:lvl4pPr marL="1367522" algn="l" defTabSz="911678" rtl="0" eaLnBrk="1" latinLnBrk="0" hangingPunct="1">
        <a:defRPr sz="1900" kern="1200">
          <a:solidFill>
            <a:schemeClr val="tx1"/>
          </a:solidFill>
          <a:latin typeface="+mn-lt"/>
          <a:ea typeface="+mn-ea"/>
          <a:cs typeface="+mn-cs"/>
        </a:defRPr>
      </a:lvl4pPr>
      <a:lvl5pPr marL="1823364" algn="l" defTabSz="911678" rtl="0" eaLnBrk="1" latinLnBrk="0" hangingPunct="1">
        <a:defRPr sz="1900" kern="1200">
          <a:solidFill>
            <a:schemeClr val="tx1"/>
          </a:solidFill>
          <a:latin typeface="+mn-lt"/>
          <a:ea typeface="+mn-ea"/>
          <a:cs typeface="+mn-cs"/>
        </a:defRPr>
      </a:lvl5pPr>
      <a:lvl6pPr marL="2279198" algn="l" defTabSz="911678" rtl="0" eaLnBrk="1" latinLnBrk="0" hangingPunct="1">
        <a:defRPr sz="1900" kern="1200">
          <a:solidFill>
            <a:schemeClr val="tx1"/>
          </a:solidFill>
          <a:latin typeface="+mn-lt"/>
          <a:ea typeface="+mn-ea"/>
          <a:cs typeface="+mn-cs"/>
        </a:defRPr>
      </a:lvl6pPr>
      <a:lvl7pPr marL="2735036" algn="l" defTabSz="911678" rtl="0" eaLnBrk="1" latinLnBrk="0" hangingPunct="1">
        <a:defRPr sz="1900" kern="1200">
          <a:solidFill>
            <a:schemeClr val="tx1"/>
          </a:solidFill>
          <a:latin typeface="+mn-lt"/>
          <a:ea typeface="+mn-ea"/>
          <a:cs typeface="+mn-cs"/>
        </a:defRPr>
      </a:lvl7pPr>
      <a:lvl8pPr marL="3190874" algn="l" defTabSz="911678" rtl="0" eaLnBrk="1" latinLnBrk="0" hangingPunct="1">
        <a:defRPr sz="1900" kern="1200">
          <a:solidFill>
            <a:schemeClr val="tx1"/>
          </a:solidFill>
          <a:latin typeface="+mn-lt"/>
          <a:ea typeface="+mn-ea"/>
          <a:cs typeface="+mn-cs"/>
        </a:defRPr>
      </a:lvl8pPr>
      <a:lvl9pPr marL="3646716" algn="l" defTabSz="911678"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4.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4.xml"/><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37.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9.xml"/><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2.xml"/><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3.xml"/><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4.xml"/><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74.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6.xml"/><Relationship Id="rId1" Type="http://schemas.openxmlformats.org/officeDocument/2006/relationships/slideLayout" Target="../slideLayouts/slideLayout73.xml"/><Relationship Id="rId5" Type="http://schemas.openxmlformats.org/officeDocument/2006/relationships/image" Target="../media/image22.emf"/><Relationship Id="rId4" Type="http://schemas.openxmlformats.org/officeDocument/2006/relationships/image" Target="../media/image21.wmf"/></Relationships>
</file>

<file path=ppt/slides/_rels/slide3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7.xml"/><Relationship Id="rId1" Type="http://schemas.openxmlformats.org/officeDocument/2006/relationships/slideLayout" Target="../slideLayouts/slideLayout80.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105.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96.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88.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88.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88.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9.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9.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9.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4CE6C-D079-A32A-ED4F-DAD298E366EC}"/>
              </a:ext>
            </a:extLst>
          </p:cNvPr>
          <p:cNvSpPr>
            <a:spLocks noGrp="1"/>
          </p:cNvSpPr>
          <p:nvPr>
            <p:ph type="ctrTitle"/>
          </p:nvPr>
        </p:nvSpPr>
        <p:spPr>
          <a:xfrm>
            <a:off x="1143000" y="1122363"/>
            <a:ext cx="6858000" cy="1392237"/>
          </a:xfrm>
        </p:spPr>
        <p:txBody>
          <a:bodyPr/>
          <a:lstStyle/>
          <a:p>
            <a:r>
              <a:rPr lang="en-US" sz="5400" dirty="0"/>
              <a:t>Click on “Slide Show”</a:t>
            </a:r>
          </a:p>
        </p:txBody>
      </p:sp>
      <p:sp>
        <p:nvSpPr>
          <p:cNvPr id="3" name="Subtitle 2">
            <a:extLst>
              <a:ext uri="{FF2B5EF4-FFF2-40B4-BE49-F238E27FC236}">
                <a16:creationId xmlns:a16="http://schemas.microsoft.com/office/drawing/2014/main" id="{4C3ACDD3-0B62-B182-CDBA-AA7ADC3B7E8C}"/>
              </a:ext>
            </a:extLst>
          </p:cNvPr>
          <p:cNvSpPr>
            <a:spLocks noGrp="1"/>
          </p:cNvSpPr>
          <p:nvPr>
            <p:ph type="subTitle" idx="1"/>
          </p:nvPr>
        </p:nvSpPr>
        <p:spPr/>
        <p:txBody>
          <a:bodyPr/>
          <a:lstStyle/>
          <a:p>
            <a:r>
              <a:rPr lang="en-US" sz="4000" dirty="0"/>
              <a:t>Click “Play from Beginning”</a:t>
            </a:r>
          </a:p>
        </p:txBody>
      </p:sp>
    </p:spTree>
    <p:extLst>
      <p:ext uri="{BB962C8B-B14F-4D97-AF65-F5344CB8AC3E}">
        <p14:creationId xmlns:p14="http://schemas.microsoft.com/office/powerpoint/2010/main" val="1633765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Text Box 4"/>
          <p:cNvSpPr txBox="1">
            <a:spLocks noChangeArrowheads="1"/>
          </p:cNvSpPr>
          <p:nvPr/>
        </p:nvSpPr>
        <p:spPr bwMode="auto">
          <a:xfrm>
            <a:off x="19667" y="103255"/>
            <a:ext cx="9048134" cy="3908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Bef>
                <a:spcPts val="1200"/>
              </a:spcBef>
            </a:pPr>
            <a:r>
              <a:rPr lang="en-US" sz="2700" dirty="0">
                <a:solidFill>
                  <a:srgbClr val="FFFF00"/>
                </a:solidFill>
              </a:rPr>
              <a:t>Suppose you wanted to make banana bread       according to the following recipe:</a:t>
            </a:r>
          </a:p>
          <a:p>
            <a:pPr marL="0" indent="0">
              <a:spcBef>
                <a:spcPts val="1200"/>
              </a:spcBef>
              <a:tabLst>
                <a:tab pos="2731906" algn="l"/>
                <a:tab pos="5008482" algn="l"/>
              </a:tabLst>
            </a:pPr>
            <a:r>
              <a:rPr lang="en-US" dirty="0">
                <a:solidFill>
                  <a:srgbClr val="7030A0"/>
                </a:solidFill>
              </a:rPr>
              <a:t>½ cup sugar	1 cup butter	1 teaspoon vanilla</a:t>
            </a:r>
          </a:p>
          <a:p>
            <a:pPr marL="0" indent="0">
              <a:spcBef>
                <a:spcPts val="1200"/>
              </a:spcBef>
              <a:tabLst>
                <a:tab pos="2731906" algn="l"/>
                <a:tab pos="5008482" algn="l"/>
              </a:tabLst>
            </a:pPr>
            <a:r>
              <a:rPr lang="en-US" dirty="0">
                <a:solidFill>
                  <a:srgbClr val="7030A0"/>
                </a:solidFill>
              </a:rPr>
              <a:t>1 teaspoon salt	2 bananas	2 cups flour</a:t>
            </a:r>
          </a:p>
          <a:p>
            <a:pPr marL="0" indent="0">
              <a:spcBef>
                <a:spcPts val="1200"/>
              </a:spcBef>
              <a:tabLst>
                <a:tab pos="2731906" algn="l"/>
                <a:tab pos="5008482" algn="l"/>
              </a:tabLst>
            </a:pPr>
            <a:r>
              <a:rPr lang="en-US" dirty="0">
                <a:solidFill>
                  <a:srgbClr val="7030A0"/>
                </a:solidFill>
              </a:rPr>
              <a:t>1 teaspoon soda	2 eggs	¼ cup milk</a:t>
            </a:r>
          </a:p>
          <a:p>
            <a:pPr marL="0" indent="0">
              <a:spcBef>
                <a:spcPts val="1200"/>
              </a:spcBef>
              <a:tabLst>
                <a:tab pos="2731906" algn="l"/>
                <a:tab pos="5008482" algn="l"/>
              </a:tabLst>
            </a:pPr>
            <a:r>
              <a:rPr lang="en-US" dirty="0">
                <a:solidFill>
                  <a:srgbClr val="7030A0"/>
                </a:solidFill>
              </a:rPr>
              <a:t>¼ cup walnuts	¼ cup cherries	 ¼ cup choc chips</a:t>
            </a:r>
          </a:p>
          <a:p>
            <a:pPr marL="0" indent="0">
              <a:spcBef>
                <a:spcPts val="1200"/>
              </a:spcBef>
              <a:tabLst>
                <a:tab pos="2731906" algn="l"/>
                <a:tab pos="5008482" algn="l"/>
              </a:tabLst>
            </a:pPr>
            <a:r>
              <a:rPr lang="en-US" dirty="0">
                <a:solidFill>
                  <a:srgbClr val="FFFF00"/>
                </a:solidFill>
              </a:rPr>
              <a:t>The problem is you have only 1 banana. What can you do assuming you want to use the recipe above?</a:t>
            </a:r>
          </a:p>
        </p:txBody>
      </p:sp>
      <p:sp>
        <p:nvSpPr>
          <p:cNvPr id="5"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t>Chapter 12 Stoichiometry</a:t>
            </a:r>
          </a:p>
        </p:txBody>
      </p:sp>
      <p:pic>
        <p:nvPicPr>
          <p:cNvPr id="6" name="Picture 5" descr="think_about_it-01.eps"/>
          <p:cNvPicPr/>
          <p:nvPr/>
        </p:nvPicPr>
        <p:blipFill>
          <a:blip r:embed="rId3">
            <a:extLst>
              <a:ext uri="{28A0092B-C50C-407E-A947-70E740481C1C}">
                <a14:useLocalDpi xmlns:a14="http://schemas.microsoft.com/office/drawing/2010/main" val="0"/>
              </a:ext>
            </a:extLst>
          </a:blip>
          <a:stretch>
            <a:fillRect/>
          </a:stretch>
        </p:blipFill>
        <p:spPr>
          <a:xfrm>
            <a:off x="8077199" y="71285"/>
            <a:ext cx="990600" cy="9955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556">
                                            <p:txEl>
                                              <p:pRg st="5" end="5"/>
                                            </p:txEl>
                                          </p:spTgt>
                                        </p:tgtEl>
                                        <p:attrNameLst>
                                          <p:attrName>style.visibility</p:attrName>
                                        </p:attrNameLst>
                                      </p:cBhvr>
                                      <p:to>
                                        <p:strVal val="visible"/>
                                      </p:to>
                                    </p:set>
                                    <p:animEffect transition="in" filter="fade">
                                      <p:cBhvr>
                                        <p:cTn id="7" dur="500"/>
                                        <p:tgtEl>
                                          <p:spTgt spid="15155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Text Box 4"/>
          <p:cNvSpPr txBox="1">
            <a:spLocks noChangeArrowheads="1"/>
          </p:cNvSpPr>
          <p:nvPr/>
        </p:nvSpPr>
        <p:spPr bwMode="auto">
          <a:xfrm>
            <a:off x="19667" y="103255"/>
            <a:ext cx="9048134" cy="601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Bef>
                <a:spcPts val="1200"/>
              </a:spcBef>
            </a:pPr>
            <a:r>
              <a:rPr lang="en-US" sz="2700" dirty="0">
                <a:solidFill>
                  <a:srgbClr val="FFFF00"/>
                </a:solidFill>
              </a:rPr>
              <a:t>Suppose you wanted to make banana bread       according to the following recipe:</a:t>
            </a:r>
          </a:p>
          <a:p>
            <a:pPr marL="0" indent="0">
              <a:spcBef>
                <a:spcPts val="1200"/>
              </a:spcBef>
              <a:tabLst>
                <a:tab pos="2731906" algn="l"/>
                <a:tab pos="5008482" algn="l"/>
              </a:tabLst>
            </a:pPr>
            <a:r>
              <a:rPr lang="en-US" dirty="0">
                <a:solidFill>
                  <a:srgbClr val="7030A0"/>
                </a:solidFill>
              </a:rPr>
              <a:t>½ cup sugar	1 cup butter	1 teaspoon vanilla</a:t>
            </a:r>
          </a:p>
          <a:p>
            <a:pPr marL="0" indent="0">
              <a:spcBef>
                <a:spcPts val="1200"/>
              </a:spcBef>
              <a:tabLst>
                <a:tab pos="2731906" algn="l"/>
                <a:tab pos="5008482" algn="l"/>
              </a:tabLst>
            </a:pPr>
            <a:r>
              <a:rPr lang="en-US" dirty="0">
                <a:solidFill>
                  <a:srgbClr val="7030A0"/>
                </a:solidFill>
              </a:rPr>
              <a:t>1 teaspoon salt	2 bananas	2 cups flour</a:t>
            </a:r>
          </a:p>
          <a:p>
            <a:pPr marL="0" indent="0">
              <a:spcBef>
                <a:spcPts val="1200"/>
              </a:spcBef>
              <a:tabLst>
                <a:tab pos="2731906" algn="l"/>
                <a:tab pos="5008482" algn="l"/>
              </a:tabLst>
            </a:pPr>
            <a:r>
              <a:rPr lang="en-US" dirty="0">
                <a:solidFill>
                  <a:srgbClr val="7030A0"/>
                </a:solidFill>
              </a:rPr>
              <a:t>1 teaspoon soda	2 eggs	¼ cup milk</a:t>
            </a:r>
          </a:p>
          <a:p>
            <a:pPr marL="0" indent="0">
              <a:spcBef>
                <a:spcPts val="1200"/>
              </a:spcBef>
              <a:tabLst>
                <a:tab pos="2731906" algn="l"/>
                <a:tab pos="5008482" algn="l"/>
              </a:tabLst>
            </a:pPr>
            <a:r>
              <a:rPr lang="en-US" dirty="0">
                <a:solidFill>
                  <a:srgbClr val="7030A0"/>
                </a:solidFill>
              </a:rPr>
              <a:t>¼ cup walnuts	¼ cup cherries	 ¼ cup choc chips</a:t>
            </a:r>
          </a:p>
          <a:p>
            <a:pPr marL="0" indent="0">
              <a:spcBef>
                <a:spcPts val="1200"/>
              </a:spcBef>
              <a:tabLst>
                <a:tab pos="2731906" algn="l"/>
                <a:tab pos="5008482" algn="l"/>
              </a:tabLst>
            </a:pPr>
            <a:r>
              <a:rPr lang="en-US" dirty="0">
                <a:solidFill>
                  <a:srgbClr val="FFFF00"/>
                </a:solidFill>
              </a:rPr>
              <a:t>The problem is you have only 1 banana. What can you do assuming you want to use the recipe above?</a:t>
            </a:r>
          </a:p>
          <a:p>
            <a:pPr marL="0" indent="0" algn="ctr">
              <a:spcBef>
                <a:spcPts val="2399"/>
              </a:spcBef>
              <a:tabLst>
                <a:tab pos="2731906" algn="l"/>
                <a:tab pos="5008482" algn="l"/>
              </a:tabLst>
            </a:pPr>
            <a:r>
              <a:rPr lang="en-US" sz="1600" b="1" dirty="0">
                <a:solidFill>
                  <a:srgbClr val="002060"/>
                </a:solidFill>
                <a:effectLst>
                  <a:outerShdw blurRad="38100" dist="38100" dir="2700000" algn="tl">
                    <a:srgbClr val="000000">
                      <a:alpha val="43137"/>
                    </a:srgbClr>
                  </a:outerShdw>
                </a:effectLst>
              </a:rPr>
              <a:t>Cut the recipe in half for all ingredients … since you only have ½ the bananas you need.</a:t>
            </a:r>
          </a:p>
          <a:p>
            <a:pPr marL="0" indent="0">
              <a:spcBef>
                <a:spcPts val="2399"/>
              </a:spcBef>
            </a:pPr>
            <a:r>
              <a:rPr lang="en-US" sz="2700" dirty="0">
                <a:solidFill>
                  <a:srgbClr val="FF0000"/>
                </a:solidFill>
              </a:rPr>
              <a:t>Quantitative Analysis</a:t>
            </a:r>
            <a:r>
              <a:rPr lang="en-US" sz="2700" dirty="0">
                <a:solidFill>
                  <a:srgbClr val="FFFF00"/>
                </a:solidFill>
              </a:rPr>
              <a:t> deals with ACTUAL quantities versus theoretical quantities. </a:t>
            </a:r>
            <a:r>
              <a:rPr lang="en-US" sz="2700" dirty="0">
                <a:solidFill>
                  <a:srgbClr val="7030A0"/>
                </a:solidFill>
              </a:rPr>
              <a:t>Often you have a “limiting” issue that prevents producing what you expected.</a:t>
            </a:r>
          </a:p>
        </p:txBody>
      </p:sp>
      <p:sp>
        <p:nvSpPr>
          <p:cNvPr id="5"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t>Chapter 12 Stoichiometry</a:t>
            </a:r>
          </a:p>
        </p:txBody>
      </p:sp>
      <p:pic>
        <p:nvPicPr>
          <p:cNvPr id="6" name="Picture 5" descr="think_about_it-01.eps"/>
          <p:cNvPicPr/>
          <p:nvPr/>
        </p:nvPicPr>
        <p:blipFill>
          <a:blip r:embed="rId3">
            <a:extLst>
              <a:ext uri="{28A0092B-C50C-407E-A947-70E740481C1C}">
                <a14:useLocalDpi xmlns:a14="http://schemas.microsoft.com/office/drawing/2010/main" val="0"/>
              </a:ext>
            </a:extLst>
          </a:blip>
          <a:stretch>
            <a:fillRect/>
          </a:stretch>
        </p:blipFill>
        <p:spPr>
          <a:xfrm>
            <a:off x="8077199" y="71285"/>
            <a:ext cx="990600" cy="995515"/>
          </a:xfrm>
          <a:prstGeom prst="rect">
            <a:avLst/>
          </a:prstGeom>
        </p:spPr>
      </p:pic>
    </p:spTree>
    <p:extLst>
      <p:ext uri="{BB962C8B-B14F-4D97-AF65-F5344CB8AC3E}">
        <p14:creationId xmlns:p14="http://schemas.microsoft.com/office/powerpoint/2010/main" val="410092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556">
                                            <p:txEl>
                                              <p:pRg st="6" end="6"/>
                                            </p:txEl>
                                          </p:spTgt>
                                        </p:tgtEl>
                                        <p:attrNameLst>
                                          <p:attrName>style.visibility</p:attrName>
                                        </p:attrNameLst>
                                      </p:cBhvr>
                                      <p:to>
                                        <p:strVal val="visible"/>
                                      </p:to>
                                    </p:set>
                                    <p:animEffect transition="in" filter="fade">
                                      <p:cBhvr>
                                        <p:cTn id="7" dur="500"/>
                                        <p:tgtEl>
                                          <p:spTgt spid="151556">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1556">
                                            <p:txEl>
                                              <p:pRg st="7" end="7"/>
                                            </p:txEl>
                                          </p:spTgt>
                                        </p:tgtEl>
                                        <p:attrNameLst>
                                          <p:attrName>style.visibility</p:attrName>
                                        </p:attrNameLst>
                                      </p:cBhvr>
                                      <p:to>
                                        <p:strVal val="visible"/>
                                      </p:to>
                                    </p:set>
                                    <p:animEffect transition="in" filter="fade">
                                      <p:cBhvr>
                                        <p:cTn id="12" dur="500"/>
                                        <p:tgtEl>
                                          <p:spTgt spid="15155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1586" lvl="1" indent="0">
              <a:buNone/>
            </a:pPr>
            <a:r>
              <a:rPr lang="en-US" dirty="0"/>
              <a:t>By the end of this lesson, you should be able to:</a:t>
            </a:r>
          </a:p>
          <a:p>
            <a:pPr lvl="1"/>
            <a:r>
              <a:rPr lang="en-US" dirty="0"/>
              <a:t>Identify the limiting and excess reactants for a given reaction </a:t>
            </a:r>
          </a:p>
          <a:p>
            <a:pPr lvl="1"/>
            <a:r>
              <a:rPr lang="en-US" dirty="0"/>
              <a:t>Use the limiting reactant to predict the theoretical yield of a reaction </a:t>
            </a:r>
          </a:p>
          <a:p>
            <a:pPr lvl="1"/>
            <a:r>
              <a:rPr lang="en-US" dirty="0"/>
              <a:t>Calculate the percent yield of a reaction</a:t>
            </a:r>
          </a:p>
          <a:p>
            <a:pPr marL="1586" lvl="1" indent="0">
              <a:buNone/>
            </a:pPr>
            <a:r>
              <a:rPr lang="en-US" dirty="0"/>
              <a:t> </a:t>
            </a:r>
          </a:p>
          <a:p>
            <a:pPr lvl="1"/>
            <a:r>
              <a:rPr lang="en-US" b="1" dirty="0">
                <a:solidFill>
                  <a:schemeClr val="tx2"/>
                </a:solidFill>
              </a:rPr>
              <a:t>Science Practice:</a:t>
            </a:r>
            <a:r>
              <a:rPr lang="en-US" dirty="0"/>
              <a:t> Use mathematical procedures including dimensional analysis and significant figures when solving limiting reactant and percent yield stoichiometry problems.</a:t>
            </a:r>
          </a:p>
          <a:p>
            <a:pPr lvl="1"/>
            <a:endParaRPr lang="en-US" dirty="0"/>
          </a:p>
          <a:p>
            <a:pPr lvl="1"/>
            <a:endParaRPr lang="en-US" dirty="0"/>
          </a:p>
          <a:p>
            <a:pPr lvl="1"/>
            <a:endParaRPr lang="en-US" dirty="0"/>
          </a:p>
        </p:txBody>
      </p:sp>
      <p:sp>
        <p:nvSpPr>
          <p:cNvPr id="6" name="Title 5"/>
          <p:cNvSpPr>
            <a:spLocks noGrp="1"/>
          </p:cNvSpPr>
          <p:nvPr>
            <p:ph type="title"/>
          </p:nvPr>
        </p:nvSpPr>
        <p:spPr>
          <a:xfrm>
            <a:off x="10" y="0"/>
            <a:ext cx="9143996" cy="1371600"/>
          </a:xfrm>
        </p:spPr>
        <p:txBody>
          <a:bodyPr/>
          <a:lstStyle/>
          <a:p>
            <a:r>
              <a:rPr lang="en-US" dirty="0"/>
              <a:t>	Lesson Objectives</a:t>
            </a:r>
          </a:p>
        </p:txBody>
      </p:sp>
      <p:pic>
        <p:nvPicPr>
          <p:cNvPr id="8" name="Picture 7" descr="objectives-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grpSp>
        <p:nvGrpSpPr>
          <p:cNvPr id="9" name="Group 8"/>
          <p:cNvGrpSpPr>
            <a:grpSpLocks noChangeAspect="1"/>
          </p:cNvGrpSpPr>
          <p:nvPr/>
        </p:nvGrpSpPr>
        <p:grpSpPr>
          <a:xfrm>
            <a:off x="267308" y="4648200"/>
            <a:ext cx="170577" cy="282650"/>
            <a:chOff x="611981" y="1262063"/>
            <a:chExt cx="902494" cy="959643"/>
          </a:xfrm>
        </p:grpSpPr>
        <p:sp>
          <p:nvSpPr>
            <p:cNvPr id="10" name="Rectangle 9"/>
            <p:cNvSpPr/>
            <p:nvPr/>
          </p:nvSpPr>
          <p:spPr bwMode="auto">
            <a:xfrm>
              <a:off x="611981" y="1262063"/>
              <a:ext cx="902494" cy="959643"/>
            </a:xfrm>
            <a:prstGeom prst="rect">
              <a:avLst/>
            </a:prstGeom>
            <a:solidFill>
              <a:schemeClr val="bg1"/>
            </a:solidFill>
            <a:ln>
              <a:noFill/>
            </a:ln>
            <a:effectLst/>
          </p:spPr>
          <p:txBody>
            <a:bodyPr vert="horz" wrap="square" lIns="274320" tIns="45720" rIns="274320" bIns="45720" numCol="1" rtlCol="0" anchor="t" anchorCtr="0" compatLnSpc="1">
              <a:prstTxWarp prst="textNoShape">
                <a:avLst/>
              </a:prstTxWarp>
            </a:bodyPr>
            <a:lstStyle/>
            <a:p>
              <a:pPr defTabSz="1912623" eaLnBrk="1" hangingPunct="1">
                <a:lnSpc>
                  <a:spcPct val="115000"/>
                </a:lnSpc>
                <a:spcBef>
                  <a:spcPct val="20000"/>
                </a:spcBef>
                <a:buClr>
                  <a:srgbClr val="2877C4"/>
                </a:buClr>
              </a:pPr>
              <a:endParaRPr lang="en-US" sz="6700" dirty="0">
                <a:solidFill>
                  <a:srgbClr val="000000"/>
                </a:solidFill>
                <a:latin typeface="Arial" charset="0"/>
                <a:ea typeface="+mn-ea"/>
              </a:endParaRPr>
            </a:p>
          </p:txBody>
        </p:sp>
        <p:grpSp>
          <p:nvGrpSpPr>
            <p:cNvPr id="11" name="Group 6"/>
            <p:cNvGrpSpPr>
              <a:grpSpLocks noChangeAspect="1"/>
            </p:cNvGrpSpPr>
            <p:nvPr/>
          </p:nvGrpSpPr>
          <p:grpSpPr bwMode="auto">
            <a:xfrm>
              <a:off x="633982" y="1282430"/>
              <a:ext cx="858515" cy="918842"/>
              <a:chOff x="1439" y="765"/>
              <a:chExt cx="185" cy="198"/>
            </a:xfrm>
          </p:grpSpPr>
          <p:sp>
            <p:nvSpPr>
              <p:cNvPr id="12" name="Freeform 8"/>
              <p:cNvSpPr>
                <a:spLocks/>
              </p:cNvSpPr>
              <p:nvPr/>
            </p:nvSpPr>
            <p:spPr bwMode="auto">
              <a:xfrm>
                <a:off x="1439" y="824"/>
                <a:ext cx="185" cy="139"/>
              </a:xfrm>
              <a:custGeom>
                <a:avLst/>
                <a:gdLst>
                  <a:gd name="T0" fmla="*/ 2254 w 3142"/>
                  <a:gd name="T1" fmla="*/ 0 h 2361"/>
                  <a:gd name="T2" fmla="*/ 3100 w 3142"/>
                  <a:gd name="T3" fmla="*/ 1886 h 2361"/>
                  <a:gd name="T4" fmla="*/ 3102 w 3142"/>
                  <a:gd name="T5" fmla="*/ 1892 h 2361"/>
                  <a:gd name="T6" fmla="*/ 3109 w 3142"/>
                  <a:gd name="T7" fmla="*/ 1907 h 2361"/>
                  <a:gd name="T8" fmla="*/ 3118 w 3142"/>
                  <a:gd name="T9" fmla="*/ 1933 h 2361"/>
                  <a:gd name="T10" fmla="*/ 3127 w 3142"/>
                  <a:gd name="T11" fmla="*/ 1964 h 2361"/>
                  <a:gd name="T12" fmla="*/ 3135 w 3142"/>
                  <a:gd name="T13" fmla="*/ 2002 h 2361"/>
                  <a:gd name="T14" fmla="*/ 3141 w 3142"/>
                  <a:gd name="T15" fmla="*/ 2045 h 2361"/>
                  <a:gd name="T16" fmla="*/ 3142 w 3142"/>
                  <a:gd name="T17" fmla="*/ 2089 h 2361"/>
                  <a:gd name="T18" fmla="*/ 3137 w 3142"/>
                  <a:gd name="T19" fmla="*/ 2135 h 2361"/>
                  <a:gd name="T20" fmla="*/ 3125 w 3142"/>
                  <a:gd name="T21" fmla="*/ 2180 h 2361"/>
                  <a:gd name="T22" fmla="*/ 3103 w 3142"/>
                  <a:gd name="T23" fmla="*/ 2224 h 2361"/>
                  <a:gd name="T24" fmla="*/ 3071 w 3142"/>
                  <a:gd name="T25" fmla="*/ 2264 h 2361"/>
                  <a:gd name="T26" fmla="*/ 3026 w 3142"/>
                  <a:gd name="T27" fmla="*/ 2299 h 2361"/>
                  <a:gd name="T28" fmla="*/ 2966 w 3142"/>
                  <a:gd name="T29" fmla="*/ 2328 h 2361"/>
                  <a:gd name="T30" fmla="*/ 2891 w 3142"/>
                  <a:gd name="T31" fmla="*/ 2349 h 2361"/>
                  <a:gd name="T32" fmla="*/ 2798 w 3142"/>
                  <a:gd name="T33" fmla="*/ 2360 h 2361"/>
                  <a:gd name="T34" fmla="*/ 1571 w 3142"/>
                  <a:gd name="T35" fmla="*/ 2361 h 2361"/>
                  <a:gd name="T36" fmla="*/ 1379 w 3142"/>
                  <a:gd name="T37" fmla="*/ 2361 h 2361"/>
                  <a:gd name="T38" fmla="*/ 570 w 3142"/>
                  <a:gd name="T39" fmla="*/ 2361 h 2361"/>
                  <a:gd name="T40" fmla="*/ 398 w 3142"/>
                  <a:gd name="T41" fmla="*/ 2361 h 2361"/>
                  <a:gd name="T42" fmla="*/ 296 w 3142"/>
                  <a:gd name="T43" fmla="*/ 2355 h 2361"/>
                  <a:gd name="T44" fmla="*/ 211 w 3142"/>
                  <a:gd name="T45" fmla="*/ 2340 h 2361"/>
                  <a:gd name="T46" fmla="*/ 144 w 3142"/>
                  <a:gd name="T47" fmla="*/ 2314 h 2361"/>
                  <a:gd name="T48" fmla="*/ 93 w 3142"/>
                  <a:gd name="T49" fmla="*/ 2282 h 2361"/>
                  <a:gd name="T50" fmla="*/ 54 w 3142"/>
                  <a:gd name="T51" fmla="*/ 2245 h 2361"/>
                  <a:gd name="T52" fmla="*/ 27 w 3142"/>
                  <a:gd name="T53" fmla="*/ 2203 h 2361"/>
                  <a:gd name="T54" fmla="*/ 10 w 3142"/>
                  <a:gd name="T55" fmla="*/ 2158 h 2361"/>
                  <a:gd name="T56" fmla="*/ 2 w 3142"/>
                  <a:gd name="T57" fmla="*/ 2112 h 2361"/>
                  <a:gd name="T58" fmla="*/ 0 w 3142"/>
                  <a:gd name="T59" fmla="*/ 2066 h 2361"/>
                  <a:gd name="T60" fmla="*/ 4 w 3142"/>
                  <a:gd name="T61" fmla="*/ 2022 h 2361"/>
                  <a:gd name="T62" fmla="*/ 11 w 3142"/>
                  <a:gd name="T63" fmla="*/ 1983 h 2361"/>
                  <a:gd name="T64" fmla="*/ 20 w 3142"/>
                  <a:gd name="T65" fmla="*/ 1948 h 2361"/>
                  <a:gd name="T66" fmla="*/ 29 w 3142"/>
                  <a:gd name="T67" fmla="*/ 1919 h 2361"/>
                  <a:gd name="T68" fmla="*/ 37 w 3142"/>
                  <a:gd name="T69" fmla="*/ 1898 h 2361"/>
                  <a:gd name="T70" fmla="*/ 41 w 3142"/>
                  <a:gd name="T71" fmla="*/ 1888 h 2361"/>
                  <a:gd name="T72" fmla="*/ 889 w 3142"/>
                  <a:gd name="T73" fmla="*/ 632 h 2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42" h="2361">
                    <a:moveTo>
                      <a:pt x="889" y="0"/>
                    </a:moveTo>
                    <a:lnTo>
                      <a:pt x="2254" y="0"/>
                    </a:lnTo>
                    <a:lnTo>
                      <a:pt x="2254" y="632"/>
                    </a:lnTo>
                    <a:lnTo>
                      <a:pt x="3100" y="1886"/>
                    </a:lnTo>
                    <a:lnTo>
                      <a:pt x="3101" y="1888"/>
                    </a:lnTo>
                    <a:lnTo>
                      <a:pt x="3102" y="1892"/>
                    </a:lnTo>
                    <a:lnTo>
                      <a:pt x="3105" y="1898"/>
                    </a:lnTo>
                    <a:lnTo>
                      <a:pt x="3109" y="1907"/>
                    </a:lnTo>
                    <a:lnTo>
                      <a:pt x="3114" y="1919"/>
                    </a:lnTo>
                    <a:lnTo>
                      <a:pt x="3118" y="1933"/>
                    </a:lnTo>
                    <a:lnTo>
                      <a:pt x="3123" y="1948"/>
                    </a:lnTo>
                    <a:lnTo>
                      <a:pt x="3127" y="1964"/>
                    </a:lnTo>
                    <a:lnTo>
                      <a:pt x="3131" y="1983"/>
                    </a:lnTo>
                    <a:lnTo>
                      <a:pt x="3135" y="2002"/>
                    </a:lnTo>
                    <a:lnTo>
                      <a:pt x="3138" y="2022"/>
                    </a:lnTo>
                    <a:lnTo>
                      <a:pt x="3141" y="2045"/>
                    </a:lnTo>
                    <a:lnTo>
                      <a:pt x="3142" y="2066"/>
                    </a:lnTo>
                    <a:lnTo>
                      <a:pt x="3142" y="2089"/>
                    </a:lnTo>
                    <a:lnTo>
                      <a:pt x="3140" y="2112"/>
                    </a:lnTo>
                    <a:lnTo>
                      <a:pt x="3137" y="2135"/>
                    </a:lnTo>
                    <a:lnTo>
                      <a:pt x="3132" y="2158"/>
                    </a:lnTo>
                    <a:lnTo>
                      <a:pt x="3125" y="2180"/>
                    </a:lnTo>
                    <a:lnTo>
                      <a:pt x="3116" y="2203"/>
                    </a:lnTo>
                    <a:lnTo>
                      <a:pt x="3103" y="2224"/>
                    </a:lnTo>
                    <a:lnTo>
                      <a:pt x="3089" y="2245"/>
                    </a:lnTo>
                    <a:lnTo>
                      <a:pt x="3071" y="2264"/>
                    </a:lnTo>
                    <a:lnTo>
                      <a:pt x="3050" y="2282"/>
                    </a:lnTo>
                    <a:lnTo>
                      <a:pt x="3026" y="2299"/>
                    </a:lnTo>
                    <a:lnTo>
                      <a:pt x="2998" y="2314"/>
                    </a:lnTo>
                    <a:lnTo>
                      <a:pt x="2966" y="2328"/>
                    </a:lnTo>
                    <a:lnTo>
                      <a:pt x="2931" y="2340"/>
                    </a:lnTo>
                    <a:lnTo>
                      <a:pt x="2891" y="2349"/>
                    </a:lnTo>
                    <a:lnTo>
                      <a:pt x="2847" y="2355"/>
                    </a:lnTo>
                    <a:lnTo>
                      <a:pt x="2798" y="2360"/>
                    </a:lnTo>
                    <a:lnTo>
                      <a:pt x="2745" y="2361"/>
                    </a:lnTo>
                    <a:lnTo>
                      <a:pt x="1571" y="2361"/>
                    </a:lnTo>
                    <a:lnTo>
                      <a:pt x="1451" y="2361"/>
                    </a:lnTo>
                    <a:lnTo>
                      <a:pt x="1379" y="2361"/>
                    </a:lnTo>
                    <a:lnTo>
                      <a:pt x="666" y="2361"/>
                    </a:lnTo>
                    <a:lnTo>
                      <a:pt x="570" y="2361"/>
                    </a:lnTo>
                    <a:lnTo>
                      <a:pt x="480" y="2361"/>
                    </a:lnTo>
                    <a:lnTo>
                      <a:pt x="398" y="2361"/>
                    </a:lnTo>
                    <a:lnTo>
                      <a:pt x="344" y="2360"/>
                    </a:lnTo>
                    <a:lnTo>
                      <a:pt x="296" y="2355"/>
                    </a:lnTo>
                    <a:lnTo>
                      <a:pt x="251" y="2349"/>
                    </a:lnTo>
                    <a:lnTo>
                      <a:pt x="211" y="2340"/>
                    </a:lnTo>
                    <a:lnTo>
                      <a:pt x="176" y="2328"/>
                    </a:lnTo>
                    <a:lnTo>
                      <a:pt x="144" y="2314"/>
                    </a:lnTo>
                    <a:lnTo>
                      <a:pt x="116" y="2299"/>
                    </a:lnTo>
                    <a:lnTo>
                      <a:pt x="93" y="2282"/>
                    </a:lnTo>
                    <a:lnTo>
                      <a:pt x="71" y="2264"/>
                    </a:lnTo>
                    <a:lnTo>
                      <a:pt x="54" y="2245"/>
                    </a:lnTo>
                    <a:lnTo>
                      <a:pt x="39" y="2224"/>
                    </a:lnTo>
                    <a:lnTo>
                      <a:pt x="27" y="2203"/>
                    </a:lnTo>
                    <a:lnTo>
                      <a:pt x="18" y="2180"/>
                    </a:lnTo>
                    <a:lnTo>
                      <a:pt x="10" y="2158"/>
                    </a:lnTo>
                    <a:lnTo>
                      <a:pt x="5" y="2135"/>
                    </a:lnTo>
                    <a:lnTo>
                      <a:pt x="2" y="2112"/>
                    </a:lnTo>
                    <a:lnTo>
                      <a:pt x="0" y="2089"/>
                    </a:lnTo>
                    <a:lnTo>
                      <a:pt x="0" y="2066"/>
                    </a:lnTo>
                    <a:lnTo>
                      <a:pt x="1" y="2045"/>
                    </a:lnTo>
                    <a:lnTo>
                      <a:pt x="4" y="2022"/>
                    </a:lnTo>
                    <a:lnTo>
                      <a:pt x="7" y="2002"/>
                    </a:lnTo>
                    <a:lnTo>
                      <a:pt x="11" y="1983"/>
                    </a:lnTo>
                    <a:lnTo>
                      <a:pt x="15" y="1964"/>
                    </a:lnTo>
                    <a:lnTo>
                      <a:pt x="20" y="1948"/>
                    </a:lnTo>
                    <a:lnTo>
                      <a:pt x="25" y="1933"/>
                    </a:lnTo>
                    <a:lnTo>
                      <a:pt x="29" y="1919"/>
                    </a:lnTo>
                    <a:lnTo>
                      <a:pt x="33" y="1907"/>
                    </a:lnTo>
                    <a:lnTo>
                      <a:pt x="37" y="1898"/>
                    </a:lnTo>
                    <a:lnTo>
                      <a:pt x="40" y="1892"/>
                    </a:lnTo>
                    <a:lnTo>
                      <a:pt x="41" y="1888"/>
                    </a:lnTo>
                    <a:lnTo>
                      <a:pt x="42" y="1886"/>
                    </a:lnTo>
                    <a:lnTo>
                      <a:pt x="889" y="632"/>
                    </a:lnTo>
                    <a:lnTo>
                      <a:pt x="889"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lnSpc>
                    <a:spcPct val="115000"/>
                  </a:lnSpc>
                  <a:spcBef>
                    <a:spcPct val="20000"/>
                  </a:spcBef>
                  <a:buClr>
                    <a:srgbClr val="2877C4"/>
                  </a:buClr>
                  <a:buFont typeface="Wingdings" pitchFamily="2" charset="2"/>
                  <a:buNone/>
                </a:pPr>
                <a:endParaRPr lang="en-US" sz="3200" dirty="0">
                  <a:solidFill>
                    <a:srgbClr val="000000"/>
                  </a:solidFill>
                  <a:latin typeface="Arial" charset="0"/>
                  <a:ea typeface="+mn-ea"/>
                </a:endParaRPr>
              </a:p>
            </p:txBody>
          </p:sp>
          <p:sp>
            <p:nvSpPr>
              <p:cNvPr id="13" name="Freeform 9"/>
              <p:cNvSpPr>
                <a:spLocks noEditPoints="1"/>
              </p:cNvSpPr>
              <p:nvPr/>
            </p:nvSpPr>
            <p:spPr bwMode="auto">
              <a:xfrm>
                <a:off x="1439" y="777"/>
                <a:ext cx="185" cy="186"/>
              </a:xfrm>
              <a:custGeom>
                <a:avLst/>
                <a:gdLst>
                  <a:gd name="T0" fmla="*/ 1025 w 3142"/>
                  <a:gd name="T1" fmla="*/ 1481 h 3169"/>
                  <a:gd name="T2" fmla="*/ 163 w 3142"/>
                  <a:gd name="T3" fmla="*/ 2758 h 3169"/>
                  <a:gd name="T4" fmla="*/ 151 w 3142"/>
                  <a:gd name="T5" fmla="*/ 2790 h 3169"/>
                  <a:gd name="T6" fmla="*/ 141 w 3142"/>
                  <a:gd name="T7" fmla="*/ 2830 h 3169"/>
                  <a:gd name="T8" fmla="*/ 136 w 3142"/>
                  <a:gd name="T9" fmla="*/ 2876 h 3169"/>
                  <a:gd name="T10" fmla="*/ 139 w 3142"/>
                  <a:gd name="T11" fmla="*/ 2921 h 3169"/>
                  <a:gd name="T12" fmla="*/ 155 w 3142"/>
                  <a:gd name="T13" fmla="*/ 2961 h 3169"/>
                  <a:gd name="T14" fmla="*/ 188 w 3142"/>
                  <a:gd name="T15" fmla="*/ 2993 h 3169"/>
                  <a:gd name="T16" fmla="*/ 240 w 3142"/>
                  <a:gd name="T17" fmla="*/ 3015 h 3169"/>
                  <a:gd name="T18" fmla="*/ 311 w 3142"/>
                  <a:gd name="T19" fmla="*/ 3029 h 3169"/>
                  <a:gd name="T20" fmla="*/ 398 w 3142"/>
                  <a:gd name="T21" fmla="*/ 3034 h 3169"/>
                  <a:gd name="T22" fmla="*/ 2790 w 3142"/>
                  <a:gd name="T23" fmla="*/ 3033 h 3169"/>
                  <a:gd name="T24" fmla="*/ 2869 w 3142"/>
                  <a:gd name="T25" fmla="*/ 3023 h 3169"/>
                  <a:gd name="T26" fmla="*/ 2931 w 3142"/>
                  <a:gd name="T27" fmla="*/ 3005 h 3169"/>
                  <a:gd name="T28" fmla="*/ 2974 w 3142"/>
                  <a:gd name="T29" fmla="*/ 2977 h 3169"/>
                  <a:gd name="T30" fmla="*/ 2998 w 3142"/>
                  <a:gd name="T31" fmla="*/ 2942 h 3169"/>
                  <a:gd name="T32" fmla="*/ 3006 w 3142"/>
                  <a:gd name="T33" fmla="*/ 2898 h 3169"/>
                  <a:gd name="T34" fmla="*/ 3004 w 3142"/>
                  <a:gd name="T35" fmla="*/ 2851 h 3169"/>
                  <a:gd name="T36" fmla="*/ 2996 w 3142"/>
                  <a:gd name="T37" fmla="*/ 2807 h 3169"/>
                  <a:gd name="T38" fmla="*/ 2985 w 3142"/>
                  <a:gd name="T39" fmla="*/ 2771 h 3169"/>
                  <a:gd name="T40" fmla="*/ 2141 w 3142"/>
                  <a:gd name="T41" fmla="*/ 1515 h 3169"/>
                  <a:gd name="T42" fmla="*/ 2118 w 3142"/>
                  <a:gd name="T43" fmla="*/ 135 h 3169"/>
                  <a:gd name="T44" fmla="*/ 889 w 3142"/>
                  <a:gd name="T45" fmla="*/ 0 h 3169"/>
                  <a:gd name="T46" fmla="*/ 2254 w 3142"/>
                  <a:gd name="T47" fmla="*/ 1440 h 3169"/>
                  <a:gd name="T48" fmla="*/ 3101 w 3142"/>
                  <a:gd name="T49" fmla="*/ 2696 h 3169"/>
                  <a:gd name="T50" fmla="*/ 3105 w 3142"/>
                  <a:gd name="T51" fmla="*/ 2706 h 3169"/>
                  <a:gd name="T52" fmla="*/ 3114 w 3142"/>
                  <a:gd name="T53" fmla="*/ 2727 h 3169"/>
                  <a:gd name="T54" fmla="*/ 3123 w 3142"/>
                  <a:gd name="T55" fmla="*/ 2756 h 3169"/>
                  <a:gd name="T56" fmla="*/ 3131 w 3142"/>
                  <a:gd name="T57" fmla="*/ 2791 h 3169"/>
                  <a:gd name="T58" fmla="*/ 3138 w 3142"/>
                  <a:gd name="T59" fmla="*/ 2830 h 3169"/>
                  <a:gd name="T60" fmla="*/ 3142 w 3142"/>
                  <a:gd name="T61" fmla="*/ 2874 h 3169"/>
                  <a:gd name="T62" fmla="*/ 3140 w 3142"/>
                  <a:gd name="T63" fmla="*/ 2920 h 3169"/>
                  <a:gd name="T64" fmla="*/ 3132 w 3142"/>
                  <a:gd name="T65" fmla="*/ 2966 h 3169"/>
                  <a:gd name="T66" fmla="*/ 3116 w 3142"/>
                  <a:gd name="T67" fmla="*/ 3011 h 3169"/>
                  <a:gd name="T68" fmla="*/ 3089 w 3142"/>
                  <a:gd name="T69" fmla="*/ 3053 h 3169"/>
                  <a:gd name="T70" fmla="*/ 3050 w 3142"/>
                  <a:gd name="T71" fmla="*/ 3090 h 3169"/>
                  <a:gd name="T72" fmla="*/ 2998 w 3142"/>
                  <a:gd name="T73" fmla="*/ 3122 h 3169"/>
                  <a:gd name="T74" fmla="*/ 2931 w 3142"/>
                  <a:gd name="T75" fmla="*/ 3148 h 3169"/>
                  <a:gd name="T76" fmla="*/ 2847 w 3142"/>
                  <a:gd name="T77" fmla="*/ 3163 h 3169"/>
                  <a:gd name="T78" fmla="*/ 2745 w 3142"/>
                  <a:gd name="T79" fmla="*/ 3169 h 3169"/>
                  <a:gd name="T80" fmla="*/ 1451 w 3142"/>
                  <a:gd name="T81" fmla="*/ 3169 h 3169"/>
                  <a:gd name="T82" fmla="*/ 666 w 3142"/>
                  <a:gd name="T83" fmla="*/ 3169 h 3169"/>
                  <a:gd name="T84" fmla="*/ 480 w 3142"/>
                  <a:gd name="T85" fmla="*/ 3169 h 3169"/>
                  <a:gd name="T86" fmla="*/ 344 w 3142"/>
                  <a:gd name="T87" fmla="*/ 3168 h 3169"/>
                  <a:gd name="T88" fmla="*/ 251 w 3142"/>
                  <a:gd name="T89" fmla="*/ 3157 h 3169"/>
                  <a:gd name="T90" fmla="*/ 176 w 3142"/>
                  <a:gd name="T91" fmla="*/ 3136 h 3169"/>
                  <a:gd name="T92" fmla="*/ 116 w 3142"/>
                  <a:gd name="T93" fmla="*/ 3107 h 3169"/>
                  <a:gd name="T94" fmla="*/ 71 w 3142"/>
                  <a:gd name="T95" fmla="*/ 3072 h 3169"/>
                  <a:gd name="T96" fmla="*/ 39 w 3142"/>
                  <a:gd name="T97" fmla="*/ 3032 h 3169"/>
                  <a:gd name="T98" fmla="*/ 18 w 3142"/>
                  <a:gd name="T99" fmla="*/ 2988 h 3169"/>
                  <a:gd name="T100" fmla="*/ 5 w 3142"/>
                  <a:gd name="T101" fmla="*/ 2943 h 3169"/>
                  <a:gd name="T102" fmla="*/ 0 w 3142"/>
                  <a:gd name="T103" fmla="*/ 2897 h 3169"/>
                  <a:gd name="T104" fmla="*/ 1 w 3142"/>
                  <a:gd name="T105" fmla="*/ 2853 h 3169"/>
                  <a:gd name="T106" fmla="*/ 7 w 3142"/>
                  <a:gd name="T107" fmla="*/ 2810 h 3169"/>
                  <a:gd name="T108" fmla="*/ 15 w 3142"/>
                  <a:gd name="T109" fmla="*/ 2772 h 3169"/>
                  <a:gd name="T110" fmla="*/ 25 w 3142"/>
                  <a:gd name="T111" fmla="*/ 2741 h 3169"/>
                  <a:gd name="T112" fmla="*/ 33 w 3142"/>
                  <a:gd name="T113" fmla="*/ 2715 h 3169"/>
                  <a:gd name="T114" fmla="*/ 40 w 3142"/>
                  <a:gd name="T115" fmla="*/ 2700 h 3169"/>
                  <a:gd name="T116" fmla="*/ 42 w 3142"/>
                  <a:gd name="T117" fmla="*/ 2694 h 3169"/>
                  <a:gd name="T118" fmla="*/ 889 w 3142"/>
                  <a:gd name="T119" fmla="*/ 0 h 3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2" h="3169">
                    <a:moveTo>
                      <a:pt x="1025" y="135"/>
                    </a:moveTo>
                    <a:lnTo>
                      <a:pt x="1025" y="1481"/>
                    </a:lnTo>
                    <a:lnTo>
                      <a:pt x="1001" y="1515"/>
                    </a:lnTo>
                    <a:lnTo>
                      <a:pt x="163" y="2758"/>
                    </a:lnTo>
                    <a:lnTo>
                      <a:pt x="157" y="2772"/>
                    </a:lnTo>
                    <a:lnTo>
                      <a:pt x="151" y="2790"/>
                    </a:lnTo>
                    <a:lnTo>
                      <a:pt x="146" y="2809"/>
                    </a:lnTo>
                    <a:lnTo>
                      <a:pt x="141" y="2830"/>
                    </a:lnTo>
                    <a:lnTo>
                      <a:pt x="138" y="2854"/>
                    </a:lnTo>
                    <a:lnTo>
                      <a:pt x="136" y="2876"/>
                    </a:lnTo>
                    <a:lnTo>
                      <a:pt x="136" y="2900"/>
                    </a:lnTo>
                    <a:lnTo>
                      <a:pt x="139" y="2921"/>
                    </a:lnTo>
                    <a:lnTo>
                      <a:pt x="145" y="2943"/>
                    </a:lnTo>
                    <a:lnTo>
                      <a:pt x="155" y="2961"/>
                    </a:lnTo>
                    <a:lnTo>
                      <a:pt x="169" y="2977"/>
                    </a:lnTo>
                    <a:lnTo>
                      <a:pt x="188" y="2993"/>
                    </a:lnTo>
                    <a:lnTo>
                      <a:pt x="212" y="3005"/>
                    </a:lnTo>
                    <a:lnTo>
                      <a:pt x="240" y="3015"/>
                    </a:lnTo>
                    <a:lnTo>
                      <a:pt x="273" y="3023"/>
                    </a:lnTo>
                    <a:lnTo>
                      <a:pt x="311" y="3029"/>
                    </a:lnTo>
                    <a:lnTo>
                      <a:pt x="352" y="3033"/>
                    </a:lnTo>
                    <a:lnTo>
                      <a:pt x="398" y="3034"/>
                    </a:lnTo>
                    <a:lnTo>
                      <a:pt x="2745" y="3034"/>
                    </a:lnTo>
                    <a:lnTo>
                      <a:pt x="2790" y="3033"/>
                    </a:lnTo>
                    <a:lnTo>
                      <a:pt x="2832" y="3029"/>
                    </a:lnTo>
                    <a:lnTo>
                      <a:pt x="2869" y="3023"/>
                    </a:lnTo>
                    <a:lnTo>
                      <a:pt x="2902" y="3015"/>
                    </a:lnTo>
                    <a:lnTo>
                      <a:pt x="2931" y="3005"/>
                    </a:lnTo>
                    <a:lnTo>
                      <a:pt x="2955" y="2993"/>
                    </a:lnTo>
                    <a:lnTo>
                      <a:pt x="2974" y="2977"/>
                    </a:lnTo>
                    <a:lnTo>
                      <a:pt x="2988" y="2961"/>
                    </a:lnTo>
                    <a:lnTo>
                      <a:pt x="2998" y="2942"/>
                    </a:lnTo>
                    <a:lnTo>
                      <a:pt x="3003" y="2920"/>
                    </a:lnTo>
                    <a:lnTo>
                      <a:pt x="3006" y="2898"/>
                    </a:lnTo>
                    <a:lnTo>
                      <a:pt x="3006" y="2874"/>
                    </a:lnTo>
                    <a:lnTo>
                      <a:pt x="3004" y="2851"/>
                    </a:lnTo>
                    <a:lnTo>
                      <a:pt x="3000" y="2828"/>
                    </a:lnTo>
                    <a:lnTo>
                      <a:pt x="2996" y="2807"/>
                    </a:lnTo>
                    <a:lnTo>
                      <a:pt x="2990" y="2788"/>
                    </a:lnTo>
                    <a:lnTo>
                      <a:pt x="2985" y="2771"/>
                    </a:lnTo>
                    <a:lnTo>
                      <a:pt x="2981" y="2759"/>
                    </a:lnTo>
                    <a:lnTo>
                      <a:pt x="2141" y="1515"/>
                    </a:lnTo>
                    <a:lnTo>
                      <a:pt x="2118" y="1481"/>
                    </a:lnTo>
                    <a:lnTo>
                      <a:pt x="2118" y="135"/>
                    </a:lnTo>
                    <a:lnTo>
                      <a:pt x="1025" y="135"/>
                    </a:lnTo>
                    <a:close/>
                    <a:moveTo>
                      <a:pt x="889" y="0"/>
                    </a:moveTo>
                    <a:lnTo>
                      <a:pt x="2254" y="0"/>
                    </a:lnTo>
                    <a:lnTo>
                      <a:pt x="2254" y="1440"/>
                    </a:lnTo>
                    <a:lnTo>
                      <a:pt x="3100" y="2694"/>
                    </a:lnTo>
                    <a:lnTo>
                      <a:pt x="3101" y="2696"/>
                    </a:lnTo>
                    <a:lnTo>
                      <a:pt x="3102" y="2700"/>
                    </a:lnTo>
                    <a:lnTo>
                      <a:pt x="3105" y="2706"/>
                    </a:lnTo>
                    <a:lnTo>
                      <a:pt x="3109" y="2715"/>
                    </a:lnTo>
                    <a:lnTo>
                      <a:pt x="3114" y="2727"/>
                    </a:lnTo>
                    <a:lnTo>
                      <a:pt x="3118" y="2741"/>
                    </a:lnTo>
                    <a:lnTo>
                      <a:pt x="3123" y="2756"/>
                    </a:lnTo>
                    <a:lnTo>
                      <a:pt x="3127" y="2772"/>
                    </a:lnTo>
                    <a:lnTo>
                      <a:pt x="3131" y="2791"/>
                    </a:lnTo>
                    <a:lnTo>
                      <a:pt x="3135" y="2810"/>
                    </a:lnTo>
                    <a:lnTo>
                      <a:pt x="3138" y="2830"/>
                    </a:lnTo>
                    <a:lnTo>
                      <a:pt x="3141" y="2853"/>
                    </a:lnTo>
                    <a:lnTo>
                      <a:pt x="3142" y="2874"/>
                    </a:lnTo>
                    <a:lnTo>
                      <a:pt x="3142" y="2897"/>
                    </a:lnTo>
                    <a:lnTo>
                      <a:pt x="3140" y="2920"/>
                    </a:lnTo>
                    <a:lnTo>
                      <a:pt x="3137" y="2943"/>
                    </a:lnTo>
                    <a:lnTo>
                      <a:pt x="3132" y="2966"/>
                    </a:lnTo>
                    <a:lnTo>
                      <a:pt x="3125" y="2988"/>
                    </a:lnTo>
                    <a:lnTo>
                      <a:pt x="3116" y="3011"/>
                    </a:lnTo>
                    <a:lnTo>
                      <a:pt x="3103" y="3032"/>
                    </a:lnTo>
                    <a:lnTo>
                      <a:pt x="3089" y="3053"/>
                    </a:lnTo>
                    <a:lnTo>
                      <a:pt x="3071" y="3072"/>
                    </a:lnTo>
                    <a:lnTo>
                      <a:pt x="3050" y="3090"/>
                    </a:lnTo>
                    <a:lnTo>
                      <a:pt x="3026" y="3107"/>
                    </a:lnTo>
                    <a:lnTo>
                      <a:pt x="2998" y="3122"/>
                    </a:lnTo>
                    <a:lnTo>
                      <a:pt x="2966" y="3136"/>
                    </a:lnTo>
                    <a:lnTo>
                      <a:pt x="2931" y="3148"/>
                    </a:lnTo>
                    <a:lnTo>
                      <a:pt x="2891" y="3157"/>
                    </a:lnTo>
                    <a:lnTo>
                      <a:pt x="2847" y="3163"/>
                    </a:lnTo>
                    <a:lnTo>
                      <a:pt x="2798" y="3168"/>
                    </a:lnTo>
                    <a:lnTo>
                      <a:pt x="2745" y="3169"/>
                    </a:lnTo>
                    <a:lnTo>
                      <a:pt x="1571" y="3169"/>
                    </a:lnTo>
                    <a:lnTo>
                      <a:pt x="1451" y="3169"/>
                    </a:lnTo>
                    <a:lnTo>
                      <a:pt x="1379" y="3169"/>
                    </a:lnTo>
                    <a:lnTo>
                      <a:pt x="666" y="3169"/>
                    </a:lnTo>
                    <a:lnTo>
                      <a:pt x="570" y="3169"/>
                    </a:lnTo>
                    <a:lnTo>
                      <a:pt x="480" y="3169"/>
                    </a:lnTo>
                    <a:lnTo>
                      <a:pt x="398" y="3169"/>
                    </a:lnTo>
                    <a:lnTo>
                      <a:pt x="344" y="3168"/>
                    </a:lnTo>
                    <a:lnTo>
                      <a:pt x="296" y="3163"/>
                    </a:lnTo>
                    <a:lnTo>
                      <a:pt x="251" y="3157"/>
                    </a:lnTo>
                    <a:lnTo>
                      <a:pt x="211" y="3148"/>
                    </a:lnTo>
                    <a:lnTo>
                      <a:pt x="176" y="3136"/>
                    </a:lnTo>
                    <a:lnTo>
                      <a:pt x="144" y="3122"/>
                    </a:lnTo>
                    <a:lnTo>
                      <a:pt x="116" y="3107"/>
                    </a:lnTo>
                    <a:lnTo>
                      <a:pt x="93" y="3090"/>
                    </a:lnTo>
                    <a:lnTo>
                      <a:pt x="71" y="3072"/>
                    </a:lnTo>
                    <a:lnTo>
                      <a:pt x="54" y="3053"/>
                    </a:lnTo>
                    <a:lnTo>
                      <a:pt x="39" y="3032"/>
                    </a:lnTo>
                    <a:lnTo>
                      <a:pt x="27" y="3011"/>
                    </a:lnTo>
                    <a:lnTo>
                      <a:pt x="18" y="2988"/>
                    </a:lnTo>
                    <a:lnTo>
                      <a:pt x="10" y="2966"/>
                    </a:lnTo>
                    <a:lnTo>
                      <a:pt x="5" y="2943"/>
                    </a:lnTo>
                    <a:lnTo>
                      <a:pt x="2" y="2920"/>
                    </a:lnTo>
                    <a:lnTo>
                      <a:pt x="0" y="2897"/>
                    </a:lnTo>
                    <a:lnTo>
                      <a:pt x="0" y="2874"/>
                    </a:lnTo>
                    <a:lnTo>
                      <a:pt x="1" y="2853"/>
                    </a:lnTo>
                    <a:lnTo>
                      <a:pt x="4" y="2830"/>
                    </a:lnTo>
                    <a:lnTo>
                      <a:pt x="7" y="2810"/>
                    </a:lnTo>
                    <a:lnTo>
                      <a:pt x="11" y="2791"/>
                    </a:lnTo>
                    <a:lnTo>
                      <a:pt x="15" y="2772"/>
                    </a:lnTo>
                    <a:lnTo>
                      <a:pt x="20" y="2756"/>
                    </a:lnTo>
                    <a:lnTo>
                      <a:pt x="25" y="2741"/>
                    </a:lnTo>
                    <a:lnTo>
                      <a:pt x="29" y="2727"/>
                    </a:lnTo>
                    <a:lnTo>
                      <a:pt x="33" y="2715"/>
                    </a:lnTo>
                    <a:lnTo>
                      <a:pt x="37" y="2706"/>
                    </a:lnTo>
                    <a:lnTo>
                      <a:pt x="40" y="2700"/>
                    </a:lnTo>
                    <a:lnTo>
                      <a:pt x="41" y="2696"/>
                    </a:lnTo>
                    <a:lnTo>
                      <a:pt x="42" y="2694"/>
                    </a:lnTo>
                    <a:lnTo>
                      <a:pt x="889" y="1440"/>
                    </a:lnTo>
                    <a:lnTo>
                      <a:pt x="889" y="0"/>
                    </a:lnTo>
                    <a:close/>
                  </a:path>
                </a:pathLst>
              </a:custGeom>
              <a:solidFill>
                <a:schemeClr val="accent4"/>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pPr eaLnBrk="1" hangingPunct="1">
                  <a:lnSpc>
                    <a:spcPct val="115000"/>
                  </a:lnSpc>
                  <a:spcBef>
                    <a:spcPct val="20000"/>
                  </a:spcBef>
                  <a:buClr>
                    <a:srgbClr val="2877C4"/>
                  </a:buClr>
                  <a:buFont typeface="Wingdings" pitchFamily="2" charset="2"/>
                  <a:buNone/>
                </a:pPr>
                <a:endParaRPr lang="en-US" sz="3200" dirty="0">
                  <a:solidFill>
                    <a:srgbClr val="000000"/>
                  </a:solidFill>
                  <a:latin typeface="Arial" charset="0"/>
                  <a:ea typeface="+mn-ea"/>
                </a:endParaRPr>
              </a:p>
            </p:txBody>
          </p:sp>
          <p:sp>
            <p:nvSpPr>
              <p:cNvPr id="14" name="Freeform 10"/>
              <p:cNvSpPr>
                <a:spLocks/>
              </p:cNvSpPr>
              <p:nvPr/>
            </p:nvSpPr>
            <p:spPr bwMode="auto">
              <a:xfrm>
                <a:off x="1480" y="769"/>
                <a:ext cx="104" cy="16"/>
              </a:xfrm>
              <a:custGeom>
                <a:avLst/>
                <a:gdLst>
                  <a:gd name="T0" fmla="*/ 131 w 1768"/>
                  <a:gd name="T1" fmla="*/ 0 h 270"/>
                  <a:gd name="T2" fmla="*/ 1638 w 1768"/>
                  <a:gd name="T3" fmla="*/ 0 h 270"/>
                  <a:gd name="T4" fmla="*/ 1664 w 1768"/>
                  <a:gd name="T5" fmla="*/ 3 h 270"/>
                  <a:gd name="T6" fmla="*/ 1689 w 1768"/>
                  <a:gd name="T7" fmla="*/ 11 h 270"/>
                  <a:gd name="T8" fmla="*/ 1711 w 1768"/>
                  <a:gd name="T9" fmla="*/ 24 h 270"/>
                  <a:gd name="T10" fmla="*/ 1730 w 1768"/>
                  <a:gd name="T11" fmla="*/ 40 h 270"/>
                  <a:gd name="T12" fmla="*/ 1746 w 1768"/>
                  <a:gd name="T13" fmla="*/ 59 h 270"/>
                  <a:gd name="T14" fmla="*/ 1758 w 1768"/>
                  <a:gd name="T15" fmla="*/ 83 h 270"/>
                  <a:gd name="T16" fmla="*/ 1765 w 1768"/>
                  <a:gd name="T17" fmla="*/ 107 h 270"/>
                  <a:gd name="T18" fmla="*/ 1768 w 1768"/>
                  <a:gd name="T19" fmla="*/ 135 h 270"/>
                  <a:gd name="T20" fmla="*/ 1765 w 1768"/>
                  <a:gd name="T21" fmla="*/ 163 h 270"/>
                  <a:gd name="T22" fmla="*/ 1758 w 1768"/>
                  <a:gd name="T23" fmla="*/ 187 h 270"/>
                  <a:gd name="T24" fmla="*/ 1746 w 1768"/>
                  <a:gd name="T25" fmla="*/ 210 h 270"/>
                  <a:gd name="T26" fmla="*/ 1730 w 1768"/>
                  <a:gd name="T27" fmla="*/ 230 h 270"/>
                  <a:gd name="T28" fmla="*/ 1711 w 1768"/>
                  <a:gd name="T29" fmla="*/ 246 h 270"/>
                  <a:gd name="T30" fmla="*/ 1689 w 1768"/>
                  <a:gd name="T31" fmla="*/ 259 h 270"/>
                  <a:gd name="T32" fmla="*/ 1664 w 1768"/>
                  <a:gd name="T33" fmla="*/ 267 h 270"/>
                  <a:gd name="T34" fmla="*/ 1638 w 1768"/>
                  <a:gd name="T35" fmla="*/ 270 h 270"/>
                  <a:gd name="T36" fmla="*/ 131 w 1768"/>
                  <a:gd name="T37" fmla="*/ 270 h 270"/>
                  <a:gd name="T38" fmla="*/ 104 w 1768"/>
                  <a:gd name="T39" fmla="*/ 267 h 270"/>
                  <a:gd name="T40" fmla="*/ 80 w 1768"/>
                  <a:gd name="T41" fmla="*/ 259 h 270"/>
                  <a:gd name="T42" fmla="*/ 58 w 1768"/>
                  <a:gd name="T43" fmla="*/ 246 h 270"/>
                  <a:gd name="T44" fmla="*/ 39 w 1768"/>
                  <a:gd name="T45" fmla="*/ 230 h 270"/>
                  <a:gd name="T46" fmla="*/ 23 w 1768"/>
                  <a:gd name="T47" fmla="*/ 210 h 270"/>
                  <a:gd name="T48" fmla="*/ 11 w 1768"/>
                  <a:gd name="T49" fmla="*/ 187 h 270"/>
                  <a:gd name="T50" fmla="*/ 4 w 1768"/>
                  <a:gd name="T51" fmla="*/ 163 h 270"/>
                  <a:gd name="T52" fmla="*/ 0 w 1768"/>
                  <a:gd name="T53" fmla="*/ 135 h 270"/>
                  <a:gd name="T54" fmla="*/ 4 w 1768"/>
                  <a:gd name="T55" fmla="*/ 107 h 270"/>
                  <a:gd name="T56" fmla="*/ 11 w 1768"/>
                  <a:gd name="T57" fmla="*/ 83 h 270"/>
                  <a:gd name="T58" fmla="*/ 23 w 1768"/>
                  <a:gd name="T59" fmla="*/ 59 h 270"/>
                  <a:gd name="T60" fmla="*/ 39 w 1768"/>
                  <a:gd name="T61" fmla="*/ 40 h 270"/>
                  <a:gd name="T62" fmla="*/ 58 w 1768"/>
                  <a:gd name="T63" fmla="*/ 24 h 270"/>
                  <a:gd name="T64" fmla="*/ 80 w 1768"/>
                  <a:gd name="T65" fmla="*/ 11 h 270"/>
                  <a:gd name="T66" fmla="*/ 104 w 1768"/>
                  <a:gd name="T67" fmla="*/ 3 h 270"/>
                  <a:gd name="T68" fmla="*/ 131 w 1768"/>
                  <a:gd name="T69"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8" h="270">
                    <a:moveTo>
                      <a:pt x="131" y="0"/>
                    </a:moveTo>
                    <a:lnTo>
                      <a:pt x="1638" y="0"/>
                    </a:lnTo>
                    <a:lnTo>
                      <a:pt x="1664" y="3"/>
                    </a:lnTo>
                    <a:lnTo>
                      <a:pt x="1689" y="11"/>
                    </a:lnTo>
                    <a:lnTo>
                      <a:pt x="1711" y="24"/>
                    </a:lnTo>
                    <a:lnTo>
                      <a:pt x="1730" y="40"/>
                    </a:lnTo>
                    <a:lnTo>
                      <a:pt x="1746" y="59"/>
                    </a:lnTo>
                    <a:lnTo>
                      <a:pt x="1758" y="83"/>
                    </a:lnTo>
                    <a:lnTo>
                      <a:pt x="1765" y="107"/>
                    </a:lnTo>
                    <a:lnTo>
                      <a:pt x="1768" y="135"/>
                    </a:lnTo>
                    <a:lnTo>
                      <a:pt x="1765" y="163"/>
                    </a:lnTo>
                    <a:lnTo>
                      <a:pt x="1758" y="187"/>
                    </a:lnTo>
                    <a:lnTo>
                      <a:pt x="1746" y="210"/>
                    </a:lnTo>
                    <a:lnTo>
                      <a:pt x="1730" y="230"/>
                    </a:lnTo>
                    <a:lnTo>
                      <a:pt x="1711" y="246"/>
                    </a:lnTo>
                    <a:lnTo>
                      <a:pt x="1689" y="259"/>
                    </a:lnTo>
                    <a:lnTo>
                      <a:pt x="1664" y="267"/>
                    </a:lnTo>
                    <a:lnTo>
                      <a:pt x="1638" y="270"/>
                    </a:lnTo>
                    <a:lnTo>
                      <a:pt x="131" y="270"/>
                    </a:lnTo>
                    <a:lnTo>
                      <a:pt x="104" y="267"/>
                    </a:lnTo>
                    <a:lnTo>
                      <a:pt x="80" y="259"/>
                    </a:lnTo>
                    <a:lnTo>
                      <a:pt x="58" y="246"/>
                    </a:lnTo>
                    <a:lnTo>
                      <a:pt x="39" y="230"/>
                    </a:lnTo>
                    <a:lnTo>
                      <a:pt x="23" y="210"/>
                    </a:lnTo>
                    <a:lnTo>
                      <a:pt x="11" y="187"/>
                    </a:lnTo>
                    <a:lnTo>
                      <a:pt x="4" y="163"/>
                    </a:lnTo>
                    <a:lnTo>
                      <a:pt x="0" y="135"/>
                    </a:lnTo>
                    <a:lnTo>
                      <a:pt x="4" y="107"/>
                    </a:lnTo>
                    <a:lnTo>
                      <a:pt x="11" y="83"/>
                    </a:lnTo>
                    <a:lnTo>
                      <a:pt x="23" y="59"/>
                    </a:lnTo>
                    <a:lnTo>
                      <a:pt x="39" y="40"/>
                    </a:lnTo>
                    <a:lnTo>
                      <a:pt x="58" y="24"/>
                    </a:lnTo>
                    <a:lnTo>
                      <a:pt x="80" y="11"/>
                    </a:lnTo>
                    <a:lnTo>
                      <a:pt x="104" y="3"/>
                    </a:lnTo>
                    <a:lnTo>
                      <a:pt x="13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hangingPunct="1">
                  <a:lnSpc>
                    <a:spcPct val="115000"/>
                  </a:lnSpc>
                  <a:spcBef>
                    <a:spcPct val="20000"/>
                  </a:spcBef>
                  <a:buClr>
                    <a:srgbClr val="2877C4"/>
                  </a:buClr>
                  <a:buFont typeface="Wingdings" pitchFamily="2" charset="2"/>
                  <a:buNone/>
                </a:pPr>
                <a:endParaRPr lang="en-US" sz="3200" dirty="0">
                  <a:solidFill>
                    <a:srgbClr val="000000"/>
                  </a:solidFill>
                  <a:latin typeface="Arial" charset="0"/>
                  <a:ea typeface="+mn-ea"/>
                </a:endParaRPr>
              </a:p>
            </p:txBody>
          </p:sp>
          <p:sp>
            <p:nvSpPr>
              <p:cNvPr id="15" name="Freeform 11"/>
              <p:cNvSpPr>
                <a:spLocks noEditPoints="1"/>
              </p:cNvSpPr>
              <p:nvPr/>
            </p:nvSpPr>
            <p:spPr bwMode="auto">
              <a:xfrm>
                <a:off x="1476" y="765"/>
                <a:ext cx="112" cy="24"/>
              </a:xfrm>
              <a:custGeom>
                <a:avLst/>
                <a:gdLst>
                  <a:gd name="T0" fmla="*/ 182 w 1904"/>
                  <a:gd name="T1" fmla="*/ 137 h 404"/>
                  <a:gd name="T2" fmla="*/ 155 w 1904"/>
                  <a:gd name="T3" fmla="*/ 154 h 404"/>
                  <a:gd name="T4" fmla="*/ 138 w 1904"/>
                  <a:gd name="T5" fmla="*/ 185 h 404"/>
                  <a:gd name="T6" fmla="*/ 138 w 1904"/>
                  <a:gd name="T7" fmla="*/ 220 h 404"/>
                  <a:gd name="T8" fmla="*/ 155 w 1904"/>
                  <a:gd name="T9" fmla="*/ 250 h 404"/>
                  <a:gd name="T10" fmla="*/ 182 w 1904"/>
                  <a:gd name="T11" fmla="*/ 267 h 404"/>
                  <a:gd name="T12" fmla="*/ 1706 w 1904"/>
                  <a:gd name="T13" fmla="*/ 269 h 404"/>
                  <a:gd name="T14" fmla="*/ 1738 w 1904"/>
                  <a:gd name="T15" fmla="*/ 260 h 404"/>
                  <a:gd name="T16" fmla="*/ 1760 w 1904"/>
                  <a:gd name="T17" fmla="*/ 236 h 404"/>
                  <a:gd name="T18" fmla="*/ 1768 w 1904"/>
                  <a:gd name="T19" fmla="*/ 202 h 404"/>
                  <a:gd name="T20" fmla="*/ 1760 w 1904"/>
                  <a:gd name="T21" fmla="*/ 168 h 404"/>
                  <a:gd name="T22" fmla="*/ 1738 w 1904"/>
                  <a:gd name="T23" fmla="*/ 144 h 404"/>
                  <a:gd name="T24" fmla="*/ 1706 w 1904"/>
                  <a:gd name="T25" fmla="*/ 135 h 404"/>
                  <a:gd name="T26" fmla="*/ 199 w 1904"/>
                  <a:gd name="T27" fmla="*/ 0 h 404"/>
                  <a:gd name="T28" fmla="*/ 1739 w 1904"/>
                  <a:gd name="T29" fmla="*/ 3 h 404"/>
                  <a:gd name="T30" fmla="*/ 1797 w 1904"/>
                  <a:gd name="T31" fmla="*/ 22 h 404"/>
                  <a:gd name="T32" fmla="*/ 1847 w 1904"/>
                  <a:gd name="T33" fmla="*/ 59 h 404"/>
                  <a:gd name="T34" fmla="*/ 1883 w 1904"/>
                  <a:gd name="T35" fmla="*/ 109 h 404"/>
                  <a:gd name="T36" fmla="*/ 1902 w 1904"/>
                  <a:gd name="T37" fmla="*/ 169 h 404"/>
                  <a:gd name="T38" fmla="*/ 1902 w 1904"/>
                  <a:gd name="T39" fmla="*/ 235 h 404"/>
                  <a:gd name="T40" fmla="*/ 1883 w 1904"/>
                  <a:gd name="T41" fmla="*/ 295 h 404"/>
                  <a:gd name="T42" fmla="*/ 1847 w 1904"/>
                  <a:gd name="T43" fmla="*/ 345 h 404"/>
                  <a:gd name="T44" fmla="*/ 1797 w 1904"/>
                  <a:gd name="T45" fmla="*/ 381 h 404"/>
                  <a:gd name="T46" fmla="*/ 1739 w 1904"/>
                  <a:gd name="T47" fmla="*/ 401 h 404"/>
                  <a:gd name="T48" fmla="*/ 199 w 1904"/>
                  <a:gd name="T49" fmla="*/ 404 h 404"/>
                  <a:gd name="T50" fmla="*/ 136 w 1904"/>
                  <a:gd name="T51" fmla="*/ 394 h 404"/>
                  <a:gd name="T52" fmla="*/ 82 w 1904"/>
                  <a:gd name="T53" fmla="*/ 365 h 404"/>
                  <a:gd name="T54" fmla="*/ 39 w 1904"/>
                  <a:gd name="T55" fmla="*/ 321 h 404"/>
                  <a:gd name="T56" fmla="*/ 11 w 1904"/>
                  <a:gd name="T57" fmla="*/ 266 h 404"/>
                  <a:gd name="T58" fmla="*/ 0 w 1904"/>
                  <a:gd name="T59" fmla="*/ 202 h 404"/>
                  <a:gd name="T60" fmla="*/ 11 w 1904"/>
                  <a:gd name="T61" fmla="*/ 138 h 404"/>
                  <a:gd name="T62" fmla="*/ 39 w 1904"/>
                  <a:gd name="T63" fmla="*/ 83 h 404"/>
                  <a:gd name="T64" fmla="*/ 82 w 1904"/>
                  <a:gd name="T65" fmla="*/ 39 h 404"/>
                  <a:gd name="T66" fmla="*/ 136 w 1904"/>
                  <a:gd name="T67" fmla="*/ 10 h 404"/>
                  <a:gd name="T68" fmla="*/ 199 w 1904"/>
                  <a:gd name="T6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4" h="404">
                    <a:moveTo>
                      <a:pt x="199" y="135"/>
                    </a:moveTo>
                    <a:lnTo>
                      <a:pt x="182" y="137"/>
                    </a:lnTo>
                    <a:lnTo>
                      <a:pt x="167" y="144"/>
                    </a:lnTo>
                    <a:lnTo>
                      <a:pt x="155" y="154"/>
                    </a:lnTo>
                    <a:lnTo>
                      <a:pt x="145" y="168"/>
                    </a:lnTo>
                    <a:lnTo>
                      <a:pt x="138" y="185"/>
                    </a:lnTo>
                    <a:lnTo>
                      <a:pt x="136" y="202"/>
                    </a:lnTo>
                    <a:lnTo>
                      <a:pt x="138" y="220"/>
                    </a:lnTo>
                    <a:lnTo>
                      <a:pt x="145" y="236"/>
                    </a:lnTo>
                    <a:lnTo>
                      <a:pt x="155" y="250"/>
                    </a:lnTo>
                    <a:lnTo>
                      <a:pt x="167" y="260"/>
                    </a:lnTo>
                    <a:lnTo>
                      <a:pt x="182" y="267"/>
                    </a:lnTo>
                    <a:lnTo>
                      <a:pt x="199" y="269"/>
                    </a:lnTo>
                    <a:lnTo>
                      <a:pt x="1706" y="269"/>
                    </a:lnTo>
                    <a:lnTo>
                      <a:pt x="1723" y="267"/>
                    </a:lnTo>
                    <a:lnTo>
                      <a:pt x="1738" y="260"/>
                    </a:lnTo>
                    <a:lnTo>
                      <a:pt x="1750" y="250"/>
                    </a:lnTo>
                    <a:lnTo>
                      <a:pt x="1760" y="236"/>
                    </a:lnTo>
                    <a:lnTo>
                      <a:pt x="1766" y="220"/>
                    </a:lnTo>
                    <a:lnTo>
                      <a:pt x="1768" y="202"/>
                    </a:lnTo>
                    <a:lnTo>
                      <a:pt x="1766" y="185"/>
                    </a:lnTo>
                    <a:lnTo>
                      <a:pt x="1760" y="168"/>
                    </a:lnTo>
                    <a:lnTo>
                      <a:pt x="1750" y="154"/>
                    </a:lnTo>
                    <a:lnTo>
                      <a:pt x="1738" y="144"/>
                    </a:lnTo>
                    <a:lnTo>
                      <a:pt x="1723" y="137"/>
                    </a:lnTo>
                    <a:lnTo>
                      <a:pt x="1706" y="135"/>
                    </a:lnTo>
                    <a:lnTo>
                      <a:pt x="199" y="135"/>
                    </a:lnTo>
                    <a:close/>
                    <a:moveTo>
                      <a:pt x="199" y="0"/>
                    </a:moveTo>
                    <a:lnTo>
                      <a:pt x="1706" y="0"/>
                    </a:lnTo>
                    <a:lnTo>
                      <a:pt x="1739" y="3"/>
                    </a:lnTo>
                    <a:lnTo>
                      <a:pt x="1768" y="10"/>
                    </a:lnTo>
                    <a:lnTo>
                      <a:pt x="1797" y="22"/>
                    </a:lnTo>
                    <a:lnTo>
                      <a:pt x="1823" y="39"/>
                    </a:lnTo>
                    <a:lnTo>
                      <a:pt x="1847" y="59"/>
                    </a:lnTo>
                    <a:lnTo>
                      <a:pt x="1866" y="83"/>
                    </a:lnTo>
                    <a:lnTo>
                      <a:pt x="1883" y="109"/>
                    </a:lnTo>
                    <a:lnTo>
                      <a:pt x="1894" y="138"/>
                    </a:lnTo>
                    <a:lnTo>
                      <a:pt x="1902" y="169"/>
                    </a:lnTo>
                    <a:lnTo>
                      <a:pt x="1904" y="202"/>
                    </a:lnTo>
                    <a:lnTo>
                      <a:pt x="1902" y="235"/>
                    </a:lnTo>
                    <a:lnTo>
                      <a:pt x="1894" y="266"/>
                    </a:lnTo>
                    <a:lnTo>
                      <a:pt x="1883" y="295"/>
                    </a:lnTo>
                    <a:lnTo>
                      <a:pt x="1866" y="321"/>
                    </a:lnTo>
                    <a:lnTo>
                      <a:pt x="1847" y="345"/>
                    </a:lnTo>
                    <a:lnTo>
                      <a:pt x="1823" y="365"/>
                    </a:lnTo>
                    <a:lnTo>
                      <a:pt x="1797" y="381"/>
                    </a:lnTo>
                    <a:lnTo>
                      <a:pt x="1768" y="394"/>
                    </a:lnTo>
                    <a:lnTo>
                      <a:pt x="1739" y="401"/>
                    </a:lnTo>
                    <a:lnTo>
                      <a:pt x="1706" y="404"/>
                    </a:lnTo>
                    <a:lnTo>
                      <a:pt x="199" y="404"/>
                    </a:lnTo>
                    <a:lnTo>
                      <a:pt x="166" y="401"/>
                    </a:lnTo>
                    <a:lnTo>
                      <a:pt x="136" y="394"/>
                    </a:lnTo>
                    <a:lnTo>
                      <a:pt x="108" y="381"/>
                    </a:lnTo>
                    <a:lnTo>
                      <a:pt x="82" y="365"/>
                    </a:lnTo>
                    <a:lnTo>
                      <a:pt x="58" y="345"/>
                    </a:lnTo>
                    <a:lnTo>
                      <a:pt x="39" y="321"/>
                    </a:lnTo>
                    <a:lnTo>
                      <a:pt x="23" y="295"/>
                    </a:lnTo>
                    <a:lnTo>
                      <a:pt x="11" y="266"/>
                    </a:lnTo>
                    <a:lnTo>
                      <a:pt x="4" y="235"/>
                    </a:lnTo>
                    <a:lnTo>
                      <a:pt x="0" y="202"/>
                    </a:lnTo>
                    <a:lnTo>
                      <a:pt x="4" y="169"/>
                    </a:lnTo>
                    <a:lnTo>
                      <a:pt x="11" y="138"/>
                    </a:lnTo>
                    <a:lnTo>
                      <a:pt x="23" y="109"/>
                    </a:lnTo>
                    <a:lnTo>
                      <a:pt x="39" y="83"/>
                    </a:lnTo>
                    <a:lnTo>
                      <a:pt x="58" y="59"/>
                    </a:lnTo>
                    <a:lnTo>
                      <a:pt x="82" y="39"/>
                    </a:lnTo>
                    <a:lnTo>
                      <a:pt x="108" y="22"/>
                    </a:lnTo>
                    <a:lnTo>
                      <a:pt x="136" y="10"/>
                    </a:lnTo>
                    <a:lnTo>
                      <a:pt x="166" y="3"/>
                    </a:lnTo>
                    <a:lnTo>
                      <a:pt x="199" y="0"/>
                    </a:lnTo>
                    <a:close/>
                  </a:path>
                </a:pathLst>
              </a:custGeom>
              <a:solidFill>
                <a:schemeClr val="accent4"/>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pPr eaLnBrk="1" hangingPunct="1">
                  <a:lnSpc>
                    <a:spcPct val="115000"/>
                  </a:lnSpc>
                  <a:spcBef>
                    <a:spcPct val="20000"/>
                  </a:spcBef>
                  <a:buClr>
                    <a:srgbClr val="2877C4"/>
                  </a:buClr>
                  <a:buFont typeface="Wingdings" pitchFamily="2" charset="2"/>
                  <a:buNone/>
                </a:pPr>
                <a:endParaRPr lang="en-US" sz="3200" dirty="0">
                  <a:solidFill>
                    <a:srgbClr val="000000"/>
                  </a:solidFill>
                  <a:latin typeface="Arial" charset="0"/>
                  <a:ea typeface="+mn-ea"/>
                </a:endParaRPr>
              </a:p>
            </p:txBody>
          </p:sp>
          <p:sp>
            <p:nvSpPr>
              <p:cNvPr id="16" name="Freeform 12"/>
              <p:cNvSpPr>
                <a:spLocks/>
              </p:cNvSpPr>
              <p:nvPr/>
            </p:nvSpPr>
            <p:spPr bwMode="auto">
              <a:xfrm>
                <a:off x="1548" y="921"/>
                <a:ext cx="31" cy="22"/>
              </a:xfrm>
              <a:custGeom>
                <a:avLst/>
                <a:gdLst>
                  <a:gd name="T0" fmla="*/ 255 w 511"/>
                  <a:gd name="T1" fmla="*/ 0 h 506"/>
                  <a:gd name="T2" fmla="*/ 293 w 511"/>
                  <a:gd name="T3" fmla="*/ 2 h 506"/>
                  <a:gd name="T4" fmla="*/ 329 w 511"/>
                  <a:gd name="T5" fmla="*/ 11 h 506"/>
                  <a:gd name="T6" fmla="*/ 363 w 511"/>
                  <a:gd name="T7" fmla="*/ 24 h 506"/>
                  <a:gd name="T8" fmla="*/ 394 w 511"/>
                  <a:gd name="T9" fmla="*/ 41 h 506"/>
                  <a:gd name="T10" fmla="*/ 423 w 511"/>
                  <a:gd name="T11" fmla="*/ 63 h 506"/>
                  <a:gd name="T12" fmla="*/ 448 w 511"/>
                  <a:gd name="T13" fmla="*/ 87 h 506"/>
                  <a:gd name="T14" fmla="*/ 470 w 511"/>
                  <a:gd name="T15" fmla="*/ 116 h 506"/>
                  <a:gd name="T16" fmla="*/ 487 w 511"/>
                  <a:gd name="T17" fmla="*/ 146 h 506"/>
                  <a:gd name="T18" fmla="*/ 500 w 511"/>
                  <a:gd name="T19" fmla="*/ 180 h 506"/>
                  <a:gd name="T20" fmla="*/ 508 w 511"/>
                  <a:gd name="T21" fmla="*/ 216 h 506"/>
                  <a:gd name="T22" fmla="*/ 511 w 511"/>
                  <a:gd name="T23" fmla="*/ 253 h 506"/>
                  <a:gd name="T24" fmla="*/ 508 w 511"/>
                  <a:gd name="T25" fmla="*/ 291 h 506"/>
                  <a:gd name="T26" fmla="*/ 500 w 511"/>
                  <a:gd name="T27" fmla="*/ 327 h 506"/>
                  <a:gd name="T28" fmla="*/ 487 w 511"/>
                  <a:gd name="T29" fmla="*/ 361 h 506"/>
                  <a:gd name="T30" fmla="*/ 470 w 511"/>
                  <a:gd name="T31" fmla="*/ 391 h 506"/>
                  <a:gd name="T32" fmla="*/ 448 w 511"/>
                  <a:gd name="T33" fmla="*/ 420 h 506"/>
                  <a:gd name="T34" fmla="*/ 423 w 511"/>
                  <a:gd name="T35" fmla="*/ 444 h 506"/>
                  <a:gd name="T36" fmla="*/ 394 w 511"/>
                  <a:gd name="T37" fmla="*/ 466 h 506"/>
                  <a:gd name="T38" fmla="*/ 363 w 511"/>
                  <a:gd name="T39" fmla="*/ 483 h 506"/>
                  <a:gd name="T40" fmla="*/ 329 w 511"/>
                  <a:gd name="T41" fmla="*/ 496 h 506"/>
                  <a:gd name="T42" fmla="*/ 293 w 511"/>
                  <a:gd name="T43" fmla="*/ 503 h 506"/>
                  <a:gd name="T44" fmla="*/ 255 w 511"/>
                  <a:gd name="T45" fmla="*/ 506 h 506"/>
                  <a:gd name="T46" fmla="*/ 217 w 511"/>
                  <a:gd name="T47" fmla="*/ 503 h 506"/>
                  <a:gd name="T48" fmla="*/ 181 w 511"/>
                  <a:gd name="T49" fmla="*/ 496 h 506"/>
                  <a:gd name="T50" fmla="*/ 147 w 511"/>
                  <a:gd name="T51" fmla="*/ 483 h 506"/>
                  <a:gd name="T52" fmla="*/ 116 w 511"/>
                  <a:gd name="T53" fmla="*/ 466 h 506"/>
                  <a:gd name="T54" fmla="*/ 87 w 511"/>
                  <a:gd name="T55" fmla="*/ 444 h 506"/>
                  <a:gd name="T56" fmla="*/ 63 w 511"/>
                  <a:gd name="T57" fmla="*/ 420 h 506"/>
                  <a:gd name="T58" fmla="*/ 41 w 511"/>
                  <a:gd name="T59" fmla="*/ 391 h 506"/>
                  <a:gd name="T60" fmla="*/ 23 w 511"/>
                  <a:gd name="T61" fmla="*/ 361 h 506"/>
                  <a:gd name="T62" fmla="*/ 10 w 511"/>
                  <a:gd name="T63" fmla="*/ 327 h 506"/>
                  <a:gd name="T64" fmla="*/ 3 w 511"/>
                  <a:gd name="T65" fmla="*/ 291 h 506"/>
                  <a:gd name="T66" fmla="*/ 0 w 511"/>
                  <a:gd name="T67" fmla="*/ 253 h 506"/>
                  <a:gd name="T68" fmla="*/ 3 w 511"/>
                  <a:gd name="T69" fmla="*/ 216 h 506"/>
                  <a:gd name="T70" fmla="*/ 10 w 511"/>
                  <a:gd name="T71" fmla="*/ 180 h 506"/>
                  <a:gd name="T72" fmla="*/ 23 w 511"/>
                  <a:gd name="T73" fmla="*/ 146 h 506"/>
                  <a:gd name="T74" fmla="*/ 41 w 511"/>
                  <a:gd name="T75" fmla="*/ 116 h 506"/>
                  <a:gd name="T76" fmla="*/ 63 w 511"/>
                  <a:gd name="T77" fmla="*/ 87 h 506"/>
                  <a:gd name="T78" fmla="*/ 87 w 511"/>
                  <a:gd name="T79" fmla="*/ 63 h 506"/>
                  <a:gd name="T80" fmla="*/ 116 w 511"/>
                  <a:gd name="T81" fmla="*/ 41 h 506"/>
                  <a:gd name="T82" fmla="*/ 147 w 511"/>
                  <a:gd name="T83" fmla="*/ 24 h 506"/>
                  <a:gd name="T84" fmla="*/ 181 w 511"/>
                  <a:gd name="T85" fmla="*/ 11 h 506"/>
                  <a:gd name="T86" fmla="*/ 217 w 511"/>
                  <a:gd name="T87" fmla="*/ 2 h 506"/>
                  <a:gd name="T88" fmla="*/ 255 w 511"/>
                  <a:gd name="T89"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1" h="506">
                    <a:moveTo>
                      <a:pt x="255" y="0"/>
                    </a:moveTo>
                    <a:lnTo>
                      <a:pt x="293" y="2"/>
                    </a:lnTo>
                    <a:lnTo>
                      <a:pt x="329" y="11"/>
                    </a:lnTo>
                    <a:lnTo>
                      <a:pt x="363" y="24"/>
                    </a:lnTo>
                    <a:lnTo>
                      <a:pt x="394" y="41"/>
                    </a:lnTo>
                    <a:lnTo>
                      <a:pt x="423" y="63"/>
                    </a:lnTo>
                    <a:lnTo>
                      <a:pt x="448" y="87"/>
                    </a:lnTo>
                    <a:lnTo>
                      <a:pt x="470" y="116"/>
                    </a:lnTo>
                    <a:lnTo>
                      <a:pt x="487" y="146"/>
                    </a:lnTo>
                    <a:lnTo>
                      <a:pt x="500" y="180"/>
                    </a:lnTo>
                    <a:lnTo>
                      <a:pt x="508" y="216"/>
                    </a:lnTo>
                    <a:lnTo>
                      <a:pt x="511" y="253"/>
                    </a:lnTo>
                    <a:lnTo>
                      <a:pt x="508" y="291"/>
                    </a:lnTo>
                    <a:lnTo>
                      <a:pt x="500" y="327"/>
                    </a:lnTo>
                    <a:lnTo>
                      <a:pt x="487" y="361"/>
                    </a:lnTo>
                    <a:lnTo>
                      <a:pt x="470" y="391"/>
                    </a:lnTo>
                    <a:lnTo>
                      <a:pt x="448" y="420"/>
                    </a:lnTo>
                    <a:lnTo>
                      <a:pt x="423" y="444"/>
                    </a:lnTo>
                    <a:lnTo>
                      <a:pt x="394" y="466"/>
                    </a:lnTo>
                    <a:lnTo>
                      <a:pt x="363" y="483"/>
                    </a:lnTo>
                    <a:lnTo>
                      <a:pt x="329" y="496"/>
                    </a:lnTo>
                    <a:lnTo>
                      <a:pt x="293" y="503"/>
                    </a:lnTo>
                    <a:lnTo>
                      <a:pt x="255" y="506"/>
                    </a:lnTo>
                    <a:lnTo>
                      <a:pt x="217" y="503"/>
                    </a:lnTo>
                    <a:lnTo>
                      <a:pt x="181" y="496"/>
                    </a:lnTo>
                    <a:lnTo>
                      <a:pt x="147" y="483"/>
                    </a:lnTo>
                    <a:lnTo>
                      <a:pt x="116" y="466"/>
                    </a:lnTo>
                    <a:lnTo>
                      <a:pt x="87" y="444"/>
                    </a:lnTo>
                    <a:lnTo>
                      <a:pt x="63" y="420"/>
                    </a:lnTo>
                    <a:lnTo>
                      <a:pt x="41" y="391"/>
                    </a:lnTo>
                    <a:lnTo>
                      <a:pt x="23" y="361"/>
                    </a:lnTo>
                    <a:lnTo>
                      <a:pt x="10" y="327"/>
                    </a:lnTo>
                    <a:lnTo>
                      <a:pt x="3" y="291"/>
                    </a:lnTo>
                    <a:lnTo>
                      <a:pt x="0" y="253"/>
                    </a:lnTo>
                    <a:lnTo>
                      <a:pt x="3" y="216"/>
                    </a:lnTo>
                    <a:lnTo>
                      <a:pt x="10" y="180"/>
                    </a:lnTo>
                    <a:lnTo>
                      <a:pt x="23" y="146"/>
                    </a:lnTo>
                    <a:lnTo>
                      <a:pt x="41" y="116"/>
                    </a:lnTo>
                    <a:lnTo>
                      <a:pt x="63" y="87"/>
                    </a:lnTo>
                    <a:lnTo>
                      <a:pt x="87" y="63"/>
                    </a:lnTo>
                    <a:lnTo>
                      <a:pt x="116" y="41"/>
                    </a:lnTo>
                    <a:lnTo>
                      <a:pt x="147" y="24"/>
                    </a:lnTo>
                    <a:lnTo>
                      <a:pt x="181" y="11"/>
                    </a:lnTo>
                    <a:lnTo>
                      <a:pt x="217" y="2"/>
                    </a:lnTo>
                    <a:lnTo>
                      <a:pt x="255"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lnSpc>
                    <a:spcPct val="115000"/>
                  </a:lnSpc>
                  <a:spcBef>
                    <a:spcPct val="20000"/>
                  </a:spcBef>
                  <a:buClr>
                    <a:srgbClr val="2877C4"/>
                  </a:buClr>
                  <a:buFont typeface="Wingdings" pitchFamily="2" charset="2"/>
                  <a:buNone/>
                </a:pPr>
                <a:endParaRPr lang="en-US" sz="3200" dirty="0">
                  <a:solidFill>
                    <a:srgbClr val="000000"/>
                  </a:solidFill>
                  <a:latin typeface="Arial" charset="0"/>
                  <a:ea typeface="+mn-ea"/>
                </a:endParaRPr>
              </a:p>
            </p:txBody>
          </p:sp>
          <p:sp>
            <p:nvSpPr>
              <p:cNvPr id="17" name="Freeform 13"/>
              <p:cNvSpPr>
                <a:spLocks/>
              </p:cNvSpPr>
              <p:nvPr/>
            </p:nvSpPr>
            <p:spPr bwMode="auto">
              <a:xfrm>
                <a:off x="1503" y="867"/>
                <a:ext cx="32" cy="21"/>
              </a:xfrm>
              <a:custGeom>
                <a:avLst/>
                <a:gdLst>
                  <a:gd name="T0" fmla="*/ 272 w 544"/>
                  <a:gd name="T1" fmla="*/ 0 h 538"/>
                  <a:gd name="T2" fmla="*/ 312 w 544"/>
                  <a:gd name="T3" fmla="*/ 2 h 538"/>
                  <a:gd name="T4" fmla="*/ 351 w 544"/>
                  <a:gd name="T5" fmla="*/ 11 h 538"/>
                  <a:gd name="T6" fmla="*/ 387 w 544"/>
                  <a:gd name="T7" fmla="*/ 25 h 538"/>
                  <a:gd name="T8" fmla="*/ 420 w 544"/>
                  <a:gd name="T9" fmla="*/ 43 h 538"/>
                  <a:gd name="T10" fmla="*/ 451 w 544"/>
                  <a:gd name="T11" fmla="*/ 65 h 538"/>
                  <a:gd name="T12" fmla="*/ 478 w 544"/>
                  <a:gd name="T13" fmla="*/ 92 h 538"/>
                  <a:gd name="T14" fmla="*/ 501 w 544"/>
                  <a:gd name="T15" fmla="*/ 122 h 538"/>
                  <a:gd name="T16" fmla="*/ 519 w 544"/>
                  <a:gd name="T17" fmla="*/ 155 h 538"/>
                  <a:gd name="T18" fmla="*/ 532 w 544"/>
                  <a:gd name="T19" fmla="*/ 191 h 538"/>
                  <a:gd name="T20" fmla="*/ 541 w 544"/>
                  <a:gd name="T21" fmla="*/ 230 h 538"/>
                  <a:gd name="T22" fmla="*/ 544 w 544"/>
                  <a:gd name="T23" fmla="*/ 269 h 538"/>
                  <a:gd name="T24" fmla="*/ 541 w 544"/>
                  <a:gd name="T25" fmla="*/ 309 h 538"/>
                  <a:gd name="T26" fmla="*/ 532 w 544"/>
                  <a:gd name="T27" fmla="*/ 347 h 538"/>
                  <a:gd name="T28" fmla="*/ 519 w 544"/>
                  <a:gd name="T29" fmla="*/ 383 h 538"/>
                  <a:gd name="T30" fmla="*/ 501 w 544"/>
                  <a:gd name="T31" fmla="*/ 415 h 538"/>
                  <a:gd name="T32" fmla="*/ 478 w 544"/>
                  <a:gd name="T33" fmla="*/ 446 h 538"/>
                  <a:gd name="T34" fmla="*/ 451 w 544"/>
                  <a:gd name="T35" fmla="*/ 472 h 538"/>
                  <a:gd name="T36" fmla="*/ 420 w 544"/>
                  <a:gd name="T37" fmla="*/ 495 h 538"/>
                  <a:gd name="T38" fmla="*/ 387 w 544"/>
                  <a:gd name="T39" fmla="*/ 513 h 538"/>
                  <a:gd name="T40" fmla="*/ 351 w 544"/>
                  <a:gd name="T41" fmla="*/ 526 h 538"/>
                  <a:gd name="T42" fmla="*/ 312 w 544"/>
                  <a:gd name="T43" fmla="*/ 536 h 538"/>
                  <a:gd name="T44" fmla="*/ 272 w 544"/>
                  <a:gd name="T45" fmla="*/ 538 h 538"/>
                  <a:gd name="T46" fmla="*/ 232 w 544"/>
                  <a:gd name="T47" fmla="*/ 536 h 538"/>
                  <a:gd name="T48" fmla="*/ 193 w 544"/>
                  <a:gd name="T49" fmla="*/ 526 h 538"/>
                  <a:gd name="T50" fmla="*/ 157 w 544"/>
                  <a:gd name="T51" fmla="*/ 513 h 538"/>
                  <a:gd name="T52" fmla="*/ 124 w 544"/>
                  <a:gd name="T53" fmla="*/ 495 h 538"/>
                  <a:gd name="T54" fmla="*/ 94 w 544"/>
                  <a:gd name="T55" fmla="*/ 472 h 538"/>
                  <a:gd name="T56" fmla="*/ 67 w 544"/>
                  <a:gd name="T57" fmla="*/ 446 h 538"/>
                  <a:gd name="T58" fmla="*/ 44 w 544"/>
                  <a:gd name="T59" fmla="*/ 415 h 538"/>
                  <a:gd name="T60" fmla="*/ 26 w 544"/>
                  <a:gd name="T61" fmla="*/ 383 h 538"/>
                  <a:gd name="T62" fmla="*/ 12 w 544"/>
                  <a:gd name="T63" fmla="*/ 347 h 538"/>
                  <a:gd name="T64" fmla="*/ 3 w 544"/>
                  <a:gd name="T65" fmla="*/ 309 h 538"/>
                  <a:gd name="T66" fmla="*/ 0 w 544"/>
                  <a:gd name="T67" fmla="*/ 269 h 538"/>
                  <a:gd name="T68" fmla="*/ 3 w 544"/>
                  <a:gd name="T69" fmla="*/ 230 h 538"/>
                  <a:gd name="T70" fmla="*/ 12 w 544"/>
                  <a:gd name="T71" fmla="*/ 191 h 538"/>
                  <a:gd name="T72" fmla="*/ 26 w 544"/>
                  <a:gd name="T73" fmla="*/ 155 h 538"/>
                  <a:gd name="T74" fmla="*/ 44 w 544"/>
                  <a:gd name="T75" fmla="*/ 122 h 538"/>
                  <a:gd name="T76" fmla="*/ 67 w 544"/>
                  <a:gd name="T77" fmla="*/ 92 h 538"/>
                  <a:gd name="T78" fmla="*/ 94 w 544"/>
                  <a:gd name="T79" fmla="*/ 65 h 538"/>
                  <a:gd name="T80" fmla="*/ 124 w 544"/>
                  <a:gd name="T81" fmla="*/ 43 h 538"/>
                  <a:gd name="T82" fmla="*/ 157 w 544"/>
                  <a:gd name="T83" fmla="*/ 25 h 538"/>
                  <a:gd name="T84" fmla="*/ 193 w 544"/>
                  <a:gd name="T85" fmla="*/ 11 h 538"/>
                  <a:gd name="T86" fmla="*/ 232 w 544"/>
                  <a:gd name="T87" fmla="*/ 2 h 538"/>
                  <a:gd name="T88" fmla="*/ 272 w 544"/>
                  <a:gd name="T89"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4" h="538">
                    <a:moveTo>
                      <a:pt x="272" y="0"/>
                    </a:moveTo>
                    <a:lnTo>
                      <a:pt x="312" y="2"/>
                    </a:lnTo>
                    <a:lnTo>
                      <a:pt x="351" y="11"/>
                    </a:lnTo>
                    <a:lnTo>
                      <a:pt x="387" y="25"/>
                    </a:lnTo>
                    <a:lnTo>
                      <a:pt x="420" y="43"/>
                    </a:lnTo>
                    <a:lnTo>
                      <a:pt x="451" y="65"/>
                    </a:lnTo>
                    <a:lnTo>
                      <a:pt x="478" y="92"/>
                    </a:lnTo>
                    <a:lnTo>
                      <a:pt x="501" y="122"/>
                    </a:lnTo>
                    <a:lnTo>
                      <a:pt x="519" y="155"/>
                    </a:lnTo>
                    <a:lnTo>
                      <a:pt x="532" y="191"/>
                    </a:lnTo>
                    <a:lnTo>
                      <a:pt x="541" y="230"/>
                    </a:lnTo>
                    <a:lnTo>
                      <a:pt x="544" y="269"/>
                    </a:lnTo>
                    <a:lnTo>
                      <a:pt x="541" y="309"/>
                    </a:lnTo>
                    <a:lnTo>
                      <a:pt x="532" y="347"/>
                    </a:lnTo>
                    <a:lnTo>
                      <a:pt x="519" y="383"/>
                    </a:lnTo>
                    <a:lnTo>
                      <a:pt x="501" y="415"/>
                    </a:lnTo>
                    <a:lnTo>
                      <a:pt x="478" y="446"/>
                    </a:lnTo>
                    <a:lnTo>
                      <a:pt x="451" y="472"/>
                    </a:lnTo>
                    <a:lnTo>
                      <a:pt x="420" y="495"/>
                    </a:lnTo>
                    <a:lnTo>
                      <a:pt x="387" y="513"/>
                    </a:lnTo>
                    <a:lnTo>
                      <a:pt x="351" y="526"/>
                    </a:lnTo>
                    <a:lnTo>
                      <a:pt x="312" y="536"/>
                    </a:lnTo>
                    <a:lnTo>
                      <a:pt x="272" y="538"/>
                    </a:lnTo>
                    <a:lnTo>
                      <a:pt x="232" y="536"/>
                    </a:lnTo>
                    <a:lnTo>
                      <a:pt x="193" y="526"/>
                    </a:lnTo>
                    <a:lnTo>
                      <a:pt x="157" y="513"/>
                    </a:lnTo>
                    <a:lnTo>
                      <a:pt x="124" y="495"/>
                    </a:lnTo>
                    <a:lnTo>
                      <a:pt x="94" y="472"/>
                    </a:lnTo>
                    <a:lnTo>
                      <a:pt x="67" y="446"/>
                    </a:lnTo>
                    <a:lnTo>
                      <a:pt x="44" y="415"/>
                    </a:lnTo>
                    <a:lnTo>
                      <a:pt x="26" y="383"/>
                    </a:lnTo>
                    <a:lnTo>
                      <a:pt x="12" y="347"/>
                    </a:lnTo>
                    <a:lnTo>
                      <a:pt x="3" y="309"/>
                    </a:lnTo>
                    <a:lnTo>
                      <a:pt x="0" y="269"/>
                    </a:lnTo>
                    <a:lnTo>
                      <a:pt x="3" y="230"/>
                    </a:lnTo>
                    <a:lnTo>
                      <a:pt x="12" y="191"/>
                    </a:lnTo>
                    <a:lnTo>
                      <a:pt x="26" y="155"/>
                    </a:lnTo>
                    <a:lnTo>
                      <a:pt x="44" y="122"/>
                    </a:lnTo>
                    <a:lnTo>
                      <a:pt x="67" y="92"/>
                    </a:lnTo>
                    <a:lnTo>
                      <a:pt x="94" y="65"/>
                    </a:lnTo>
                    <a:lnTo>
                      <a:pt x="124" y="43"/>
                    </a:lnTo>
                    <a:lnTo>
                      <a:pt x="157" y="25"/>
                    </a:lnTo>
                    <a:lnTo>
                      <a:pt x="193" y="11"/>
                    </a:lnTo>
                    <a:lnTo>
                      <a:pt x="232" y="2"/>
                    </a:lnTo>
                    <a:lnTo>
                      <a:pt x="272"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lnSpc>
                    <a:spcPct val="115000"/>
                  </a:lnSpc>
                  <a:spcBef>
                    <a:spcPct val="20000"/>
                  </a:spcBef>
                  <a:buClr>
                    <a:srgbClr val="2877C4"/>
                  </a:buClr>
                  <a:buFont typeface="Wingdings" pitchFamily="2" charset="2"/>
                  <a:buNone/>
                </a:pPr>
                <a:endParaRPr lang="en-US" sz="3200" dirty="0">
                  <a:solidFill>
                    <a:srgbClr val="000000"/>
                  </a:solidFill>
                  <a:latin typeface="Arial" charset="0"/>
                  <a:ea typeface="+mn-ea"/>
                </a:endParaRPr>
              </a:p>
            </p:txBody>
          </p:sp>
          <p:sp>
            <p:nvSpPr>
              <p:cNvPr id="18" name="Freeform 14"/>
              <p:cNvSpPr>
                <a:spLocks/>
              </p:cNvSpPr>
              <p:nvPr/>
            </p:nvSpPr>
            <p:spPr bwMode="auto">
              <a:xfrm>
                <a:off x="1532" y="817"/>
                <a:ext cx="23" cy="14"/>
              </a:xfrm>
              <a:custGeom>
                <a:avLst/>
                <a:gdLst>
                  <a:gd name="T0" fmla="*/ 197 w 394"/>
                  <a:gd name="T1" fmla="*/ 0 h 389"/>
                  <a:gd name="T2" fmla="*/ 232 w 394"/>
                  <a:gd name="T3" fmla="*/ 3 h 389"/>
                  <a:gd name="T4" fmla="*/ 266 w 394"/>
                  <a:gd name="T5" fmla="*/ 12 h 389"/>
                  <a:gd name="T6" fmla="*/ 297 w 394"/>
                  <a:gd name="T7" fmla="*/ 26 h 389"/>
                  <a:gd name="T8" fmla="*/ 324 w 394"/>
                  <a:gd name="T9" fmla="*/ 45 h 389"/>
                  <a:gd name="T10" fmla="*/ 348 w 394"/>
                  <a:gd name="T11" fmla="*/ 69 h 389"/>
                  <a:gd name="T12" fmla="*/ 367 w 394"/>
                  <a:gd name="T13" fmla="*/ 96 h 389"/>
                  <a:gd name="T14" fmla="*/ 382 w 394"/>
                  <a:gd name="T15" fmla="*/ 126 h 389"/>
                  <a:gd name="T16" fmla="*/ 391 w 394"/>
                  <a:gd name="T17" fmla="*/ 160 h 389"/>
                  <a:gd name="T18" fmla="*/ 394 w 394"/>
                  <a:gd name="T19" fmla="*/ 194 h 389"/>
                  <a:gd name="T20" fmla="*/ 391 w 394"/>
                  <a:gd name="T21" fmla="*/ 229 h 389"/>
                  <a:gd name="T22" fmla="*/ 382 w 394"/>
                  <a:gd name="T23" fmla="*/ 263 h 389"/>
                  <a:gd name="T24" fmla="*/ 367 w 394"/>
                  <a:gd name="T25" fmla="*/ 292 h 389"/>
                  <a:gd name="T26" fmla="*/ 348 w 394"/>
                  <a:gd name="T27" fmla="*/ 320 h 389"/>
                  <a:gd name="T28" fmla="*/ 324 w 394"/>
                  <a:gd name="T29" fmla="*/ 343 h 389"/>
                  <a:gd name="T30" fmla="*/ 297 w 394"/>
                  <a:gd name="T31" fmla="*/ 363 h 389"/>
                  <a:gd name="T32" fmla="*/ 266 w 394"/>
                  <a:gd name="T33" fmla="*/ 377 h 389"/>
                  <a:gd name="T34" fmla="*/ 232 w 394"/>
                  <a:gd name="T35" fmla="*/ 386 h 389"/>
                  <a:gd name="T36" fmla="*/ 197 w 394"/>
                  <a:gd name="T37" fmla="*/ 389 h 389"/>
                  <a:gd name="T38" fmla="*/ 162 w 394"/>
                  <a:gd name="T39" fmla="*/ 386 h 389"/>
                  <a:gd name="T40" fmla="*/ 128 w 394"/>
                  <a:gd name="T41" fmla="*/ 377 h 389"/>
                  <a:gd name="T42" fmla="*/ 98 w 394"/>
                  <a:gd name="T43" fmla="*/ 363 h 389"/>
                  <a:gd name="T44" fmla="*/ 70 w 394"/>
                  <a:gd name="T45" fmla="*/ 343 h 389"/>
                  <a:gd name="T46" fmla="*/ 47 w 394"/>
                  <a:gd name="T47" fmla="*/ 320 h 389"/>
                  <a:gd name="T48" fmla="*/ 27 w 394"/>
                  <a:gd name="T49" fmla="*/ 292 h 389"/>
                  <a:gd name="T50" fmla="*/ 13 w 394"/>
                  <a:gd name="T51" fmla="*/ 263 h 389"/>
                  <a:gd name="T52" fmla="*/ 4 w 394"/>
                  <a:gd name="T53" fmla="*/ 229 h 389"/>
                  <a:gd name="T54" fmla="*/ 0 w 394"/>
                  <a:gd name="T55" fmla="*/ 194 h 389"/>
                  <a:gd name="T56" fmla="*/ 4 w 394"/>
                  <a:gd name="T57" fmla="*/ 160 h 389"/>
                  <a:gd name="T58" fmla="*/ 13 w 394"/>
                  <a:gd name="T59" fmla="*/ 126 h 389"/>
                  <a:gd name="T60" fmla="*/ 27 w 394"/>
                  <a:gd name="T61" fmla="*/ 96 h 389"/>
                  <a:gd name="T62" fmla="*/ 47 w 394"/>
                  <a:gd name="T63" fmla="*/ 69 h 389"/>
                  <a:gd name="T64" fmla="*/ 70 w 394"/>
                  <a:gd name="T65" fmla="*/ 45 h 389"/>
                  <a:gd name="T66" fmla="*/ 98 w 394"/>
                  <a:gd name="T67" fmla="*/ 26 h 389"/>
                  <a:gd name="T68" fmla="*/ 128 w 394"/>
                  <a:gd name="T69" fmla="*/ 12 h 389"/>
                  <a:gd name="T70" fmla="*/ 162 w 394"/>
                  <a:gd name="T71" fmla="*/ 3 h 389"/>
                  <a:gd name="T72" fmla="*/ 197 w 394"/>
                  <a:gd name="T73"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4" h="389">
                    <a:moveTo>
                      <a:pt x="197" y="0"/>
                    </a:moveTo>
                    <a:lnTo>
                      <a:pt x="232" y="3"/>
                    </a:lnTo>
                    <a:lnTo>
                      <a:pt x="266" y="12"/>
                    </a:lnTo>
                    <a:lnTo>
                      <a:pt x="297" y="26"/>
                    </a:lnTo>
                    <a:lnTo>
                      <a:pt x="324" y="45"/>
                    </a:lnTo>
                    <a:lnTo>
                      <a:pt x="348" y="69"/>
                    </a:lnTo>
                    <a:lnTo>
                      <a:pt x="367" y="96"/>
                    </a:lnTo>
                    <a:lnTo>
                      <a:pt x="382" y="126"/>
                    </a:lnTo>
                    <a:lnTo>
                      <a:pt x="391" y="160"/>
                    </a:lnTo>
                    <a:lnTo>
                      <a:pt x="394" y="194"/>
                    </a:lnTo>
                    <a:lnTo>
                      <a:pt x="391" y="229"/>
                    </a:lnTo>
                    <a:lnTo>
                      <a:pt x="382" y="263"/>
                    </a:lnTo>
                    <a:lnTo>
                      <a:pt x="367" y="292"/>
                    </a:lnTo>
                    <a:lnTo>
                      <a:pt x="348" y="320"/>
                    </a:lnTo>
                    <a:lnTo>
                      <a:pt x="324" y="343"/>
                    </a:lnTo>
                    <a:lnTo>
                      <a:pt x="297" y="363"/>
                    </a:lnTo>
                    <a:lnTo>
                      <a:pt x="266" y="377"/>
                    </a:lnTo>
                    <a:lnTo>
                      <a:pt x="232" y="386"/>
                    </a:lnTo>
                    <a:lnTo>
                      <a:pt x="197" y="389"/>
                    </a:lnTo>
                    <a:lnTo>
                      <a:pt x="162" y="386"/>
                    </a:lnTo>
                    <a:lnTo>
                      <a:pt x="128" y="377"/>
                    </a:lnTo>
                    <a:lnTo>
                      <a:pt x="98" y="363"/>
                    </a:lnTo>
                    <a:lnTo>
                      <a:pt x="70" y="343"/>
                    </a:lnTo>
                    <a:lnTo>
                      <a:pt x="47" y="320"/>
                    </a:lnTo>
                    <a:lnTo>
                      <a:pt x="27" y="292"/>
                    </a:lnTo>
                    <a:lnTo>
                      <a:pt x="13" y="263"/>
                    </a:lnTo>
                    <a:lnTo>
                      <a:pt x="4" y="229"/>
                    </a:lnTo>
                    <a:lnTo>
                      <a:pt x="0" y="194"/>
                    </a:lnTo>
                    <a:lnTo>
                      <a:pt x="4" y="160"/>
                    </a:lnTo>
                    <a:lnTo>
                      <a:pt x="13" y="126"/>
                    </a:lnTo>
                    <a:lnTo>
                      <a:pt x="27" y="96"/>
                    </a:lnTo>
                    <a:lnTo>
                      <a:pt x="47" y="69"/>
                    </a:lnTo>
                    <a:lnTo>
                      <a:pt x="70" y="45"/>
                    </a:lnTo>
                    <a:lnTo>
                      <a:pt x="98" y="26"/>
                    </a:lnTo>
                    <a:lnTo>
                      <a:pt x="128" y="12"/>
                    </a:lnTo>
                    <a:lnTo>
                      <a:pt x="162" y="3"/>
                    </a:lnTo>
                    <a:lnTo>
                      <a:pt x="197"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lnSpc>
                    <a:spcPct val="115000"/>
                  </a:lnSpc>
                  <a:spcBef>
                    <a:spcPct val="20000"/>
                  </a:spcBef>
                  <a:buClr>
                    <a:srgbClr val="2877C4"/>
                  </a:buClr>
                  <a:buFont typeface="Wingdings" pitchFamily="2" charset="2"/>
                  <a:buNone/>
                </a:pPr>
                <a:endParaRPr lang="en-US" sz="3200" dirty="0">
                  <a:solidFill>
                    <a:srgbClr val="000000"/>
                  </a:solidFill>
                  <a:latin typeface="Arial" charset="0"/>
                  <a:ea typeface="+mn-ea"/>
                </a:endParaRPr>
              </a:p>
            </p:txBody>
          </p:sp>
        </p:grpSp>
      </p:grpSp>
      <p:pic>
        <p:nvPicPr>
          <p:cNvPr id="19" name="Picture 18" descr="lesson_question-01.eps"/>
          <p:cNvPicPr/>
          <p:nvPr/>
        </p:nvPicPr>
        <p:blipFill>
          <a:blip r:embed="rId4" cstate="print">
            <a:extLst>
              <a:ext uri="{28A0092B-C50C-407E-A947-70E740481C1C}">
                <a14:useLocalDpi xmlns:a14="http://schemas.microsoft.com/office/drawing/2010/main" val="0"/>
              </a:ext>
            </a:extLst>
          </a:blip>
          <a:stretch>
            <a:fillRect/>
          </a:stretch>
        </p:blipFill>
        <p:spPr>
          <a:xfrm>
            <a:off x="7787640" y="104775"/>
            <a:ext cx="1280161" cy="1038225"/>
          </a:xfrm>
          <a:prstGeom prst="rect">
            <a:avLst/>
          </a:prstGeom>
        </p:spPr>
      </p:pic>
    </p:spTree>
    <p:extLst>
      <p:ext uri="{BB962C8B-B14F-4D97-AF65-F5344CB8AC3E}">
        <p14:creationId xmlns:p14="http://schemas.microsoft.com/office/powerpoint/2010/main" val="406833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6" y="1377153"/>
            <a:ext cx="9121545" cy="5480848"/>
          </a:xfrm>
        </p:spPr>
        <p:txBody>
          <a:bodyPr lIns="191480" rIns="191480"/>
          <a:lstStyle/>
          <a:p>
            <a:pPr lvl="1"/>
            <a:r>
              <a:rPr lang="en-US" dirty="0"/>
              <a:t>You are making hamburgers for a group of friends at lunch.</a:t>
            </a:r>
          </a:p>
          <a:p>
            <a:pPr lvl="1"/>
            <a:r>
              <a:rPr lang="en-US" dirty="0"/>
              <a:t>Each sandwich uses </a:t>
            </a:r>
            <a:r>
              <a:rPr lang="en-US" dirty="0">
                <a:solidFill>
                  <a:srgbClr val="00B050"/>
                </a:solidFill>
              </a:rPr>
              <a:t>0.25 lb </a:t>
            </a:r>
            <a:r>
              <a:rPr lang="en-US" dirty="0"/>
              <a:t>ground beef + 1 bun (</a:t>
            </a:r>
            <a:r>
              <a:rPr lang="en-US" i="1" dirty="0">
                <a:latin typeface="Times New Roman" panose="02020603050405020304" pitchFamily="18" charset="0"/>
                <a:cs typeface="Times New Roman" panose="02020603050405020304" pitchFamily="18" charset="0"/>
              </a:rPr>
              <a:t>top &amp; bottom</a:t>
            </a:r>
            <a:r>
              <a:rPr lang="en-US" dirty="0"/>
              <a:t>) </a:t>
            </a:r>
          </a:p>
          <a:p>
            <a:pPr lvl="1"/>
            <a:r>
              <a:rPr lang="en-US" dirty="0"/>
              <a:t>You have </a:t>
            </a:r>
            <a:r>
              <a:rPr lang="en-US" dirty="0">
                <a:solidFill>
                  <a:srgbClr val="FF0000"/>
                </a:solidFill>
              </a:rPr>
              <a:t>2.5 lb </a:t>
            </a:r>
            <a:r>
              <a:rPr lang="en-US" dirty="0"/>
              <a:t>ground beef and 8 buns</a:t>
            </a:r>
          </a:p>
          <a:p>
            <a:pPr lvl="1"/>
            <a:r>
              <a:rPr lang="en-US" dirty="0">
                <a:solidFill>
                  <a:srgbClr val="7030A0"/>
                </a:solidFill>
              </a:rPr>
              <a:t>How many sandwiches can be made?</a:t>
            </a:r>
          </a:p>
        </p:txBody>
      </p:sp>
      <p:pic>
        <p:nvPicPr>
          <p:cNvPr id="10" name="Content Placeholder 9" descr="Hamburger_sandwich.jpg"/>
          <p:cNvPicPr>
            <a:picLocks noGrp="1" noChangeAspect="1"/>
          </p:cNvPicPr>
          <p:nvPr>
            <p:ph sz="quarter" idx="13"/>
          </p:nvPr>
        </p:nvPicPr>
        <p:blipFill>
          <a:blip r:embed="rId3" cstate="print"/>
          <a:srcRect t="-9243" b="-9243"/>
          <a:stretch>
            <a:fillRect/>
          </a:stretch>
        </p:blipFill>
        <p:spPr>
          <a:xfrm>
            <a:off x="5849425" y="2895600"/>
            <a:ext cx="3294577" cy="3962400"/>
          </a:xfrm>
        </p:spPr>
      </p:pic>
      <p:sp>
        <p:nvSpPr>
          <p:cNvPr id="2" name="Title 1"/>
          <p:cNvSpPr>
            <a:spLocks noGrp="1"/>
          </p:cNvSpPr>
          <p:nvPr>
            <p:ph type="title"/>
          </p:nvPr>
        </p:nvSpPr>
        <p:spPr>
          <a:xfrm>
            <a:off x="10" y="0"/>
            <a:ext cx="9143996" cy="1371600"/>
          </a:xfrm>
        </p:spPr>
        <p:txBody>
          <a:bodyPr/>
          <a:lstStyle/>
          <a:p>
            <a:r>
              <a:rPr lang="en-US" dirty="0"/>
              <a:t>Do You Have Enough?</a:t>
            </a:r>
          </a:p>
        </p:txBody>
      </p:sp>
      <p:pic>
        <p:nvPicPr>
          <p:cNvPr id="5" name="Picture 4" descr="think_about_it-01.eps"/>
          <p:cNvPicPr/>
          <p:nvPr/>
        </p:nvPicPr>
        <p:blipFill>
          <a:blip r:embed="rId4">
            <a:extLst>
              <a:ext uri="{28A0092B-C50C-407E-A947-70E740481C1C}">
                <a14:useLocalDpi xmlns:a14="http://schemas.microsoft.com/office/drawing/2010/main" val="0"/>
              </a:ext>
            </a:extLst>
          </a:blip>
          <a:stretch>
            <a:fillRect/>
          </a:stretch>
        </p:blipFill>
        <p:spPr>
          <a:xfrm>
            <a:off x="7924799" y="76200"/>
            <a:ext cx="1196748" cy="990600"/>
          </a:xfrm>
          <a:prstGeom prst="rect">
            <a:avLst/>
          </a:prstGeom>
        </p:spPr>
      </p:pic>
    </p:spTree>
    <p:extLst>
      <p:ext uri="{BB962C8B-B14F-4D97-AF65-F5344CB8AC3E}">
        <p14:creationId xmlns:p14="http://schemas.microsoft.com/office/powerpoint/2010/main" val="377428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 y="1377153"/>
            <a:ext cx="9143998" cy="5480848"/>
          </a:xfrm>
        </p:spPr>
        <p:txBody>
          <a:bodyPr lIns="191480" rIns="191480"/>
          <a:lstStyle/>
          <a:p>
            <a:pPr lvl="1"/>
            <a:r>
              <a:rPr lang="en-US" sz="1800" dirty="0"/>
              <a:t>You are making hamburgers for a group of friends at lunch.</a:t>
            </a:r>
          </a:p>
          <a:p>
            <a:pPr lvl="1">
              <a:spcBef>
                <a:spcPts val="601"/>
              </a:spcBef>
            </a:pPr>
            <a:r>
              <a:rPr lang="en-US" sz="1800" dirty="0"/>
              <a:t>Each sandwich uses </a:t>
            </a:r>
            <a:r>
              <a:rPr lang="en-US" sz="1800" dirty="0">
                <a:solidFill>
                  <a:srgbClr val="00B050"/>
                </a:solidFill>
              </a:rPr>
              <a:t>0.25 lb </a:t>
            </a:r>
            <a:r>
              <a:rPr lang="en-US" sz="1800" dirty="0"/>
              <a:t>ground beef + 1 bun (top &amp; bottom) </a:t>
            </a:r>
          </a:p>
          <a:p>
            <a:pPr lvl="1">
              <a:spcBef>
                <a:spcPts val="601"/>
              </a:spcBef>
            </a:pPr>
            <a:r>
              <a:rPr lang="en-US" sz="1800" dirty="0"/>
              <a:t>You have </a:t>
            </a:r>
            <a:r>
              <a:rPr lang="en-US" sz="1800" dirty="0">
                <a:solidFill>
                  <a:srgbClr val="FF0000"/>
                </a:solidFill>
              </a:rPr>
              <a:t>2.5 lb </a:t>
            </a:r>
            <a:r>
              <a:rPr lang="en-US" sz="1800" dirty="0"/>
              <a:t>ground beef and 8 buns</a:t>
            </a:r>
          </a:p>
          <a:p>
            <a:pPr lvl="1"/>
            <a:r>
              <a:rPr lang="en-US" sz="1800" dirty="0">
                <a:solidFill>
                  <a:srgbClr val="7030A0"/>
                </a:solidFill>
              </a:rPr>
              <a:t>How many sandwiches can be made?</a:t>
            </a:r>
          </a:p>
          <a:p>
            <a:pPr lvl="1">
              <a:spcBef>
                <a:spcPts val="1800"/>
              </a:spcBef>
            </a:pPr>
            <a:r>
              <a:rPr lang="en-US" dirty="0"/>
              <a:t> In THEORY: </a:t>
            </a:r>
          </a:p>
          <a:p>
            <a:pPr marL="1586" lvl="1" indent="0">
              <a:spcBef>
                <a:spcPts val="601"/>
              </a:spcBef>
              <a:buNone/>
              <a:tabLst>
                <a:tab pos="283316" algn="l"/>
              </a:tabLst>
            </a:pPr>
            <a:r>
              <a:rPr lang="en-US" dirty="0">
                <a:solidFill>
                  <a:srgbClr val="FF0000"/>
                </a:solidFill>
              </a:rPr>
              <a:t>	2.5 </a:t>
            </a:r>
            <a:r>
              <a:rPr lang="en-US" dirty="0" err="1">
                <a:solidFill>
                  <a:srgbClr val="FF0000"/>
                </a:solidFill>
              </a:rPr>
              <a:t>lb</a:t>
            </a:r>
            <a:r>
              <a:rPr lang="en-US" dirty="0">
                <a:solidFill>
                  <a:srgbClr val="FF0000"/>
                </a:solidFill>
              </a:rPr>
              <a:t> / 0.25 </a:t>
            </a:r>
            <a:r>
              <a:rPr lang="en-US" dirty="0" err="1">
                <a:solidFill>
                  <a:srgbClr val="FF0000"/>
                </a:solidFill>
              </a:rPr>
              <a:t>lb</a:t>
            </a:r>
            <a:r>
              <a:rPr lang="en-US" dirty="0">
                <a:solidFill>
                  <a:srgbClr val="FF0000"/>
                </a:solidFill>
              </a:rPr>
              <a:t>/burger  = </a:t>
            </a:r>
            <a:r>
              <a:rPr lang="en-US" u="sng" dirty="0">
                <a:solidFill>
                  <a:srgbClr val="FF0000"/>
                </a:solidFill>
              </a:rPr>
              <a:t>10 burgers</a:t>
            </a:r>
          </a:p>
          <a:p>
            <a:pPr lvl="1">
              <a:spcBef>
                <a:spcPts val="1800"/>
              </a:spcBef>
            </a:pPr>
            <a:r>
              <a:rPr lang="en-US" dirty="0">
                <a:solidFill>
                  <a:srgbClr val="0070C0"/>
                </a:solidFill>
              </a:rPr>
              <a:t>ACTUALLY, since you only have 8 buns, </a:t>
            </a:r>
          </a:p>
          <a:p>
            <a:pPr marL="1586" lvl="1" indent="0">
              <a:spcBef>
                <a:spcPts val="0"/>
              </a:spcBef>
              <a:buNone/>
              <a:tabLst>
                <a:tab pos="283316" algn="l"/>
              </a:tabLst>
            </a:pPr>
            <a:r>
              <a:rPr lang="en-US" dirty="0">
                <a:solidFill>
                  <a:srgbClr val="0070C0"/>
                </a:solidFill>
              </a:rPr>
              <a:t>	you can only make 8 burgers.</a:t>
            </a:r>
          </a:p>
          <a:p>
            <a:pPr lvl="1">
              <a:spcBef>
                <a:spcPts val="1800"/>
              </a:spcBef>
              <a:tabLst>
                <a:tab pos="392526" algn="l"/>
              </a:tabLst>
            </a:pPr>
            <a:r>
              <a:rPr lang="en-US" dirty="0">
                <a:solidFill>
                  <a:srgbClr val="00B050"/>
                </a:solidFill>
              </a:rPr>
              <a:t>You will therefore, have EXCESS </a:t>
            </a:r>
          </a:p>
          <a:p>
            <a:pPr marL="1586" lvl="1" indent="0">
              <a:spcBef>
                <a:spcPts val="0"/>
              </a:spcBef>
              <a:buNone/>
              <a:tabLst>
                <a:tab pos="283316" algn="l"/>
              </a:tabLst>
            </a:pPr>
            <a:r>
              <a:rPr lang="en-US" dirty="0">
                <a:solidFill>
                  <a:srgbClr val="00B050"/>
                </a:solidFill>
              </a:rPr>
              <a:t>	ground beef because we run out of buns.</a:t>
            </a:r>
          </a:p>
        </p:txBody>
      </p:sp>
      <p:pic>
        <p:nvPicPr>
          <p:cNvPr id="10" name="Content Placeholder 9" descr="Hamburger_sandwich.jpg"/>
          <p:cNvPicPr>
            <a:picLocks noGrp="1" noChangeAspect="1"/>
          </p:cNvPicPr>
          <p:nvPr>
            <p:ph sz="quarter" idx="13"/>
          </p:nvPr>
        </p:nvPicPr>
        <p:blipFill>
          <a:blip r:embed="rId3" cstate="print"/>
          <a:srcRect t="-9243" b="-9243"/>
          <a:stretch>
            <a:fillRect/>
          </a:stretch>
        </p:blipFill>
        <p:spPr>
          <a:xfrm>
            <a:off x="5849425" y="2895600"/>
            <a:ext cx="3294577" cy="3962400"/>
          </a:xfrm>
        </p:spPr>
      </p:pic>
      <p:sp>
        <p:nvSpPr>
          <p:cNvPr id="2" name="Title 1"/>
          <p:cNvSpPr>
            <a:spLocks noGrp="1"/>
          </p:cNvSpPr>
          <p:nvPr>
            <p:ph type="title"/>
          </p:nvPr>
        </p:nvSpPr>
        <p:spPr>
          <a:xfrm>
            <a:off x="10" y="0"/>
            <a:ext cx="9143996" cy="1371600"/>
          </a:xfrm>
        </p:spPr>
        <p:txBody>
          <a:bodyPr/>
          <a:lstStyle/>
          <a:p>
            <a:r>
              <a:rPr lang="en-US" dirty="0"/>
              <a:t>Do You Have Enough?</a:t>
            </a:r>
          </a:p>
        </p:txBody>
      </p:sp>
      <p:pic>
        <p:nvPicPr>
          <p:cNvPr id="5" name="Picture 4" descr="think_about_it-01.eps"/>
          <p:cNvPicPr/>
          <p:nvPr/>
        </p:nvPicPr>
        <p:blipFill>
          <a:blip r:embed="rId4">
            <a:extLst>
              <a:ext uri="{28A0092B-C50C-407E-A947-70E740481C1C}">
                <a14:useLocalDpi xmlns:a14="http://schemas.microsoft.com/office/drawing/2010/main" val="0"/>
              </a:ext>
            </a:extLst>
          </a:blip>
          <a:stretch>
            <a:fillRect/>
          </a:stretch>
        </p:blipFill>
        <p:spPr>
          <a:xfrm>
            <a:off x="7924799" y="76200"/>
            <a:ext cx="1196748" cy="990600"/>
          </a:xfrm>
          <a:prstGeom prst="rect">
            <a:avLst/>
          </a:prstGeom>
        </p:spPr>
      </p:pic>
    </p:spTree>
    <p:extLst>
      <p:ext uri="{BB962C8B-B14F-4D97-AF65-F5344CB8AC3E}">
        <p14:creationId xmlns:p14="http://schemas.microsoft.com/office/powerpoint/2010/main" val="289257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500"/>
                                        <p:tgtEl>
                                          <p:spTgt spid="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500"/>
                                        <p:tgtEl>
                                          <p:spTgt spid="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fade">
                                      <p:cBhvr>
                                        <p:cTn id="22" dur="500"/>
                                        <p:tgtEl>
                                          <p:spTgt spid="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9" end="9"/>
                                            </p:txEl>
                                          </p:spTgt>
                                        </p:tgtEl>
                                        <p:attrNameLst>
                                          <p:attrName>style.visibility</p:attrName>
                                        </p:attrNameLst>
                                      </p:cBhvr>
                                      <p:to>
                                        <p:strVal val="visible"/>
                                      </p:to>
                                    </p:set>
                                    <p:animEffect transition="in" filter="fade">
                                      <p:cBhvr>
                                        <p:cTn id="3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pPr marL="1586" lvl="1" indent="0">
              <a:buNone/>
            </a:pPr>
            <a:r>
              <a:rPr lang="en-US" b="1" dirty="0">
                <a:solidFill>
                  <a:srgbClr val="5B8F22"/>
                </a:solidFill>
              </a:rPr>
              <a:t>Limiting Reactant:</a:t>
            </a:r>
            <a:r>
              <a:rPr lang="en-US" dirty="0"/>
              <a:t> </a:t>
            </a:r>
          </a:p>
          <a:p>
            <a:pPr marL="1586" lvl="1" indent="0">
              <a:spcBef>
                <a:spcPts val="601"/>
              </a:spcBef>
              <a:buNone/>
            </a:pPr>
            <a:r>
              <a:rPr lang="en-US" dirty="0"/>
              <a:t>the reactant that controls the amount of product that forms; the reactant that is consumed completely during a reaction.</a:t>
            </a:r>
          </a:p>
          <a:p>
            <a:pPr marL="1586" lvl="1" indent="0">
              <a:spcBef>
                <a:spcPts val="1800"/>
              </a:spcBef>
              <a:buNone/>
            </a:pPr>
            <a:r>
              <a:rPr lang="en-US" b="1" dirty="0">
                <a:solidFill>
                  <a:srgbClr val="FF0000"/>
                </a:solidFill>
              </a:rPr>
              <a:t>Excess Reactant</a:t>
            </a:r>
            <a:r>
              <a:rPr lang="en-US" dirty="0">
                <a:solidFill>
                  <a:srgbClr val="FF0000"/>
                </a:solidFill>
              </a:rPr>
              <a:t>: </a:t>
            </a:r>
          </a:p>
          <a:p>
            <a:pPr marL="1586" lvl="1" indent="0">
              <a:spcBef>
                <a:spcPts val="601"/>
              </a:spcBef>
              <a:buNone/>
            </a:pPr>
            <a:r>
              <a:rPr lang="en-US" dirty="0"/>
              <a:t>any reactant that is not consumed completely during a reaction and is left over.</a:t>
            </a:r>
            <a:endParaRPr lang="en-US" b="1" dirty="0"/>
          </a:p>
        </p:txBody>
      </p:sp>
      <p:sp>
        <p:nvSpPr>
          <p:cNvPr id="10" name="Content Placeholder 9"/>
          <p:cNvSpPr>
            <a:spLocks noGrp="1"/>
          </p:cNvSpPr>
          <p:nvPr>
            <p:ph sz="quarter" idx="13"/>
          </p:nvPr>
        </p:nvSpPr>
        <p:spPr/>
        <p:txBody>
          <a:bodyPr lIns="182335" tIns="91166" rIns="182335"/>
          <a:lstStyle/>
          <a:p>
            <a:pPr marL="1586" lvl="1" indent="0">
              <a:buNone/>
            </a:pPr>
            <a:r>
              <a:rPr lang="en-US" b="1" dirty="0">
                <a:solidFill>
                  <a:srgbClr val="5B8F22"/>
                </a:solidFill>
              </a:rPr>
              <a:t>Limiting Reactant:</a:t>
            </a:r>
            <a:r>
              <a:rPr lang="en-US" dirty="0"/>
              <a:t>  buns</a:t>
            </a:r>
          </a:p>
          <a:p>
            <a:pPr marL="1586" lvl="1" indent="0">
              <a:buNone/>
            </a:pPr>
            <a:r>
              <a:rPr lang="en-US" b="1" dirty="0">
                <a:solidFill>
                  <a:srgbClr val="FF0000"/>
                </a:solidFill>
              </a:rPr>
              <a:t>Excess Reactant</a:t>
            </a:r>
            <a:r>
              <a:rPr lang="en-US" dirty="0">
                <a:solidFill>
                  <a:srgbClr val="FF0000"/>
                </a:solidFill>
              </a:rPr>
              <a:t>: </a:t>
            </a:r>
            <a:r>
              <a:rPr lang="en-US" dirty="0"/>
              <a:t>ground beef</a:t>
            </a:r>
          </a:p>
        </p:txBody>
      </p:sp>
      <p:sp>
        <p:nvSpPr>
          <p:cNvPr id="2" name="Title 1"/>
          <p:cNvSpPr>
            <a:spLocks noGrp="1"/>
          </p:cNvSpPr>
          <p:nvPr>
            <p:ph type="title"/>
          </p:nvPr>
        </p:nvSpPr>
        <p:spPr>
          <a:xfrm>
            <a:off x="12" y="0"/>
            <a:ext cx="9143992" cy="1371600"/>
          </a:xfrm>
        </p:spPr>
        <p:txBody>
          <a:bodyPr/>
          <a:lstStyle/>
          <a:p>
            <a:r>
              <a:rPr lang="en-US" dirty="0"/>
              <a:t>Limiting and Excess Reactants</a:t>
            </a:r>
          </a:p>
        </p:txBody>
      </p:sp>
      <p:pic>
        <p:nvPicPr>
          <p:cNvPr id="12" name="Content Placeholder 9" descr="Hamburger_sandwich.jpg"/>
          <p:cNvPicPr>
            <a:picLocks noChangeAspect="1"/>
          </p:cNvPicPr>
          <p:nvPr/>
        </p:nvPicPr>
        <p:blipFill>
          <a:blip r:embed="rId3" cstate="print"/>
          <a:srcRect t="-9243" b="-9243"/>
          <a:stretch>
            <a:fillRect/>
          </a:stretch>
        </p:blipFill>
        <p:spPr bwMode="auto">
          <a:xfrm>
            <a:off x="5531077" y="2438400"/>
            <a:ext cx="2555556" cy="30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3"/>
          <p:cNvSpPr txBox="1">
            <a:spLocks noChangeArrowheads="1"/>
          </p:cNvSpPr>
          <p:nvPr/>
        </p:nvSpPr>
        <p:spPr bwMode="auto">
          <a:xfrm>
            <a:off x="80292" y="5545500"/>
            <a:ext cx="8682708" cy="1007160"/>
          </a:xfrm>
          <a:prstGeom prst="rect">
            <a:avLst/>
          </a:prstGeom>
          <a:solidFill>
            <a:schemeClr val="tx2"/>
          </a:solidFill>
          <a:ln>
            <a:noFill/>
          </a:ln>
          <a:effectLst/>
        </p:spPr>
        <p:txBody>
          <a:bodyPr vert="horz" wrap="square" lIns="325294" tIns="95612" rIns="325294" bIns="95612" numCol="1" anchor="t" anchorCtr="0" compatLnSpc="1">
            <a:prstTxWarp prst="textNoShape">
              <a:avLst/>
            </a:prstTxWarp>
            <a:spAutoFit/>
          </a:bodyPr>
          <a:lstStyle>
            <a:lvl1pPr algn="l" rtl="0" fontAlgn="base">
              <a:lnSpc>
                <a:spcPct val="115000"/>
              </a:lnSpc>
              <a:spcBef>
                <a:spcPct val="20000"/>
              </a:spcBef>
              <a:spcAft>
                <a:spcPts val="1200"/>
              </a:spcAft>
              <a:buClr>
                <a:srgbClr val="2877C4"/>
              </a:buClr>
              <a:buFont typeface="Arial Unicode MS" pitchFamily="34" charset="-128"/>
              <a:defRPr sz="2400">
                <a:solidFill>
                  <a:srgbClr val="000000"/>
                </a:solidFill>
                <a:latin typeface="+mn-lt"/>
                <a:ea typeface="+mn-ea"/>
                <a:cs typeface="+mn-cs"/>
              </a:defRPr>
            </a:lvl1pPr>
            <a:lvl2pPr marL="230188" indent="-228600" algn="l" rtl="0" fontAlgn="base">
              <a:lnSpc>
                <a:spcPct val="115000"/>
              </a:lnSpc>
              <a:spcBef>
                <a:spcPct val="20000"/>
              </a:spcBef>
              <a:spcAft>
                <a:spcPts val="1200"/>
              </a:spcAft>
              <a:buClr>
                <a:srgbClr val="D6156C"/>
              </a:buClr>
              <a:buChar char="•"/>
              <a:defRPr sz="2400">
                <a:solidFill>
                  <a:srgbClr val="000000"/>
                </a:solidFill>
                <a:latin typeface="+mn-lt"/>
              </a:defRPr>
            </a:lvl2pPr>
            <a:lvl3pPr marL="796925" indent="-227013" algn="l" rtl="0" fontAlgn="base">
              <a:lnSpc>
                <a:spcPct val="115000"/>
              </a:lnSpc>
              <a:spcBef>
                <a:spcPct val="20000"/>
              </a:spcBef>
              <a:spcAft>
                <a:spcPts val="1200"/>
              </a:spcAft>
              <a:buClr>
                <a:srgbClr val="5B8F22"/>
              </a:buClr>
              <a:buChar char="•"/>
              <a:defRPr sz="2400">
                <a:solidFill>
                  <a:srgbClr val="000000"/>
                </a:solidFill>
                <a:latin typeface="+mn-lt"/>
              </a:defRPr>
            </a:lvl3pPr>
            <a:lvl4pPr marL="1493838" indent="-234950" algn="l" rtl="0" fontAlgn="base">
              <a:lnSpc>
                <a:spcPct val="115000"/>
              </a:lnSpc>
              <a:spcBef>
                <a:spcPct val="20000"/>
              </a:spcBef>
              <a:spcAft>
                <a:spcPts val="1200"/>
              </a:spcAft>
              <a:buClr>
                <a:srgbClr val="5F5F5F"/>
              </a:buClr>
              <a:buFont typeface="Wingdings" pitchFamily="2" charset="2"/>
              <a:buChar char="§"/>
              <a:defRPr sz="2400">
                <a:solidFill>
                  <a:srgbClr val="000000"/>
                </a:solidFill>
                <a:latin typeface="+mn-lt"/>
              </a:defRPr>
            </a:lvl4pPr>
            <a:lvl5pPr marL="2055813" indent="-227013" algn="l" rtl="0" fontAlgn="base">
              <a:lnSpc>
                <a:spcPct val="115000"/>
              </a:lnSpc>
              <a:spcBef>
                <a:spcPct val="20000"/>
              </a:spcBef>
              <a:spcAft>
                <a:spcPct val="0"/>
              </a:spcAft>
              <a:buChar char="»"/>
              <a:defRPr sz="2400">
                <a:solidFill>
                  <a:srgbClr val="000000"/>
                </a:solidFill>
                <a:latin typeface="+mn-lt"/>
              </a:defRPr>
            </a:lvl5pPr>
            <a:lvl6pPr marL="2513013" indent="-227013" algn="l" rtl="0" fontAlgn="base">
              <a:lnSpc>
                <a:spcPct val="115000"/>
              </a:lnSpc>
              <a:spcBef>
                <a:spcPct val="20000"/>
              </a:spcBef>
              <a:spcAft>
                <a:spcPct val="0"/>
              </a:spcAft>
              <a:buChar char="»"/>
              <a:defRPr sz="1800">
                <a:solidFill>
                  <a:srgbClr val="000000"/>
                </a:solidFill>
                <a:latin typeface="+mn-lt"/>
              </a:defRPr>
            </a:lvl6pPr>
            <a:lvl7pPr marL="2970213" indent="-227013" algn="l" rtl="0" fontAlgn="base">
              <a:lnSpc>
                <a:spcPct val="115000"/>
              </a:lnSpc>
              <a:spcBef>
                <a:spcPct val="20000"/>
              </a:spcBef>
              <a:spcAft>
                <a:spcPct val="0"/>
              </a:spcAft>
              <a:buChar char="»"/>
              <a:defRPr sz="1800">
                <a:solidFill>
                  <a:srgbClr val="000000"/>
                </a:solidFill>
                <a:latin typeface="+mn-lt"/>
              </a:defRPr>
            </a:lvl7pPr>
            <a:lvl8pPr marL="3427413" indent="-227013" algn="l" rtl="0" fontAlgn="base">
              <a:lnSpc>
                <a:spcPct val="115000"/>
              </a:lnSpc>
              <a:spcBef>
                <a:spcPct val="20000"/>
              </a:spcBef>
              <a:spcAft>
                <a:spcPct val="0"/>
              </a:spcAft>
              <a:buChar char="»"/>
              <a:defRPr sz="1800">
                <a:solidFill>
                  <a:srgbClr val="000000"/>
                </a:solidFill>
                <a:latin typeface="+mn-lt"/>
              </a:defRPr>
            </a:lvl8pPr>
            <a:lvl9pPr marL="3884613" indent="-227013" algn="l" rtl="0" fontAlgn="base">
              <a:lnSpc>
                <a:spcPct val="115000"/>
              </a:lnSpc>
              <a:spcBef>
                <a:spcPct val="20000"/>
              </a:spcBef>
              <a:spcAft>
                <a:spcPct val="0"/>
              </a:spcAft>
              <a:buChar char="»"/>
              <a:defRPr sz="1800">
                <a:solidFill>
                  <a:srgbClr val="000000"/>
                </a:solidFill>
                <a:latin typeface="+mn-lt"/>
              </a:defRPr>
            </a:lvl9pPr>
          </a:lstStyle>
          <a:p>
            <a:pPr eaLnBrk="1" hangingPunct="1">
              <a:buFont typeface="Wingdings" pitchFamily="2" charset="2"/>
              <a:buNone/>
            </a:pPr>
            <a:r>
              <a:rPr lang="en-US" sz="2300" b="1" dirty="0">
                <a:solidFill>
                  <a:srgbClr val="FFFFFF"/>
                </a:solidFill>
              </a:rPr>
              <a:t>Limiting &amp; excess reactant determinations must be based on molar quantities &amp; stoichiometric relationships.</a:t>
            </a:r>
          </a:p>
        </p:txBody>
      </p:sp>
    </p:spTree>
    <p:extLst>
      <p:ext uri="{BB962C8B-B14F-4D97-AF65-F5344CB8AC3E}">
        <p14:creationId xmlns:p14="http://schemas.microsoft.com/office/powerpoint/2010/main" val="99445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fade">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6" y="1377153"/>
            <a:ext cx="4495794" cy="5480848"/>
          </a:xfrm>
        </p:spPr>
        <p:txBody>
          <a:bodyPr lIns="182335" tIns="91166" bIns="91166"/>
          <a:lstStyle/>
          <a:p>
            <a:r>
              <a:rPr lang="en-US" dirty="0"/>
              <a:t>Hydrogen and nitrogen react to produce ammonia according to the following equation:</a:t>
            </a:r>
          </a:p>
          <a:p>
            <a:r>
              <a:rPr lang="en-US" dirty="0"/>
              <a:t>3H</a:t>
            </a:r>
            <a:r>
              <a:rPr lang="en-US" baseline="-25000" dirty="0"/>
              <a:t>2</a:t>
            </a:r>
            <a:r>
              <a:rPr lang="en-US" dirty="0"/>
              <a:t>(g) + N</a:t>
            </a:r>
            <a:r>
              <a:rPr lang="en-US" baseline="-25000" dirty="0"/>
              <a:t>2</a:t>
            </a:r>
            <a:r>
              <a:rPr lang="en-US" dirty="0"/>
              <a:t>(g) ⟶</a:t>
            </a:r>
            <a:r>
              <a:rPr lang="en-US" dirty="0">
                <a:sym typeface="Wingdings" pitchFamily="2" charset="2"/>
              </a:rPr>
              <a:t> 2NH</a:t>
            </a:r>
            <a:r>
              <a:rPr lang="en-US" baseline="-25000" dirty="0">
                <a:sym typeface="Wingdings" pitchFamily="2" charset="2"/>
              </a:rPr>
              <a:t>3</a:t>
            </a:r>
            <a:r>
              <a:rPr lang="en-US" dirty="0">
                <a:sym typeface="Wingdings" pitchFamily="2" charset="2"/>
              </a:rPr>
              <a:t>(g)</a:t>
            </a:r>
          </a:p>
          <a:p>
            <a:r>
              <a:rPr lang="en-US" dirty="0">
                <a:sym typeface="Wingdings" pitchFamily="2" charset="2"/>
              </a:rPr>
              <a:t>If 5.00 g H</a:t>
            </a:r>
            <a:r>
              <a:rPr lang="en-US" baseline="-25000" dirty="0">
                <a:sym typeface="Wingdings" pitchFamily="2" charset="2"/>
              </a:rPr>
              <a:t>2</a:t>
            </a:r>
            <a:r>
              <a:rPr lang="en-US" dirty="0">
                <a:sym typeface="Wingdings" pitchFamily="2" charset="2"/>
              </a:rPr>
              <a:t> react with 50.0 g N</a:t>
            </a:r>
            <a:r>
              <a:rPr lang="en-US" baseline="-25000" dirty="0">
                <a:sym typeface="Wingdings" pitchFamily="2" charset="2"/>
              </a:rPr>
              <a:t>2</a:t>
            </a:r>
            <a:r>
              <a:rPr lang="en-US" dirty="0">
                <a:sym typeface="Wingdings" pitchFamily="2" charset="2"/>
              </a:rPr>
              <a:t>, </a:t>
            </a:r>
            <a:r>
              <a:rPr lang="en-US" dirty="0">
                <a:solidFill>
                  <a:srgbClr val="0070C0"/>
                </a:solidFill>
                <a:effectLst>
                  <a:outerShdw blurRad="38100" dist="38100" dir="2700000" algn="tl">
                    <a:srgbClr val="000000">
                      <a:alpha val="43137"/>
                    </a:srgbClr>
                  </a:outerShdw>
                </a:effectLst>
                <a:sym typeface="Wingdings" pitchFamily="2" charset="2"/>
              </a:rPr>
              <a:t>what is the limiting reactant?</a:t>
            </a:r>
          </a:p>
          <a:p>
            <a:endParaRPr lang="en-US" sz="2100" dirty="0"/>
          </a:p>
        </p:txBody>
      </p:sp>
      <p:sp>
        <p:nvSpPr>
          <p:cNvPr id="10" name="Content Placeholder 9"/>
          <p:cNvSpPr>
            <a:spLocks noGrp="1"/>
          </p:cNvSpPr>
          <p:nvPr>
            <p:ph sz="quarter" idx="13"/>
          </p:nvPr>
        </p:nvSpPr>
        <p:spPr>
          <a:xfrm>
            <a:off x="4419599" y="1377155"/>
            <a:ext cx="4724401" cy="5480845"/>
          </a:xfrm>
        </p:spPr>
        <p:txBody>
          <a:bodyPr lIns="182335" tIns="91166" rIns="182335" bIns="91166"/>
          <a:lstStyle/>
          <a:p>
            <a:r>
              <a:rPr lang="en-US" sz="2000" dirty="0">
                <a:solidFill>
                  <a:srgbClr val="FF0000"/>
                </a:solidFill>
              </a:rPr>
              <a:t>Find Moles based on Amount Given:</a:t>
            </a:r>
          </a:p>
          <a:p>
            <a:pPr>
              <a:lnSpc>
                <a:spcPct val="100000"/>
              </a:lnSpc>
              <a:spcBef>
                <a:spcPts val="0"/>
              </a:spcBef>
              <a:tabLst>
                <a:tab pos="566632" algn="l"/>
              </a:tabLst>
            </a:pPr>
            <a:r>
              <a:rPr lang="en-US" dirty="0">
                <a:sym typeface="Wingdings" pitchFamily="2" charset="2"/>
              </a:rPr>
              <a:t> </a:t>
            </a:r>
            <a:endParaRPr lang="en-US" dirty="0">
              <a:solidFill>
                <a:srgbClr val="0070C0"/>
              </a:solidFill>
            </a:endParaRPr>
          </a:p>
          <a:p>
            <a:pPr>
              <a:lnSpc>
                <a:spcPct val="100000"/>
              </a:lnSpc>
              <a:spcBef>
                <a:spcPts val="0"/>
              </a:spcBef>
              <a:tabLst>
                <a:tab pos="566632" algn="l"/>
              </a:tabLst>
            </a:pPr>
            <a:r>
              <a:rPr lang="en-US" dirty="0"/>
              <a:t> </a:t>
            </a:r>
          </a:p>
          <a:p>
            <a:r>
              <a:rPr lang="en-US" dirty="0">
                <a:solidFill>
                  <a:srgbClr val="FF0000"/>
                </a:solidFill>
              </a:rPr>
              <a:t>Use Mole ratios:</a:t>
            </a:r>
          </a:p>
          <a:p>
            <a:pPr>
              <a:lnSpc>
                <a:spcPct val="100000"/>
              </a:lnSpc>
              <a:spcBef>
                <a:spcPts val="0"/>
              </a:spcBef>
              <a:tabLst>
                <a:tab pos="566632" algn="l"/>
              </a:tabLst>
            </a:pPr>
            <a:r>
              <a:rPr lang="en-US" dirty="0">
                <a:sym typeface="Wingdings" pitchFamily="2" charset="2"/>
              </a:rPr>
              <a:t> </a:t>
            </a:r>
            <a:endParaRPr lang="en-US" dirty="0"/>
          </a:p>
          <a:p>
            <a:pPr>
              <a:lnSpc>
                <a:spcPct val="100000"/>
              </a:lnSpc>
              <a:spcBef>
                <a:spcPts val="0"/>
              </a:spcBef>
              <a:tabLst>
                <a:tab pos="566632" algn="l"/>
              </a:tabLst>
            </a:pPr>
            <a:r>
              <a:rPr lang="en-US" dirty="0"/>
              <a:t> </a:t>
            </a:r>
          </a:p>
          <a:p>
            <a:pPr algn="ctr">
              <a:lnSpc>
                <a:spcPct val="100000"/>
              </a:lnSpc>
              <a:spcBef>
                <a:spcPts val="601"/>
              </a:spcBef>
              <a:tabLst>
                <a:tab pos="566632" algn="l"/>
              </a:tabLst>
            </a:pPr>
            <a:r>
              <a:rPr lang="en-US" dirty="0"/>
              <a:t> </a:t>
            </a:r>
            <a:endParaRPr lang="en-US" baseline="-25000" dirty="0">
              <a:solidFill>
                <a:srgbClr val="0070C0"/>
              </a:solidFill>
            </a:endParaRPr>
          </a:p>
          <a:p>
            <a:r>
              <a:rPr lang="en-US" dirty="0">
                <a:solidFill>
                  <a:srgbClr val="FF0000"/>
                </a:solidFill>
              </a:rPr>
              <a:t>Compare Theoretical Values:</a:t>
            </a:r>
          </a:p>
          <a:p>
            <a:pPr>
              <a:lnSpc>
                <a:spcPct val="100000"/>
              </a:lnSpc>
              <a:spcBef>
                <a:spcPts val="0"/>
              </a:spcBef>
              <a:tabLst>
                <a:tab pos="566632" algn="l"/>
              </a:tabLst>
            </a:pPr>
            <a:r>
              <a:rPr lang="en-US" dirty="0"/>
              <a:t>	</a:t>
            </a:r>
          </a:p>
        </p:txBody>
      </p:sp>
      <p:sp>
        <p:nvSpPr>
          <p:cNvPr id="2" name="Title 1"/>
          <p:cNvSpPr>
            <a:spLocks noGrp="1"/>
          </p:cNvSpPr>
          <p:nvPr>
            <p:ph type="title"/>
          </p:nvPr>
        </p:nvSpPr>
        <p:spPr>
          <a:xfrm>
            <a:off x="10" y="0"/>
            <a:ext cx="9143996" cy="1371600"/>
          </a:xfrm>
        </p:spPr>
        <p:txBody>
          <a:bodyPr/>
          <a:lstStyle/>
          <a:p>
            <a:r>
              <a:rPr lang="en-US" dirty="0"/>
              <a:t>	Limiting Reactants and Stoichiometry</a:t>
            </a:r>
          </a:p>
        </p:txBody>
      </p:sp>
      <p:pic>
        <p:nvPicPr>
          <p:cNvPr id="7" name="Picture 6"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881636" cy="952500"/>
          </a:xfrm>
          <a:prstGeom prst="rect">
            <a:avLst/>
          </a:prstGeom>
        </p:spPr>
      </p:pic>
    </p:spTree>
    <p:extLst>
      <p:ext uri="{BB962C8B-B14F-4D97-AF65-F5344CB8AC3E}">
        <p14:creationId xmlns:p14="http://schemas.microsoft.com/office/powerpoint/2010/main" val="271908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animEffect transition="in" filter="fade">
                                      <p:cBhvr>
                                        <p:cTn id="27"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6" y="1377153"/>
            <a:ext cx="4495794" cy="5480848"/>
          </a:xfrm>
        </p:spPr>
        <p:txBody>
          <a:bodyPr lIns="182335" tIns="91166" bIns="91166"/>
          <a:lstStyle/>
          <a:p>
            <a:r>
              <a:rPr lang="en-US" dirty="0"/>
              <a:t>Hydrogen and nitrogen react to produce ammonia according to the following equation:</a:t>
            </a:r>
          </a:p>
          <a:p>
            <a:r>
              <a:rPr lang="en-US" dirty="0"/>
              <a:t>3H</a:t>
            </a:r>
            <a:r>
              <a:rPr lang="en-US" baseline="-25000" dirty="0"/>
              <a:t>2</a:t>
            </a:r>
            <a:r>
              <a:rPr lang="en-US" dirty="0"/>
              <a:t>(g) + N</a:t>
            </a:r>
            <a:r>
              <a:rPr lang="en-US" baseline="-25000" dirty="0"/>
              <a:t>2</a:t>
            </a:r>
            <a:r>
              <a:rPr lang="en-US" dirty="0"/>
              <a:t>(g) ⟶</a:t>
            </a:r>
            <a:r>
              <a:rPr lang="en-US" dirty="0">
                <a:sym typeface="Wingdings" pitchFamily="2" charset="2"/>
              </a:rPr>
              <a:t> 2NH</a:t>
            </a:r>
            <a:r>
              <a:rPr lang="en-US" baseline="-25000" dirty="0">
                <a:sym typeface="Wingdings" pitchFamily="2" charset="2"/>
              </a:rPr>
              <a:t>3</a:t>
            </a:r>
            <a:r>
              <a:rPr lang="en-US" dirty="0">
                <a:sym typeface="Wingdings" pitchFamily="2" charset="2"/>
              </a:rPr>
              <a:t>(g)</a:t>
            </a:r>
          </a:p>
          <a:p>
            <a:r>
              <a:rPr lang="en-US" dirty="0">
                <a:sym typeface="Wingdings" pitchFamily="2" charset="2"/>
              </a:rPr>
              <a:t>If 5.00 g H</a:t>
            </a:r>
            <a:r>
              <a:rPr lang="en-US" baseline="-25000" dirty="0">
                <a:sym typeface="Wingdings" pitchFamily="2" charset="2"/>
              </a:rPr>
              <a:t>2</a:t>
            </a:r>
            <a:r>
              <a:rPr lang="en-US" dirty="0">
                <a:sym typeface="Wingdings" pitchFamily="2" charset="2"/>
              </a:rPr>
              <a:t> react with 50.0 g N</a:t>
            </a:r>
            <a:r>
              <a:rPr lang="en-US" baseline="-25000" dirty="0">
                <a:sym typeface="Wingdings" pitchFamily="2" charset="2"/>
              </a:rPr>
              <a:t>2</a:t>
            </a:r>
            <a:r>
              <a:rPr lang="en-US" dirty="0">
                <a:sym typeface="Wingdings" pitchFamily="2" charset="2"/>
              </a:rPr>
              <a:t>, what is the limiting reactant?</a:t>
            </a:r>
          </a:p>
          <a:p>
            <a:r>
              <a:rPr lang="en-US" kern="1200" dirty="0">
                <a:solidFill>
                  <a:srgbClr val="7030A0"/>
                </a:solidFill>
                <a:latin typeface="Book Antiqua"/>
                <a:cs typeface="Book Antiqua"/>
              </a:rPr>
              <a:t>You cannot tell the limiting reactant based on grams, but only based on </a:t>
            </a:r>
            <a:r>
              <a:rPr lang="en-US" b="1" kern="1200" dirty="0">
                <a:solidFill>
                  <a:srgbClr val="00B050"/>
                </a:solidFill>
                <a:latin typeface="Book Antiqua"/>
                <a:cs typeface="Book Antiqua"/>
              </a:rPr>
              <a:t>moles (the standard) AND the mole ratio</a:t>
            </a:r>
            <a:r>
              <a:rPr lang="en-US" sz="2100" kern="1200" dirty="0">
                <a:solidFill>
                  <a:schemeClr val="tx1"/>
                </a:solidFill>
                <a:latin typeface="Book Antiqua"/>
                <a:cs typeface="Book Antiqua"/>
              </a:rPr>
              <a:t>. This is stoichiometry!</a:t>
            </a:r>
            <a:endParaRPr lang="en-US" sz="2100" dirty="0"/>
          </a:p>
        </p:txBody>
      </p:sp>
      <p:sp>
        <p:nvSpPr>
          <p:cNvPr id="10" name="Content Placeholder 9"/>
          <p:cNvSpPr>
            <a:spLocks noGrp="1"/>
          </p:cNvSpPr>
          <p:nvPr>
            <p:ph sz="quarter" idx="13"/>
          </p:nvPr>
        </p:nvSpPr>
        <p:spPr>
          <a:xfrm>
            <a:off x="4419599" y="1377155"/>
            <a:ext cx="4724401" cy="5480845"/>
          </a:xfrm>
        </p:spPr>
        <p:txBody>
          <a:bodyPr lIns="182335" tIns="91166" rIns="182335" bIns="91166"/>
          <a:lstStyle/>
          <a:p>
            <a:r>
              <a:rPr lang="en-US" sz="2000" dirty="0">
                <a:solidFill>
                  <a:srgbClr val="FF0000"/>
                </a:solidFill>
              </a:rPr>
              <a:t>Find Moles based on Amount Given:</a:t>
            </a:r>
          </a:p>
          <a:p>
            <a:pPr>
              <a:lnSpc>
                <a:spcPct val="100000"/>
              </a:lnSpc>
              <a:spcBef>
                <a:spcPts val="0"/>
              </a:spcBef>
              <a:tabLst>
                <a:tab pos="566632" algn="l"/>
              </a:tabLst>
            </a:pPr>
            <a:r>
              <a:rPr lang="en-US" sz="2000" dirty="0">
                <a:sym typeface="Wingdings" pitchFamily="2" charset="2"/>
              </a:rPr>
              <a:t>H</a:t>
            </a:r>
            <a:r>
              <a:rPr lang="en-US" sz="2000" baseline="-25000" dirty="0">
                <a:sym typeface="Wingdings" pitchFamily="2" charset="2"/>
              </a:rPr>
              <a:t>2</a:t>
            </a:r>
            <a:r>
              <a:rPr lang="en-US" sz="2000" dirty="0">
                <a:sym typeface="Wingdings" pitchFamily="2" charset="2"/>
              </a:rPr>
              <a:t> 	</a:t>
            </a:r>
            <a:r>
              <a:rPr lang="en-US" sz="2000" dirty="0"/>
              <a:t>5.00 g x 1 </a:t>
            </a:r>
            <a:r>
              <a:rPr lang="en-US" sz="2000" dirty="0" err="1"/>
              <a:t>mol</a:t>
            </a:r>
            <a:r>
              <a:rPr lang="en-US" sz="2000" dirty="0"/>
              <a:t>/2.00 g = </a:t>
            </a:r>
            <a:r>
              <a:rPr lang="en-US" sz="2000" dirty="0">
                <a:solidFill>
                  <a:srgbClr val="0070C0"/>
                </a:solidFill>
              </a:rPr>
              <a:t>2.50 </a:t>
            </a:r>
            <a:r>
              <a:rPr lang="en-US" sz="2000" dirty="0" err="1">
                <a:solidFill>
                  <a:srgbClr val="0070C0"/>
                </a:solidFill>
              </a:rPr>
              <a:t>mol</a:t>
            </a:r>
            <a:endParaRPr lang="en-US" sz="2000" dirty="0">
              <a:solidFill>
                <a:srgbClr val="0070C0"/>
              </a:solidFill>
            </a:endParaRPr>
          </a:p>
          <a:p>
            <a:pPr>
              <a:lnSpc>
                <a:spcPct val="100000"/>
              </a:lnSpc>
              <a:spcBef>
                <a:spcPts val="0"/>
              </a:spcBef>
              <a:tabLst>
                <a:tab pos="566632" algn="l"/>
              </a:tabLst>
            </a:pPr>
            <a:r>
              <a:rPr lang="en-US" sz="2000" dirty="0"/>
              <a:t>N</a:t>
            </a:r>
            <a:r>
              <a:rPr lang="en-US" sz="2000" baseline="-25000" dirty="0"/>
              <a:t>2</a:t>
            </a:r>
            <a:r>
              <a:rPr lang="en-US" sz="2000" dirty="0"/>
              <a:t>	50.0 g x 1 </a:t>
            </a:r>
            <a:r>
              <a:rPr lang="en-US" sz="2000" dirty="0" err="1"/>
              <a:t>mol</a:t>
            </a:r>
            <a:r>
              <a:rPr lang="en-US" sz="2000" dirty="0"/>
              <a:t>/28.0 g = 1.80 </a:t>
            </a:r>
            <a:r>
              <a:rPr lang="en-US" sz="2000" dirty="0" err="1"/>
              <a:t>mol</a:t>
            </a:r>
            <a:endParaRPr lang="en-US" sz="2000" dirty="0"/>
          </a:p>
          <a:p>
            <a:r>
              <a:rPr lang="en-US" dirty="0">
                <a:solidFill>
                  <a:srgbClr val="FF0000"/>
                </a:solidFill>
              </a:rPr>
              <a:t>Use Mole ratios:</a:t>
            </a:r>
          </a:p>
          <a:p>
            <a:pPr>
              <a:lnSpc>
                <a:spcPct val="100000"/>
              </a:lnSpc>
              <a:spcBef>
                <a:spcPts val="0"/>
              </a:spcBef>
              <a:tabLst>
                <a:tab pos="566632" algn="l"/>
              </a:tabLst>
            </a:pPr>
            <a:r>
              <a:rPr lang="en-US" dirty="0">
                <a:sym typeface="Wingdings" pitchFamily="2" charset="2"/>
              </a:rPr>
              <a:t>H</a:t>
            </a:r>
            <a:r>
              <a:rPr lang="en-US" baseline="-25000" dirty="0">
                <a:sym typeface="Wingdings" pitchFamily="2" charset="2"/>
              </a:rPr>
              <a:t>2</a:t>
            </a:r>
            <a:r>
              <a:rPr lang="en-US" dirty="0">
                <a:sym typeface="Wingdings" pitchFamily="2" charset="2"/>
              </a:rPr>
              <a:t> : </a:t>
            </a:r>
            <a:r>
              <a:rPr lang="en-US" dirty="0"/>
              <a:t>N</a:t>
            </a:r>
            <a:r>
              <a:rPr lang="en-US" baseline="-25000" dirty="0"/>
              <a:t>2</a:t>
            </a:r>
            <a:r>
              <a:rPr lang="en-US" dirty="0"/>
              <a:t>	 = 3:1 theoretically</a:t>
            </a:r>
          </a:p>
          <a:p>
            <a:pPr>
              <a:lnSpc>
                <a:spcPct val="100000"/>
              </a:lnSpc>
              <a:spcBef>
                <a:spcPts val="0"/>
              </a:spcBef>
              <a:tabLst>
                <a:tab pos="566632" algn="l"/>
              </a:tabLst>
            </a:pPr>
            <a:r>
              <a:rPr lang="en-US" dirty="0"/>
              <a:t>Yet, using ACTUAL </a:t>
            </a:r>
            <a:r>
              <a:rPr lang="en-US" dirty="0" err="1"/>
              <a:t>mol</a:t>
            </a:r>
            <a:r>
              <a:rPr lang="en-US" dirty="0"/>
              <a:t> of H</a:t>
            </a:r>
            <a:r>
              <a:rPr lang="en-US" baseline="-25000" dirty="0">
                <a:sym typeface="Wingdings" pitchFamily="2" charset="2"/>
              </a:rPr>
              <a:t>2</a:t>
            </a:r>
            <a:r>
              <a:rPr lang="en-US" dirty="0"/>
              <a:t> </a:t>
            </a:r>
            <a:r>
              <a:rPr lang="en-US" dirty="0">
                <a:sym typeface="Wingdings" panose="05000000000000000000" pitchFamily="2" charset="2"/>
              </a:rPr>
              <a:t></a:t>
            </a:r>
            <a:endParaRPr lang="en-US" dirty="0"/>
          </a:p>
          <a:p>
            <a:pPr algn="ctr">
              <a:lnSpc>
                <a:spcPct val="100000"/>
              </a:lnSpc>
              <a:spcBef>
                <a:spcPts val="601"/>
              </a:spcBef>
              <a:tabLst>
                <a:tab pos="566632" algn="l"/>
              </a:tabLst>
            </a:pPr>
            <a:r>
              <a:rPr lang="en-US" dirty="0"/>
              <a:t>1.80/1 = X/3   X = </a:t>
            </a:r>
            <a:r>
              <a:rPr lang="en-US" dirty="0">
                <a:solidFill>
                  <a:srgbClr val="0070C0"/>
                </a:solidFill>
              </a:rPr>
              <a:t>5.4 mol H</a:t>
            </a:r>
            <a:r>
              <a:rPr lang="en-US" baseline="-25000" dirty="0">
                <a:solidFill>
                  <a:srgbClr val="0070C0"/>
                </a:solidFill>
              </a:rPr>
              <a:t>2</a:t>
            </a:r>
          </a:p>
          <a:p>
            <a:r>
              <a:rPr lang="en-US" dirty="0">
                <a:solidFill>
                  <a:srgbClr val="FF0000"/>
                </a:solidFill>
              </a:rPr>
              <a:t>Compare Theoretical Values:</a:t>
            </a:r>
          </a:p>
          <a:p>
            <a:pPr>
              <a:lnSpc>
                <a:spcPct val="100000"/>
              </a:lnSpc>
              <a:spcBef>
                <a:spcPts val="0"/>
              </a:spcBef>
              <a:tabLst>
                <a:tab pos="566632" algn="l"/>
              </a:tabLst>
            </a:pPr>
            <a:r>
              <a:rPr lang="en-US" dirty="0">
                <a:solidFill>
                  <a:srgbClr val="0070C0"/>
                </a:solidFill>
                <a:sym typeface="Wingdings" pitchFamily="2" charset="2"/>
              </a:rPr>
              <a:t>H</a:t>
            </a:r>
            <a:r>
              <a:rPr lang="en-US" baseline="-25000" dirty="0">
                <a:solidFill>
                  <a:srgbClr val="0070C0"/>
                </a:solidFill>
                <a:sym typeface="Wingdings" pitchFamily="2" charset="2"/>
              </a:rPr>
              <a:t>2</a:t>
            </a:r>
            <a:r>
              <a:rPr lang="en-US" dirty="0">
                <a:solidFill>
                  <a:srgbClr val="0070C0"/>
                </a:solidFill>
                <a:sym typeface="Wingdings" pitchFamily="2" charset="2"/>
              </a:rPr>
              <a:t> </a:t>
            </a:r>
            <a:r>
              <a:rPr lang="en-US" dirty="0">
                <a:sym typeface="Wingdings" pitchFamily="2" charset="2"/>
              </a:rPr>
              <a:t>is the Limiting Reactant since </a:t>
            </a:r>
            <a:r>
              <a:rPr lang="en-US" dirty="0">
                <a:solidFill>
                  <a:srgbClr val="00B050"/>
                </a:solidFill>
                <a:sym typeface="Wingdings" pitchFamily="2" charset="2"/>
              </a:rPr>
              <a:t>5.4 mol H</a:t>
            </a:r>
            <a:r>
              <a:rPr lang="en-US" baseline="-25000" dirty="0">
                <a:solidFill>
                  <a:srgbClr val="00B050"/>
                </a:solidFill>
                <a:sym typeface="Wingdings" pitchFamily="2" charset="2"/>
              </a:rPr>
              <a:t>2</a:t>
            </a:r>
            <a:r>
              <a:rPr lang="en-US" dirty="0">
                <a:solidFill>
                  <a:srgbClr val="00B050"/>
                </a:solidFill>
                <a:sym typeface="Wingdings" pitchFamily="2" charset="2"/>
              </a:rPr>
              <a:t> </a:t>
            </a:r>
            <a:r>
              <a:rPr lang="en-US" dirty="0">
                <a:sym typeface="Wingdings" pitchFamily="2" charset="2"/>
              </a:rPr>
              <a:t>are needed to react with </a:t>
            </a:r>
            <a:r>
              <a:rPr lang="en-US" dirty="0">
                <a:solidFill>
                  <a:srgbClr val="0070C0"/>
                </a:solidFill>
                <a:sym typeface="Wingdings" pitchFamily="2" charset="2"/>
              </a:rPr>
              <a:t>1.80 mol N</a:t>
            </a:r>
            <a:r>
              <a:rPr lang="en-US" baseline="-25000" dirty="0">
                <a:solidFill>
                  <a:srgbClr val="0070C0"/>
                </a:solidFill>
                <a:sym typeface="Wingdings" pitchFamily="2" charset="2"/>
              </a:rPr>
              <a:t>2</a:t>
            </a:r>
            <a:r>
              <a:rPr lang="en-US" dirty="0">
                <a:solidFill>
                  <a:srgbClr val="0070C0"/>
                </a:solidFill>
                <a:sym typeface="Wingdings" pitchFamily="2" charset="2"/>
              </a:rPr>
              <a:t> </a:t>
            </a:r>
            <a:r>
              <a:rPr lang="en-US" dirty="0">
                <a:sym typeface="Wingdings" pitchFamily="2" charset="2"/>
              </a:rPr>
              <a:t>and we only have </a:t>
            </a:r>
            <a:r>
              <a:rPr lang="en-US" dirty="0">
                <a:solidFill>
                  <a:srgbClr val="00B050"/>
                </a:solidFill>
                <a:sym typeface="Wingdings" pitchFamily="2" charset="2"/>
              </a:rPr>
              <a:t>2.50 mol H</a:t>
            </a:r>
            <a:r>
              <a:rPr lang="en-US" baseline="-25000" dirty="0">
                <a:solidFill>
                  <a:srgbClr val="00B050"/>
                </a:solidFill>
                <a:sym typeface="Wingdings" pitchFamily="2" charset="2"/>
              </a:rPr>
              <a:t>2</a:t>
            </a:r>
            <a:r>
              <a:rPr lang="en-US" dirty="0">
                <a:solidFill>
                  <a:srgbClr val="00B050"/>
                </a:solidFill>
                <a:sym typeface="Wingdings" pitchFamily="2" charset="2"/>
              </a:rPr>
              <a:t> </a:t>
            </a:r>
            <a:r>
              <a:rPr lang="en-US" dirty="0">
                <a:sym typeface="Wingdings" pitchFamily="2" charset="2"/>
              </a:rPr>
              <a:t>available.</a:t>
            </a:r>
            <a:r>
              <a:rPr lang="en-US" dirty="0"/>
              <a:t>		</a:t>
            </a:r>
          </a:p>
        </p:txBody>
      </p:sp>
      <p:sp>
        <p:nvSpPr>
          <p:cNvPr id="2" name="Title 1"/>
          <p:cNvSpPr>
            <a:spLocks noGrp="1"/>
          </p:cNvSpPr>
          <p:nvPr>
            <p:ph type="title"/>
          </p:nvPr>
        </p:nvSpPr>
        <p:spPr>
          <a:xfrm>
            <a:off x="10" y="0"/>
            <a:ext cx="9143996" cy="1371600"/>
          </a:xfrm>
        </p:spPr>
        <p:txBody>
          <a:bodyPr/>
          <a:lstStyle/>
          <a:p>
            <a:r>
              <a:rPr lang="en-US" dirty="0"/>
              <a:t>	Limiting Reactants and Stoichiometry</a:t>
            </a:r>
          </a:p>
        </p:txBody>
      </p:sp>
      <p:pic>
        <p:nvPicPr>
          <p:cNvPr id="7" name="Picture 6"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881636" cy="952500"/>
          </a:xfrm>
          <a:prstGeom prst="rect">
            <a:avLst/>
          </a:prstGeom>
        </p:spPr>
      </p:pic>
    </p:spTree>
    <p:extLst>
      <p:ext uri="{BB962C8B-B14F-4D97-AF65-F5344CB8AC3E}">
        <p14:creationId xmlns:p14="http://schemas.microsoft.com/office/powerpoint/2010/main" val="271269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fade">
                                      <p:cBhvr>
                                        <p:cTn id="32" dur="500"/>
                                        <p:tgtEl>
                                          <p:spTgt spid="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fade">
                                      <p:cBhvr>
                                        <p:cTn id="37" dur="500"/>
                                        <p:tgtEl>
                                          <p:spTgt spid="1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6" end="6"/>
                                            </p:txEl>
                                          </p:spTgt>
                                        </p:tgtEl>
                                        <p:attrNameLst>
                                          <p:attrName>style.visibility</p:attrName>
                                        </p:attrNameLst>
                                      </p:cBhvr>
                                      <p:to>
                                        <p:strVal val="visible"/>
                                      </p:to>
                                    </p:set>
                                    <p:animEffect transition="in" filter="fade">
                                      <p:cBhvr>
                                        <p:cTn id="42" dur="500"/>
                                        <p:tgtEl>
                                          <p:spTgt spid="10">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7" end="7"/>
                                            </p:txEl>
                                          </p:spTgt>
                                        </p:tgtEl>
                                        <p:attrNameLst>
                                          <p:attrName>style.visibility</p:attrName>
                                        </p:attrNameLst>
                                      </p:cBhvr>
                                      <p:to>
                                        <p:strVal val="visible"/>
                                      </p:to>
                                    </p:set>
                                    <p:animEffect transition="in" filter="fade">
                                      <p:cBhvr>
                                        <p:cTn id="47" dur="500"/>
                                        <p:tgtEl>
                                          <p:spTgt spid="10">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8" end="8"/>
                                            </p:txEl>
                                          </p:spTgt>
                                        </p:tgtEl>
                                        <p:attrNameLst>
                                          <p:attrName>style.visibility</p:attrName>
                                        </p:attrNameLst>
                                      </p:cBhvr>
                                      <p:to>
                                        <p:strVal val="visible"/>
                                      </p:to>
                                    </p:set>
                                    <p:animEffect transition="in" filter="fade">
                                      <p:cBhvr>
                                        <p:cTn id="52"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6" y="1377153"/>
            <a:ext cx="4495794" cy="5480848"/>
          </a:xfrm>
        </p:spPr>
        <p:txBody>
          <a:bodyPr lIns="182335" tIns="91166" bIns="91166"/>
          <a:lstStyle/>
          <a:p>
            <a:r>
              <a:rPr lang="en-US" dirty="0"/>
              <a:t>Hydrogen and nitrogen react to produce ammonia according to the following equation:</a:t>
            </a:r>
          </a:p>
          <a:p>
            <a:r>
              <a:rPr lang="en-US" dirty="0"/>
              <a:t>3H</a:t>
            </a:r>
            <a:r>
              <a:rPr lang="en-US" baseline="-25000" dirty="0"/>
              <a:t>2</a:t>
            </a:r>
            <a:r>
              <a:rPr lang="en-US" dirty="0"/>
              <a:t>(g) + N</a:t>
            </a:r>
            <a:r>
              <a:rPr lang="en-US" baseline="-25000" dirty="0"/>
              <a:t>2</a:t>
            </a:r>
            <a:r>
              <a:rPr lang="en-US" dirty="0"/>
              <a:t>(g) ⟶</a:t>
            </a:r>
            <a:r>
              <a:rPr lang="en-US" dirty="0">
                <a:sym typeface="Wingdings" pitchFamily="2" charset="2"/>
              </a:rPr>
              <a:t> 2NH</a:t>
            </a:r>
            <a:r>
              <a:rPr lang="en-US" baseline="-25000" dirty="0">
                <a:sym typeface="Wingdings" pitchFamily="2" charset="2"/>
              </a:rPr>
              <a:t>3</a:t>
            </a:r>
            <a:r>
              <a:rPr lang="en-US" dirty="0">
                <a:sym typeface="Wingdings" pitchFamily="2" charset="2"/>
              </a:rPr>
              <a:t>(g)</a:t>
            </a:r>
          </a:p>
          <a:p>
            <a:r>
              <a:rPr lang="en-US" dirty="0">
                <a:sym typeface="Wingdings" pitchFamily="2" charset="2"/>
              </a:rPr>
              <a:t>If 5.00 g H</a:t>
            </a:r>
            <a:r>
              <a:rPr lang="en-US" baseline="-25000" dirty="0">
                <a:sym typeface="Wingdings" pitchFamily="2" charset="2"/>
              </a:rPr>
              <a:t>2</a:t>
            </a:r>
            <a:r>
              <a:rPr lang="en-US" dirty="0">
                <a:sym typeface="Wingdings" pitchFamily="2" charset="2"/>
              </a:rPr>
              <a:t> react with 50.0 g N</a:t>
            </a:r>
            <a:r>
              <a:rPr lang="en-US" baseline="-25000" dirty="0">
                <a:sym typeface="Wingdings" pitchFamily="2" charset="2"/>
              </a:rPr>
              <a:t>2</a:t>
            </a:r>
            <a:r>
              <a:rPr lang="en-US" dirty="0">
                <a:sym typeface="Wingdings" pitchFamily="2" charset="2"/>
              </a:rPr>
              <a:t>, what is the limiting reactant?</a:t>
            </a:r>
          </a:p>
          <a:p>
            <a:r>
              <a:rPr lang="en-US" kern="1200" dirty="0">
                <a:solidFill>
                  <a:srgbClr val="7030A0"/>
                </a:solidFill>
                <a:latin typeface="Book Antiqua"/>
                <a:cs typeface="Book Antiqua"/>
              </a:rPr>
              <a:t>You cannot tell the limiting reactant based on grams, but only based on </a:t>
            </a:r>
            <a:r>
              <a:rPr lang="en-US" b="1" kern="1200" dirty="0">
                <a:solidFill>
                  <a:srgbClr val="00B050"/>
                </a:solidFill>
                <a:latin typeface="Book Antiqua"/>
                <a:cs typeface="Book Antiqua"/>
              </a:rPr>
              <a:t>moles (the standard) AND the mole ratio</a:t>
            </a:r>
            <a:r>
              <a:rPr lang="en-US" sz="2100" kern="1200" dirty="0">
                <a:solidFill>
                  <a:schemeClr val="tx1"/>
                </a:solidFill>
                <a:latin typeface="Book Antiqua"/>
                <a:cs typeface="Book Antiqua"/>
              </a:rPr>
              <a:t>. This is stoichiometry!</a:t>
            </a:r>
            <a:endParaRPr lang="en-US" sz="2100" dirty="0"/>
          </a:p>
        </p:txBody>
      </p:sp>
      <p:sp>
        <p:nvSpPr>
          <p:cNvPr id="10" name="Content Placeholder 9"/>
          <p:cNvSpPr>
            <a:spLocks noGrp="1"/>
          </p:cNvSpPr>
          <p:nvPr>
            <p:ph sz="quarter" idx="13"/>
          </p:nvPr>
        </p:nvSpPr>
        <p:spPr>
          <a:xfrm>
            <a:off x="4419599" y="1377155"/>
            <a:ext cx="4724401" cy="5480845"/>
          </a:xfrm>
        </p:spPr>
        <p:txBody>
          <a:bodyPr lIns="182335" tIns="91166" rIns="182335" bIns="91166"/>
          <a:lstStyle/>
          <a:p>
            <a:r>
              <a:rPr lang="en-US" sz="2000" dirty="0">
                <a:solidFill>
                  <a:srgbClr val="FF0000"/>
                </a:solidFill>
              </a:rPr>
              <a:t>Find Moles based on Amount Given:</a:t>
            </a:r>
          </a:p>
          <a:p>
            <a:pPr>
              <a:lnSpc>
                <a:spcPct val="100000"/>
              </a:lnSpc>
              <a:spcBef>
                <a:spcPts val="0"/>
              </a:spcBef>
              <a:tabLst>
                <a:tab pos="566632" algn="l"/>
              </a:tabLst>
            </a:pPr>
            <a:r>
              <a:rPr lang="en-US" sz="2000" dirty="0">
                <a:sym typeface="Wingdings" pitchFamily="2" charset="2"/>
              </a:rPr>
              <a:t>H</a:t>
            </a:r>
            <a:r>
              <a:rPr lang="en-US" sz="2000" baseline="-25000" dirty="0">
                <a:sym typeface="Wingdings" pitchFamily="2" charset="2"/>
              </a:rPr>
              <a:t>2</a:t>
            </a:r>
            <a:r>
              <a:rPr lang="en-US" sz="2000" dirty="0">
                <a:sym typeface="Wingdings" pitchFamily="2" charset="2"/>
              </a:rPr>
              <a:t> 	</a:t>
            </a:r>
            <a:r>
              <a:rPr lang="en-US" sz="2000" dirty="0"/>
              <a:t>5.00 g x 1 </a:t>
            </a:r>
            <a:r>
              <a:rPr lang="en-US" sz="2000" dirty="0" err="1"/>
              <a:t>mol</a:t>
            </a:r>
            <a:r>
              <a:rPr lang="en-US" sz="2000" dirty="0"/>
              <a:t>/2.00 g = </a:t>
            </a:r>
            <a:r>
              <a:rPr lang="en-US" sz="2000" dirty="0">
                <a:solidFill>
                  <a:srgbClr val="0070C0"/>
                </a:solidFill>
              </a:rPr>
              <a:t>2.50 </a:t>
            </a:r>
            <a:r>
              <a:rPr lang="en-US" sz="2000" dirty="0" err="1">
                <a:solidFill>
                  <a:srgbClr val="0070C0"/>
                </a:solidFill>
              </a:rPr>
              <a:t>mol</a:t>
            </a:r>
            <a:endParaRPr lang="en-US" sz="2000" dirty="0">
              <a:solidFill>
                <a:srgbClr val="0070C0"/>
              </a:solidFill>
            </a:endParaRPr>
          </a:p>
          <a:p>
            <a:pPr>
              <a:lnSpc>
                <a:spcPct val="100000"/>
              </a:lnSpc>
              <a:spcBef>
                <a:spcPts val="0"/>
              </a:spcBef>
              <a:tabLst>
                <a:tab pos="566632" algn="l"/>
              </a:tabLst>
            </a:pPr>
            <a:r>
              <a:rPr lang="en-US" sz="2000" dirty="0"/>
              <a:t>N</a:t>
            </a:r>
            <a:r>
              <a:rPr lang="en-US" sz="2000" baseline="-25000" dirty="0"/>
              <a:t>2</a:t>
            </a:r>
            <a:r>
              <a:rPr lang="en-US" sz="2000" dirty="0"/>
              <a:t>	50.0 g x 1 </a:t>
            </a:r>
            <a:r>
              <a:rPr lang="en-US" sz="2000" dirty="0" err="1"/>
              <a:t>mol</a:t>
            </a:r>
            <a:r>
              <a:rPr lang="en-US" sz="2000" dirty="0"/>
              <a:t>/28.0 g = 1.80 </a:t>
            </a:r>
            <a:r>
              <a:rPr lang="en-US" sz="2000" dirty="0" err="1"/>
              <a:t>mol</a:t>
            </a:r>
            <a:endParaRPr lang="en-US" sz="2000" dirty="0"/>
          </a:p>
          <a:p>
            <a:r>
              <a:rPr lang="en-US" dirty="0">
                <a:solidFill>
                  <a:srgbClr val="FF0000"/>
                </a:solidFill>
              </a:rPr>
              <a:t>Use Mole ratios:</a:t>
            </a:r>
          </a:p>
          <a:p>
            <a:pPr>
              <a:lnSpc>
                <a:spcPct val="100000"/>
              </a:lnSpc>
              <a:spcBef>
                <a:spcPts val="0"/>
              </a:spcBef>
              <a:tabLst>
                <a:tab pos="566632" algn="l"/>
              </a:tabLst>
            </a:pPr>
            <a:r>
              <a:rPr lang="en-US" dirty="0">
                <a:sym typeface="Wingdings" pitchFamily="2" charset="2"/>
              </a:rPr>
              <a:t>H</a:t>
            </a:r>
            <a:r>
              <a:rPr lang="en-US" baseline="-25000" dirty="0">
                <a:sym typeface="Wingdings" pitchFamily="2" charset="2"/>
              </a:rPr>
              <a:t>2</a:t>
            </a:r>
            <a:r>
              <a:rPr lang="en-US" dirty="0">
                <a:sym typeface="Wingdings" pitchFamily="2" charset="2"/>
              </a:rPr>
              <a:t> : </a:t>
            </a:r>
            <a:r>
              <a:rPr lang="en-US" dirty="0"/>
              <a:t>N</a:t>
            </a:r>
            <a:r>
              <a:rPr lang="en-US" baseline="-25000" dirty="0"/>
              <a:t>2</a:t>
            </a:r>
            <a:r>
              <a:rPr lang="en-US" dirty="0"/>
              <a:t>	 = 3:1 theoretically</a:t>
            </a:r>
          </a:p>
          <a:p>
            <a:pPr>
              <a:lnSpc>
                <a:spcPct val="100000"/>
              </a:lnSpc>
              <a:spcBef>
                <a:spcPts val="0"/>
              </a:spcBef>
              <a:tabLst>
                <a:tab pos="566632" algn="l"/>
              </a:tabLst>
            </a:pPr>
            <a:r>
              <a:rPr lang="en-US" dirty="0"/>
              <a:t>Yet, using ACTUAL </a:t>
            </a:r>
            <a:r>
              <a:rPr lang="en-US" dirty="0" err="1"/>
              <a:t>mol</a:t>
            </a:r>
            <a:r>
              <a:rPr lang="en-US" dirty="0"/>
              <a:t> of H</a:t>
            </a:r>
            <a:r>
              <a:rPr lang="en-US" baseline="-25000" dirty="0">
                <a:sym typeface="Wingdings" pitchFamily="2" charset="2"/>
              </a:rPr>
              <a:t>2</a:t>
            </a:r>
            <a:r>
              <a:rPr lang="en-US" dirty="0"/>
              <a:t> </a:t>
            </a:r>
            <a:r>
              <a:rPr lang="en-US" dirty="0">
                <a:sym typeface="Wingdings" panose="05000000000000000000" pitchFamily="2" charset="2"/>
              </a:rPr>
              <a:t></a:t>
            </a:r>
            <a:endParaRPr lang="en-US" dirty="0"/>
          </a:p>
          <a:p>
            <a:pPr algn="ctr">
              <a:lnSpc>
                <a:spcPct val="100000"/>
              </a:lnSpc>
              <a:spcBef>
                <a:spcPts val="601"/>
              </a:spcBef>
              <a:tabLst>
                <a:tab pos="566632" algn="l"/>
              </a:tabLst>
            </a:pPr>
            <a:r>
              <a:rPr lang="en-US" dirty="0"/>
              <a:t>2.50/3 = X/1   X = </a:t>
            </a:r>
            <a:r>
              <a:rPr lang="en-US" dirty="0">
                <a:solidFill>
                  <a:srgbClr val="0070C0"/>
                </a:solidFill>
              </a:rPr>
              <a:t>0.830 </a:t>
            </a:r>
            <a:r>
              <a:rPr lang="en-US" dirty="0" err="1">
                <a:solidFill>
                  <a:srgbClr val="0070C0"/>
                </a:solidFill>
              </a:rPr>
              <a:t>mol</a:t>
            </a:r>
            <a:r>
              <a:rPr lang="en-US" dirty="0">
                <a:solidFill>
                  <a:srgbClr val="0070C0"/>
                </a:solidFill>
              </a:rPr>
              <a:t> N</a:t>
            </a:r>
            <a:r>
              <a:rPr lang="en-US" baseline="-25000" dirty="0">
                <a:solidFill>
                  <a:srgbClr val="0070C0"/>
                </a:solidFill>
              </a:rPr>
              <a:t>2</a:t>
            </a:r>
          </a:p>
          <a:p>
            <a:r>
              <a:rPr lang="en-US" dirty="0">
                <a:solidFill>
                  <a:srgbClr val="FF0000"/>
                </a:solidFill>
              </a:rPr>
              <a:t>Compare Theoretical Values:</a:t>
            </a:r>
          </a:p>
          <a:p>
            <a:pPr>
              <a:lnSpc>
                <a:spcPct val="100000"/>
              </a:lnSpc>
              <a:spcBef>
                <a:spcPts val="0"/>
              </a:spcBef>
              <a:tabLst>
                <a:tab pos="566632" algn="l"/>
              </a:tabLst>
            </a:pPr>
            <a:r>
              <a:rPr lang="en-US" dirty="0">
                <a:solidFill>
                  <a:srgbClr val="0070C0"/>
                </a:solidFill>
                <a:sym typeface="Wingdings" pitchFamily="2" charset="2"/>
              </a:rPr>
              <a:t>H</a:t>
            </a:r>
            <a:r>
              <a:rPr lang="en-US" baseline="-25000" dirty="0">
                <a:solidFill>
                  <a:srgbClr val="0070C0"/>
                </a:solidFill>
                <a:sym typeface="Wingdings" pitchFamily="2" charset="2"/>
              </a:rPr>
              <a:t>2</a:t>
            </a:r>
            <a:r>
              <a:rPr lang="en-US" dirty="0">
                <a:solidFill>
                  <a:srgbClr val="0070C0"/>
                </a:solidFill>
                <a:sym typeface="Wingdings" pitchFamily="2" charset="2"/>
              </a:rPr>
              <a:t> </a:t>
            </a:r>
            <a:r>
              <a:rPr lang="en-US" dirty="0">
                <a:sym typeface="Wingdings" pitchFamily="2" charset="2"/>
              </a:rPr>
              <a:t>is the Limiting Reactant since only </a:t>
            </a:r>
            <a:r>
              <a:rPr lang="en-US" dirty="0">
                <a:solidFill>
                  <a:srgbClr val="00B050"/>
                </a:solidFill>
                <a:sym typeface="Wingdings" pitchFamily="2" charset="2"/>
              </a:rPr>
              <a:t>0.830 </a:t>
            </a:r>
            <a:r>
              <a:rPr lang="en-US" dirty="0" err="1">
                <a:solidFill>
                  <a:srgbClr val="00B050"/>
                </a:solidFill>
                <a:sym typeface="Wingdings" pitchFamily="2" charset="2"/>
              </a:rPr>
              <a:t>mol</a:t>
            </a:r>
            <a:r>
              <a:rPr lang="en-US" dirty="0">
                <a:solidFill>
                  <a:srgbClr val="00B050"/>
                </a:solidFill>
                <a:sym typeface="Wingdings" pitchFamily="2" charset="2"/>
              </a:rPr>
              <a:t> N</a:t>
            </a:r>
            <a:r>
              <a:rPr lang="en-US" baseline="-25000" dirty="0">
                <a:solidFill>
                  <a:srgbClr val="00B050"/>
                </a:solidFill>
                <a:sym typeface="Wingdings" pitchFamily="2" charset="2"/>
              </a:rPr>
              <a:t>2</a:t>
            </a:r>
            <a:r>
              <a:rPr lang="en-US" dirty="0">
                <a:solidFill>
                  <a:srgbClr val="00B050"/>
                </a:solidFill>
                <a:sym typeface="Wingdings" pitchFamily="2" charset="2"/>
              </a:rPr>
              <a:t> </a:t>
            </a:r>
            <a:r>
              <a:rPr lang="en-US" dirty="0">
                <a:sym typeface="Wingdings" pitchFamily="2" charset="2"/>
              </a:rPr>
              <a:t>are needed to react with </a:t>
            </a:r>
            <a:r>
              <a:rPr lang="en-US" dirty="0">
                <a:solidFill>
                  <a:srgbClr val="0070C0"/>
                </a:solidFill>
                <a:sym typeface="Wingdings" pitchFamily="2" charset="2"/>
              </a:rPr>
              <a:t>2.50 </a:t>
            </a:r>
            <a:r>
              <a:rPr lang="en-US" dirty="0" err="1">
                <a:solidFill>
                  <a:srgbClr val="0070C0"/>
                </a:solidFill>
                <a:sym typeface="Wingdings" pitchFamily="2" charset="2"/>
              </a:rPr>
              <a:t>mol</a:t>
            </a:r>
            <a:r>
              <a:rPr lang="en-US" dirty="0">
                <a:solidFill>
                  <a:srgbClr val="0070C0"/>
                </a:solidFill>
                <a:sym typeface="Wingdings" pitchFamily="2" charset="2"/>
              </a:rPr>
              <a:t> H</a:t>
            </a:r>
            <a:r>
              <a:rPr lang="en-US" baseline="-25000" dirty="0">
                <a:solidFill>
                  <a:srgbClr val="0070C0"/>
                </a:solidFill>
                <a:sym typeface="Wingdings" pitchFamily="2" charset="2"/>
              </a:rPr>
              <a:t>2</a:t>
            </a:r>
            <a:r>
              <a:rPr lang="en-US" dirty="0">
                <a:solidFill>
                  <a:srgbClr val="0070C0"/>
                </a:solidFill>
                <a:sym typeface="Wingdings" pitchFamily="2" charset="2"/>
              </a:rPr>
              <a:t> </a:t>
            </a:r>
            <a:r>
              <a:rPr lang="en-US" dirty="0">
                <a:sym typeface="Wingdings" pitchFamily="2" charset="2"/>
              </a:rPr>
              <a:t>and we have </a:t>
            </a:r>
            <a:r>
              <a:rPr lang="en-US" dirty="0">
                <a:solidFill>
                  <a:srgbClr val="00B050"/>
                </a:solidFill>
                <a:sym typeface="Wingdings" pitchFamily="2" charset="2"/>
              </a:rPr>
              <a:t>1.80 </a:t>
            </a:r>
            <a:r>
              <a:rPr lang="en-US" dirty="0" err="1">
                <a:solidFill>
                  <a:srgbClr val="00B050"/>
                </a:solidFill>
                <a:sym typeface="Wingdings" pitchFamily="2" charset="2"/>
              </a:rPr>
              <a:t>mol</a:t>
            </a:r>
            <a:r>
              <a:rPr lang="en-US" dirty="0">
                <a:solidFill>
                  <a:srgbClr val="00B050"/>
                </a:solidFill>
                <a:sym typeface="Wingdings" pitchFamily="2" charset="2"/>
              </a:rPr>
              <a:t> N</a:t>
            </a:r>
            <a:r>
              <a:rPr lang="en-US" baseline="-25000" dirty="0">
                <a:solidFill>
                  <a:srgbClr val="00B050"/>
                </a:solidFill>
                <a:sym typeface="Wingdings" pitchFamily="2" charset="2"/>
              </a:rPr>
              <a:t>2</a:t>
            </a:r>
            <a:r>
              <a:rPr lang="en-US" dirty="0">
                <a:solidFill>
                  <a:srgbClr val="00B050"/>
                </a:solidFill>
                <a:sym typeface="Wingdings" pitchFamily="2" charset="2"/>
              </a:rPr>
              <a:t> </a:t>
            </a:r>
            <a:r>
              <a:rPr lang="en-US" dirty="0">
                <a:sym typeface="Wingdings" pitchFamily="2" charset="2"/>
              </a:rPr>
              <a:t>available.</a:t>
            </a:r>
            <a:r>
              <a:rPr lang="en-US" dirty="0"/>
              <a:t>		</a:t>
            </a:r>
          </a:p>
        </p:txBody>
      </p:sp>
      <p:sp>
        <p:nvSpPr>
          <p:cNvPr id="2" name="Title 1"/>
          <p:cNvSpPr>
            <a:spLocks noGrp="1"/>
          </p:cNvSpPr>
          <p:nvPr>
            <p:ph type="title"/>
          </p:nvPr>
        </p:nvSpPr>
        <p:spPr>
          <a:xfrm>
            <a:off x="10" y="0"/>
            <a:ext cx="9143996" cy="1371600"/>
          </a:xfrm>
        </p:spPr>
        <p:txBody>
          <a:bodyPr/>
          <a:lstStyle/>
          <a:p>
            <a:r>
              <a:rPr lang="en-US" dirty="0"/>
              <a:t>	Limiting Reactants and Stoichiometry</a:t>
            </a:r>
          </a:p>
        </p:txBody>
      </p:sp>
      <p:pic>
        <p:nvPicPr>
          <p:cNvPr id="7" name="Picture 6"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881636" cy="952500"/>
          </a:xfrm>
          <a:prstGeom prst="rect">
            <a:avLst/>
          </a:prstGeom>
        </p:spPr>
      </p:pic>
    </p:spTree>
    <p:extLst>
      <p:ext uri="{BB962C8B-B14F-4D97-AF65-F5344CB8AC3E}">
        <p14:creationId xmlns:p14="http://schemas.microsoft.com/office/powerpoint/2010/main" val="162737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Effect transition="in" filter="fade">
                                      <p:cBhvr>
                                        <p:cTn id="7" dur="500"/>
                                        <p:tgtEl>
                                          <p:spTgt spid="1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5" end="5"/>
                                            </p:txEl>
                                          </p:spTgt>
                                        </p:tgtEl>
                                        <p:attrNameLst>
                                          <p:attrName>style.visibility</p:attrName>
                                        </p:attrNameLst>
                                      </p:cBhvr>
                                      <p:to>
                                        <p:strVal val="visible"/>
                                      </p:to>
                                    </p:set>
                                    <p:animEffect transition="in" filter="fade">
                                      <p:cBhvr>
                                        <p:cTn id="12" dur="500"/>
                                        <p:tgtEl>
                                          <p:spTgt spid="10">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animEffect transition="in" filter="fade">
                                      <p:cBhvr>
                                        <p:cTn id="17" dur="500"/>
                                        <p:tgtEl>
                                          <p:spTgt spid="10">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7" end="7"/>
                                            </p:txEl>
                                          </p:spTgt>
                                        </p:tgtEl>
                                        <p:attrNameLst>
                                          <p:attrName>style.visibility</p:attrName>
                                        </p:attrNameLst>
                                      </p:cBhvr>
                                      <p:to>
                                        <p:strVal val="visible"/>
                                      </p:to>
                                    </p:set>
                                    <p:animEffect transition="in" filter="fade">
                                      <p:cBhvr>
                                        <p:cTn id="22" dur="500"/>
                                        <p:tgtEl>
                                          <p:spTgt spid="10">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animEffect transition="in" filter="fade">
                                      <p:cBhvr>
                                        <p:cTn id="27"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6" y="1377153"/>
            <a:ext cx="9143994" cy="5480848"/>
          </a:xfrm>
        </p:spPr>
        <p:txBody>
          <a:bodyPr lIns="182335" tIns="91166" bIns="91166"/>
          <a:lstStyle/>
          <a:p>
            <a:r>
              <a:rPr lang="en-US" dirty="0"/>
              <a:t>Hydrogen and nitrogen react to produce ammonia according to the following equation:   3H</a:t>
            </a:r>
            <a:r>
              <a:rPr lang="en-US" baseline="-25000" dirty="0"/>
              <a:t>2</a:t>
            </a:r>
            <a:r>
              <a:rPr lang="en-US" dirty="0"/>
              <a:t>(g) + N</a:t>
            </a:r>
            <a:r>
              <a:rPr lang="en-US" baseline="-25000" dirty="0"/>
              <a:t>2</a:t>
            </a:r>
            <a:r>
              <a:rPr lang="en-US" dirty="0"/>
              <a:t>(g) ⟶</a:t>
            </a:r>
            <a:r>
              <a:rPr lang="en-US" dirty="0">
                <a:sym typeface="Wingdings" pitchFamily="2" charset="2"/>
              </a:rPr>
              <a:t> 2NH</a:t>
            </a:r>
            <a:r>
              <a:rPr lang="en-US" baseline="-25000" dirty="0">
                <a:sym typeface="Wingdings" pitchFamily="2" charset="2"/>
              </a:rPr>
              <a:t>3</a:t>
            </a:r>
            <a:r>
              <a:rPr lang="en-US" dirty="0">
                <a:sym typeface="Wingdings" pitchFamily="2" charset="2"/>
              </a:rPr>
              <a:t>(g)</a:t>
            </a:r>
          </a:p>
          <a:p>
            <a:pPr>
              <a:spcBef>
                <a:spcPts val="601"/>
              </a:spcBef>
            </a:pPr>
            <a:r>
              <a:rPr lang="en-US" dirty="0">
                <a:sym typeface="Wingdings" pitchFamily="2" charset="2"/>
              </a:rPr>
              <a:t>If 5.00 g H</a:t>
            </a:r>
            <a:r>
              <a:rPr lang="en-US" baseline="-25000" dirty="0">
                <a:sym typeface="Wingdings" pitchFamily="2" charset="2"/>
              </a:rPr>
              <a:t>2</a:t>
            </a:r>
            <a:r>
              <a:rPr lang="en-US" dirty="0">
                <a:sym typeface="Wingdings" pitchFamily="2" charset="2"/>
              </a:rPr>
              <a:t> react with 50.0 g N</a:t>
            </a:r>
            <a:r>
              <a:rPr lang="en-US" baseline="-25000" dirty="0">
                <a:sym typeface="Wingdings" pitchFamily="2" charset="2"/>
              </a:rPr>
              <a:t>2</a:t>
            </a:r>
            <a:r>
              <a:rPr lang="en-US" dirty="0">
                <a:sym typeface="Wingdings" pitchFamily="2" charset="2"/>
              </a:rPr>
              <a:t>, what is the limiting reactant?</a:t>
            </a:r>
          </a:p>
          <a:p>
            <a:r>
              <a:rPr lang="en-US" dirty="0">
                <a:solidFill>
                  <a:srgbClr val="FF0000"/>
                </a:solidFill>
              </a:rPr>
              <a:t>Use the actual moles of reactants from the previous page.</a:t>
            </a:r>
          </a:p>
          <a:p>
            <a:pPr>
              <a:lnSpc>
                <a:spcPct val="100000"/>
              </a:lnSpc>
              <a:spcBef>
                <a:spcPts val="0"/>
              </a:spcBef>
              <a:tabLst>
                <a:tab pos="455834" algn="l"/>
                <a:tab pos="911678" algn="l"/>
              </a:tabLst>
            </a:pPr>
            <a:r>
              <a:rPr lang="en-US" dirty="0">
                <a:sym typeface="Wingdings" pitchFamily="2" charset="2"/>
              </a:rPr>
              <a:t>	H</a:t>
            </a:r>
            <a:r>
              <a:rPr lang="en-US" baseline="-25000" dirty="0">
                <a:sym typeface="Wingdings" pitchFamily="2" charset="2"/>
              </a:rPr>
              <a:t>2</a:t>
            </a:r>
            <a:r>
              <a:rPr lang="en-US" dirty="0">
                <a:sym typeface="Wingdings" pitchFamily="2" charset="2"/>
              </a:rPr>
              <a:t> 	</a:t>
            </a:r>
            <a:r>
              <a:rPr lang="en-US" dirty="0"/>
              <a:t>5.00 g x 1 </a:t>
            </a:r>
            <a:r>
              <a:rPr lang="en-US" dirty="0" err="1"/>
              <a:t>mol</a:t>
            </a:r>
            <a:r>
              <a:rPr lang="en-US" dirty="0"/>
              <a:t>/2.00 g = </a:t>
            </a:r>
            <a:r>
              <a:rPr lang="en-US" dirty="0">
                <a:solidFill>
                  <a:srgbClr val="0070C0"/>
                </a:solidFill>
              </a:rPr>
              <a:t>2.50 </a:t>
            </a:r>
            <a:r>
              <a:rPr lang="en-US" dirty="0" err="1">
                <a:solidFill>
                  <a:srgbClr val="0070C0"/>
                </a:solidFill>
              </a:rPr>
              <a:t>mol</a:t>
            </a:r>
            <a:endParaRPr lang="en-US" dirty="0">
              <a:solidFill>
                <a:srgbClr val="0070C0"/>
              </a:solidFill>
            </a:endParaRPr>
          </a:p>
          <a:p>
            <a:pPr>
              <a:lnSpc>
                <a:spcPct val="100000"/>
              </a:lnSpc>
              <a:spcBef>
                <a:spcPts val="0"/>
              </a:spcBef>
              <a:tabLst>
                <a:tab pos="455834" algn="l"/>
                <a:tab pos="911678" algn="l"/>
              </a:tabLst>
            </a:pPr>
            <a:r>
              <a:rPr lang="en-US" dirty="0"/>
              <a:t>	N</a:t>
            </a:r>
            <a:r>
              <a:rPr lang="en-US" baseline="-25000" dirty="0"/>
              <a:t>2</a:t>
            </a:r>
            <a:r>
              <a:rPr lang="en-US" dirty="0"/>
              <a:t>	50.0 g x 1 </a:t>
            </a:r>
            <a:r>
              <a:rPr lang="en-US" dirty="0" err="1"/>
              <a:t>mol</a:t>
            </a:r>
            <a:r>
              <a:rPr lang="en-US" dirty="0"/>
              <a:t>/28.0 g = 1.80 </a:t>
            </a:r>
            <a:r>
              <a:rPr lang="en-US" dirty="0" err="1"/>
              <a:t>mol</a:t>
            </a:r>
            <a:endParaRPr lang="en-US" dirty="0"/>
          </a:p>
          <a:p>
            <a:r>
              <a:rPr lang="en-US" dirty="0">
                <a:solidFill>
                  <a:srgbClr val="FF0000"/>
                </a:solidFill>
              </a:rPr>
              <a:t>Find the yield for both reactants, starting with mole ratios:</a:t>
            </a:r>
          </a:p>
          <a:p>
            <a:pPr marL="345037">
              <a:lnSpc>
                <a:spcPct val="100000"/>
              </a:lnSpc>
              <a:spcBef>
                <a:spcPts val="601"/>
              </a:spcBef>
              <a:tabLst>
                <a:tab pos="911678" algn="l"/>
                <a:tab pos="5359275" algn="l"/>
              </a:tabLst>
            </a:pPr>
            <a:r>
              <a:rPr lang="en-US" dirty="0">
                <a:sym typeface="Wingdings" pitchFamily="2" charset="2"/>
              </a:rPr>
              <a:t>H</a:t>
            </a:r>
            <a:r>
              <a:rPr lang="en-US" baseline="-25000" dirty="0">
                <a:sym typeface="Wingdings" pitchFamily="2" charset="2"/>
              </a:rPr>
              <a:t>2</a:t>
            </a:r>
            <a:r>
              <a:rPr lang="en-US" dirty="0">
                <a:sym typeface="Wingdings" pitchFamily="2" charset="2"/>
              </a:rPr>
              <a:t> : </a:t>
            </a:r>
            <a:r>
              <a:rPr lang="en-US" dirty="0">
                <a:solidFill>
                  <a:srgbClr val="0070C0"/>
                </a:solidFill>
                <a:sym typeface="Wingdings" pitchFamily="2" charset="2"/>
              </a:rPr>
              <a:t>NH</a:t>
            </a:r>
            <a:r>
              <a:rPr lang="en-US" baseline="-25000" dirty="0">
                <a:solidFill>
                  <a:srgbClr val="0070C0"/>
                </a:solidFill>
                <a:sym typeface="Wingdings" pitchFamily="2" charset="2"/>
              </a:rPr>
              <a:t>3</a:t>
            </a:r>
            <a:r>
              <a:rPr lang="en-US" dirty="0">
                <a:solidFill>
                  <a:srgbClr val="0070C0"/>
                </a:solidFill>
                <a:sym typeface="Wingdings" pitchFamily="2" charset="2"/>
              </a:rPr>
              <a:t> </a:t>
            </a:r>
            <a:r>
              <a:rPr lang="en-US" dirty="0">
                <a:sym typeface="Wingdings" pitchFamily="2" charset="2"/>
              </a:rPr>
              <a:t>   </a:t>
            </a:r>
            <a:endParaRPr lang="en-US" dirty="0">
              <a:solidFill>
                <a:srgbClr val="0070C0"/>
              </a:solidFill>
            </a:endParaRPr>
          </a:p>
          <a:p>
            <a:pPr marL="345037">
              <a:lnSpc>
                <a:spcPct val="100000"/>
              </a:lnSpc>
              <a:spcBef>
                <a:spcPts val="601"/>
              </a:spcBef>
              <a:tabLst>
                <a:tab pos="5359275" algn="l"/>
              </a:tabLst>
            </a:pPr>
            <a:r>
              <a:rPr lang="en-US" dirty="0"/>
              <a:t>N</a:t>
            </a:r>
            <a:r>
              <a:rPr lang="en-US" baseline="-25000" dirty="0"/>
              <a:t>2</a:t>
            </a:r>
            <a:r>
              <a:rPr lang="en-US" dirty="0"/>
              <a:t> </a:t>
            </a:r>
            <a:r>
              <a:rPr lang="en-US" dirty="0">
                <a:sym typeface="Wingdings" pitchFamily="2" charset="2"/>
              </a:rPr>
              <a:t>: </a:t>
            </a:r>
            <a:r>
              <a:rPr lang="en-US" dirty="0">
                <a:solidFill>
                  <a:srgbClr val="0070C0"/>
                </a:solidFill>
                <a:sym typeface="Wingdings" pitchFamily="2" charset="2"/>
              </a:rPr>
              <a:t>NH</a:t>
            </a:r>
            <a:r>
              <a:rPr lang="en-US" baseline="-25000" dirty="0">
                <a:solidFill>
                  <a:srgbClr val="0070C0"/>
                </a:solidFill>
                <a:sym typeface="Wingdings" pitchFamily="2" charset="2"/>
              </a:rPr>
              <a:t>3</a:t>
            </a:r>
            <a:r>
              <a:rPr lang="en-US" dirty="0">
                <a:sym typeface="Wingdings" pitchFamily="2" charset="2"/>
              </a:rPr>
              <a:t>   </a:t>
            </a:r>
            <a:endParaRPr lang="en-US" dirty="0">
              <a:solidFill>
                <a:srgbClr val="0070C0"/>
              </a:solidFill>
              <a:sym typeface="Wingdings" pitchFamily="2" charset="2"/>
            </a:endParaRPr>
          </a:p>
          <a:p>
            <a:pPr>
              <a:lnSpc>
                <a:spcPct val="100000"/>
              </a:lnSpc>
              <a:spcBef>
                <a:spcPts val="1800"/>
              </a:spcBef>
              <a:tabLst>
                <a:tab pos="566632" algn="l"/>
                <a:tab pos="5014227" algn="l"/>
              </a:tabLst>
            </a:pPr>
            <a:r>
              <a:rPr lang="en-US" dirty="0">
                <a:solidFill>
                  <a:srgbClr val="0070C0"/>
                </a:solidFill>
                <a:sym typeface="Wingdings" pitchFamily="2" charset="2"/>
              </a:rPr>
              <a:t> </a:t>
            </a:r>
            <a:endParaRPr lang="en-US" dirty="0">
              <a:solidFill>
                <a:srgbClr val="00B050"/>
              </a:solidFill>
              <a:sym typeface="Wingdings" pitchFamily="2" charset="2"/>
            </a:endParaRPr>
          </a:p>
        </p:txBody>
      </p:sp>
      <p:sp>
        <p:nvSpPr>
          <p:cNvPr id="2" name="Title 1"/>
          <p:cNvSpPr>
            <a:spLocks noGrp="1"/>
          </p:cNvSpPr>
          <p:nvPr>
            <p:ph type="title"/>
          </p:nvPr>
        </p:nvSpPr>
        <p:spPr>
          <a:xfrm>
            <a:off x="10" y="0"/>
            <a:ext cx="9143996" cy="1371600"/>
          </a:xfrm>
        </p:spPr>
        <p:txBody>
          <a:bodyPr/>
          <a:lstStyle/>
          <a:p>
            <a:r>
              <a:rPr lang="en-US" dirty="0"/>
              <a:t>	</a:t>
            </a:r>
            <a:r>
              <a:rPr lang="en-US" dirty="0">
                <a:solidFill>
                  <a:srgbClr val="FFFF00"/>
                </a:solidFill>
              </a:rPr>
              <a:t>Limiting Reactants and Stoichiometry </a:t>
            </a:r>
            <a:r>
              <a:rPr lang="en-US" dirty="0">
                <a:solidFill>
                  <a:srgbClr val="00B0F0"/>
                </a:solidFill>
              </a:rPr>
              <a:t>done another way [same example]</a:t>
            </a:r>
          </a:p>
        </p:txBody>
      </p:sp>
      <p:pic>
        <p:nvPicPr>
          <p:cNvPr id="7" name="Picture 6"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spTree>
    <p:extLst>
      <p:ext uri="{BB962C8B-B14F-4D97-AF65-F5344CB8AC3E}">
        <p14:creationId xmlns:p14="http://schemas.microsoft.com/office/powerpoint/2010/main" val="360401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AutoShape 6"/>
          <p:cNvSpPr>
            <a:spLocks noChangeArrowheads="1"/>
          </p:cNvSpPr>
          <p:nvPr/>
        </p:nvSpPr>
        <p:spPr bwMode="auto">
          <a:xfrm>
            <a:off x="4648204" y="1981200"/>
            <a:ext cx="3383280" cy="3657600"/>
          </a:xfrm>
          <a:prstGeom prst="roundRect">
            <a:avLst>
              <a:gd name="adj" fmla="val 0"/>
            </a:avLst>
          </a:pr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lIns="91061" tIns="45531" rIns="91061" bIns="45531"/>
          <a:lstStyle/>
          <a:p>
            <a:r>
              <a:rPr lang="en-US" altLang="en-US" sz="2700" dirty="0">
                <a:solidFill>
                  <a:srgbClr val="FFB732"/>
                </a:solidFill>
                <a:ea typeface="ヒラギノ角ゴ Pro W3" pitchFamily="28" charset="-128"/>
              </a:rPr>
              <a:t>Chapter 12</a:t>
            </a:r>
            <a:endParaRPr lang="en-US" altLang="en-US" sz="2300" dirty="0">
              <a:solidFill>
                <a:schemeClr val="bg1"/>
              </a:solidFill>
              <a:ea typeface="ヒラギノ角ゴ Pro W3" pitchFamily="28" charset="-128"/>
            </a:endParaRPr>
          </a:p>
          <a:p>
            <a:r>
              <a:rPr lang="en-US" altLang="en-US" sz="2300" dirty="0">
                <a:solidFill>
                  <a:srgbClr val="FFC000"/>
                </a:solidFill>
                <a:ea typeface="ヒラギノ角ゴ Pro W3" pitchFamily="28" charset="-128"/>
              </a:rPr>
              <a:t>Stoichiometry</a:t>
            </a:r>
          </a:p>
          <a:p>
            <a:pPr>
              <a:spcBef>
                <a:spcPts val="1200"/>
              </a:spcBef>
            </a:pPr>
            <a:r>
              <a:rPr lang="en-US" altLang="en-US" sz="2300" dirty="0">
                <a:solidFill>
                  <a:schemeClr val="bg1"/>
                </a:solidFill>
                <a:ea typeface="ヒラギノ角ゴ Pro W3" pitchFamily="28" charset="-128"/>
              </a:rPr>
              <a:t>The Arithmetic of </a:t>
            </a:r>
          </a:p>
          <a:p>
            <a:pPr>
              <a:spcBef>
                <a:spcPts val="0"/>
              </a:spcBef>
            </a:pPr>
            <a:r>
              <a:rPr lang="en-US" altLang="en-US" sz="2300" dirty="0">
                <a:solidFill>
                  <a:schemeClr val="bg1"/>
                </a:solidFill>
                <a:ea typeface="ヒラギノ角ゴ Pro W3" pitchFamily="28" charset="-128"/>
              </a:rPr>
              <a:t>        Equations</a:t>
            </a:r>
          </a:p>
          <a:p>
            <a:pPr>
              <a:spcBef>
                <a:spcPts val="1200"/>
              </a:spcBef>
            </a:pPr>
            <a:r>
              <a:rPr lang="en-US" altLang="en-US" sz="2300" dirty="0">
                <a:solidFill>
                  <a:schemeClr val="bg1"/>
                </a:solidFill>
                <a:ea typeface="ヒラギノ角ゴ Pro W3" pitchFamily="28" charset="-128"/>
              </a:rPr>
              <a:t>Chemical Calculations</a:t>
            </a:r>
          </a:p>
          <a:p>
            <a:pPr>
              <a:spcBef>
                <a:spcPts val="1200"/>
              </a:spcBef>
            </a:pPr>
            <a:r>
              <a:rPr lang="en-US" altLang="en-US" sz="2300" dirty="0">
                <a:solidFill>
                  <a:srgbClr val="FFFF00"/>
                </a:solidFill>
                <a:ea typeface="ヒラギノ角ゴ Pro W3" pitchFamily="28" charset="-128"/>
              </a:rPr>
              <a:t>Limiting Reagent and </a:t>
            </a:r>
          </a:p>
          <a:p>
            <a:pPr>
              <a:spcBef>
                <a:spcPts val="1200"/>
              </a:spcBef>
            </a:pPr>
            <a:r>
              <a:rPr lang="en-US" altLang="en-US" sz="2300" dirty="0">
                <a:solidFill>
                  <a:srgbClr val="FFFF00"/>
                </a:solidFill>
                <a:ea typeface="ヒラギノ角ゴ Pro W3" pitchFamily="28" charset="-128"/>
              </a:rPr>
              <a:t>        Percent Yield</a:t>
            </a:r>
          </a:p>
          <a:p>
            <a:endParaRPr lang="en-US" altLang="en-US" sz="1900" dirty="0">
              <a:solidFill>
                <a:schemeClr val="bg1"/>
              </a:solidFill>
              <a:ea typeface="ヒラギノ角ゴ Pro W3" pitchFamily="28" charset="-128"/>
            </a:endParaRPr>
          </a:p>
          <a:p>
            <a:endParaRPr lang="en-US" altLang="en-US" sz="1900" dirty="0">
              <a:solidFill>
                <a:schemeClr val="bg1"/>
              </a:solidFill>
              <a:ea typeface="ヒラギノ角ゴ Pro W3" pitchFamily="28" charset="-128"/>
            </a:endParaRPr>
          </a:p>
        </p:txBody>
      </p:sp>
      <p:pic>
        <p:nvPicPr>
          <p:cNvPr id="5134" name="Picture 14" descr="352a"/>
          <p:cNvPicPr>
            <a:picLocks noChangeAspect="1" noChangeArrowheads="1"/>
          </p:cNvPicPr>
          <p:nvPr/>
        </p:nvPicPr>
        <p:blipFill>
          <a:blip r:embed="rId3">
            <a:extLst>
              <a:ext uri="{28A0092B-C50C-407E-A947-70E740481C1C}">
                <a14:useLocalDpi xmlns:a14="http://schemas.microsoft.com/office/drawing/2010/main" val="0"/>
              </a:ext>
            </a:extLst>
          </a:blip>
          <a:srcRect l="12218" t="233" r="873" b="468"/>
          <a:stretch>
            <a:fillRect/>
          </a:stretch>
        </p:blipFill>
        <p:spPr bwMode="auto">
          <a:xfrm>
            <a:off x="381000" y="1982793"/>
            <a:ext cx="4287838" cy="3649663"/>
          </a:xfrm>
          <a:prstGeom prst="rect">
            <a:avLst/>
          </a:prstGeom>
          <a:noFill/>
          <a:extLst>
            <a:ext uri="{909E8E84-426E-40DD-AFC4-6F175D3DCCD1}">
              <a14:hiddenFill xmlns:a14="http://schemas.microsoft.com/office/drawing/2010/main">
                <a:solidFill>
                  <a:srgbClr val="FFFFFF"/>
                </a:solidFill>
              </a14:hiddenFill>
            </a:ext>
          </a:extLst>
        </p:spPr>
      </p:pic>
      <p:pic>
        <p:nvPicPr>
          <p:cNvPr id="5139" name="Picture 19" descr="CHEM12_cust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322" y="152400"/>
            <a:ext cx="7173911" cy="895350"/>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CHEM12_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33" y="44"/>
            <a:ext cx="1279525" cy="1665288"/>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t>Chapter 12 Stoichiometry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6" y="1377153"/>
            <a:ext cx="9143994" cy="5480848"/>
          </a:xfrm>
        </p:spPr>
        <p:txBody>
          <a:bodyPr lIns="182335" tIns="91166" bIns="91166"/>
          <a:lstStyle/>
          <a:p>
            <a:r>
              <a:rPr lang="en-US" dirty="0"/>
              <a:t>Hydrogen and nitrogen react to produce ammonia according to the following equation:   3H</a:t>
            </a:r>
            <a:r>
              <a:rPr lang="en-US" baseline="-25000" dirty="0"/>
              <a:t>2</a:t>
            </a:r>
            <a:r>
              <a:rPr lang="en-US" dirty="0"/>
              <a:t>(g) + N</a:t>
            </a:r>
            <a:r>
              <a:rPr lang="en-US" baseline="-25000" dirty="0"/>
              <a:t>2</a:t>
            </a:r>
            <a:r>
              <a:rPr lang="en-US" dirty="0"/>
              <a:t>(g) ⟶</a:t>
            </a:r>
            <a:r>
              <a:rPr lang="en-US" dirty="0">
                <a:sym typeface="Wingdings" pitchFamily="2" charset="2"/>
              </a:rPr>
              <a:t> 2NH</a:t>
            </a:r>
            <a:r>
              <a:rPr lang="en-US" baseline="-25000" dirty="0">
                <a:sym typeface="Wingdings" pitchFamily="2" charset="2"/>
              </a:rPr>
              <a:t>3</a:t>
            </a:r>
            <a:r>
              <a:rPr lang="en-US" dirty="0">
                <a:sym typeface="Wingdings" pitchFamily="2" charset="2"/>
              </a:rPr>
              <a:t>(g)</a:t>
            </a:r>
          </a:p>
          <a:p>
            <a:pPr>
              <a:spcBef>
                <a:spcPts val="601"/>
              </a:spcBef>
            </a:pPr>
            <a:r>
              <a:rPr lang="en-US" dirty="0">
                <a:sym typeface="Wingdings" pitchFamily="2" charset="2"/>
              </a:rPr>
              <a:t>If 5.00 g H</a:t>
            </a:r>
            <a:r>
              <a:rPr lang="en-US" baseline="-25000" dirty="0">
                <a:sym typeface="Wingdings" pitchFamily="2" charset="2"/>
              </a:rPr>
              <a:t>2</a:t>
            </a:r>
            <a:r>
              <a:rPr lang="en-US" dirty="0">
                <a:sym typeface="Wingdings" pitchFamily="2" charset="2"/>
              </a:rPr>
              <a:t> react with 50.0 g N</a:t>
            </a:r>
            <a:r>
              <a:rPr lang="en-US" baseline="-25000" dirty="0">
                <a:sym typeface="Wingdings" pitchFamily="2" charset="2"/>
              </a:rPr>
              <a:t>2</a:t>
            </a:r>
            <a:r>
              <a:rPr lang="en-US" dirty="0">
                <a:sym typeface="Wingdings" pitchFamily="2" charset="2"/>
              </a:rPr>
              <a:t>, what is the limiting reactant?</a:t>
            </a:r>
          </a:p>
          <a:p>
            <a:r>
              <a:rPr lang="en-US" dirty="0">
                <a:solidFill>
                  <a:srgbClr val="FF0000"/>
                </a:solidFill>
              </a:rPr>
              <a:t>Use the actual moles of reactants from the previous page.</a:t>
            </a:r>
          </a:p>
          <a:p>
            <a:pPr>
              <a:lnSpc>
                <a:spcPct val="100000"/>
              </a:lnSpc>
              <a:spcBef>
                <a:spcPts val="0"/>
              </a:spcBef>
              <a:tabLst>
                <a:tab pos="455834" algn="l"/>
                <a:tab pos="911678" algn="l"/>
              </a:tabLst>
            </a:pPr>
            <a:r>
              <a:rPr lang="en-US" dirty="0">
                <a:sym typeface="Wingdings" pitchFamily="2" charset="2"/>
              </a:rPr>
              <a:t>	H</a:t>
            </a:r>
            <a:r>
              <a:rPr lang="en-US" baseline="-25000" dirty="0">
                <a:sym typeface="Wingdings" pitchFamily="2" charset="2"/>
              </a:rPr>
              <a:t>2</a:t>
            </a:r>
            <a:r>
              <a:rPr lang="en-US" dirty="0">
                <a:sym typeface="Wingdings" pitchFamily="2" charset="2"/>
              </a:rPr>
              <a:t> 	</a:t>
            </a:r>
            <a:r>
              <a:rPr lang="en-US" dirty="0"/>
              <a:t>5.00 g x 1 </a:t>
            </a:r>
            <a:r>
              <a:rPr lang="en-US" dirty="0" err="1"/>
              <a:t>mol</a:t>
            </a:r>
            <a:r>
              <a:rPr lang="en-US" dirty="0"/>
              <a:t>/2.00 g = </a:t>
            </a:r>
            <a:r>
              <a:rPr lang="en-US" dirty="0">
                <a:solidFill>
                  <a:srgbClr val="0070C0"/>
                </a:solidFill>
              </a:rPr>
              <a:t>2.50 </a:t>
            </a:r>
            <a:r>
              <a:rPr lang="en-US" dirty="0" err="1">
                <a:solidFill>
                  <a:srgbClr val="0070C0"/>
                </a:solidFill>
              </a:rPr>
              <a:t>mol</a:t>
            </a:r>
            <a:endParaRPr lang="en-US" dirty="0">
              <a:solidFill>
                <a:srgbClr val="0070C0"/>
              </a:solidFill>
            </a:endParaRPr>
          </a:p>
          <a:p>
            <a:pPr>
              <a:lnSpc>
                <a:spcPct val="100000"/>
              </a:lnSpc>
              <a:spcBef>
                <a:spcPts val="0"/>
              </a:spcBef>
              <a:tabLst>
                <a:tab pos="455834" algn="l"/>
                <a:tab pos="911678" algn="l"/>
              </a:tabLst>
            </a:pPr>
            <a:r>
              <a:rPr lang="en-US" dirty="0"/>
              <a:t>	N</a:t>
            </a:r>
            <a:r>
              <a:rPr lang="en-US" baseline="-25000" dirty="0"/>
              <a:t>2</a:t>
            </a:r>
            <a:r>
              <a:rPr lang="en-US" dirty="0"/>
              <a:t>	50.0 g x 1 </a:t>
            </a:r>
            <a:r>
              <a:rPr lang="en-US" dirty="0" err="1"/>
              <a:t>mol</a:t>
            </a:r>
            <a:r>
              <a:rPr lang="en-US" dirty="0"/>
              <a:t>/28.0 g = 1.80 </a:t>
            </a:r>
            <a:r>
              <a:rPr lang="en-US" dirty="0" err="1"/>
              <a:t>mol</a:t>
            </a:r>
            <a:endParaRPr lang="en-US" dirty="0"/>
          </a:p>
          <a:p>
            <a:r>
              <a:rPr lang="en-US" dirty="0">
                <a:solidFill>
                  <a:srgbClr val="FF0000"/>
                </a:solidFill>
              </a:rPr>
              <a:t>Find the yield for both reactants, starting with mole ratios:</a:t>
            </a:r>
          </a:p>
          <a:p>
            <a:pPr marL="345037">
              <a:lnSpc>
                <a:spcPct val="100000"/>
              </a:lnSpc>
              <a:spcBef>
                <a:spcPts val="601"/>
              </a:spcBef>
              <a:tabLst>
                <a:tab pos="911678" algn="l"/>
                <a:tab pos="5359275" algn="l"/>
              </a:tabLst>
            </a:pPr>
            <a:r>
              <a:rPr lang="en-US" dirty="0">
                <a:sym typeface="Wingdings" pitchFamily="2" charset="2"/>
              </a:rPr>
              <a:t>H</a:t>
            </a:r>
            <a:r>
              <a:rPr lang="en-US" baseline="-25000" dirty="0">
                <a:sym typeface="Wingdings" pitchFamily="2" charset="2"/>
              </a:rPr>
              <a:t>2</a:t>
            </a:r>
            <a:r>
              <a:rPr lang="en-US" dirty="0">
                <a:sym typeface="Wingdings" pitchFamily="2" charset="2"/>
              </a:rPr>
              <a:t> : </a:t>
            </a:r>
            <a:r>
              <a:rPr lang="en-US" dirty="0">
                <a:solidFill>
                  <a:srgbClr val="0070C0"/>
                </a:solidFill>
                <a:sym typeface="Wingdings" pitchFamily="2" charset="2"/>
              </a:rPr>
              <a:t>NH</a:t>
            </a:r>
            <a:r>
              <a:rPr lang="en-US" baseline="-25000" dirty="0">
                <a:solidFill>
                  <a:srgbClr val="0070C0"/>
                </a:solidFill>
                <a:sym typeface="Wingdings" pitchFamily="2" charset="2"/>
              </a:rPr>
              <a:t>3</a:t>
            </a:r>
            <a:r>
              <a:rPr lang="en-US" dirty="0">
                <a:solidFill>
                  <a:srgbClr val="0070C0"/>
                </a:solidFill>
                <a:sym typeface="Wingdings" pitchFamily="2" charset="2"/>
              </a:rPr>
              <a:t> </a:t>
            </a:r>
            <a:r>
              <a:rPr lang="en-US" dirty="0">
                <a:sym typeface="Wingdings" pitchFamily="2" charset="2"/>
              </a:rPr>
              <a:t>  2.5 </a:t>
            </a:r>
            <a:r>
              <a:rPr lang="en-US" dirty="0" err="1">
                <a:sym typeface="Wingdings" pitchFamily="2" charset="2"/>
              </a:rPr>
              <a:t>mol</a:t>
            </a:r>
            <a:r>
              <a:rPr lang="en-US" dirty="0">
                <a:sym typeface="Wingdings" pitchFamily="2" charset="2"/>
              </a:rPr>
              <a:t>/3 </a:t>
            </a:r>
            <a:r>
              <a:rPr lang="en-US" dirty="0" err="1">
                <a:sym typeface="Wingdings" pitchFamily="2" charset="2"/>
              </a:rPr>
              <a:t>mol</a:t>
            </a:r>
            <a:r>
              <a:rPr lang="en-US" dirty="0">
                <a:sym typeface="Wingdings" pitchFamily="2" charset="2"/>
              </a:rPr>
              <a:t>  ?</a:t>
            </a:r>
            <a:r>
              <a:rPr lang="en-US" dirty="0">
                <a:solidFill>
                  <a:schemeClr val="tx1"/>
                </a:solidFill>
              </a:rPr>
              <a:t>/2 </a:t>
            </a:r>
            <a:r>
              <a:rPr lang="en-US" dirty="0" err="1">
                <a:solidFill>
                  <a:schemeClr val="tx1"/>
                </a:solidFill>
              </a:rPr>
              <a:t>mol</a:t>
            </a:r>
            <a:r>
              <a:rPr lang="en-US" dirty="0">
                <a:solidFill>
                  <a:schemeClr val="tx1"/>
                </a:solidFill>
              </a:rPr>
              <a:t>  = </a:t>
            </a:r>
            <a:r>
              <a:rPr lang="en-US" dirty="0">
                <a:solidFill>
                  <a:srgbClr val="0070C0"/>
                </a:solidFill>
              </a:rPr>
              <a:t>1.67 </a:t>
            </a:r>
            <a:r>
              <a:rPr lang="en-US" dirty="0" err="1">
                <a:solidFill>
                  <a:srgbClr val="0070C0"/>
                </a:solidFill>
              </a:rPr>
              <a:t>mol</a:t>
            </a:r>
            <a:r>
              <a:rPr lang="en-US" dirty="0">
                <a:solidFill>
                  <a:srgbClr val="0070C0"/>
                </a:solidFill>
              </a:rPr>
              <a:t> </a:t>
            </a:r>
            <a:r>
              <a:rPr lang="en-US" dirty="0">
                <a:solidFill>
                  <a:srgbClr val="0070C0"/>
                </a:solidFill>
                <a:sym typeface="Wingdings" pitchFamily="2" charset="2"/>
              </a:rPr>
              <a:t>NH</a:t>
            </a:r>
            <a:r>
              <a:rPr lang="en-US" baseline="-25000" dirty="0">
                <a:solidFill>
                  <a:srgbClr val="0070C0"/>
                </a:solidFill>
                <a:sym typeface="Wingdings" pitchFamily="2" charset="2"/>
              </a:rPr>
              <a:t>3</a:t>
            </a:r>
            <a:r>
              <a:rPr lang="en-US" dirty="0">
                <a:solidFill>
                  <a:srgbClr val="0070C0"/>
                </a:solidFill>
                <a:sym typeface="Wingdings" pitchFamily="2" charset="2"/>
              </a:rPr>
              <a:t> </a:t>
            </a:r>
            <a:endParaRPr lang="en-US" dirty="0">
              <a:solidFill>
                <a:srgbClr val="0070C0"/>
              </a:solidFill>
            </a:endParaRPr>
          </a:p>
          <a:p>
            <a:pPr marL="345037">
              <a:lnSpc>
                <a:spcPct val="100000"/>
              </a:lnSpc>
              <a:spcBef>
                <a:spcPts val="601"/>
              </a:spcBef>
              <a:tabLst>
                <a:tab pos="5359275" algn="l"/>
              </a:tabLst>
            </a:pPr>
            <a:r>
              <a:rPr lang="en-US" dirty="0"/>
              <a:t>N</a:t>
            </a:r>
            <a:r>
              <a:rPr lang="en-US" baseline="-25000" dirty="0"/>
              <a:t>2</a:t>
            </a:r>
            <a:r>
              <a:rPr lang="en-US" dirty="0"/>
              <a:t> </a:t>
            </a:r>
            <a:r>
              <a:rPr lang="en-US" dirty="0">
                <a:sym typeface="Wingdings" pitchFamily="2" charset="2"/>
              </a:rPr>
              <a:t>: </a:t>
            </a:r>
            <a:r>
              <a:rPr lang="en-US" dirty="0">
                <a:solidFill>
                  <a:srgbClr val="0070C0"/>
                </a:solidFill>
                <a:sym typeface="Wingdings" pitchFamily="2" charset="2"/>
              </a:rPr>
              <a:t>NH</a:t>
            </a:r>
            <a:r>
              <a:rPr lang="en-US" baseline="-25000" dirty="0">
                <a:solidFill>
                  <a:srgbClr val="0070C0"/>
                </a:solidFill>
                <a:sym typeface="Wingdings" pitchFamily="2" charset="2"/>
              </a:rPr>
              <a:t>3</a:t>
            </a:r>
            <a:r>
              <a:rPr lang="en-US" dirty="0">
                <a:sym typeface="Wingdings" pitchFamily="2" charset="2"/>
              </a:rPr>
              <a:t>  1.80 </a:t>
            </a:r>
            <a:r>
              <a:rPr lang="en-US" dirty="0" err="1">
                <a:sym typeface="Wingdings" pitchFamily="2" charset="2"/>
              </a:rPr>
              <a:t>mol</a:t>
            </a:r>
            <a:r>
              <a:rPr lang="en-US" dirty="0">
                <a:sym typeface="Wingdings" pitchFamily="2" charset="2"/>
              </a:rPr>
              <a:t>/1 </a:t>
            </a:r>
            <a:r>
              <a:rPr lang="en-US" dirty="0" err="1">
                <a:sym typeface="Wingdings" pitchFamily="2" charset="2"/>
              </a:rPr>
              <a:t>mol</a:t>
            </a:r>
            <a:r>
              <a:rPr lang="en-US" dirty="0">
                <a:sym typeface="Wingdings" pitchFamily="2" charset="2"/>
              </a:rPr>
              <a:t>  ?</a:t>
            </a:r>
            <a:r>
              <a:rPr lang="en-US" dirty="0">
                <a:solidFill>
                  <a:schemeClr val="tx1"/>
                </a:solidFill>
              </a:rPr>
              <a:t>/2 </a:t>
            </a:r>
            <a:r>
              <a:rPr lang="en-US" dirty="0" err="1">
                <a:solidFill>
                  <a:schemeClr val="tx1"/>
                </a:solidFill>
              </a:rPr>
              <a:t>mol</a:t>
            </a:r>
            <a:r>
              <a:rPr lang="en-US" dirty="0">
                <a:solidFill>
                  <a:schemeClr val="tx1"/>
                </a:solidFill>
              </a:rPr>
              <a:t>  = </a:t>
            </a:r>
            <a:r>
              <a:rPr lang="en-US" dirty="0">
                <a:solidFill>
                  <a:srgbClr val="0070C0"/>
                </a:solidFill>
              </a:rPr>
              <a:t>3.60  </a:t>
            </a:r>
            <a:r>
              <a:rPr lang="en-US" dirty="0" err="1">
                <a:solidFill>
                  <a:srgbClr val="0070C0"/>
                </a:solidFill>
              </a:rPr>
              <a:t>mol</a:t>
            </a:r>
            <a:r>
              <a:rPr lang="en-US" dirty="0">
                <a:solidFill>
                  <a:srgbClr val="0070C0"/>
                </a:solidFill>
              </a:rPr>
              <a:t> </a:t>
            </a:r>
            <a:r>
              <a:rPr lang="en-US" dirty="0">
                <a:solidFill>
                  <a:srgbClr val="0070C0"/>
                </a:solidFill>
                <a:sym typeface="Wingdings" pitchFamily="2" charset="2"/>
              </a:rPr>
              <a:t>NH</a:t>
            </a:r>
            <a:r>
              <a:rPr lang="en-US" baseline="-25000" dirty="0">
                <a:solidFill>
                  <a:srgbClr val="0070C0"/>
                </a:solidFill>
                <a:sym typeface="Wingdings" pitchFamily="2" charset="2"/>
              </a:rPr>
              <a:t>3</a:t>
            </a:r>
            <a:r>
              <a:rPr lang="en-US" dirty="0">
                <a:solidFill>
                  <a:srgbClr val="0070C0"/>
                </a:solidFill>
                <a:sym typeface="Wingdings" pitchFamily="2" charset="2"/>
              </a:rPr>
              <a:t> </a:t>
            </a:r>
          </a:p>
          <a:p>
            <a:pPr>
              <a:lnSpc>
                <a:spcPct val="100000"/>
              </a:lnSpc>
              <a:spcBef>
                <a:spcPts val="1800"/>
              </a:spcBef>
              <a:tabLst>
                <a:tab pos="566632" algn="l"/>
                <a:tab pos="5014227" algn="l"/>
              </a:tabLst>
            </a:pPr>
            <a:r>
              <a:rPr lang="en-US" dirty="0">
                <a:solidFill>
                  <a:srgbClr val="0070C0"/>
                </a:solidFill>
                <a:sym typeface="Wingdings" pitchFamily="2" charset="2"/>
              </a:rPr>
              <a:t>Again, we see that </a:t>
            </a:r>
            <a:r>
              <a:rPr lang="en-US" dirty="0">
                <a:solidFill>
                  <a:srgbClr val="FF0000"/>
                </a:solidFill>
                <a:sym typeface="Wingdings" pitchFamily="2" charset="2"/>
              </a:rPr>
              <a:t>H</a:t>
            </a:r>
            <a:r>
              <a:rPr lang="en-US" baseline="-25000" dirty="0">
                <a:solidFill>
                  <a:srgbClr val="FF0000"/>
                </a:solidFill>
                <a:sym typeface="Wingdings" pitchFamily="2" charset="2"/>
              </a:rPr>
              <a:t>2</a:t>
            </a:r>
            <a:r>
              <a:rPr lang="en-US" dirty="0">
                <a:solidFill>
                  <a:srgbClr val="FF0000"/>
                </a:solidFill>
                <a:sym typeface="Wingdings" pitchFamily="2" charset="2"/>
              </a:rPr>
              <a:t> is the Limiting reactant </a:t>
            </a:r>
            <a:r>
              <a:rPr lang="en-US" dirty="0">
                <a:solidFill>
                  <a:srgbClr val="0070C0"/>
                </a:solidFill>
                <a:sym typeface="Wingdings" pitchFamily="2" charset="2"/>
              </a:rPr>
              <a:t>because it will yield much less product, NH</a:t>
            </a:r>
            <a:r>
              <a:rPr lang="en-US" baseline="-25000" dirty="0">
                <a:solidFill>
                  <a:srgbClr val="0070C0"/>
                </a:solidFill>
                <a:sym typeface="Wingdings" pitchFamily="2" charset="2"/>
              </a:rPr>
              <a:t>3</a:t>
            </a:r>
            <a:r>
              <a:rPr lang="en-US" dirty="0">
                <a:solidFill>
                  <a:srgbClr val="0070C0"/>
                </a:solidFill>
                <a:sym typeface="Wingdings" pitchFamily="2" charset="2"/>
              </a:rPr>
              <a:t> , making </a:t>
            </a:r>
            <a:r>
              <a:rPr lang="en-US" dirty="0">
                <a:solidFill>
                  <a:srgbClr val="00B050"/>
                </a:solidFill>
              </a:rPr>
              <a:t>N</a:t>
            </a:r>
            <a:r>
              <a:rPr lang="en-US" baseline="-25000" dirty="0">
                <a:solidFill>
                  <a:srgbClr val="00B050"/>
                </a:solidFill>
              </a:rPr>
              <a:t>2</a:t>
            </a:r>
            <a:r>
              <a:rPr lang="en-US" dirty="0">
                <a:solidFill>
                  <a:srgbClr val="00B050"/>
                </a:solidFill>
                <a:sym typeface="Wingdings" pitchFamily="2" charset="2"/>
              </a:rPr>
              <a:t> the excess reactant.</a:t>
            </a:r>
          </a:p>
        </p:txBody>
      </p:sp>
      <p:sp>
        <p:nvSpPr>
          <p:cNvPr id="2" name="Title 1"/>
          <p:cNvSpPr>
            <a:spLocks noGrp="1"/>
          </p:cNvSpPr>
          <p:nvPr>
            <p:ph type="title"/>
          </p:nvPr>
        </p:nvSpPr>
        <p:spPr>
          <a:xfrm>
            <a:off x="10" y="0"/>
            <a:ext cx="9143996" cy="1371600"/>
          </a:xfrm>
        </p:spPr>
        <p:txBody>
          <a:bodyPr/>
          <a:lstStyle/>
          <a:p>
            <a:r>
              <a:rPr lang="en-US" dirty="0"/>
              <a:t>	</a:t>
            </a:r>
            <a:r>
              <a:rPr lang="en-US" dirty="0">
                <a:solidFill>
                  <a:srgbClr val="FFFF00"/>
                </a:solidFill>
              </a:rPr>
              <a:t>Limiting Reactants and Stoichiometry </a:t>
            </a:r>
            <a:r>
              <a:rPr lang="en-US" dirty="0">
                <a:solidFill>
                  <a:srgbClr val="00B0F0"/>
                </a:solidFill>
              </a:rPr>
              <a:t>done another way [same example]</a:t>
            </a:r>
          </a:p>
        </p:txBody>
      </p:sp>
      <p:pic>
        <p:nvPicPr>
          <p:cNvPr id="7" name="Picture 6"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spTree>
    <p:extLst>
      <p:ext uri="{BB962C8B-B14F-4D97-AF65-F5344CB8AC3E}">
        <p14:creationId xmlns:p14="http://schemas.microsoft.com/office/powerpoint/2010/main" val="408628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fade">
                                      <p:cBhvr>
                                        <p:cTn id="7" dur="500"/>
                                        <p:tgtEl>
                                          <p:spTgt spid="6">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7" end="7"/>
                                            </p:txEl>
                                          </p:spTgt>
                                        </p:tgtEl>
                                        <p:attrNameLst>
                                          <p:attrName>style.visibility</p:attrName>
                                        </p:attrNameLst>
                                      </p:cBhvr>
                                      <p:to>
                                        <p:strVal val="visible"/>
                                      </p:to>
                                    </p:set>
                                    <p:animEffect transition="in" filter="fade">
                                      <p:cBhvr>
                                        <p:cTn id="12" dur="500"/>
                                        <p:tgtEl>
                                          <p:spTgt spid="6">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animEffect transition="in" filter="fade">
                                      <p:cBhvr>
                                        <p:cTn id="1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6400800" y="1550088"/>
            <a:ext cx="2683818" cy="3250512"/>
          </a:xfrm>
        </p:spPr>
        <p:txBody>
          <a:bodyPr lIns="182335" tIns="91166" bIns="91166"/>
          <a:lstStyle/>
          <a:p>
            <a:r>
              <a:rPr lang="en-US" b="1" dirty="0">
                <a:solidFill>
                  <a:srgbClr val="00B050"/>
                </a:solidFill>
                <a:effectLst>
                  <a:outerShdw blurRad="38100" dist="38100" dir="2700000" algn="tl">
                    <a:srgbClr val="000000">
                      <a:alpha val="43137"/>
                    </a:srgbClr>
                  </a:outerShdw>
                </a:effectLst>
              </a:rPr>
              <a:t>The </a:t>
            </a:r>
            <a:r>
              <a:rPr lang="en-US" b="1" dirty="0">
                <a:solidFill>
                  <a:srgbClr val="B54C8C"/>
                </a:solidFill>
                <a:effectLst>
                  <a:outerShdw blurRad="38100" dist="38100" dir="2700000" algn="tl">
                    <a:srgbClr val="000000">
                      <a:alpha val="43137"/>
                    </a:srgbClr>
                  </a:outerShdw>
                </a:effectLst>
              </a:rPr>
              <a:t>limiting reactant </a:t>
            </a:r>
            <a:r>
              <a:rPr lang="en-US" b="1" dirty="0">
                <a:solidFill>
                  <a:srgbClr val="00B050"/>
                </a:solidFill>
                <a:effectLst>
                  <a:outerShdw blurRad="38100" dist="38100" dir="2700000" algn="tl">
                    <a:srgbClr val="000000">
                      <a:alpha val="43137"/>
                    </a:srgbClr>
                  </a:outerShdw>
                </a:effectLst>
              </a:rPr>
              <a:t>limits the amount of the other reactant that can combine, and the amount of product that can be formed.</a:t>
            </a:r>
            <a:endParaRPr lang="en-US" b="1" dirty="0">
              <a:solidFill>
                <a:srgbClr val="00B050"/>
              </a:solidFill>
              <a:effectLst>
                <a:outerShdw blurRad="38100" dist="38100" dir="2700000" algn="tl">
                  <a:srgbClr val="000000">
                    <a:alpha val="43137"/>
                  </a:srgbClr>
                </a:outerShdw>
              </a:effectLst>
              <a:sym typeface="Wingdings" pitchFamily="2" charset="2"/>
            </a:endParaRPr>
          </a:p>
        </p:txBody>
      </p:sp>
      <p:sp>
        <p:nvSpPr>
          <p:cNvPr id="2" name="Title 1"/>
          <p:cNvSpPr>
            <a:spLocks noGrp="1"/>
          </p:cNvSpPr>
          <p:nvPr>
            <p:ph type="title"/>
          </p:nvPr>
        </p:nvSpPr>
        <p:spPr>
          <a:xfrm>
            <a:off x="10" y="0"/>
            <a:ext cx="9143996" cy="1371600"/>
          </a:xfrm>
        </p:spPr>
        <p:txBody>
          <a:bodyPr/>
          <a:lstStyle/>
          <a:p>
            <a:r>
              <a:rPr lang="en-US" dirty="0"/>
              <a:t>	</a:t>
            </a:r>
            <a:r>
              <a:rPr lang="en-US" dirty="0">
                <a:solidFill>
                  <a:srgbClr val="FFFF00"/>
                </a:solidFill>
              </a:rPr>
              <a:t>Limiting Reactants and Stoichiometry </a:t>
            </a:r>
            <a:r>
              <a:rPr lang="en-US" dirty="0">
                <a:solidFill>
                  <a:srgbClr val="00B0F0"/>
                </a:solidFill>
              </a:rPr>
              <a:t>done another way [same example]</a:t>
            </a:r>
          </a:p>
        </p:txBody>
      </p:sp>
      <p:pic>
        <p:nvPicPr>
          <p:cNvPr id="7" name="Picture 6"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pic>
        <p:nvPicPr>
          <p:cNvPr id="3" name="Picture 2">
            <a:extLst>
              <a:ext uri="{FF2B5EF4-FFF2-40B4-BE49-F238E27FC236}">
                <a16:creationId xmlns:a16="http://schemas.microsoft.com/office/drawing/2014/main" id="{895609B6-EF7E-4C1C-9D47-675F376A1C44}"/>
              </a:ext>
            </a:extLst>
          </p:cNvPr>
          <p:cNvPicPr>
            <a:picLocks noChangeAspect="1"/>
          </p:cNvPicPr>
          <p:nvPr/>
        </p:nvPicPr>
        <p:blipFill>
          <a:blip r:embed="rId4"/>
          <a:stretch>
            <a:fillRect/>
          </a:stretch>
        </p:blipFill>
        <p:spPr>
          <a:xfrm>
            <a:off x="152400" y="1371161"/>
            <a:ext cx="6155392" cy="5394242"/>
          </a:xfrm>
          <a:prstGeom prst="rect">
            <a:avLst/>
          </a:prstGeom>
        </p:spPr>
      </p:pic>
      <p:sp>
        <p:nvSpPr>
          <p:cNvPr id="8" name="Text Placeholder 5">
            <a:extLst>
              <a:ext uri="{FF2B5EF4-FFF2-40B4-BE49-F238E27FC236}">
                <a16:creationId xmlns:a16="http://schemas.microsoft.com/office/drawing/2014/main" id="{4F2605A4-7F2A-4BDE-8DC5-6658A1A3F935}"/>
              </a:ext>
            </a:extLst>
          </p:cNvPr>
          <p:cNvSpPr txBox="1">
            <a:spLocks/>
          </p:cNvSpPr>
          <p:nvPr/>
        </p:nvSpPr>
        <p:spPr bwMode="auto">
          <a:xfrm>
            <a:off x="6172200" y="4964138"/>
            <a:ext cx="2683818" cy="1801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335" tIns="91166" rIns="0" bIns="91166" numCol="1" anchor="t" anchorCtr="0" compatLnSpc="1">
            <a:prstTxWarp prst="textNoShape">
              <a:avLst/>
            </a:prstTxWarp>
          </a:bodyPr>
          <a:lst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189" indent="-227603" algn="l" rtl="0" eaLnBrk="1" fontAlgn="base" hangingPunct="1">
              <a:lnSpc>
                <a:spcPct val="100000"/>
              </a:lnSpc>
              <a:spcBef>
                <a:spcPts val="1050"/>
              </a:spcBef>
              <a:spcAft>
                <a:spcPts val="0"/>
              </a:spcAft>
              <a:buClr>
                <a:schemeClr val="accent1"/>
              </a:buClr>
              <a:buFont typeface="Wingdings" pitchFamily="2" charset="2"/>
              <a:buChar char="§"/>
              <a:defRPr sz="2300">
                <a:solidFill>
                  <a:srgbClr val="000000"/>
                </a:solidFill>
                <a:latin typeface="+mn-lt"/>
              </a:defRPr>
            </a:lvl2pPr>
            <a:lvl3pPr marL="682813" indent="-226017" algn="l" rtl="0" eaLnBrk="1" fontAlgn="base" hangingPunct="1">
              <a:lnSpc>
                <a:spcPct val="100000"/>
              </a:lnSpc>
              <a:spcBef>
                <a:spcPts val="1099"/>
              </a:spcBef>
              <a:spcAft>
                <a:spcPts val="0"/>
              </a:spcAft>
              <a:buClr>
                <a:schemeClr val="accent3"/>
              </a:buClr>
              <a:buChar char="•"/>
              <a:defRPr sz="2300">
                <a:solidFill>
                  <a:srgbClr val="000000"/>
                </a:solidFill>
                <a:latin typeface="+mn-lt"/>
              </a:defRPr>
            </a:lvl3pPr>
            <a:lvl4pPr marL="1487341" indent="-233926" algn="l" rtl="0" eaLnBrk="1" fontAlgn="base" hangingPunct="1">
              <a:lnSpc>
                <a:spcPct val="115000"/>
              </a:lnSpc>
              <a:spcBef>
                <a:spcPts val="0"/>
              </a:spcBef>
              <a:spcAft>
                <a:spcPts val="0"/>
              </a:spcAft>
              <a:buClr>
                <a:schemeClr val="accent4"/>
              </a:buClr>
              <a:buFont typeface="Arial" pitchFamily="34" charset="0"/>
              <a:buChar char="•"/>
              <a:defRPr sz="2500">
                <a:solidFill>
                  <a:srgbClr val="000000"/>
                </a:solidFill>
                <a:latin typeface="+mn-lt"/>
              </a:defRPr>
            </a:lvl4pPr>
            <a:lvl5pPr marL="2046875" indent="-226017" algn="l" rtl="0" eaLnBrk="1" fontAlgn="base" hangingPunct="1">
              <a:lnSpc>
                <a:spcPct val="115000"/>
              </a:lnSpc>
              <a:spcBef>
                <a:spcPct val="20000"/>
              </a:spcBef>
              <a:spcAft>
                <a:spcPct val="0"/>
              </a:spcAft>
              <a:buChar char="»"/>
              <a:defRPr sz="2100">
                <a:solidFill>
                  <a:srgbClr val="000000"/>
                </a:solidFill>
                <a:latin typeface="+mn-lt"/>
              </a:defRPr>
            </a:lvl5pPr>
            <a:lvl6pPr marL="2502089" indent="-226017" algn="l" rtl="0" eaLnBrk="1" fontAlgn="base" hangingPunct="1">
              <a:lnSpc>
                <a:spcPct val="115000"/>
              </a:lnSpc>
              <a:spcBef>
                <a:spcPct val="20000"/>
              </a:spcBef>
              <a:spcAft>
                <a:spcPct val="0"/>
              </a:spcAft>
              <a:buChar char="»"/>
              <a:defRPr sz="2100">
                <a:solidFill>
                  <a:srgbClr val="000000"/>
                </a:solidFill>
                <a:latin typeface="+mn-lt"/>
              </a:defRPr>
            </a:lvl6pPr>
            <a:lvl7pPr marL="2957298" indent="-226017" algn="l" rtl="0" eaLnBrk="1" fontAlgn="base" hangingPunct="1">
              <a:lnSpc>
                <a:spcPct val="115000"/>
              </a:lnSpc>
              <a:spcBef>
                <a:spcPct val="20000"/>
              </a:spcBef>
              <a:spcAft>
                <a:spcPct val="0"/>
              </a:spcAft>
              <a:buChar char="»"/>
              <a:defRPr sz="2100">
                <a:solidFill>
                  <a:srgbClr val="000000"/>
                </a:solidFill>
                <a:latin typeface="+mn-lt"/>
              </a:defRPr>
            </a:lvl7pPr>
            <a:lvl8pPr marL="3412512" indent="-226017" algn="l" rtl="0" eaLnBrk="1" fontAlgn="base" hangingPunct="1">
              <a:lnSpc>
                <a:spcPct val="115000"/>
              </a:lnSpc>
              <a:spcBef>
                <a:spcPct val="20000"/>
              </a:spcBef>
              <a:spcAft>
                <a:spcPct val="0"/>
              </a:spcAft>
              <a:buChar char="»"/>
              <a:defRPr sz="2100">
                <a:solidFill>
                  <a:srgbClr val="000000"/>
                </a:solidFill>
                <a:latin typeface="+mn-lt"/>
              </a:defRPr>
            </a:lvl8pPr>
            <a:lvl9pPr marL="3867724" indent="-226017" algn="l" rtl="0" eaLnBrk="1" fontAlgn="base" hangingPunct="1">
              <a:lnSpc>
                <a:spcPct val="115000"/>
              </a:lnSpc>
              <a:spcBef>
                <a:spcPct val="20000"/>
              </a:spcBef>
              <a:spcAft>
                <a:spcPct val="0"/>
              </a:spcAft>
              <a:buChar char="»"/>
              <a:defRPr sz="2100">
                <a:solidFill>
                  <a:srgbClr val="000000"/>
                </a:solidFill>
                <a:latin typeface="+mn-lt"/>
              </a:defRPr>
            </a:lvl9pPr>
          </a:lstStyle>
          <a:p>
            <a:r>
              <a:rPr lang="en-US" kern="0" dirty="0"/>
              <a:t>The </a:t>
            </a:r>
            <a:r>
              <a:rPr lang="en-US" b="1" kern="0" dirty="0">
                <a:solidFill>
                  <a:srgbClr val="0070C0"/>
                </a:solidFill>
                <a:effectLst>
                  <a:outerShdw blurRad="38100" dist="38100" dir="2700000" algn="tl">
                    <a:srgbClr val="000000">
                      <a:alpha val="43137"/>
                    </a:srgbClr>
                  </a:outerShdw>
                </a:effectLst>
              </a:rPr>
              <a:t>excess reactant </a:t>
            </a:r>
            <a:r>
              <a:rPr lang="en-US" kern="0" dirty="0"/>
              <a:t>is NOT completely used up in the reaction.</a:t>
            </a:r>
            <a:endParaRPr lang="en-US" kern="0" dirty="0">
              <a:sym typeface="Wingdings" pitchFamily="2" charset="2"/>
            </a:endParaRPr>
          </a:p>
        </p:txBody>
      </p:sp>
    </p:spTree>
    <p:extLst>
      <p:ext uri="{BB962C8B-B14F-4D97-AF65-F5344CB8AC3E}">
        <p14:creationId xmlns:p14="http://schemas.microsoft.com/office/powerpoint/2010/main" val="361410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6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26"/>
          <p:cNvSpPr>
            <a:spLocks noGrp="1" noChangeArrowheads="1"/>
          </p:cNvSpPr>
          <p:nvPr>
            <p:ph type="body" idx="1"/>
          </p:nvPr>
        </p:nvSpPr>
        <p:spPr>
          <a:xfrm>
            <a:off x="957861" y="76200"/>
            <a:ext cx="8186163" cy="1981200"/>
          </a:xfrm>
        </p:spPr>
        <p:txBody>
          <a:bodyPr/>
          <a:lstStyle/>
          <a:p>
            <a:pPr marL="0" indent="0"/>
            <a:r>
              <a:rPr lang="en-US" altLang="en-US" sz="2300" b="0" dirty="0">
                <a:solidFill>
                  <a:srgbClr val="FFFF00"/>
                </a:solidFill>
              </a:rPr>
              <a:t>Copper reacts with sulfur to form copper(I) sulfide according to the following balanced equation:</a:t>
            </a:r>
          </a:p>
          <a:p>
            <a:pPr marL="0" indent="0"/>
            <a:endParaRPr lang="en-US" altLang="en-US" sz="800" b="0" dirty="0">
              <a:solidFill>
                <a:srgbClr val="FFFF00"/>
              </a:solidFill>
            </a:endParaRPr>
          </a:p>
          <a:p>
            <a:pPr marL="0" indent="0" algn="ctr"/>
            <a:r>
              <a:rPr lang="en-US" altLang="en-US" sz="2300" b="0" dirty="0">
                <a:solidFill>
                  <a:srgbClr val="7030A0"/>
                </a:solidFill>
              </a:rPr>
              <a:t>2Cu(</a:t>
            </a:r>
            <a:r>
              <a:rPr lang="en-US" altLang="en-US" sz="2300" b="0" i="1" dirty="0">
                <a:solidFill>
                  <a:srgbClr val="7030A0"/>
                </a:solidFill>
              </a:rPr>
              <a:t>s</a:t>
            </a:r>
            <a:r>
              <a:rPr lang="en-US" altLang="en-US" sz="2300" b="0" dirty="0">
                <a:solidFill>
                  <a:srgbClr val="7030A0"/>
                </a:solidFill>
              </a:rPr>
              <a:t>) + S(</a:t>
            </a:r>
            <a:r>
              <a:rPr lang="en-US" altLang="en-US" sz="2300" b="0" i="1" dirty="0">
                <a:solidFill>
                  <a:srgbClr val="7030A0"/>
                </a:solidFill>
              </a:rPr>
              <a:t>s</a:t>
            </a:r>
            <a:r>
              <a:rPr lang="en-US" altLang="en-US" sz="2300" b="0" dirty="0">
                <a:solidFill>
                  <a:srgbClr val="7030A0"/>
                </a:solidFill>
              </a:rPr>
              <a:t>) </a:t>
            </a:r>
            <a:r>
              <a:rPr lang="en-US" altLang="en-US" sz="2300" b="0" dirty="0">
                <a:solidFill>
                  <a:srgbClr val="7030A0"/>
                </a:solidFill>
                <a:sym typeface="Symbol" panose="05050102010706020507" pitchFamily="18" charset="2"/>
              </a:rPr>
              <a:t></a:t>
            </a:r>
            <a:r>
              <a:rPr lang="en-US" altLang="en-US" sz="2300" b="0" dirty="0">
                <a:solidFill>
                  <a:srgbClr val="7030A0"/>
                </a:solidFill>
              </a:rPr>
              <a:t> Cu</a:t>
            </a:r>
            <a:r>
              <a:rPr lang="en-US" altLang="en-US" sz="2300" b="0" baseline="-25000" dirty="0">
                <a:solidFill>
                  <a:srgbClr val="7030A0"/>
                </a:solidFill>
              </a:rPr>
              <a:t>2</a:t>
            </a:r>
            <a:r>
              <a:rPr lang="en-US" altLang="en-US" sz="2300" b="0" dirty="0">
                <a:solidFill>
                  <a:srgbClr val="7030A0"/>
                </a:solidFill>
              </a:rPr>
              <a:t>S(</a:t>
            </a:r>
            <a:r>
              <a:rPr lang="en-US" altLang="en-US" sz="2300" b="0" i="1" dirty="0">
                <a:solidFill>
                  <a:srgbClr val="7030A0"/>
                </a:solidFill>
              </a:rPr>
              <a:t>s</a:t>
            </a:r>
            <a:r>
              <a:rPr lang="en-US" altLang="en-US" sz="2300" b="0" dirty="0">
                <a:solidFill>
                  <a:srgbClr val="7030A0"/>
                </a:solidFill>
              </a:rPr>
              <a:t>)</a:t>
            </a:r>
          </a:p>
          <a:p>
            <a:pPr marL="0" indent="0"/>
            <a:endParaRPr lang="en-US" altLang="en-US" sz="800" b="0" dirty="0">
              <a:solidFill>
                <a:srgbClr val="FFFF00"/>
              </a:solidFill>
            </a:endParaRPr>
          </a:p>
          <a:p>
            <a:pPr marL="0" indent="0"/>
            <a:r>
              <a:rPr lang="en-US" altLang="en-US" sz="2300" b="0" dirty="0">
                <a:solidFill>
                  <a:srgbClr val="FFFF00"/>
                </a:solidFill>
              </a:rPr>
              <a:t>What is the limiting reagent if 80.0 g Cu reacts with 25.0 g S?</a:t>
            </a:r>
          </a:p>
          <a:p>
            <a:pPr marL="0" indent="0"/>
            <a:endParaRPr lang="en-US" altLang="en-US" sz="2300" b="0" dirty="0">
              <a:solidFill>
                <a:schemeClr val="tx1"/>
              </a:solidFill>
            </a:endParaRPr>
          </a:p>
          <a:p>
            <a:pPr marL="0" indent="0"/>
            <a:endParaRPr lang="en-US" altLang="en-US" sz="2300" b="0" dirty="0">
              <a:solidFill>
                <a:schemeClr val="tx1"/>
              </a:solidFill>
            </a:endParaRPr>
          </a:p>
        </p:txBody>
      </p:sp>
      <p:sp>
        <p:nvSpPr>
          <p:cNvPr id="4"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solidFill>
                  <a:srgbClr val="000000"/>
                </a:solidFill>
              </a:rPr>
              <a:t>Chapter 12 Stoichiometry</a:t>
            </a:r>
          </a:p>
        </p:txBody>
      </p:sp>
      <p:pic>
        <p:nvPicPr>
          <p:cNvPr id="5" name="Picture 4"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sp>
        <p:nvSpPr>
          <p:cNvPr id="2" name="Rectangle 1"/>
          <p:cNvSpPr/>
          <p:nvPr/>
        </p:nvSpPr>
        <p:spPr>
          <a:xfrm>
            <a:off x="76224" y="2133606"/>
            <a:ext cx="9067799" cy="445999"/>
          </a:xfrm>
          <a:prstGeom prst="rect">
            <a:avLst/>
          </a:prstGeom>
        </p:spPr>
        <p:txBody>
          <a:bodyPr wrap="square" lIns="91166" tIns="45583" rIns="91166" bIns="45583">
            <a:spAutoFit/>
          </a:bodyPr>
          <a:lstStyle/>
          <a:p>
            <a:r>
              <a:rPr lang="en-US" sz="2300" dirty="0">
                <a:solidFill>
                  <a:srgbClr val="FF0000"/>
                </a:solidFill>
              </a:rPr>
              <a:t>Find Moles </a:t>
            </a:r>
            <a:endParaRPr lang="en-US" sz="2300" dirty="0">
              <a:solidFill>
                <a:srgbClr val="000000"/>
              </a:solidFill>
            </a:endParaRPr>
          </a:p>
        </p:txBody>
      </p:sp>
      <p:sp>
        <p:nvSpPr>
          <p:cNvPr id="3" name="Rectangle 2"/>
          <p:cNvSpPr/>
          <p:nvPr/>
        </p:nvSpPr>
        <p:spPr>
          <a:xfrm>
            <a:off x="76224" y="3962414"/>
            <a:ext cx="9067799" cy="1892549"/>
          </a:xfrm>
          <a:prstGeom prst="rect">
            <a:avLst/>
          </a:prstGeom>
        </p:spPr>
        <p:txBody>
          <a:bodyPr wrap="square" lIns="91166" tIns="45583" rIns="91166" bIns="45583">
            <a:spAutoFit/>
          </a:bodyPr>
          <a:lstStyle/>
          <a:p>
            <a:pPr>
              <a:spcBef>
                <a:spcPts val="0"/>
              </a:spcBef>
              <a:tabLst>
                <a:tab pos="566632" algn="l"/>
              </a:tabLst>
            </a:pPr>
            <a:r>
              <a:rPr lang="en-US" sz="2300" dirty="0">
                <a:solidFill>
                  <a:srgbClr val="FF0000"/>
                </a:solidFill>
              </a:rPr>
              <a:t>Use Mole ratios:  </a:t>
            </a:r>
            <a:r>
              <a:rPr lang="en-US" sz="2300" dirty="0">
                <a:solidFill>
                  <a:srgbClr val="000000"/>
                </a:solidFill>
                <a:sym typeface="Wingdings" pitchFamily="2" charset="2"/>
              </a:rPr>
              <a:t> </a:t>
            </a:r>
            <a:endParaRPr lang="en-US" sz="2300" dirty="0">
              <a:solidFill>
                <a:srgbClr val="000000"/>
              </a:solidFill>
            </a:endParaRPr>
          </a:p>
          <a:p>
            <a:pPr>
              <a:spcBef>
                <a:spcPts val="601"/>
              </a:spcBef>
              <a:tabLst>
                <a:tab pos="455834" algn="l"/>
              </a:tabLst>
            </a:pPr>
            <a:r>
              <a:rPr lang="en-US" sz="2300" dirty="0">
                <a:solidFill>
                  <a:srgbClr val="000000"/>
                </a:solidFill>
              </a:rPr>
              <a:t>	 </a:t>
            </a:r>
            <a:endParaRPr lang="en-US" sz="2300" dirty="0">
              <a:solidFill>
                <a:srgbClr val="0070C0"/>
              </a:solidFill>
            </a:endParaRPr>
          </a:p>
          <a:p>
            <a:pPr>
              <a:spcBef>
                <a:spcPts val="1800"/>
              </a:spcBef>
              <a:tabLst>
                <a:tab pos="455834" algn="l"/>
              </a:tabLst>
            </a:pPr>
            <a:r>
              <a:rPr lang="en-US" sz="2300" dirty="0">
                <a:solidFill>
                  <a:srgbClr val="FF0000"/>
                </a:solidFill>
              </a:rPr>
              <a:t>Compare Theoretical Values:</a:t>
            </a:r>
          </a:p>
          <a:p>
            <a:pPr>
              <a:spcBef>
                <a:spcPts val="601"/>
              </a:spcBef>
              <a:tabLst>
                <a:tab pos="566632" algn="l"/>
              </a:tabLst>
            </a:pPr>
            <a:r>
              <a:rPr lang="en-US" sz="2300" dirty="0">
                <a:solidFill>
                  <a:srgbClr val="0070C0"/>
                </a:solidFill>
                <a:sym typeface="Wingdings" pitchFamily="2" charset="2"/>
              </a:rPr>
              <a:t> </a:t>
            </a:r>
            <a:endParaRPr lang="en-US" sz="2300" dirty="0">
              <a:solidFill>
                <a:srgbClr val="FF0000"/>
              </a:solidFill>
            </a:endParaRPr>
          </a:p>
        </p:txBody>
      </p:sp>
    </p:spTree>
    <p:extLst>
      <p:ext uri="{BB962C8B-B14F-4D97-AF65-F5344CB8AC3E}">
        <p14:creationId xmlns:p14="http://schemas.microsoft.com/office/powerpoint/2010/main" val="117966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26"/>
          <p:cNvSpPr>
            <a:spLocks noGrp="1" noChangeArrowheads="1"/>
          </p:cNvSpPr>
          <p:nvPr>
            <p:ph type="body" idx="1"/>
          </p:nvPr>
        </p:nvSpPr>
        <p:spPr>
          <a:xfrm>
            <a:off x="957861" y="76200"/>
            <a:ext cx="8186163" cy="1981200"/>
          </a:xfrm>
        </p:spPr>
        <p:txBody>
          <a:bodyPr/>
          <a:lstStyle/>
          <a:p>
            <a:pPr marL="0" indent="0"/>
            <a:r>
              <a:rPr lang="en-US" altLang="en-US" sz="2300" b="0" dirty="0">
                <a:solidFill>
                  <a:srgbClr val="FFFF00"/>
                </a:solidFill>
              </a:rPr>
              <a:t>Copper reacts with sulfur to form copper(I) sulfide according to the following balanced equation:</a:t>
            </a:r>
          </a:p>
          <a:p>
            <a:pPr marL="0" indent="0"/>
            <a:endParaRPr lang="en-US" altLang="en-US" sz="800" b="0" dirty="0">
              <a:solidFill>
                <a:srgbClr val="FFFF00"/>
              </a:solidFill>
            </a:endParaRPr>
          </a:p>
          <a:p>
            <a:pPr marL="0" indent="0" algn="ctr"/>
            <a:r>
              <a:rPr lang="en-US" altLang="en-US" sz="2300" b="0" dirty="0">
                <a:solidFill>
                  <a:srgbClr val="7030A0"/>
                </a:solidFill>
              </a:rPr>
              <a:t>2Cu(</a:t>
            </a:r>
            <a:r>
              <a:rPr lang="en-US" altLang="en-US" sz="2300" b="0" i="1" dirty="0">
                <a:solidFill>
                  <a:srgbClr val="7030A0"/>
                </a:solidFill>
              </a:rPr>
              <a:t>s</a:t>
            </a:r>
            <a:r>
              <a:rPr lang="en-US" altLang="en-US" sz="2300" b="0" dirty="0">
                <a:solidFill>
                  <a:srgbClr val="7030A0"/>
                </a:solidFill>
              </a:rPr>
              <a:t>) + S(</a:t>
            </a:r>
            <a:r>
              <a:rPr lang="en-US" altLang="en-US" sz="2300" b="0" i="1" dirty="0">
                <a:solidFill>
                  <a:srgbClr val="7030A0"/>
                </a:solidFill>
              </a:rPr>
              <a:t>s</a:t>
            </a:r>
            <a:r>
              <a:rPr lang="en-US" altLang="en-US" sz="2300" b="0" dirty="0">
                <a:solidFill>
                  <a:srgbClr val="7030A0"/>
                </a:solidFill>
              </a:rPr>
              <a:t>) </a:t>
            </a:r>
            <a:r>
              <a:rPr lang="en-US" altLang="en-US" sz="2300" b="0" dirty="0">
                <a:solidFill>
                  <a:srgbClr val="7030A0"/>
                </a:solidFill>
                <a:sym typeface="Symbol" panose="05050102010706020507" pitchFamily="18" charset="2"/>
              </a:rPr>
              <a:t></a:t>
            </a:r>
            <a:r>
              <a:rPr lang="en-US" altLang="en-US" sz="2300" b="0" dirty="0">
                <a:solidFill>
                  <a:srgbClr val="7030A0"/>
                </a:solidFill>
              </a:rPr>
              <a:t> Cu</a:t>
            </a:r>
            <a:r>
              <a:rPr lang="en-US" altLang="en-US" sz="2300" b="0" baseline="-25000" dirty="0">
                <a:solidFill>
                  <a:srgbClr val="7030A0"/>
                </a:solidFill>
              </a:rPr>
              <a:t>2</a:t>
            </a:r>
            <a:r>
              <a:rPr lang="en-US" altLang="en-US" sz="2300" b="0" dirty="0">
                <a:solidFill>
                  <a:srgbClr val="7030A0"/>
                </a:solidFill>
              </a:rPr>
              <a:t>S(</a:t>
            </a:r>
            <a:r>
              <a:rPr lang="en-US" altLang="en-US" sz="2300" b="0" i="1" dirty="0">
                <a:solidFill>
                  <a:srgbClr val="7030A0"/>
                </a:solidFill>
              </a:rPr>
              <a:t>s</a:t>
            </a:r>
            <a:r>
              <a:rPr lang="en-US" altLang="en-US" sz="2300" b="0" dirty="0">
                <a:solidFill>
                  <a:srgbClr val="7030A0"/>
                </a:solidFill>
              </a:rPr>
              <a:t>)</a:t>
            </a:r>
          </a:p>
          <a:p>
            <a:pPr marL="0" indent="0"/>
            <a:endParaRPr lang="en-US" altLang="en-US" sz="800" b="0" dirty="0">
              <a:solidFill>
                <a:srgbClr val="FFFF00"/>
              </a:solidFill>
            </a:endParaRPr>
          </a:p>
          <a:p>
            <a:pPr marL="0" indent="0"/>
            <a:r>
              <a:rPr lang="en-US" altLang="en-US" sz="2300" b="0" dirty="0">
                <a:solidFill>
                  <a:srgbClr val="FFFF00"/>
                </a:solidFill>
              </a:rPr>
              <a:t>What is the limiting reagent if 80.0 g Cu reacts with 25.0 g S?</a:t>
            </a:r>
          </a:p>
          <a:p>
            <a:pPr marL="0" indent="0"/>
            <a:endParaRPr lang="en-US" altLang="en-US" sz="2300" b="0" dirty="0">
              <a:solidFill>
                <a:schemeClr val="tx1"/>
              </a:solidFill>
            </a:endParaRPr>
          </a:p>
          <a:p>
            <a:pPr marL="0" indent="0"/>
            <a:endParaRPr lang="en-US" altLang="en-US" sz="2300" b="0" dirty="0">
              <a:solidFill>
                <a:schemeClr val="tx1"/>
              </a:solidFill>
            </a:endParaRPr>
          </a:p>
        </p:txBody>
      </p:sp>
      <p:pic>
        <p:nvPicPr>
          <p:cNvPr id="5" name="Picture 4"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sp>
        <p:nvSpPr>
          <p:cNvPr id="2" name="Rectangle 1"/>
          <p:cNvSpPr/>
          <p:nvPr/>
        </p:nvSpPr>
        <p:spPr>
          <a:xfrm>
            <a:off x="76224" y="2133606"/>
            <a:ext cx="9067799" cy="445999"/>
          </a:xfrm>
          <a:prstGeom prst="rect">
            <a:avLst/>
          </a:prstGeom>
        </p:spPr>
        <p:txBody>
          <a:bodyPr wrap="square" lIns="91166" tIns="45583" rIns="91166" bIns="45583">
            <a:spAutoFit/>
          </a:bodyPr>
          <a:lstStyle/>
          <a:p>
            <a:r>
              <a:rPr lang="en-US" sz="2300" dirty="0">
                <a:solidFill>
                  <a:srgbClr val="FF0000"/>
                </a:solidFill>
              </a:rPr>
              <a:t>Find Moles </a:t>
            </a:r>
            <a:endParaRPr lang="en-US" sz="2300" dirty="0"/>
          </a:p>
        </p:txBody>
      </p:sp>
      <p:grpSp>
        <p:nvGrpSpPr>
          <p:cNvPr id="7" name="Group 26"/>
          <p:cNvGrpSpPr>
            <a:grpSpLocks/>
          </p:cNvGrpSpPr>
          <p:nvPr/>
        </p:nvGrpSpPr>
        <p:grpSpPr bwMode="auto">
          <a:xfrm>
            <a:off x="1828823" y="2057432"/>
            <a:ext cx="6553201" cy="827088"/>
            <a:chOff x="768" y="2112"/>
            <a:chExt cx="4128" cy="521"/>
          </a:xfrm>
        </p:grpSpPr>
        <p:sp>
          <p:nvSpPr>
            <p:cNvPr id="8" name="Text Box 13"/>
            <p:cNvSpPr txBox="1">
              <a:spLocks noChangeArrowheads="1"/>
            </p:cNvSpPr>
            <p:nvPr/>
          </p:nvSpPr>
          <p:spPr bwMode="auto">
            <a:xfrm>
              <a:off x="768" y="2256"/>
              <a:ext cx="4128"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t>80.0 g Cu  </a:t>
              </a:r>
              <a:r>
                <a:rPr lang="en-US" altLang="en-US" sz="2300" dirty="0">
                  <a:sym typeface="Symbol" panose="05050102010706020507" pitchFamily="18" charset="2"/>
                </a:rPr>
                <a:t>                      = 1.26 </a:t>
              </a:r>
              <a:r>
                <a:rPr lang="en-US" altLang="en-US" sz="2300" dirty="0" err="1">
                  <a:sym typeface="Symbol" panose="05050102010706020507" pitchFamily="18" charset="2"/>
                </a:rPr>
                <a:t>mol</a:t>
              </a:r>
              <a:r>
                <a:rPr lang="en-US" altLang="en-US" sz="2300" dirty="0">
                  <a:sym typeface="Symbol" panose="05050102010706020507" pitchFamily="18" charset="2"/>
                </a:rPr>
                <a:t> Cu</a:t>
              </a:r>
            </a:p>
          </p:txBody>
        </p:sp>
        <p:sp>
          <p:nvSpPr>
            <p:cNvPr id="9" name="Line 18"/>
            <p:cNvSpPr>
              <a:spLocks noChangeShapeType="1"/>
            </p:cNvSpPr>
            <p:nvPr/>
          </p:nvSpPr>
          <p:spPr bwMode="auto">
            <a:xfrm flipV="1">
              <a:off x="1200" y="2304"/>
              <a:ext cx="480" cy="192"/>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 name="Group 17"/>
            <p:cNvGrpSpPr>
              <a:grpSpLocks/>
            </p:cNvGrpSpPr>
            <p:nvPr/>
          </p:nvGrpSpPr>
          <p:grpSpPr bwMode="auto">
            <a:xfrm>
              <a:off x="1728" y="2112"/>
              <a:ext cx="1152" cy="521"/>
              <a:chOff x="1728" y="2112"/>
              <a:chExt cx="1152" cy="521"/>
            </a:xfrm>
          </p:grpSpPr>
          <p:sp>
            <p:nvSpPr>
              <p:cNvPr id="12" name="Text Box 14"/>
              <p:cNvSpPr txBox="1">
                <a:spLocks noChangeArrowheads="1"/>
              </p:cNvSpPr>
              <p:nvPr/>
            </p:nvSpPr>
            <p:spPr bwMode="auto">
              <a:xfrm>
                <a:off x="1728" y="2352"/>
                <a:ext cx="1152"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t>63.5 g Cu</a:t>
                </a:r>
              </a:p>
            </p:txBody>
          </p:sp>
          <p:sp>
            <p:nvSpPr>
              <p:cNvPr id="13" name="Text Box 15"/>
              <p:cNvSpPr txBox="1">
                <a:spLocks noChangeArrowheads="1"/>
              </p:cNvSpPr>
              <p:nvPr/>
            </p:nvSpPr>
            <p:spPr bwMode="auto">
              <a:xfrm>
                <a:off x="1776" y="2112"/>
                <a:ext cx="1104"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t>1 </a:t>
                </a:r>
                <a:r>
                  <a:rPr lang="en-US" altLang="en-US" sz="2300" dirty="0" err="1"/>
                  <a:t>mol</a:t>
                </a:r>
                <a:r>
                  <a:rPr lang="en-US" altLang="en-US" sz="2300" dirty="0"/>
                  <a:t> Cu</a:t>
                </a:r>
              </a:p>
            </p:txBody>
          </p:sp>
          <p:sp>
            <p:nvSpPr>
              <p:cNvPr id="14" name="Line 16"/>
              <p:cNvSpPr>
                <a:spLocks noChangeShapeType="1"/>
              </p:cNvSpPr>
              <p:nvPr/>
            </p:nvSpPr>
            <p:spPr bwMode="auto">
              <a:xfrm>
                <a:off x="1920" y="2393"/>
                <a:ext cx="86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1" name="Line 19"/>
            <p:cNvSpPr>
              <a:spLocks noChangeShapeType="1"/>
            </p:cNvSpPr>
            <p:nvPr/>
          </p:nvSpPr>
          <p:spPr bwMode="auto">
            <a:xfrm flipV="1">
              <a:off x="2304" y="2465"/>
              <a:ext cx="432" cy="72"/>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5" name="Picture 14"/>
          <p:cNvPicPr>
            <a:picLocks noChangeAspect="1"/>
          </p:cNvPicPr>
          <p:nvPr/>
        </p:nvPicPr>
        <p:blipFill>
          <a:blip r:embed="rId4"/>
          <a:stretch>
            <a:fillRect/>
          </a:stretch>
        </p:blipFill>
        <p:spPr>
          <a:xfrm>
            <a:off x="1752599" y="2971800"/>
            <a:ext cx="6019800" cy="1016115"/>
          </a:xfrm>
          <a:prstGeom prst="rect">
            <a:avLst/>
          </a:prstGeom>
        </p:spPr>
      </p:pic>
      <p:sp>
        <p:nvSpPr>
          <p:cNvPr id="3" name="Rectangle 2"/>
          <p:cNvSpPr/>
          <p:nvPr/>
        </p:nvSpPr>
        <p:spPr>
          <a:xfrm>
            <a:off x="76224" y="3962405"/>
            <a:ext cx="9067799" cy="2246492"/>
          </a:xfrm>
          <a:prstGeom prst="rect">
            <a:avLst/>
          </a:prstGeom>
        </p:spPr>
        <p:txBody>
          <a:bodyPr wrap="square" lIns="91166" tIns="45583" rIns="91166" bIns="45583">
            <a:spAutoFit/>
          </a:bodyPr>
          <a:lstStyle/>
          <a:p>
            <a:pPr>
              <a:spcBef>
                <a:spcPts val="0"/>
              </a:spcBef>
              <a:tabLst>
                <a:tab pos="566632" algn="l"/>
              </a:tabLst>
            </a:pPr>
            <a:r>
              <a:rPr lang="en-US" sz="2300" dirty="0">
                <a:solidFill>
                  <a:srgbClr val="FF0000"/>
                </a:solidFill>
              </a:rPr>
              <a:t>Use Mole ratios:  </a:t>
            </a:r>
            <a:r>
              <a:rPr lang="en-US" sz="2300" dirty="0">
                <a:sym typeface="Wingdings" pitchFamily="2" charset="2"/>
              </a:rPr>
              <a:t>Cu : </a:t>
            </a:r>
            <a:r>
              <a:rPr lang="en-US" sz="2300" dirty="0"/>
              <a:t>S = 2:1 theoretically</a:t>
            </a:r>
          </a:p>
          <a:p>
            <a:pPr>
              <a:spcBef>
                <a:spcPts val="601"/>
              </a:spcBef>
              <a:tabLst>
                <a:tab pos="455834" algn="l"/>
              </a:tabLst>
            </a:pPr>
            <a:r>
              <a:rPr lang="en-US" sz="2300" dirty="0"/>
              <a:t>	Using ACTUAL </a:t>
            </a:r>
            <a:r>
              <a:rPr lang="en-US" sz="2300" dirty="0" err="1"/>
              <a:t>mol</a:t>
            </a:r>
            <a:r>
              <a:rPr lang="en-US" sz="2300" dirty="0"/>
              <a:t> of Cu </a:t>
            </a:r>
            <a:r>
              <a:rPr lang="en-US" sz="2300" dirty="0">
                <a:sym typeface="Wingdings" panose="05000000000000000000" pitchFamily="2" charset="2"/>
              </a:rPr>
              <a:t>  1.26/2  = X/1 </a:t>
            </a:r>
            <a:r>
              <a:rPr lang="en-US" sz="2300" dirty="0"/>
              <a:t>   X = </a:t>
            </a:r>
            <a:r>
              <a:rPr lang="en-US" sz="2300" dirty="0">
                <a:solidFill>
                  <a:srgbClr val="0070C0"/>
                </a:solidFill>
              </a:rPr>
              <a:t>0.630 </a:t>
            </a:r>
            <a:r>
              <a:rPr lang="en-US" sz="2300" dirty="0" err="1">
                <a:solidFill>
                  <a:srgbClr val="0070C0"/>
                </a:solidFill>
              </a:rPr>
              <a:t>mol</a:t>
            </a:r>
            <a:r>
              <a:rPr lang="en-US" sz="2300" dirty="0">
                <a:solidFill>
                  <a:srgbClr val="0070C0"/>
                </a:solidFill>
              </a:rPr>
              <a:t> S</a:t>
            </a:r>
          </a:p>
          <a:p>
            <a:pPr>
              <a:spcBef>
                <a:spcPts val="1800"/>
              </a:spcBef>
              <a:tabLst>
                <a:tab pos="455834" algn="l"/>
              </a:tabLst>
            </a:pPr>
            <a:r>
              <a:rPr lang="en-US" sz="2300" dirty="0">
                <a:solidFill>
                  <a:srgbClr val="FF0000"/>
                </a:solidFill>
              </a:rPr>
              <a:t>Compare Theoretical Values:</a:t>
            </a:r>
          </a:p>
          <a:p>
            <a:pPr>
              <a:spcBef>
                <a:spcPts val="601"/>
              </a:spcBef>
              <a:tabLst>
                <a:tab pos="566632" algn="l"/>
              </a:tabLst>
            </a:pPr>
            <a:r>
              <a:rPr lang="en-US" sz="2300" dirty="0">
                <a:solidFill>
                  <a:srgbClr val="0070C0"/>
                </a:solidFill>
                <a:sym typeface="Wingdings" pitchFamily="2" charset="2"/>
              </a:rPr>
              <a:t>Cu </a:t>
            </a:r>
            <a:r>
              <a:rPr lang="en-US" sz="2300" dirty="0">
                <a:sym typeface="Wingdings" pitchFamily="2" charset="2"/>
              </a:rPr>
              <a:t>is the Limiting Reactant since only </a:t>
            </a:r>
            <a:r>
              <a:rPr lang="en-US" sz="2300" dirty="0">
                <a:solidFill>
                  <a:srgbClr val="00B050"/>
                </a:solidFill>
                <a:sym typeface="Wingdings" pitchFamily="2" charset="2"/>
              </a:rPr>
              <a:t>0.630 </a:t>
            </a:r>
            <a:r>
              <a:rPr lang="en-US" sz="2300" dirty="0" err="1">
                <a:solidFill>
                  <a:srgbClr val="00B050"/>
                </a:solidFill>
                <a:sym typeface="Wingdings" pitchFamily="2" charset="2"/>
              </a:rPr>
              <a:t>mol</a:t>
            </a:r>
            <a:r>
              <a:rPr lang="en-US" sz="2300" dirty="0">
                <a:solidFill>
                  <a:srgbClr val="00B050"/>
                </a:solidFill>
                <a:sym typeface="Wingdings" pitchFamily="2" charset="2"/>
              </a:rPr>
              <a:t> S </a:t>
            </a:r>
            <a:r>
              <a:rPr lang="en-US" sz="2300" dirty="0">
                <a:sym typeface="Wingdings" pitchFamily="2" charset="2"/>
              </a:rPr>
              <a:t>are needed to react with </a:t>
            </a:r>
            <a:r>
              <a:rPr lang="en-US" sz="2300" dirty="0">
                <a:solidFill>
                  <a:srgbClr val="0070C0"/>
                </a:solidFill>
                <a:sym typeface="Wingdings" pitchFamily="2" charset="2"/>
              </a:rPr>
              <a:t>1.26 </a:t>
            </a:r>
            <a:r>
              <a:rPr lang="en-US" sz="2300" dirty="0" err="1">
                <a:solidFill>
                  <a:srgbClr val="0070C0"/>
                </a:solidFill>
                <a:sym typeface="Wingdings" pitchFamily="2" charset="2"/>
              </a:rPr>
              <a:t>mol</a:t>
            </a:r>
            <a:r>
              <a:rPr lang="en-US" sz="2300" dirty="0">
                <a:solidFill>
                  <a:srgbClr val="0070C0"/>
                </a:solidFill>
                <a:sym typeface="Wingdings" pitchFamily="2" charset="2"/>
              </a:rPr>
              <a:t> Cu </a:t>
            </a:r>
            <a:r>
              <a:rPr lang="en-US" sz="2300" dirty="0">
                <a:sym typeface="Wingdings" pitchFamily="2" charset="2"/>
              </a:rPr>
              <a:t>and we have </a:t>
            </a:r>
            <a:r>
              <a:rPr lang="en-US" sz="2300" dirty="0">
                <a:solidFill>
                  <a:srgbClr val="00B050"/>
                </a:solidFill>
                <a:sym typeface="Wingdings" pitchFamily="2" charset="2"/>
              </a:rPr>
              <a:t>0.779 </a:t>
            </a:r>
            <a:r>
              <a:rPr lang="en-US" sz="2300" dirty="0" err="1">
                <a:solidFill>
                  <a:srgbClr val="00B050"/>
                </a:solidFill>
                <a:sym typeface="Wingdings" pitchFamily="2" charset="2"/>
              </a:rPr>
              <a:t>mol</a:t>
            </a:r>
            <a:r>
              <a:rPr lang="en-US" sz="2300" dirty="0">
                <a:solidFill>
                  <a:srgbClr val="00B050"/>
                </a:solidFill>
                <a:sym typeface="Wingdings" pitchFamily="2" charset="2"/>
              </a:rPr>
              <a:t> S </a:t>
            </a:r>
            <a:r>
              <a:rPr lang="en-US" sz="2300" dirty="0">
                <a:sym typeface="Wingdings" pitchFamily="2" charset="2"/>
              </a:rPr>
              <a:t>available.</a:t>
            </a:r>
            <a:r>
              <a:rPr lang="en-US" sz="2300" dirty="0"/>
              <a:t>	</a:t>
            </a:r>
            <a:endParaRPr lang="en-US" sz="2300" dirty="0">
              <a:solidFill>
                <a:srgbClr val="FF0000"/>
              </a:solidFill>
            </a:endParaRPr>
          </a:p>
        </p:txBody>
      </p:sp>
      <p:sp>
        <p:nvSpPr>
          <p:cNvPr id="6" name="Rectangle 5"/>
          <p:cNvSpPr/>
          <p:nvPr/>
        </p:nvSpPr>
        <p:spPr>
          <a:xfrm>
            <a:off x="1066798" y="6396335"/>
            <a:ext cx="7315225" cy="461665"/>
          </a:xfrm>
          <a:prstGeom prst="rect">
            <a:avLst/>
          </a:prstGeom>
          <a:solidFill>
            <a:schemeClr val="accent2"/>
          </a:solidFill>
        </p:spPr>
        <p:txBody>
          <a:bodyPr wrap="square">
            <a:spAutoFit/>
          </a:bodyPr>
          <a:lstStyle/>
          <a:p>
            <a:pPr>
              <a:spcBef>
                <a:spcPts val="1800"/>
              </a:spcBef>
              <a:tabLst>
                <a:tab pos="455834" algn="l"/>
              </a:tabLst>
            </a:pPr>
            <a:r>
              <a:rPr lang="en-US" sz="2400" i="1" dirty="0">
                <a:solidFill>
                  <a:srgbClr val="FFFF00"/>
                </a:solidFill>
                <a:latin typeface="Times New Roman" panose="02020603050405020304" pitchFamily="18" charset="0"/>
                <a:cs typeface="Times New Roman" panose="02020603050405020304" pitchFamily="18" charset="0"/>
              </a:rPr>
              <a:t>Mathematical Proportions can be done in different ways</a:t>
            </a:r>
            <a:r>
              <a:rPr lang="en-US" sz="2400" i="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020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26"/>
          <p:cNvSpPr>
            <a:spLocks noGrp="1" noChangeArrowheads="1"/>
          </p:cNvSpPr>
          <p:nvPr>
            <p:ph type="body" idx="1"/>
          </p:nvPr>
        </p:nvSpPr>
        <p:spPr>
          <a:xfrm>
            <a:off x="957861" y="76200"/>
            <a:ext cx="8186163" cy="1600200"/>
          </a:xfrm>
        </p:spPr>
        <p:txBody>
          <a:bodyPr/>
          <a:lstStyle/>
          <a:p>
            <a:pPr marL="0" indent="0"/>
            <a:r>
              <a:rPr lang="en-US" altLang="en-US" sz="2300" b="0" dirty="0">
                <a:solidFill>
                  <a:srgbClr val="002060"/>
                </a:solidFill>
              </a:rPr>
              <a:t>You could also solve for the actual moles of </a:t>
            </a:r>
            <a:r>
              <a:rPr lang="en-US" altLang="en-US" sz="2300" b="0" u="sng" dirty="0">
                <a:solidFill>
                  <a:srgbClr val="002060"/>
                </a:solidFill>
              </a:rPr>
              <a:t>Sulfur</a:t>
            </a:r>
            <a:r>
              <a:rPr lang="en-US" altLang="en-US" sz="2300" b="0" dirty="0">
                <a:solidFill>
                  <a:srgbClr val="002060"/>
                </a:solidFill>
              </a:rPr>
              <a:t> instead.</a:t>
            </a:r>
          </a:p>
          <a:p>
            <a:pPr marL="0" indent="0"/>
            <a:r>
              <a:rPr lang="en-US" altLang="en-US" sz="2100" b="0" dirty="0">
                <a:solidFill>
                  <a:srgbClr val="FFFF00"/>
                </a:solidFill>
              </a:rPr>
              <a:t>Copper reacts with sulfur to form copper(I) sulfide according to the following balanced equation:   </a:t>
            </a:r>
            <a:r>
              <a:rPr lang="en-US" altLang="en-US" sz="2100" b="0" dirty="0">
                <a:solidFill>
                  <a:srgbClr val="7030A0"/>
                </a:solidFill>
              </a:rPr>
              <a:t>2Cu(</a:t>
            </a:r>
            <a:r>
              <a:rPr lang="en-US" altLang="en-US" sz="2100" b="0" i="1" dirty="0">
                <a:solidFill>
                  <a:srgbClr val="7030A0"/>
                </a:solidFill>
              </a:rPr>
              <a:t>s</a:t>
            </a:r>
            <a:r>
              <a:rPr lang="en-US" altLang="en-US" sz="2100" b="0" dirty="0">
                <a:solidFill>
                  <a:srgbClr val="7030A0"/>
                </a:solidFill>
              </a:rPr>
              <a:t>) + S(</a:t>
            </a:r>
            <a:r>
              <a:rPr lang="en-US" altLang="en-US" sz="2100" b="0" i="1" dirty="0">
                <a:solidFill>
                  <a:srgbClr val="7030A0"/>
                </a:solidFill>
              </a:rPr>
              <a:t>s</a:t>
            </a:r>
            <a:r>
              <a:rPr lang="en-US" altLang="en-US" sz="2100" b="0" dirty="0">
                <a:solidFill>
                  <a:srgbClr val="7030A0"/>
                </a:solidFill>
              </a:rPr>
              <a:t>) </a:t>
            </a:r>
            <a:r>
              <a:rPr lang="en-US" altLang="en-US" sz="2100" b="0" dirty="0">
                <a:solidFill>
                  <a:srgbClr val="7030A0"/>
                </a:solidFill>
                <a:sym typeface="Symbol" panose="05050102010706020507" pitchFamily="18" charset="2"/>
              </a:rPr>
              <a:t></a:t>
            </a:r>
            <a:r>
              <a:rPr lang="en-US" altLang="en-US" sz="2100" b="0" dirty="0">
                <a:solidFill>
                  <a:srgbClr val="7030A0"/>
                </a:solidFill>
              </a:rPr>
              <a:t> Cu</a:t>
            </a:r>
            <a:r>
              <a:rPr lang="en-US" altLang="en-US" sz="2100" b="0" baseline="-25000" dirty="0">
                <a:solidFill>
                  <a:srgbClr val="7030A0"/>
                </a:solidFill>
              </a:rPr>
              <a:t>2</a:t>
            </a:r>
            <a:r>
              <a:rPr lang="en-US" altLang="en-US" sz="2100" b="0" dirty="0">
                <a:solidFill>
                  <a:srgbClr val="7030A0"/>
                </a:solidFill>
              </a:rPr>
              <a:t>S(</a:t>
            </a:r>
            <a:r>
              <a:rPr lang="en-US" altLang="en-US" sz="2100" b="0" i="1" dirty="0">
                <a:solidFill>
                  <a:srgbClr val="7030A0"/>
                </a:solidFill>
              </a:rPr>
              <a:t>s</a:t>
            </a:r>
            <a:r>
              <a:rPr lang="en-US" altLang="en-US" sz="2100" b="0" dirty="0">
                <a:solidFill>
                  <a:srgbClr val="7030A0"/>
                </a:solidFill>
              </a:rPr>
              <a:t>)</a:t>
            </a:r>
          </a:p>
          <a:p>
            <a:pPr marL="0" indent="0">
              <a:spcBef>
                <a:spcPts val="0"/>
              </a:spcBef>
            </a:pPr>
            <a:r>
              <a:rPr lang="en-US" altLang="en-US" sz="2100" b="0" dirty="0">
                <a:solidFill>
                  <a:srgbClr val="FFFF00"/>
                </a:solidFill>
              </a:rPr>
              <a:t>What is the limiting reagent if 80.0 g Cu reacts with 25.0 g S?</a:t>
            </a:r>
          </a:p>
          <a:p>
            <a:pPr marL="0" indent="0"/>
            <a:endParaRPr lang="en-US" altLang="en-US" sz="2300" b="0" dirty="0">
              <a:solidFill>
                <a:schemeClr val="tx1"/>
              </a:solidFill>
            </a:endParaRPr>
          </a:p>
          <a:p>
            <a:pPr marL="0" indent="0"/>
            <a:endParaRPr lang="en-US" altLang="en-US" sz="2300" b="0" dirty="0">
              <a:solidFill>
                <a:schemeClr val="tx1"/>
              </a:solidFill>
            </a:endParaRPr>
          </a:p>
        </p:txBody>
      </p:sp>
      <p:sp>
        <p:nvSpPr>
          <p:cNvPr id="4"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solidFill>
                  <a:srgbClr val="000000"/>
                </a:solidFill>
              </a:rPr>
              <a:t>Chapter 12 Stoichiometry</a:t>
            </a:r>
          </a:p>
        </p:txBody>
      </p:sp>
      <p:pic>
        <p:nvPicPr>
          <p:cNvPr id="5" name="Picture 4"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sp>
        <p:nvSpPr>
          <p:cNvPr id="3" name="Rectangle 2"/>
          <p:cNvSpPr/>
          <p:nvPr/>
        </p:nvSpPr>
        <p:spPr>
          <a:xfrm>
            <a:off x="42064" y="1600220"/>
            <a:ext cx="9067799" cy="2631213"/>
          </a:xfrm>
          <a:prstGeom prst="rect">
            <a:avLst/>
          </a:prstGeom>
        </p:spPr>
        <p:txBody>
          <a:bodyPr wrap="square" lIns="91166" tIns="45583" rIns="91166" bIns="45583">
            <a:spAutoFit/>
          </a:bodyPr>
          <a:lstStyle/>
          <a:p>
            <a:pPr>
              <a:spcBef>
                <a:spcPts val="0"/>
              </a:spcBef>
              <a:tabLst>
                <a:tab pos="566632" algn="l"/>
              </a:tabLst>
            </a:pPr>
            <a:r>
              <a:rPr lang="en-US" sz="2300" dirty="0">
                <a:solidFill>
                  <a:srgbClr val="FF0000"/>
                </a:solidFill>
              </a:rPr>
              <a:t>Remember actual moles calculated: </a:t>
            </a:r>
            <a:r>
              <a:rPr lang="en-US" altLang="en-US" sz="2300" dirty="0">
                <a:solidFill>
                  <a:srgbClr val="0070C0"/>
                </a:solidFill>
                <a:sym typeface="Symbol" panose="05050102010706020507" pitchFamily="18" charset="2"/>
              </a:rPr>
              <a:t>1.26 </a:t>
            </a:r>
            <a:r>
              <a:rPr lang="en-US" altLang="en-US" sz="2300" dirty="0" err="1">
                <a:solidFill>
                  <a:srgbClr val="0070C0"/>
                </a:solidFill>
                <a:sym typeface="Symbol" panose="05050102010706020507" pitchFamily="18" charset="2"/>
              </a:rPr>
              <a:t>mol</a:t>
            </a:r>
            <a:r>
              <a:rPr lang="en-US" altLang="en-US" sz="2300" dirty="0">
                <a:solidFill>
                  <a:srgbClr val="0070C0"/>
                </a:solidFill>
                <a:sym typeface="Symbol" panose="05050102010706020507" pitchFamily="18" charset="2"/>
              </a:rPr>
              <a:t> Cu </a:t>
            </a:r>
            <a:r>
              <a:rPr lang="en-US" altLang="en-US" sz="2300" dirty="0">
                <a:sym typeface="Symbol" panose="05050102010706020507" pitchFamily="18" charset="2"/>
              </a:rPr>
              <a:t>&amp; </a:t>
            </a:r>
            <a:r>
              <a:rPr lang="en-US" altLang="en-US" sz="2300" dirty="0">
                <a:solidFill>
                  <a:srgbClr val="00B050"/>
                </a:solidFill>
                <a:effectLst>
                  <a:outerShdw blurRad="38100" dist="38100" dir="2700000" algn="tl">
                    <a:srgbClr val="000000">
                      <a:alpha val="43137"/>
                    </a:srgbClr>
                  </a:outerShdw>
                </a:effectLst>
                <a:sym typeface="Symbol" panose="05050102010706020507" pitchFamily="18" charset="2"/>
              </a:rPr>
              <a:t>0.779 </a:t>
            </a:r>
            <a:r>
              <a:rPr lang="en-US" altLang="en-US" sz="2300" dirty="0" err="1">
                <a:solidFill>
                  <a:srgbClr val="00B050"/>
                </a:solidFill>
                <a:effectLst>
                  <a:outerShdw blurRad="38100" dist="38100" dir="2700000" algn="tl">
                    <a:srgbClr val="000000">
                      <a:alpha val="43137"/>
                    </a:srgbClr>
                  </a:outerShdw>
                </a:effectLst>
                <a:sym typeface="Symbol" panose="05050102010706020507" pitchFamily="18" charset="2"/>
              </a:rPr>
              <a:t>mol</a:t>
            </a:r>
            <a:r>
              <a:rPr lang="en-US" altLang="en-US" sz="2300" dirty="0">
                <a:solidFill>
                  <a:srgbClr val="00B050"/>
                </a:solidFill>
                <a:effectLst>
                  <a:outerShdw blurRad="38100" dist="38100" dir="2700000" algn="tl">
                    <a:srgbClr val="000000">
                      <a:alpha val="43137"/>
                    </a:srgbClr>
                  </a:outerShdw>
                </a:effectLst>
                <a:sym typeface="Symbol" panose="05050102010706020507" pitchFamily="18" charset="2"/>
              </a:rPr>
              <a:t> S</a:t>
            </a:r>
          </a:p>
          <a:p>
            <a:pPr>
              <a:spcBef>
                <a:spcPts val="1800"/>
              </a:spcBef>
              <a:tabLst>
                <a:tab pos="566632" algn="l"/>
              </a:tabLst>
            </a:pPr>
            <a:r>
              <a:rPr lang="en-US" sz="2300" dirty="0">
                <a:solidFill>
                  <a:srgbClr val="FF0000"/>
                </a:solidFill>
              </a:rPr>
              <a:t>Use Mole ratios:  </a:t>
            </a:r>
            <a:r>
              <a:rPr lang="en-US" sz="2300" dirty="0">
                <a:solidFill>
                  <a:srgbClr val="000000"/>
                </a:solidFill>
                <a:sym typeface="Wingdings" pitchFamily="2" charset="2"/>
              </a:rPr>
              <a:t> </a:t>
            </a:r>
          </a:p>
          <a:p>
            <a:pPr>
              <a:spcBef>
                <a:spcPts val="1800"/>
              </a:spcBef>
              <a:tabLst>
                <a:tab pos="566632" algn="l"/>
              </a:tabLst>
            </a:pPr>
            <a:endParaRPr lang="en-US" sz="2300" dirty="0">
              <a:solidFill>
                <a:srgbClr val="0070C0"/>
              </a:solidFill>
            </a:endParaRPr>
          </a:p>
          <a:p>
            <a:pPr>
              <a:spcBef>
                <a:spcPts val="1800"/>
              </a:spcBef>
              <a:tabLst>
                <a:tab pos="455834" algn="l"/>
              </a:tabLst>
            </a:pPr>
            <a:r>
              <a:rPr lang="en-US" sz="2300" dirty="0">
                <a:solidFill>
                  <a:srgbClr val="FF0000"/>
                </a:solidFill>
              </a:rPr>
              <a:t>Compare Theoretical Values:</a:t>
            </a:r>
          </a:p>
          <a:p>
            <a:pPr marL="455834">
              <a:spcBef>
                <a:spcPts val="601"/>
              </a:spcBef>
              <a:tabLst>
                <a:tab pos="566632" algn="l"/>
              </a:tabLst>
            </a:pPr>
            <a:r>
              <a:rPr lang="en-US" sz="2300" dirty="0">
                <a:sym typeface="Wingdings" pitchFamily="2" charset="2"/>
              </a:rPr>
              <a:t> </a:t>
            </a:r>
            <a:endParaRPr lang="en-US" sz="2300" dirty="0">
              <a:solidFill>
                <a:srgbClr val="FF0000"/>
              </a:solidFill>
            </a:endParaRPr>
          </a:p>
        </p:txBody>
      </p:sp>
    </p:spTree>
    <p:extLst>
      <p:ext uri="{BB962C8B-B14F-4D97-AF65-F5344CB8AC3E}">
        <p14:creationId xmlns:p14="http://schemas.microsoft.com/office/powerpoint/2010/main" val="15541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26"/>
          <p:cNvSpPr>
            <a:spLocks noGrp="1" noChangeArrowheads="1"/>
          </p:cNvSpPr>
          <p:nvPr>
            <p:ph type="body" idx="1"/>
          </p:nvPr>
        </p:nvSpPr>
        <p:spPr>
          <a:xfrm>
            <a:off x="957861" y="76200"/>
            <a:ext cx="8186163" cy="1600200"/>
          </a:xfrm>
        </p:spPr>
        <p:txBody>
          <a:bodyPr/>
          <a:lstStyle/>
          <a:p>
            <a:pPr marL="0" indent="0"/>
            <a:r>
              <a:rPr lang="en-US" altLang="en-US" sz="2300" b="0" dirty="0">
                <a:solidFill>
                  <a:srgbClr val="002060"/>
                </a:solidFill>
              </a:rPr>
              <a:t>You could also solve for the actual moles of </a:t>
            </a:r>
            <a:r>
              <a:rPr lang="en-US" altLang="en-US" sz="2300" b="0" u="sng" dirty="0">
                <a:solidFill>
                  <a:srgbClr val="002060"/>
                </a:solidFill>
              </a:rPr>
              <a:t>Sulfur</a:t>
            </a:r>
            <a:r>
              <a:rPr lang="en-US" altLang="en-US" sz="2300" b="0" dirty="0">
                <a:solidFill>
                  <a:srgbClr val="002060"/>
                </a:solidFill>
              </a:rPr>
              <a:t> instead.</a:t>
            </a:r>
          </a:p>
          <a:p>
            <a:pPr marL="0" indent="0"/>
            <a:r>
              <a:rPr lang="en-US" altLang="en-US" sz="2100" b="0" dirty="0">
                <a:solidFill>
                  <a:srgbClr val="FFFF00"/>
                </a:solidFill>
              </a:rPr>
              <a:t>Copper reacts with sulfur to form copper(I) sulfide according to the following balanced equation:   </a:t>
            </a:r>
            <a:r>
              <a:rPr lang="en-US" altLang="en-US" sz="2100" b="0" dirty="0">
                <a:solidFill>
                  <a:srgbClr val="7030A0"/>
                </a:solidFill>
              </a:rPr>
              <a:t>2Cu(</a:t>
            </a:r>
            <a:r>
              <a:rPr lang="en-US" altLang="en-US" sz="2100" b="0" i="1" dirty="0">
                <a:solidFill>
                  <a:srgbClr val="7030A0"/>
                </a:solidFill>
              </a:rPr>
              <a:t>s</a:t>
            </a:r>
            <a:r>
              <a:rPr lang="en-US" altLang="en-US" sz="2100" b="0" dirty="0">
                <a:solidFill>
                  <a:srgbClr val="7030A0"/>
                </a:solidFill>
              </a:rPr>
              <a:t>) + S(</a:t>
            </a:r>
            <a:r>
              <a:rPr lang="en-US" altLang="en-US" sz="2100" b="0" i="1" dirty="0">
                <a:solidFill>
                  <a:srgbClr val="7030A0"/>
                </a:solidFill>
              </a:rPr>
              <a:t>s</a:t>
            </a:r>
            <a:r>
              <a:rPr lang="en-US" altLang="en-US" sz="2100" b="0" dirty="0">
                <a:solidFill>
                  <a:srgbClr val="7030A0"/>
                </a:solidFill>
              </a:rPr>
              <a:t>) </a:t>
            </a:r>
            <a:r>
              <a:rPr lang="en-US" altLang="en-US" sz="2100" b="0" dirty="0">
                <a:solidFill>
                  <a:srgbClr val="7030A0"/>
                </a:solidFill>
                <a:sym typeface="Symbol" panose="05050102010706020507" pitchFamily="18" charset="2"/>
              </a:rPr>
              <a:t></a:t>
            </a:r>
            <a:r>
              <a:rPr lang="en-US" altLang="en-US" sz="2100" b="0" dirty="0">
                <a:solidFill>
                  <a:srgbClr val="7030A0"/>
                </a:solidFill>
              </a:rPr>
              <a:t> Cu</a:t>
            </a:r>
            <a:r>
              <a:rPr lang="en-US" altLang="en-US" sz="2100" b="0" baseline="-25000" dirty="0">
                <a:solidFill>
                  <a:srgbClr val="7030A0"/>
                </a:solidFill>
              </a:rPr>
              <a:t>2</a:t>
            </a:r>
            <a:r>
              <a:rPr lang="en-US" altLang="en-US" sz="2100" b="0" dirty="0">
                <a:solidFill>
                  <a:srgbClr val="7030A0"/>
                </a:solidFill>
              </a:rPr>
              <a:t>S(</a:t>
            </a:r>
            <a:r>
              <a:rPr lang="en-US" altLang="en-US" sz="2100" b="0" i="1" dirty="0">
                <a:solidFill>
                  <a:srgbClr val="7030A0"/>
                </a:solidFill>
              </a:rPr>
              <a:t>s</a:t>
            </a:r>
            <a:r>
              <a:rPr lang="en-US" altLang="en-US" sz="2100" b="0" dirty="0">
                <a:solidFill>
                  <a:srgbClr val="7030A0"/>
                </a:solidFill>
              </a:rPr>
              <a:t>)</a:t>
            </a:r>
          </a:p>
          <a:p>
            <a:pPr marL="0" indent="0">
              <a:spcBef>
                <a:spcPts val="0"/>
              </a:spcBef>
            </a:pPr>
            <a:r>
              <a:rPr lang="en-US" altLang="en-US" sz="2100" b="0" dirty="0">
                <a:solidFill>
                  <a:srgbClr val="FFFF00"/>
                </a:solidFill>
              </a:rPr>
              <a:t>What is the limiting reagent if 80.0 g Cu reacts with 25.0 g S?</a:t>
            </a:r>
          </a:p>
          <a:p>
            <a:pPr marL="0" indent="0"/>
            <a:endParaRPr lang="en-US" altLang="en-US" sz="2300" b="0" dirty="0">
              <a:solidFill>
                <a:schemeClr val="tx1"/>
              </a:solidFill>
            </a:endParaRPr>
          </a:p>
          <a:p>
            <a:pPr marL="0" indent="0"/>
            <a:endParaRPr lang="en-US" altLang="en-US" sz="2300" b="0" dirty="0">
              <a:solidFill>
                <a:schemeClr val="tx1"/>
              </a:solidFill>
            </a:endParaRPr>
          </a:p>
        </p:txBody>
      </p:sp>
      <p:sp>
        <p:nvSpPr>
          <p:cNvPr id="4"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solidFill>
                  <a:srgbClr val="000000"/>
                </a:solidFill>
              </a:rPr>
              <a:t>Chapter 12 Stoichiometry</a:t>
            </a:r>
          </a:p>
        </p:txBody>
      </p:sp>
      <p:pic>
        <p:nvPicPr>
          <p:cNvPr id="5" name="Picture 4"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sp>
        <p:nvSpPr>
          <p:cNvPr id="3" name="Rectangle 2"/>
          <p:cNvSpPr/>
          <p:nvPr/>
        </p:nvSpPr>
        <p:spPr>
          <a:xfrm>
            <a:off x="42064" y="1600220"/>
            <a:ext cx="9067799" cy="3185211"/>
          </a:xfrm>
          <a:prstGeom prst="rect">
            <a:avLst/>
          </a:prstGeom>
        </p:spPr>
        <p:txBody>
          <a:bodyPr wrap="square" lIns="91166" tIns="45583" rIns="91166" bIns="45583">
            <a:spAutoFit/>
          </a:bodyPr>
          <a:lstStyle/>
          <a:p>
            <a:pPr>
              <a:spcBef>
                <a:spcPts val="0"/>
              </a:spcBef>
              <a:tabLst>
                <a:tab pos="566632" algn="l"/>
              </a:tabLst>
            </a:pPr>
            <a:r>
              <a:rPr lang="en-US" sz="2300" dirty="0">
                <a:solidFill>
                  <a:srgbClr val="FF0000"/>
                </a:solidFill>
              </a:rPr>
              <a:t>Remember actual moles calculated: </a:t>
            </a:r>
            <a:r>
              <a:rPr lang="en-US" altLang="en-US" sz="2300" dirty="0">
                <a:solidFill>
                  <a:srgbClr val="0070C0"/>
                </a:solidFill>
                <a:sym typeface="Symbol" panose="05050102010706020507" pitchFamily="18" charset="2"/>
              </a:rPr>
              <a:t>1.26 </a:t>
            </a:r>
            <a:r>
              <a:rPr lang="en-US" altLang="en-US" sz="2300" dirty="0" err="1">
                <a:solidFill>
                  <a:srgbClr val="0070C0"/>
                </a:solidFill>
                <a:sym typeface="Symbol" panose="05050102010706020507" pitchFamily="18" charset="2"/>
              </a:rPr>
              <a:t>mol</a:t>
            </a:r>
            <a:r>
              <a:rPr lang="en-US" altLang="en-US" sz="2300" dirty="0">
                <a:solidFill>
                  <a:srgbClr val="0070C0"/>
                </a:solidFill>
                <a:sym typeface="Symbol" panose="05050102010706020507" pitchFamily="18" charset="2"/>
              </a:rPr>
              <a:t> Cu </a:t>
            </a:r>
            <a:r>
              <a:rPr lang="en-US" altLang="en-US" sz="2300" dirty="0">
                <a:sym typeface="Symbol" panose="05050102010706020507" pitchFamily="18" charset="2"/>
              </a:rPr>
              <a:t>&amp; </a:t>
            </a:r>
            <a:r>
              <a:rPr lang="en-US" altLang="en-US" sz="2300" dirty="0">
                <a:solidFill>
                  <a:srgbClr val="00B050"/>
                </a:solidFill>
                <a:effectLst>
                  <a:outerShdw blurRad="38100" dist="38100" dir="2700000" algn="tl">
                    <a:srgbClr val="000000">
                      <a:alpha val="43137"/>
                    </a:srgbClr>
                  </a:outerShdw>
                </a:effectLst>
                <a:sym typeface="Symbol" panose="05050102010706020507" pitchFamily="18" charset="2"/>
              </a:rPr>
              <a:t>0.779 </a:t>
            </a:r>
            <a:r>
              <a:rPr lang="en-US" altLang="en-US" sz="2300" dirty="0" err="1">
                <a:solidFill>
                  <a:srgbClr val="00B050"/>
                </a:solidFill>
                <a:effectLst>
                  <a:outerShdw blurRad="38100" dist="38100" dir="2700000" algn="tl">
                    <a:srgbClr val="000000">
                      <a:alpha val="43137"/>
                    </a:srgbClr>
                  </a:outerShdw>
                </a:effectLst>
                <a:sym typeface="Symbol" panose="05050102010706020507" pitchFamily="18" charset="2"/>
              </a:rPr>
              <a:t>mol</a:t>
            </a:r>
            <a:r>
              <a:rPr lang="en-US" altLang="en-US" sz="2300" dirty="0">
                <a:solidFill>
                  <a:srgbClr val="00B050"/>
                </a:solidFill>
                <a:effectLst>
                  <a:outerShdw blurRad="38100" dist="38100" dir="2700000" algn="tl">
                    <a:srgbClr val="000000">
                      <a:alpha val="43137"/>
                    </a:srgbClr>
                  </a:outerShdw>
                </a:effectLst>
                <a:sym typeface="Symbol" panose="05050102010706020507" pitchFamily="18" charset="2"/>
              </a:rPr>
              <a:t> S</a:t>
            </a:r>
          </a:p>
          <a:p>
            <a:pPr>
              <a:spcBef>
                <a:spcPts val="1800"/>
              </a:spcBef>
              <a:tabLst>
                <a:tab pos="566632" algn="l"/>
              </a:tabLst>
            </a:pPr>
            <a:r>
              <a:rPr lang="en-US" sz="2300" dirty="0">
                <a:solidFill>
                  <a:srgbClr val="FF0000"/>
                </a:solidFill>
              </a:rPr>
              <a:t>Use Mole ratios:  </a:t>
            </a:r>
            <a:r>
              <a:rPr lang="en-US" sz="2300" dirty="0">
                <a:solidFill>
                  <a:srgbClr val="000000"/>
                </a:solidFill>
                <a:sym typeface="Wingdings" pitchFamily="2" charset="2"/>
              </a:rPr>
              <a:t>S : </a:t>
            </a:r>
            <a:r>
              <a:rPr lang="en-US" sz="2300" dirty="0">
                <a:solidFill>
                  <a:srgbClr val="000000"/>
                </a:solidFill>
              </a:rPr>
              <a:t>Cu = 1:2 theoretically</a:t>
            </a:r>
          </a:p>
          <a:p>
            <a:pPr>
              <a:spcBef>
                <a:spcPts val="601"/>
              </a:spcBef>
              <a:tabLst>
                <a:tab pos="455834" algn="l"/>
              </a:tabLst>
            </a:pPr>
            <a:r>
              <a:rPr lang="en-US" sz="2300" dirty="0">
                <a:solidFill>
                  <a:srgbClr val="000000"/>
                </a:solidFill>
              </a:rPr>
              <a:t>	Using ACTUAL </a:t>
            </a:r>
            <a:r>
              <a:rPr lang="en-US" sz="2300" dirty="0" err="1">
                <a:solidFill>
                  <a:srgbClr val="000000"/>
                </a:solidFill>
              </a:rPr>
              <a:t>mol</a:t>
            </a:r>
            <a:r>
              <a:rPr lang="en-US" sz="2300" dirty="0">
                <a:solidFill>
                  <a:srgbClr val="000000"/>
                </a:solidFill>
              </a:rPr>
              <a:t> of S </a:t>
            </a:r>
            <a:r>
              <a:rPr lang="en-US" sz="2300" dirty="0">
                <a:solidFill>
                  <a:srgbClr val="000000"/>
                </a:solidFill>
                <a:sym typeface="Wingdings" panose="05000000000000000000" pitchFamily="2" charset="2"/>
              </a:rPr>
              <a:t>  0.779/1  = X/2 </a:t>
            </a:r>
            <a:r>
              <a:rPr lang="en-US" sz="2300" dirty="0">
                <a:solidFill>
                  <a:srgbClr val="000000"/>
                </a:solidFill>
              </a:rPr>
              <a:t>   X = </a:t>
            </a:r>
            <a:r>
              <a:rPr lang="en-US" sz="2300" dirty="0">
                <a:solidFill>
                  <a:srgbClr val="0070C0"/>
                </a:solidFill>
              </a:rPr>
              <a:t>1.56 </a:t>
            </a:r>
            <a:r>
              <a:rPr lang="en-US" sz="2300" dirty="0" err="1">
                <a:solidFill>
                  <a:srgbClr val="0070C0"/>
                </a:solidFill>
              </a:rPr>
              <a:t>mol</a:t>
            </a:r>
            <a:r>
              <a:rPr lang="en-US" sz="2300" dirty="0">
                <a:solidFill>
                  <a:srgbClr val="0070C0"/>
                </a:solidFill>
              </a:rPr>
              <a:t> Cu</a:t>
            </a:r>
          </a:p>
          <a:p>
            <a:pPr>
              <a:spcBef>
                <a:spcPts val="1800"/>
              </a:spcBef>
              <a:tabLst>
                <a:tab pos="455834" algn="l"/>
              </a:tabLst>
            </a:pPr>
            <a:r>
              <a:rPr lang="en-US" sz="2300" dirty="0">
                <a:solidFill>
                  <a:srgbClr val="FF0000"/>
                </a:solidFill>
              </a:rPr>
              <a:t>Compare Theoretical Values:</a:t>
            </a:r>
          </a:p>
          <a:p>
            <a:pPr marL="455834">
              <a:spcBef>
                <a:spcPts val="601"/>
              </a:spcBef>
              <a:tabLst>
                <a:tab pos="566632" algn="l"/>
              </a:tabLst>
            </a:pPr>
            <a:r>
              <a:rPr lang="en-US" sz="2300" dirty="0">
                <a:sym typeface="Wingdings" pitchFamily="2" charset="2"/>
              </a:rPr>
              <a:t>Again we determine that</a:t>
            </a:r>
            <a:r>
              <a:rPr lang="en-US" sz="2300" dirty="0">
                <a:solidFill>
                  <a:srgbClr val="0070C0"/>
                </a:solidFill>
                <a:sym typeface="Wingdings" pitchFamily="2" charset="2"/>
              </a:rPr>
              <a:t> Cu </a:t>
            </a:r>
            <a:r>
              <a:rPr lang="en-US" sz="2300" dirty="0">
                <a:solidFill>
                  <a:srgbClr val="000000"/>
                </a:solidFill>
                <a:sym typeface="Wingdings" pitchFamily="2" charset="2"/>
              </a:rPr>
              <a:t>is the Limiting Reactant since </a:t>
            </a:r>
            <a:r>
              <a:rPr lang="en-US" sz="2300" dirty="0">
                <a:solidFill>
                  <a:srgbClr val="00B050"/>
                </a:solidFill>
                <a:sym typeface="Wingdings" pitchFamily="2" charset="2"/>
              </a:rPr>
              <a:t>0.779 </a:t>
            </a:r>
            <a:r>
              <a:rPr lang="en-US" sz="2300" dirty="0" err="1">
                <a:solidFill>
                  <a:srgbClr val="00B050"/>
                </a:solidFill>
                <a:sym typeface="Wingdings" pitchFamily="2" charset="2"/>
              </a:rPr>
              <a:t>mol</a:t>
            </a:r>
            <a:r>
              <a:rPr lang="en-US" sz="2300" dirty="0">
                <a:solidFill>
                  <a:srgbClr val="00B050"/>
                </a:solidFill>
                <a:sym typeface="Wingdings" pitchFamily="2" charset="2"/>
              </a:rPr>
              <a:t> S </a:t>
            </a:r>
            <a:r>
              <a:rPr lang="en-US" sz="2300" dirty="0">
                <a:solidFill>
                  <a:srgbClr val="000000"/>
                </a:solidFill>
                <a:sym typeface="Wingdings" pitchFamily="2" charset="2"/>
              </a:rPr>
              <a:t>require </a:t>
            </a:r>
            <a:r>
              <a:rPr lang="en-US" sz="2300" dirty="0">
                <a:solidFill>
                  <a:srgbClr val="0070C0"/>
                </a:solidFill>
                <a:sym typeface="Wingdings" pitchFamily="2" charset="2"/>
              </a:rPr>
              <a:t>1.56 </a:t>
            </a:r>
            <a:r>
              <a:rPr lang="en-US" sz="2300" dirty="0" err="1">
                <a:solidFill>
                  <a:srgbClr val="0070C0"/>
                </a:solidFill>
                <a:sym typeface="Wingdings" pitchFamily="2" charset="2"/>
              </a:rPr>
              <a:t>mol</a:t>
            </a:r>
            <a:r>
              <a:rPr lang="en-US" sz="2300" dirty="0">
                <a:solidFill>
                  <a:srgbClr val="0070C0"/>
                </a:solidFill>
                <a:sym typeface="Wingdings" pitchFamily="2" charset="2"/>
              </a:rPr>
              <a:t> Cu </a:t>
            </a:r>
            <a:r>
              <a:rPr lang="en-US" sz="2300" dirty="0">
                <a:sym typeface="Wingdings" pitchFamily="2" charset="2"/>
              </a:rPr>
              <a:t>to react with, but </a:t>
            </a:r>
            <a:r>
              <a:rPr lang="en-US" sz="2300" dirty="0">
                <a:solidFill>
                  <a:srgbClr val="000000"/>
                </a:solidFill>
                <a:sym typeface="Wingdings" pitchFamily="2" charset="2"/>
              </a:rPr>
              <a:t>we only have </a:t>
            </a:r>
            <a:r>
              <a:rPr lang="en-US" sz="2300" dirty="0">
                <a:solidFill>
                  <a:srgbClr val="00B050"/>
                </a:solidFill>
                <a:sym typeface="Wingdings" pitchFamily="2" charset="2"/>
              </a:rPr>
              <a:t>1.26 </a:t>
            </a:r>
            <a:r>
              <a:rPr lang="en-US" sz="2300" dirty="0" err="1">
                <a:solidFill>
                  <a:srgbClr val="00B050"/>
                </a:solidFill>
                <a:sym typeface="Wingdings" pitchFamily="2" charset="2"/>
              </a:rPr>
              <a:t>mol</a:t>
            </a:r>
            <a:r>
              <a:rPr lang="en-US" sz="2300" dirty="0">
                <a:solidFill>
                  <a:srgbClr val="00B050"/>
                </a:solidFill>
                <a:sym typeface="Wingdings" pitchFamily="2" charset="2"/>
              </a:rPr>
              <a:t> Cu </a:t>
            </a:r>
            <a:r>
              <a:rPr lang="en-US" sz="2300" dirty="0">
                <a:solidFill>
                  <a:srgbClr val="000000"/>
                </a:solidFill>
                <a:sym typeface="Wingdings" pitchFamily="2" charset="2"/>
              </a:rPr>
              <a:t>available.</a:t>
            </a:r>
            <a:endParaRPr lang="en-US" sz="2300" dirty="0">
              <a:solidFill>
                <a:srgbClr val="FF0000"/>
              </a:solidFill>
            </a:endParaRPr>
          </a:p>
        </p:txBody>
      </p:sp>
      <p:grpSp>
        <p:nvGrpSpPr>
          <p:cNvPr id="16" name="Group 24"/>
          <p:cNvGrpSpPr>
            <a:grpSpLocks/>
          </p:cNvGrpSpPr>
          <p:nvPr/>
        </p:nvGrpSpPr>
        <p:grpSpPr bwMode="auto">
          <a:xfrm>
            <a:off x="1218334" y="5029200"/>
            <a:ext cx="6935066" cy="1143001"/>
            <a:chOff x="1248" y="3024"/>
            <a:chExt cx="4224" cy="1056"/>
          </a:xfrm>
          <a:solidFill>
            <a:schemeClr val="accent5"/>
          </a:solidFill>
        </p:grpSpPr>
        <p:sp>
          <p:nvSpPr>
            <p:cNvPr id="18" name="AutoShape 26"/>
            <p:cNvSpPr>
              <a:spLocks noChangeArrowheads="1"/>
            </p:cNvSpPr>
            <p:nvPr/>
          </p:nvSpPr>
          <p:spPr bwMode="auto">
            <a:xfrm>
              <a:off x="1248" y="3024"/>
              <a:ext cx="4224" cy="1056"/>
            </a:xfrm>
            <a:prstGeom prst="roundRect">
              <a:avLst>
                <a:gd name="adj" fmla="val 16667"/>
              </a:avLst>
            </a:prstGeom>
            <a:grpFill/>
            <a:ln w="25400">
              <a:solidFill>
                <a:schemeClr val="tx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2060"/>
                </a:solidFill>
              </a:endParaRPr>
            </a:p>
          </p:txBody>
        </p:sp>
        <p:sp>
          <p:nvSpPr>
            <p:cNvPr id="17" name="Text Box 25"/>
            <p:cNvSpPr txBox="1">
              <a:spLocks noChangeArrowheads="1"/>
            </p:cNvSpPr>
            <p:nvPr/>
          </p:nvSpPr>
          <p:spPr bwMode="auto">
            <a:xfrm>
              <a:off x="1344" y="3200"/>
              <a:ext cx="4128" cy="739"/>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2060"/>
                  </a:solidFill>
                </a:rPr>
                <a:t>It doesn’t matter which reactant you use. You would still identify copper as the limiting reagent.</a:t>
              </a:r>
            </a:p>
          </p:txBody>
        </p:sp>
      </p:grpSp>
    </p:spTree>
    <p:extLst>
      <p:ext uri="{BB962C8B-B14F-4D97-AF65-F5344CB8AC3E}">
        <p14:creationId xmlns:p14="http://schemas.microsoft.com/office/powerpoint/2010/main" val="143327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body" idx="1"/>
          </p:nvPr>
        </p:nvSpPr>
        <p:spPr>
          <a:xfrm>
            <a:off x="8" y="762000"/>
            <a:ext cx="9144000" cy="5181600"/>
          </a:xfrm>
        </p:spPr>
        <p:txBody>
          <a:bodyPr/>
          <a:lstStyle/>
          <a:p>
            <a:pPr marL="0" indent="0"/>
            <a:r>
              <a:rPr lang="en-US" altLang="en-US" sz="2300" b="0" dirty="0">
                <a:solidFill>
                  <a:schemeClr val="tx1"/>
                </a:solidFill>
              </a:rPr>
              <a:t>What is the maximum number of grams of Cu</a:t>
            </a:r>
            <a:r>
              <a:rPr lang="en-US" altLang="en-US" sz="2300" b="0" baseline="-25000" dirty="0">
                <a:solidFill>
                  <a:schemeClr val="tx1"/>
                </a:solidFill>
              </a:rPr>
              <a:t>2</a:t>
            </a:r>
            <a:r>
              <a:rPr lang="en-US" altLang="en-US" sz="2300" b="0" dirty="0">
                <a:solidFill>
                  <a:schemeClr val="tx1"/>
                </a:solidFill>
              </a:rPr>
              <a:t>S that can be formed when 80.0 g Cu reacts with 25.0 g S?</a:t>
            </a:r>
          </a:p>
          <a:p>
            <a:pPr marL="0" indent="0"/>
            <a:endParaRPr lang="en-US" altLang="en-US" sz="800" b="0" dirty="0">
              <a:solidFill>
                <a:schemeClr val="tx1"/>
              </a:solidFill>
            </a:endParaRPr>
          </a:p>
          <a:p>
            <a:pPr marL="0" indent="0" algn="ctr"/>
            <a:r>
              <a:rPr lang="en-US" altLang="en-US" sz="2300" b="0" dirty="0">
                <a:solidFill>
                  <a:schemeClr val="tx1"/>
                </a:solidFill>
              </a:rPr>
              <a:t>2Cu(</a:t>
            </a:r>
            <a:r>
              <a:rPr lang="en-US" altLang="en-US" sz="2300" b="0" i="1" dirty="0">
                <a:solidFill>
                  <a:schemeClr val="tx1"/>
                </a:solidFill>
              </a:rPr>
              <a:t>s</a:t>
            </a:r>
            <a:r>
              <a:rPr lang="en-US" altLang="en-US" sz="2300" b="0" dirty="0">
                <a:solidFill>
                  <a:schemeClr val="tx1"/>
                </a:solidFill>
              </a:rPr>
              <a:t>) + S(</a:t>
            </a:r>
            <a:r>
              <a:rPr lang="en-US" altLang="en-US" sz="2300" b="0" i="1" dirty="0">
                <a:solidFill>
                  <a:schemeClr val="tx1"/>
                </a:solidFill>
              </a:rPr>
              <a:t>s</a:t>
            </a:r>
            <a:r>
              <a:rPr lang="en-US" altLang="en-US" sz="2300" b="0" dirty="0">
                <a:solidFill>
                  <a:schemeClr val="tx1"/>
                </a:solidFill>
              </a:rPr>
              <a:t>) </a:t>
            </a:r>
            <a:r>
              <a:rPr lang="en-US" altLang="en-US" sz="2300" b="0" dirty="0">
                <a:solidFill>
                  <a:schemeClr val="tx1"/>
                </a:solidFill>
                <a:sym typeface="Symbol" panose="05050102010706020507" pitchFamily="18" charset="2"/>
              </a:rPr>
              <a:t></a:t>
            </a:r>
            <a:r>
              <a:rPr lang="en-US" altLang="en-US" sz="2300" b="0" dirty="0">
                <a:solidFill>
                  <a:schemeClr val="tx1"/>
                </a:solidFill>
              </a:rPr>
              <a:t> Cu</a:t>
            </a:r>
            <a:r>
              <a:rPr lang="en-US" altLang="en-US" sz="2300" b="0" baseline="-25000" dirty="0">
                <a:solidFill>
                  <a:schemeClr val="tx1"/>
                </a:solidFill>
              </a:rPr>
              <a:t>2</a:t>
            </a:r>
            <a:r>
              <a:rPr lang="en-US" altLang="en-US" sz="2300" b="0" dirty="0">
                <a:solidFill>
                  <a:schemeClr val="tx1"/>
                </a:solidFill>
              </a:rPr>
              <a:t>S(</a:t>
            </a:r>
            <a:r>
              <a:rPr lang="en-US" altLang="en-US" sz="2300" b="0" i="1" dirty="0">
                <a:solidFill>
                  <a:schemeClr val="tx1"/>
                </a:solidFill>
              </a:rPr>
              <a:t>s</a:t>
            </a:r>
            <a:r>
              <a:rPr lang="en-US" altLang="en-US" sz="2300" b="0" dirty="0">
                <a:solidFill>
                  <a:schemeClr val="tx1"/>
                </a:solidFill>
              </a:rPr>
              <a:t>)</a:t>
            </a:r>
          </a:p>
          <a:p>
            <a:pPr marL="0" indent="0">
              <a:spcBef>
                <a:spcPts val="1200"/>
              </a:spcBef>
            </a:pPr>
            <a:r>
              <a:rPr lang="en-US" altLang="en-US" sz="2300" b="0" dirty="0">
                <a:solidFill>
                  <a:srgbClr val="0070C0"/>
                </a:solidFill>
              </a:rPr>
              <a:t> </a:t>
            </a:r>
          </a:p>
          <a:p>
            <a:pPr marL="0" indent="0">
              <a:spcBef>
                <a:spcPts val="1200"/>
              </a:spcBef>
            </a:pPr>
            <a:endParaRPr lang="en-US" altLang="en-US" sz="2300" b="0" dirty="0">
              <a:solidFill>
                <a:srgbClr val="0070C0"/>
              </a:solidFill>
            </a:endParaRPr>
          </a:p>
          <a:p>
            <a:pPr>
              <a:spcBef>
                <a:spcPts val="1800"/>
              </a:spcBef>
              <a:tabLst>
                <a:tab pos="566632" algn="l"/>
              </a:tabLst>
            </a:pPr>
            <a:r>
              <a:rPr lang="en-US" sz="2300" dirty="0">
                <a:solidFill>
                  <a:srgbClr val="FF0000"/>
                </a:solidFill>
              </a:rPr>
              <a:t>Use Mole ratios:  </a:t>
            </a:r>
          </a:p>
          <a:p>
            <a:pPr>
              <a:spcBef>
                <a:spcPts val="601"/>
              </a:spcBef>
              <a:tabLst>
                <a:tab pos="566632" algn="l"/>
              </a:tabLst>
            </a:pPr>
            <a:r>
              <a:rPr lang="en-US" sz="2300" dirty="0">
                <a:solidFill>
                  <a:srgbClr val="FF0000"/>
                </a:solidFill>
                <a:sym typeface="Wingdings" pitchFamily="2" charset="2"/>
              </a:rPr>
              <a:t>	</a:t>
            </a:r>
            <a:endParaRPr lang="en-US" sz="2300" dirty="0">
              <a:solidFill>
                <a:srgbClr val="000000"/>
              </a:solidFill>
              <a:sym typeface="Wingdings" pitchFamily="2" charset="2"/>
            </a:endParaRPr>
          </a:p>
          <a:p>
            <a:pPr>
              <a:spcBef>
                <a:spcPts val="1800"/>
              </a:spcBef>
              <a:tabLst>
                <a:tab pos="455834" algn="l"/>
              </a:tabLst>
            </a:pPr>
            <a:endParaRPr lang="en-US" sz="1100" dirty="0">
              <a:solidFill>
                <a:srgbClr val="000000"/>
              </a:solidFill>
              <a:sym typeface="Wingdings" pitchFamily="2" charset="2"/>
            </a:endParaRPr>
          </a:p>
          <a:p>
            <a:pPr>
              <a:spcBef>
                <a:spcPts val="1800"/>
              </a:spcBef>
              <a:tabLst>
                <a:tab pos="455834" algn="l"/>
              </a:tabLst>
            </a:pPr>
            <a:r>
              <a:rPr lang="en-US" sz="2300" dirty="0">
                <a:solidFill>
                  <a:srgbClr val="FF0000"/>
                </a:solidFill>
              </a:rPr>
              <a:t>Convert Moles to grams:</a:t>
            </a:r>
          </a:p>
          <a:p>
            <a:pPr>
              <a:spcBef>
                <a:spcPts val="601"/>
              </a:spcBef>
              <a:tabLst>
                <a:tab pos="566632" algn="l"/>
              </a:tabLst>
            </a:pPr>
            <a:r>
              <a:rPr lang="en-US" sz="2300" dirty="0">
                <a:solidFill>
                  <a:srgbClr val="000000"/>
                </a:solidFill>
                <a:sym typeface="Wingdings" pitchFamily="2" charset="2"/>
              </a:rPr>
              <a:t>	</a:t>
            </a:r>
            <a:r>
              <a:rPr lang="en-US" sz="2300" dirty="0">
                <a:solidFill>
                  <a:srgbClr val="0070C0"/>
                </a:solidFill>
              </a:rPr>
              <a:t>  </a:t>
            </a:r>
            <a:endParaRPr lang="en-US" sz="2300" dirty="0">
              <a:solidFill>
                <a:srgbClr val="FF0000"/>
              </a:solidFill>
            </a:endParaRPr>
          </a:p>
        </p:txBody>
      </p:sp>
      <p:sp>
        <p:nvSpPr>
          <p:cNvPr id="142340" name="Text Box 4"/>
          <p:cNvSpPr txBox="1">
            <a:spLocks noChangeArrowheads="1"/>
          </p:cNvSpPr>
          <p:nvPr/>
        </p:nvSpPr>
        <p:spPr bwMode="auto">
          <a:xfrm>
            <a:off x="8" y="152413"/>
            <a:ext cx="9144000" cy="445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a:spcBef>
                <a:spcPct val="50000"/>
              </a:spcBef>
            </a:pPr>
            <a:r>
              <a:rPr lang="en-US" altLang="en-US" sz="2300" b="1" dirty="0">
                <a:solidFill>
                  <a:srgbClr val="FFFF00"/>
                </a:solidFill>
              </a:rPr>
              <a:t>Using the Limiting Reagent to Find the Quantity of a Product</a:t>
            </a:r>
          </a:p>
        </p:txBody>
      </p:sp>
      <p:sp>
        <p:nvSpPr>
          <p:cNvPr id="6" name="Footer Placeholder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solidFill>
                  <a:srgbClr val="000000"/>
                </a:solidFill>
              </a:rPr>
              <a:t>Chapter 12 Stoichiometry</a:t>
            </a:r>
          </a:p>
        </p:txBody>
      </p:sp>
    </p:spTree>
    <p:extLst>
      <p:ext uri="{BB962C8B-B14F-4D97-AF65-F5344CB8AC3E}">
        <p14:creationId xmlns:p14="http://schemas.microsoft.com/office/powerpoint/2010/main" val="73645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338">
                                            <p:txEl>
                                              <p:pRg st="2" end="2"/>
                                            </p:txEl>
                                          </p:spTgt>
                                        </p:tgtEl>
                                        <p:attrNameLst>
                                          <p:attrName>style.visibility</p:attrName>
                                        </p:attrNameLst>
                                      </p:cBhvr>
                                      <p:to>
                                        <p:strVal val="visible"/>
                                      </p:to>
                                    </p:set>
                                    <p:animEffect transition="in" filter="fade">
                                      <p:cBhvr>
                                        <p:cTn id="7" dur="500"/>
                                        <p:tgtEl>
                                          <p:spTgt spid="14233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338">
                                            <p:txEl>
                                              <p:pRg st="5" end="5"/>
                                            </p:txEl>
                                          </p:spTgt>
                                        </p:tgtEl>
                                        <p:attrNameLst>
                                          <p:attrName>style.visibility</p:attrName>
                                        </p:attrNameLst>
                                      </p:cBhvr>
                                      <p:to>
                                        <p:strVal val="visible"/>
                                      </p:to>
                                    </p:set>
                                    <p:animEffect transition="in" filter="fade">
                                      <p:cBhvr>
                                        <p:cTn id="12" dur="500"/>
                                        <p:tgtEl>
                                          <p:spTgt spid="142338">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338">
                                            <p:txEl>
                                              <p:pRg st="8" end="8"/>
                                            </p:txEl>
                                          </p:spTgt>
                                        </p:tgtEl>
                                        <p:attrNameLst>
                                          <p:attrName>style.visibility</p:attrName>
                                        </p:attrNameLst>
                                      </p:cBhvr>
                                      <p:to>
                                        <p:strVal val="visible"/>
                                      </p:to>
                                    </p:set>
                                    <p:animEffect transition="in" filter="fade">
                                      <p:cBhvr>
                                        <p:cTn id="17" dur="500"/>
                                        <p:tgtEl>
                                          <p:spTgt spid="14233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body" idx="1"/>
          </p:nvPr>
        </p:nvSpPr>
        <p:spPr>
          <a:xfrm>
            <a:off x="8" y="762000"/>
            <a:ext cx="9144000" cy="5181600"/>
          </a:xfrm>
        </p:spPr>
        <p:txBody>
          <a:bodyPr/>
          <a:lstStyle/>
          <a:p>
            <a:pPr marL="0" indent="0"/>
            <a:r>
              <a:rPr lang="en-US" altLang="en-US" sz="2300" b="0" dirty="0">
                <a:solidFill>
                  <a:schemeClr val="tx1"/>
                </a:solidFill>
              </a:rPr>
              <a:t>What is the maximum number of grams of Cu</a:t>
            </a:r>
            <a:r>
              <a:rPr lang="en-US" altLang="en-US" sz="2300" b="0" baseline="-25000" dirty="0">
                <a:solidFill>
                  <a:schemeClr val="tx1"/>
                </a:solidFill>
              </a:rPr>
              <a:t>2</a:t>
            </a:r>
            <a:r>
              <a:rPr lang="en-US" altLang="en-US" sz="2300" b="0" dirty="0">
                <a:solidFill>
                  <a:schemeClr val="tx1"/>
                </a:solidFill>
              </a:rPr>
              <a:t>S that can be formed when 80.0 g Cu reacts with 25.0 g S?</a:t>
            </a:r>
          </a:p>
          <a:p>
            <a:pPr marL="0" indent="0"/>
            <a:endParaRPr lang="en-US" altLang="en-US" sz="800" b="0" dirty="0">
              <a:solidFill>
                <a:schemeClr val="tx1"/>
              </a:solidFill>
            </a:endParaRPr>
          </a:p>
          <a:p>
            <a:pPr marL="0" indent="0" algn="ctr"/>
            <a:r>
              <a:rPr lang="en-US" altLang="en-US" sz="2300" b="0" dirty="0">
                <a:solidFill>
                  <a:schemeClr val="tx1"/>
                </a:solidFill>
              </a:rPr>
              <a:t>2Cu(</a:t>
            </a:r>
            <a:r>
              <a:rPr lang="en-US" altLang="en-US" sz="2300" b="0" i="1" dirty="0">
                <a:solidFill>
                  <a:schemeClr val="tx1"/>
                </a:solidFill>
              </a:rPr>
              <a:t>s</a:t>
            </a:r>
            <a:r>
              <a:rPr lang="en-US" altLang="en-US" sz="2300" b="0" dirty="0">
                <a:solidFill>
                  <a:schemeClr val="tx1"/>
                </a:solidFill>
              </a:rPr>
              <a:t>) + S(</a:t>
            </a:r>
            <a:r>
              <a:rPr lang="en-US" altLang="en-US" sz="2300" b="0" i="1" dirty="0">
                <a:solidFill>
                  <a:schemeClr val="tx1"/>
                </a:solidFill>
              </a:rPr>
              <a:t>s</a:t>
            </a:r>
            <a:r>
              <a:rPr lang="en-US" altLang="en-US" sz="2300" b="0" dirty="0">
                <a:solidFill>
                  <a:schemeClr val="tx1"/>
                </a:solidFill>
              </a:rPr>
              <a:t>) </a:t>
            </a:r>
            <a:r>
              <a:rPr lang="en-US" altLang="en-US" sz="2300" b="0" dirty="0">
                <a:solidFill>
                  <a:schemeClr val="tx1"/>
                </a:solidFill>
                <a:sym typeface="Symbol" panose="05050102010706020507" pitchFamily="18" charset="2"/>
              </a:rPr>
              <a:t></a:t>
            </a:r>
            <a:r>
              <a:rPr lang="en-US" altLang="en-US" sz="2300" b="0" dirty="0">
                <a:solidFill>
                  <a:schemeClr val="tx1"/>
                </a:solidFill>
              </a:rPr>
              <a:t> Cu</a:t>
            </a:r>
            <a:r>
              <a:rPr lang="en-US" altLang="en-US" sz="2300" b="0" baseline="-25000" dirty="0">
                <a:solidFill>
                  <a:schemeClr val="tx1"/>
                </a:solidFill>
              </a:rPr>
              <a:t>2</a:t>
            </a:r>
            <a:r>
              <a:rPr lang="en-US" altLang="en-US" sz="2300" b="0" dirty="0">
                <a:solidFill>
                  <a:schemeClr val="tx1"/>
                </a:solidFill>
              </a:rPr>
              <a:t>S(</a:t>
            </a:r>
            <a:r>
              <a:rPr lang="en-US" altLang="en-US" sz="2300" b="0" i="1" dirty="0">
                <a:solidFill>
                  <a:schemeClr val="tx1"/>
                </a:solidFill>
              </a:rPr>
              <a:t>s</a:t>
            </a:r>
            <a:r>
              <a:rPr lang="en-US" altLang="en-US" sz="2300" b="0" dirty="0">
                <a:solidFill>
                  <a:schemeClr val="tx1"/>
                </a:solidFill>
              </a:rPr>
              <a:t>)</a:t>
            </a:r>
          </a:p>
          <a:p>
            <a:pPr marL="0" indent="0">
              <a:spcBef>
                <a:spcPts val="1200"/>
              </a:spcBef>
            </a:pPr>
            <a:r>
              <a:rPr lang="en-US" altLang="en-US" sz="2300" b="0" dirty="0">
                <a:solidFill>
                  <a:srgbClr val="0070C0"/>
                </a:solidFill>
              </a:rPr>
              <a:t>We already determined that the limiting reagent in this reaction is Cu.  We calculated 1.26 </a:t>
            </a:r>
            <a:r>
              <a:rPr lang="en-US" altLang="en-US" sz="2300" b="0" dirty="0" err="1">
                <a:solidFill>
                  <a:srgbClr val="0070C0"/>
                </a:solidFill>
              </a:rPr>
              <a:t>mol</a:t>
            </a:r>
            <a:r>
              <a:rPr lang="en-US" altLang="en-US" sz="2300" b="0" dirty="0">
                <a:solidFill>
                  <a:srgbClr val="0070C0"/>
                </a:solidFill>
              </a:rPr>
              <a:t> Cu. Now, determine theoretical yield of product.</a:t>
            </a:r>
          </a:p>
          <a:p>
            <a:pPr>
              <a:spcBef>
                <a:spcPts val="1800"/>
              </a:spcBef>
              <a:tabLst>
                <a:tab pos="566632" algn="l"/>
              </a:tabLst>
            </a:pPr>
            <a:r>
              <a:rPr lang="en-US" sz="2300" dirty="0">
                <a:solidFill>
                  <a:srgbClr val="FF0000"/>
                </a:solidFill>
              </a:rPr>
              <a:t>Use Mole ratios:  </a:t>
            </a:r>
          </a:p>
          <a:p>
            <a:pPr>
              <a:spcBef>
                <a:spcPts val="601"/>
              </a:spcBef>
              <a:tabLst>
                <a:tab pos="566632" algn="l"/>
              </a:tabLst>
            </a:pPr>
            <a:r>
              <a:rPr lang="en-US" sz="2300" dirty="0">
                <a:solidFill>
                  <a:srgbClr val="FF0000"/>
                </a:solidFill>
                <a:sym typeface="Wingdings" pitchFamily="2" charset="2"/>
              </a:rPr>
              <a:t>	</a:t>
            </a:r>
            <a:r>
              <a:rPr lang="en-US" sz="2300" dirty="0">
                <a:solidFill>
                  <a:srgbClr val="000000"/>
                </a:solidFill>
                <a:sym typeface="Wingdings" pitchFamily="2" charset="2"/>
              </a:rPr>
              <a:t>Cu : </a:t>
            </a:r>
            <a:r>
              <a:rPr lang="en-US" sz="2300" dirty="0">
                <a:solidFill>
                  <a:srgbClr val="000000"/>
                </a:solidFill>
              </a:rPr>
              <a:t>Cu</a:t>
            </a:r>
            <a:r>
              <a:rPr lang="en-US" altLang="en-US" sz="2300" b="0" baseline="-25000" dirty="0">
                <a:solidFill>
                  <a:schemeClr val="tx1"/>
                </a:solidFill>
              </a:rPr>
              <a:t>2</a:t>
            </a:r>
            <a:r>
              <a:rPr lang="en-US" sz="2300" dirty="0">
                <a:solidFill>
                  <a:srgbClr val="000000"/>
                </a:solidFill>
              </a:rPr>
              <a:t>S = 2:1 theoretically</a:t>
            </a:r>
          </a:p>
          <a:p>
            <a:pPr>
              <a:spcBef>
                <a:spcPts val="601"/>
              </a:spcBef>
              <a:tabLst>
                <a:tab pos="455834" algn="l"/>
              </a:tabLst>
            </a:pPr>
            <a:r>
              <a:rPr lang="en-US" sz="2300" dirty="0">
                <a:solidFill>
                  <a:srgbClr val="000000"/>
                </a:solidFill>
              </a:rPr>
              <a:t>	ACTUAL </a:t>
            </a:r>
            <a:r>
              <a:rPr lang="en-US" sz="2300" dirty="0" err="1">
                <a:solidFill>
                  <a:srgbClr val="000000"/>
                </a:solidFill>
              </a:rPr>
              <a:t>mol</a:t>
            </a:r>
            <a:r>
              <a:rPr lang="en-US" sz="2300" dirty="0">
                <a:solidFill>
                  <a:srgbClr val="000000"/>
                </a:solidFill>
              </a:rPr>
              <a:t> of Cu </a:t>
            </a:r>
            <a:r>
              <a:rPr lang="en-US" sz="2300" dirty="0">
                <a:solidFill>
                  <a:srgbClr val="000000"/>
                </a:solidFill>
                <a:sym typeface="Wingdings" panose="05000000000000000000" pitchFamily="2" charset="2"/>
              </a:rPr>
              <a:t>  1.26/2  = X/1 </a:t>
            </a:r>
            <a:r>
              <a:rPr lang="en-US" sz="2300" dirty="0">
                <a:solidFill>
                  <a:srgbClr val="000000"/>
                </a:solidFill>
              </a:rPr>
              <a:t>   X = </a:t>
            </a:r>
            <a:r>
              <a:rPr lang="en-US" sz="2300" dirty="0">
                <a:solidFill>
                  <a:srgbClr val="0070C0"/>
                </a:solidFill>
              </a:rPr>
              <a:t>0.630 </a:t>
            </a:r>
            <a:r>
              <a:rPr lang="en-US" sz="2300" dirty="0" err="1">
                <a:solidFill>
                  <a:srgbClr val="0070C0"/>
                </a:solidFill>
              </a:rPr>
              <a:t>mol</a:t>
            </a:r>
            <a:r>
              <a:rPr lang="en-US" sz="2300" dirty="0">
                <a:solidFill>
                  <a:srgbClr val="0070C0"/>
                </a:solidFill>
              </a:rPr>
              <a:t> Cu</a:t>
            </a:r>
            <a:r>
              <a:rPr lang="en-US" altLang="en-US" sz="2300" b="0" baseline="-25000" dirty="0">
                <a:solidFill>
                  <a:srgbClr val="0070C0"/>
                </a:solidFill>
              </a:rPr>
              <a:t>2</a:t>
            </a:r>
            <a:r>
              <a:rPr lang="en-US" sz="2300" dirty="0">
                <a:solidFill>
                  <a:srgbClr val="0070C0"/>
                </a:solidFill>
              </a:rPr>
              <a:t>S</a:t>
            </a:r>
          </a:p>
          <a:p>
            <a:pPr>
              <a:spcBef>
                <a:spcPts val="1800"/>
              </a:spcBef>
              <a:tabLst>
                <a:tab pos="455834" algn="l"/>
              </a:tabLst>
            </a:pPr>
            <a:r>
              <a:rPr lang="en-US" sz="2300" dirty="0">
                <a:solidFill>
                  <a:srgbClr val="FF0000"/>
                </a:solidFill>
              </a:rPr>
              <a:t>Convert Moles to grams:</a:t>
            </a:r>
          </a:p>
          <a:p>
            <a:pPr>
              <a:spcBef>
                <a:spcPts val="601"/>
              </a:spcBef>
              <a:tabLst>
                <a:tab pos="566632" algn="l"/>
              </a:tabLst>
            </a:pPr>
            <a:r>
              <a:rPr lang="en-US" sz="2300" dirty="0">
                <a:solidFill>
                  <a:srgbClr val="000000"/>
                </a:solidFill>
                <a:sym typeface="Wingdings" pitchFamily="2" charset="2"/>
              </a:rPr>
              <a:t>	</a:t>
            </a:r>
            <a:r>
              <a:rPr lang="en-US" sz="2300" dirty="0">
                <a:solidFill>
                  <a:srgbClr val="0070C0"/>
                </a:solidFill>
              </a:rPr>
              <a:t> 0.630 </a:t>
            </a:r>
            <a:r>
              <a:rPr lang="en-US" sz="2300" dirty="0" err="1">
                <a:solidFill>
                  <a:srgbClr val="0070C0"/>
                </a:solidFill>
              </a:rPr>
              <a:t>mol</a:t>
            </a:r>
            <a:r>
              <a:rPr lang="en-US" sz="2300" dirty="0">
                <a:solidFill>
                  <a:srgbClr val="0070C0"/>
                </a:solidFill>
              </a:rPr>
              <a:t> Cu</a:t>
            </a:r>
            <a:r>
              <a:rPr lang="en-US" altLang="en-US" sz="2300" b="0" baseline="-25000" dirty="0">
                <a:solidFill>
                  <a:srgbClr val="0070C0"/>
                </a:solidFill>
              </a:rPr>
              <a:t>2</a:t>
            </a:r>
            <a:r>
              <a:rPr lang="en-US" sz="2300" dirty="0">
                <a:solidFill>
                  <a:srgbClr val="0070C0"/>
                </a:solidFill>
              </a:rPr>
              <a:t>S  x 159 g/</a:t>
            </a:r>
            <a:r>
              <a:rPr lang="en-US" sz="2300" dirty="0" err="1">
                <a:solidFill>
                  <a:srgbClr val="0070C0"/>
                </a:solidFill>
              </a:rPr>
              <a:t>mol</a:t>
            </a:r>
            <a:r>
              <a:rPr lang="en-US" sz="2300" dirty="0">
                <a:solidFill>
                  <a:srgbClr val="0070C0"/>
                </a:solidFill>
              </a:rPr>
              <a:t> =  </a:t>
            </a:r>
            <a:r>
              <a:rPr lang="en-US" sz="2300" dirty="0">
                <a:solidFill>
                  <a:srgbClr val="FF0000"/>
                </a:solidFill>
              </a:rPr>
              <a:t>100. g Cu</a:t>
            </a:r>
            <a:r>
              <a:rPr lang="en-US" altLang="en-US" sz="2300" b="0" baseline="-25000" dirty="0">
                <a:solidFill>
                  <a:srgbClr val="FF0000"/>
                </a:solidFill>
              </a:rPr>
              <a:t>2</a:t>
            </a:r>
            <a:r>
              <a:rPr lang="en-US" sz="2300" dirty="0">
                <a:solidFill>
                  <a:srgbClr val="FF0000"/>
                </a:solidFill>
              </a:rPr>
              <a:t>S</a:t>
            </a:r>
          </a:p>
        </p:txBody>
      </p:sp>
      <p:sp>
        <p:nvSpPr>
          <p:cNvPr id="142340" name="Text Box 4"/>
          <p:cNvSpPr txBox="1">
            <a:spLocks noChangeArrowheads="1"/>
          </p:cNvSpPr>
          <p:nvPr/>
        </p:nvSpPr>
        <p:spPr bwMode="auto">
          <a:xfrm>
            <a:off x="8" y="152413"/>
            <a:ext cx="9144000" cy="445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a:spcBef>
                <a:spcPct val="50000"/>
              </a:spcBef>
            </a:pPr>
            <a:r>
              <a:rPr lang="en-US" altLang="en-US" sz="2300" b="1" dirty="0">
                <a:solidFill>
                  <a:srgbClr val="FFFF00"/>
                </a:solidFill>
              </a:rPr>
              <a:t>Using the </a:t>
            </a:r>
            <a:r>
              <a:rPr lang="en-US" altLang="en-US" sz="2300" b="1" dirty="0">
                <a:solidFill>
                  <a:srgbClr val="00B0F0"/>
                </a:solidFill>
                <a:effectLst>
                  <a:outerShdw blurRad="38100" dist="38100" dir="2700000" algn="tl">
                    <a:srgbClr val="000000">
                      <a:alpha val="43137"/>
                    </a:srgbClr>
                  </a:outerShdw>
                </a:effectLst>
              </a:rPr>
              <a:t>Limiting Reagent </a:t>
            </a:r>
            <a:r>
              <a:rPr lang="en-US" altLang="en-US" sz="2300" b="1" dirty="0">
                <a:solidFill>
                  <a:srgbClr val="FFFF00"/>
                </a:solidFill>
              </a:rPr>
              <a:t>to Find the Quantity of a Product</a:t>
            </a:r>
          </a:p>
        </p:txBody>
      </p:sp>
      <p:pic>
        <p:nvPicPr>
          <p:cNvPr id="3" name="Picture 2"/>
          <p:cNvPicPr>
            <a:picLocks noChangeAspect="1"/>
          </p:cNvPicPr>
          <p:nvPr/>
        </p:nvPicPr>
        <p:blipFill>
          <a:blip r:embed="rId3"/>
          <a:stretch>
            <a:fillRect/>
          </a:stretch>
        </p:blipFill>
        <p:spPr>
          <a:xfrm>
            <a:off x="4267202" y="5760952"/>
            <a:ext cx="3838852" cy="792248"/>
          </a:xfrm>
          <a:prstGeom prst="rect">
            <a:avLst/>
          </a:prstGeom>
        </p:spPr>
      </p:pic>
      <p:sp>
        <p:nvSpPr>
          <p:cNvPr id="6" name="Footer Placeholder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t>Chapter 12 Stoichiometry</a:t>
            </a:r>
          </a:p>
        </p:txBody>
      </p:sp>
    </p:spTree>
    <p:extLst>
      <p:ext uri="{BB962C8B-B14F-4D97-AF65-F5344CB8AC3E}">
        <p14:creationId xmlns:p14="http://schemas.microsoft.com/office/powerpoint/2010/main" val="53828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338">
                                            <p:txEl>
                                              <p:pRg st="3" end="3"/>
                                            </p:txEl>
                                          </p:spTgt>
                                        </p:tgtEl>
                                        <p:attrNameLst>
                                          <p:attrName>style.visibility</p:attrName>
                                        </p:attrNameLst>
                                      </p:cBhvr>
                                      <p:to>
                                        <p:strVal val="visible"/>
                                      </p:to>
                                    </p:set>
                                    <p:animEffect transition="in" filter="fade">
                                      <p:cBhvr>
                                        <p:cTn id="7" dur="500"/>
                                        <p:tgtEl>
                                          <p:spTgt spid="14233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338">
                                            <p:txEl>
                                              <p:pRg st="4" end="4"/>
                                            </p:txEl>
                                          </p:spTgt>
                                        </p:tgtEl>
                                        <p:attrNameLst>
                                          <p:attrName>style.visibility</p:attrName>
                                        </p:attrNameLst>
                                      </p:cBhvr>
                                      <p:to>
                                        <p:strVal val="visible"/>
                                      </p:to>
                                    </p:set>
                                    <p:animEffect transition="in" filter="fade">
                                      <p:cBhvr>
                                        <p:cTn id="12" dur="500"/>
                                        <p:tgtEl>
                                          <p:spTgt spid="14233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338">
                                            <p:txEl>
                                              <p:pRg st="5" end="5"/>
                                            </p:txEl>
                                          </p:spTgt>
                                        </p:tgtEl>
                                        <p:attrNameLst>
                                          <p:attrName>style.visibility</p:attrName>
                                        </p:attrNameLst>
                                      </p:cBhvr>
                                      <p:to>
                                        <p:strVal val="visible"/>
                                      </p:to>
                                    </p:set>
                                    <p:animEffect transition="in" filter="fade">
                                      <p:cBhvr>
                                        <p:cTn id="17" dur="500"/>
                                        <p:tgtEl>
                                          <p:spTgt spid="14233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2338">
                                            <p:txEl>
                                              <p:pRg st="6" end="6"/>
                                            </p:txEl>
                                          </p:spTgt>
                                        </p:tgtEl>
                                        <p:attrNameLst>
                                          <p:attrName>style.visibility</p:attrName>
                                        </p:attrNameLst>
                                      </p:cBhvr>
                                      <p:to>
                                        <p:strVal val="visible"/>
                                      </p:to>
                                    </p:set>
                                    <p:animEffect transition="in" filter="fade">
                                      <p:cBhvr>
                                        <p:cTn id="22" dur="500"/>
                                        <p:tgtEl>
                                          <p:spTgt spid="14233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2338">
                                            <p:txEl>
                                              <p:pRg st="7" end="7"/>
                                            </p:txEl>
                                          </p:spTgt>
                                        </p:tgtEl>
                                        <p:attrNameLst>
                                          <p:attrName>style.visibility</p:attrName>
                                        </p:attrNameLst>
                                      </p:cBhvr>
                                      <p:to>
                                        <p:strVal val="visible"/>
                                      </p:to>
                                    </p:set>
                                    <p:animEffect transition="in" filter="fade">
                                      <p:cBhvr>
                                        <p:cTn id="27" dur="500"/>
                                        <p:tgtEl>
                                          <p:spTgt spid="14233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2338">
                                            <p:txEl>
                                              <p:pRg st="8" end="8"/>
                                            </p:txEl>
                                          </p:spTgt>
                                        </p:tgtEl>
                                        <p:attrNameLst>
                                          <p:attrName>style.visibility</p:attrName>
                                        </p:attrNameLst>
                                      </p:cBhvr>
                                      <p:to>
                                        <p:strVal val="visible"/>
                                      </p:to>
                                    </p:set>
                                    <p:animEffect transition="in" filter="fade">
                                      <p:cBhvr>
                                        <p:cTn id="32" dur="500"/>
                                        <p:tgtEl>
                                          <p:spTgt spid="142338">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05" name="Rectangle 33"/>
          <p:cNvSpPr>
            <a:spLocks noGrp="1" noChangeArrowheads="1"/>
          </p:cNvSpPr>
          <p:nvPr>
            <p:ph type="body" idx="1"/>
          </p:nvPr>
        </p:nvSpPr>
        <p:spPr>
          <a:xfrm>
            <a:off x="932793" y="10510"/>
            <a:ext cx="8211207" cy="2046890"/>
          </a:xfrm>
          <a:noFill/>
          <a:ln/>
        </p:spPr>
        <p:txBody>
          <a:bodyPr/>
          <a:lstStyle/>
          <a:p>
            <a:pPr marL="0" indent="0">
              <a:lnSpc>
                <a:spcPct val="90000"/>
              </a:lnSpc>
            </a:pPr>
            <a:r>
              <a:rPr lang="en-US" altLang="en-US" sz="2300" b="0" dirty="0">
                <a:solidFill>
                  <a:schemeClr val="tx1"/>
                </a:solidFill>
              </a:rPr>
              <a:t>Rust forms when iron, oxygen, and water react. One chemical equation for the formation of rust is:</a:t>
            </a:r>
          </a:p>
          <a:p>
            <a:pPr marL="0" indent="0">
              <a:lnSpc>
                <a:spcPct val="90000"/>
              </a:lnSpc>
            </a:pPr>
            <a:endParaRPr lang="en-US" altLang="en-US" sz="800" b="0" dirty="0">
              <a:solidFill>
                <a:schemeClr val="tx1"/>
              </a:solidFill>
            </a:endParaRPr>
          </a:p>
          <a:p>
            <a:pPr marL="0" indent="0" algn="ctr">
              <a:lnSpc>
                <a:spcPct val="90000"/>
              </a:lnSpc>
              <a:spcBef>
                <a:spcPts val="0"/>
              </a:spcBef>
            </a:pPr>
            <a:r>
              <a:rPr lang="en-US" altLang="en-US" sz="2300" b="0" dirty="0">
                <a:solidFill>
                  <a:schemeClr val="tx1"/>
                </a:solidFill>
              </a:rPr>
              <a:t>2Fe + O</a:t>
            </a:r>
            <a:r>
              <a:rPr lang="en-US" altLang="en-US" sz="2300" b="0" baseline="-25000" dirty="0">
                <a:solidFill>
                  <a:schemeClr val="tx1"/>
                </a:solidFill>
              </a:rPr>
              <a:t>2</a:t>
            </a:r>
            <a:r>
              <a:rPr lang="en-US" altLang="en-US" sz="2300" b="0" dirty="0">
                <a:solidFill>
                  <a:schemeClr val="tx1"/>
                </a:solidFill>
              </a:rPr>
              <a:t> + 2H</a:t>
            </a:r>
            <a:r>
              <a:rPr lang="en-US" altLang="en-US" sz="2300" b="0" baseline="-25000" dirty="0">
                <a:solidFill>
                  <a:schemeClr val="tx1"/>
                </a:solidFill>
              </a:rPr>
              <a:t>2</a:t>
            </a:r>
            <a:r>
              <a:rPr lang="en-US" altLang="en-US" sz="2300" b="0" dirty="0">
                <a:solidFill>
                  <a:schemeClr val="tx1"/>
                </a:solidFill>
              </a:rPr>
              <a:t>O </a:t>
            </a:r>
            <a:r>
              <a:rPr lang="en-US" altLang="en-US" sz="2300" b="0" dirty="0">
                <a:solidFill>
                  <a:schemeClr val="tx1"/>
                </a:solidFill>
                <a:sym typeface="Symbol" panose="05050102010706020507" pitchFamily="18" charset="2"/>
              </a:rPr>
              <a:t> </a:t>
            </a:r>
            <a:r>
              <a:rPr lang="en-US" altLang="en-US" sz="2300" b="0" dirty="0">
                <a:solidFill>
                  <a:schemeClr val="tx1"/>
                </a:solidFill>
              </a:rPr>
              <a:t>2Fe(OH)</a:t>
            </a:r>
            <a:r>
              <a:rPr lang="en-US" altLang="en-US" sz="2300" b="0" baseline="-25000" dirty="0">
                <a:solidFill>
                  <a:schemeClr val="tx1"/>
                </a:solidFill>
              </a:rPr>
              <a:t>2</a:t>
            </a:r>
          </a:p>
          <a:p>
            <a:pPr marL="0" indent="0">
              <a:lnSpc>
                <a:spcPct val="90000"/>
              </a:lnSpc>
              <a:spcBef>
                <a:spcPts val="0"/>
              </a:spcBef>
            </a:pPr>
            <a:endParaRPr lang="en-US" altLang="en-US" sz="800" b="0" dirty="0">
              <a:solidFill>
                <a:schemeClr val="tx1"/>
              </a:solidFill>
            </a:endParaRPr>
          </a:p>
          <a:p>
            <a:pPr marL="0" indent="0">
              <a:lnSpc>
                <a:spcPct val="90000"/>
              </a:lnSpc>
              <a:spcBef>
                <a:spcPts val="0"/>
              </a:spcBef>
            </a:pPr>
            <a:r>
              <a:rPr lang="en-US" altLang="en-US" sz="2300" b="0" dirty="0">
                <a:solidFill>
                  <a:schemeClr val="tx1"/>
                </a:solidFill>
              </a:rPr>
              <a:t>If 7.0 g of iron and 9.0 g of water are available to react, which is the limiting reagent?</a:t>
            </a:r>
            <a:endParaRPr lang="en-US" altLang="en-US" sz="2100" b="0" dirty="0">
              <a:solidFill>
                <a:schemeClr val="tx1"/>
              </a:solidFill>
            </a:endParaRPr>
          </a:p>
        </p:txBody>
      </p:sp>
      <p:sp>
        <p:nvSpPr>
          <p:cNvPr id="3"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solidFill>
                  <a:srgbClr val="000000"/>
                </a:solidFill>
              </a:rPr>
              <a:t>Chapter 12 Stoichiometry</a:t>
            </a: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3" y="0"/>
            <a:ext cx="926213" cy="914400"/>
          </a:xfrm>
          <a:prstGeom prst="rect">
            <a:avLst/>
          </a:prstGeom>
          <a:noFill/>
          <a:ln>
            <a:noFill/>
          </a:ln>
          <a:effectLst/>
        </p:spPr>
      </p:pic>
      <p:sp>
        <p:nvSpPr>
          <p:cNvPr id="2" name="Rectangle 1"/>
          <p:cNvSpPr/>
          <p:nvPr/>
        </p:nvSpPr>
        <p:spPr>
          <a:xfrm>
            <a:off x="0" y="1981200"/>
            <a:ext cx="9144000" cy="2769989"/>
          </a:xfrm>
          <a:prstGeom prst="rect">
            <a:avLst/>
          </a:prstGeom>
        </p:spPr>
        <p:txBody>
          <a:bodyPr wrap="square">
            <a:spAutoFit/>
          </a:bodyPr>
          <a:lstStyle/>
          <a:p>
            <a:r>
              <a:rPr lang="en-US" sz="2400" dirty="0">
                <a:solidFill>
                  <a:srgbClr val="FF0000"/>
                </a:solidFill>
              </a:rPr>
              <a:t>Find Moles based on Amounts Given:</a:t>
            </a:r>
          </a:p>
          <a:p>
            <a:pPr>
              <a:spcBef>
                <a:spcPts val="0"/>
              </a:spcBef>
              <a:tabLst>
                <a:tab pos="914400" algn="l"/>
              </a:tabLst>
            </a:pPr>
            <a:r>
              <a:rPr lang="en-US" sz="2400" dirty="0">
                <a:solidFill>
                  <a:srgbClr val="000000"/>
                </a:solidFill>
              </a:rPr>
              <a:t> </a:t>
            </a:r>
            <a:endParaRPr lang="en-US" sz="2400" dirty="0">
              <a:solidFill>
                <a:srgbClr val="0070C0"/>
              </a:solidFill>
            </a:endParaRPr>
          </a:p>
          <a:p>
            <a:pPr>
              <a:spcBef>
                <a:spcPts val="0"/>
              </a:spcBef>
              <a:tabLst>
                <a:tab pos="914400" algn="l"/>
              </a:tabLst>
            </a:pPr>
            <a:r>
              <a:rPr lang="en-US" altLang="en-US" sz="2400" dirty="0">
                <a:solidFill>
                  <a:srgbClr val="000000"/>
                </a:solidFill>
              </a:rPr>
              <a:t> </a:t>
            </a:r>
            <a:r>
              <a:rPr lang="en-US" altLang="en-US" sz="2400" dirty="0">
                <a:solidFill>
                  <a:srgbClr val="00B050"/>
                </a:solidFill>
              </a:rPr>
              <a:t> </a:t>
            </a:r>
          </a:p>
          <a:p>
            <a:pPr>
              <a:spcBef>
                <a:spcPts val="1800"/>
              </a:spcBef>
              <a:tabLst>
                <a:tab pos="914400" algn="l"/>
              </a:tabLst>
            </a:pPr>
            <a:r>
              <a:rPr lang="en-US" sz="2400" dirty="0">
                <a:solidFill>
                  <a:srgbClr val="FF0000"/>
                </a:solidFill>
              </a:rPr>
              <a:t>Use Mole ratios:   </a:t>
            </a:r>
            <a:r>
              <a:rPr lang="en-US" sz="2400" dirty="0">
                <a:solidFill>
                  <a:srgbClr val="000000"/>
                </a:solidFill>
              </a:rPr>
              <a:t> </a:t>
            </a:r>
          </a:p>
          <a:p>
            <a:pPr>
              <a:spcBef>
                <a:spcPts val="0"/>
              </a:spcBef>
              <a:tabLst>
                <a:tab pos="566632" algn="l"/>
              </a:tabLst>
            </a:pPr>
            <a:r>
              <a:rPr lang="en-US" sz="2400" dirty="0">
                <a:solidFill>
                  <a:srgbClr val="000000"/>
                </a:solidFill>
              </a:rPr>
              <a:t> </a:t>
            </a:r>
            <a:endParaRPr lang="en-US" sz="2400" baseline="-25000" dirty="0">
              <a:solidFill>
                <a:srgbClr val="00B050"/>
              </a:solidFill>
            </a:endParaRPr>
          </a:p>
          <a:p>
            <a:pPr>
              <a:spcBef>
                <a:spcPts val="1800"/>
              </a:spcBef>
            </a:pPr>
            <a:r>
              <a:rPr lang="en-US" sz="2400" dirty="0">
                <a:solidFill>
                  <a:srgbClr val="FF0000"/>
                </a:solidFill>
              </a:rPr>
              <a:t>Compare Theoretical Values:</a:t>
            </a:r>
          </a:p>
        </p:txBody>
      </p:sp>
    </p:spTree>
    <p:extLst>
      <p:ext uri="{BB962C8B-B14F-4D97-AF65-F5344CB8AC3E}">
        <p14:creationId xmlns:p14="http://schemas.microsoft.com/office/powerpoint/2010/main" val="68029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05" name="Rectangle 33"/>
          <p:cNvSpPr>
            <a:spLocks noGrp="1" noChangeArrowheads="1"/>
          </p:cNvSpPr>
          <p:nvPr>
            <p:ph type="body" idx="1"/>
          </p:nvPr>
        </p:nvSpPr>
        <p:spPr>
          <a:xfrm>
            <a:off x="932793" y="10510"/>
            <a:ext cx="8211207" cy="2046890"/>
          </a:xfrm>
          <a:noFill/>
          <a:ln/>
        </p:spPr>
        <p:txBody>
          <a:bodyPr/>
          <a:lstStyle/>
          <a:p>
            <a:pPr marL="0" indent="0">
              <a:lnSpc>
                <a:spcPct val="90000"/>
              </a:lnSpc>
            </a:pPr>
            <a:r>
              <a:rPr lang="en-US" altLang="en-US" sz="2300" b="0" dirty="0">
                <a:solidFill>
                  <a:schemeClr val="tx1"/>
                </a:solidFill>
              </a:rPr>
              <a:t>Rust forms when iron, oxygen, and water react. One chemical equation for the formation of rust is:</a:t>
            </a:r>
          </a:p>
          <a:p>
            <a:pPr marL="0" indent="0">
              <a:lnSpc>
                <a:spcPct val="90000"/>
              </a:lnSpc>
            </a:pPr>
            <a:endParaRPr lang="en-US" altLang="en-US" sz="800" b="0" dirty="0">
              <a:solidFill>
                <a:schemeClr val="tx1"/>
              </a:solidFill>
            </a:endParaRPr>
          </a:p>
          <a:p>
            <a:pPr marL="0" indent="0" algn="ctr">
              <a:lnSpc>
                <a:spcPct val="90000"/>
              </a:lnSpc>
              <a:spcBef>
                <a:spcPts val="0"/>
              </a:spcBef>
            </a:pPr>
            <a:r>
              <a:rPr lang="en-US" altLang="en-US" sz="2300" b="0" dirty="0">
                <a:solidFill>
                  <a:schemeClr val="tx1"/>
                </a:solidFill>
              </a:rPr>
              <a:t>2Fe + O</a:t>
            </a:r>
            <a:r>
              <a:rPr lang="en-US" altLang="en-US" sz="2300" b="0" baseline="-25000" dirty="0">
                <a:solidFill>
                  <a:schemeClr val="tx1"/>
                </a:solidFill>
              </a:rPr>
              <a:t>2</a:t>
            </a:r>
            <a:r>
              <a:rPr lang="en-US" altLang="en-US" sz="2300" b="0" dirty="0">
                <a:solidFill>
                  <a:schemeClr val="tx1"/>
                </a:solidFill>
              </a:rPr>
              <a:t> + 2H</a:t>
            </a:r>
            <a:r>
              <a:rPr lang="en-US" altLang="en-US" sz="2300" b="0" baseline="-25000" dirty="0">
                <a:solidFill>
                  <a:schemeClr val="tx1"/>
                </a:solidFill>
              </a:rPr>
              <a:t>2</a:t>
            </a:r>
            <a:r>
              <a:rPr lang="en-US" altLang="en-US" sz="2300" b="0" dirty="0">
                <a:solidFill>
                  <a:schemeClr val="tx1"/>
                </a:solidFill>
              </a:rPr>
              <a:t>O </a:t>
            </a:r>
            <a:r>
              <a:rPr lang="en-US" altLang="en-US" sz="2300" b="0" dirty="0">
                <a:solidFill>
                  <a:schemeClr val="tx1"/>
                </a:solidFill>
                <a:sym typeface="Symbol" panose="05050102010706020507" pitchFamily="18" charset="2"/>
              </a:rPr>
              <a:t> </a:t>
            </a:r>
            <a:r>
              <a:rPr lang="en-US" altLang="en-US" sz="2300" b="0" dirty="0">
                <a:solidFill>
                  <a:schemeClr val="tx1"/>
                </a:solidFill>
              </a:rPr>
              <a:t>2Fe(OH)</a:t>
            </a:r>
            <a:r>
              <a:rPr lang="en-US" altLang="en-US" sz="2300" b="0" baseline="-25000" dirty="0">
                <a:solidFill>
                  <a:schemeClr val="tx1"/>
                </a:solidFill>
              </a:rPr>
              <a:t>2</a:t>
            </a:r>
          </a:p>
          <a:p>
            <a:pPr marL="0" indent="0">
              <a:lnSpc>
                <a:spcPct val="90000"/>
              </a:lnSpc>
              <a:spcBef>
                <a:spcPts val="0"/>
              </a:spcBef>
            </a:pPr>
            <a:endParaRPr lang="en-US" altLang="en-US" sz="800" b="0" dirty="0">
              <a:solidFill>
                <a:schemeClr val="tx1"/>
              </a:solidFill>
            </a:endParaRPr>
          </a:p>
          <a:p>
            <a:pPr marL="0" indent="0">
              <a:lnSpc>
                <a:spcPct val="90000"/>
              </a:lnSpc>
              <a:spcBef>
                <a:spcPts val="0"/>
              </a:spcBef>
            </a:pPr>
            <a:r>
              <a:rPr lang="en-US" altLang="en-US" sz="2300" b="0" dirty="0">
                <a:solidFill>
                  <a:schemeClr val="tx1"/>
                </a:solidFill>
              </a:rPr>
              <a:t>If 7.0 g of iron and 9.0 g of water are available to react, which is the limiting reagent?</a:t>
            </a:r>
            <a:endParaRPr lang="en-US" altLang="en-US" sz="2100" b="0" dirty="0">
              <a:solidFill>
                <a:schemeClr val="tx1"/>
              </a:solidFill>
            </a:endParaRPr>
          </a:p>
        </p:txBody>
      </p:sp>
      <p:sp>
        <p:nvSpPr>
          <p:cNvPr id="3"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t>Chapter 12 Stoichiometry</a:t>
            </a: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3" y="0"/>
            <a:ext cx="926213" cy="914400"/>
          </a:xfrm>
          <a:prstGeom prst="rect">
            <a:avLst/>
          </a:prstGeom>
          <a:noFill/>
          <a:ln>
            <a:noFill/>
          </a:ln>
          <a:effectLst/>
        </p:spPr>
      </p:pic>
      <p:sp>
        <p:nvSpPr>
          <p:cNvPr id="2" name="Rectangle 1"/>
          <p:cNvSpPr/>
          <p:nvPr/>
        </p:nvSpPr>
        <p:spPr>
          <a:xfrm>
            <a:off x="0" y="1981200"/>
            <a:ext cx="9144000" cy="5309146"/>
          </a:xfrm>
          <a:prstGeom prst="rect">
            <a:avLst/>
          </a:prstGeom>
        </p:spPr>
        <p:txBody>
          <a:bodyPr wrap="square">
            <a:spAutoFit/>
          </a:bodyPr>
          <a:lstStyle/>
          <a:p>
            <a:r>
              <a:rPr lang="en-US" sz="2400" dirty="0">
                <a:solidFill>
                  <a:srgbClr val="FF0000"/>
                </a:solidFill>
              </a:rPr>
              <a:t>Find Moles based on Amounts Given:</a:t>
            </a:r>
          </a:p>
          <a:p>
            <a:pPr>
              <a:lnSpc>
                <a:spcPct val="100000"/>
              </a:lnSpc>
              <a:spcBef>
                <a:spcPts val="0"/>
              </a:spcBef>
              <a:tabLst>
                <a:tab pos="914400" algn="l"/>
              </a:tabLst>
            </a:pPr>
            <a:r>
              <a:rPr lang="en-US" sz="2400" dirty="0"/>
              <a:t>Fe </a:t>
            </a:r>
            <a:r>
              <a:rPr lang="en-US" sz="2400" dirty="0">
                <a:sym typeface="Wingdings" pitchFamily="2" charset="2"/>
              </a:rPr>
              <a:t>	</a:t>
            </a:r>
            <a:r>
              <a:rPr lang="en-US" sz="2400" dirty="0"/>
              <a:t>7.0 g x 1 </a:t>
            </a:r>
            <a:r>
              <a:rPr lang="en-US" sz="2400" dirty="0" err="1"/>
              <a:t>mol</a:t>
            </a:r>
            <a:r>
              <a:rPr lang="en-US" sz="2400" dirty="0"/>
              <a:t>/55.8 g = </a:t>
            </a:r>
            <a:r>
              <a:rPr lang="en-US" sz="2400" dirty="0">
                <a:solidFill>
                  <a:srgbClr val="0070C0"/>
                </a:solidFill>
              </a:rPr>
              <a:t>0.13 </a:t>
            </a:r>
            <a:r>
              <a:rPr lang="en-US" sz="2400" dirty="0" err="1">
                <a:solidFill>
                  <a:srgbClr val="0070C0"/>
                </a:solidFill>
              </a:rPr>
              <a:t>mol</a:t>
            </a:r>
            <a:r>
              <a:rPr lang="en-US" sz="2400" dirty="0">
                <a:solidFill>
                  <a:srgbClr val="0070C0"/>
                </a:solidFill>
              </a:rPr>
              <a:t> Fe </a:t>
            </a:r>
          </a:p>
          <a:p>
            <a:pPr>
              <a:lnSpc>
                <a:spcPct val="100000"/>
              </a:lnSpc>
              <a:spcBef>
                <a:spcPts val="0"/>
              </a:spcBef>
              <a:tabLst>
                <a:tab pos="914400" algn="l"/>
              </a:tabLst>
            </a:pPr>
            <a:r>
              <a:rPr lang="en-US" altLang="en-US" sz="2400" dirty="0"/>
              <a:t>H</a:t>
            </a:r>
            <a:r>
              <a:rPr lang="en-US" altLang="en-US" sz="2400" baseline="-25000" dirty="0"/>
              <a:t>2</a:t>
            </a:r>
            <a:r>
              <a:rPr lang="en-US" altLang="en-US" sz="2400" dirty="0"/>
              <a:t>O</a:t>
            </a:r>
            <a:r>
              <a:rPr lang="en-US" sz="2400" dirty="0"/>
              <a:t> 	9 g x 1 </a:t>
            </a:r>
            <a:r>
              <a:rPr lang="en-US" sz="2400" dirty="0" err="1"/>
              <a:t>mol</a:t>
            </a:r>
            <a:r>
              <a:rPr lang="en-US" sz="2400" dirty="0"/>
              <a:t>/18.0 g = </a:t>
            </a:r>
            <a:r>
              <a:rPr lang="en-US" sz="2400" dirty="0">
                <a:solidFill>
                  <a:srgbClr val="00B050"/>
                </a:solidFill>
                <a:effectLst>
                  <a:outerShdw blurRad="38100" dist="38100" dir="2700000" algn="tl">
                    <a:srgbClr val="000000">
                      <a:alpha val="43137"/>
                    </a:srgbClr>
                  </a:outerShdw>
                </a:effectLst>
              </a:rPr>
              <a:t>0.50 </a:t>
            </a:r>
            <a:r>
              <a:rPr lang="en-US" sz="2400" dirty="0" err="1">
                <a:solidFill>
                  <a:srgbClr val="00B050"/>
                </a:solidFill>
                <a:effectLst>
                  <a:outerShdw blurRad="38100" dist="38100" dir="2700000" algn="tl">
                    <a:srgbClr val="000000">
                      <a:alpha val="43137"/>
                    </a:srgbClr>
                  </a:outerShdw>
                </a:effectLst>
              </a:rPr>
              <a:t>mol</a:t>
            </a:r>
            <a:r>
              <a:rPr lang="en-US" sz="2400" dirty="0">
                <a:solidFill>
                  <a:srgbClr val="00B050"/>
                </a:solidFill>
                <a:effectLst>
                  <a:outerShdw blurRad="38100" dist="38100" dir="2700000" algn="tl">
                    <a:srgbClr val="000000">
                      <a:alpha val="43137"/>
                    </a:srgbClr>
                  </a:outerShdw>
                </a:effectLst>
              </a:rPr>
              <a:t> </a:t>
            </a:r>
            <a:r>
              <a:rPr lang="en-US" altLang="en-US" sz="2400" dirty="0">
                <a:solidFill>
                  <a:srgbClr val="00B050"/>
                </a:solidFill>
                <a:effectLst>
                  <a:outerShdw blurRad="38100" dist="38100" dir="2700000" algn="tl">
                    <a:srgbClr val="000000">
                      <a:alpha val="43137"/>
                    </a:srgbClr>
                  </a:outerShdw>
                </a:effectLst>
              </a:rPr>
              <a:t>H</a:t>
            </a:r>
            <a:r>
              <a:rPr lang="en-US" altLang="en-US" sz="2400" baseline="-25000" dirty="0">
                <a:solidFill>
                  <a:srgbClr val="00B050"/>
                </a:solidFill>
                <a:effectLst>
                  <a:outerShdw blurRad="38100" dist="38100" dir="2700000" algn="tl">
                    <a:srgbClr val="000000">
                      <a:alpha val="43137"/>
                    </a:srgbClr>
                  </a:outerShdw>
                </a:effectLst>
              </a:rPr>
              <a:t>2</a:t>
            </a:r>
            <a:r>
              <a:rPr lang="en-US" altLang="en-US" sz="2400" dirty="0">
                <a:solidFill>
                  <a:srgbClr val="00B050"/>
                </a:solidFill>
                <a:effectLst>
                  <a:outerShdw blurRad="38100" dist="38100" dir="2700000" algn="tl">
                    <a:srgbClr val="000000">
                      <a:alpha val="43137"/>
                    </a:srgbClr>
                  </a:outerShdw>
                </a:effectLst>
              </a:rPr>
              <a:t>O </a:t>
            </a:r>
          </a:p>
          <a:p>
            <a:pPr>
              <a:lnSpc>
                <a:spcPct val="100000"/>
              </a:lnSpc>
              <a:spcBef>
                <a:spcPts val="1800"/>
              </a:spcBef>
              <a:tabLst>
                <a:tab pos="914400" algn="l"/>
              </a:tabLst>
            </a:pPr>
            <a:r>
              <a:rPr lang="en-US" sz="2400" dirty="0">
                <a:solidFill>
                  <a:srgbClr val="FF0000"/>
                </a:solidFill>
              </a:rPr>
              <a:t>Use Mole ratios:   </a:t>
            </a:r>
            <a:r>
              <a:rPr lang="en-US" sz="2400" dirty="0"/>
              <a:t>Fe </a:t>
            </a:r>
            <a:r>
              <a:rPr lang="en-US" sz="2400" dirty="0">
                <a:sym typeface="Wingdings" pitchFamily="2" charset="2"/>
              </a:rPr>
              <a:t>: </a:t>
            </a:r>
            <a:r>
              <a:rPr lang="en-US" altLang="en-US" sz="2400" dirty="0"/>
              <a:t>H</a:t>
            </a:r>
            <a:r>
              <a:rPr lang="en-US" altLang="en-US" sz="2400" baseline="-25000" dirty="0"/>
              <a:t>2</a:t>
            </a:r>
            <a:r>
              <a:rPr lang="en-US" altLang="en-US" sz="2400" dirty="0"/>
              <a:t>O</a:t>
            </a:r>
            <a:r>
              <a:rPr lang="en-US" sz="2400" dirty="0"/>
              <a:t>   = 2:2 theoretically</a:t>
            </a:r>
          </a:p>
          <a:p>
            <a:pPr>
              <a:lnSpc>
                <a:spcPct val="100000"/>
              </a:lnSpc>
              <a:spcBef>
                <a:spcPts val="0"/>
              </a:spcBef>
              <a:tabLst>
                <a:tab pos="566632" algn="l"/>
              </a:tabLst>
            </a:pPr>
            <a:r>
              <a:rPr lang="en-US" sz="2400" dirty="0"/>
              <a:t>Therefore, in theory, we need the same number of moles of both.</a:t>
            </a:r>
            <a:endParaRPr lang="en-US" sz="2400" baseline="-25000" dirty="0">
              <a:solidFill>
                <a:srgbClr val="00B050"/>
              </a:solidFill>
            </a:endParaRPr>
          </a:p>
          <a:p>
            <a:pPr>
              <a:spcBef>
                <a:spcPts val="1800"/>
              </a:spcBef>
            </a:pPr>
            <a:r>
              <a:rPr lang="en-US" sz="2400" dirty="0">
                <a:solidFill>
                  <a:srgbClr val="FF0000"/>
                </a:solidFill>
              </a:rPr>
              <a:t>Compare Theoretical Values:</a:t>
            </a:r>
          </a:p>
          <a:p>
            <a:pPr>
              <a:lnSpc>
                <a:spcPct val="100000"/>
              </a:lnSpc>
              <a:spcBef>
                <a:spcPts val="0"/>
              </a:spcBef>
              <a:tabLst>
                <a:tab pos="566632" algn="l"/>
              </a:tabLst>
            </a:pPr>
            <a:r>
              <a:rPr lang="en-US" sz="2400" dirty="0"/>
              <a:t>Fe </a:t>
            </a:r>
            <a:r>
              <a:rPr lang="en-US" sz="2400" dirty="0">
                <a:sym typeface="Wingdings" pitchFamily="2" charset="2"/>
              </a:rPr>
              <a:t>is the Limiting Reactant since only </a:t>
            </a:r>
            <a:r>
              <a:rPr lang="en-US" sz="2400" dirty="0">
                <a:solidFill>
                  <a:srgbClr val="00B050"/>
                </a:solidFill>
                <a:sym typeface="Wingdings" pitchFamily="2" charset="2"/>
              </a:rPr>
              <a:t>0.13 </a:t>
            </a:r>
            <a:r>
              <a:rPr lang="en-US" sz="2400" dirty="0" err="1">
                <a:solidFill>
                  <a:srgbClr val="00B050"/>
                </a:solidFill>
                <a:sym typeface="Wingdings" pitchFamily="2" charset="2"/>
              </a:rPr>
              <a:t>mol</a:t>
            </a:r>
            <a:r>
              <a:rPr lang="en-US" sz="2400" dirty="0">
                <a:solidFill>
                  <a:srgbClr val="00B050"/>
                </a:solidFill>
                <a:sym typeface="Wingdings" pitchFamily="2" charset="2"/>
              </a:rPr>
              <a:t> </a:t>
            </a:r>
            <a:r>
              <a:rPr lang="en-US" altLang="en-US" sz="2400" dirty="0">
                <a:solidFill>
                  <a:srgbClr val="00B050"/>
                </a:solidFill>
              </a:rPr>
              <a:t>H</a:t>
            </a:r>
            <a:r>
              <a:rPr lang="en-US" altLang="en-US" sz="2400" baseline="-25000" dirty="0">
                <a:solidFill>
                  <a:srgbClr val="00B050"/>
                </a:solidFill>
              </a:rPr>
              <a:t>2</a:t>
            </a:r>
            <a:r>
              <a:rPr lang="en-US" altLang="en-US" sz="2400" dirty="0">
                <a:solidFill>
                  <a:srgbClr val="00B050"/>
                </a:solidFill>
              </a:rPr>
              <a:t>O</a:t>
            </a:r>
            <a:r>
              <a:rPr lang="en-US" sz="2400" dirty="0">
                <a:solidFill>
                  <a:srgbClr val="00B050"/>
                </a:solidFill>
                <a:sym typeface="Wingdings" pitchFamily="2" charset="2"/>
              </a:rPr>
              <a:t> </a:t>
            </a:r>
            <a:r>
              <a:rPr lang="en-US" sz="2400" dirty="0">
                <a:sym typeface="Wingdings" pitchFamily="2" charset="2"/>
              </a:rPr>
              <a:t>are needed to react with </a:t>
            </a:r>
            <a:r>
              <a:rPr lang="en-US" sz="2400" dirty="0">
                <a:solidFill>
                  <a:srgbClr val="0070C0"/>
                </a:solidFill>
                <a:sym typeface="Wingdings" pitchFamily="2" charset="2"/>
              </a:rPr>
              <a:t>0.13 </a:t>
            </a:r>
            <a:r>
              <a:rPr lang="en-US" sz="2400" dirty="0" err="1">
                <a:solidFill>
                  <a:srgbClr val="0070C0"/>
                </a:solidFill>
                <a:sym typeface="Wingdings" pitchFamily="2" charset="2"/>
              </a:rPr>
              <a:t>mol</a:t>
            </a:r>
            <a:r>
              <a:rPr lang="en-US" sz="2400" dirty="0">
                <a:solidFill>
                  <a:srgbClr val="0070C0"/>
                </a:solidFill>
                <a:sym typeface="Wingdings" pitchFamily="2" charset="2"/>
              </a:rPr>
              <a:t> </a:t>
            </a:r>
            <a:r>
              <a:rPr lang="en-US" sz="2400" dirty="0">
                <a:solidFill>
                  <a:srgbClr val="0070C0"/>
                </a:solidFill>
              </a:rPr>
              <a:t>Fe</a:t>
            </a:r>
            <a:r>
              <a:rPr lang="en-US" sz="2400" dirty="0"/>
              <a:t> </a:t>
            </a:r>
            <a:r>
              <a:rPr lang="en-US" sz="2400" dirty="0">
                <a:sym typeface="Wingdings" pitchFamily="2" charset="2"/>
              </a:rPr>
              <a:t>and we have </a:t>
            </a:r>
            <a:r>
              <a:rPr lang="en-US" sz="2400" dirty="0">
                <a:solidFill>
                  <a:srgbClr val="00B050"/>
                </a:solidFill>
                <a:sym typeface="Wingdings" pitchFamily="2" charset="2"/>
              </a:rPr>
              <a:t>0.50 </a:t>
            </a:r>
            <a:r>
              <a:rPr lang="en-US" sz="2400" dirty="0" err="1">
                <a:solidFill>
                  <a:srgbClr val="00B050"/>
                </a:solidFill>
                <a:sym typeface="Wingdings" pitchFamily="2" charset="2"/>
              </a:rPr>
              <a:t>mol</a:t>
            </a:r>
            <a:r>
              <a:rPr lang="en-US" sz="2400" dirty="0">
                <a:solidFill>
                  <a:srgbClr val="00B050"/>
                </a:solidFill>
                <a:sym typeface="Wingdings" pitchFamily="2" charset="2"/>
              </a:rPr>
              <a:t> </a:t>
            </a:r>
            <a:r>
              <a:rPr lang="en-US" altLang="en-US" sz="2400" dirty="0">
                <a:solidFill>
                  <a:srgbClr val="00B050"/>
                </a:solidFill>
              </a:rPr>
              <a:t>H</a:t>
            </a:r>
            <a:r>
              <a:rPr lang="en-US" altLang="en-US" sz="2400" baseline="-25000" dirty="0">
                <a:solidFill>
                  <a:srgbClr val="00B050"/>
                </a:solidFill>
              </a:rPr>
              <a:t>2</a:t>
            </a:r>
            <a:r>
              <a:rPr lang="en-US" altLang="en-US" sz="2400" dirty="0">
                <a:solidFill>
                  <a:srgbClr val="00B050"/>
                </a:solidFill>
              </a:rPr>
              <a:t>O</a:t>
            </a:r>
            <a:r>
              <a:rPr lang="en-US" sz="2400" dirty="0">
                <a:solidFill>
                  <a:srgbClr val="00B050"/>
                </a:solidFill>
                <a:sym typeface="Wingdings" pitchFamily="2" charset="2"/>
              </a:rPr>
              <a:t> </a:t>
            </a:r>
            <a:r>
              <a:rPr lang="en-US" sz="2400" dirty="0">
                <a:sym typeface="Wingdings" pitchFamily="2" charset="2"/>
              </a:rPr>
              <a:t>available.</a:t>
            </a:r>
          </a:p>
          <a:p>
            <a:pPr>
              <a:spcBef>
                <a:spcPts val="1800"/>
              </a:spcBef>
              <a:tabLst>
                <a:tab pos="566632" algn="l"/>
              </a:tabLst>
            </a:pPr>
            <a:r>
              <a:rPr lang="en-US" sz="2400" dirty="0">
                <a:solidFill>
                  <a:srgbClr val="FF0000"/>
                </a:solidFill>
                <a:sym typeface="Wingdings" pitchFamily="2" charset="2"/>
              </a:rPr>
              <a:t>Find Theoretical Yield:  </a:t>
            </a:r>
            <a:r>
              <a:rPr lang="en-US" sz="2400" dirty="0" err="1">
                <a:solidFill>
                  <a:srgbClr val="B54C8C"/>
                </a:solidFill>
                <a:effectLst>
                  <a:outerShdw blurRad="38100" dist="38100" dir="2700000" algn="tl">
                    <a:srgbClr val="000000">
                      <a:alpha val="43137"/>
                    </a:srgbClr>
                  </a:outerShdw>
                </a:effectLst>
                <a:sym typeface="Wingdings" pitchFamily="2" charset="2"/>
              </a:rPr>
              <a:t>mol</a:t>
            </a:r>
            <a:r>
              <a:rPr lang="en-US" sz="2400" dirty="0">
                <a:solidFill>
                  <a:srgbClr val="B54C8C"/>
                </a:solidFill>
                <a:effectLst>
                  <a:outerShdw blurRad="38100" dist="38100" dir="2700000" algn="tl">
                    <a:srgbClr val="000000">
                      <a:alpha val="43137"/>
                    </a:srgbClr>
                  </a:outerShdw>
                </a:effectLst>
                <a:sym typeface="Wingdings" pitchFamily="2" charset="2"/>
              </a:rPr>
              <a:t> ratio of Fe</a:t>
            </a:r>
            <a:r>
              <a:rPr lang="en-US" sz="2400" dirty="0">
                <a:solidFill>
                  <a:srgbClr val="FF0000"/>
                </a:solidFill>
                <a:sym typeface="Wingdings" pitchFamily="2" charset="2"/>
              </a:rPr>
              <a:t> : </a:t>
            </a:r>
            <a:r>
              <a:rPr lang="en-US" altLang="en-US" sz="2400" dirty="0"/>
              <a:t>Fe(OH)</a:t>
            </a:r>
            <a:r>
              <a:rPr lang="en-US" altLang="en-US" sz="2400" baseline="-25000" dirty="0"/>
              <a:t>2  </a:t>
            </a:r>
            <a:r>
              <a:rPr lang="en-US" sz="2400" dirty="0">
                <a:sym typeface="Wingdings" pitchFamily="2" charset="2"/>
              </a:rPr>
              <a:t>= </a:t>
            </a:r>
            <a:r>
              <a:rPr lang="en-US" sz="2400" dirty="0">
                <a:solidFill>
                  <a:srgbClr val="B54C8C"/>
                </a:solidFill>
                <a:effectLst>
                  <a:outerShdw blurRad="38100" dist="38100" dir="2700000" algn="tl">
                    <a:srgbClr val="000000">
                      <a:alpha val="43137"/>
                    </a:srgbClr>
                  </a:outerShdw>
                </a:effectLst>
                <a:sym typeface="Wingdings" pitchFamily="2" charset="2"/>
              </a:rPr>
              <a:t>2:2 = 1:1</a:t>
            </a:r>
          </a:p>
          <a:p>
            <a:pPr algn="ctr">
              <a:spcBef>
                <a:spcPts val="1200"/>
              </a:spcBef>
              <a:tabLst>
                <a:tab pos="566632" algn="l"/>
              </a:tabLst>
            </a:pPr>
            <a:r>
              <a:rPr lang="en-US" sz="2400" dirty="0">
                <a:sym typeface="Wingdings" pitchFamily="2" charset="2"/>
              </a:rPr>
              <a:t>0.13 mol x 89.8 g/mol = 12 g </a:t>
            </a:r>
            <a:r>
              <a:rPr lang="en-US" altLang="en-US" sz="2400" dirty="0"/>
              <a:t>Fe(OH)</a:t>
            </a:r>
            <a:r>
              <a:rPr lang="en-US" altLang="en-US" sz="2400" baseline="-25000" dirty="0"/>
              <a:t>2</a:t>
            </a:r>
          </a:p>
          <a:p>
            <a:pPr>
              <a:lnSpc>
                <a:spcPct val="100000"/>
              </a:lnSpc>
              <a:spcBef>
                <a:spcPts val="1800"/>
              </a:spcBef>
              <a:tabLst>
                <a:tab pos="566632" algn="l"/>
              </a:tabLst>
            </a:pPr>
            <a:r>
              <a:rPr lang="en-US" sz="2400" dirty="0"/>
              <a:t>	</a:t>
            </a:r>
          </a:p>
        </p:txBody>
      </p:sp>
    </p:spTree>
    <p:extLst>
      <p:ext uri="{BB962C8B-B14F-4D97-AF65-F5344CB8AC3E}">
        <p14:creationId xmlns:p14="http://schemas.microsoft.com/office/powerpoint/2010/main" val="54334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1D1DD9-69CD-431E-91D9-503F313808E9}"/>
              </a:ext>
            </a:extLst>
          </p:cNvPr>
          <p:cNvPicPr>
            <a:picLocks noChangeAspect="1"/>
          </p:cNvPicPr>
          <p:nvPr/>
        </p:nvPicPr>
        <p:blipFill>
          <a:blip r:embed="rId3"/>
          <a:stretch>
            <a:fillRect/>
          </a:stretch>
        </p:blipFill>
        <p:spPr>
          <a:xfrm>
            <a:off x="422550" y="1163151"/>
            <a:ext cx="8416649" cy="5203613"/>
          </a:xfrm>
          <a:prstGeom prst="rect">
            <a:avLst/>
          </a:prstGeom>
        </p:spPr>
      </p:pic>
      <p:pic>
        <p:nvPicPr>
          <p:cNvPr id="5139" name="Picture 19" descr="CHEM12_cust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322" y="152400"/>
            <a:ext cx="7173911"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t>Chapter 12 Stoichiometry</a:t>
            </a:r>
          </a:p>
        </p:txBody>
      </p:sp>
      <p:pic>
        <p:nvPicPr>
          <p:cNvPr id="5140" name="Picture 20" descr="CHEM12_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33" y="44"/>
            <a:ext cx="1279525" cy="1665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615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05746" y="1849070"/>
            <a:ext cx="4489881" cy="3628380"/>
            <a:chOff x="463120" y="1948376"/>
            <a:chExt cx="5632152" cy="4804203"/>
          </a:xfrm>
        </p:grpSpPr>
        <p:grpSp>
          <p:nvGrpSpPr>
            <p:cNvPr id="5" name="Group 4"/>
            <p:cNvGrpSpPr/>
            <p:nvPr/>
          </p:nvGrpSpPr>
          <p:grpSpPr>
            <a:xfrm>
              <a:off x="463120" y="1948376"/>
              <a:ext cx="5632152" cy="4804203"/>
              <a:chOff x="463120" y="1948376"/>
              <a:chExt cx="5632152" cy="4804203"/>
            </a:xfrm>
          </p:grpSpPr>
          <p:sp>
            <p:nvSpPr>
              <p:cNvPr id="14" name="Freeform 30260"/>
              <p:cNvSpPr>
                <a:spLocks/>
              </p:cNvSpPr>
              <p:nvPr/>
            </p:nvSpPr>
            <p:spPr bwMode="auto">
              <a:xfrm rot="542891">
                <a:off x="463120" y="1948376"/>
                <a:ext cx="5632152" cy="4804203"/>
              </a:xfrm>
              <a:custGeom>
                <a:avLst/>
                <a:gdLst>
                  <a:gd name="T0" fmla="*/ 422 w 489"/>
                  <a:gd name="T1" fmla="*/ 13 h 320"/>
                  <a:gd name="T2" fmla="*/ 425 w 489"/>
                  <a:gd name="T3" fmla="*/ 16 h 320"/>
                  <a:gd name="T4" fmla="*/ 429 w 489"/>
                  <a:gd name="T5" fmla="*/ 20 h 320"/>
                  <a:gd name="T6" fmla="*/ 429 w 489"/>
                  <a:gd name="T7" fmla="*/ 28 h 320"/>
                  <a:gd name="T8" fmla="*/ 433 w 489"/>
                  <a:gd name="T9" fmla="*/ 42 h 320"/>
                  <a:gd name="T10" fmla="*/ 440 w 489"/>
                  <a:gd name="T11" fmla="*/ 51 h 320"/>
                  <a:gd name="T12" fmla="*/ 448 w 489"/>
                  <a:gd name="T13" fmla="*/ 54 h 320"/>
                  <a:gd name="T14" fmla="*/ 454 w 489"/>
                  <a:gd name="T15" fmla="*/ 54 h 320"/>
                  <a:gd name="T16" fmla="*/ 464 w 489"/>
                  <a:gd name="T17" fmla="*/ 58 h 320"/>
                  <a:gd name="T18" fmla="*/ 465 w 489"/>
                  <a:gd name="T19" fmla="*/ 60 h 320"/>
                  <a:gd name="T20" fmla="*/ 461 w 489"/>
                  <a:gd name="T21" fmla="*/ 65 h 320"/>
                  <a:gd name="T22" fmla="*/ 458 w 489"/>
                  <a:gd name="T23" fmla="*/ 67 h 320"/>
                  <a:gd name="T24" fmla="*/ 454 w 489"/>
                  <a:gd name="T25" fmla="*/ 77 h 320"/>
                  <a:gd name="T26" fmla="*/ 441 w 489"/>
                  <a:gd name="T27" fmla="*/ 132 h 320"/>
                  <a:gd name="T28" fmla="*/ 440 w 489"/>
                  <a:gd name="T29" fmla="*/ 136 h 320"/>
                  <a:gd name="T30" fmla="*/ 440 w 489"/>
                  <a:gd name="T31" fmla="*/ 142 h 320"/>
                  <a:gd name="T32" fmla="*/ 440 w 489"/>
                  <a:gd name="T33" fmla="*/ 144 h 320"/>
                  <a:gd name="T34" fmla="*/ 444 w 489"/>
                  <a:gd name="T35" fmla="*/ 155 h 320"/>
                  <a:gd name="T36" fmla="*/ 444 w 489"/>
                  <a:gd name="T37" fmla="*/ 156 h 320"/>
                  <a:gd name="T38" fmla="*/ 445 w 489"/>
                  <a:gd name="T39" fmla="*/ 156 h 320"/>
                  <a:gd name="T40" fmla="*/ 468 w 489"/>
                  <a:gd name="T41" fmla="*/ 175 h 320"/>
                  <a:gd name="T42" fmla="*/ 488 w 489"/>
                  <a:gd name="T43" fmla="*/ 192 h 320"/>
                  <a:gd name="T44" fmla="*/ 488 w 489"/>
                  <a:gd name="T45" fmla="*/ 192 h 320"/>
                  <a:gd name="T46" fmla="*/ 489 w 489"/>
                  <a:gd name="T47" fmla="*/ 195 h 320"/>
                  <a:gd name="T48" fmla="*/ 488 w 489"/>
                  <a:gd name="T49" fmla="*/ 196 h 320"/>
                  <a:gd name="T50" fmla="*/ 468 w 489"/>
                  <a:gd name="T51" fmla="*/ 215 h 320"/>
                  <a:gd name="T52" fmla="*/ 468 w 489"/>
                  <a:gd name="T53" fmla="*/ 215 h 320"/>
                  <a:gd name="T54" fmla="*/ 462 w 489"/>
                  <a:gd name="T55" fmla="*/ 220 h 320"/>
                  <a:gd name="T56" fmla="*/ 461 w 489"/>
                  <a:gd name="T57" fmla="*/ 223 h 320"/>
                  <a:gd name="T58" fmla="*/ 458 w 489"/>
                  <a:gd name="T59" fmla="*/ 230 h 320"/>
                  <a:gd name="T60" fmla="*/ 454 w 489"/>
                  <a:gd name="T61" fmla="*/ 235 h 320"/>
                  <a:gd name="T62" fmla="*/ 449 w 489"/>
                  <a:gd name="T63" fmla="*/ 235 h 320"/>
                  <a:gd name="T64" fmla="*/ 446 w 489"/>
                  <a:gd name="T65" fmla="*/ 236 h 320"/>
                  <a:gd name="T66" fmla="*/ 444 w 489"/>
                  <a:gd name="T67" fmla="*/ 239 h 320"/>
                  <a:gd name="T68" fmla="*/ 442 w 489"/>
                  <a:gd name="T69" fmla="*/ 242 h 320"/>
                  <a:gd name="T70" fmla="*/ 441 w 489"/>
                  <a:gd name="T71" fmla="*/ 242 h 320"/>
                  <a:gd name="T72" fmla="*/ 437 w 489"/>
                  <a:gd name="T73" fmla="*/ 241 h 320"/>
                  <a:gd name="T74" fmla="*/ 430 w 489"/>
                  <a:gd name="T75" fmla="*/ 241 h 320"/>
                  <a:gd name="T76" fmla="*/ 425 w 489"/>
                  <a:gd name="T77" fmla="*/ 241 h 320"/>
                  <a:gd name="T78" fmla="*/ 421 w 489"/>
                  <a:gd name="T79" fmla="*/ 245 h 320"/>
                  <a:gd name="T80" fmla="*/ 419 w 489"/>
                  <a:gd name="T81" fmla="*/ 246 h 320"/>
                  <a:gd name="T82" fmla="*/ 418 w 489"/>
                  <a:gd name="T83" fmla="*/ 249 h 320"/>
                  <a:gd name="T84" fmla="*/ 415 w 489"/>
                  <a:gd name="T85" fmla="*/ 253 h 320"/>
                  <a:gd name="T86" fmla="*/ 415 w 489"/>
                  <a:gd name="T87" fmla="*/ 255 h 320"/>
                  <a:gd name="T88" fmla="*/ 414 w 489"/>
                  <a:gd name="T89" fmla="*/ 258 h 320"/>
                  <a:gd name="T90" fmla="*/ 35 w 489"/>
                  <a:gd name="T91" fmla="*/ 320 h 320"/>
                  <a:gd name="T92" fmla="*/ 18 w 489"/>
                  <a:gd name="T93" fmla="*/ 196 h 320"/>
                  <a:gd name="T94" fmla="*/ 16 w 489"/>
                  <a:gd name="T95" fmla="*/ 181 h 320"/>
                  <a:gd name="T96" fmla="*/ 0 w 489"/>
                  <a:gd name="T97" fmla="*/ 77 h 320"/>
                  <a:gd name="T98" fmla="*/ 2 w 489"/>
                  <a:gd name="T99" fmla="*/ 70 h 320"/>
                  <a:gd name="T100" fmla="*/ 18 w 489"/>
                  <a:gd name="T101" fmla="*/ 59 h 320"/>
                  <a:gd name="T102" fmla="*/ 54 w 489"/>
                  <a:gd name="T103" fmla="*/ 31 h 320"/>
                  <a:gd name="T104" fmla="*/ 313 w 489"/>
                  <a:gd name="T105" fmla="*/ 18 h 320"/>
                  <a:gd name="T106" fmla="*/ 375 w 489"/>
                  <a:gd name="T107" fmla="*/ 5 h 320"/>
                  <a:gd name="T108" fmla="*/ 397 w 489"/>
                  <a:gd name="T109" fmla="*/ 1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9" h="320">
                    <a:moveTo>
                      <a:pt x="401" y="0"/>
                    </a:moveTo>
                    <a:lnTo>
                      <a:pt x="422" y="13"/>
                    </a:lnTo>
                    <a:lnTo>
                      <a:pt x="422" y="13"/>
                    </a:lnTo>
                    <a:lnTo>
                      <a:pt x="425" y="16"/>
                    </a:lnTo>
                    <a:lnTo>
                      <a:pt x="426" y="16"/>
                    </a:lnTo>
                    <a:lnTo>
                      <a:pt x="429" y="20"/>
                    </a:lnTo>
                    <a:lnTo>
                      <a:pt x="429" y="24"/>
                    </a:lnTo>
                    <a:lnTo>
                      <a:pt x="429" y="28"/>
                    </a:lnTo>
                    <a:lnTo>
                      <a:pt x="431" y="36"/>
                    </a:lnTo>
                    <a:lnTo>
                      <a:pt x="433" y="42"/>
                    </a:lnTo>
                    <a:lnTo>
                      <a:pt x="436" y="46"/>
                    </a:lnTo>
                    <a:lnTo>
                      <a:pt x="440" y="51"/>
                    </a:lnTo>
                    <a:lnTo>
                      <a:pt x="441" y="51"/>
                    </a:lnTo>
                    <a:lnTo>
                      <a:pt x="448" y="54"/>
                    </a:lnTo>
                    <a:lnTo>
                      <a:pt x="453" y="54"/>
                    </a:lnTo>
                    <a:lnTo>
                      <a:pt x="454" y="54"/>
                    </a:lnTo>
                    <a:lnTo>
                      <a:pt x="461" y="56"/>
                    </a:lnTo>
                    <a:lnTo>
                      <a:pt x="464" y="58"/>
                    </a:lnTo>
                    <a:lnTo>
                      <a:pt x="464" y="59"/>
                    </a:lnTo>
                    <a:lnTo>
                      <a:pt x="465" y="60"/>
                    </a:lnTo>
                    <a:lnTo>
                      <a:pt x="465" y="62"/>
                    </a:lnTo>
                    <a:lnTo>
                      <a:pt x="461" y="65"/>
                    </a:lnTo>
                    <a:lnTo>
                      <a:pt x="458" y="66"/>
                    </a:lnTo>
                    <a:lnTo>
                      <a:pt x="458" y="67"/>
                    </a:lnTo>
                    <a:lnTo>
                      <a:pt x="456" y="73"/>
                    </a:lnTo>
                    <a:lnTo>
                      <a:pt x="454" y="77"/>
                    </a:lnTo>
                    <a:lnTo>
                      <a:pt x="454" y="77"/>
                    </a:lnTo>
                    <a:lnTo>
                      <a:pt x="441" y="132"/>
                    </a:lnTo>
                    <a:lnTo>
                      <a:pt x="440" y="134"/>
                    </a:lnTo>
                    <a:lnTo>
                      <a:pt x="440" y="136"/>
                    </a:lnTo>
                    <a:lnTo>
                      <a:pt x="440" y="142"/>
                    </a:lnTo>
                    <a:lnTo>
                      <a:pt x="440" y="142"/>
                    </a:lnTo>
                    <a:lnTo>
                      <a:pt x="441" y="144"/>
                    </a:lnTo>
                    <a:lnTo>
                      <a:pt x="440" y="144"/>
                    </a:lnTo>
                    <a:lnTo>
                      <a:pt x="441" y="148"/>
                    </a:lnTo>
                    <a:lnTo>
                      <a:pt x="444" y="155"/>
                    </a:lnTo>
                    <a:lnTo>
                      <a:pt x="444" y="155"/>
                    </a:lnTo>
                    <a:lnTo>
                      <a:pt x="444" y="156"/>
                    </a:lnTo>
                    <a:lnTo>
                      <a:pt x="444" y="156"/>
                    </a:lnTo>
                    <a:lnTo>
                      <a:pt x="445" y="156"/>
                    </a:lnTo>
                    <a:lnTo>
                      <a:pt x="454" y="161"/>
                    </a:lnTo>
                    <a:lnTo>
                      <a:pt x="468" y="175"/>
                    </a:lnTo>
                    <a:lnTo>
                      <a:pt x="484" y="188"/>
                    </a:lnTo>
                    <a:lnTo>
                      <a:pt x="488" y="192"/>
                    </a:lnTo>
                    <a:lnTo>
                      <a:pt x="488" y="192"/>
                    </a:lnTo>
                    <a:lnTo>
                      <a:pt x="488" y="192"/>
                    </a:lnTo>
                    <a:lnTo>
                      <a:pt x="489" y="193"/>
                    </a:lnTo>
                    <a:lnTo>
                      <a:pt x="489" y="195"/>
                    </a:lnTo>
                    <a:lnTo>
                      <a:pt x="488" y="196"/>
                    </a:lnTo>
                    <a:lnTo>
                      <a:pt x="488" y="196"/>
                    </a:lnTo>
                    <a:lnTo>
                      <a:pt x="472" y="212"/>
                    </a:lnTo>
                    <a:lnTo>
                      <a:pt x="468" y="215"/>
                    </a:lnTo>
                    <a:lnTo>
                      <a:pt x="468" y="215"/>
                    </a:lnTo>
                    <a:lnTo>
                      <a:pt x="468" y="215"/>
                    </a:lnTo>
                    <a:lnTo>
                      <a:pt x="466" y="216"/>
                    </a:lnTo>
                    <a:lnTo>
                      <a:pt x="462" y="220"/>
                    </a:lnTo>
                    <a:lnTo>
                      <a:pt x="462" y="222"/>
                    </a:lnTo>
                    <a:lnTo>
                      <a:pt x="461" y="223"/>
                    </a:lnTo>
                    <a:lnTo>
                      <a:pt x="461" y="226"/>
                    </a:lnTo>
                    <a:lnTo>
                      <a:pt x="458" y="230"/>
                    </a:lnTo>
                    <a:lnTo>
                      <a:pt x="456" y="232"/>
                    </a:lnTo>
                    <a:lnTo>
                      <a:pt x="454" y="235"/>
                    </a:lnTo>
                    <a:lnTo>
                      <a:pt x="450" y="235"/>
                    </a:lnTo>
                    <a:lnTo>
                      <a:pt x="449" y="235"/>
                    </a:lnTo>
                    <a:lnTo>
                      <a:pt x="449" y="235"/>
                    </a:lnTo>
                    <a:lnTo>
                      <a:pt x="446" y="236"/>
                    </a:lnTo>
                    <a:lnTo>
                      <a:pt x="445" y="238"/>
                    </a:lnTo>
                    <a:lnTo>
                      <a:pt x="444" y="239"/>
                    </a:lnTo>
                    <a:lnTo>
                      <a:pt x="442" y="241"/>
                    </a:lnTo>
                    <a:lnTo>
                      <a:pt x="442" y="242"/>
                    </a:lnTo>
                    <a:lnTo>
                      <a:pt x="441" y="242"/>
                    </a:lnTo>
                    <a:lnTo>
                      <a:pt x="441" y="242"/>
                    </a:lnTo>
                    <a:lnTo>
                      <a:pt x="440" y="242"/>
                    </a:lnTo>
                    <a:lnTo>
                      <a:pt x="437" y="241"/>
                    </a:lnTo>
                    <a:lnTo>
                      <a:pt x="436" y="241"/>
                    </a:lnTo>
                    <a:lnTo>
                      <a:pt x="430" y="241"/>
                    </a:lnTo>
                    <a:lnTo>
                      <a:pt x="427" y="241"/>
                    </a:lnTo>
                    <a:lnTo>
                      <a:pt x="425" y="241"/>
                    </a:lnTo>
                    <a:lnTo>
                      <a:pt x="423" y="242"/>
                    </a:lnTo>
                    <a:lnTo>
                      <a:pt x="421" y="245"/>
                    </a:lnTo>
                    <a:lnTo>
                      <a:pt x="419" y="246"/>
                    </a:lnTo>
                    <a:lnTo>
                      <a:pt x="419" y="246"/>
                    </a:lnTo>
                    <a:lnTo>
                      <a:pt x="418" y="249"/>
                    </a:lnTo>
                    <a:lnTo>
                      <a:pt x="418" y="249"/>
                    </a:lnTo>
                    <a:lnTo>
                      <a:pt x="417" y="250"/>
                    </a:lnTo>
                    <a:lnTo>
                      <a:pt x="415" y="253"/>
                    </a:lnTo>
                    <a:lnTo>
                      <a:pt x="415" y="255"/>
                    </a:lnTo>
                    <a:lnTo>
                      <a:pt x="415" y="255"/>
                    </a:lnTo>
                    <a:lnTo>
                      <a:pt x="415" y="258"/>
                    </a:lnTo>
                    <a:lnTo>
                      <a:pt x="414" y="258"/>
                    </a:lnTo>
                    <a:lnTo>
                      <a:pt x="119" y="309"/>
                    </a:lnTo>
                    <a:lnTo>
                      <a:pt x="35" y="320"/>
                    </a:lnTo>
                    <a:lnTo>
                      <a:pt x="21" y="218"/>
                    </a:lnTo>
                    <a:lnTo>
                      <a:pt x="18" y="196"/>
                    </a:lnTo>
                    <a:lnTo>
                      <a:pt x="16" y="183"/>
                    </a:lnTo>
                    <a:lnTo>
                      <a:pt x="16" y="181"/>
                    </a:lnTo>
                    <a:lnTo>
                      <a:pt x="3" y="93"/>
                    </a:lnTo>
                    <a:lnTo>
                      <a:pt x="0" y="77"/>
                    </a:lnTo>
                    <a:lnTo>
                      <a:pt x="0" y="71"/>
                    </a:lnTo>
                    <a:lnTo>
                      <a:pt x="2" y="70"/>
                    </a:lnTo>
                    <a:lnTo>
                      <a:pt x="16" y="60"/>
                    </a:lnTo>
                    <a:lnTo>
                      <a:pt x="18" y="59"/>
                    </a:lnTo>
                    <a:lnTo>
                      <a:pt x="53" y="32"/>
                    </a:lnTo>
                    <a:lnTo>
                      <a:pt x="54" y="31"/>
                    </a:lnTo>
                    <a:lnTo>
                      <a:pt x="58" y="59"/>
                    </a:lnTo>
                    <a:lnTo>
                      <a:pt x="313" y="18"/>
                    </a:lnTo>
                    <a:lnTo>
                      <a:pt x="320" y="16"/>
                    </a:lnTo>
                    <a:lnTo>
                      <a:pt x="375" y="5"/>
                    </a:lnTo>
                    <a:lnTo>
                      <a:pt x="382" y="4"/>
                    </a:lnTo>
                    <a:lnTo>
                      <a:pt x="397" y="1"/>
                    </a:lnTo>
                    <a:lnTo>
                      <a:pt x="401" y="0"/>
                    </a:lnTo>
                    <a:close/>
                  </a:path>
                </a:pathLst>
              </a:custGeom>
              <a:solidFill>
                <a:srgbClr val="FFE7CD"/>
              </a:solidFill>
              <a:ln w="6350">
                <a:solidFill>
                  <a:schemeClr val="accent4">
                    <a:lumMod val="60000"/>
                    <a:lumOff val="40000"/>
                  </a:schemeClr>
                </a:solidFill>
                <a:prstDash val="solid"/>
                <a:round/>
                <a:headEnd/>
                <a:tailEnd/>
              </a:ln>
            </p:spPr>
            <p:txBody>
              <a:bodyPr vert="horz" wrap="square" lIns="192053" tIns="96028" rIns="192053" bIns="96028" numCol="1" anchor="t" anchorCtr="0" compatLnSpc="1">
                <a:prstTxWarp prst="textNoShape">
                  <a:avLst/>
                </a:prstTxWarp>
              </a:bodyPr>
              <a:lstStyle/>
              <a:p>
                <a:pPr eaLnBrk="1" hangingPunct="1">
                  <a:lnSpc>
                    <a:spcPct val="115000"/>
                  </a:lnSpc>
                  <a:spcBef>
                    <a:spcPct val="20000"/>
                  </a:spcBef>
                  <a:buClr>
                    <a:srgbClr val="2877C4"/>
                  </a:buClr>
                  <a:buFont typeface="Wingdings" pitchFamily="2" charset="2"/>
                  <a:buNone/>
                </a:pPr>
                <a:endParaRPr lang="en-US" sz="3200" dirty="0">
                  <a:solidFill>
                    <a:srgbClr val="000000"/>
                  </a:solidFill>
                  <a:latin typeface="Arial" charset="0"/>
                  <a:ea typeface="+mn-ea"/>
                </a:endParaRPr>
              </a:p>
            </p:txBody>
          </p:sp>
          <p:sp>
            <p:nvSpPr>
              <p:cNvPr id="16" name="5-Point Star 15"/>
              <p:cNvSpPr/>
              <p:nvPr/>
            </p:nvSpPr>
            <p:spPr bwMode="auto">
              <a:xfrm>
                <a:off x="1003403" y="5342238"/>
                <a:ext cx="115782" cy="154275"/>
              </a:xfrm>
              <a:prstGeom prst="star5">
                <a:avLst/>
              </a:prstGeom>
              <a:solidFill>
                <a:schemeClr val="accent2">
                  <a:lumMod val="40000"/>
                  <a:lumOff val="60000"/>
                </a:schemeClr>
              </a:solidFill>
              <a:ln w="28575"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4818" eaLnBrk="1" hangingPunct="1">
                  <a:lnSpc>
                    <a:spcPct val="115000"/>
                  </a:lnSpc>
                  <a:spcBef>
                    <a:spcPct val="20000"/>
                  </a:spcBef>
                  <a:buClr>
                    <a:srgbClr val="2877C4"/>
                  </a:buClr>
                </a:pPr>
                <a:endParaRPr lang="en-US" sz="1700" dirty="0">
                  <a:solidFill>
                    <a:srgbClr val="000000"/>
                  </a:solidFill>
                  <a:latin typeface="Arial" charset="0"/>
                  <a:ea typeface="+mn-ea"/>
                </a:endParaRPr>
              </a:p>
            </p:txBody>
          </p:sp>
          <p:cxnSp>
            <p:nvCxnSpPr>
              <p:cNvPr id="19" name="Straight Connector 18"/>
              <p:cNvCxnSpPr/>
              <p:nvPr/>
            </p:nvCxnSpPr>
            <p:spPr bwMode="auto">
              <a:xfrm flipH="1" flipV="1">
                <a:off x="2207071" y="5496513"/>
                <a:ext cx="3169223" cy="394520"/>
              </a:xfrm>
              <a:prstGeom prst="line">
                <a:avLst/>
              </a:prstGeom>
              <a:noFill/>
              <a:ln w="28575" cap="flat" cmpd="sng" algn="ctr">
                <a:solidFill>
                  <a:schemeClr val="accent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 name="5-Point Star 14"/>
            <p:cNvSpPr/>
            <p:nvPr/>
          </p:nvSpPr>
          <p:spPr bwMode="auto">
            <a:xfrm>
              <a:off x="5342304" y="5938755"/>
              <a:ext cx="115782" cy="154275"/>
            </a:xfrm>
            <a:prstGeom prst="star5">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4818" eaLnBrk="1" hangingPunct="1">
                <a:lnSpc>
                  <a:spcPct val="115000"/>
                </a:lnSpc>
                <a:spcBef>
                  <a:spcPct val="20000"/>
                </a:spcBef>
                <a:buClr>
                  <a:srgbClr val="2877C4"/>
                </a:buClr>
              </a:pPr>
              <a:endParaRPr lang="en-US" sz="1700" dirty="0">
                <a:solidFill>
                  <a:srgbClr val="000000"/>
                </a:solidFill>
                <a:latin typeface="Arial" charset="0"/>
                <a:ea typeface="+mn-ea"/>
              </a:endParaRPr>
            </a:p>
          </p:txBody>
        </p:sp>
        <p:cxnSp>
          <p:nvCxnSpPr>
            <p:cNvPr id="17" name="Straight Connector 16"/>
            <p:cNvCxnSpPr/>
            <p:nvPr/>
          </p:nvCxnSpPr>
          <p:spPr bwMode="auto">
            <a:xfrm flipH="1" flipV="1">
              <a:off x="1097073" y="5470195"/>
              <a:ext cx="4245233" cy="501170"/>
            </a:xfrm>
            <a:prstGeom prst="line">
              <a:avLst/>
            </a:prstGeom>
            <a:noFill/>
            <a:ln w="28575" cap="flat" cmpd="sng" algn="ctr">
              <a:solidFill>
                <a:schemeClr val="accent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 name="Title 10"/>
          <p:cNvSpPr>
            <a:spLocks noGrp="1"/>
          </p:cNvSpPr>
          <p:nvPr>
            <p:ph type="title"/>
          </p:nvPr>
        </p:nvSpPr>
        <p:spPr/>
        <p:txBody>
          <a:bodyPr/>
          <a:lstStyle/>
          <a:p>
            <a:r>
              <a:rPr lang="en-US" dirty="0"/>
              <a:t>	How Can You Calculate the Amount of Product That Should Be Created in a Chemical Reaction?</a:t>
            </a:r>
          </a:p>
        </p:txBody>
      </p:sp>
      <p:pic>
        <p:nvPicPr>
          <p:cNvPr id="8" name="Picture 7" descr="lesson_question-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881636" cy="952500"/>
          </a:xfrm>
          <a:prstGeom prst="rect">
            <a:avLst/>
          </a:prstGeom>
        </p:spPr>
      </p:pic>
      <p:sp>
        <p:nvSpPr>
          <p:cNvPr id="3" name="Right Brace 2"/>
          <p:cNvSpPr/>
          <p:nvPr/>
        </p:nvSpPr>
        <p:spPr bwMode="auto">
          <a:xfrm rot="16200000">
            <a:off x="1429109" y="4544159"/>
            <a:ext cx="488155" cy="1108003"/>
          </a:xfrm>
          <a:prstGeom prst="rightBrace">
            <a:avLst>
              <a:gd name="adj1" fmla="val 0"/>
              <a:gd name="adj2" fmla="val 48172"/>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74439" tIns="95746" rIns="574439" bIns="95746" numCol="1" rtlCol="0" anchor="t" anchorCtr="0" compatLnSpc="1">
            <a:prstTxWarp prst="textNoShape">
              <a:avLst/>
            </a:prstTxWarp>
          </a:bodyPr>
          <a:lstStyle/>
          <a:p>
            <a:pPr defTabSz="1914818"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 name="TextBox 1"/>
          <p:cNvSpPr txBox="1"/>
          <p:nvPr/>
        </p:nvSpPr>
        <p:spPr>
          <a:xfrm>
            <a:off x="4800600" y="1371606"/>
            <a:ext cx="4343400" cy="5601533"/>
          </a:xfrm>
          <a:prstGeom prst="rect">
            <a:avLst/>
          </a:prstGeom>
          <a:solidFill>
            <a:schemeClr val="bg1"/>
          </a:solidFill>
        </p:spPr>
        <p:txBody>
          <a:bodyPr wrap="square" lIns="91440" tIns="91440" rIns="91440" bIns="182880" rtlCol="0">
            <a:spAutoFit/>
          </a:bodyPr>
          <a:lstStyle/>
          <a:p>
            <a:pPr>
              <a:spcBef>
                <a:spcPts val="601"/>
              </a:spcBef>
            </a:pPr>
            <a:r>
              <a:rPr lang="en-US" sz="2800" b="1" dirty="0">
                <a:solidFill>
                  <a:srgbClr val="B54C8C"/>
                </a:solidFill>
                <a:effectLst>
                  <a:outerShdw blurRad="38100" dist="38100" dir="2700000" algn="tl">
                    <a:srgbClr val="000000">
                      <a:alpha val="43137"/>
                    </a:srgbClr>
                  </a:outerShdw>
                </a:effectLst>
                <a:latin typeface="Book Antiqua"/>
                <a:cs typeface="Book Antiqua"/>
              </a:rPr>
              <a:t>Theoretical yield</a:t>
            </a:r>
            <a:r>
              <a:rPr lang="en-US" sz="2800" dirty="0">
                <a:solidFill>
                  <a:srgbClr val="FF0000"/>
                </a:solidFill>
                <a:latin typeface="Book Antiqua"/>
                <a:cs typeface="Book Antiqua"/>
              </a:rPr>
              <a:t>, like the theoretical distance you can drive on a tank of gas [</a:t>
            </a:r>
            <a:r>
              <a:rPr lang="en-US" sz="2800" i="1" dirty="0">
                <a:solidFill>
                  <a:srgbClr val="FF0000"/>
                </a:solidFill>
                <a:latin typeface="Book Antiqua"/>
                <a:cs typeface="Book Antiqua"/>
              </a:rPr>
              <a:t>darker line on map to the left</a:t>
            </a:r>
            <a:r>
              <a:rPr lang="en-US" sz="2800" dirty="0">
                <a:solidFill>
                  <a:srgbClr val="FF0000"/>
                </a:solidFill>
                <a:latin typeface="Book Antiqua"/>
                <a:cs typeface="Book Antiqua"/>
              </a:rPr>
              <a:t>], is actually a maximum possible yield. </a:t>
            </a:r>
          </a:p>
          <a:p>
            <a:pPr>
              <a:spcBef>
                <a:spcPts val="1200"/>
              </a:spcBef>
            </a:pPr>
            <a:r>
              <a:rPr lang="en-US" sz="2800" dirty="0">
                <a:solidFill>
                  <a:srgbClr val="0070C0"/>
                </a:solidFill>
                <a:effectLst>
                  <a:outerShdw blurRad="38100" dist="38100" dir="2700000" algn="tl">
                    <a:srgbClr val="000000">
                      <a:alpha val="43137"/>
                    </a:srgbClr>
                  </a:outerShdw>
                </a:effectLst>
                <a:latin typeface="Book Antiqua"/>
                <a:cs typeface="Book Antiqua"/>
              </a:rPr>
              <a:t>In reality, the </a:t>
            </a:r>
            <a:r>
              <a:rPr lang="en-US" sz="2800" b="1" dirty="0">
                <a:solidFill>
                  <a:srgbClr val="00B050"/>
                </a:solidFill>
                <a:effectLst>
                  <a:outerShdw blurRad="38100" dist="38100" dir="2700000" algn="tl">
                    <a:srgbClr val="000000">
                      <a:alpha val="43137"/>
                    </a:srgbClr>
                  </a:outerShdw>
                </a:effectLst>
                <a:latin typeface="Book Antiqua"/>
                <a:cs typeface="Book Antiqua"/>
              </a:rPr>
              <a:t>actual yield </a:t>
            </a:r>
            <a:r>
              <a:rPr lang="en-US" sz="2800" dirty="0">
                <a:solidFill>
                  <a:srgbClr val="0070C0"/>
                </a:solidFill>
                <a:effectLst>
                  <a:outerShdw blurRad="38100" dist="38100" dir="2700000" algn="tl">
                    <a:srgbClr val="000000">
                      <a:alpha val="43137"/>
                    </a:srgbClr>
                  </a:outerShdw>
                </a:effectLst>
                <a:latin typeface="Book Antiqua"/>
                <a:cs typeface="Book Antiqua"/>
              </a:rPr>
              <a:t>[</a:t>
            </a:r>
            <a:r>
              <a:rPr lang="en-US" sz="2800" i="1" dirty="0">
                <a:solidFill>
                  <a:srgbClr val="0070C0"/>
                </a:solidFill>
                <a:effectLst>
                  <a:outerShdw blurRad="38100" dist="38100" dir="2700000" algn="tl">
                    <a:srgbClr val="000000">
                      <a:alpha val="43137"/>
                    </a:srgbClr>
                  </a:outerShdw>
                </a:effectLst>
                <a:latin typeface="Book Antiqua"/>
                <a:cs typeface="Book Antiqua"/>
              </a:rPr>
              <a:t>green line</a:t>
            </a:r>
            <a:r>
              <a:rPr lang="en-US" sz="2800" dirty="0">
                <a:solidFill>
                  <a:srgbClr val="0070C0"/>
                </a:solidFill>
                <a:effectLst>
                  <a:outerShdw blurRad="38100" dist="38100" dir="2700000" algn="tl">
                    <a:srgbClr val="000000">
                      <a:alpha val="43137"/>
                    </a:srgbClr>
                  </a:outerShdw>
                </a:effectLst>
                <a:latin typeface="Book Antiqua"/>
                <a:cs typeface="Book Antiqua"/>
              </a:rPr>
              <a:t>] is less than the theoretical yield. In other words, you never drive as far on a tank as you calculate.</a:t>
            </a:r>
          </a:p>
        </p:txBody>
      </p:sp>
      <p:sp>
        <p:nvSpPr>
          <p:cNvPr id="10" name="Down Arrow 9"/>
          <p:cNvSpPr/>
          <p:nvPr/>
        </p:nvSpPr>
        <p:spPr bwMode="auto">
          <a:xfrm>
            <a:off x="1673186" y="3505200"/>
            <a:ext cx="155614" cy="907088"/>
          </a:xfrm>
          <a:prstGeom prst="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12" name="TextBox 11"/>
          <p:cNvSpPr txBox="1"/>
          <p:nvPr/>
        </p:nvSpPr>
        <p:spPr>
          <a:xfrm rot="444810">
            <a:off x="1998933" y="4277443"/>
            <a:ext cx="1933194" cy="400110"/>
          </a:xfrm>
          <a:prstGeom prst="rect">
            <a:avLst/>
          </a:prstGeom>
          <a:noFill/>
        </p:spPr>
        <p:txBody>
          <a:bodyPr wrap="square" rtlCol="0">
            <a:spAutoFit/>
          </a:bodyPr>
          <a:lstStyle/>
          <a:p>
            <a:pPr algn="ctr"/>
            <a:r>
              <a:rPr lang="en-US" sz="2000" i="1" dirty="0">
                <a:solidFill>
                  <a:srgbClr val="00B050"/>
                </a:solidFill>
                <a:latin typeface="Times New Roman" panose="02020603050405020304" pitchFamily="18" charset="0"/>
                <a:cs typeface="Times New Roman" panose="02020603050405020304" pitchFamily="18" charset="0"/>
              </a:rPr>
              <a:t>Actual yield</a:t>
            </a:r>
          </a:p>
        </p:txBody>
      </p:sp>
      <p:sp>
        <p:nvSpPr>
          <p:cNvPr id="18" name="TextBox 17"/>
          <p:cNvSpPr txBox="1"/>
          <p:nvPr/>
        </p:nvSpPr>
        <p:spPr>
          <a:xfrm rot="374823">
            <a:off x="927434" y="4651514"/>
            <a:ext cx="2410754" cy="400110"/>
          </a:xfrm>
          <a:prstGeom prst="rect">
            <a:avLst/>
          </a:prstGeom>
          <a:noFill/>
        </p:spPr>
        <p:txBody>
          <a:bodyPr wrap="square" rtlCol="0">
            <a:spAutoFit/>
          </a:bodyPr>
          <a:lstStyle/>
          <a:p>
            <a:pPr algn="ctr"/>
            <a:r>
              <a:rPr lang="en-US" sz="2000" i="1" dirty="0">
                <a:solidFill>
                  <a:srgbClr val="7030A0"/>
                </a:solidFill>
                <a:latin typeface="Times New Roman" panose="02020603050405020304" pitchFamily="18" charset="0"/>
                <a:cs typeface="Times New Roman" panose="02020603050405020304" pitchFamily="18" charset="0"/>
              </a:rPr>
              <a:t>Theoretical yield</a:t>
            </a:r>
          </a:p>
        </p:txBody>
      </p:sp>
    </p:spTree>
    <p:extLst>
      <p:ext uri="{BB962C8B-B14F-4D97-AF65-F5344CB8AC3E}">
        <p14:creationId xmlns:p14="http://schemas.microsoft.com/office/powerpoint/2010/main" val="365382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6" name="Text Box 10"/>
          <p:cNvSpPr txBox="1">
            <a:spLocks noChangeArrowheads="1"/>
          </p:cNvSpPr>
          <p:nvPr/>
        </p:nvSpPr>
        <p:spPr bwMode="auto">
          <a:xfrm>
            <a:off x="114299" y="1337531"/>
            <a:ext cx="8915399" cy="2554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a:spcBef>
                <a:spcPct val="50000"/>
              </a:spcBef>
            </a:pPr>
            <a:r>
              <a:rPr lang="en-US" sz="3200" dirty="0">
                <a:solidFill>
                  <a:srgbClr val="FFFF00"/>
                </a:solidFill>
                <a:effectLst>
                  <a:outerShdw blurRad="38100" dist="38100" dir="2700000" algn="tl">
                    <a:srgbClr val="000000">
                      <a:alpha val="43137"/>
                    </a:srgbClr>
                  </a:outerShdw>
                </a:effectLst>
              </a:rPr>
              <a:t>The calculated or expected amount of product is called the </a:t>
            </a:r>
            <a:r>
              <a:rPr lang="en-US" b="1" dirty="0">
                <a:solidFill>
                  <a:srgbClr val="00B0F0"/>
                </a:solidFill>
                <a:effectLst>
                  <a:outerShdw blurRad="38100" dist="38100" dir="2700000" algn="tl">
                    <a:srgbClr val="000000">
                      <a:alpha val="43137"/>
                    </a:srgbClr>
                  </a:outerShdw>
                </a:effectLst>
              </a:rPr>
              <a:t>theoretical yield</a:t>
            </a:r>
            <a:r>
              <a:rPr lang="en-US" sz="3200" dirty="0">
                <a:solidFill>
                  <a:srgbClr val="FFFF00"/>
                </a:solidFill>
                <a:effectLst>
                  <a:outerShdw blurRad="38100" dist="38100" dir="2700000" algn="tl">
                    <a:srgbClr val="000000">
                      <a:alpha val="43137"/>
                    </a:srgbClr>
                  </a:outerShdw>
                </a:effectLst>
              </a:rPr>
              <a:t>. </a:t>
            </a:r>
          </a:p>
          <a:p>
            <a:pPr>
              <a:spcBef>
                <a:spcPct val="50000"/>
              </a:spcBef>
            </a:pPr>
            <a:r>
              <a:rPr lang="en-US" sz="3200" dirty="0"/>
              <a:t>The amount of product actually produced is called the </a:t>
            </a:r>
            <a:r>
              <a:rPr lang="en-US" b="1" dirty="0">
                <a:solidFill>
                  <a:srgbClr val="FF0000"/>
                </a:solidFill>
                <a:effectLst>
                  <a:outerShdw blurRad="38100" dist="38100" dir="2700000" algn="tl">
                    <a:srgbClr val="000000">
                      <a:alpha val="43137"/>
                    </a:srgbClr>
                  </a:outerShdw>
                </a:effectLst>
              </a:rPr>
              <a:t>actual yield</a:t>
            </a:r>
            <a:r>
              <a:rPr lang="en-US" sz="3200" dirty="0"/>
              <a:t>. </a:t>
            </a:r>
            <a:endParaRPr lang="en-US" altLang="en-US" sz="2400" dirty="0"/>
          </a:p>
        </p:txBody>
      </p:sp>
      <p:pic>
        <p:nvPicPr>
          <p:cNvPr id="2" name="Picture 1"/>
          <p:cNvPicPr>
            <a:picLocks noChangeAspect="1"/>
          </p:cNvPicPr>
          <p:nvPr/>
        </p:nvPicPr>
        <p:blipFill>
          <a:blip r:embed="rId3"/>
          <a:stretch>
            <a:fillRect/>
          </a:stretch>
        </p:blipFill>
        <p:spPr>
          <a:xfrm>
            <a:off x="444009" y="4343400"/>
            <a:ext cx="8255978" cy="1445490"/>
          </a:xfrm>
          <a:prstGeom prst="rect">
            <a:avLst/>
          </a:prstGeom>
        </p:spPr>
      </p:pic>
      <p:sp>
        <p:nvSpPr>
          <p:cNvPr id="5"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t>Chapter 12 Stoichiometry</a:t>
            </a:r>
          </a:p>
        </p:txBody>
      </p:sp>
      <p:sp>
        <p:nvSpPr>
          <p:cNvPr id="6" name="Rectangle 2"/>
          <p:cNvSpPr>
            <a:spLocks noGrp="1" noChangeArrowheads="1"/>
          </p:cNvSpPr>
          <p:nvPr>
            <p:ph type="title"/>
          </p:nvPr>
        </p:nvSpPr>
        <p:spPr>
          <a:xfrm>
            <a:off x="3200400" y="76200"/>
            <a:ext cx="2743201" cy="990600"/>
          </a:xfrm>
          <a:solidFill>
            <a:srgbClr val="FFC000"/>
          </a:solidFill>
        </p:spPr>
        <p:txBody>
          <a:bodyPr/>
          <a:lstStyle/>
          <a:p>
            <a:pPr algn="ctr"/>
            <a:r>
              <a:rPr lang="en-US" altLang="en-US" sz="3600" b="1" dirty="0">
                <a:solidFill>
                  <a:schemeClr val="tx1"/>
                </a:solidFill>
                <a:effectLst/>
              </a:rPr>
              <a:t>Percent Yield</a:t>
            </a:r>
          </a:p>
        </p:txBody>
      </p:sp>
    </p:spTree>
    <p:extLst>
      <p:ext uri="{BB962C8B-B14F-4D97-AF65-F5344CB8AC3E}">
        <p14:creationId xmlns:p14="http://schemas.microsoft.com/office/powerpoint/2010/main" val="105384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706">
                                            <p:txEl>
                                              <p:pRg st="0" end="0"/>
                                            </p:txEl>
                                          </p:spTgt>
                                        </p:tgtEl>
                                        <p:attrNameLst>
                                          <p:attrName>style.visibility</p:attrName>
                                        </p:attrNameLst>
                                      </p:cBhvr>
                                      <p:to>
                                        <p:strVal val="visible"/>
                                      </p:to>
                                    </p:set>
                                    <p:animEffect transition="in" filter="fade">
                                      <p:cBhvr>
                                        <p:cTn id="7" dur="500"/>
                                        <p:tgtEl>
                                          <p:spTgt spid="1577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7706">
                                            <p:txEl>
                                              <p:pRg st="1" end="1"/>
                                            </p:txEl>
                                          </p:spTgt>
                                        </p:tgtEl>
                                        <p:attrNameLst>
                                          <p:attrName>style.visibility</p:attrName>
                                        </p:attrNameLst>
                                      </p:cBhvr>
                                      <p:to>
                                        <p:strVal val="visible"/>
                                      </p:to>
                                    </p:set>
                                    <p:animEffect transition="in" filter="fade">
                                      <p:cBhvr>
                                        <p:cTn id="12" dur="500"/>
                                        <p:tgtEl>
                                          <p:spTgt spid="1577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6" name="Text Box 10"/>
          <p:cNvSpPr txBox="1">
            <a:spLocks noChangeArrowheads="1"/>
          </p:cNvSpPr>
          <p:nvPr/>
        </p:nvSpPr>
        <p:spPr bwMode="auto">
          <a:xfrm>
            <a:off x="152400" y="2390205"/>
            <a:ext cx="8915399" cy="3969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a:spcBef>
                <a:spcPct val="50000"/>
              </a:spcBef>
            </a:pPr>
            <a:r>
              <a:rPr lang="en-US" altLang="en-US" sz="2400" dirty="0">
                <a:solidFill>
                  <a:srgbClr val="FFFF00"/>
                </a:solidFill>
              </a:rPr>
              <a:t>The percent yield is a measure of the efficiency of a reaction carried out in the laboratory.</a:t>
            </a:r>
          </a:p>
          <a:p>
            <a:pPr>
              <a:spcBef>
                <a:spcPct val="50000"/>
              </a:spcBef>
            </a:pPr>
            <a:r>
              <a:rPr lang="en-US" altLang="en-US" sz="2400" dirty="0"/>
              <a:t>Reactions do not always go to completion; when a reaction is incomplete, less than the calculated amount of product is formed.</a:t>
            </a:r>
          </a:p>
          <a:p>
            <a:pPr>
              <a:spcBef>
                <a:spcPct val="50000"/>
              </a:spcBef>
            </a:pPr>
            <a:r>
              <a:rPr lang="en-US" altLang="en-US" sz="2400" dirty="0">
                <a:solidFill>
                  <a:srgbClr val="0070C0"/>
                </a:solidFill>
              </a:rPr>
              <a:t>Impure reactants and competing side reactions may cause unwanted products to form.</a:t>
            </a:r>
          </a:p>
          <a:p>
            <a:pPr>
              <a:spcBef>
                <a:spcPct val="50000"/>
              </a:spcBef>
            </a:pPr>
            <a:r>
              <a:rPr lang="en-US" altLang="en-US" sz="2400" dirty="0"/>
              <a:t>Actual yield can be lower than the theoretical yield due to a loss of product during filtration or in transferring between containers.</a:t>
            </a:r>
          </a:p>
        </p:txBody>
      </p:sp>
      <p:pic>
        <p:nvPicPr>
          <p:cNvPr id="2" name="Picture 1"/>
          <p:cNvPicPr>
            <a:picLocks noChangeAspect="1"/>
          </p:cNvPicPr>
          <p:nvPr/>
        </p:nvPicPr>
        <p:blipFill>
          <a:blip r:embed="rId3"/>
          <a:stretch>
            <a:fillRect/>
          </a:stretch>
        </p:blipFill>
        <p:spPr>
          <a:xfrm>
            <a:off x="1257299" y="1143000"/>
            <a:ext cx="6515100" cy="1140690"/>
          </a:xfrm>
          <a:prstGeom prst="rect">
            <a:avLst/>
          </a:prstGeom>
        </p:spPr>
      </p:pic>
      <p:sp>
        <p:nvSpPr>
          <p:cNvPr id="5"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t>Chapter 12 Stoichiometry</a:t>
            </a:r>
          </a:p>
        </p:txBody>
      </p:sp>
      <p:sp>
        <p:nvSpPr>
          <p:cNvPr id="6" name="Rectangle 2"/>
          <p:cNvSpPr>
            <a:spLocks noGrp="1" noChangeArrowheads="1"/>
          </p:cNvSpPr>
          <p:nvPr>
            <p:ph type="title"/>
          </p:nvPr>
        </p:nvSpPr>
        <p:spPr>
          <a:xfrm>
            <a:off x="3200400" y="76200"/>
            <a:ext cx="2743201" cy="990600"/>
          </a:xfrm>
          <a:solidFill>
            <a:srgbClr val="FFC000"/>
          </a:solidFill>
        </p:spPr>
        <p:txBody>
          <a:bodyPr/>
          <a:lstStyle/>
          <a:p>
            <a:pPr algn="ctr"/>
            <a:r>
              <a:rPr lang="en-US" altLang="en-US" sz="3600" b="1" dirty="0">
                <a:solidFill>
                  <a:schemeClr val="tx1"/>
                </a:solidFill>
                <a:effectLst/>
              </a:rPr>
              <a:t>Percent Yield</a:t>
            </a:r>
          </a:p>
        </p:txBody>
      </p:sp>
    </p:spTree>
    <p:extLst>
      <p:ext uri="{BB962C8B-B14F-4D97-AF65-F5344CB8AC3E}">
        <p14:creationId xmlns:p14="http://schemas.microsoft.com/office/powerpoint/2010/main" val="400579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706">
                                            <p:txEl>
                                              <p:pRg st="0" end="0"/>
                                            </p:txEl>
                                          </p:spTgt>
                                        </p:tgtEl>
                                        <p:attrNameLst>
                                          <p:attrName>style.visibility</p:attrName>
                                        </p:attrNameLst>
                                      </p:cBhvr>
                                      <p:to>
                                        <p:strVal val="visible"/>
                                      </p:to>
                                    </p:set>
                                    <p:animEffect transition="in" filter="fade">
                                      <p:cBhvr>
                                        <p:cTn id="7" dur="500"/>
                                        <p:tgtEl>
                                          <p:spTgt spid="1577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7706">
                                            <p:txEl>
                                              <p:pRg st="1" end="1"/>
                                            </p:txEl>
                                          </p:spTgt>
                                        </p:tgtEl>
                                        <p:attrNameLst>
                                          <p:attrName>style.visibility</p:attrName>
                                        </p:attrNameLst>
                                      </p:cBhvr>
                                      <p:to>
                                        <p:strVal val="visible"/>
                                      </p:to>
                                    </p:set>
                                    <p:animEffect transition="in" filter="fade">
                                      <p:cBhvr>
                                        <p:cTn id="12" dur="500"/>
                                        <p:tgtEl>
                                          <p:spTgt spid="1577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7706">
                                            <p:txEl>
                                              <p:pRg st="2" end="2"/>
                                            </p:txEl>
                                          </p:spTgt>
                                        </p:tgtEl>
                                        <p:attrNameLst>
                                          <p:attrName>style.visibility</p:attrName>
                                        </p:attrNameLst>
                                      </p:cBhvr>
                                      <p:to>
                                        <p:strVal val="visible"/>
                                      </p:to>
                                    </p:set>
                                    <p:animEffect transition="in" filter="fade">
                                      <p:cBhvr>
                                        <p:cTn id="17" dur="500"/>
                                        <p:tgtEl>
                                          <p:spTgt spid="1577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7706">
                                            <p:txEl>
                                              <p:pRg st="3" end="3"/>
                                            </p:txEl>
                                          </p:spTgt>
                                        </p:tgtEl>
                                        <p:attrNameLst>
                                          <p:attrName>style.visibility</p:attrName>
                                        </p:attrNameLst>
                                      </p:cBhvr>
                                      <p:to>
                                        <p:strVal val="visible"/>
                                      </p:to>
                                    </p:set>
                                    <p:animEffect transition="in" filter="fade">
                                      <p:cBhvr>
                                        <p:cTn id="22" dur="500"/>
                                        <p:tgtEl>
                                          <p:spTgt spid="1577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0" y="1377153"/>
            <a:ext cx="9143996" cy="5480848"/>
          </a:xfrm>
        </p:spPr>
        <p:txBody>
          <a:bodyPr lIns="182461" tIns="91229">
            <a:normAutofit lnSpcReduction="10000"/>
          </a:bodyPr>
          <a:lstStyle/>
          <a:p>
            <a:r>
              <a:rPr lang="en-US" sz="2100" dirty="0"/>
              <a:t>Butane (C</a:t>
            </a:r>
            <a:r>
              <a:rPr lang="en-US" sz="2100" baseline="-25000" dirty="0"/>
              <a:t>4</a:t>
            </a:r>
            <a:r>
              <a:rPr lang="en-US" sz="2100" dirty="0"/>
              <a:t>H</a:t>
            </a:r>
            <a:r>
              <a:rPr lang="en-US" sz="2100" baseline="-25000" dirty="0"/>
              <a:t>10</a:t>
            </a:r>
            <a:r>
              <a:rPr lang="en-US" sz="2100" dirty="0"/>
              <a:t>, 58.00 g/mol) is used in lighters and camp stoves. It reacts with oxygen according to the following equation:</a:t>
            </a:r>
          </a:p>
          <a:p>
            <a:pPr algn="ctr">
              <a:spcBef>
                <a:spcPts val="601"/>
              </a:spcBef>
            </a:pPr>
            <a:r>
              <a:rPr lang="en-US" sz="2100" dirty="0"/>
              <a:t>2C</a:t>
            </a:r>
            <a:r>
              <a:rPr lang="en-US" sz="2100" baseline="-25000" dirty="0"/>
              <a:t>4</a:t>
            </a:r>
            <a:r>
              <a:rPr lang="en-US" sz="2100" dirty="0"/>
              <a:t>H</a:t>
            </a:r>
            <a:r>
              <a:rPr lang="en-US" sz="2100" baseline="-25000" dirty="0"/>
              <a:t>10</a:t>
            </a:r>
            <a:r>
              <a:rPr lang="en-US" sz="2100" dirty="0"/>
              <a:t>(</a:t>
            </a:r>
            <a:r>
              <a:rPr lang="en-US" sz="2100" i="1" dirty="0"/>
              <a:t>l</a:t>
            </a:r>
            <a:r>
              <a:rPr lang="en-US" sz="2100" dirty="0"/>
              <a:t>) + 13O</a:t>
            </a:r>
            <a:r>
              <a:rPr lang="en-US" sz="2100" baseline="-25000" dirty="0"/>
              <a:t>2</a:t>
            </a:r>
            <a:r>
              <a:rPr lang="en-US" sz="2100" dirty="0"/>
              <a:t>(</a:t>
            </a:r>
            <a:r>
              <a:rPr lang="en-US" sz="2100" i="1" dirty="0"/>
              <a:t>g</a:t>
            </a:r>
            <a:r>
              <a:rPr lang="en-US" sz="2100" dirty="0"/>
              <a:t>) ⟶</a:t>
            </a:r>
            <a:r>
              <a:rPr lang="en-US" sz="2100" dirty="0">
                <a:sym typeface="Wingdings" pitchFamily="2" charset="2"/>
              </a:rPr>
              <a:t> 8CO</a:t>
            </a:r>
            <a:r>
              <a:rPr lang="en-US" sz="2100" baseline="-25000" dirty="0">
                <a:sym typeface="Wingdings" pitchFamily="2" charset="2"/>
              </a:rPr>
              <a:t>2</a:t>
            </a:r>
            <a:r>
              <a:rPr lang="en-US" sz="2100" dirty="0"/>
              <a:t>(</a:t>
            </a:r>
            <a:r>
              <a:rPr lang="en-US" sz="2100" i="1" dirty="0"/>
              <a:t>g</a:t>
            </a:r>
            <a:r>
              <a:rPr lang="en-US" sz="2100" dirty="0"/>
              <a:t>)</a:t>
            </a:r>
            <a:r>
              <a:rPr lang="en-US" sz="2100" dirty="0">
                <a:sym typeface="Wingdings" pitchFamily="2" charset="2"/>
              </a:rPr>
              <a:t> + 10H</a:t>
            </a:r>
            <a:r>
              <a:rPr lang="en-US" sz="2100" baseline="-25000" dirty="0">
                <a:sym typeface="Wingdings" pitchFamily="2" charset="2"/>
              </a:rPr>
              <a:t>2</a:t>
            </a:r>
            <a:r>
              <a:rPr lang="en-US" sz="2100" dirty="0">
                <a:sym typeface="Wingdings" pitchFamily="2" charset="2"/>
              </a:rPr>
              <a:t>O</a:t>
            </a:r>
            <a:r>
              <a:rPr lang="en-US" sz="2100" dirty="0"/>
              <a:t>(</a:t>
            </a:r>
            <a:r>
              <a:rPr lang="en-US" sz="2100" i="1" dirty="0"/>
              <a:t>g</a:t>
            </a:r>
            <a:r>
              <a:rPr lang="en-US" sz="2100" dirty="0"/>
              <a:t>)</a:t>
            </a:r>
            <a:r>
              <a:rPr lang="en-US" sz="2100" dirty="0">
                <a:sym typeface="Wingdings" pitchFamily="2" charset="2"/>
              </a:rPr>
              <a:t> </a:t>
            </a:r>
          </a:p>
          <a:p>
            <a:pPr>
              <a:spcBef>
                <a:spcPts val="601"/>
              </a:spcBef>
            </a:pPr>
            <a:r>
              <a:rPr lang="en-US" sz="2100" dirty="0">
                <a:sym typeface="Wingdings" pitchFamily="2" charset="2"/>
              </a:rPr>
              <a:t>At a particular setting, the reaction of 100.0 g C</a:t>
            </a:r>
            <a:r>
              <a:rPr lang="en-US" sz="2100" baseline="-25000" dirty="0">
                <a:sym typeface="Wingdings" pitchFamily="2" charset="2"/>
              </a:rPr>
              <a:t>4</a:t>
            </a:r>
            <a:r>
              <a:rPr lang="en-US" sz="2100" dirty="0">
                <a:sym typeface="Wingdings" pitchFamily="2" charset="2"/>
              </a:rPr>
              <a:t>H</a:t>
            </a:r>
            <a:r>
              <a:rPr lang="en-US" sz="2100" baseline="-25000" dirty="0">
                <a:sym typeface="Wingdings" pitchFamily="2" charset="2"/>
              </a:rPr>
              <a:t>10</a:t>
            </a:r>
            <a:r>
              <a:rPr lang="en-US" sz="2100" dirty="0">
                <a:sym typeface="Wingdings" pitchFamily="2" charset="2"/>
              </a:rPr>
              <a:t> produces 285.0 g CO</a:t>
            </a:r>
            <a:r>
              <a:rPr lang="en-US" sz="2100" baseline="-25000" dirty="0">
                <a:sym typeface="Wingdings" pitchFamily="2" charset="2"/>
              </a:rPr>
              <a:t>2</a:t>
            </a:r>
            <a:r>
              <a:rPr lang="en-US" sz="2100" dirty="0">
                <a:sym typeface="Wingdings" pitchFamily="2" charset="2"/>
              </a:rPr>
              <a:t> (44.00 g/mol). What is the percent yield at this setting? </a:t>
            </a:r>
            <a:r>
              <a:rPr lang="en-US" sz="2100" dirty="0">
                <a:solidFill>
                  <a:srgbClr val="7030A0"/>
                </a:solidFill>
                <a:sym typeface="Wingdings" pitchFamily="2" charset="2"/>
              </a:rPr>
              <a:t>Calculate theoretical yield and percent yield</a:t>
            </a:r>
            <a:r>
              <a:rPr lang="en-US" sz="2100" dirty="0">
                <a:sym typeface="Wingdings" pitchFamily="2" charset="2"/>
              </a:rPr>
              <a:t>.</a:t>
            </a:r>
            <a:endParaRPr lang="en-US" sz="2100" dirty="0"/>
          </a:p>
          <a:p>
            <a:pPr marL="478165" indent="-478165"/>
            <a:r>
              <a:rPr lang="en-US" dirty="0">
                <a:solidFill>
                  <a:srgbClr val="C00000"/>
                </a:solidFill>
              </a:rPr>
              <a:t>Find </a:t>
            </a:r>
            <a:r>
              <a:rPr lang="en-US" dirty="0" err="1">
                <a:solidFill>
                  <a:srgbClr val="C00000"/>
                </a:solidFill>
              </a:rPr>
              <a:t>mol</a:t>
            </a:r>
            <a:r>
              <a:rPr lang="en-US" dirty="0">
                <a:solidFill>
                  <a:srgbClr val="C00000"/>
                </a:solidFill>
              </a:rPr>
              <a:t> C</a:t>
            </a:r>
            <a:r>
              <a:rPr lang="en-US" baseline="-25000" dirty="0">
                <a:solidFill>
                  <a:srgbClr val="C00000"/>
                </a:solidFill>
              </a:rPr>
              <a:t>4</a:t>
            </a:r>
            <a:r>
              <a:rPr lang="en-US" dirty="0">
                <a:solidFill>
                  <a:srgbClr val="C00000"/>
                </a:solidFill>
              </a:rPr>
              <a:t>H</a:t>
            </a:r>
            <a:r>
              <a:rPr lang="en-US" baseline="-25000" dirty="0">
                <a:solidFill>
                  <a:srgbClr val="C00000"/>
                </a:solidFill>
              </a:rPr>
              <a:t>10</a:t>
            </a:r>
            <a:r>
              <a:rPr lang="en-US" dirty="0">
                <a:solidFill>
                  <a:srgbClr val="C00000"/>
                </a:solidFill>
              </a:rPr>
              <a:t>:   </a:t>
            </a:r>
            <a:r>
              <a:rPr lang="en-US" dirty="0">
                <a:solidFill>
                  <a:srgbClr val="00B050"/>
                </a:solidFill>
                <a:sym typeface="Wingdings" panose="05000000000000000000" pitchFamily="2" charset="2"/>
              </a:rPr>
              <a:t> </a:t>
            </a:r>
            <a:endParaRPr lang="en-US" dirty="0">
              <a:solidFill>
                <a:srgbClr val="0070C0"/>
              </a:solidFill>
            </a:endParaRPr>
          </a:p>
          <a:p>
            <a:pPr marL="478165" indent="-478165"/>
            <a:r>
              <a:rPr lang="en-US" dirty="0">
                <a:solidFill>
                  <a:schemeClr val="tx1"/>
                </a:solidFill>
              </a:rPr>
              <a:t>Mole ratio </a:t>
            </a:r>
            <a:r>
              <a:rPr lang="en-US" dirty="0">
                <a:solidFill>
                  <a:srgbClr val="00B050"/>
                </a:solidFill>
              </a:rPr>
              <a:t>C</a:t>
            </a:r>
            <a:r>
              <a:rPr lang="en-US" baseline="-25000" dirty="0">
                <a:solidFill>
                  <a:srgbClr val="00B050"/>
                </a:solidFill>
              </a:rPr>
              <a:t>4</a:t>
            </a:r>
            <a:r>
              <a:rPr lang="en-US" dirty="0">
                <a:solidFill>
                  <a:srgbClr val="00B050"/>
                </a:solidFill>
              </a:rPr>
              <a:t>H</a:t>
            </a:r>
            <a:r>
              <a:rPr lang="en-US" baseline="-25000" dirty="0">
                <a:solidFill>
                  <a:srgbClr val="00B050"/>
                </a:solidFill>
              </a:rPr>
              <a:t>10</a:t>
            </a:r>
            <a:r>
              <a:rPr lang="en-US" dirty="0">
                <a:solidFill>
                  <a:srgbClr val="00B050"/>
                </a:solidFill>
              </a:rPr>
              <a:t> : CO</a:t>
            </a:r>
            <a:r>
              <a:rPr lang="en-US" baseline="-25000" dirty="0">
                <a:solidFill>
                  <a:srgbClr val="00B050"/>
                </a:solidFill>
              </a:rPr>
              <a:t>2</a:t>
            </a:r>
            <a:r>
              <a:rPr lang="en-US" dirty="0">
                <a:solidFill>
                  <a:srgbClr val="00B050"/>
                </a:solidFill>
              </a:rPr>
              <a:t> =  </a:t>
            </a:r>
          </a:p>
          <a:p>
            <a:pPr marL="478165" indent="-478165"/>
            <a:r>
              <a:rPr lang="en-US" dirty="0">
                <a:solidFill>
                  <a:srgbClr val="C00000"/>
                </a:solidFill>
              </a:rPr>
              <a:t>Convert </a:t>
            </a:r>
            <a:r>
              <a:rPr lang="en-US" dirty="0" err="1">
                <a:solidFill>
                  <a:srgbClr val="C00000"/>
                </a:solidFill>
              </a:rPr>
              <a:t>mol</a:t>
            </a:r>
            <a:r>
              <a:rPr lang="en-US" dirty="0">
                <a:solidFill>
                  <a:srgbClr val="C00000"/>
                </a:solidFill>
              </a:rPr>
              <a:t> to g CO</a:t>
            </a:r>
            <a:r>
              <a:rPr lang="en-US" baseline="-25000" dirty="0">
                <a:solidFill>
                  <a:srgbClr val="C00000"/>
                </a:solidFill>
              </a:rPr>
              <a:t>2</a:t>
            </a:r>
            <a:r>
              <a:rPr lang="en-US" dirty="0">
                <a:solidFill>
                  <a:srgbClr val="C00000"/>
                </a:solidFill>
              </a:rPr>
              <a:t> </a:t>
            </a:r>
            <a:r>
              <a:rPr lang="en-US" dirty="0">
                <a:sym typeface="Wingdings" panose="05000000000000000000" pitchFamily="2" charset="2"/>
              </a:rPr>
              <a:t> </a:t>
            </a:r>
            <a:r>
              <a:rPr lang="en-US" dirty="0">
                <a:solidFill>
                  <a:srgbClr val="7030A0"/>
                </a:solidFill>
              </a:rPr>
              <a:t> </a:t>
            </a:r>
            <a:endParaRPr lang="en-US" sz="1700" b="1" dirty="0">
              <a:solidFill>
                <a:srgbClr val="FF0000"/>
              </a:solidFill>
            </a:endParaRPr>
          </a:p>
          <a:p>
            <a:pPr marL="478165" indent="-478165"/>
            <a:r>
              <a:rPr lang="en-US" dirty="0"/>
              <a:t>Calculate Percent Yield </a:t>
            </a:r>
            <a:r>
              <a:rPr lang="en-US" dirty="0">
                <a:sym typeface="Wingdings" pitchFamily="2" charset="2"/>
              </a:rPr>
              <a:t>CO</a:t>
            </a:r>
            <a:r>
              <a:rPr lang="en-US" baseline="-25000" dirty="0">
                <a:sym typeface="Wingdings" pitchFamily="2" charset="2"/>
              </a:rPr>
              <a:t>2</a:t>
            </a:r>
            <a:r>
              <a:rPr lang="en-US" dirty="0"/>
              <a:t>:   </a:t>
            </a:r>
            <a:r>
              <a:rPr lang="en-US" sz="1900" i="1" dirty="0">
                <a:latin typeface="Times New Roman" panose="02020603050405020304" pitchFamily="18" charset="0"/>
                <a:cs typeface="Times New Roman" panose="02020603050405020304" pitchFamily="18" charset="0"/>
              </a:rPr>
              <a:t> </a:t>
            </a:r>
          </a:p>
          <a:p>
            <a:pPr marL="478165" indent="-478165">
              <a:spcBef>
                <a:spcPts val="601"/>
              </a:spcBef>
            </a:pPr>
            <a:r>
              <a:rPr lang="en-US" dirty="0">
                <a:solidFill>
                  <a:srgbClr val="0070C0"/>
                </a:solidFill>
              </a:rPr>
              <a:t>	  </a:t>
            </a:r>
            <a:endParaRPr lang="en-US" b="1" dirty="0">
              <a:solidFill>
                <a:srgbClr val="FF0000"/>
              </a:solidFill>
            </a:endParaRPr>
          </a:p>
          <a:p>
            <a:endParaRPr lang="en-US" dirty="0"/>
          </a:p>
          <a:p>
            <a:endParaRPr lang="en-US" dirty="0"/>
          </a:p>
        </p:txBody>
      </p:sp>
      <p:sp>
        <p:nvSpPr>
          <p:cNvPr id="2" name="Title 1"/>
          <p:cNvSpPr>
            <a:spLocks noGrp="1"/>
          </p:cNvSpPr>
          <p:nvPr>
            <p:ph type="title"/>
          </p:nvPr>
        </p:nvSpPr>
        <p:spPr>
          <a:xfrm>
            <a:off x="6" y="0"/>
            <a:ext cx="9143994" cy="1371600"/>
          </a:xfrm>
        </p:spPr>
        <p:txBody>
          <a:bodyPr/>
          <a:lstStyle/>
          <a:p>
            <a:r>
              <a:rPr lang="en-US" dirty="0"/>
              <a:t>	Determining Percent Yield</a:t>
            </a:r>
          </a:p>
        </p:txBody>
      </p:sp>
      <p:pic>
        <p:nvPicPr>
          <p:cNvPr id="6" name="Picture 5"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881636" cy="952500"/>
          </a:xfrm>
          <a:prstGeom prst="rect">
            <a:avLst/>
          </a:prstGeom>
        </p:spPr>
      </p:pic>
    </p:spTree>
    <p:extLst>
      <p:ext uri="{BB962C8B-B14F-4D97-AF65-F5344CB8AC3E}">
        <p14:creationId xmlns:p14="http://schemas.microsoft.com/office/powerpoint/2010/main" val="150817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0" y="1377153"/>
            <a:ext cx="9143996" cy="5480848"/>
          </a:xfrm>
        </p:spPr>
        <p:txBody>
          <a:bodyPr lIns="182461" tIns="91229">
            <a:normAutofit fontScale="92500" lnSpcReduction="10000"/>
          </a:bodyPr>
          <a:lstStyle/>
          <a:p>
            <a:r>
              <a:rPr lang="en-US" sz="2100" dirty="0"/>
              <a:t>Butane (C</a:t>
            </a:r>
            <a:r>
              <a:rPr lang="en-US" sz="2100" baseline="-25000" dirty="0"/>
              <a:t>4</a:t>
            </a:r>
            <a:r>
              <a:rPr lang="en-US" sz="2100" dirty="0"/>
              <a:t>H</a:t>
            </a:r>
            <a:r>
              <a:rPr lang="en-US" sz="2100" baseline="-25000" dirty="0"/>
              <a:t>10</a:t>
            </a:r>
            <a:r>
              <a:rPr lang="en-US" sz="2100" dirty="0"/>
              <a:t>, 58.00 g/mol) is used in lighters and camp stoves. It reacts with oxygen according to the following equation:</a:t>
            </a:r>
          </a:p>
          <a:p>
            <a:pPr algn="ctr">
              <a:spcBef>
                <a:spcPts val="601"/>
              </a:spcBef>
            </a:pPr>
            <a:r>
              <a:rPr lang="en-US" sz="2100" dirty="0"/>
              <a:t>2C</a:t>
            </a:r>
            <a:r>
              <a:rPr lang="en-US" sz="2100" baseline="-25000" dirty="0"/>
              <a:t>4</a:t>
            </a:r>
            <a:r>
              <a:rPr lang="en-US" sz="2100" dirty="0"/>
              <a:t>H</a:t>
            </a:r>
            <a:r>
              <a:rPr lang="en-US" sz="2100" baseline="-25000" dirty="0"/>
              <a:t>10</a:t>
            </a:r>
            <a:r>
              <a:rPr lang="en-US" sz="2100" dirty="0"/>
              <a:t>(</a:t>
            </a:r>
            <a:r>
              <a:rPr lang="en-US" sz="2100" i="1" dirty="0"/>
              <a:t>l</a:t>
            </a:r>
            <a:r>
              <a:rPr lang="en-US" sz="2100" dirty="0"/>
              <a:t>) + 13O</a:t>
            </a:r>
            <a:r>
              <a:rPr lang="en-US" sz="2100" baseline="-25000" dirty="0"/>
              <a:t>2</a:t>
            </a:r>
            <a:r>
              <a:rPr lang="en-US" sz="2100" dirty="0"/>
              <a:t>(</a:t>
            </a:r>
            <a:r>
              <a:rPr lang="en-US" sz="2100" i="1" dirty="0"/>
              <a:t>g</a:t>
            </a:r>
            <a:r>
              <a:rPr lang="en-US" sz="2100" dirty="0"/>
              <a:t>) ⟶</a:t>
            </a:r>
            <a:r>
              <a:rPr lang="en-US" sz="2100" dirty="0">
                <a:sym typeface="Wingdings" pitchFamily="2" charset="2"/>
              </a:rPr>
              <a:t> 8CO</a:t>
            </a:r>
            <a:r>
              <a:rPr lang="en-US" sz="2100" baseline="-25000" dirty="0">
                <a:sym typeface="Wingdings" pitchFamily="2" charset="2"/>
              </a:rPr>
              <a:t>2</a:t>
            </a:r>
            <a:r>
              <a:rPr lang="en-US" sz="2100" dirty="0"/>
              <a:t>(</a:t>
            </a:r>
            <a:r>
              <a:rPr lang="en-US" sz="2100" i="1" dirty="0"/>
              <a:t>g</a:t>
            </a:r>
            <a:r>
              <a:rPr lang="en-US" sz="2100" dirty="0"/>
              <a:t>)</a:t>
            </a:r>
            <a:r>
              <a:rPr lang="en-US" sz="2100" dirty="0">
                <a:sym typeface="Wingdings" pitchFamily="2" charset="2"/>
              </a:rPr>
              <a:t> + 10H</a:t>
            </a:r>
            <a:r>
              <a:rPr lang="en-US" sz="2100" baseline="-25000" dirty="0">
                <a:sym typeface="Wingdings" pitchFamily="2" charset="2"/>
              </a:rPr>
              <a:t>2</a:t>
            </a:r>
            <a:r>
              <a:rPr lang="en-US" sz="2100" dirty="0">
                <a:sym typeface="Wingdings" pitchFamily="2" charset="2"/>
              </a:rPr>
              <a:t>O</a:t>
            </a:r>
            <a:r>
              <a:rPr lang="en-US" sz="2100" dirty="0"/>
              <a:t>(</a:t>
            </a:r>
            <a:r>
              <a:rPr lang="en-US" sz="2100" i="1" dirty="0"/>
              <a:t>g</a:t>
            </a:r>
            <a:r>
              <a:rPr lang="en-US" sz="2100" dirty="0"/>
              <a:t>)</a:t>
            </a:r>
            <a:r>
              <a:rPr lang="en-US" sz="2100" dirty="0">
                <a:sym typeface="Wingdings" pitchFamily="2" charset="2"/>
              </a:rPr>
              <a:t> </a:t>
            </a:r>
          </a:p>
          <a:p>
            <a:pPr>
              <a:spcBef>
                <a:spcPts val="601"/>
              </a:spcBef>
            </a:pPr>
            <a:r>
              <a:rPr lang="en-US" sz="2100" dirty="0">
                <a:sym typeface="Wingdings" pitchFamily="2" charset="2"/>
              </a:rPr>
              <a:t>At a particular setting, the reaction of 100.0 g C</a:t>
            </a:r>
            <a:r>
              <a:rPr lang="en-US" sz="2100" baseline="-25000" dirty="0">
                <a:sym typeface="Wingdings" pitchFamily="2" charset="2"/>
              </a:rPr>
              <a:t>4</a:t>
            </a:r>
            <a:r>
              <a:rPr lang="en-US" sz="2100" dirty="0">
                <a:sym typeface="Wingdings" pitchFamily="2" charset="2"/>
              </a:rPr>
              <a:t>H</a:t>
            </a:r>
            <a:r>
              <a:rPr lang="en-US" sz="2100" baseline="-25000" dirty="0">
                <a:sym typeface="Wingdings" pitchFamily="2" charset="2"/>
              </a:rPr>
              <a:t>10</a:t>
            </a:r>
            <a:r>
              <a:rPr lang="en-US" sz="2100" dirty="0">
                <a:sym typeface="Wingdings" pitchFamily="2" charset="2"/>
              </a:rPr>
              <a:t> produces 285.0 g CO</a:t>
            </a:r>
            <a:r>
              <a:rPr lang="en-US" sz="2100" baseline="-25000" dirty="0">
                <a:sym typeface="Wingdings" pitchFamily="2" charset="2"/>
              </a:rPr>
              <a:t>2</a:t>
            </a:r>
            <a:r>
              <a:rPr lang="en-US" sz="2100" dirty="0">
                <a:sym typeface="Wingdings" pitchFamily="2" charset="2"/>
              </a:rPr>
              <a:t> (44.00 g/mol). What is the percent yield at this setting? </a:t>
            </a:r>
            <a:r>
              <a:rPr lang="en-US" sz="2100" dirty="0">
                <a:solidFill>
                  <a:srgbClr val="7030A0"/>
                </a:solidFill>
                <a:sym typeface="Wingdings" pitchFamily="2" charset="2"/>
              </a:rPr>
              <a:t>Calculate theoretical yield and percent yield</a:t>
            </a:r>
            <a:r>
              <a:rPr lang="en-US" sz="2100" dirty="0">
                <a:sym typeface="Wingdings" pitchFamily="2" charset="2"/>
              </a:rPr>
              <a:t>.</a:t>
            </a:r>
            <a:endParaRPr lang="en-US" sz="2100" dirty="0"/>
          </a:p>
          <a:p>
            <a:pPr marL="478165" indent="-478165"/>
            <a:r>
              <a:rPr lang="en-US" dirty="0">
                <a:solidFill>
                  <a:srgbClr val="C00000"/>
                </a:solidFill>
              </a:rPr>
              <a:t>Find </a:t>
            </a:r>
            <a:r>
              <a:rPr lang="en-US" dirty="0" err="1">
                <a:solidFill>
                  <a:srgbClr val="C00000"/>
                </a:solidFill>
              </a:rPr>
              <a:t>mol</a:t>
            </a:r>
            <a:r>
              <a:rPr lang="en-US" dirty="0">
                <a:solidFill>
                  <a:srgbClr val="C00000"/>
                </a:solidFill>
              </a:rPr>
              <a:t> C</a:t>
            </a:r>
            <a:r>
              <a:rPr lang="en-US" baseline="-25000" dirty="0">
                <a:solidFill>
                  <a:srgbClr val="C00000"/>
                </a:solidFill>
              </a:rPr>
              <a:t>4</a:t>
            </a:r>
            <a:r>
              <a:rPr lang="en-US" dirty="0">
                <a:solidFill>
                  <a:srgbClr val="C00000"/>
                </a:solidFill>
              </a:rPr>
              <a:t>H</a:t>
            </a:r>
            <a:r>
              <a:rPr lang="en-US" baseline="-25000" dirty="0">
                <a:solidFill>
                  <a:srgbClr val="C00000"/>
                </a:solidFill>
              </a:rPr>
              <a:t>10</a:t>
            </a:r>
            <a:r>
              <a:rPr lang="en-US" dirty="0">
                <a:solidFill>
                  <a:srgbClr val="C00000"/>
                </a:solidFill>
              </a:rPr>
              <a:t>:   </a:t>
            </a:r>
            <a:r>
              <a:rPr lang="en-US" dirty="0">
                <a:solidFill>
                  <a:srgbClr val="00B050"/>
                </a:solidFill>
                <a:sym typeface="Wingdings" panose="05000000000000000000" pitchFamily="2" charset="2"/>
              </a:rPr>
              <a:t>1</a:t>
            </a:r>
            <a:r>
              <a:rPr lang="en-US" dirty="0">
                <a:solidFill>
                  <a:srgbClr val="0070C0"/>
                </a:solidFill>
              </a:rPr>
              <a:t>00.0 g x 1 </a:t>
            </a:r>
            <a:r>
              <a:rPr lang="en-US" dirty="0" err="1">
                <a:solidFill>
                  <a:srgbClr val="0070C0"/>
                </a:solidFill>
              </a:rPr>
              <a:t>mol</a:t>
            </a:r>
            <a:r>
              <a:rPr lang="en-US" dirty="0">
                <a:solidFill>
                  <a:srgbClr val="0070C0"/>
                </a:solidFill>
              </a:rPr>
              <a:t>/58.00 g =  1.720 </a:t>
            </a:r>
            <a:r>
              <a:rPr lang="en-US" dirty="0" err="1">
                <a:solidFill>
                  <a:srgbClr val="0070C0"/>
                </a:solidFill>
              </a:rPr>
              <a:t>mol</a:t>
            </a:r>
            <a:endParaRPr lang="en-US" dirty="0">
              <a:solidFill>
                <a:srgbClr val="0070C0"/>
              </a:solidFill>
            </a:endParaRPr>
          </a:p>
          <a:p>
            <a:pPr marL="478165" indent="-478165"/>
            <a:r>
              <a:rPr lang="en-US" dirty="0">
                <a:solidFill>
                  <a:schemeClr val="tx1"/>
                </a:solidFill>
              </a:rPr>
              <a:t>Mole ratio </a:t>
            </a:r>
            <a:r>
              <a:rPr lang="en-US" dirty="0">
                <a:solidFill>
                  <a:srgbClr val="00B050"/>
                </a:solidFill>
              </a:rPr>
              <a:t>C</a:t>
            </a:r>
            <a:r>
              <a:rPr lang="en-US" baseline="-25000" dirty="0">
                <a:solidFill>
                  <a:srgbClr val="00B050"/>
                </a:solidFill>
              </a:rPr>
              <a:t>4</a:t>
            </a:r>
            <a:r>
              <a:rPr lang="en-US" dirty="0">
                <a:solidFill>
                  <a:srgbClr val="00B050"/>
                </a:solidFill>
              </a:rPr>
              <a:t>H</a:t>
            </a:r>
            <a:r>
              <a:rPr lang="en-US" baseline="-25000" dirty="0">
                <a:solidFill>
                  <a:srgbClr val="00B050"/>
                </a:solidFill>
              </a:rPr>
              <a:t>10</a:t>
            </a:r>
            <a:r>
              <a:rPr lang="en-US" dirty="0">
                <a:solidFill>
                  <a:srgbClr val="00B050"/>
                </a:solidFill>
              </a:rPr>
              <a:t> : CO</a:t>
            </a:r>
            <a:r>
              <a:rPr lang="en-US" baseline="-25000" dirty="0">
                <a:solidFill>
                  <a:srgbClr val="00B050"/>
                </a:solidFill>
              </a:rPr>
              <a:t>2</a:t>
            </a:r>
            <a:r>
              <a:rPr lang="en-US" dirty="0">
                <a:solidFill>
                  <a:srgbClr val="00B050"/>
                </a:solidFill>
              </a:rPr>
              <a:t> = 2:8  </a:t>
            </a:r>
            <a:r>
              <a:rPr lang="en-US" dirty="0">
                <a:solidFill>
                  <a:srgbClr val="00B050"/>
                </a:solidFill>
                <a:sym typeface="Wingdings" panose="05000000000000000000" pitchFamily="2" charset="2"/>
              </a:rPr>
              <a:t>   1.720/2 = X/8	X = 6.880 </a:t>
            </a:r>
            <a:r>
              <a:rPr lang="en-US" dirty="0" err="1">
                <a:solidFill>
                  <a:srgbClr val="00B050"/>
                </a:solidFill>
                <a:sym typeface="Wingdings" panose="05000000000000000000" pitchFamily="2" charset="2"/>
              </a:rPr>
              <a:t>mol</a:t>
            </a:r>
            <a:r>
              <a:rPr lang="en-US" dirty="0">
                <a:solidFill>
                  <a:srgbClr val="00B050"/>
                </a:solidFill>
                <a:sym typeface="Wingdings" panose="05000000000000000000" pitchFamily="2" charset="2"/>
              </a:rPr>
              <a:t> </a:t>
            </a:r>
            <a:r>
              <a:rPr lang="en-US" dirty="0">
                <a:solidFill>
                  <a:srgbClr val="00B050"/>
                </a:solidFill>
              </a:rPr>
              <a:t>CO</a:t>
            </a:r>
            <a:r>
              <a:rPr lang="en-US" baseline="-25000" dirty="0">
                <a:solidFill>
                  <a:srgbClr val="00B050"/>
                </a:solidFill>
              </a:rPr>
              <a:t>2</a:t>
            </a:r>
            <a:r>
              <a:rPr lang="en-US" dirty="0">
                <a:solidFill>
                  <a:srgbClr val="00B050"/>
                </a:solidFill>
              </a:rPr>
              <a:t> </a:t>
            </a:r>
          </a:p>
          <a:p>
            <a:pPr marL="478165" indent="-478165"/>
            <a:r>
              <a:rPr lang="en-US" dirty="0">
                <a:solidFill>
                  <a:srgbClr val="C00000"/>
                </a:solidFill>
              </a:rPr>
              <a:t>Convert </a:t>
            </a:r>
            <a:r>
              <a:rPr lang="en-US" dirty="0" err="1">
                <a:solidFill>
                  <a:srgbClr val="C00000"/>
                </a:solidFill>
              </a:rPr>
              <a:t>mol</a:t>
            </a:r>
            <a:r>
              <a:rPr lang="en-US" dirty="0">
                <a:solidFill>
                  <a:srgbClr val="C00000"/>
                </a:solidFill>
              </a:rPr>
              <a:t> to g CO</a:t>
            </a:r>
            <a:r>
              <a:rPr lang="en-US" baseline="-25000" dirty="0">
                <a:solidFill>
                  <a:srgbClr val="C00000"/>
                </a:solidFill>
              </a:rPr>
              <a:t>2</a:t>
            </a:r>
            <a:r>
              <a:rPr lang="en-US" dirty="0">
                <a:solidFill>
                  <a:srgbClr val="C00000"/>
                </a:solidFill>
              </a:rPr>
              <a:t> </a:t>
            </a:r>
            <a:r>
              <a:rPr lang="en-US" dirty="0">
                <a:sym typeface="Wingdings" panose="05000000000000000000" pitchFamily="2" charset="2"/>
              </a:rPr>
              <a:t> </a:t>
            </a:r>
            <a:r>
              <a:rPr lang="en-US" dirty="0">
                <a:solidFill>
                  <a:srgbClr val="7030A0"/>
                </a:solidFill>
              </a:rPr>
              <a:t>6.880 </a:t>
            </a:r>
            <a:r>
              <a:rPr lang="en-US" dirty="0" err="1">
                <a:solidFill>
                  <a:srgbClr val="7030A0"/>
                </a:solidFill>
              </a:rPr>
              <a:t>mol</a:t>
            </a:r>
            <a:r>
              <a:rPr lang="en-US" dirty="0">
                <a:solidFill>
                  <a:srgbClr val="7030A0"/>
                </a:solidFill>
              </a:rPr>
              <a:t> x 44.00 g/</a:t>
            </a:r>
            <a:r>
              <a:rPr lang="en-US" dirty="0" err="1">
                <a:solidFill>
                  <a:srgbClr val="7030A0"/>
                </a:solidFill>
              </a:rPr>
              <a:t>mol</a:t>
            </a:r>
            <a:r>
              <a:rPr lang="en-US" dirty="0">
                <a:solidFill>
                  <a:srgbClr val="7030A0"/>
                </a:solidFill>
              </a:rPr>
              <a:t> </a:t>
            </a:r>
          </a:p>
          <a:p>
            <a:pPr marL="478165" indent="-478165"/>
            <a:r>
              <a:rPr lang="en-US" dirty="0">
                <a:solidFill>
                  <a:srgbClr val="7030A0"/>
                </a:solidFill>
              </a:rPr>
              <a:t>				= </a:t>
            </a:r>
            <a:r>
              <a:rPr lang="en-US" b="1" dirty="0">
                <a:solidFill>
                  <a:srgbClr val="7030A0"/>
                </a:solidFill>
              </a:rPr>
              <a:t>302.7 g CO</a:t>
            </a:r>
            <a:r>
              <a:rPr lang="en-US" b="1" baseline="-25000" dirty="0">
                <a:solidFill>
                  <a:srgbClr val="7030A0"/>
                </a:solidFill>
              </a:rPr>
              <a:t>2</a:t>
            </a:r>
            <a:r>
              <a:rPr lang="en-US" dirty="0">
                <a:solidFill>
                  <a:srgbClr val="7030A0"/>
                </a:solidFill>
                <a:sym typeface="Wingdings" pitchFamily="2" charset="2"/>
              </a:rPr>
              <a:t> </a:t>
            </a:r>
            <a:r>
              <a:rPr lang="en-US" sz="2200" b="1" dirty="0">
                <a:solidFill>
                  <a:srgbClr val="FF0000"/>
                </a:solidFill>
                <a:effectLst>
                  <a:outerShdw blurRad="38100" dist="38100" dir="2700000" algn="tl">
                    <a:srgbClr val="000000">
                      <a:alpha val="43137"/>
                    </a:srgbClr>
                  </a:outerShdw>
                </a:effectLst>
                <a:sym typeface="Wingdings" pitchFamily="2" charset="2"/>
              </a:rPr>
              <a:t>theoretical yield </a:t>
            </a:r>
            <a:endParaRPr lang="en-US" sz="2200" b="1" dirty="0">
              <a:solidFill>
                <a:srgbClr val="FF0000"/>
              </a:solidFill>
              <a:effectLst>
                <a:outerShdw blurRad="38100" dist="38100" dir="2700000" algn="tl">
                  <a:srgbClr val="000000">
                    <a:alpha val="43137"/>
                  </a:srgbClr>
                </a:outerShdw>
              </a:effectLst>
            </a:endParaRPr>
          </a:p>
          <a:p>
            <a:pPr marL="478165" indent="-478165"/>
            <a:r>
              <a:rPr lang="en-US" b="1" dirty="0">
                <a:solidFill>
                  <a:srgbClr val="00B050"/>
                </a:solidFill>
                <a:effectLst>
                  <a:outerShdw blurRad="38100" dist="38100" dir="2700000" algn="tl">
                    <a:srgbClr val="000000">
                      <a:alpha val="43137"/>
                    </a:srgbClr>
                  </a:outerShdw>
                </a:effectLst>
              </a:rPr>
              <a:t>Actual Yield </a:t>
            </a:r>
            <a:r>
              <a:rPr lang="en-US" dirty="0">
                <a:sym typeface="Wingdings" pitchFamily="2" charset="2"/>
              </a:rPr>
              <a:t>CO</a:t>
            </a:r>
            <a:r>
              <a:rPr lang="en-US" baseline="-25000" dirty="0">
                <a:sym typeface="Wingdings" pitchFamily="2" charset="2"/>
              </a:rPr>
              <a:t>2</a:t>
            </a:r>
            <a:r>
              <a:rPr lang="en-US" dirty="0"/>
              <a:t>: </a:t>
            </a:r>
            <a:r>
              <a:rPr lang="en-US" dirty="0">
                <a:solidFill>
                  <a:srgbClr val="0070C0"/>
                </a:solidFill>
              </a:rPr>
              <a:t> 285.0 g</a:t>
            </a:r>
            <a:endParaRPr lang="en-US" b="1" dirty="0">
              <a:solidFill>
                <a:srgbClr val="FF0000"/>
              </a:solidFill>
            </a:endParaRPr>
          </a:p>
          <a:p>
            <a:endParaRPr lang="en-US" dirty="0"/>
          </a:p>
          <a:p>
            <a:endParaRPr lang="en-US" dirty="0"/>
          </a:p>
        </p:txBody>
      </p:sp>
      <p:sp>
        <p:nvSpPr>
          <p:cNvPr id="2" name="Title 1"/>
          <p:cNvSpPr>
            <a:spLocks noGrp="1"/>
          </p:cNvSpPr>
          <p:nvPr>
            <p:ph type="title"/>
          </p:nvPr>
        </p:nvSpPr>
        <p:spPr>
          <a:xfrm>
            <a:off x="6" y="0"/>
            <a:ext cx="9143994" cy="1371600"/>
          </a:xfrm>
        </p:spPr>
        <p:txBody>
          <a:bodyPr/>
          <a:lstStyle/>
          <a:p>
            <a:r>
              <a:rPr lang="en-US" dirty="0"/>
              <a:t>	Determining Percent Yield</a:t>
            </a:r>
          </a:p>
        </p:txBody>
      </p:sp>
      <p:pic>
        <p:nvPicPr>
          <p:cNvPr id="6" name="Picture 5"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881636" cy="952500"/>
          </a:xfrm>
          <a:prstGeom prst="rect">
            <a:avLst/>
          </a:prstGeom>
        </p:spPr>
      </p:pic>
      <p:sp>
        <p:nvSpPr>
          <p:cNvPr id="3" name="Arrow: Right 2">
            <a:extLst>
              <a:ext uri="{FF2B5EF4-FFF2-40B4-BE49-F238E27FC236}">
                <a16:creationId xmlns:a16="http://schemas.microsoft.com/office/drawing/2014/main" id="{56A5991B-42D1-4B57-BCF5-AC4FB9A2902D}"/>
              </a:ext>
            </a:extLst>
          </p:cNvPr>
          <p:cNvSpPr/>
          <p:nvPr/>
        </p:nvSpPr>
        <p:spPr bwMode="auto">
          <a:xfrm>
            <a:off x="6477000" y="6248400"/>
            <a:ext cx="1981200" cy="228600"/>
          </a:xfrm>
          <a:prstGeom prst="rightArrow">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39603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0" y="1377153"/>
            <a:ext cx="9143996" cy="5480848"/>
          </a:xfrm>
        </p:spPr>
        <p:txBody>
          <a:bodyPr lIns="182461" tIns="91229">
            <a:normAutofit fontScale="92500" lnSpcReduction="20000"/>
          </a:bodyPr>
          <a:lstStyle/>
          <a:p>
            <a:r>
              <a:rPr lang="en-US" sz="2100" dirty="0"/>
              <a:t>Butane (C</a:t>
            </a:r>
            <a:r>
              <a:rPr lang="en-US" sz="2100" baseline="-25000" dirty="0"/>
              <a:t>4</a:t>
            </a:r>
            <a:r>
              <a:rPr lang="en-US" sz="2100" dirty="0"/>
              <a:t>H</a:t>
            </a:r>
            <a:r>
              <a:rPr lang="en-US" sz="2100" baseline="-25000" dirty="0"/>
              <a:t>10</a:t>
            </a:r>
            <a:r>
              <a:rPr lang="en-US" sz="2100" dirty="0"/>
              <a:t>, 58.00 g/mol) is used in lighters and camp stoves. It reacts with oxygen according to the following equation:</a:t>
            </a:r>
          </a:p>
          <a:p>
            <a:pPr algn="ctr">
              <a:spcBef>
                <a:spcPts val="601"/>
              </a:spcBef>
            </a:pPr>
            <a:r>
              <a:rPr lang="en-US" sz="2100" dirty="0"/>
              <a:t>2C</a:t>
            </a:r>
            <a:r>
              <a:rPr lang="en-US" sz="2100" baseline="-25000" dirty="0"/>
              <a:t>4</a:t>
            </a:r>
            <a:r>
              <a:rPr lang="en-US" sz="2100" dirty="0"/>
              <a:t>H</a:t>
            </a:r>
            <a:r>
              <a:rPr lang="en-US" sz="2100" baseline="-25000" dirty="0"/>
              <a:t>10</a:t>
            </a:r>
            <a:r>
              <a:rPr lang="en-US" sz="2100" dirty="0"/>
              <a:t>(</a:t>
            </a:r>
            <a:r>
              <a:rPr lang="en-US" sz="2100" i="1" dirty="0"/>
              <a:t>l</a:t>
            </a:r>
            <a:r>
              <a:rPr lang="en-US" sz="2100" dirty="0"/>
              <a:t>) + 13O</a:t>
            </a:r>
            <a:r>
              <a:rPr lang="en-US" sz="2100" baseline="-25000" dirty="0"/>
              <a:t>2</a:t>
            </a:r>
            <a:r>
              <a:rPr lang="en-US" sz="2100" dirty="0"/>
              <a:t>(</a:t>
            </a:r>
            <a:r>
              <a:rPr lang="en-US" sz="2100" i="1" dirty="0"/>
              <a:t>g</a:t>
            </a:r>
            <a:r>
              <a:rPr lang="en-US" sz="2100" dirty="0"/>
              <a:t>) ⟶</a:t>
            </a:r>
            <a:r>
              <a:rPr lang="en-US" sz="2100" dirty="0">
                <a:sym typeface="Wingdings" pitchFamily="2" charset="2"/>
              </a:rPr>
              <a:t> 8CO</a:t>
            </a:r>
            <a:r>
              <a:rPr lang="en-US" sz="2100" baseline="-25000" dirty="0">
                <a:sym typeface="Wingdings" pitchFamily="2" charset="2"/>
              </a:rPr>
              <a:t>2</a:t>
            </a:r>
            <a:r>
              <a:rPr lang="en-US" sz="2100" dirty="0"/>
              <a:t>(</a:t>
            </a:r>
            <a:r>
              <a:rPr lang="en-US" sz="2100" i="1" dirty="0"/>
              <a:t>g</a:t>
            </a:r>
            <a:r>
              <a:rPr lang="en-US" sz="2100" dirty="0"/>
              <a:t>)</a:t>
            </a:r>
            <a:r>
              <a:rPr lang="en-US" sz="2100" dirty="0">
                <a:sym typeface="Wingdings" pitchFamily="2" charset="2"/>
              </a:rPr>
              <a:t> + 10H</a:t>
            </a:r>
            <a:r>
              <a:rPr lang="en-US" sz="2100" baseline="-25000" dirty="0">
                <a:sym typeface="Wingdings" pitchFamily="2" charset="2"/>
              </a:rPr>
              <a:t>2</a:t>
            </a:r>
            <a:r>
              <a:rPr lang="en-US" sz="2100" dirty="0">
                <a:sym typeface="Wingdings" pitchFamily="2" charset="2"/>
              </a:rPr>
              <a:t>O</a:t>
            </a:r>
            <a:r>
              <a:rPr lang="en-US" sz="2100" dirty="0"/>
              <a:t>(</a:t>
            </a:r>
            <a:r>
              <a:rPr lang="en-US" sz="2100" i="1" dirty="0"/>
              <a:t>g</a:t>
            </a:r>
            <a:r>
              <a:rPr lang="en-US" sz="2100" dirty="0"/>
              <a:t>)</a:t>
            </a:r>
            <a:r>
              <a:rPr lang="en-US" sz="2100" dirty="0">
                <a:sym typeface="Wingdings" pitchFamily="2" charset="2"/>
              </a:rPr>
              <a:t> </a:t>
            </a:r>
          </a:p>
          <a:p>
            <a:pPr>
              <a:spcBef>
                <a:spcPts val="601"/>
              </a:spcBef>
            </a:pPr>
            <a:r>
              <a:rPr lang="en-US" sz="2100" dirty="0">
                <a:sym typeface="Wingdings" pitchFamily="2" charset="2"/>
              </a:rPr>
              <a:t>At a particular setting, the reaction of 100.0 g C</a:t>
            </a:r>
            <a:r>
              <a:rPr lang="en-US" sz="2100" baseline="-25000" dirty="0">
                <a:sym typeface="Wingdings" pitchFamily="2" charset="2"/>
              </a:rPr>
              <a:t>4</a:t>
            </a:r>
            <a:r>
              <a:rPr lang="en-US" sz="2100" dirty="0">
                <a:sym typeface="Wingdings" pitchFamily="2" charset="2"/>
              </a:rPr>
              <a:t>H</a:t>
            </a:r>
            <a:r>
              <a:rPr lang="en-US" sz="2100" baseline="-25000" dirty="0">
                <a:sym typeface="Wingdings" pitchFamily="2" charset="2"/>
              </a:rPr>
              <a:t>10</a:t>
            </a:r>
            <a:r>
              <a:rPr lang="en-US" sz="2100" dirty="0">
                <a:sym typeface="Wingdings" pitchFamily="2" charset="2"/>
              </a:rPr>
              <a:t> produces 285.0 g CO</a:t>
            </a:r>
            <a:r>
              <a:rPr lang="en-US" sz="2100" baseline="-25000" dirty="0">
                <a:sym typeface="Wingdings" pitchFamily="2" charset="2"/>
              </a:rPr>
              <a:t>2</a:t>
            </a:r>
            <a:r>
              <a:rPr lang="en-US" sz="2100" dirty="0">
                <a:sym typeface="Wingdings" pitchFamily="2" charset="2"/>
              </a:rPr>
              <a:t> (44.00 g/mol). What is the percent yield at this setting? </a:t>
            </a:r>
            <a:r>
              <a:rPr lang="en-US" sz="2100" dirty="0">
                <a:solidFill>
                  <a:srgbClr val="7030A0"/>
                </a:solidFill>
                <a:sym typeface="Wingdings" pitchFamily="2" charset="2"/>
              </a:rPr>
              <a:t>Calculate theoretical yield and percent yield</a:t>
            </a:r>
            <a:r>
              <a:rPr lang="en-US" sz="2100" dirty="0">
                <a:sym typeface="Wingdings" pitchFamily="2" charset="2"/>
              </a:rPr>
              <a:t>.</a:t>
            </a:r>
            <a:endParaRPr lang="en-US" sz="2100" dirty="0"/>
          </a:p>
          <a:p>
            <a:pPr marL="478165" indent="-478165"/>
            <a:r>
              <a:rPr lang="en-US" dirty="0">
                <a:solidFill>
                  <a:srgbClr val="C00000"/>
                </a:solidFill>
              </a:rPr>
              <a:t>Find </a:t>
            </a:r>
            <a:r>
              <a:rPr lang="en-US" dirty="0" err="1">
                <a:solidFill>
                  <a:srgbClr val="C00000"/>
                </a:solidFill>
              </a:rPr>
              <a:t>mol</a:t>
            </a:r>
            <a:r>
              <a:rPr lang="en-US" dirty="0">
                <a:solidFill>
                  <a:srgbClr val="C00000"/>
                </a:solidFill>
              </a:rPr>
              <a:t> C</a:t>
            </a:r>
            <a:r>
              <a:rPr lang="en-US" baseline="-25000" dirty="0">
                <a:solidFill>
                  <a:srgbClr val="C00000"/>
                </a:solidFill>
              </a:rPr>
              <a:t>4</a:t>
            </a:r>
            <a:r>
              <a:rPr lang="en-US" dirty="0">
                <a:solidFill>
                  <a:srgbClr val="C00000"/>
                </a:solidFill>
              </a:rPr>
              <a:t>H</a:t>
            </a:r>
            <a:r>
              <a:rPr lang="en-US" baseline="-25000" dirty="0">
                <a:solidFill>
                  <a:srgbClr val="C00000"/>
                </a:solidFill>
              </a:rPr>
              <a:t>10</a:t>
            </a:r>
            <a:r>
              <a:rPr lang="en-US" dirty="0">
                <a:solidFill>
                  <a:srgbClr val="C00000"/>
                </a:solidFill>
              </a:rPr>
              <a:t>:   </a:t>
            </a:r>
            <a:r>
              <a:rPr lang="en-US" dirty="0">
                <a:solidFill>
                  <a:srgbClr val="00B050"/>
                </a:solidFill>
                <a:sym typeface="Wingdings" panose="05000000000000000000" pitchFamily="2" charset="2"/>
              </a:rPr>
              <a:t>1</a:t>
            </a:r>
            <a:r>
              <a:rPr lang="en-US" dirty="0">
                <a:solidFill>
                  <a:srgbClr val="0070C0"/>
                </a:solidFill>
              </a:rPr>
              <a:t>00.0 g x 1 </a:t>
            </a:r>
            <a:r>
              <a:rPr lang="en-US" dirty="0" err="1">
                <a:solidFill>
                  <a:srgbClr val="0070C0"/>
                </a:solidFill>
              </a:rPr>
              <a:t>mol</a:t>
            </a:r>
            <a:r>
              <a:rPr lang="en-US" dirty="0">
                <a:solidFill>
                  <a:srgbClr val="0070C0"/>
                </a:solidFill>
              </a:rPr>
              <a:t>/58.00 g =  1.720 </a:t>
            </a:r>
            <a:r>
              <a:rPr lang="en-US" dirty="0" err="1">
                <a:solidFill>
                  <a:srgbClr val="0070C0"/>
                </a:solidFill>
              </a:rPr>
              <a:t>mol</a:t>
            </a:r>
            <a:endParaRPr lang="en-US" dirty="0">
              <a:solidFill>
                <a:srgbClr val="0070C0"/>
              </a:solidFill>
            </a:endParaRPr>
          </a:p>
          <a:p>
            <a:pPr marL="478165" indent="-478165"/>
            <a:r>
              <a:rPr lang="en-US" dirty="0">
                <a:solidFill>
                  <a:schemeClr val="tx1"/>
                </a:solidFill>
              </a:rPr>
              <a:t>Mole ratio </a:t>
            </a:r>
            <a:r>
              <a:rPr lang="en-US" dirty="0">
                <a:solidFill>
                  <a:srgbClr val="00B050"/>
                </a:solidFill>
              </a:rPr>
              <a:t>C</a:t>
            </a:r>
            <a:r>
              <a:rPr lang="en-US" baseline="-25000" dirty="0">
                <a:solidFill>
                  <a:srgbClr val="00B050"/>
                </a:solidFill>
              </a:rPr>
              <a:t>4</a:t>
            </a:r>
            <a:r>
              <a:rPr lang="en-US" dirty="0">
                <a:solidFill>
                  <a:srgbClr val="00B050"/>
                </a:solidFill>
              </a:rPr>
              <a:t>H</a:t>
            </a:r>
            <a:r>
              <a:rPr lang="en-US" baseline="-25000" dirty="0">
                <a:solidFill>
                  <a:srgbClr val="00B050"/>
                </a:solidFill>
              </a:rPr>
              <a:t>10</a:t>
            </a:r>
            <a:r>
              <a:rPr lang="en-US" dirty="0">
                <a:solidFill>
                  <a:srgbClr val="00B050"/>
                </a:solidFill>
              </a:rPr>
              <a:t> : CO</a:t>
            </a:r>
            <a:r>
              <a:rPr lang="en-US" baseline="-25000" dirty="0">
                <a:solidFill>
                  <a:srgbClr val="00B050"/>
                </a:solidFill>
              </a:rPr>
              <a:t>2</a:t>
            </a:r>
            <a:r>
              <a:rPr lang="en-US" dirty="0">
                <a:solidFill>
                  <a:srgbClr val="00B050"/>
                </a:solidFill>
              </a:rPr>
              <a:t> = 2:8  </a:t>
            </a:r>
            <a:r>
              <a:rPr lang="en-US" dirty="0">
                <a:solidFill>
                  <a:srgbClr val="00B050"/>
                </a:solidFill>
                <a:sym typeface="Wingdings" panose="05000000000000000000" pitchFamily="2" charset="2"/>
              </a:rPr>
              <a:t>   1.720/2 = X/8	X = 6.880 </a:t>
            </a:r>
            <a:r>
              <a:rPr lang="en-US" dirty="0" err="1">
                <a:solidFill>
                  <a:srgbClr val="00B050"/>
                </a:solidFill>
                <a:sym typeface="Wingdings" panose="05000000000000000000" pitchFamily="2" charset="2"/>
              </a:rPr>
              <a:t>mol</a:t>
            </a:r>
            <a:r>
              <a:rPr lang="en-US" dirty="0">
                <a:solidFill>
                  <a:srgbClr val="00B050"/>
                </a:solidFill>
                <a:sym typeface="Wingdings" panose="05000000000000000000" pitchFamily="2" charset="2"/>
              </a:rPr>
              <a:t> </a:t>
            </a:r>
            <a:r>
              <a:rPr lang="en-US" dirty="0">
                <a:solidFill>
                  <a:srgbClr val="00B050"/>
                </a:solidFill>
              </a:rPr>
              <a:t>CO</a:t>
            </a:r>
            <a:r>
              <a:rPr lang="en-US" baseline="-25000" dirty="0">
                <a:solidFill>
                  <a:srgbClr val="00B050"/>
                </a:solidFill>
              </a:rPr>
              <a:t>2</a:t>
            </a:r>
            <a:r>
              <a:rPr lang="en-US" dirty="0">
                <a:solidFill>
                  <a:srgbClr val="00B050"/>
                </a:solidFill>
              </a:rPr>
              <a:t> </a:t>
            </a:r>
          </a:p>
          <a:p>
            <a:pPr marL="478165" indent="-478165"/>
            <a:r>
              <a:rPr lang="en-US" dirty="0">
                <a:solidFill>
                  <a:srgbClr val="C00000"/>
                </a:solidFill>
              </a:rPr>
              <a:t>Convert </a:t>
            </a:r>
            <a:r>
              <a:rPr lang="en-US" dirty="0" err="1">
                <a:solidFill>
                  <a:srgbClr val="C00000"/>
                </a:solidFill>
              </a:rPr>
              <a:t>mol</a:t>
            </a:r>
            <a:r>
              <a:rPr lang="en-US" dirty="0">
                <a:solidFill>
                  <a:srgbClr val="C00000"/>
                </a:solidFill>
              </a:rPr>
              <a:t> to g CO</a:t>
            </a:r>
            <a:r>
              <a:rPr lang="en-US" baseline="-25000" dirty="0">
                <a:solidFill>
                  <a:srgbClr val="C00000"/>
                </a:solidFill>
              </a:rPr>
              <a:t>2</a:t>
            </a:r>
            <a:r>
              <a:rPr lang="en-US" dirty="0">
                <a:solidFill>
                  <a:srgbClr val="C00000"/>
                </a:solidFill>
              </a:rPr>
              <a:t> </a:t>
            </a:r>
            <a:r>
              <a:rPr lang="en-US" dirty="0">
                <a:sym typeface="Wingdings" panose="05000000000000000000" pitchFamily="2" charset="2"/>
              </a:rPr>
              <a:t> </a:t>
            </a:r>
            <a:r>
              <a:rPr lang="en-US" dirty="0">
                <a:solidFill>
                  <a:srgbClr val="7030A0"/>
                </a:solidFill>
              </a:rPr>
              <a:t>6.880 </a:t>
            </a:r>
            <a:r>
              <a:rPr lang="en-US" dirty="0" err="1">
                <a:solidFill>
                  <a:srgbClr val="7030A0"/>
                </a:solidFill>
              </a:rPr>
              <a:t>mol</a:t>
            </a:r>
            <a:r>
              <a:rPr lang="en-US" dirty="0">
                <a:solidFill>
                  <a:srgbClr val="7030A0"/>
                </a:solidFill>
              </a:rPr>
              <a:t> x 44.00 g/</a:t>
            </a:r>
            <a:r>
              <a:rPr lang="en-US" dirty="0" err="1">
                <a:solidFill>
                  <a:srgbClr val="7030A0"/>
                </a:solidFill>
              </a:rPr>
              <a:t>mol</a:t>
            </a:r>
            <a:r>
              <a:rPr lang="en-US" dirty="0">
                <a:solidFill>
                  <a:srgbClr val="7030A0"/>
                </a:solidFill>
              </a:rPr>
              <a:t> </a:t>
            </a:r>
          </a:p>
          <a:p>
            <a:pPr marL="478165" indent="-478165"/>
            <a:r>
              <a:rPr lang="en-US" dirty="0">
                <a:solidFill>
                  <a:srgbClr val="7030A0"/>
                </a:solidFill>
              </a:rPr>
              <a:t>				= </a:t>
            </a:r>
            <a:r>
              <a:rPr lang="en-US" b="1" dirty="0">
                <a:solidFill>
                  <a:srgbClr val="7030A0"/>
                </a:solidFill>
              </a:rPr>
              <a:t>302.7 g CO</a:t>
            </a:r>
            <a:r>
              <a:rPr lang="en-US" b="1" baseline="-25000" dirty="0">
                <a:solidFill>
                  <a:srgbClr val="7030A0"/>
                </a:solidFill>
              </a:rPr>
              <a:t>2</a:t>
            </a:r>
            <a:r>
              <a:rPr lang="en-US" dirty="0">
                <a:solidFill>
                  <a:srgbClr val="7030A0"/>
                </a:solidFill>
                <a:sym typeface="Wingdings" pitchFamily="2" charset="2"/>
              </a:rPr>
              <a:t> </a:t>
            </a:r>
            <a:r>
              <a:rPr lang="en-US" sz="1700" dirty="0">
                <a:solidFill>
                  <a:srgbClr val="FF0000"/>
                </a:solidFill>
                <a:sym typeface="Wingdings" pitchFamily="2" charset="2"/>
              </a:rPr>
              <a:t>theoretical yield </a:t>
            </a:r>
            <a:endParaRPr lang="en-US" sz="1700" b="1" dirty="0">
              <a:solidFill>
                <a:srgbClr val="FF0000"/>
              </a:solidFill>
            </a:endParaRPr>
          </a:p>
          <a:p>
            <a:pPr marL="478165" indent="-478165"/>
            <a:r>
              <a:rPr lang="en-US" dirty="0"/>
              <a:t>Calculate Percent Yield </a:t>
            </a:r>
            <a:r>
              <a:rPr lang="en-US" dirty="0">
                <a:sym typeface="Wingdings" pitchFamily="2" charset="2"/>
              </a:rPr>
              <a:t>CO</a:t>
            </a:r>
            <a:r>
              <a:rPr lang="en-US" baseline="-25000" dirty="0">
                <a:sym typeface="Wingdings" pitchFamily="2" charset="2"/>
              </a:rPr>
              <a:t>2</a:t>
            </a:r>
            <a:r>
              <a:rPr lang="en-US" dirty="0"/>
              <a:t>:   </a:t>
            </a:r>
            <a:r>
              <a:rPr lang="en-US" sz="1900" i="1" dirty="0">
                <a:latin typeface="Times New Roman" panose="02020603050405020304" pitchFamily="18" charset="0"/>
                <a:cs typeface="Times New Roman" panose="02020603050405020304" pitchFamily="18" charset="0"/>
              </a:rPr>
              <a:t>% yield  =  actual yield / theoretical yield x 100 % </a:t>
            </a:r>
          </a:p>
          <a:p>
            <a:pPr marL="478165" indent="-478165">
              <a:spcBef>
                <a:spcPts val="601"/>
              </a:spcBef>
            </a:pPr>
            <a:r>
              <a:rPr lang="en-US" dirty="0">
                <a:solidFill>
                  <a:srgbClr val="0070C0"/>
                </a:solidFill>
              </a:rPr>
              <a:t>	 285.0 g / 302.7 g x 100% = </a:t>
            </a:r>
            <a:r>
              <a:rPr lang="en-US" sz="2900" b="1" dirty="0">
                <a:solidFill>
                  <a:srgbClr val="FF0000"/>
                </a:solidFill>
              </a:rPr>
              <a:t>94.15% </a:t>
            </a:r>
            <a:r>
              <a:rPr lang="en-US" b="1" dirty="0">
                <a:solidFill>
                  <a:srgbClr val="FF0000"/>
                </a:solidFill>
              </a:rPr>
              <a:t>CO</a:t>
            </a:r>
            <a:r>
              <a:rPr lang="en-US" b="1" baseline="-25000" dirty="0">
                <a:solidFill>
                  <a:srgbClr val="FF0000"/>
                </a:solidFill>
              </a:rPr>
              <a:t>2</a:t>
            </a:r>
            <a:endParaRPr lang="en-US" b="1" dirty="0">
              <a:solidFill>
                <a:srgbClr val="FF0000"/>
              </a:solidFill>
            </a:endParaRPr>
          </a:p>
          <a:p>
            <a:endParaRPr lang="en-US" dirty="0"/>
          </a:p>
          <a:p>
            <a:endParaRPr lang="en-US" dirty="0"/>
          </a:p>
        </p:txBody>
      </p:sp>
      <p:sp>
        <p:nvSpPr>
          <p:cNvPr id="2" name="Title 1"/>
          <p:cNvSpPr>
            <a:spLocks noGrp="1"/>
          </p:cNvSpPr>
          <p:nvPr>
            <p:ph type="title"/>
          </p:nvPr>
        </p:nvSpPr>
        <p:spPr>
          <a:xfrm>
            <a:off x="6" y="0"/>
            <a:ext cx="9143994" cy="1371600"/>
          </a:xfrm>
        </p:spPr>
        <p:txBody>
          <a:bodyPr/>
          <a:lstStyle/>
          <a:p>
            <a:r>
              <a:rPr lang="en-US" dirty="0"/>
              <a:t>	Determining Percent Yield</a:t>
            </a:r>
          </a:p>
        </p:txBody>
      </p:sp>
      <p:pic>
        <p:nvPicPr>
          <p:cNvPr id="6" name="Picture 5"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881636" cy="952500"/>
          </a:xfrm>
          <a:prstGeom prst="rect">
            <a:avLst/>
          </a:prstGeom>
        </p:spPr>
      </p:pic>
    </p:spTree>
    <p:extLst>
      <p:ext uri="{BB962C8B-B14F-4D97-AF65-F5344CB8AC3E}">
        <p14:creationId xmlns:p14="http://schemas.microsoft.com/office/powerpoint/2010/main" val="359373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fade">
                                      <p:cBhvr>
                                        <p:cTn id="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10" y="1600200"/>
            <a:ext cx="4250323" cy="5257800"/>
          </a:xfrm>
        </p:spPr>
        <p:txBody>
          <a:bodyPr lIns="182755" tIns="91376"/>
          <a:lstStyle/>
          <a:p>
            <a:pPr lvl="1"/>
            <a:r>
              <a:rPr lang="en-US" dirty="0"/>
              <a:t>Comparing the percent yield for different experimental conditions helps identify the most efficient process.</a:t>
            </a:r>
          </a:p>
          <a:p>
            <a:pPr lvl="1"/>
            <a:r>
              <a:rPr lang="en-US" dirty="0">
                <a:solidFill>
                  <a:srgbClr val="0070C0"/>
                </a:solidFill>
              </a:rPr>
              <a:t>Finding percent yield helps to determine the cost of production.</a:t>
            </a:r>
          </a:p>
          <a:p>
            <a:pPr lvl="1"/>
            <a:r>
              <a:rPr lang="en-US" dirty="0"/>
              <a:t>Large deviations in percent yield can indicate problems in a procedure or damage to equipment.</a:t>
            </a:r>
          </a:p>
          <a:p>
            <a:endParaRPr lang="en-US" dirty="0"/>
          </a:p>
        </p:txBody>
      </p:sp>
      <p:sp>
        <p:nvSpPr>
          <p:cNvPr id="2" name="Title 1"/>
          <p:cNvSpPr>
            <a:spLocks noGrp="1"/>
          </p:cNvSpPr>
          <p:nvPr>
            <p:ph type="title"/>
          </p:nvPr>
        </p:nvSpPr>
        <p:spPr>
          <a:xfrm>
            <a:off x="12" y="0"/>
            <a:ext cx="9143992" cy="1371600"/>
          </a:xfrm>
        </p:spPr>
        <p:txBody>
          <a:bodyPr/>
          <a:lstStyle/>
          <a:p>
            <a:r>
              <a:rPr lang="en-US" dirty="0"/>
              <a:t>Importance of Percent Yield</a:t>
            </a:r>
          </a:p>
        </p:txBody>
      </p:sp>
      <p:pic>
        <p:nvPicPr>
          <p:cNvPr id="321538" name="Picture 2" descr="File:Chemical Plant Western Reclam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8438" y="1788321"/>
            <a:ext cx="4644080" cy="4641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51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pPr lvl="1"/>
            <a:r>
              <a:rPr lang="en-US" dirty="0">
                <a:solidFill>
                  <a:srgbClr val="FF0000"/>
                </a:solidFill>
              </a:rPr>
              <a:t>Theoretical yield is the maximum amount of product a reaction can form as determined by the limiting reactant.</a:t>
            </a:r>
          </a:p>
          <a:p>
            <a:pPr lvl="1"/>
            <a:r>
              <a:rPr lang="en-US" dirty="0"/>
              <a:t>Actual yield is the observed amount of product formed in a specific reaction.</a:t>
            </a:r>
          </a:p>
          <a:p>
            <a:pPr lvl="2"/>
            <a:r>
              <a:rPr lang="en-US" dirty="0"/>
              <a:t>Actual yield is always less than theoretical yield.</a:t>
            </a:r>
          </a:p>
          <a:p>
            <a:pPr lvl="1"/>
            <a:r>
              <a:rPr lang="en-US" dirty="0">
                <a:solidFill>
                  <a:srgbClr val="00B050"/>
                </a:solidFill>
              </a:rPr>
              <a:t>Percent yield is the ratio of actual yield to theoretical yield, expressed as a percent.</a:t>
            </a:r>
          </a:p>
        </p:txBody>
      </p:sp>
      <p:sp>
        <p:nvSpPr>
          <p:cNvPr id="2" name="Title 1"/>
          <p:cNvSpPr>
            <a:spLocks noGrp="1"/>
          </p:cNvSpPr>
          <p:nvPr>
            <p:ph type="title"/>
          </p:nvPr>
        </p:nvSpPr>
        <p:spPr>
          <a:xfrm>
            <a:off x="10" y="0"/>
            <a:ext cx="9143996" cy="1371600"/>
          </a:xfrm>
        </p:spPr>
        <p:txBody>
          <a:bodyPr/>
          <a:lstStyle/>
          <a:p>
            <a:pPr marL="0" indent="0"/>
            <a:r>
              <a:rPr lang="en-US" dirty="0"/>
              <a:t>		</a:t>
            </a:r>
            <a:r>
              <a:rPr lang="en-US" dirty="0">
                <a:solidFill>
                  <a:srgbClr val="FFFF00"/>
                </a:solidFill>
              </a:rPr>
              <a:t>Theoretical Yield, Actual Yield, </a:t>
            </a:r>
            <a:br>
              <a:rPr lang="en-US" dirty="0">
                <a:solidFill>
                  <a:srgbClr val="FFFF00"/>
                </a:solidFill>
              </a:rPr>
            </a:br>
            <a:r>
              <a:rPr lang="en-US" dirty="0">
                <a:solidFill>
                  <a:srgbClr val="FFFF00"/>
                </a:solidFill>
              </a:rPr>
              <a:t>		and Percent Yield</a:t>
            </a:r>
          </a:p>
        </p:txBody>
      </p:sp>
      <p:graphicFrame>
        <p:nvGraphicFramePr>
          <p:cNvPr id="17" name="Object 16"/>
          <p:cNvGraphicFramePr>
            <a:graphicFrameLocks noChangeAspect="1"/>
          </p:cNvGraphicFramePr>
          <p:nvPr>
            <p:extLst>
              <p:ext uri="{D42A27DB-BD31-4B8C-83A1-F6EECF244321}">
                <p14:modId xmlns:p14="http://schemas.microsoft.com/office/powerpoint/2010/main" val="942101829"/>
              </p:ext>
            </p:extLst>
          </p:nvPr>
        </p:nvGraphicFramePr>
        <p:xfrm>
          <a:off x="2534718" y="5334000"/>
          <a:ext cx="3866095" cy="1016000"/>
        </p:xfrm>
        <a:graphic>
          <a:graphicData uri="http://schemas.openxmlformats.org/presentationml/2006/ole">
            <mc:AlternateContent xmlns:mc="http://schemas.openxmlformats.org/markup-compatibility/2006">
              <mc:Choice xmlns:v="urn:schemas-microsoft-com:vml" Requires="v">
                <p:oleObj name="Equation" r:id="rId3" imgW="2057400" imgH="406080" progId="">
                  <p:embed/>
                </p:oleObj>
              </mc:Choice>
              <mc:Fallback>
                <p:oleObj name="Equation" r:id="rId3" imgW="2057400" imgH="4060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4718" y="5334000"/>
                        <a:ext cx="3866095"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descr="lesson_summary-01.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450" y="104775"/>
            <a:ext cx="998538" cy="809625"/>
          </a:xfrm>
          <a:prstGeom prst="rect">
            <a:avLst/>
          </a:prstGeom>
        </p:spPr>
      </p:pic>
    </p:spTree>
    <p:extLst>
      <p:ext uri="{BB962C8B-B14F-4D97-AF65-F5344CB8AC3E}">
        <p14:creationId xmlns:p14="http://schemas.microsoft.com/office/powerpoint/2010/main" val="174489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solidFill>
                  <a:srgbClr val="FFFF00"/>
                </a:solidFill>
              </a:rPr>
              <a:t>Solving Problems Involving Limiting Reactants and Yield</a:t>
            </a:r>
          </a:p>
        </p:txBody>
      </p:sp>
      <p:sp>
        <p:nvSpPr>
          <p:cNvPr id="4" name="Content Placeholder 3"/>
          <p:cNvSpPr>
            <a:spLocks noGrp="1"/>
          </p:cNvSpPr>
          <p:nvPr>
            <p:ph idx="1"/>
          </p:nvPr>
        </p:nvSpPr>
        <p:spPr/>
        <p:txBody>
          <a:bodyPr/>
          <a:lstStyle/>
          <a:p>
            <a:pPr lvl="1"/>
            <a:r>
              <a:rPr lang="en-US" sz="2300" dirty="0"/>
              <a:t>Identification of the </a:t>
            </a:r>
            <a:r>
              <a:rPr lang="en-US" sz="2300" b="1" dirty="0">
                <a:solidFill>
                  <a:srgbClr val="0070C0"/>
                </a:solidFill>
                <a:effectLst>
                  <a:outerShdw blurRad="38100" dist="38100" dir="2700000" algn="tl">
                    <a:srgbClr val="000000">
                      <a:alpha val="43137"/>
                    </a:srgbClr>
                  </a:outerShdw>
                </a:effectLst>
              </a:rPr>
              <a:t>limiting reactant</a:t>
            </a:r>
            <a:r>
              <a:rPr lang="en-US" sz="2300" b="1" dirty="0">
                <a:effectLst>
                  <a:outerShdw blurRad="38100" dist="38100" dir="2700000" algn="tl">
                    <a:srgbClr val="000000">
                      <a:alpha val="43137"/>
                    </a:srgbClr>
                  </a:outerShdw>
                </a:effectLst>
              </a:rPr>
              <a:t> </a:t>
            </a:r>
            <a:r>
              <a:rPr lang="en-US" sz="2300" dirty="0"/>
              <a:t>allows the accurate determination of </a:t>
            </a:r>
            <a:r>
              <a:rPr lang="en-US" sz="2300" b="1" dirty="0">
                <a:solidFill>
                  <a:srgbClr val="00B050"/>
                </a:solidFill>
                <a:effectLst>
                  <a:outerShdw blurRad="38100" dist="38100" dir="2700000" algn="tl">
                    <a:srgbClr val="000000">
                      <a:alpha val="43137"/>
                    </a:srgbClr>
                  </a:outerShdw>
                </a:effectLst>
              </a:rPr>
              <a:t>theoretical yield</a:t>
            </a:r>
            <a:r>
              <a:rPr lang="en-US" sz="2300" dirty="0"/>
              <a:t>.</a:t>
            </a:r>
          </a:p>
          <a:p>
            <a:pPr lvl="1"/>
            <a:r>
              <a:rPr lang="en-US" sz="2300" b="1" dirty="0">
                <a:solidFill>
                  <a:srgbClr val="7030A0"/>
                </a:solidFill>
                <a:effectLst>
                  <a:outerShdw blurRad="38100" dist="38100" dir="2700000" algn="tl">
                    <a:srgbClr val="000000">
                      <a:alpha val="43137"/>
                    </a:srgbClr>
                  </a:outerShdw>
                </a:effectLst>
              </a:rPr>
              <a:t>Percent yield </a:t>
            </a:r>
            <a:r>
              <a:rPr lang="en-US" sz="2300" dirty="0"/>
              <a:t>is a comparison of </a:t>
            </a:r>
            <a:r>
              <a:rPr lang="en-US" sz="2300" b="1" dirty="0">
                <a:solidFill>
                  <a:srgbClr val="FFC000"/>
                </a:solidFill>
                <a:effectLst>
                  <a:outerShdw blurRad="38100" dist="38100" dir="2700000" algn="tl">
                    <a:srgbClr val="000000">
                      <a:alpha val="43137"/>
                    </a:srgbClr>
                  </a:outerShdw>
                </a:effectLst>
              </a:rPr>
              <a:t>actual yield </a:t>
            </a:r>
            <a:r>
              <a:rPr lang="en-US" sz="2300" dirty="0"/>
              <a:t>with theoretical yield.</a:t>
            </a:r>
          </a:p>
        </p:txBody>
      </p:sp>
      <p:sp>
        <p:nvSpPr>
          <p:cNvPr id="18" name="Content Placeholder 2"/>
          <p:cNvSpPr txBox="1">
            <a:spLocks/>
          </p:cNvSpPr>
          <p:nvPr/>
        </p:nvSpPr>
        <p:spPr bwMode="auto">
          <a:xfrm>
            <a:off x="1848650" y="3167623"/>
            <a:ext cx="1715617" cy="1099440"/>
          </a:xfrm>
          <a:prstGeom prst="roundRect">
            <a:avLst/>
          </a:prstGeom>
          <a:solidFill>
            <a:schemeClr val="tx2">
              <a:lumMod val="40000"/>
              <a:lumOff val="60000"/>
            </a:schemeClr>
          </a:solidFill>
          <a:ln w="28575" cap="flat" cmpd="sng" algn="ctr">
            <a:solidFill>
              <a:schemeClr val="accent2">
                <a:shade val="50000"/>
              </a:schemeClr>
            </a:solidFill>
            <a:prstDash val="solid"/>
          </a:ln>
        </p:spPr>
        <p:style>
          <a:lnRef idx="2">
            <a:schemeClr val="accent2">
              <a:shade val="50000"/>
            </a:schemeClr>
          </a:lnRef>
          <a:fillRef idx="1">
            <a:schemeClr val="accent2"/>
          </a:fillRef>
          <a:effectRef idx="0">
            <a:schemeClr val="accent2"/>
          </a:effectRef>
          <a:fontRef idx="minor">
            <a:schemeClr val="lt1"/>
          </a:fontRef>
        </p:style>
        <p:txBody>
          <a:bodyPr vert="horz" wrap="square" lIns="191877" tIns="95944" rIns="191877" bIns="95944" numCol="1" anchor="t" anchorCtr="0" compatLnSpc="1">
            <a:prstTxWarp prst="textNoShape">
              <a:avLst/>
            </a:prstTxWarp>
            <a:spAutoFit/>
          </a:bodyPr>
          <a:lstStyle>
            <a:lvl1pPr algn="l" rtl="0" eaLnBrk="1" fontAlgn="base" hangingPunct="1">
              <a:lnSpc>
                <a:spcPct val="113000"/>
              </a:lnSpc>
              <a:spcBef>
                <a:spcPts val="450"/>
              </a:spcBef>
              <a:spcAft>
                <a:spcPts val="0"/>
              </a:spcAft>
              <a:buClr>
                <a:srgbClr val="2877C4"/>
              </a:buClr>
              <a:buFont typeface="Arial Unicode MS" pitchFamily="34" charset="-128"/>
              <a:defRPr sz="800">
                <a:solidFill>
                  <a:schemeClr val="lt1"/>
                </a:solidFill>
                <a:latin typeface="+mn-lt"/>
                <a:ea typeface="+mn-ea"/>
                <a:cs typeface="+mn-cs"/>
              </a:defRPr>
            </a:lvl1pPr>
            <a:lvl2pPr marL="173038" indent="-173038" algn="l" rtl="0" eaLnBrk="1" fontAlgn="base" hangingPunct="1">
              <a:lnSpc>
                <a:spcPct val="113000"/>
              </a:lnSpc>
              <a:spcBef>
                <a:spcPts val="450"/>
              </a:spcBef>
              <a:spcAft>
                <a:spcPts val="0"/>
              </a:spcAft>
              <a:buClr>
                <a:schemeClr val="accent1"/>
              </a:buClr>
              <a:buFontTx/>
              <a:buNone/>
              <a:defRPr sz="800">
                <a:solidFill>
                  <a:schemeClr val="lt1"/>
                </a:solidFill>
                <a:latin typeface="+mn-lt"/>
                <a:ea typeface="+mn-ea"/>
                <a:cs typeface="+mn-cs"/>
              </a:defRPr>
            </a:lvl2pPr>
            <a:lvl3pPr marL="107950" indent="-107950" algn="l" rtl="0" eaLnBrk="1" fontAlgn="base" hangingPunct="1">
              <a:lnSpc>
                <a:spcPct val="113000"/>
              </a:lnSpc>
              <a:spcBef>
                <a:spcPts val="450"/>
              </a:spcBef>
              <a:spcAft>
                <a:spcPts val="0"/>
              </a:spcAft>
              <a:buClr>
                <a:schemeClr val="accent1"/>
              </a:buClr>
              <a:buFont typeface="Wingdings" charset="2"/>
              <a:buChar char="§"/>
              <a:defRPr sz="800">
                <a:solidFill>
                  <a:schemeClr val="lt1"/>
                </a:solidFill>
                <a:latin typeface="+mn-lt"/>
                <a:ea typeface="+mn-ea"/>
                <a:cs typeface="+mn-cs"/>
              </a:defRPr>
            </a:lvl3pPr>
            <a:lvl4pPr marL="710592" indent="-111761" algn="l" rtl="0" eaLnBrk="1" fontAlgn="base" hangingPunct="1">
              <a:lnSpc>
                <a:spcPct val="115000"/>
              </a:lnSpc>
              <a:spcBef>
                <a:spcPts val="0"/>
              </a:spcBef>
              <a:spcAft>
                <a:spcPts val="0"/>
              </a:spcAft>
              <a:buClr>
                <a:schemeClr val="accent4"/>
              </a:buClr>
              <a:buFont typeface="Arial" pitchFamily="34" charset="0"/>
              <a:buChar char="•"/>
              <a:defRPr sz="1100">
                <a:solidFill>
                  <a:schemeClr val="lt1"/>
                </a:solidFill>
                <a:latin typeface="+mn-lt"/>
                <a:ea typeface="+mn-ea"/>
                <a:cs typeface="+mn-cs"/>
              </a:defRPr>
            </a:lvl4pPr>
            <a:lvl5pPr marL="977913" indent="-107985" algn="l" rtl="0" eaLnBrk="1" fontAlgn="base" hangingPunct="1">
              <a:lnSpc>
                <a:spcPct val="115000"/>
              </a:lnSpc>
              <a:spcBef>
                <a:spcPct val="20000"/>
              </a:spcBef>
              <a:spcAft>
                <a:spcPct val="0"/>
              </a:spcAft>
              <a:buChar char="»"/>
              <a:defRPr sz="1100">
                <a:solidFill>
                  <a:schemeClr val="lt1"/>
                </a:solidFill>
                <a:latin typeface="+mn-lt"/>
                <a:ea typeface="+mn-ea"/>
                <a:cs typeface="+mn-cs"/>
              </a:defRPr>
            </a:lvl5pPr>
            <a:lvl6pPr marL="1195395"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6pPr>
            <a:lvl7pPr marL="1412876"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7pPr>
            <a:lvl8pPr marL="1630358"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8pPr>
            <a:lvl9pPr marL="1847839"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9pPr>
          </a:lstStyle>
          <a:p>
            <a:pPr algn="ctr"/>
            <a:r>
              <a:rPr lang="en-US" sz="2300" b="1" dirty="0">
                <a:solidFill>
                  <a:srgbClr val="000000"/>
                </a:solidFill>
              </a:rPr>
              <a:t>Limiting reactant</a:t>
            </a:r>
          </a:p>
        </p:txBody>
      </p:sp>
      <p:sp>
        <p:nvSpPr>
          <p:cNvPr id="19" name="Rounded Rectangle 18"/>
          <p:cNvSpPr/>
          <p:nvPr/>
        </p:nvSpPr>
        <p:spPr>
          <a:xfrm>
            <a:off x="5474167" y="3269569"/>
            <a:ext cx="2069634" cy="997568"/>
          </a:xfrm>
          <a:prstGeom prst="roundRect">
            <a:avLst/>
          </a:prstGeom>
          <a:solidFill>
            <a:srgbClr val="BEE593"/>
          </a:solidFill>
          <a:ln w="28575" cmpd="sng">
            <a:solidFill>
              <a:schemeClr val="accent3"/>
            </a:solidFill>
          </a:ln>
        </p:spPr>
        <p:txBody>
          <a:bodyPr wrap="square" lIns="191877" tIns="95944" rIns="191877" bIns="95944" anchor="ctr" anchorCtr="0">
            <a:spAutoFit/>
          </a:bodyPr>
          <a:lstStyle/>
          <a:p>
            <a:pPr algn="ctr" eaLnBrk="1" hangingPunct="1">
              <a:spcBef>
                <a:spcPts val="0"/>
              </a:spcBef>
              <a:buClr>
                <a:srgbClr val="2877C4"/>
              </a:buClr>
              <a:defRPr/>
            </a:pPr>
            <a:r>
              <a:rPr lang="en-US" sz="2300" b="1" dirty="0">
                <a:solidFill>
                  <a:srgbClr val="000000"/>
                </a:solidFill>
                <a:latin typeface="Arial" charset="0"/>
                <a:ea typeface="+mn-ea"/>
              </a:rPr>
              <a:t>Theoretical yield</a:t>
            </a:r>
          </a:p>
        </p:txBody>
      </p:sp>
      <p:sp>
        <p:nvSpPr>
          <p:cNvPr id="20" name="_s2055"/>
          <p:cNvSpPr>
            <a:spLocks noChangeArrowheads="1"/>
          </p:cNvSpPr>
          <p:nvPr/>
        </p:nvSpPr>
        <p:spPr bwMode="auto">
          <a:xfrm>
            <a:off x="1848650" y="5257879"/>
            <a:ext cx="1715617" cy="997568"/>
          </a:xfrm>
          <a:prstGeom prst="roundRect">
            <a:avLst/>
          </a:prstGeom>
          <a:solidFill>
            <a:schemeClr val="accent1">
              <a:lumMod val="40000"/>
              <a:lumOff val="60000"/>
            </a:schemeClr>
          </a:solidFill>
          <a:ln w="28575" cmpd="sng">
            <a:solidFill>
              <a:srgbClr val="FE8600"/>
            </a:solidFill>
            <a:miter lim="800000"/>
            <a:headEnd/>
            <a:tailEnd/>
          </a:ln>
        </p:spPr>
        <p:txBody>
          <a:bodyPr wrap="square" lIns="191877" tIns="95944" rIns="191877" bIns="95944" anchor="ctr">
            <a:spAutoFit/>
          </a:bodyPr>
          <a:lstStyle/>
          <a:p>
            <a:pPr algn="ctr" eaLnBrk="1" hangingPunct="1"/>
            <a:r>
              <a:rPr lang="en-US" sz="2300" b="1" dirty="0">
                <a:solidFill>
                  <a:srgbClr val="000000"/>
                </a:solidFill>
                <a:latin typeface="Arial" charset="0"/>
                <a:ea typeface="+mn-ea"/>
              </a:rPr>
              <a:t>Actual yield</a:t>
            </a:r>
          </a:p>
        </p:txBody>
      </p:sp>
      <p:sp>
        <p:nvSpPr>
          <p:cNvPr id="21" name="Rounded Rectangle 20"/>
          <p:cNvSpPr/>
          <p:nvPr/>
        </p:nvSpPr>
        <p:spPr>
          <a:xfrm>
            <a:off x="5519164" y="5250769"/>
            <a:ext cx="1715617" cy="997568"/>
          </a:xfrm>
          <a:prstGeom prst="roundRect">
            <a:avLst/>
          </a:prstGeom>
          <a:solidFill>
            <a:schemeClr val="accent6">
              <a:lumMod val="40000"/>
              <a:lumOff val="60000"/>
            </a:schemeClr>
          </a:solidFill>
          <a:ln w="28575" cmpd="sng">
            <a:solidFill>
              <a:schemeClr val="accent6"/>
            </a:solidFill>
          </a:ln>
        </p:spPr>
        <p:txBody>
          <a:bodyPr wrap="square" lIns="191877" tIns="95944" rIns="191877" bIns="95944" anchor="ctr" anchorCtr="0">
            <a:spAutoFit/>
          </a:bodyPr>
          <a:lstStyle/>
          <a:p>
            <a:pPr algn="ctr" eaLnBrk="1" hangingPunct="1">
              <a:spcBef>
                <a:spcPts val="0"/>
              </a:spcBef>
              <a:buClr>
                <a:srgbClr val="2877C4"/>
              </a:buClr>
              <a:defRPr/>
            </a:pPr>
            <a:r>
              <a:rPr lang="en-US" sz="2300" b="1" dirty="0">
                <a:solidFill>
                  <a:srgbClr val="000000"/>
                </a:solidFill>
                <a:latin typeface="Arial" charset="0"/>
                <a:ea typeface="+mn-ea"/>
              </a:rPr>
              <a:t>Percent yield</a:t>
            </a:r>
          </a:p>
        </p:txBody>
      </p:sp>
      <p:cxnSp>
        <p:nvCxnSpPr>
          <p:cNvPr id="22" name="Straight Arrow Connector 21"/>
          <p:cNvCxnSpPr/>
          <p:nvPr/>
        </p:nvCxnSpPr>
        <p:spPr bwMode="auto">
          <a:xfrm>
            <a:off x="3636750" y="3733800"/>
            <a:ext cx="1738944" cy="0"/>
          </a:xfrm>
          <a:prstGeom prst="straightConnector1">
            <a:avLst/>
          </a:prstGeom>
          <a:noFill/>
          <a:ln w="28575" cap="flat" cmpd="sng" algn="ctr">
            <a:solidFill>
              <a:schemeClr val="accent4"/>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p:nvPr/>
        </p:nvCxnSpPr>
        <p:spPr bwMode="auto">
          <a:xfrm>
            <a:off x="3636754" y="5791200"/>
            <a:ext cx="1819865" cy="0"/>
          </a:xfrm>
          <a:prstGeom prst="straightConnector1">
            <a:avLst/>
          </a:prstGeom>
          <a:noFill/>
          <a:ln w="28575" cap="flat" cmpd="sng" algn="ctr">
            <a:solidFill>
              <a:schemeClr val="accent4"/>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p:cNvCxnSpPr/>
          <p:nvPr/>
        </p:nvCxnSpPr>
        <p:spPr bwMode="auto">
          <a:xfrm>
            <a:off x="6376973" y="4466375"/>
            <a:ext cx="0" cy="639025"/>
          </a:xfrm>
          <a:prstGeom prst="straightConnector1">
            <a:avLst/>
          </a:prstGeom>
          <a:noFill/>
          <a:ln w="28575" cap="flat" cmpd="sng" algn="ctr">
            <a:solidFill>
              <a:schemeClr val="accent4"/>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 name="Picture 12" descr="lesson_summary-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 y="104775"/>
            <a:ext cx="1092518" cy="885825"/>
          </a:xfrm>
          <a:prstGeom prst="rect">
            <a:avLst/>
          </a:prstGeom>
        </p:spPr>
      </p:pic>
    </p:spTree>
    <p:extLst>
      <p:ext uri="{BB962C8B-B14F-4D97-AF65-F5344CB8AC3E}">
        <p14:creationId xmlns:p14="http://schemas.microsoft.com/office/powerpoint/2010/main" val="357417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up)">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47529" y="1203100"/>
            <a:ext cx="6248941" cy="713295"/>
          </a:xfrm>
          <a:prstGeom prst="rect">
            <a:avLst/>
          </a:prstGeom>
        </p:spPr>
      </p:pic>
      <p:sp>
        <p:nvSpPr>
          <p:cNvPr id="26"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solidFill>
                  <a:srgbClr val="000000"/>
                </a:solidFill>
              </a:rPr>
              <a:t>Chapter 12 Stoichiometry</a:t>
            </a:r>
          </a:p>
        </p:txBody>
      </p:sp>
      <p:sp>
        <p:nvSpPr>
          <p:cNvPr id="27" name="Title 1"/>
          <p:cNvSpPr>
            <a:spLocks noGrp="1"/>
          </p:cNvSpPr>
          <p:nvPr>
            <p:ph type="title"/>
          </p:nvPr>
        </p:nvSpPr>
        <p:spPr>
          <a:xfrm>
            <a:off x="3505200" y="76200"/>
            <a:ext cx="2057400" cy="685800"/>
          </a:xfrm>
          <a:solidFill>
            <a:schemeClr val="accent5"/>
          </a:solidFill>
        </p:spPr>
        <p:txBody>
          <a:bodyPr/>
          <a:lstStyle/>
          <a:p>
            <a:pPr algn="ctr"/>
            <a:r>
              <a:rPr lang="en-US" dirty="0"/>
              <a:t>Review</a:t>
            </a:r>
          </a:p>
        </p:txBody>
      </p:sp>
      <p:sp>
        <p:nvSpPr>
          <p:cNvPr id="5" name="Rectangle 4"/>
          <p:cNvSpPr/>
          <p:nvPr/>
        </p:nvSpPr>
        <p:spPr>
          <a:xfrm>
            <a:off x="155029" y="772924"/>
            <a:ext cx="8912771" cy="1508105"/>
          </a:xfrm>
          <a:prstGeom prst="rect">
            <a:avLst/>
          </a:prstGeom>
        </p:spPr>
        <p:txBody>
          <a:bodyPr wrap="square">
            <a:spAutoFit/>
          </a:bodyPr>
          <a:lstStyle/>
          <a:p>
            <a:pPr marL="0" lvl="1"/>
            <a:r>
              <a:rPr lang="en-US" sz="2300" dirty="0">
                <a:solidFill>
                  <a:srgbClr val="000000"/>
                </a:solidFill>
              </a:rPr>
              <a:t>Calcium carbonate, found in seashells, is decomposed by heating:</a:t>
            </a:r>
          </a:p>
          <a:p>
            <a:pPr marL="0" lvl="1"/>
            <a:endParaRPr lang="en-US" sz="2300" dirty="0">
              <a:solidFill>
                <a:srgbClr val="000000"/>
              </a:solidFill>
            </a:endParaRPr>
          </a:p>
          <a:p>
            <a:pPr marL="0" lvl="1"/>
            <a:endParaRPr lang="en-US" sz="2300" dirty="0">
              <a:solidFill>
                <a:srgbClr val="000000"/>
              </a:solidFill>
            </a:endParaRPr>
          </a:p>
          <a:p>
            <a:pPr marL="0" lvl="1"/>
            <a:r>
              <a:rPr lang="en-US" sz="2300" dirty="0">
                <a:solidFill>
                  <a:srgbClr val="000000"/>
                </a:solidFill>
              </a:rPr>
              <a:t>What is the theoretical yield of </a:t>
            </a:r>
            <a:r>
              <a:rPr lang="en-US" sz="2300" dirty="0" err="1">
                <a:solidFill>
                  <a:srgbClr val="000000"/>
                </a:solidFill>
              </a:rPr>
              <a:t>CaO</a:t>
            </a:r>
            <a:r>
              <a:rPr lang="en-US" sz="2300" dirty="0">
                <a:solidFill>
                  <a:srgbClr val="000000"/>
                </a:solidFill>
              </a:rPr>
              <a:t> if 24.8 g CaCO</a:t>
            </a:r>
            <a:r>
              <a:rPr lang="en-US" sz="2400" baseline="-25000" dirty="0">
                <a:solidFill>
                  <a:srgbClr val="000000"/>
                </a:solidFill>
              </a:rPr>
              <a:t>3</a:t>
            </a:r>
            <a:r>
              <a:rPr lang="en-US" sz="2300" dirty="0">
                <a:solidFill>
                  <a:srgbClr val="000000"/>
                </a:solidFill>
              </a:rPr>
              <a:t> is heated?</a:t>
            </a:r>
          </a:p>
        </p:txBody>
      </p:sp>
      <p:sp>
        <p:nvSpPr>
          <p:cNvPr id="6" name="Rectangle 5"/>
          <p:cNvSpPr/>
          <p:nvPr/>
        </p:nvSpPr>
        <p:spPr>
          <a:xfrm>
            <a:off x="0" y="2514600"/>
            <a:ext cx="9144000" cy="1938992"/>
          </a:xfrm>
          <a:prstGeom prst="rect">
            <a:avLst/>
          </a:prstGeom>
        </p:spPr>
        <p:txBody>
          <a:bodyPr wrap="square">
            <a:spAutoFit/>
          </a:bodyPr>
          <a:lstStyle/>
          <a:p>
            <a:pPr marL="478165" indent="-478165"/>
            <a:r>
              <a:rPr lang="en-US" sz="2400" dirty="0">
                <a:solidFill>
                  <a:srgbClr val="C00000"/>
                </a:solidFill>
              </a:rPr>
              <a:t>Find </a:t>
            </a:r>
            <a:r>
              <a:rPr lang="en-US" sz="2400" dirty="0" err="1">
                <a:solidFill>
                  <a:srgbClr val="C00000"/>
                </a:solidFill>
              </a:rPr>
              <a:t>mol</a:t>
            </a:r>
            <a:r>
              <a:rPr lang="en-US" sz="2400" dirty="0">
                <a:solidFill>
                  <a:srgbClr val="C00000"/>
                </a:solidFill>
              </a:rPr>
              <a:t> </a:t>
            </a:r>
            <a:r>
              <a:rPr lang="en-US" sz="2400" dirty="0">
                <a:solidFill>
                  <a:srgbClr val="000000"/>
                </a:solidFill>
              </a:rPr>
              <a:t>CaCO</a:t>
            </a:r>
            <a:r>
              <a:rPr lang="en-US" sz="2800" baseline="-25000" dirty="0">
                <a:solidFill>
                  <a:srgbClr val="000000"/>
                </a:solidFill>
              </a:rPr>
              <a:t>3</a:t>
            </a:r>
            <a:r>
              <a:rPr lang="en-US" sz="2400" dirty="0">
                <a:solidFill>
                  <a:srgbClr val="000000"/>
                </a:solidFill>
              </a:rPr>
              <a:t> </a:t>
            </a:r>
            <a:r>
              <a:rPr lang="en-US" sz="2400" dirty="0">
                <a:solidFill>
                  <a:srgbClr val="000000"/>
                </a:solidFill>
                <a:sym typeface="Wingdings" panose="05000000000000000000" pitchFamily="2" charset="2"/>
              </a:rPr>
              <a:t></a:t>
            </a:r>
            <a:r>
              <a:rPr lang="en-US" sz="2400" dirty="0">
                <a:solidFill>
                  <a:srgbClr val="C00000"/>
                </a:solidFill>
              </a:rPr>
              <a:t>  </a:t>
            </a:r>
            <a:r>
              <a:rPr lang="en-US" sz="2400" dirty="0">
                <a:solidFill>
                  <a:srgbClr val="0070C0"/>
                </a:solidFill>
              </a:rPr>
              <a:t> </a:t>
            </a:r>
          </a:p>
          <a:p>
            <a:pPr marL="478165" indent="-478165"/>
            <a:endParaRPr lang="en-US" sz="2400" dirty="0">
              <a:solidFill>
                <a:srgbClr val="0070C0"/>
              </a:solidFill>
            </a:endParaRPr>
          </a:p>
          <a:p>
            <a:pPr marL="478165" indent="-478165"/>
            <a:r>
              <a:rPr lang="en-US" sz="2400" dirty="0">
                <a:solidFill>
                  <a:srgbClr val="000000"/>
                </a:solidFill>
              </a:rPr>
              <a:t>Mole ratio CaCO</a:t>
            </a:r>
            <a:r>
              <a:rPr lang="en-US" sz="2800" baseline="-25000" dirty="0">
                <a:solidFill>
                  <a:srgbClr val="000000"/>
                </a:solidFill>
              </a:rPr>
              <a:t>3</a:t>
            </a:r>
            <a:r>
              <a:rPr lang="en-US" sz="2400" dirty="0">
                <a:solidFill>
                  <a:srgbClr val="00B050"/>
                </a:solidFill>
              </a:rPr>
              <a:t> </a:t>
            </a:r>
            <a:r>
              <a:rPr lang="en-US" sz="2400" dirty="0">
                <a:sym typeface="Wingdings" panose="05000000000000000000" pitchFamily="2" charset="2"/>
              </a:rPr>
              <a:t></a:t>
            </a:r>
            <a:r>
              <a:rPr lang="en-US" sz="2400" dirty="0">
                <a:solidFill>
                  <a:srgbClr val="00B050"/>
                </a:solidFill>
              </a:rPr>
              <a:t>  </a:t>
            </a:r>
          </a:p>
          <a:p>
            <a:pPr marL="478165" indent="-478165"/>
            <a:r>
              <a:rPr lang="en-US" sz="2400" dirty="0">
                <a:solidFill>
                  <a:srgbClr val="00B050"/>
                </a:solidFill>
              </a:rPr>
              <a:t> </a:t>
            </a:r>
          </a:p>
          <a:p>
            <a:pPr marL="478165" indent="-478165">
              <a:tabLst>
                <a:tab pos="6637338" algn="l"/>
              </a:tabLst>
            </a:pPr>
            <a:r>
              <a:rPr lang="en-US" sz="2400" dirty="0">
                <a:solidFill>
                  <a:srgbClr val="C00000"/>
                </a:solidFill>
              </a:rPr>
              <a:t>Convert </a:t>
            </a:r>
            <a:r>
              <a:rPr lang="en-US" sz="2400" dirty="0" err="1">
                <a:solidFill>
                  <a:srgbClr val="C00000"/>
                </a:solidFill>
              </a:rPr>
              <a:t>mol</a:t>
            </a:r>
            <a:r>
              <a:rPr lang="en-US" sz="2400" dirty="0">
                <a:solidFill>
                  <a:srgbClr val="C00000"/>
                </a:solidFill>
              </a:rPr>
              <a:t> to g </a:t>
            </a:r>
            <a:r>
              <a:rPr lang="en-US" sz="2400" dirty="0" err="1">
                <a:solidFill>
                  <a:srgbClr val="C00000"/>
                </a:solidFill>
              </a:rPr>
              <a:t>CaO</a:t>
            </a:r>
            <a:r>
              <a:rPr lang="en-US" sz="2400" dirty="0">
                <a:solidFill>
                  <a:srgbClr val="C00000"/>
                </a:solidFill>
              </a:rPr>
              <a:t> </a:t>
            </a:r>
            <a:r>
              <a:rPr lang="en-US" sz="2400" dirty="0">
                <a:solidFill>
                  <a:srgbClr val="000000"/>
                </a:solidFill>
                <a:sym typeface="Wingdings" panose="05000000000000000000" pitchFamily="2" charset="2"/>
              </a:rPr>
              <a:t> </a:t>
            </a:r>
            <a:r>
              <a:rPr lang="en-US" sz="2400" dirty="0">
                <a:solidFill>
                  <a:srgbClr val="7030A0"/>
                </a:solidFill>
                <a:sym typeface="Wingdings" pitchFamily="2" charset="2"/>
              </a:rPr>
              <a:t> 	</a:t>
            </a:r>
            <a:r>
              <a:rPr lang="en-US" sz="2400" dirty="0">
                <a:solidFill>
                  <a:srgbClr val="FF0000"/>
                </a:solidFill>
                <a:sym typeface="Wingdings" pitchFamily="2" charset="2"/>
              </a:rPr>
              <a:t> </a:t>
            </a:r>
            <a:endParaRPr lang="en-US" sz="2400" b="1" dirty="0">
              <a:solidFill>
                <a:srgbClr val="FF0000"/>
              </a:solidFill>
            </a:endParaRPr>
          </a:p>
        </p:txBody>
      </p:sp>
    </p:spTree>
    <p:extLst>
      <p:ext uri="{BB962C8B-B14F-4D97-AF65-F5344CB8AC3E}">
        <p14:creationId xmlns:p14="http://schemas.microsoft.com/office/powerpoint/2010/main" val="398694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a:t>	Solve Stoichiometric Problems</a:t>
            </a:r>
          </a:p>
        </p:txBody>
      </p:sp>
      <p:sp>
        <p:nvSpPr>
          <p:cNvPr id="9" name="Content Placeholder 8"/>
          <p:cNvSpPr>
            <a:spLocks noGrp="1"/>
          </p:cNvSpPr>
          <p:nvPr>
            <p:ph sz="quarter" idx="16"/>
          </p:nvPr>
        </p:nvSpPr>
        <p:spPr>
          <a:xfrm>
            <a:off x="35" y="1377155"/>
            <a:ext cx="9143955" cy="5480845"/>
          </a:xfrm>
        </p:spPr>
        <p:txBody>
          <a:bodyPr lIns="182125" tIns="91061" rIns="91061" bIns="91061"/>
          <a:lstStyle/>
          <a:p>
            <a:r>
              <a:rPr lang="en-US" sz="2000" dirty="0"/>
              <a:t>Consider the combustion of acetylene (C</a:t>
            </a:r>
            <a:r>
              <a:rPr lang="en-US" sz="2000" baseline="-25000" dirty="0"/>
              <a:t>2</a:t>
            </a:r>
            <a:r>
              <a:rPr lang="en-US" sz="2000" dirty="0"/>
              <a:t>H</a:t>
            </a:r>
            <a:r>
              <a:rPr lang="en-US" sz="2000" baseline="-25000" dirty="0"/>
              <a:t>2</a:t>
            </a:r>
            <a:r>
              <a:rPr lang="en-US" sz="2000" dirty="0"/>
              <a:t>) in a welding torch:</a:t>
            </a:r>
          </a:p>
          <a:p>
            <a:pPr algn="ctr"/>
            <a:r>
              <a:rPr lang="en-US" sz="2000" dirty="0"/>
              <a:t>2C</a:t>
            </a:r>
            <a:r>
              <a:rPr lang="en-US" sz="2000" baseline="-25000" dirty="0"/>
              <a:t>2</a:t>
            </a:r>
            <a:r>
              <a:rPr lang="en-US" sz="2000" dirty="0"/>
              <a:t>H</a:t>
            </a:r>
            <a:r>
              <a:rPr lang="en-US" sz="2000" baseline="-25000" dirty="0"/>
              <a:t>2</a:t>
            </a:r>
            <a:r>
              <a:rPr lang="en-US" sz="2000" dirty="0"/>
              <a:t>(l) + 5O</a:t>
            </a:r>
            <a:r>
              <a:rPr lang="en-US" sz="2000" baseline="-25000" dirty="0"/>
              <a:t>2</a:t>
            </a:r>
            <a:r>
              <a:rPr lang="en-US" sz="2000" dirty="0"/>
              <a:t>(g) ⟶</a:t>
            </a:r>
            <a:r>
              <a:rPr lang="en-US" sz="2000" dirty="0">
                <a:sym typeface="Wingdings" pitchFamily="2" charset="2"/>
              </a:rPr>
              <a:t> 4CO</a:t>
            </a:r>
            <a:r>
              <a:rPr lang="en-US" sz="2000" baseline="-25000" dirty="0">
                <a:sym typeface="Wingdings" pitchFamily="2" charset="2"/>
              </a:rPr>
              <a:t>2</a:t>
            </a:r>
            <a:r>
              <a:rPr lang="en-US" sz="2000" dirty="0">
                <a:sym typeface="Wingdings" pitchFamily="2" charset="2"/>
              </a:rPr>
              <a:t>(g) + 2H</a:t>
            </a:r>
            <a:r>
              <a:rPr lang="en-US" sz="2000" baseline="-25000" dirty="0">
                <a:sym typeface="Wingdings" pitchFamily="2" charset="2"/>
              </a:rPr>
              <a:t>2</a:t>
            </a:r>
            <a:r>
              <a:rPr lang="en-US" sz="2000" dirty="0">
                <a:sym typeface="Wingdings" pitchFamily="2" charset="2"/>
              </a:rPr>
              <a:t>O(g)</a:t>
            </a:r>
            <a:endParaRPr lang="en-US" sz="2000" dirty="0"/>
          </a:p>
          <a:p>
            <a:r>
              <a:rPr lang="en-US" sz="1800" dirty="0"/>
              <a:t>How many grams of oxygen would be required to react completely with 859 g C</a:t>
            </a:r>
            <a:r>
              <a:rPr lang="en-US" sz="1800" baseline="-25000" dirty="0"/>
              <a:t>2</a:t>
            </a:r>
            <a:r>
              <a:rPr lang="en-US" sz="1800" dirty="0"/>
              <a:t>H</a:t>
            </a:r>
            <a:r>
              <a:rPr lang="en-US" sz="1800" baseline="-25000" dirty="0"/>
              <a:t>2</a:t>
            </a:r>
            <a:r>
              <a:rPr lang="en-US" sz="1800" dirty="0"/>
              <a:t>?</a:t>
            </a:r>
            <a:endParaRPr lang="en-US" sz="1600" dirty="0"/>
          </a:p>
        </p:txBody>
      </p:sp>
      <p:pic>
        <p:nvPicPr>
          <p:cNvPr id="10" name="Picture 9"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spTree>
    <p:extLst>
      <p:ext uri="{BB962C8B-B14F-4D97-AF65-F5344CB8AC3E}">
        <p14:creationId xmlns:p14="http://schemas.microsoft.com/office/powerpoint/2010/main" val="216583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9000" name="Group 40"/>
          <p:cNvGrpSpPr>
            <a:grpSpLocks/>
          </p:cNvGrpSpPr>
          <p:nvPr/>
        </p:nvGrpSpPr>
        <p:grpSpPr bwMode="auto">
          <a:xfrm>
            <a:off x="1143000" y="5029200"/>
            <a:ext cx="7010399" cy="1219200"/>
            <a:chOff x="144" y="2976"/>
            <a:chExt cx="3120" cy="1056"/>
          </a:xfrm>
        </p:grpSpPr>
        <p:sp>
          <p:nvSpPr>
            <p:cNvPr id="168998" name="Text Box 38"/>
            <p:cNvSpPr txBox="1">
              <a:spLocks noChangeArrowheads="1"/>
            </p:cNvSpPr>
            <p:nvPr/>
          </p:nvSpPr>
          <p:spPr bwMode="auto">
            <a:xfrm>
              <a:off x="280" y="3024"/>
              <a:ext cx="2984" cy="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300" dirty="0">
                  <a:solidFill>
                    <a:srgbClr val="0070C0"/>
                  </a:solidFill>
                </a:rPr>
                <a:t>If there is an excess of a reactant, then there is more than enough of that reactant and it will not limit the yield of the reaction.</a:t>
              </a:r>
            </a:p>
          </p:txBody>
        </p:sp>
        <p:sp>
          <p:nvSpPr>
            <p:cNvPr id="168999" name="AutoShape 39"/>
            <p:cNvSpPr>
              <a:spLocks noChangeArrowheads="1"/>
            </p:cNvSpPr>
            <p:nvPr/>
          </p:nvSpPr>
          <p:spPr bwMode="auto">
            <a:xfrm>
              <a:off x="144" y="2976"/>
              <a:ext cx="3120" cy="1056"/>
            </a:xfrm>
            <a:prstGeom prst="roundRect">
              <a:avLst>
                <a:gd name="adj" fmla="val 16667"/>
              </a:avLst>
            </a:prstGeom>
            <a:noFill/>
            <a:ln w="2540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3" name="Picture 2"/>
          <p:cNvPicPr>
            <a:picLocks noChangeAspect="1"/>
          </p:cNvPicPr>
          <p:nvPr/>
        </p:nvPicPr>
        <p:blipFill>
          <a:blip r:embed="rId3"/>
          <a:stretch>
            <a:fillRect/>
          </a:stretch>
        </p:blipFill>
        <p:spPr>
          <a:xfrm>
            <a:off x="1447529" y="1203100"/>
            <a:ext cx="6248941" cy="713295"/>
          </a:xfrm>
          <a:prstGeom prst="rect">
            <a:avLst/>
          </a:prstGeom>
        </p:spPr>
      </p:pic>
      <p:sp>
        <p:nvSpPr>
          <p:cNvPr id="26"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t>Chapter 12 Stoichiometry</a:t>
            </a:r>
          </a:p>
        </p:txBody>
      </p:sp>
      <p:sp>
        <p:nvSpPr>
          <p:cNvPr id="27" name="Title 1"/>
          <p:cNvSpPr>
            <a:spLocks noGrp="1"/>
          </p:cNvSpPr>
          <p:nvPr>
            <p:ph type="title"/>
          </p:nvPr>
        </p:nvSpPr>
        <p:spPr>
          <a:xfrm>
            <a:off x="3505200" y="76200"/>
            <a:ext cx="2057400" cy="685800"/>
          </a:xfrm>
          <a:solidFill>
            <a:schemeClr val="accent5"/>
          </a:solidFill>
        </p:spPr>
        <p:txBody>
          <a:bodyPr/>
          <a:lstStyle/>
          <a:p>
            <a:pPr algn="ctr"/>
            <a:r>
              <a:rPr lang="en-US" dirty="0"/>
              <a:t>Review</a:t>
            </a:r>
          </a:p>
        </p:txBody>
      </p:sp>
      <p:sp>
        <p:nvSpPr>
          <p:cNvPr id="5" name="Rectangle 4"/>
          <p:cNvSpPr/>
          <p:nvPr/>
        </p:nvSpPr>
        <p:spPr>
          <a:xfrm>
            <a:off x="155029" y="772924"/>
            <a:ext cx="8912771" cy="1508105"/>
          </a:xfrm>
          <a:prstGeom prst="rect">
            <a:avLst/>
          </a:prstGeom>
        </p:spPr>
        <p:txBody>
          <a:bodyPr wrap="square">
            <a:spAutoFit/>
          </a:bodyPr>
          <a:lstStyle/>
          <a:p>
            <a:pPr marL="0" lvl="1"/>
            <a:r>
              <a:rPr lang="en-US" sz="2300" dirty="0"/>
              <a:t>Calcium carbonate, found in seashells, is decomposed by heating:</a:t>
            </a:r>
          </a:p>
          <a:p>
            <a:pPr marL="0" lvl="1"/>
            <a:endParaRPr lang="en-US" sz="2300" dirty="0"/>
          </a:p>
          <a:p>
            <a:pPr marL="0" lvl="1"/>
            <a:endParaRPr lang="en-US" sz="2300" dirty="0"/>
          </a:p>
          <a:p>
            <a:pPr marL="0" lvl="1"/>
            <a:r>
              <a:rPr lang="en-US" sz="2300" dirty="0"/>
              <a:t>What is the theoretical yield of </a:t>
            </a:r>
            <a:r>
              <a:rPr lang="en-US" sz="2300" dirty="0" err="1"/>
              <a:t>CaO</a:t>
            </a:r>
            <a:r>
              <a:rPr lang="en-US" sz="2300" dirty="0"/>
              <a:t> if 24.8 g CaCO</a:t>
            </a:r>
            <a:r>
              <a:rPr lang="en-US" sz="2400" baseline="-25000" dirty="0"/>
              <a:t>3</a:t>
            </a:r>
            <a:r>
              <a:rPr lang="en-US" sz="2300" dirty="0"/>
              <a:t> is heated?</a:t>
            </a:r>
          </a:p>
        </p:txBody>
      </p:sp>
      <p:sp>
        <p:nvSpPr>
          <p:cNvPr id="6" name="Rectangle 5"/>
          <p:cNvSpPr/>
          <p:nvPr/>
        </p:nvSpPr>
        <p:spPr>
          <a:xfrm>
            <a:off x="0" y="2514600"/>
            <a:ext cx="9144000" cy="2308324"/>
          </a:xfrm>
          <a:prstGeom prst="rect">
            <a:avLst/>
          </a:prstGeom>
        </p:spPr>
        <p:txBody>
          <a:bodyPr wrap="square">
            <a:spAutoFit/>
          </a:bodyPr>
          <a:lstStyle/>
          <a:p>
            <a:pPr marL="478165" indent="-478165"/>
            <a:r>
              <a:rPr lang="en-US" sz="2400" dirty="0">
                <a:solidFill>
                  <a:srgbClr val="C00000"/>
                </a:solidFill>
              </a:rPr>
              <a:t>Find </a:t>
            </a:r>
            <a:r>
              <a:rPr lang="en-US" sz="2400" dirty="0" err="1">
                <a:solidFill>
                  <a:srgbClr val="C00000"/>
                </a:solidFill>
              </a:rPr>
              <a:t>mol</a:t>
            </a:r>
            <a:r>
              <a:rPr lang="en-US" sz="2400" dirty="0">
                <a:solidFill>
                  <a:srgbClr val="C00000"/>
                </a:solidFill>
              </a:rPr>
              <a:t> </a:t>
            </a:r>
            <a:r>
              <a:rPr lang="en-US" sz="2400" dirty="0"/>
              <a:t>CaCO</a:t>
            </a:r>
            <a:r>
              <a:rPr lang="en-US" sz="2800" baseline="-25000" dirty="0"/>
              <a:t>3</a:t>
            </a:r>
            <a:r>
              <a:rPr lang="en-US" sz="2400" dirty="0"/>
              <a:t> </a:t>
            </a:r>
            <a:r>
              <a:rPr lang="en-US" sz="2400" dirty="0">
                <a:sym typeface="Wingdings" panose="05000000000000000000" pitchFamily="2" charset="2"/>
              </a:rPr>
              <a:t></a:t>
            </a:r>
            <a:r>
              <a:rPr lang="en-US" sz="2400" dirty="0">
                <a:solidFill>
                  <a:srgbClr val="C00000"/>
                </a:solidFill>
              </a:rPr>
              <a:t>  </a:t>
            </a:r>
            <a:r>
              <a:rPr lang="en-US" sz="2400" dirty="0">
                <a:solidFill>
                  <a:srgbClr val="0070C0"/>
                </a:solidFill>
              </a:rPr>
              <a:t>24.8 g x 1 </a:t>
            </a:r>
            <a:r>
              <a:rPr lang="en-US" sz="2400" dirty="0" err="1">
                <a:solidFill>
                  <a:srgbClr val="0070C0"/>
                </a:solidFill>
              </a:rPr>
              <a:t>mol</a:t>
            </a:r>
            <a:r>
              <a:rPr lang="en-US" sz="2400" dirty="0">
                <a:solidFill>
                  <a:srgbClr val="0070C0"/>
                </a:solidFill>
              </a:rPr>
              <a:t>/100.1 g =  0.250 </a:t>
            </a:r>
            <a:r>
              <a:rPr lang="en-US" sz="2400" dirty="0" err="1">
                <a:solidFill>
                  <a:srgbClr val="0070C0"/>
                </a:solidFill>
              </a:rPr>
              <a:t>mol</a:t>
            </a:r>
            <a:endParaRPr lang="en-US" sz="2400" dirty="0">
              <a:solidFill>
                <a:srgbClr val="0070C0"/>
              </a:solidFill>
            </a:endParaRPr>
          </a:p>
          <a:p>
            <a:pPr marL="478165" indent="-478165"/>
            <a:endParaRPr lang="en-US" sz="2400" dirty="0">
              <a:solidFill>
                <a:srgbClr val="0070C0"/>
              </a:solidFill>
            </a:endParaRPr>
          </a:p>
          <a:p>
            <a:pPr marL="478165" indent="-478165"/>
            <a:r>
              <a:rPr lang="en-US" sz="2400" dirty="0"/>
              <a:t>Mole ratio CaCO</a:t>
            </a:r>
            <a:r>
              <a:rPr lang="en-US" sz="2800" baseline="-25000" dirty="0"/>
              <a:t>3</a:t>
            </a:r>
            <a:r>
              <a:rPr lang="en-US" sz="2400" dirty="0">
                <a:solidFill>
                  <a:srgbClr val="00B050"/>
                </a:solidFill>
              </a:rPr>
              <a:t> </a:t>
            </a:r>
            <a:r>
              <a:rPr lang="en-US" sz="2400" dirty="0">
                <a:sym typeface="Wingdings" panose="05000000000000000000" pitchFamily="2" charset="2"/>
              </a:rPr>
              <a:t></a:t>
            </a:r>
            <a:r>
              <a:rPr lang="en-US" sz="2400" dirty="0">
                <a:solidFill>
                  <a:srgbClr val="00B050"/>
                </a:solidFill>
              </a:rPr>
              <a:t> </a:t>
            </a:r>
            <a:r>
              <a:rPr lang="en-US" sz="2400" dirty="0" err="1">
                <a:solidFill>
                  <a:srgbClr val="00B050"/>
                </a:solidFill>
                <a:effectLst>
                  <a:outerShdw blurRad="38100" dist="38100" dir="2700000" algn="tl">
                    <a:srgbClr val="000000">
                      <a:alpha val="43137"/>
                    </a:srgbClr>
                  </a:outerShdw>
                </a:effectLst>
              </a:rPr>
              <a:t>CaO</a:t>
            </a:r>
            <a:r>
              <a:rPr lang="en-US" sz="2400" dirty="0">
                <a:solidFill>
                  <a:srgbClr val="00B050"/>
                </a:solidFill>
                <a:effectLst>
                  <a:outerShdw blurRad="38100" dist="38100" dir="2700000" algn="tl">
                    <a:srgbClr val="000000">
                      <a:alpha val="43137"/>
                    </a:srgbClr>
                  </a:outerShdw>
                </a:effectLst>
              </a:rPr>
              <a:t> = 1:1  </a:t>
            </a:r>
            <a:r>
              <a:rPr lang="en-US" sz="2400" dirty="0">
                <a:solidFill>
                  <a:srgbClr val="00B050"/>
                </a:solidFill>
                <a:effectLst>
                  <a:outerShdw blurRad="38100" dist="38100" dir="2700000" algn="tl">
                    <a:srgbClr val="000000">
                      <a:alpha val="43137"/>
                    </a:srgbClr>
                  </a:outerShdw>
                </a:effectLst>
                <a:sym typeface="Wingdings" panose="05000000000000000000" pitchFamily="2" charset="2"/>
              </a:rPr>
              <a:t>   0.250 </a:t>
            </a:r>
            <a:r>
              <a:rPr lang="en-US" sz="2400" dirty="0" err="1">
                <a:solidFill>
                  <a:srgbClr val="00B050"/>
                </a:solidFill>
                <a:effectLst>
                  <a:outerShdw blurRad="38100" dist="38100" dir="2700000" algn="tl">
                    <a:srgbClr val="000000">
                      <a:alpha val="43137"/>
                    </a:srgbClr>
                  </a:outerShdw>
                </a:effectLst>
                <a:sym typeface="Wingdings" panose="05000000000000000000" pitchFamily="2" charset="2"/>
              </a:rPr>
              <a:t>mol</a:t>
            </a:r>
            <a:r>
              <a:rPr lang="en-US" sz="2400" dirty="0">
                <a:solidFill>
                  <a:srgbClr val="00B050"/>
                </a:solidFill>
                <a:effectLst>
                  <a:outerShdw blurRad="38100" dist="38100" dir="2700000" algn="tl">
                    <a:srgbClr val="000000">
                      <a:alpha val="43137"/>
                    </a:srgbClr>
                  </a:outerShdw>
                </a:effectLst>
                <a:sym typeface="Wingdings" panose="05000000000000000000" pitchFamily="2" charset="2"/>
              </a:rPr>
              <a:t> </a:t>
            </a:r>
            <a:r>
              <a:rPr lang="en-US" sz="2400" dirty="0" err="1">
                <a:solidFill>
                  <a:srgbClr val="00B050"/>
                </a:solidFill>
                <a:effectLst>
                  <a:outerShdw blurRad="38100" dist="38100" dir="2700000" algn="tl">
                    <a:srgbClr val="000000">
                      <a:alpha val="43137"/>
                    </a:srgbClr>
                  </a:outerShdw>
                </a:effectLst>
              </a:rPr>
              <a:t>CaO</a:t>
            </a:r>
            <a:endParaRPr lang="en-US" sz="2400" dirty="0">
              <a:solidFill>
                <a:srgbClr val="00B050"/>
              </a:solidFill>
              <a:effectLst>
                <a:outerShdw blurRad="38100" dist="38100" dir="2700000" algn="tl">
                  <a:srgbClr val="000000">
                    <a:alpha val="43137"/>
                  </a:srgbClr>
                </a:outerShdw>
              </a:effectLst>
            </a:endParaRPr>
          </a:p>
          <a:p>
            <a:pPr marL="478165" indent="-478165"/>
            <a:r>
              <a:rPr lang="en-US" sz="2400" dirty="0">
                <a:solidFill>
                  <a:srgbClr val="00B050"/>
                </a:solidFill>
              </a:rPr>
              <a:t> </a:t>
            </a:r>
          </a:p>
          <a:p>
            <a:pPr marL="478165" indent="-478165">
              <a:tabLst>
                <a:tab pos="6637338" algn="l"/>
              </a:tabLst>
            </a:pPr>
            <a:r>
              <a:rPr lang="en-US" sz="2400" dirty="0">
                <a:solidFill>
                  <a:srgbClr val="C00000"/>
                </a:solidFill>
              </a:rPr>
              <a:t>Convert </a:t>
            </a:r>
            <a:r>
              <a:rPr lang="en-US" sz="2400" dirty="0" err="1">
                <a:solidFill>
                  <a:srgbClr val="C00000"/>
                </a:solidFill>
              </a:rPr>
              <a:t>mol</a:t>
            </a:r>
            <a:r>
              <a:rPr lang="en-US" sz="2400" dirty="0">
                <a:solidFill>
                  <a:srgbClr val="C00000"/>
                </a:solidFill>
              </a:rPr>
              <a:t> to g </a:t>
            </a:r>
            <a:r>
              <a:rPr lang="en-US" sz="2400" dirty="0" err="1">
                <a:solidFill>
                  <a:srgbClr val="C00000"/>
                </a:solidFill>
              </a:rPr>
              <a:t>CaO</a:t>
            </a:r>
            <a:r>
              <a:rPr lang="en-US" sz="2400" dirty="0">
                <a:solidFill>
                  <a:srgbClr val="C00000"/>
                </a:solidFill>
              </a:rPr>
              <a:t> </a:t>
            </a:r>
            <a:r>
              <a:rPr lang="en-US" sz="2400" dirty="0">
                <a:sym typeface="Wingdings" panose="05000000000000000000" pitchFamily="2" charset="2"/>
              </a:rPr>
              <a:t> </a:t>
            </a:r>
            <a:r>
              <a:rPr lang="en-US" sz="2400" dirty="0">
                <a:solidFill>
                  <a:srgbClr val="7030A0"/>
                </a:solidFill>
                <a:sym typeface="Wingdings" panose="05000000000000000000" pitchFamily="2" charset="2"/>
              </a:rPr>
              <a:t>0.250</a:t>
            </a:r>
            <a:r>
              <a:rPr lang="en-US" sz="2400" dirty="0">
                <a:solidFill>
                  <a:srgbClr val="7030A0"/>
                </a:solidFill>
              </a:rPr>
              <a:t> </a:t>
            </a:r>
            <a:r>
              <a:rPr lang="en-US" sz="2400" dirty="0" err="1">
                <a:solidFill>
                  <a:srgbClr val="7030A0"/>
                </a:solidFill>
              </a:rPr>
              <a:t>mol</a:t>
            </a:r>
            <a:r>
              <a:rPr lang="en-US" sz="2400" dirty="0">
                <a:solidFill>
                  <a:srgbClr val="7030A0"/>
                </a:solidFill>
              </a:rPr>
              <a:t> x 56.1 g/</a:t>
            </a:r>
            <a:r>
              <a:rPr lang="en-US" sz="2400" dirty="0" err="1">
                <a:solidFill>
                  <a:srgbClr val="7030A0"/>
                </a:solidFill>
              </a:rPr>
              <a:t>mol</a:t>
            </a:r>
            <a:r>
              <a:rPr lang="en-US" sz="2400" dirty="0">
                <a:solidFill>
                  <a:srgbClr val="7030A0"/>
                </a:solidFill>
              </a:rPr>
              <a:t> =  </a:t>
            </a:r>
            <a:r>
              <a:rPr lang="en-US" sz="2400" b="1" dirty="0">
                <a:solidFill>
                  <a:srgbClr val="7030A0"/>
                </a:solidFill>
              </a:rPr>
              <a:t>13.9 g </a:t>
            </a:r>
            <a:r>
              <a:rPr lang="en-US" sz="2400" b="1" dirty="0" err="1">
                <a:solidFill>
                  <a:srgbClr val="7030A0"/>
                </a:solidFill>
              </a:rPr>
              <a:t>CaO</a:t>
            </a:r>
            <a:r>
              <a:rPr lang="en-US" sz="2400" dirty="0">
                <a:solidFill>
                  <a:srgbClr val="7030A0"/>
                </a:solidFill>
                <a:sym typeface="Wingdings" pitchFamily="2" charset="2"/>
              </a:rPr>
              <a:t> 	</a:t>
            </a:r>
            <a:r>
              <a:rPr lang="en-US" sz="2400" dirty="0">
                <a:solidFill>
                  <a:srgbClr val="FF0000"/>
                </a:solidFill>
                <a:sym typeface="Wingdings" pitchFamily="2" charset="2"/>
              </a:rPr>
              <a:t>theoretical yield </a:t>
            </a:r>
            <a:endParaRPr lang="en-US" sz="2400" b="1" dirty="0">
              <a:solidFill>
                <a:srgbClr val="FF0000"/>
              </a:solidFill>
            </a:endParaRPr>
          </a:p>
        </p:txBody>
      </p:sp>
    </p:spTree>
    <p:extLst>
      <p:ext uri="{BB962C8B-B14F-4D97-AF65-F5344CB8AC3E}">
        <p14:creationId xmlns:p14="http://schemas.microsoft.com/office/powerpoint/2010/main" val="73358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9000"/>
                                        </p:tgtEl>
                                        <p:attrNameLst>
                                          <p:attrName>style.visibility</p:attrName>
                                        </p:attrNameLst>
                                      </p:cBhvr>
                                      <p:to>
                                        <p:strVal val="visible"/>
                                      </p:to>
                                    </p:set>
                                    <p:animEffect transition="in" filter="fade">
                                      <p:cBhvr>
                                        <p:cTn id="27" dur="500"/>
                                        <p:tgtEl>
                                          <p:spTgt spid="1690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body" idx="1"/>
          </p:nvPr>
        </p:nvSpPr>
        <p:spPr>
          <a:xfrm>
            <a:off x="152400" y="762000"/>
            <a:ext cx="8839199" cy="773113"/>
          </a:xfrm>
        </p:spPr>
        <p:txBody>
          <a:bodyPr/>
          <a:lstStyle/>
          <a:p>
            <a:pPr marL="0" indent="0"/>
            <a:r>
              <a:rPr lang="en-US" altLang="en-US" sz="2300" b="0" dirty="0">
                <a:solidFill>
                  <a:schemeClr val="tx1"/>
                </a:solidFill>
              </a:rPr>
              <a:t>Using the same problem … </a:t>
            </a:r>
            <a:r>
              <a:rPr lang="en-US" altLang="en-US" sz="2300" b="0" dirty="0">
                <a:solidFill>
                  <a:srgbClr val="FFFF00"/>
                </a:solidFill>
              </a:rPr>
              <a:t>what is the percent yield if 13.1 g </a:t>
            </a:r>
            <a:r>
              <a:rPr lang="en-US" altLang="en-US" sz="2300" b="0" dirty="0" err="1">
                <a:solidFill>
                  <a:srgbClr val="FFFF00"/>
                </a:solidFill>
              </a:rPr>
              <a:t>CaO</a:t>
            </a:r>
            <a:r>
              <a:rPr lang="en-US" altLang="en-US" sz="2300" b="0" dirty="0">
                <a:solidFill>
                  <a:srgbClr val="FFFF00"/>
                </a:solidFill>
              </a:rPr>
              <a:t> is actually produced when 24.8 g CaCO</a:t>
            </a:r>
            <a:r>
              <a:rPr lang="en-US" altLang="en-US" sz="2300" b="0" baseline="-25000" dirty="0">
                <a:solidFill>
                  <a:srgbClr val="FFFF00"/>
                </a:solidFill>
              </a:rPr>
              <a:t>3</a:t>
            </a:r>
            <a:r>
              <a:rPr lang="en-US" altLang="en-US" sz="2300" b="0" dirty="0">
                <a:solidFill>
                  <a:srgbClr val="FFFF00"/>
                </a:solidFill>
              </a:rPr>
              <a:t> is heated? </a:t>
            </a:r>
          </a:p>
        </p:txBody>
      </p:sp>
      <p:grpSp>
        <p:nvGrpSpPr>
          <p:cNvPr id="171027" name="Group 19"/>
          <p:cNvGrpSpPr>
            <a:grpSpLocks/>
          </p:cNvGrpSpPr>
          <p:nvPr/>
        </p:nvGrpSpPr>
        <p:grpSpPr bwMode="auto">
          <a:xfrm>
            <a:off x="1080086" y="1447800"/>
            <a:ext cx="6705601" cy="609600"/>
            <a:chOff x="192" y="2892"/>
            <a:chExt cx="4224" cy="384"/>
          </a:xfrm>
        </p:grpSpPr>
        <p:sp>
          <p:nvSpPr>
            <p:cNvPr id="171015" name="Text Box 7"/>
            <p:cNvSpPr txBox="1">
              <a:spLocks noChangeArrowheads="1"/>
            </p:cNvSpPr>
            <p:nvPr/>
          </p:nvSpPr>
          <p:spPr bwMode="auto">
            <a:xfrm>
              <a:off x="192" y="2995"/>
              <a:ext cx="4224"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20000"/>
                </a:spcBef>
              </a:pPr>
              <a:r>
                <a:rPr lang="en-US" altLang="en-US" sz="2300" dirty="0">
                  <a:solidFill>
                    <a:srgbClr val="000000"/>
                  </a:solidFill>
                </a:rPr>
                <a:t>CaCO</a:t>
              </a:r>
              <a:r>
                <a:rPr lang="en-US" altLang="en-US" sz="2300" baseline="-25000" dirty="0">
                  <a:solidFill>
                    <a:srgbClr val="000000"/>
                  </a:solidFill>
                </a:rPr>
                <a:t>3</a:t>
              </a:r>
              <a:r>
                <a:rPr lang="en-US" altLang="en-US" sz="2300" dirty="0">
                  <a:solidFill>
                    <a:srgbClr val="000000"/>
                  </a:solidFill>
                </a:rPr>
                <a:t>(</a:t>
              </a:r>
              <a:r>
                <a:rPr lang="en-US" altLang="en-US" sz="2300" i="1" dirty="0">
                  <a:solidFill>
                    <a:srgbClr val="000000"/>
                  </a:solidFill>
                </a:rPr>
                <a:t>s</a:t>
              </a:r>
              <a:r>
                <a:rPr lang="en-US" altLang="en-US" sz="2300" dirty="0">
                  <a:solidFill>
                    <a:srgbClr val="000000"/>
                  </a:solidFill>
                </a:rPr>
                <a:t>) </a:t>
              </a:r>
              <a:r>
                <a:rPr lang="en-US" altLang="en-US" sz="2300" dirty="0">
                  <a:solidFill>
                    <a:srgbClr val="000000"/>
                  </a:solidFill>
                  <a:sym typeface="Symbol" panose="05050102010706020507" pitchFamily="18" charset="2"/>
                </a:rPr>
                <a:t></a:t>
              </a:r>
              <a:r>
                <a:rPr lang="en-US" altLang="en-US" sz="2300" dirty="0">
                  <a:solidFill>
                    <a:srgbClr val="000000"/>
                  </a:solidFill>
                </a:rPr>
                <a:t> </a:t>
              </a:r>
              <a:r>
                <a:rPr lang="en-US" altLang="en-US" sz="2300" dirty="0" err="1">
                  <a:solidFill>
                    <a:srgbClr val="000000"/>
                  </a:solidFill>
                </a:rPr>
                <a:t>CaO</a:t>
              </a:r>
              <a:r>
                <a:rPr lang="en-US" altLang="en-US" sz="2300" dirty="0">
                  <a:solidFill>
                    <a:srgbClr val="000000"/>
                  </a:solidFill>
                </a:rPr>
                <a:t>(</a:t>
              </a:r>
              <a:r>
                <a:rPr lang="en-US" altLang="en-US" sz="2300" i="1" dirty="0">
                  <a:solidFill>
                    <a:srgbClr val="000000"/>
                  </a:solidFill>
                </a:rPr>
                <a:t>s</a:t>
              </a:r>
              <a:r>
                <a:rPr lang="en-US" altLang="en-US" sz="2300" dirty="0">
                  <a:solidFill>
                    <a:srgbClr val="000000"/>
                  </a:solidFill>
                </a:rPr>
                <a:t>) + CO</a:t>
              </a:r>
              <a:r>
                <a:rPr lang="en-US" altLang="en-US" sz="2300" baseline="-25000" dirty="0">
                  <a:solidFill>
                    <a:srgbClr val="000000"/>
                  </a:solidFill>
                </a:rPr>
                <a:t>2</a:t>
              </a:r>
              <a:r>
                <a:rPr lang="en-US" altLang="en-US" sz="2300" dirty="0">
                  <a:solidFill>
                    <a:srgbClr val="000000"/>
                  </a:solidFill>
                </a:rPr>
                <a:t>(</a:t>
              </a:r>
              <a:r>
                <a:rPr lang="en-US" altLang="en-US" sz="2300" i="1" dirty="0">
                  <a:solidFill>
                    <a:srgbClr val="000000"/>
                  </a:solidFill>
                </a:rPr>
                <a:t>g</a:t>
              </a:r>
              <a:r>
                <a:rPr lang="en-US" altLang="en-US" sz="2300" dirty="0">
                  <a:solidFill>
                    <a:srgbClr val="000000"/>
                  </a:solidFill>
                </a:rPr>
                <a:t>)</a:t>
              </a:r>
            </a:p>
          </p:txBody>
        </p:sp>
        <p:sp>
          <p:nvSpPr>
            <p:cNvPr id="171018" name="Text Box 10"/>
            <p:cNvSpPr txBox="1">
              <a:spLocks noChangeArrowheads="1"/>
            </p:cNvSpPr>
            <p:nvPr/>
          </p:nvSpPr>
          <p:spPr bwMode="auto">
            <a:xfrm>
              <a:off x="1864" y="2892"/>
              <a:ext cx="288"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900" dirty="0">
                  <a:solidFill>
                    <a:srgbClr val="000000"/>
                  </a:solidFill>
                  <a:latin typeface="Symbol" panose="05050102010706020507" pitchFamily="18" charset="2"/>
                </a:rPr>
                <a:t>D</a:t>
              </a:r>
            </a:p>
          </p:txBody>
        </p:sp>
      </p:grpSp>
      <p:sp>
        <p:nvSpPr>
          <p:cNvPr id="8"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solidFill>
                  <a:srgbClr val="000000"/>
                </a:solidFill>
              </a:rPr>
              <a:t>Chapter 12 Stoichiometry</a:t>
            </a:r>
          </a:p>
        </p:txBody>
      </p:sp>
      <p:sp>
        <p:nvSpPr>
          <p:cNvPr id="9" name="Rectangle 2"/>
          <p:cNvSpPr>
            <a:spLocks noGrp="1" noChangeArrowheads="1"/>
          </p:cNvSpPr>
          <p:nvPr>
            <p:ph type="title"/>
          </p:nvPr>
        </p:nvSpPr>
        <p:spPr>
          <a:xfrm>
            <a:off x="5284304" y="76200"/>
            <a:ext cx="3707296" cy="457200"/>
          </a:xfrm>
          <a:solidFill>
            <a:srgbClr val="FFC000"/>
          </a:solidFill>
        </p:spPr>
        <p:txBody>
          <a:bodyPr/>
          <a:lstStyle/>
          <a:p>
            <a:pPr algn="ctr"/>
            <a:r>
              <a:rPr lang="en-US" altLang="en-US" sz="3600" b="1" dirty="0">
                <a:solidFill>
                  <a:schemeClr val="tx1"/>
                </a:solidFill>
                <a:effectLst/>
              </a:rPr>
              <a:t>Percent Yield</a:t>
            </a:r>
          </a:p>
        </p:txBody>
      </p:sp>
      <p:sp>
        <p:nvSpPr>
          <p:cNvPr id="10" name="Title 1"/>
          <p:cNvSpPr txBox="1">
            <a:spLocks/>
          </p:cNvSpPr>
          <p:nvPr/>
        </p:nvSpPr>
        <p:spPr bwMode="auto">
          <a:xfrm>
            <a:off x="990600" y="76200"/>
            <a:ext cx="2057400" cy="685800"/>
          </a:xfrm>
          <a:prstGeom prst="rect">
            <a:avLst/>
          </a:prstGeom>
          <a:solidFill>
            <a:schemeClr val="accent5"/>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531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063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595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127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a:t>Review</a:t>
            </a:r>
            <a:endParaRPr lang="en-US" dirty="0"/>
          </a:p>
        </p:txBody>
      </p:sp>
    </p:spTree>
    <p:extLst>
      <p:ext uri="{BB962C8B-B14F-4D97-AF65-F5344CB8AC3E}">
        <p14:creationId xmlns:p14="http://schemas.microsoft.com/office/powerpoint/2010/main" val="18188385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body" idx="1"/>
          </p:nvPr>
        </p:nvSpPr>
        <p:spPr>
          <a:xfrm>
            <a:off x="152400" y="762000"/>
            <a:ext cx="8839199" cy="773113"/>
          </a:xfrm>
        </p:spPr>
        <p:txBody>
          <a:bodyPr/>
          <a:lstStyle/>
          <a:p>
            <a:pPr marL="0" indent="0"/>
            <a:r>
              <a:rPr lang="en-US" altLang="en-US" sz="2300" b="0" dirty="0">
                <a:solidFill>
                  <a:srgbClr val="FFFF00"/>
                </a:solidFill>
              </a:rPr>
              <a:t>Using the same problem, what is the percent yield if 13.1 g </a:t>
            </a:r>
            <a:r>
              <a:rPr lang="en-US" altLang="en-US" sz="2300" b="0" dirty="0" err="1">
                <a:solidFill>
                  <a:srgbClr val="FFFF00"/>
                </a:solidFill>
              </a:rPr>
              <a:t>CaO</a:t>
            </a:r>
            <a:r>
              <a:rPr lang="en-US" altLang="en-US" sz="2300" b="0" dirty="0">
                <a:solidFill>
                  <a:srgbClr val="FFFF00"/>
                </a:solidFill>
              </a:rPr>
              <a:t> is actually produced when 24.8 g CaCO</a:t>
            </a:r>
            <a:r>
              <a:rPr lang="en-US" altLang="en-US" sz="2300" b="0" baseline="-25000" dirty="0">
                <a:solidFill>
                  <a:srgbClr val="FFFF00"/>
                </a:solidFill>
              </a:rPr>
              <a:t>3</a:t>
            </a:r>
            <a:r>
              <a:rPr lang="en-US" altLang="en-US" sz="2300" b="0" dirty="0">
                <a:solidFill>
                  <a:srgbClr val="FFFF00"/>
                </a:solidFill>
              </a:rPr>
              <a:t> is heated? </a:t>
            </a:r>
          </a:p>
        </p:txBody>
      </p:sp>
      <p:grpSp>
        <p:nvGrpSpPr>
          <p:cNvPr id="171027" name="Group 19"/>
          <p:cNvGrpSpPr>
            <a:grpSpLocks/>
          </p:cNvGrpSpPr>
          <p:nvPr/>
        </p:nvGrpSpPr>
        <p:grpSpPr bwMode="auto">
          <a:xfrm>
            <a:off x="1080086" y="1447800"/>
            <a:ext cx="6705601" cy="609600"/>
            <a:chOff x="192" y="2892"/>
            <a:chExt cx="4224" cy="384"/>
          </a:xfrm>
        </p:grpSpPr>
        <p:sp>
          <p:nvSpPr>
            <p:cNvPr id="171015" name="Text Box 7"/>
            <p:cNvSpPr txBox="1">
              <a:spLocks noChangeArrowheads="1"/>
            </p:cNvSpPr>
            <p:nvPr/>
          </p:nvSpPr>
          <p:spPr bwMode="auto">
            <a:xfrm>
              <a:off x="192" y="2995"/>
              <a:ext cx="4224"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20000"/>
                </a:spcBef>
              </a:pPr>
              <a:r>
                <a:rPr lang="en-US" altLang="en-US" sz="2300" dirty="0"/>
                <a:t>CaCO</a:t>
              </a:r>
              <a:r>
                <a:rPr lang="en-US" altLang="en-US" sz="2300" baseline="-25000" dirty="0"/>
                <a:t>3</a:t>
              </a:r>
              <a:r>
                <a:rPr lang="en-US" altLang="en-US" sz="2300" dirty="0"/>
                <a:t>(</a:t>
              </a:r>
              <a:r>
                <a:rPr lang="en-US" altLang="en-US" sz="2300" i="1" dirty="0"/>
                <a:t>s</a:t>
              </a:r>
              <a:r>
                <a:rPr lang="en-US" altLang="en-US" sz="2300" dirty="0"/>
                <a:t>) </a:t>
              </a:r>
              <a:r>
                <a:rPr lang="en-US" altLang="en-US" sz="2300" dirty="0">
                  <a:sym typeface="Symbol" panose="05050102010706020507" pitchFamily="18" charset="2"/>
                </a:rPr>
                <a:t></a:t>
              </a:r>
              <a:r>
                <a:rPr lang="en-US" altLang="en-US" sz="2300" dirty="0"/>
                <a:t> </a:t>
              </a:r>
              <a:r>
                <a:rPr lang="en-US" altLang="en-US" sz="2300" dirty="0" err="1"/>
                <a:t>CaO</a:t>
              </a:r>
              <a:r>
                <a:rPr lang="en-US" altLang="en-US" sz="2300" dirty="0"/>
                <a:t>(</a:t>
              </a:r>
              <a:r>
                <a:rPr lang="en-US" altLang="en-US" sz="2300" i="1" dirty="0"/>
                <a:t>s</a:t>
              </a:r>
              <a:r>
                <a:rPr lang="en-US" altLang="en-US" sz="2300" dirty="0"/>
                <a:t>) + CO</a:t>
              </a:r>
              <a:r>
                <a:rPr lang="en-US" altLang="en-US" sz="2300" baseline="-25000" dirty="0"/>
                <a:t>2</a:t>
              </a:r>
              <a:r>
                <a:rPr lang="en-US" altLang="en-US" sz="2300" dirty="0"/>
                <a:t>(</a:t>
              </a:r>
              <a:r>
                <a:rPr lang="en-US" altLang="en-US" sz="2300" i="1" dirty="0"/>
                <a:t>g</a:t>
              </a:r>
              <a:r>
                <a:rPr lang="en-US" altLang="en-US" sz="2300" dirty="0"/>
                <a:t>)</a:t>
              </a:r>
            </a:p>
          </p:txBody>
        </p:sp>
        <p:sp>
          <p:nvSpPr>
            <p:cNvPr id="171018" name="Text Box 10"/>
            <p:cNvSpPr txBox="1">
              <a:spLocks noChangeArrowheads="1"/>
            </p:cNvSpPr>
            <p:nvPr/>
          </p:nvSpPr>
          <p:spPr bwMode="auto">
            <a:xfrm>
              <a:off x="1864" y="2892"/>
              <a:ext cx="288"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900" dirty="0">
                  <a:latin typeface="Symbol" panose="05050102010706020507" pitchFamily="18" charset="2"/>
                </a:rPr>
                <a:t>D</a:t>
              </a:r>
            </a:p>
          </p:txBody>
        </p:sp>
      </p:grpSp>
      <p:pic>
        <p:nvPicPr>
          <p:cNvPr id="2" name="Picture 1"/>
          <p:cNvPicPr>
            <a:picLocks noChangeAspect="1"/>
          </p:cNvPicPr>
          <p:nvPr/>
        </p:nvPicPr>
        <p:blipFill>
          <a:blip r:embed="rId3"/>
          <a:stretch>
            <a:fillRect/>
          </a:stretch>
        </p:blipFill>
        <p:spPr>
          <a:xfrm>
            <a:off x="1048555" y="2209800"/>
            <a:ext cx="7036836" cy="1905000"/>
          </a:xfrm>
          <a:prstGeom prst="rect">
            <a:avLst/>
          </a:prstGeom>
        </p:spPr>
      </p:pic>
      <p:sp>
        <p:nvSpPr>
          <p:cNvPr id="8"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t>Chapter 12 Stoichiometry</a:t>
            </a:r>
          </a:p>
        </p:txBody>
      </p:sp>
      <p:sp>
        <p:nvSpPr>
          <p:cNvPr id="9" name="Rectangle 2"/>
          <p:cNvSpPr>
            <a:spLocks noGrp="1" noChangeArrowheads="1"/>
          </p:cNvSpPr>
          <p:nvPr>
            <p:ph type="title"/>
          </p:nvPr>
        </p:nvSpPr>
        <p:spPr>
          <a:xfrm>
            <a:off x="5284304" y="76200"/>
            <a:ext cx="3707296" cy="457200"/>
          </a:xfrm>
          <a:solidFill>
            <a:srgbClr val="FFC000"/>
          </a:solidFill>
        </p:spPr>
        <p:txBody>
          <a:bodyPr/>
          <a:lstStyle/>
          <a:p>
            <a:pPr algn="ctr"/>
            <a:r>
              <a:rPr lang="en-US" altLang="en-US" sz="3600" b="1" dirty="0">
                <a:solidFill>
                  <a:schemeClr val="tx1"/>
                </a:solidFill>
                <a:effectLst/>
              </a:rPr>
              <a:t>Percent Yield</a:t>
            </a:r>
          </a:p>
        </p:txBody>
      </p:sp>
      <p:sp>
        <p:nvSpPr>
          <p:cNvPr id="10" name="Title 1"/>
          <p:cNvSpPr txBox="1">
            <a:spLocks/>
          </p:cNvSpPr>
          <p:nvPr/>
        </p:nvSpPr>
        <p:spPr bwMode="auto">
          <a:xfrm>
            <a:off x="990600" y="76200"/>
            <a:ext cx="2057400" cy="685800"/>
          </a:xfrm>
          <a:prstGeom prst="rect">
            <a:avLst/>
          </a:prstGeom>
          <a:solidFill>
            <a:schemeClr val="accent5"/>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531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063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595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127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a:t>Review</a:t>
            </a:r>
            <a:endParaRPr lang="en-US" dirty="0"/>
          </a:p>
        </p:txBody>
      </p:sp>
      <p:pic>
        <p:nvPicPr>
          <p:cNvPr id="11" name="Picture 10"/>
          <p:cNvPicPr>
            <a:picLocks noChangeAspect="1"/>
          </p:cNvPicPr>
          <p:nvPr/>
        </p:nvPicPr>
        <p:blipFill>
          <a:blip r:embed="rId4"/>
          <a:stretch>
            <a:fillRect/>
          </a:stretch>
        </p:blipFill>
        <p:spPr>
          <a:xfrm>
            <a:off x="958728" y="4419600"/>
            <a:ext cx="7216490" cy="1467220"/>
          </a:xfrm>
          <a:prstGeom prst="rect">
            <a:avLst/>
          </a:prstGeom>
        </p:spPr>
      </p:pic>
    </p:spTree>
    <p:extLst>
      <p:ext uri="{BB962C8B-B14F-4D97-AF65-F5344CB8AC3E}">
        <p14:creationId xmlns:p14="http://schemas.microsoft.com/office/powerpoint/2010/main" val="109880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Grp="1" noChangeArrowheads="1"/>
          </p:cNvSpPr>
          <p:nvPr>
            <p:ph type="body" idx="1"/>
          </p:nvPr>
        </p:nvSpPr>
        <p:spPr>
          <a:xfrm>
            <a:off x="76200" y="685800"/>
            <a:ext cx="8991600" cy="1847747"/>
          </a:xfrm>
        </p:spPr>
        <p:txBody>
          <a:bodyPr/>
          <a:lstStyle/>
          <a:p>
            <a:pPr marL="0" indent="0">
              <a:lnSpc>
                <a:spcPct val="90000"/>
              </a:lnSpc>
            </a:pPr>
            <a:r>
              <a:rPr lang="en-US" altLang="en-US" sz="2300" b="0" dirty="0">
                <a:solidFill>
                  <a:schemeClr val="tx1"/>
                </a:solidFill>
              </a:rPr>
              <a:t>Carbon tetrachloride, CCl</a:t>
            </a:r>
            <a:r>
              <a:rPr lang="en-US" altLang="en-US" sz="2300" b="0" baseline="-25000" dirty="0">
                <a:solidFill>
                  <a:schemeClr val="tx1"/>
                </a:solidFill>
              </a:rPr>
              <a:t>4</a:t>
            </a:r>
            <a:r>
              <a:rPr lang="en-US" altLang="en-US" sz="2300" b="0" dirty="0">
                <a:solidFill>
                  <a:schemeClr val="tx1"/>
                </a:solidFill>
              </a:rPr>
              <a:t>, is a solvent that was once used in large amounts in dry cleaning. One reaction that produces carbon tetrachloride is:   </a:t>
            </a:r>
            <a:r>
              <a:rPr lang="en-US" altLang="en-US" sz="2300" dirty="0"/>
              <a:t>CS</a:t>
            </a:r>
            <a:r>
              <a:rPr lang="en-US" altLang="en-US" sz="2300" baseline="-25000" dirty="0"/>
              <a:t>2</a:t>
            </a:r>
            <a:r>
              <a:rPr lang="en-US" altLang="en-US" sz="2300" dirty="0"/>
              <a:t> + 3Cl</a:t>
            </a:r>
            <a:r>
              <a:rPr lang="en-US" altLang="en-US" sz="2300" baseline="-25000" dirty="0"/>
              <a:t>2</a:t>
            </a:r>
            <a:r>
              <a:rPr lang="en-US" altLang="en-US" sz="2300" dirty="0"/>
              <a:t> </a:t>
            </a:r>
            <a:r>
              <a:rPr lang="en-US" altLang="en-US" sz="2300" dirty="0">
                <a:sym typeface="Symbol" panose="05050102010706020507" pitchFamily="18" charset="2"/>
              </a:rPr>
              <a:t></a:t>
            </a:r>
            <a:r>
              <a:rPr lang="en-US" altLang="en-US" sz="2300" dirty="0"/>
              <a:t> CCl</a:t>
            </a:r>
            <a:r>
              <a:rPr lang="en-US" altLang="en-US" sz="2300" baseline="-25000" dirty="0"/>
              <a:t>4</a:t>
            </a:r>
            <a:r>
              <a:rPr lang="en-US" altLang="en-US" sz="2300" dirty="0"/>
              <a:t> + S</a:t>
            </a:r>
            <a:r>
              <a:rPr lang="en-US" altLang="en-US" sz="2300" baseline="-25000" dirty="0"/>
              <a:t>2</a:t>
            </a:r>
            <a:r>
              <a:rPr lang="en-US" altLang="en-US" sz="2300" dirty="0"/>
              <a:t>Cl</a:t>
            </a:r>
            <a:r>
              <a:rPr lang="en-US" altLang="en-US" sz="2300" baseline="-25000" dirty="0"/>
              <a:t>2</a:t>
            </a:r>
            <a:endParaRPr lang="en-US" altLang="en-US" sz="2300" dirty="0"/>
          </a:p>
          <a:p>
            <a:pPr marL="0" indent="0">
              <a:lnSpc>
                <a:spcPct val="90000"/>
              </a:lnSpc>
            </a:pPr>
            <a:r>
              <a:rPr lang="en-US" altLang="en-US" sz="2300" b="0" dirty="0">
                <a:solidFill>
                  <a:schemeClr val="tx1"/>
                </a:solidFill>
              </a:rPr>
              <a:t>What is the percent yield of CCl</a:t>
            </a:r>
            <a:r>
              <a:rPr lang="en-US" altLang="en-US" sz="2300" b="0" baseline="-25000" dirty="0">
                <a:solidFill>
                  <a:schemeClr val="tx1"/>
                </a:solidFill>
              </a:rPr>
              <a:t>4</a:t>
            </a:r>
            <a:r>
              <a:rPr lang="en-US" altLang="en-US" sz="2300" b="0" dirty="0">
                <a:solidFill>
                  <a:schemeClr val="tx1"/>
                </a:solidFill>
              </a:rPr>
              <a:t> if 617 kg is produced from the reaction of 872.8 kg of Cl</a:t>
            </a:r>
            <a:r>
              <a:rPr lang="en-US" altLang="en-US" sz="2300" b="0" baseline="-25000" dirty="0">
                <a:solidFill>
                  <a:schemeClr val="tx1"/>
                </a:solidFill>
              </a:rPr>
              <a:t>2</a:t>
            </a:r>
            <a:r>
              <a:rPr lang="en-US" altLang="en-US" sz="2300" b="0" dirty="0">
                <a:solidFill>
                  <a:schemeClr val="tx1"/>
                </a:solidFill>
              </a:rPr>
              <a:t>?</a:t>
            </a:r>
          </a:p>
        </p:txBody>
      </p:sp>
      <p:sp>
        <p:nvSpPr>
          <p:cNvPr id="182279" name="Rectangle 7"/>
          <p:cNvSpPr>
            <a:spLocks noChangeArrowheads="1"/>
          </p:cNvSpPr>
          <p:nvPr/>
        </p:nvSpPr>
        <p:spPr bwMode="auto">
          <a:xfrm>
            <a:off x="553283" y="2675373"/>
            <a:ext cx="8319052"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61" tIns="45531" rIns="91061" bIns="45531"/>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8572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27635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9545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4pPr>
            <a:lvl5pPr marL="211455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5pPr>
            <a:lvl6pPr marL="2571750" indent="-228600" fontAlgn="base">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6pPr>
            <a:lvl7pPr marL="3028950" indent="-228600" fontAlgn="base">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7pPr>
            <a:lvl8pPr marL="3486150" indent="-228600" fontAlgn="base">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8pPr>
            <a:lvl9pPr marL="3943350" indent="-228600" fontAlgn="base">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endParaRPr lang="en-US" altLang="en-US" sz="2300" b="0" dirty="0">
              <a:solidFill>
                <a:srgbClr val="000000"/>
              </a:solidFill>
            </a:endParaRPr>
          </a:p>
        </p:txBody>
      </p:sp>
      <p:sp>
        <p:nvSpPr>
          <p:cNvPr id="5"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solidFill>
                  <a:srgbClr val="000000"/>
                </a:solidFill>
              </a:rPr>
              <a:t>Chapter 12 Stoichiometry</a:t>
            </a:r>
          </a:p>
        </p:txBody>
      </p:sp>
      <p:sp>
        <p:nvSpPr>
          <p:cNvPr id="6" name="Title 1"/>
          <p:cNvSpPr txBox="1">
            <a:spLocks/>
          </p:cNvSpPr>
          <p:nvPr/>
        </p:nvSpPr>
        <p:spPr bwMode="auto">
          <a:xfrm>
            <a:off x="6934200" y="76200"/>
            <a:ext cx="2057400" cy="457200"/>
          </a:xfrm>
          <a:prstGeom prst="rect">
            <a:avLst/>
          </a:prstGeom>
          <a:solidFill>
            <a:schemeClr val="accent5"/>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531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063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595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127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a:t>Review</a:t>
            </a:r>
            <a:endParaRPr lang="en-US" dirty="0"/>
          </a:p>
        </p:txBody>
      </p:sp>
      <p:sp>
        <p:nvSpPr>
          <p:cNvPr id="7" name="Rectangle 2"/>
          <p:cNvSpPr>
            <a:spLocks noGrp="1" noChangeArrowheads="1"/>
          </p:cNvSpPr>
          <p:nvPr>
            <p:ph type="title"/>
          </p:nvPr>
        </p:nvSpPr>
        <p:spPr>
          <a:xfrm>
            <a:off x="76200" y="76200"/>
            <a:ext cx="3707296" cy="457200"/>
          </a:xfrm>
          <a:solidFill>
            <a:srgbClr val="FFC000"/>
          </a:solidFill>
        </p:spPr>
        <p:txBody>
          <a:bodyPr/>
          <a:lstStyle/>
          <a:p>
            <a:pPr algn="ctr"/>
            <a:r>
              <a:rPr lang="en-US" altLang="en-US" sz="3600" b="1" dirty="0">
                <a:solidFill>
                  <a:schemeClr val="tx1"/>
                </a:solidFill>
                <a:effectLst/>
              </a:rPr>
              <a:t>Percent Yield</a:t>
            </a:r>
          </a:p>
        </p:txBody>
      </p:sp>
      <p:sp>
        <p:nvSpPr>
          <p:cNvPr id="3" name="Rectangle 2"/>
          <p:cNvSpPr/>
          <p:nvPr/>
        </p:nvSpPr>
        <p:spPr>
          <a:xfrm>
            <a:off x="-13138" y="2514600"/>
            <a:ext cx="9144000" cy="4078039"/>
          </a:xfrm>
          <a:prstGeom prst="rect">
            <a:avLst/>
          </a:prstGeom>
        </p:spPr>
        <p:txBody>
          <a:bodyPr wrap="square">
            <a:spAutoFit/>
          </a:bodyPr>
          <a:lstStyle/>
          <a:p>
            <a:pPr marL="478165" indent="-478165"/>
            <a:r>
              <a:rPr lang="en-US" sz="2400" dirty="0">
                <a:solidFill>
                  <a:srgbClr val="C00000"/>
                </a:solidFill>
              </a:rPr>
              <a:t>Find </a:t>
            </a:r>
            <a:r>
              <a:rPr lang="en-US" sz="2400" dirty="0" err="1">
                <a:solidFill>
                  <a:srgbClr val="C00000"/>
                </a:solidFill>
              </a:rPr>
              <a:t>mol</a:t>
            </a:r>
            <a:r>
              <a:rPr lang="en-US" sz="2400" dirty="0">
                <a:solidFill>
                  <a:srgbClr val="C00000"/>
                </a:solidFill>
              </a:rPr>
              <a:t> </a:t>
            </a:r>
            <a:r>
              <a:rPr lang="en-US" sz="2400" dirty="0">
                <a:solidFill>
                  <a:srgbClr val="000000"/>
                </a:solidFill>
              </a:rPr>
              <a:t>Cl</a:t>
            </a:r>
            <a:r>
              <a:rPr lang="en-US" sz="2800" baseline="-25000" dirty="0">
                <a:solidFill>
                  <a:srgbClr val="000000"/>
                </a:solidFill>
              </a:rPr>
              <a:t>2</a:t>
            </a:r>
            <a:r>
              <a:rPr lang="en-US" sz="2400" dirty="0">
                <a:solidFill>
                  <a:srgbClr val="000000"/>
                </a:solidFill>
              </a:rPr>
              <a:t> </a:t>
            </a:r>
          </a:p>
          <a:p>
            <a:pPr marL="478165" indent="-478165"/>
            <a:r>
              <a:rPr lang="en-US" sz="2400" dirty="0">
                <a:solidFill>
                  <a:srgbClr val="C00000"/>
                </a:solidFill>
              </a:rPr>
              <a:t>  	</a:t>
            </a:r>
            <a:r>
              <a:rPr lang="en-US" sz="2400" dirty="0">
                <a:solidFill>
                  <a:srgbClr val="0070C0"/>
                </a:solidFill>
              </a:rPr>
              <a:t> </a:t>
            </a:r>
          </a:p>
          <a:p>
            <a:pPr marL="478165" indent="-478165"/>
            <a:endParaRPr lang="en-US" sz="1000" dirty="0">
              <a:solidFill>
                <a:srgbClr val="0070C0"/>
              </a:solidFill>
            </a:endParaRPr>
          </a:p>
          <a:p>
            <a:pPr marL="478165" indent="-478165"/>
            <a:r>
              <a:rPr lang="en-US" sz="2400" dirty="0">
                <a:solidFill>
                  <a:srgbClr val="000000"/>
                </a:solidFill>
              </a:rPr>
              <a:t>Mole ratio Cl</a:t>
            </a:r>
            <a:r>
              <a:rPr lang="en-US" sz="2800" baseline="-25000" dirty="0">
                <a:solidFill>
                  <a:srgbClr val="000000"/>
                </a:solidFill>
              </a:rPr>
              <a:t>2</a:t>
            </a:r>
            <a:r>
              <a:rPr lang="en-US" sz="2400" dirty="0">
                <a:solidFill>
                  <a:srgbClr val="00B050"/>
                </a:solidFill>
              </a:rPr>
              <a:t> :  </a:t>
            </a:r>
            <a:endParaRPr lang="en-US" altLang="en-US" sz="2400" baseline="-25000" dirty="0">
              <a:solidFill>
                <a:srgbClr val="00B050"/>
              </a:solidFill>
            </a:endParaRPr>
          </a:p>
          <a:p>
            <a:pPr marL="478165" indent="-478165"/>
            <a:endParaRPr lang="en-US" sz="1000" dirty="0">
              <a:solidFill>
                <a:srgbClr val="00B050"/>
              </a:solidFill>
            </a:endParaRPr>
          </a:p>
          <a:p>
            <a:pPr marL="478165" indent="-478165">
              <a:tabLst>
                <a:tab pos="6637338" algn="l"/>
              </a:tabLst>
            </a:pPr>
            <a:r>
              <a:rPr lang="en-US" sz="2400" dirty="0">
                <a:solidFill>
                  <a:srgbClr val="C00000"/>
                </a:solidFill>
              </a:rPr>
              <a:t>Convert </a:t>
            </a:r>
            <a:r>
              <a:rPr lang="en-US" sz="2400" dirty="0" err="1">
                <a:solidFill>
                  <a:srgbClr val="C00000"/>
                </a:solidFill>
              </a:rPr>
              <a:t>mol</a:t>
            </a:r>
            <a:r>
              <a:rPr lang="en-US" sz="2400" dirty="0">
                <a:solidFill>
                  <a:srgbClr val="C00000"/>
                </a:solidFill>
              </a:rPr>
              <a:t> to g </a:t>
            </a:r>
            <a:r>
              <a:rPr lang="en-US" sz="2400" dirty="0">
                <a:solidFill>
                  <a:srgbClr val="00B050"/>
                </a:solidFill>
              </a:rPr>
              <a:t>CCl</a:t>
            </a:r>
            <a:r>
              <a:rPr lang="en-US" altLang="en-US" sz="2400" baseline="-25000" dirty="0">
                <a:solidFill>
                  <a:srgbClr val="00B050"/>
                </a:solidFill>
              </a:rPr>
              <a:t>4</a:t>
            </a:r>
            <a:r>
              <a:rPr lang="en-US" sz="2400" dirty="0">
                <a:solidFill>
                  <a:srgbClr val="C00000"/>
                </a:solidFill>
              </a:rPr>
              <a:t> </a:t>
            </a:r>
          </a:p>
          <a:p>
            <a:pPr marL="478165" indent="-478165">
              <a:tabLst>
                <a:tab pos="6637338" algn="l"/>
              </a:tabLst>
            </a:pPr>
            <a:r>
              <a:rPr lang="en-US" sz="2400" dirty="0">
                <a:solidFill>
                  <a:srgbClr val="7030A0"/>
                </a:solidFill>
                <a:sym typeface="Wingdings" panose="05000000000000000000" pitchFamily="2" charset="2"/>
              </a:rPr>
              <a:t>	 </a:t>
            </a:r>
            <a:endParaRPr lang="en-US" altLang="en-US" sz="2400" b="1" baseline="-25000" dirty="0">
              <a:solidFill>
                <a:srgbClr val="7030A0"/>
              </a:solidFill>
            </a:endParaRPr>
          </a:p>
          <a:p>
            <a:pPr marL="478165" indent="-478165">
              <a:tabLst>
                <a:tab pos="6007100" algn="l"/>
              </a:tabLst>
            </a:pPr>
            <a:r>
              <a:rPr lang="en-US" sz="2400" dirty="0">
                <a:solidFill>
                  <a:srgbClr val="7030A0"/>
                </a:solidFill>
                <a:sym typeface="Wingdings" pitchFamily="2" charset="2"/>
              </a:rPr>
              <a:t> 		</a:t>
            </a:r>
            <a:r>
              <a:rPr lang="en-US" sz="2400" dirty="0">
                <a:solidFill>
                  <a:srgbClr val="FF0000"/>
                </a:solidFill>
                <a:sym typeface="Wingdings" pitchFamily="2" charset="2"/>
              </a:rPr>
              <a:t> </a:t>
            </a:r>
          </a:p>
          <a:p>
            <a:pPr marL="478165" indent="-478165">
              <a:spcBef>
                <a:spcPts val="1200"/>
              </a:spcBef>
            </a:pPr>
            <a:r>
              <a:rPr lang="en-US" sz="2400" dirty="0">
                <a:solidFill>
                  <a:srgbClr val="000000"/>
                </a:solidFill>
              </a:rPr>
              <a:t>Calculate Percent Yield </a:t>
            </a:r>
            <a:r>
              <a:rPr lang="en-US" sz="2400" b="1" dirty="0">
                <a:solidFill>
                  <a:srgbClr val="7030A0"/>
                </a:solidFill>
              </a:rPr>
              <a:t>CCl</a:t>
            </a:r>
            <a:r>
              <a:rPr lang="en-US" altLang="en-US" sz="2400" b="1" baseline="-25000" dirty="0">
                <a:solidFill>
                  <a:srgbClr val="7030A0"/>
                </a:solidFill>
              </a:rPr>
              <a:t>4</a:t>
            </a:r>
            <a:r>
              <a:rPr lang="en-US" sz="2400" dirty="0">
                <a:solidFill>
                  <a:srgbClr val="000000"/>
                </a:solidFill>
              </a:rPr>
              <a:t> </a:t>
            </a:r>
            <a:endParaRPr lang="en-US" sz="2000" i="1" dirty="0">
              <a:solidFill>
                <a:srgbClr val="000000"/>
              </a:solidFill>
              <a:latin typeface="Times New Roman" panose="02020603050405020304" pitchFamily="18" charset="0"/>
              <a:cs typeface="Times New Roman" panose="02020603050405020304" pitchFamily="18" charset="0"/>
            </a:endParaRPr>
          </a:p>
          <a:p>
            <a:pPr marL="478165" indent="-478165">
              <a:spcBef>
                <a:spcPts val="601"/>
              </a:spcBef>
            </a:pPr>
            <a:r>
              <a:rPr lang="en-US" sz="2400" dirty="0">
                <a:solidFill>
                  <a:srgbClr val="0070C0"/>
                </a:solidFill>
              </a:rPr>
              <a:t>	  </a:t>
            </a:r>
            <a:endParaRPr lang="en-US" sz="2400" b="1" dirty="0">
              <a:solidFill>
                <a:srgbClr val="FF0000"/>
              </a:solidFill>
            </a:endParaRPr>
          </a:p>
          <a:p>
            <a:pPr marL="478165" indent="-478165">
              <a:tabLst>
                <a:tab pos="6007100" algn="l"/>
              </a:tabLst>
            </a:pPr>
            <a:r>
              <a:rPr lang="en-US" sz="2400" dirty="0">
                <a:solidFill>
                  <a:srgbClr val="FF0000"/>
                </a:solidFill>
                <a:sym typeface="Wingdings" pitchFamily="2" charset="2"/>
              </a:rPr>
              <a:t> </a:t>
            </a:r>
            <a:endParaRPr lang="en-US" sz="2400" b="1" dirty="0">
              <a:solidFill>
                <a:srgbClr val="FF0000"/>
              </a:solidFill>
            </a:endParaRPr>
          </a:p>
        </p:txBody>
      </p:sp>
    </p:spTree>
    <p:extLst>
      <p:ext uri="{BB962C8B-B14F-4D97-AF65-F5344CB8AC3E}">
        <p14:creationId xmlns:p14="http://schemas.microsoft.com/office/powerpoint/2010/main" val="99257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Grp="1" noChangeArrowheads="1"/>
          </p:cNvSpPr>
          <p:nvPr>
            <p:ph type="body" idx="1"/>
          </p:nvPr>
        </p:nvSpPr>
        <p:spPr>
          <a:xfrm>
            <a:off x="76200" y="685800"/>
            <a:ext cx="8991600" cy="1847747"/>
          </a:xfrm>
        </p:spPr>
        <p:txBody>
          <a:bodyPr/>
          <a:lstStyle/>
          <a:p>
            <a:pPr marL="0" indent="0">
              <a:lnSpc>
                <a:spcPct val="90000"/>
              </a:lnSpc>
            </a:pPr>
            <a:r>
              <a:rPr lang="en-US" altLang="en-US" sz="2300" b="0" dirty="0">
                <a:solidFill>
                  <a:schemeClr val="tx1"/>
                </a:solidFill>
              </a:rPr>
              <a:t>Carbon tetrachloride, CCl</a:t>
            </a:r>
            <a:r>
              <a:rPr lang="en-US" altLang="en-US" sz="2300" b="0" baseline="-25000" dirty="0">
                <a:solidFill>
                  <a:schemeClr val="tx1"/>
                </a:solidFill>
              </a:rPr>
              <a:t>4</a:t>
            </a:r>
            <a:r>
              <a:rPr lang="en-US" altLang="en-US" sz="2300" b="0" dirty="0">
                <a:solidFill>
                  <a:schemeClr val="tx1"/>
                </a:solidFill>
              </a:rPr>
              <a:t>, is a solvent that was once used in large amounts in dry cleaning. One reaction that produces carbon tetrachloride is:   </a:t>
            </a:r>
            <a:r>
              <a:rPr lang="en-US" altLang="en-US" sz="2300" dirty="0"/>
              <a:t>CS</a:t>
            </a:r>
            <a:r>
              <a:rPr lang="en-US" altLang="en-US" sz="2300" baseline="-25000" dirty="0"/>
              <a:t>2</a:t>
            </a:r>
            <a:r>
              <a:rPr lang="en-US" altLang="en-US" sz="2300" dirty="0"/>
              <a:t> + 3Cl</a:t>
            </a:r>
            <a:r>
              <a:rPr lang="en-US" altLang="en-US" sz="2300" baseline="-25000" dirty="0"/>
              <a:t>2</a:t>
            </a:r>
            <a:r>
              <a:rPr lang="en-US" altLang="en-US" sz="2300" dirty="0"/>
              <a:t> </a:t>
            </a:r>
            <a:r>
              <a:rPr lang="en-US" altLang="en-US" sz="2300" dirty="0">
                <a:sym typeface="Symbol" panose="05050102010706020507" pitchFamily="18" charset="2"/>
              </a:rPr>
              <a:t></a:t>
            </a:r>
            <a:r>
              <a:rPr lang="en-US" altLang="en-US" sz="2300" dirty="0"/>
              <a:t> CCl</a:t>
            </a:r>
            <a:r>
              <a:rPr lang="en-US" altLang="en-US" sz="2300" baseline="-25000" dirty="0"/>
              <a:t>4</a:t>
            </a:r>
            <a:r>
              <a:rPr lang="en-US" altLang="en-US" sz="2300" dirty="0"/>
              <a:t> + S</a:t>
            </a:r>
            <a:r>
              <a:rPr lang="en-US" altLang="en-US" sz="2300" baseline="-25000" dirty="0"/>
              <a:t>2</a:t>
            </a:r>
            <a:r>
              <a:rPr lang="en-US" altLang="en-US" sz="2300" dirty="0"/>
              <a:t>Cl</a:t>
            </a:r>
            <a:r>
              <a:rPr lang="en-US" altLang="en-US" sz="2300" baseline="-25000" dirty="0"/>
              <a:t>2</a:t>
            </a:r>
            <a:endParaRPr lang="en-US" altLang="en-US" sz="2300" dirty="0"/>
          </a:p>
          <a:p>
            <a:pPr marL="0" indent="0">
              <a:lnSpc>
                <a:spcPct val="90000"/>
              </a:lnSpc>
            </a:pPr>
            <a:r>
              <a:rPr lang="en-US" altLang="en-US" sz="2300" b="0" dirty="0">
                <a:solidFill>
                  <a:schemeClr val="tx1"/>
                </a:solidFill>
              </a:rPr>
              <a:t>What is the percent yield of CCl</a:t>
            </a:r>
            <a:r>
              <a:rPr lang="en-US" altLang="en-US" sz="2300" b="0" baseline="-25000" dirty="0">
                <a:solidFill>
                  <a:schemeClr val="tx1"/>
                </a:solidFill>
              </a:rPr>
              <a:t>4</a:t>
            </a:r>
            <a:r>
              <a:rPr lang="en-US" altLang="en-US" sz="2300" b="0" dirty="0">
                <a:solidFill>
                  <a:schemeClr val="tx1"/>
                </a:solidFill>
              </a:rPr>
              <a:t> if 617 kg is produced from the reaction of 872.8 kg of Cl</a:t>
            </a:r>
            <a:r>
              <a:rPr lang="en-US" altLang="en-US" sz="2300" b="0" baseline="-25000" dirty="0">
                <a:solidFill>
                  <a:schemeClr val="tx1"/>
                </a:solidFill>
              </a:rPr>
              <a:t>2</a:t>
            </a:r>
            <a:r>
              <a:rPr lang="en-US" altLang="en-US" sz="2300" b="0" dirty="0">
                <a:solidFill>
                  <a:schemeClr val="tx1"/>
                </a:solidFill>
              </a:rPr>
              <a:t>?</a:t>
            </a:r>
          </a:p>
        </p:txBody>
      </p:sp>
      <p:sp>
        <p:nvSpPr>
          <p:cNvPr id="182279" name="Rectangle 7"/>
          <p:cNvSpPr>
            <a:spLocks noChangeArrowheads="1"/>
          </p:cNvSpPr>
          <p:nvPr/>
        </p:nvSpPr>
        <p:spPr bwMode="auto">
          <a:xfrm>
            <a:off x="553283" y="2675373"/>
            <a:ext cx="8319052"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61" tIns="45531" rIns="91061" bIns="45531"/>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8572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27635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9545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4pPr>
            <a:lvl5pPr marL="211455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5pPr>
            <a:lvl6pPr marL="2571750" indent="-228600" fontAlgn="base">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6pPr>
            <a:lvl7pPr marL="3028950" indent="-228600" fontAlgn="base">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7pPr>
            <a:lvl8pPr marL="3486150" indent="-228600" fontAlgn="base">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8pPr>
            <a:lvl9pPr marL="3943350" indent="-228600" fontAlgn="base">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endParaRPr lang="en-US" altLang="en-US" sz="2300" b="0" dirty="0">
              <a:solidFill>
                <a:schemeClr val="tx1"/>
              </a:solidFill>
            </a:endParaRPr>
          </a:p>
        </p:txBody>
      </p:sp>
      <p:sp>
        <p:nvSpPr>
          <p:cNvPr id="5"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t>Chapter 12 Stoichiometry</a:t>
            </a:r>
          </a:p>
        </p:txBody>
      </p:sp>
      <p:sp>
        <p:nvSpPr>
          <p:cNvPr id="6" name="Title 1"/>
          <p:cNvSpPr txBox="1">
            <a:spLocks/>
          </p:cNvSpPr>
          <p:nvPr/>
        </p:nvSpPr>
        <p:spPr bwMode="auto">
          <a:xfrm>
            <a:off x="6934200" y="76200"/>
            <a:ext cx="2057400" cy="457200"/>
          </a:xfrm>
          <a:prstGeom prst="rect">
            <a:avLst/>
          </a:prstGeom>
          <a:solidFill>
            <a:schemeClr val="accent5"/>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531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063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595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127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a:t>Review</a:t>
            </a:r>
            <a:endParaRPr lang="en-US" dirty="0"/>
          </a:p>
        </p:txBody>
      </p:sp>
      <p:sp>
        <p:nvSpPr>
          <p:cNvPr id="7" name="Rectangle 2"/>
          <p:cNvSpPr>
            <a:spLocks noGrp="1" noChangeArrowheads="1"/>
          </p:cNvSpPr>
          <p:nvPr>
            <p:ph type="title"/>
          </p:nvPr>
        </p:nvSpPr>
        <p:spPr>
          <a:xfrm>
            <a:off x="76200" y="76200"/>
            <a:ext cx="3707296" cy="457200"/>
          </a:xfrm>
          <a:solidFill>
            <a:srgbClr val="FFC000"/>
          </a:solidFill>
        </p:spPr>
        <p:txBody>
          <a:bodyPr/>
          <a:lstStyle/>
          <a:p>
            <a:pPr algn="ctr"/>
            <a:r>
              <a:rPr lang="en-US" altLang="en-US" sz="3600" b="1" dirty="0">
                <a:solidFill>
                  <a:schemeClr val="tx1"/>
                </a:solidFill>
                <a:effectLst/>
              </a:rPr>
              <a:t>Percent Yield</a:t>
            </a:r>
          </a:p>
        </p:txBody>
      </p:sp>
      <p:sp>
        <p:nvSpPr>
          <p:cNvPr id="3" name="Rectangle 2"/>
          <p:cNvSpPr/>
          <p:nvPr/>
        </p:nvSpPr>
        <p:spPr>
          <a:xfrm>
            <a:off x="-13138" y="2514600"/>
            <a:ext cx="9144000" cy="4078039"/>
          </a:xfrm>
          <a:prstGeom prst="rect">
            <a:avLst/>
          </a:prstGeom>
        </p:spPr>
        <p:txBody>
          <a:bodyPr wrap="square">
            <a:spAutoFit/>
          </a:bodyPr>
          <a:lstStyle/>
          <a:p>
            <a:pPr marL="478165" lvl="0" indent="-478165"/>
            <a:r>
              <a:rPr lang="en-US" sz="2400" dirty="0">
                <a:solidFill>
                  <a:srgbClr val="C00000"/>
                </a:solidFill>
              </a:rPr>
              <a:t>Find </a:t>
            </a:r>
            <a:r>
              <a:rPr lang="en-US" sz="2400" dirty="0" err="1">
                <a:solidFill>
                  <a:srgbClr val="C00000"/>
                </a:solidFill>
              </a:rPr>
              <a:t>mol</a:t>
            </a:r>
            <a:r>
              <a:rPr lang="en-US" sz="2400" dirty="0">
                <a:solidFill>
                  <a:srgbClr val="C00000"/>
                </a:solidFill>
              </a:rPr>
              <a:t> </a:t>
            </a:r>
            <a:r>
              <a:rPr lang="en-US" sz="2400" dirty="0">
                <a:solidFill>
                  <a:srgbClr val="000000"/>
                </a:solidFill>
              </a:rPr>
              <a:t>Cl</a:t>
            </a:r>
            <a:r>
              <a:rPr lang="en-US" sz="2800" baseline="-25000" dirty="0">
                <a:solidFill>
                  <a:srgbClr val="000000"/>
                </a:solidFill>
              </a:rPr>
              <a:t>2</a:t>
            </a:r>
            <a:r>
              <a:rPr lang="en-US" sz="2400" dirty="0">
                <a:solidFill>
                  <a:srgbClr val="000000"/>
                </a:solidFill>
              </a:rPr>
              <a:t> </a:t>
            </a:r>
          </a:p>
          <a:p>
            <a:pPr marL="478165" lvl="0" indent="-478165"/>
            <a:r>
              <a:rPr lang="en-US" sz="2400" dirty="0">
                <a:solidFill>
                  <a:srgbClr val="C00000"/>
                </a:solidFill>
              </a:rPr>
              <a:t>  	</a:t>
            </a:r>
            <a:r>
              <a:rPr lang="en-US" sz="2400" dirty="0">
                <a:solidFill>
                  <a:srgbClr val="0070C0"/>
                </a:solidFill>
              </a:rPr>
              <a:t>872.8 kg x </a:t>
            </a:r>
            <a:r>
              <a:rPr lang="en-US" sz="2400" dirty="0">
                <a:solidFill>
                  <a:srgbClr val="FFC000"/>
                </a:solidFill>
                <a:effectLst>
                  <a:outerShdw blurRad="38100" dist="38100" dir="2700000" algn="tl">
                    <a:srgbClr val="000000">
                      <a:alpha val="43137"/>
                    </a:srgbClr>
                  </a:outerShdw>
                </a:effectLst>
              </a:rPr>
              <a:t>10</a:t>
            </a:r>
            <a:r>
              <a:rPr lang="en-US" sz="2400" baseline="30000" dirty="0">
                <a:solidFill>
                  <a:srgbClr val="FFC000"/>
                </a:solidFill>
                <a:effectLst>
                  <a:outerShdw blurRad="38100" dist="38100" dir="2700000" algn="tl">
                    <a:srgbClr val="000000">
                      <a:alpha val="43137"/>
                    </a:srgbClr>
                  </a:outerShdw>
                </a:effectLst>
              </a:rPr>
              <a:t>3</a:t>
            </a:r>
            <a:r>
              <a:rPr lang="en-US" sz="2400" dirty="0">
                <a:solidFill>
                  <a:srgbClr val="FFC000"/>
                </a:solidFill>
                <a:effectLst>
                  <a:outerShdw blurRad="38100" dist="38100" dir="2700000" algn="tl">
                    <a:srgbClr val="000000">
                      <a:alpha val="43137"/>
                    </a:srgbClr>
                  </a:outerShdw>
                </a:effectLst>
              </a:rPr>
              <a:t> g/1 kg </a:t>
            </a:r>
            <a:r>
              <a:rPr lang="en-US" sz="2400" dirty="0">
                <a:solidFill>
                  <a:srgbClr val="0070C0"/>
                </a:solidFill>
              </a:rPr>
              <a:t>x 1 </a:t>
            </a:r>
            <a:r>
              <a:rPr lang="en-US" sz="2400" dirty="0" err="1">
                <a:solidFill>
                  <a:srgbClr val="0070C0"/>
                </a:solidFill>
              </a:rPr>
              <a:t>mol</a:t>
            </a:r>
            <a:r>
              <a:rPr lang="en-US" sz="2400" dirty="0">
                <a:solidFill>
                  <a:srgbClr val="0070C0"/>
                </a:solidFill>
              </a:rPr>
              <a:t>/71.0 g =  12,293 </a:t>
            </a:r>
            <a:r>
              <a:rPr lang="en-US" sz="2400" dirty="0" err="1">
                <a:solidFill>
                  <a:srgbClr val="0070C0"/>
                </a:solidFill>
              </a:rPr>
              <a:t>mol</a:t>
            </a:r>
            <a:endParaRPr lang="en-US" sz="2400" dirty="0">
              <a:solidFill>
                <a:srgbClr val="0070C0"/>
              </a:solidFill>
            </a:endParaRPr>
          </a:p>
          <a:p>
            <a:pPr marL="478165" lvl="0" indent="-478165"/>
            <a:endParaRPr lang="en-US" sz="1000" dirty="0">
              <a:solidFill>
                <a:srgbClr val="0070C0"/>
              </a:solidFill>
            </a:endParaRPr>
          </a:p>
          <a:p>
            <a:pPr marL="478165" lvl="0" indent="-478165"/>
            <a:r>
              <a:rPr lang="en-US" sz="2400" dirty="0">
                <a:solidFill>
                  <a:srgbClr val="000000"/>
                </a:solidFill>
              </a:rPr>
              <a:t>Mole ratio </a:t>
            </a:r>
            <a:r>
              <a:rPr lang="en-US" sz="2400" dirty="0">
                <a:solidFill>
                  <a:srgbClr val="0070C0"/>
                </a:solidFill>
              </a:rPr>
              <a:t>Cl</a:t>
            </a:r>
            <a:r>
              <a:rPr lang="en-US" sz="2800" baseline="-25000" dirty="0">
                <a:solidFill>
                  <a:srgbClr val="0070C0"/>
                </a:solidFill>
              </a:rPr>
              <a:t>2</a:t>
            </a:r>
            <a:r>
              <a:rPr lang="en-US" sz="2400" dirty="0">
                <a:solidFill>
                  <a:srgbClr val="00B050"/>
                </a:solidFill>
              </a:rPr>
              <a:t> : </a:t>
            </a:r>
            <a:r>
              <a:rPr lang="en-US" sz="2400" dirty="0">
                <a:solidFill>
                  <a:srgbClr val="00B050"/>
                </a:solidFill>
                <a:effectLst>
                  <a:outerShdw blurRad="38100" dist="38100" dir="2700000" algn="tl">
                    <a:srgbClr val="000000">
                      <a:alpha val="43137"/>
                    </a:srgbClr>
                  </a:outerShdw>
                </a:effectLst>
              </a:rPr>
              <a:t>CCl</a:t>
            </a:r>
            <a:r>
              <a:rPr lang="en-US" altLang="en-US" sz="2400" baseline="-25000" dirty="0">
                <a:solidFill>
                  <a:srgbClr val="00B050"/>
                </a:solidFill>
                <a:effectLst>
                  <a:outerShdw blurRad="38100" dist="38100" dir="2700000" algn="tl">
                    <a:srgbClr val="000000">
                      <a:alpha val="43137"/>
                    </a:srgbClr>
                  </a:outerShdw>
                </a:effectLst>
              </a:rPr>
              <a:t>4</a:t>
            </a:r>
            <a:r>
              <a:rPr lang="en-US" sz="2400" dirty="0">
                <a:solidFill>
                  <a:srgbClr val="00B050"/>
                </a:solidFill>
                <a:effectLst>
                  <a:outerShdw blurRad="38100" dist="38100" dir="2700000" algn="tl">
                    <a:srgbClr val="000000">
                      <a:alpha val="43137"/>
                    </a:srgbClr>
                  </a:outerShdw>
                </a:effectLst>
              </a:rPr>
              <a:t> = 3:1 </a:t>
            </a:r>
            <a:r>
              <a:rPr lang="en-US" sz="2400" dirty="0">
                <a:solidFill>
                  <a:srgbClr val="00B050"/>
                </a:solidFill>
                <a:effectLst>
                  <a:outerShdw blurRad="38100" dist="38100" dir="2700000" algn="tl">
                    <a:srgbClr val="000000">
                      <a:alpha val="43137"/>
                    </a:srgbClr>
                  </a:outerShdw>
                </a:effectLst>
                <a:sym typeface="Wingdings" panose="05000000000000000000" pitchFamily="2" charset="2"/>
              </a:rPr>
              <a:t> 12,293/3 = 4097.7 </a:t>
            </a:r>
            <a:r>
              <a:rPr lang="en-US" sz="2400" dirty="0" err="1">
                <a:solidFill>
                  <a:srgbClr val="00B050"/>
                </a:solidFill>
                <a:effectLst>
                  <a:outerShdw blurRad="38100" dist="38100" dir="2700000" algn="tl">
                    <a:srgbClr val="000000">
                      <a:alpha val="43137"/>
                    </a:srgbClr>
                  </a:outerShdw>
                </a:effectLst>
                <a:sym typeface="Wingdings" panose="05000000000000000000" pitchFamily="2" charset="2"/>
              </a:rPr>
              <a:t>mol</a:t>
            </a:r>
            <a:r>
              <a:rPr lang="en-US" sz="2400" dirty="0">
                <a:solidFill>
                  <a:srgbClr val="00B050"/>
                </a:solidFill>
                <a:effectLst>
                  <a:outerShdw blurRad="38100" dist="38100" dir="2700000" algn="tl">
                    <a:srgbClr val="000000">
                      <a:alpha val="43137"/>
                    </a:srgbClr>
                  </a:outerShdw>
                </a:effectLst>
                <a:sym typeface="Wingdings" panose="05000000000000000000" pitchFamily="2" charset="2"/>
              </a:rPr>
              <a:t> </a:t>
            </a:r>
            <a:r>
              <a:rPr lang="en-US" sz="2400" dirty="0">
                <a:solidFill>
                  <a:srgbClr val="00B050"/>
                </a:solidFill>
                <a:effectLst>
                  <a:outerShdw blurRad="38100" dist="38100" dir="2700000" algn="tl">
                    <a:srgbClr val="000000">
                      <a:alpha val="43137"/>
                    </a:srgbClr>
                  </a:outerShdw>
                </a:effectLst>
              </a:rPr>
              <a:t>CCl</a:t>
            </a:r>
            <a:r>
              <a:rPr lang="en-US" altLang="en-US" sz="2400" baseline="-25000" dirty="0">
                <a:solidFill>
                  <a:srgbClr val="00B050"/>
                </a:solidFill>
                <a:effectLst>
                  <a:outerShdw blurRad="38100" dist="38100" dir="2700000" algn="tl">
                    <a:srgbClr val="000000">
                      <a:alpha val="43137"/>
                    </a:srgbClr>
                  </a:outerShdw>
                </a:effectLst>
              </a:rPr>
              <a:t>4</a:t>
            </a:r>
          </a:p>
          <a:p>
            <a:pPr marL="478165" lvl="0" indent="-478165"/>
            <a:endParaRPr lang="en-US" sz="1000" dirty="0">
              <a:solidFill>
                <a:srgbClr val="00B050"/>
              </a:solidFill>
            </a:endParaRPr>
          </a:p>
          <a:p>
            <a:pPr marL="478165" indent="-478165">
              <a:tabLst>
                <a:tab pos="6637338" algn="l"/>
              </a:tabLst>
            </a:pPr>
            <a:r>
              <a:rPr lang="en-US" sz="2400" dirty="0">
                <a:solidFill>
                  <a:srgbClr val="C00000"/>
                </a:solidFill>
              </a:rPr>
              <a:t>Convert </a:t>
            </a:r>
            <a:r>
              <a:rPr lang="en-US" sz="2400" dirty="0" err="1">
                <a:solidFill>
                  <a:srgbClr val="C00000"/>
                </a:solidFill>
              </a:rPr>
              <a:t>mol</a:t>
            </a:r>
            <a:r>
              <a:rPr lang="en-US" sz="2400" dirty="0">
                <a:solidFill>
                  <a:srgbClr val="C00000"/>
                </a:solidFill>
              </a:rPr>
              <a:t> to g </a:t>
            </a:r>
            <a:r>
              <a:rPr lang="en-US" sz="2400" dirty="0">
                <a:solidFill>
                  <a:srgbClr val="00B050"/>
                </a:solidFill>
                <a:effectLst>
                  <a:outerShdw blurRad="38100" dist="38100" dir="2700000" algn="tl">
                    <a:srgbClr val="000000">
                      <a:alpha val="43137"/>
                    </a:srgbClr>
                  </a:outerShdw>
                </a:effectLst>
              </a:rPr>
              <a:t>CCl</a:t>
            </a:r>
            <a:r>
              <a:rPr lang="en-US" altLang="en-US" sz="2400" baseline="-25000" dirty="0">
                <a:solidFill>
                  <a:srgbClr val="00B050"/>
                </a:solidFill>
                <a:effectLst>
                  <a:outerShdw blurRad="38100" dist="38100" dir="2700000" algn="tl">
                    <a:srgbClr val="000000">
                      <a:alpha val="43137"/>
                    </a:srgbClr>
                  </a:outerShdw>
                </a:effectLst>
              </a:rPr>
              <a:t>4</a:t>
            </a:r>
            <a:r>
              <a:rPr lang="en-US" sz="2400" dirty="0">
                <a:solidFill>
                  <a:srgbClr val="C00000"/>
                </a:solidFill>
                <a:effectLst>
                  <a:outerShdw blurRad="38100" dist="38100" dir="2700000" algn="tl">
                    <a:srgbClr val="000000">
                      <a:alpha val="43137"/>
                    </a:srgbClr>
                  </a:outerShdw>
                </a:effectLst>
              </a:rPr>
              <a:t> </a:t>
            </a:r>
          </a:p>
          <a:p>
            <a:pPr marL="478165" lvl="0" indent="-478165">
              <a:tabLst>
                <a:tab pos="6637338" algn="l"/>
              </a:tabLst>
            </a:pPr>
            <a:r>
              <a:rPr lang="en-US" sz="2400" dirty="0">
                <a:solidFill>
                  <a:srgbClr val="7030A0"/>
                </a:solidFill>
                <a:sym typeface="Wingdings" panose="05000000000000000000" pitchFamily="2" charset="2"/>
              </a:rPr>
              <a:t>	4097.7</a:t>
            </a:r>
            <a:r>
              <a:rPr lang="en-US" sz="2400" dirty="0">
                <a:solidFill>
                  <a:srgbClr val="7030A0"/>
                </a:solidFill>
              </a:rPr>
              <a:t> </a:t>
            </a:r>
            <a:r>
              <a:rPr lang="en-US" sz="2400" dirty="0" err="1">
                <a:solidFill>
                  <a:srgbClr val="7030A0"/>
                </a:solidFill>
              </a:rPr>
              <a:t>mol</a:t>
            </a:r>
            <a:r>
              <a:rPr lang="en-US" sz="2400" dirty="0">
                <a:solidFill>
                  <a:srgbClr val="7030A0"/>
                </a:solidFill>
              </a:rPr>
              <a:t> x 153.8 g/</a:t>
            </a:r>
            <a:r>
              <a:rPr lang="en-US" sz="2400" dirty="0" err="1">
                <a:solidFill>
                  <a:srgbClr val="7030A0"/>
                </a:solidFill>
              </a:rPr>
              <a:t>mol</a:t>
            </a:r>
            <a:r>
              <a:rPr lang="en-US" sz="2400" dirty="0">
                <a:solidFill>
                  <a:srgbClr val="7030A0"/>
                </a:solidFill>
              </a:rPr>
              <a:t> x </a:t>
            </a:r>
            <a:r>
              <a:rPr lang="en-US" sz="2400" dirty="0">
                <a:solidFill>
                  <a:srgbClr val="FFC000"/>
                </a:solidFill>
                <a:effectLst>
                  <a:outerShdw blurRad="38100" dist="38100" dir="2700000" algn="tl">
                    <a:srgbClr val="000000">
                      <a:alpha val="43137"/>
                    </a:srgbClr>
                  </a:outerShdw>
                </a:effectLst>
              </a:rPr>
              <a:t>1 kg/10</a:t>
            </a:r>
            <a:r>
              <a:rPr lang="en-US" sz="2400" baseline="30000" dirty="0">
                <a:solidFill>
                  <a:srgbClr val="FFC000"/>
                </a:solidFill>
                <a:effectLst>
                  <a:outerShdw blurRad="38100" dist="38100" dir="2700000" algn="tl">
                    <a:srgbClr val="000000">
                      <a:alpha val="43137"/>
                    </a:srgbClr>
                  </a:outerShdw>
                </a:effectLst>
              </a:rPr>
              <a:t>3</a:t>
            </a:r>
            <a:r>
              <a:rPr lang="en-US" sz="2400" dirty="0">
                <a:solidFill>
                  <a:srgbClr val="FFC000"/>
                </a:solidFill>
                <a:effectLst>
                  <a:outerShdw blurRad="38100" dist="38100" dir="2700000" algn="tl">
                    <a:srgbClr val="000000">
                      <a:alpha val="43137"/>
                    </a:srgbClr>
                  </a:outerShdw>
                </a:effectLst>
              </a:rPr>
              <a:t> g </a:t>
            </a:r>
            <a:r>
              <a:rPr lang="en-US" sz="2400" dirty="0">
                <a:solidFill>
                  <a:srgbClr val="7030A0"/>
                </a:solidFill>
              </a:rPr>
              <a:t>=  </a:t>
            </a:r>
            <a:r>
              <a:rPr lang="en-US" sz="2400" b="1" dirty="0">
                <a:solidFill>
                  <a:srgbClr val="7030A0"/>
                </a:solidFill>
              </a:rPr>
              <a:t>630 kg CCl</a:t>
            </a:r>
            <a:r>
              <a:rPr lang="en-US" altLang="en-US" sz="2400" b="1" baseline="-25000" dirty="0">
                <a:solidFill>
                  <a:srgbClr val="7030A0"/>
                </a:solidFill>
              </a:rPr>
              <a:t>4</a:t>
            </a:r>
          </a:p>
          <a:p>
            <a:pPr marL="478165" indent="-478165">
              <a:tabLst>
                <a:tab pos="6007100" algn="l"/>
              </a:tabLst>
            </a:pPr>
            <a:r>
              <a:rPr lang="en-US" sz="2400" dirty="0">
                <a:solidFill>
                  <a:srgbClr val="7030A0"/>
                </a:solidFill>
                <a:sym typeface="Wingdings" pitchFamily="2" charset="2"/>
              </a:rPr>
              <a:t> 		</a:t>
            </a:r>
            <a:r>
              <a:rPr lang="en-US" sz="2400" dirty="0">
                <a:solidFill>
                  <a:srgbClr val="FF0000"/>
                </a:solidFill>
                <a:sym typeface="Wingdings" pitchFamily="2" charset="2"/>
              </a:rPr>
              <a:t>theoretical yield</a:t>
            </a:r>
          </a:p>
          <a:p>
            <a:pPr marL="478165" lvl="0" indent="-478165">
              <a:spcBef>
                <a:spcPts val="1200"/>
              </a:spcBef>
            </a:pPr>
            <a:r>
              <a:rPr lang="en-US" sz="2400" dirty="0"/>
              <a:t>Calculate Percent Yield </a:t>
            </a:r>
            <a:r>
              <a:rPr lang="en-US" sz="2400" b="1" dirty="0">
                <a:solidFill>
                  <a:srgbClr val="7030A0"/>
                </a:solidFill>
              </a:rPr>
              <a:t>CCl</a:t>
            </a:r>
            <a:r>
              <a:rPr lang="en-US" altLang="en-US" sz="2400" b="1" baseline="-25000" dirty="0">
                <a:solidFill>
                  <a:srgbClr val="7030A0"/>
                </a:solidFill>
              </a:rPr>
              <a:t>4</a:t>
            </a:r>
            <a:r>
              <a:rPr lang="en-US" sz="2400" dirty="0"/>
              <a:t> </a:t>
            </a:r>
            <a:r>
              <a:rPr lang="en-US" sz="2000" i="1" dirty="0">
                <a:latin typeface="Times New Roman" panose="02020603050405020304" pitchFamily="18" charset="0"/>
                <a:cs typeface="Times New Roman" panose="02020603050405020304" pitchFamily="18" charset="0"/>
              </a:rPr>
              <a:t>% yield = actual yield / theoretical yield x 100 % </a:t>
            </a:r>
          </a:p>
          <a:p>
            <a:pPr marL="478165" indent="-478165">
              <a:spcBef>
                <a:spcPts val="601"/>
              </a:spcBef>
            </a:pPr>
            <a:r>
              <a:rPr lang="en-US" sz="2400" dirty="0">
                <a:solidFill>
                  <a:srgbClr val="0070C0"/>
                </a:solidFill>
              </a:rPr>
              <a:t>	 617 kg / 630 kg x 100% = </a:t>
            </a:r>
            <a:r>
              <a:rPr lang="en-US" sz="2400" b="1" u="sng" dirty="0">
                <a:solidFill>
                  <a:srgbClr val="FF0000"/>
                </a:solidFill>
              </a:rPr>
              <a:t>97.9%</a:t>
            </a:r>
            <a:r>
              <a:rPr lang="en-US" sz="2400" b="1" dirty="0">
                <a:solidFill>
                  <a:srgbClr val="FF0000"/>
                </a:solidFill>
              </a:rPr>
              <a:t> CCl</a:t>
            </a:r>
            <a:r>
              <a:rPr lang="en-US" sz="2400" b="1" baseline="-25000" dirty="0">
                <a:solidFill>
                  <a:srgbClr val="FF0000"/>
                </a:solidFill>
              </a:rPr>
              <a:t>4</a:t>
            </a:r>
            <a:endParaRPr lang="en-US" sz="2400" b="1" dirty="0">
              <a:solidFill>
                <a:srgbClr val="FF0000"/>
              </a:solidFill>
            </a:endParaRPr>
          </a:p>
          <a:p>
            <a:pPr marL="478165" indent="-478165">
              <a:tabLst>
                <a:tab pos="6007100" algn="l"/>
              </a:tabLst>
            </a:pPr>
            <a:r>
              <a:rPr lang="en-US" sz="2400" dirty="0">
                <a:solidFill>
                  <a:srgbClr val="FF0000"/>
                </a:solidFill>
                <a:sym typeface="Wingdings" pitchFamily="2" charset="2"/>
              </a:rPr>
              <a:t> </a:t>
            </a:r>
            <a:endParaRPr lang="en-US" sz="2400" b="1" dirty="0">
              <a:solidFill>
                <a:srgbClr val="FF0000"/>
              </a:solidFill>
            </a:endParaRPr>
          </a:p>
        </p:txBody>
      </p:sp>
    </p:spTree>
    <p:extLst>
      <p:ext uri="{BB962C8B-B14F-4D97-AF65-F5344CB8AC3E}">
        <p14:creationId xmlns:p14="http://schemas.microsoft.com/office/powerpoint/2010/main" val="202205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Identify Limiting and Theoretical Yield</a:t>
            </a:r>
          </a:p>
        </p:txBody>
      </p:sp>
      <p:sp>
        <p:nvSpPr>
          <p:cNvPr id="8" name="Content Placeholder 7"/>
          <p:cNvSpPr>
            <a:spLocks noGrp="1"/>
          </p:cNvSpPr>
          <p:nvPr>
            <p:ph idx="1"/>
          </p:nvPr>
        </p:nvSpPr>
        <p:spPr/>
        <p:txBody>
          <a:bodyPr lIns="182880" tIns="91440" rIns="182880"/>
          <a:lstStyle/>
          <a:p>
            <a:r>
              <a:rPr lang="en-US" sz="2200" dirty="0"/>
              <a:t>Acetylene torches are used for welding, but the thermite reaction can be useful in situations in which acetylene torches are inappropriate, such as welding underwater. The thermite reaction is described by the equation:  Fe</a:t>
            </a:r>
            <a:r>
              <a:rPr lang="en-US" sz="2200" baseline="-25000" dirty="0"/>
              <a:t>2</a:t>
            </a:r>
            <a:r>
              <a:rPr lang="en-US" sz="2200" dirty="0"/>
              <a:t>O</a:t>
            </a:r>
            <a:r>
              <a:rPr lang="en-US" sz="2200" baseline="-25000" dirty="0"/>
              <a:t>3</a:t>
            </a:r>
            <a:r>
              <a:rPr lang="en-US" sz="2200" dirty="0"/>
              <a:t> + 2Al ⟶ </a:t>
            </a:r>
            <a:r>
              <a:rPr lang="en-US" sz="2200" dirty="0">
                <a:sym typeface="Wingdings" pitchFamily="2" charset="2"/>
              </a:rPr>
              <a:t>Al</a:t>
            </a:r>
            <a:r>
              <a:rPr lang="en-US" sz="2200" baseline="-25000" dirty="0">
                <a:sym typeface="Wingdings" pitchFamily="2" charset="2"/>
              </a:rPr>
              <a:t>2</a:t>
            </a:r>
            <a:r>
              <a:rPr lang="en-US" sz="2200" dirty="0">
                <a:sym typeface="Wingdings" pitchFamily="2" charset="2"/>
              </a:rPr>
              <a:t>O</a:t>
            </a:r>
            <a:r>
              <a:rPr lang="en-US" sz="2200" baseline="-25000" dirty="0">
                <a:sym typeface="Wingdings" pitchFamily="2" charset="2"/>
              </a:rPr>
              <a:t>3</a:t>
            </a:r>
            <a:r>
              <a:rPr lang="en-US" sz="2200" dirty="0">
                <a:sym typeface="Wingdings" pitchFamily="2" charset="2"/>
              </a:rPr>
              <a:t> + 2Fe</a:t>
            </a:r>
          </a:p>
          <a:p>
            <a:pPr>
              <a:spcBef>
                <a:spcPts val="600"/>
              </a:spcBef>
            </a:pPr>
            <a:r>
              <a:rPr lang="en-US" sz="2200" dirty="0"/>
              <a:t>A welder has 1.873 × 10</a:t>
            </a:r>
            <a:r>
              <a:rPr lang="en-US" sz="2200" baseline="30000" dirty="0"/>
              <a:t>2</a:t>
            </a:r>
            <a:r>
              <a:rPr lang="en-US" sz="2200" dirty="0"/>
              <a:t> g Fe</a:t>
            </a:r>
            <a:r>
              <a:rPr lang="en-US" sz="2200" baseline="-25000" dirty="0"/>
              <a:t>2</a:t>
            </a:r>
            <a:r>
              <a:rPr lang="en-US" sz="2200" dirty="0"/>
              <a:t>O</a:t>
            </a:r>
            <a:r>
              <a:rPr lang="en-US" sz="2200" baseline="-25000" dirty="0"/>
              <a:t>3</a:t>
            </a:r>
            <a:r>
              <a:rPr lang="en-US" sz="2200" dirty="0"/>
              <a:t> and 94.51 g Al in his welding kit. </a:t>
            </a:r>
            <a:r>
              <a:rPr lang="en-US" sz="2200" b="1" dirty="0"/>
              <a:t>Which reactant will he run out of first? </a:t>
            </a:r>
            <a:r>
              <a:rPr lang="en-US" sz="2200" b="1" dirty="0">
                <a:solidFill>
                  <a:srgbClr val="7030A0"/>
                </a:solidFill>
              </a:rPr>
              <a:t>What is the theoretical yield and percent yield of aluminum oxide?</a:t>
            </a:r>
          </a:p>
          <a:p>
            <a:endParaRPr lang="en-US" dirty="0">
              <a:solidFill>
                <a:srgbClr val="FF0000"/>
              </a:solidFill>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03" y="0"/>
            <a:ext cx="961697" cy="990600"/>
          </a:xfrm>
          <a:prstGeom prst="rect">
            <a:avLst/>
          </a:prstGeom>
          <a:noFill/>
          <a:ln>
            <a:noFill/>
          </a:ln>
          <a:effectLst/>
        </p:spPr>
      </p:pic>
    </p:spTree>
    <p:extLst>
      <p:ext uri="{BB962C8B-B14F-4D97-AF65-F5344CB8AC3E}">
        <p14:creationId xmlns:p14="http://schemas.microsoft.com/office/powerpoint/2010/main" val="38655893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 y="-9"/>
            <a:ext cx="9143996" cy="990610"/>
          </a:xfrm>
        </p:spPr>
        <p:txBody>
          <a:bodyPr/>
          <a:lstStyle/>
          <a:p>
            <a:r>
              <a:rPr lang="en-US" dirty="0"/>
              <a:t>	Identify Limiting and Excess Reactants</a:t>
            </a:r>
          </a:p>
        </p:txBody>
      </p:sp>
      <p:sp>
        <p:nvSpPr>
          <p:cNvPr id="8" name="Content Placeholder 7"/>
          <p:cNvSpPr>
            <a:spLocks noGrp="1"/>
          </p:cNvSpPr>
          <p:nvPr>
            <p:ph idx="1"/>
          </p:nvPr>
        </p:nvSpPr>
        <p:spPr>
          <a:xfrm>
            <a:off x="28903" y="990600"/>
            <a:ext cx="9144000" cy="5867400"/>
          </a:xfrm>
        </p:spPr>
        <p:txBody>
          <a:bodyPr lIns="182880" tIns="91440" rIns="182880"/>
          <a:lstStyle/>
          <a:p>
            <a:r>
              <a:rPr lang="en-US" sz="1400" dirty="0"/>
              <a:t>Acetylene torches are used for welding, but the thermite reaction can be useful in situations in which acetylene torches are inappropriate, such as welding underwater. The thermite reaction is described by the equation:  Fe</a:t>
            </a:r>
            <a:r>
              <a:rPr lang="en-US" sz="1400" baseline="-25000" dirty="0"/>
              <a:t>2</a:t>
            </a:r>
            <a:r>
              <a:rPr lang="en-US" sz="1400" dirty="0"/>
              <a:t>O</a:t>
            </a:r>
            <a:r>
              <a:rPr lang="en-US" sz="1400" baseline="-25000" dirty="0"/>
              <a:t>3</a:t>
            </a:r>
            <a:r>
              <a:rPr lang="en-US" sz="1400" dirty="0"/>
              <a:t> + 2Al ⟶ </a:t>
            </a:r>
            <a:r>
              <a:rPr lang="en-US" sz="1400" dirty="0">
                <a:sym typeface="Wingdings" pitchFamily="2" charset="2"/>
              </a:rPr>
              <a:t>Al</a:t>
            </a:r>
            <a:r>
              <a:rPr lang="en-US" sz="1400" baseline="-25000" dirty="0">
                <a:sym typeface="Wingdings" pitchFamily="2" charset="2"/>
              </a:rPr>
              <a:t>2</a:t>
            </a:r>
            <a:r>
              <a:rPr lang="en-US" sz="1400" dirty="0">
                <a:sym typeface="Wingdings" pitchFamily="2" charset="2"/>
              </a:rPr>
              <a:t>O</a:t>
            </a:r>
            <a:r>
              <a:rPr lang="en-US" sz="1400" baseline="-25000" dirty="0">
                <a:sym typeface="Wingdings" pitchFamily="2" charset="2"/>
              </a:rPr>
              <a:t>3</a:t>
            </a:r>
            <a:r>
              <a:rPr lang="en-US" sz="1400" dirty="0">
                <a:sym typeface="Wingdings" pitchFamily="2" charset="2"/>
              </a:rPr>
              <a:t> + 2Fe</a:t>
            </a:r>
          </a:p>
          <a:p>
            <a:pPr>
              <a:spcBef>
                <a:spcPts val="600"/>
              </a:spcBef>
            </a:pPr>
            <a:r>
              <a:rPr lang="en-US" sz="1400" dirty="0"/>
              <a:t>A welder has 1.873 × 10</a:t>
            </a:r>
            <a:r>
              <a:rPr lang="en-US" sz="1400" baseline="30000" dirty="0"/>
              <a:t>2</a:t>
            </a:r>
            <a:r>
              <a:rPr lang="en-US" sz="1400" dirty="0"/>
              <a:t> g Fe</a:t>
            </a:r>
            <a:r>
              <a:rPr lang="en-US" sz="1400" baseline="-25000" dirty="0"/>
              <a:t>2</a:t>
            </a:r>
            <a:r>
              <a:rPr lang="en-US" sz="1400" dirty="0"/>
              <a:t>O</a:t>
            </a:r>
            <a:r>
              <a:rPr lang="en-US" sz="1400" baseline="-25000" dirty="0"/>
              <a:t>3</a:t>
            </a:r>
            <a:r>
              <a:rPr lang="en-US" sz="1400" dirty="0"/>
              <a:t> and 94.51 g Al in his welding kit. </a:t>
            </a:r>
            <a:r>
              <a:rPr lang="en-US" sz="1400" b="1" dirty="0"/>
              <a:t>Which reactant will he run out of first? </a:t>
            </a:r>
            <a:r>
              <a:rPr lang="en-US" sz="1400" b="1" dirty="0">
                <a:solidFill>
                  <a:srgbClr val="7030A0"/>
                </a:solidFill>
              </a:rPr>
              <a:t>What is the theoretical yield and percent yield of aluminum oxide?</a:t>
            </a:r>
          </a:p>
          <a:p>
            <a:r>
              <a:rPr lang="en-US" sz="2200" dirty="0">
                <a:solidFill>
                  <a:srgbClr val="FF0000"/>
                </a:solidFill>
              </a:rPr>
              <a:t>Find Moles based on Amount Given:</a:t>
            </a:r>
          </a:p>
          <a:p>
            <a:pPr>
              <a:lnSpc>
                <a:spcPct val="100000"/>
              </a:lnSpc>
              <a:spcBef>
                <a:spcPts val="0"/>
              </a:spcBef>
              <a:tabLst>
                <a:tab pos="914400" algn="l"/>
              </a:tabLst>
            </a:pPr>
            <a:r>
              <a:rPr lang="en-US" sz="2200" dirty="0"/>
              <a:t>Fe</a:t>
            </a:r>
            <a:r>
              <a:rPr lang="en-US" sz="2200" baseline="-25000" dirty="0"/>
              <a:t>2</a:t>
            </a:r>
            <a:r>
              <a:rPr lang="en-US" sz="2200" dirty="0"/>
              <a:t>O</a:t>
            </a:r>
            <a:r>
              <a:rPr lang="en-US" sz="2200" baseline="-25000" dirty="0"/>
              <a:t>3</a:t>
            </a:r>
            <a:r>
              <a:rPr lang="en-US" sz="2200" dirty="0"/>
              <a:t> </a:t>
            </a:r>
            <a:r>
              <a:rPr lang="en-US" sz="2200" dirty="0">
                <a:sym typeface="Wingdings" pitchFamily="2" charset="2"/>
              </a:rPr>
              <a:t>	</a:t>
            </a:r>
            <a:r>
              <a:rPr lang="en-US" sz="2200" dirty="0"/>
              <a:t>1.873 × 10</a:t>
            </a:r>
            <a:r>
              <a:rPr lang="en-US" sz="2200" baseline="30000" dirty="0"/>
              <a:t>2</a:t>
            </a:r>
            <a:r>
              <a:rPr lang="en-US" sz="2200" dirty="0"/>
              <a:t> g x 1 </a:t>
            </a:r>
            <a:r>
              <a:rPr lang="en-US" sz="2200" dirty="0" err="1"/>
              <a:t>mol</a:t>
            </a:r>
            <a:r>
              <a:rPr lang="en-US" sz="2200" dirty="0"/>
              <a:t>/159.6 g = </a:t>
            </a:r>
            <a:r>
              <a:rPr lang="en-US" sz="2200" dirty="0">
                <a:solidFill>
                  <a:srgbClr val="0070C0"/>
                </a:solidFill>
              </a:rPr>
              <a:t>1.174 </a:t>
            </a:r>
            <a:r>
              <a:rPr lang="en-US" sz="2200" dirty="0" err="1">
                <a:solidFill>
                  <a:srgbClr val="0070C0"/>
                </a:solidFill>
              </a:rPr>
              <a:t>mol</a:t>
            </a:r>
            <a:r>
              <a:rPr lang="en-US" sz="2200" dirty="0">
                <a:solidFill>
                  <a:srgbClr val="0070C0"/>
                </a:solidFill>
              </a:rPr>
              <a:t> Fe</a:t>
            </a:r>
            <a:r>
              <a:rPr lang="en-US" sz="2200" baseline="-25000" dirty="0">
                <a:solidFill>
                  <a:srgbClr val="0070C0"/>
                </a:solidFill>
              </a:rPr>
              <a:t>2</a:t>
            </a:r>
            <a:r>
              <a:rPr lang="en-US" sz="2200" dirty="0">
                <a:solidFill>
                  <a:srgbClr val="0070C0"/>
                </a:solidFill>
              </a:rPr>
              <a:t>O</a:t>
            </a:r>
            <a:r>
              <a:rPr lang="en-US" sz="2200" baseline="-25000" dirty="0">
                <a:solidFill>
                  <a:srgbClr val="0070C0"/>
                </a:solidFill>
              </a:rPr>
              <a:t>3</a:t>
            </a:r>
            <a:r>
              <a:rPr lang="en-US" sz="2200" dirty="0">
                <a:solidFill>
                  <a:srgbClr val="0070C0"/>
                </a:solidFill>
              </a:rPr>
              <a:t> </a:t>
            </a:r>
          </a:p>
          <a:p>
            <a:pPr>
              <a:lnSpc>
                <a:spcPct val="100000"/>
              </a:lnSpc>
              <a:spcBef>
                <a:spcPts val="0"/>
              </a:spcBef>
              <a:tabLst>
                <a:tab pos="914400" algn="l"/>
              </a:tabLst>
            </a:pPr>
            <a:r>
              <a:rPr lang="en-US" sz="2200" dirty="0"/>
              <a:t>Al 	94.51 g x 1 </a:t>
            </a:r>
            <a:r>
              <a:rPr lang="en-US" sz="2200" dirty="0" err="1"/>
              <a:t>mol</a:t>
            </a:r>
            <a:r>
              <a:rPr lang="en-US" sz="2200" dirty="0"/>
              <a:t>/27.00 g = </a:t>
            </a:r>
            <a:r>
              <a:rPr lang="en-US" sz="2200" dirty="0">
                <a:solidFill>
                  <a:srgbClr val="00B050"/>
                </a:solidFill>
              </a:rPr>
              <a:t>3.500 </a:t>
            </a:r>
            <a:r>
              <a:rPr lang="en-US" sz="2200" dirty="0" err="1">
                <a:solidFill>
                  <a:srgbClr val="00B050"/>
                </a:solidFill>
              </a:rPr>
              <a:t>mol</a:t>
            </a:r>
            <a:r>
              <a:rPr lang="en-US" sz="2200" dirty="0">
                <a:solidFill>
                  <a:srgbClr val="00B050"/>
                </a:solidFill>
              </a:rPr>
              <a:t> Al</a:t>
            </a:r>
          </a:p>
          <a:p>
            <a:r>
              <a:rPr lang="en-US" sz="2200" dirty="0">
                <a:solidFill>
                  <a:srgbClr val="FF0000"/>
                </a:solidFill>
              </a:rPr>
              <a:t>Use Mole ratios:   </a:t>
            </a:r>
            <a:r>
              <a:rPr lang="en-US" sz="2200" dirty="0"/>
              <a:t>Fe</a:t>
            </a:r>
            <a:r>
              <a:rPr lang="en-US" sz="2200" baseline="-25000" dirty="0"/>
              <a:t>2</a:t>
            </a:r>
            <a:r>
              <a:rPr lang="en-US" sz="2200" dirty="0"/>
              <a:t>O</a:t>
            </a:r>
            <a:r>
              <a:rPr lang="en-US" sz="2200" baseline="-25000" dirty="0"/>
              <a:t>3</a:t>
            </a:r>
            <a:r>
              <a:rPr lang="en-US" sz="2200" dirty="0"/>
              <a:t> </a:t>
            </a:r>
            <a:r>
              <a:rPr lang="en-US" sz="2200" dirty="0">
                <a:sym typeface="Wingdings" pitchFamily="2" charset="2"/>
              </a:rPr>
              <a:t>: </a:t>
            </a:r>
            <a:r>
              <a:rPr lang="en-US" sz="2200" dirty="0"/>
              <a:t>Al   = 1:2 theoretically</a:t>
            </a:r>
          </a:p>
          <a:p>
            <a:pPr>
              <a:lnSpc>
                <a:spcPct val="100000"/>
              </a:lnSpc>
              <a:spcBef>
                <a:spcPts val="0"/>
              </a:spcBef>
              <a:tabLst>
                <a:tab pos="566632" algn="l"/>
              </a:tabLst>
            </a:pPr>
            <a:r>
              <a:rPr lang="en-US" sz="2200" dirty="0"/>
              <a:t>Yet, using ACTUAL mol of Fe</a:t>
            </a:r>
            <a:r>
              <a:rPr lang="en-US" sz="2200" baseline="-25000" dirty="0"/>
              <a:t>2</a:t>
            </a:r>
            <a:r>
              <a:rPr lang="en-US" sz="2200" dirty="0"/>
              <a:t>O</a:t>
            </a:r>
            <a:r>
              <a:rPr lang="en-US" sz="2200" baseline="-25000" dirty="0"/>
              <a:t>3</a:t>
            </a:r>
            <a:r>
              <a:rPr lang="en-US" sz="2200" dirty="0"/>
              <a:t> </a:t>
            </a:r>
            <a:r>
              <a:rPr lang="en-US" sz="2200" dirty="0">
                <a:sym typeface="Wingdings" panose="05000000000000000000" pitchFamily="2" charset="2"/>
              </a:rPr>
              <a:t>   1.174/1</a:t>
            </a:r>
            <a:r>
              <a:rPr lang="en-US" sz="2200" dirty="0"/>
              <a:t> = X/2    X = </a:t>
            </a:r>
            <a:r>
              <a:rPr lang="en-US" sz="2200" dirty="0">
                <a:solidFill>
                  <a:srgbClr val="00B050"/>
                </a:solidFill>
              </a:rPr>
              <a:t>2.347 mol Al</a:t>
            </a:r>
            <a:endParaRPr lang="en-US" sz="2200" baseline="-25000" dirty="0">
              <a:solidFill>
                <a:srgbClr val="00B050"/>
              </a:solidFill>
            </a:endParaRPr>
          </a:p>
          <a:p>
            <a:r>
              <a:rPr lang="en-US" sz="2200" dirty="0">
                <a:solidFill>
                  <a:srgbClr val="FF0000"/>
                </a:solidFill>
              </a:rPr>
              <a:t>Compare Theoretical Values:</a:t>
            </a:r>
          </a:p>
          <a:p>
            <a:pPr>
              <a:lnSpc>
                <a:spcPct val="100000"/>
              </a:lnSpc>
              <a:spcBef>
                <a:spcPts val="0"/>
              </a:spcBef>
              <a:tabLst>
                <a:tab pos="566632" algn="l"/>
              </a:tabLst>
            </a:pPr>
            <a:r>
              <a:rPr lang="en-US" sz="3200" b="1" dirty="0"/>
              <a:t>Fe</a:t>
            </a:r>
            <a:r>
              <a:rPr lang="en-US" sz="3200" b="1" baseline="-25000" dirty="0"/>
              <a:t>2</a:t>
            </a:r>
            <a:r>
              <a:rPr lang="en-US" sz="3200" b="1" dirty="0"/>
              <a:t>O</a:t>
            </a:r>
            <a:r>
              <a:rPr lang="en-US" sz="3200" b="1" baseline="-25000" dirty="0"/>
              <a:t>3</a:t>
            </a:r>
            <a:r>
              <a:rPr lang="en-US" sz="3200" b="1" dirty="0"/>
              <a:t> </a:t>
            </a:r>
            <a:r>
              <a:rPr lang="en-US" sz="3200" b="1" dirty="0">
                <a:sym typeface="Wingdings" pitchFamily="2" charset="2"/>
              </a:rPr>
              <a:t>is the Limiting Reactant </a:t>
            </a:r>
            <a:r>
              <a:rPr lang="en-US" sz="2200" dirty="0">
                <a:sym typeface="Wingdings" pitchFamily="2" charset="2"/>
              </a:rPr>
              <a:t>since only </a:t>
            </a:r>
            <a:r>
              <a:rPr lang="en-US" sz="2200" dirty="0">
                <a:solidFill>
                  <a:srgbClr val="00B050"/>
                </a:solidFill>
                <a:sym typeface="Wingdings" pitchFamily="2" charset="2"/>
              </a:rPr>
              <a:t>2.347 mol Al </a:t>
            </a:r>
            <a:r>
              <a:rPr lang="en-US" sz="2200" dirty="0">
                <a:sym typeface="Wingdings" pitchFamily="2" charset="2"/>
              </a:rPr>
              <a:t>are needed to react with </a:t>
            </a:r>
            <a:r>
              <a:rPr lang="en-US" sz="2200" dirty="0">
                <a:solidFill>
                  <a:srgbClr val="0070C0"/>
                </a:solidFill>
                <a:sym typeface="Wingdings" pitchFamily="2" charset="2"/>
              </a:rPr>
              <a:t>1.174 mol </a:t>
            </a:r>
            <a:r>
              <a:rPr lang="en-US" sz="2200" dirty="0">
                <a:solidFill>
                  <a:srgbClr val="0070C0"/>
                </a:solidFill>
              </a:rPr>
              <a:t>Fe</a:t>
            </a:r>
            <a:r>
              <a:rPr lang="en-US" sz="2200" baseline="-25000" dirty="0">
                <a:solidFill>
                  <a:srgbClr val="0070C0"/>
                </a:solidFill>
              </a:rPr>
              <a:t>2</a:t>
            </a:r>
            <a:r>
              <a:rPr lang="en-US" sz="2200" dirty="0">
                <a:solidFill>
                  <a:srgbClr val="0070C0"/>
                </a:solidFill>
              </a:rPr>
              <a:t>O</a:t>
            </a:r>
            <a:r>
              <a:rPr lang="en-US" sz="2200" baseline="-25000" dirty="0">
                <a:solidFill>
                  <a:srgbClr val="0070C0"/>
                </a:solidFill>
              </a:rPr>
              <a:t>3</a:t>
            </a:r>
            <a:r>
              <a:rPr lang="en-US" sz="2200" dirty="0"/>
              <a:t> </a:t>
            </a:r>
            <a:r>
              <a:rPr lang="en-US" sz="2200" dirty="0">
                <a:sym typeface="Wingdings" pitchFamily="2" charset="2"/>
              </a:rPr>
              <a:t>and we have </a:t>
            </a:r>
            <a:r>
              <a:rPr lang="en-US" sz="2200" dirty="0">
                <a:solidFill>
                  <a:srgbClr val="00B050"/>
                </a:solidFill>
                <a:sym typeface="Wingdings" pitchFamily="2" charset="2"/>
              </a:rPr>
              <a:t>3.500 mol Al </a:t>
            </a:r>
            <a:r>
              <a:rPr lang="en-US" sz="2200" dirty="0">
                <a:sym typeface="Wingdings" pitchFamily="2" charset="2"/>
              </a:rPr>
              <a:t>available.</a:t>
            </a:r>
          </a:p>
          <a:p>
            <a:pPr>
              <a:lnSpc>
                <a:spcPct val="100000"/>
              </a:lnSpc>
              <a:spcBef>
                <a:spcPts val="0"/>
              </a:spcBef>
              <a:tabLst>
                <a:tab pos="566632" algn="l"/>
              </a:tabLst>
            </a:pPr>
            <a:endParaRPr lang="en-US" sz="900" dirty="0">
              <a:sym typeface="Wingdings" pitchFamily="2" charset="2"/>
            </a:endParaRPr>
          </a:p>
          <a:p>
            <a:pPr algn="ctr">
              <a:lnSpc>
                <a:spcPct val="100000"/>
              </a:lnSpc>
              <a:spcBef>
                <a:spcPts val="0"/>
              </a:spcBef>
              <a:tabLst>
                <a:tab pos="566632" algn="l"/>
              </a:tabLst>
            </a:pPr>
            <a:r>
              <a:rPr lang="en-US" sz="2200" i="1" dirty="0">
                <a:latin typeface="Times New Roman" panose="02020603050405020304" pitchFamily="18" charset="0"/>
                <a:cs typeface="Times New Roman" panose="02020603050405020304" pitchFamily="18" charset="0"/>
                <a:sym typeface="Wingdings" pitchFamily="2" charset="2"/>
              </a:rPr>
              <a:t>Determine theoretical yield and percent yield.</a:t>
            </a:r>
            <a:r>
              <a:rPr lang="en-US" sz="2200" i="1" dirty="0">
                <a:latin typeface="Times New Roman" panose="02020603050405020304" pitchFamily="18" charset="0"/>
                <a:cs typeface="Times New Roman" panose="02020603050405020304" pitchFamily="18" charset="0"/>
              </a:rPr>
              <a:t>	</a:t>
            </a:r>
            <a:r>
              <a:rPr lang="en-US" sz="2200" dirty="0"/>
              <a:t>	</a:t>
            </a:r>
            <a:endParaRPr lang="en-US" sz="2200" baseline="-25000" dirty="0"/>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03" y="0"/>
            <a:ext cx="961697" cy="990600"/>
          </a:xfrm>
          <a:prstGeom prst="rect">
            <a:avLst/>
          </a:prstGeom>
          <a:noFill/>
          <a:ln>
            <a:noFill/>
          </a:ln>
          <a:effectLst/>
        </p:spPr>
      </p:pic>
      <p:sp>
        <p:nvSpPr>
          <p:cNvPr id="5" name="Arrow: Right 4">
            <a:extLst>
              <a:ext uri="{FF2B5EF4-FFF2-40B4-BE49-F238E27FC236}">
                <a16:creationId xmlns:a16="http://schemas.microsoft.com/office/drawing/2014/main" id="{39F2D5CA-60C8-4A55-9FF1-2601C4A10380}"/>
              </a:ext>
            </a:extLst>
          </p:cNvPr>
          <p:cNvSpPr/>
          <p:nvPr/>
        </p:nvSpPr>
        <p:spPr bwMode="auto">
          <a:xfrm>
            <a:off x="7543800" y="6248400"/>
            <a:ext cx="914400" cy="228600"/>
          </a:xfrm>
          <a:prstGeom prst="rightArrow">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53014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500"/>
                                        <p:tgtEl>
                                          <p:spTgt spid="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500"/>
                                        <p:tgtEl>
                                          <p:spTgt spid="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fade">
                                      <p:cBhvr>
                                        <p:cTn id="32" dur="500"/>
                                        <p:tgtEl>
                                          <p:spTgt spid="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fade">
                                      <p:cBhvr>
                                        <p:cTn id="37" dur="500"/>
                                        <p:tgtEl>
                                          <p:spTgt spid="8">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10" end="10"/>
                                            </p:txEl>
                                          </p:spTgt>
                                        </p:tgtEl>
                                        <p:attrNameLst>
                                          <p:attrName>style.visibility</p:attrName>
                                        </p:attrNameLst>
                                      </p:cBhvr>
                                      <p:to>
                                        <p:strVal val="visible"/>
                                      </p:to>
                                    </p:set>
                                    <p:animEffect transition="in" filter="fade">
                                      <p:cBhvr>
                                        <p:cTn id="42" dur="500"/>
                                        <p:tgtEl>
                                          <p:spTgt spid="8">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 y="-9"/>
            <a:ext cx="9143996" cy="990610"/>
          </a:xfrm>
        </p:spPr>
        <p:txBody>
          <a:bodyPr/>
          <a:lstStyle/>
          <a:p>
            <a:r>
              <a:rPr lang="en-US" dirty="0"/>
              <a:t>	Identify Limiting and Excess Reactants</a:t>
            </a:r>
          </a:p>
        </p:txBody>
      </p:sp>
      <p:sp>
        <p:nvSpPr>
          <p:cNvPr id="8" name="Content Placeholder 7"/>
          <p:cNvSpPr>
            <a:spLocks noGrp="1"/>
          </p:cNvSpPr>
          <p:nvPr>
            <p:ph idx="1"/>
          </p:nvPr>
        </p:nvSpPr>
        <p:spPr>
          <a:xfrm>
            <a:off x="28903" y="990600"/>
            <a:ext cx="9144000" cy="5867400"/>
          </a:xfrm>
        </p:spPr>
        <p:txBody>
          <a:bodyPr lIns="182880" tIns="91440" rIns="182880"/>
          <a:lstStyle/>
          <a:p>
            <a:r>
              <a:rPr lang="en-US" sz="1400" dirty="0"/>
              <a:t>Acetylene torches are used for welding, but the thermite reaction can be useful in situations in which acetylene torches are inappropriate, such as welding underwater. The thermite reaction is described by the equation:  Fe</a:t>
            </a:r>
            <a:r>
              <a:rPr lang="en-US" sz="1400" baseline="-25000" dirty="0"/>
              <a:t>2</a:t>
            </a:r>
            <a:r>
              <a:rPr lang="en-US" sz="1400" dirty="0"/>
              <a:t>O</a:t>
            </a:r>
            <a:r>
              <a:rPr lang="en-US" sz="1400" baseline="-25000" dirty="0"/>
              <a:t>3</a:t>
            </a:r>
            <a:r>
              <a:rPr lang="en-US" sz="1400" dirty="0"/>
              <a:t> + 2Al ⟶ </a:t>
            </a:r>
            <a:r>
              <a:rPr lang="en-US" sz="1400" dirty="0">
                <a:sym typeface="Wingdings" pitchFamily="2" charset="2"/>
              </a:rPr>
              <a:t>Al</a:t>
            </a:r>
            <a:r>
              <a:rPr lang="en-US" sz="1400" baseline="-25000" dirty="0">
                <a:sym typeface="Wingdings" pitchFamily="2" charset="2"/>
              </a:rPr>
              <a:t>2</a:t>
            </a:r>
            <a:r>
              <a:rPr lang="en-US" sz="1400" dirty="0">
                <a:sym typeface="Wingdings" pitchFamily="2" charset="2"/>
              </a:rPr>
              <a:t>O</a:t>
            </a:r>
            <a:r>
              <a:rPr lang="en-US" sz="1400" baseline="-25000" dirty="0">
                <a:sym typeface="Wingdings" pitchFamily="2" charset="2"/>
              </a:rPr>
              <a:t>3</a:t>
            </a:r>
            <a:r>
              <a:rPr lang="en-US" sz="1400" dirty="0">
                <a:sym typeface="Wingdings" pitchFamily="2" charset="2"/>
              </a:rPr>
              <a:t> + 2Fe</a:t>
            </a:r>
          </a:p>
          <a:p>
            <a:pPr>
              <a:spcBef>
                <a:spcPts val="600"/>
              </a:spcBef>
            </a:pPr>
            <a:r>
              <a:rPr lang="en-US" sz="1400" dirty="0"/>
              <a:t>A welder has 1.873 × 10</a:t>
            </a:r>
            <a:r>
              <a:rPr lang="en-US" sz="1400" baseline="30000" dirty="0"/>
              <a:t>2</a:t>
            </a:r>
            <a:r>
              <a:rPr lang="en-US" sz="1400" dirty="0"/>
              <a:t> g Fe</a:t>
            </a:r>
            <a:r>
              <a:rPr lang="en-US" sz="1400" baseline="-25000" dirty="0"/>
              <a:t>2</a:t>
            </a:r>
            <a:r>
              <a:rPr lang="en-US" sz="1400" dirty="0"/>
              <a:t>O</a:t>
            </a:r>
            <a:r>
              <a:rPr lang="en-US" sz="1400" baseline="-25000" dirty="0"/>
              <a:t>3</a:t>
            </a:r>
            <a:r>
              <a:rPr lang="en-US" sz="1400" dirty="0"/>
              <a:t> and 94.51 g Al in his welding kit. </a:t>
            </a:r>
            <a:r>
              <a:rPr lang="en-US" sz="1400" b="1" dirty="0"/>
              <a:t>Which reactant will he run out of first? </a:t>
            </a:r>
            <a:r>
              <a:rPr lang="en-US" sz="1400" b="1" dirty="0">
                <a:solidFill>
                  <a:srgbClr val="7030A0"/>
                </a:solidFill>
              </a:rPr>
              <a:t>What is the theoretical yield of aluminum oxide?</a:t>
            </a:r>
          </a:p>
          <a:p>
            <a:r>
              <a:rPr lang="en-US" sz="1400" dirty="0">
                <a:solidFill>
                  <a:srgbClr val="FF0000"/>
                </a:solidFill>
              </a:rPr>
              <a:t>Find Moles based on Amount Given:</a:t>
            </a:r>
          </a:p>
          <a:p>
            <a:pPr>
              <a:lnSpc>
                <a:spcPct val="100000"/>
              </a:lnSpc>
              <a:spcBef>
                <a:spcPts val="0"/>
              </a:spcBef>
              <a:tabLst>
                <a:tab pos="914400" algn="l"/>
              </a:tabLst>
            </a:pPr>
            <a:r>
              <a:rPr lang="en-US" sz="1400" dirty="0"/>
              <a:t>Fe</a:t>
            </a:r>
            <a:r>
              <a:rPr lang="en-US" sz="1400" baseline="-25000" dirty="0"/>
              <a:t>2</a:t>
            </a:r>
            <a:r>
              <a:rPr lang="en-US" sz="1400" dirty="0"/>
              <a:t>O</a:t>
            </a:r>
            <a:r>
              <a:rPr lang="en-US" sz="1400" baseline="-25000" dirty="0"/>
              <a:t>3</a:t>
            </a:r>
            <a:r>
              <a:rPr lang="en-US" sz="1400" dirty="0"/>
              <a:t> </a:t>
            </a:r>
            <a:r>
              <a:rPr lang="en-US" sz="1400" dirty="0">
                <a:sym typeface="Wingdings" pitchFamily="2" charset="2"/>
              </a:rPr>
              <a:t>	</a:t>
            </a:r>
            <a:r>
              <a:rPr lang="en-US" sz="1400" dirty="0"/>
              <a:t>1.873 × 10</a:t>
            </a:r>
            <a:r>
              <a:rPr lang="en-US" sz="1400" baseline="30000" dirty="0"/>
              <a:t>2</a:t>
            </a:r>
            <a:r>
              <a:rPr lang="en-US" sz="1400" dirty="0"/>
              <a:t> g x 1 </a:t>
            </a:r>
            <a:r>
              <a:rPr lang="en-US" sz="1400" dirty="0" err="1"/>
              <a:t>mol</a:t>
            </a:r>
            <a:r>
              <a:rPr lang="en-US" sz="1400" dirty="0"/>
              <a:t>/159.6 g = </a:t>
            </a:r>
            <a:r>
              <a:rPr lang="en-US" sz="2400" b="1" dirty="0">
                <a:solidFill>
                  <a:srgbClr val="0070C0"/>
                </a:solidFill>
              </a:rPr>
              <a:t>1.174 </a:t>
            </a:r>
            <a:r>
              <a:rPr lang="en-US" sz="2400" b="1" dirty="0" err="1">
                <a:solidFill>
                  <a:srgbClr val="0070C0"/>
                </a:solidFill>
              </a:rPr>
              <a:t>mol</a:t>
            </a:r>
            <a:r>
              <a:rPr lang="en-US" sz="2400" b="1" dirty="0">
                <a:solidFill>
                  <a:srgbClr val="0070C0"/>
                </a:solidFill>
              </a:rPr>
              <a:t> Fe</a:t>
            </a:r>
            <a:r>
              <a:rPr lang="en-US" sz="2400" b="1" baseline="-25000" dirty="0">
                <a:solidFill>
                  <a:srgbClr val="0070C0"/>
                </a:solidFill>
              </a:rPr>
              <a:t>2</a:t>
            </a:r>
            <a:r>
              <a:rPr lang="en-US" sz="2400" b="1" dirty="0">
                <a:solidFill>
                  <a:srgbClr val="0070C0"/>
                </a:solidFill>
              </a:rPr>
              <a:t>O</a:t>
            </a:r>
            <a:r>
              <a:rPr lang="en-US" sz="2400" b="1" baseline="-25000" dirty="0">
                <a:solidFill>
                  <a:srgbClr val="0070C0"/>
                </a:solidFill>
              </a:rPr>
              <a:t>3</a:t>
            </a:r>
            <a:r>
              <a:rPr lang="en-US" sz="2400" b="1" dirty="0">
                <a:solidFill>
                  <a:srgbClr val="0070C0"/>
                </a:solidFill>
              </a:rPr>
              <a:t> </a:t>
            </a:r>
            <a:endParaRPr lang="en-US" sz="1400" b="1" dirty="0">
              <a:solidFill>
                <a:srgbClr val="0070C0"/>
              </a:solidFill>
            </a:endParaRPr>
          </a:p>
          <a:p>
            <a:pPr>
              <a:lnSpc>
                <a:spcPct val="100000"/>
              </a:lnSpc>
              <a:spcBef>
                <a:spcPts val="0"/>
              </a:spcBef>
              <a:tabLst>
                <a:tab pos="914400" algn="l"/>
              </a:tabLst>
            </a:pPr>
            <a:r>
              <a:rPr lang="en-US" sz="1400" dirty="0"/>
              <a:t>Al 	94.51 g x 1 </a:t>
            </a:r>
            <a:r>
              <a:rPr lang="en-US" sz="1400" dirty="0" err="1"/>
              <a:t>mol</a:t>
            </a:r>
            <a:r>
              <a:rPr lang="en-US" sz="1400" dirty="0"/>
              <a:t>/27.00 g = </a:t>
            </a:r>
            <a:r>
              <a:rPr lang="en-US" sz="1400" dirty="0">
                <a:solidFill>
                  <a:srgbClr val="00B050"/>
                </a:solidFill>
              </a:rPr>
              <a:t>3.500 </a:t>
            </a:r>
            <a:r>
              <a:rPr lang="en-US" sz="1400" dirty="0" err="1">
                <a:solidFill>
                  <a:srgbClr val="00B050"/>
                </a:solidFill>
              </a:rPr>
              <a:t>mol</a:t>
            </a:r>
            <a:r>
              <a:rPr lang="en-US" sz="1400" dirty="0">
                <a:solidFill>
                  <a:srgbClr val="00B050"/>
                </a:solidFill>
              </a:rPr>
              <a:t> Al</a:t>
            </a:r>
          </a:p>
          <a:p>
            <a:r>
              <a:rPr lang="en-US" sz="1400" dirty="0">
                <a:solidFill>
                  <a:srgbClr val="FF0000"/>
                </a:solidFill>
              </a:rPr>
              <a:t>Use Mole ratios:   </a:t>
            </a:r>
            <a:r>
              <a:rPr lang="en-US" sz="1400" dirty="0"/>
              <a:t>Fe</a:t>
            </a:r>
            <a:r>
              <a:rPr lang="en-US" sz="1400" baseline="-25000" dirty="0"/>
              <a:t>2</a:t>
            </a:r>
            <a:r>
              <a:rPr lang="en-US" sz="1400" dirty="0"/>
              <a:t>O</a:t>
            </a:r>
            <a:r>
              <a:rPr lang="en-US" sz="1400" baseline="-25000" dirty="0"/>
              <a:t>3</a:t>
            </a:r>
            <a:r>
              <a:rPr lang="en-US" sz="1400" dirty="0"/>
              <a:t> </a:t>
            </a:r>
            <a:r>
              <a:rPr lang="en-US" sz="1400" dirty="0">
                <a:sym typeface="Wingdings" pitchFamily="2" charset="2"/>
              </a:rPr>
              <a:t>: </a:t>
            </a:r>
            <a:r>
              <a:rPr lang="en-US" sz="1400" dirty="0"/>
              <a:t>Al   = 1:2 theoretically</a:t>
            </a:r>
          </a:p>
          <a:p>
            <a:pPr>
              <a:lnSpc>
                <a:spcPct val="100000"/>
              </a:lnSpc>
              <a:spcBef>
                <a:spcPts val="0"/>
              </a:spcBef>
              <a:tabLst>
                <a:tab pos="566632" algn="l"/>
              </a:tabLst>
            </a:pPr>
            <a:r>
              <a:rPr lang="en-US" sz="1400" dirty="0"/>
              <a:t>Yet, using ACTUAL </a:t>
            </a:r>
            <a:r>
              <a:rPr lang="en-US" sz="1400" dirty="0" err="1"/>
              <a:t>mol</a:t>
            </a:r>
            <a:r>
              <a:rPr lang="en-US" sz="1400" dirty="0"/>
              <a:t> of Fe</a:t>
            </a:r>
            <a:r>
              <a:rPr lang="en-US" sz="1400" baseline="-25000" dirty="0"/>
              <a:t>2</a:t>
            </a:r>
            <a:r>
              <a:rPr lang="en-US" sz="1400" dirty="0"/>
              <a:t>O</a:t>
            </a:r>
            <a:r>
              <a:rPr lang="en-US" sz="1400" baseline="-25000" dirty="0"/>
              <a:t>3</a:t>
            </a:r>
            <a:r>
              <a:rPr lang="en-US" sz="1400" dirty="0"/>
              <a:t> </a:t>
            </a:r>
            <a:r>
              <a:rPr lang="en-US" sz="1400" dirty="0">
                <a:sym typeface="Wingdings" panose="05000000000000000000" pitchFamily="2" charset="2"/>
              </a:rPr>
              <a:t>   1.174/1</a:t>
            </a:r>
            <a:r>
              <a:rPr lang="en-US" sz="1400" dirty="0"/>
              <a:t> = X/2       X = </a:t>
            </a:r>
            <a:r>
              <a:rPr lang="en-US" sz="1400" dirty="0">
                <a:solidFill>
                  <a:srgbClr val="00B050"/>
                </a:solidFill>
              </a:rPr>
              <a:t>2.347 </a:t>
            </a:r>
            <a:r>
              <a:rPr lang="en-US" sz="1400" dirty="0" err="1">
                <a:solidFill>
                  <a:srgbClr val="00B050"/>
                </a:solidFill>
              </a:rPr>
              <a:t>mol</a:t>
            </a:r>
            <a:r>
              <a:rPr lang="en-US" sz="1400" dirty="0">
                <a:solidFill>
                  <a:srgbClr val="00B050"/>
                </a:solidFill>
              </a:rPr>
              <a:t> Al</a:t>
            </a:r>
            <a:endParaRPr lang="en-US" sz="1400" baseline="-25000" dirty="0">
              <a:solidFill>
                <a:srgbClr val="00B050"/>
              </a:solidFill>
            </a:endParaRPr>
          </a:p>
          <a:p>
            <a:r>
              <a:rPr lang="en-US" sz="1400" dirty="0">
                <a:solidFill>
                  <a:srgbClr val="FF0000"/>
                </a:solidFill>
              </a:rPr>
              <a:t>Compare Theoretical Values:</a:t>
            </a:r>
          </a:p>
          <a:p>
            <a:pPr>
              <a:lnSpc>
                <a:spcPct val="100000"/>
              </a:lnSpc>
              <a:spcBef>
                <a:spcPts val="0"/>
              </a:spcBef>
              <a:tabLst>
                <a:tab pos="566632" algn="l"/>
              </a:tabLst>
            </a:pPr>
            <a:r>
              <a:rPr lang="en-US" sz="1400" dirty="0"/>
              <a:t>Fe</a:t>
            </a:r>
            <a:r>
              <a:rPr lang="en-US" sz="1400" baseline="-25000" dirty="0"/>
              <a:t>2</a:t>
            </a:r>
            <a:r>
              <a:rPr lang="en-US" sz="1400" dirty="0"/>
              <a:t>O</a:t>
            </a:r>
            <a:r>
              <a:rPr lang="en-US" sz="1400" baseline="-25000" dirty="0"/>
              <a:t>3</a:t>
            </a:r>
            <a:r>
              <a:rPr lang="en-US" sz="1400" dirty="0"/>
              <a:t> </a:t>
            </a:r>
            <a:r>
              <a:rPr lang="en-US" sz="1400" dirty="0">
                <a:sym typeface="Wingdings" pitchFamily="2" charset="2"/>
              </a:rPr>
              <a:t>is the Limiting Reactant since only </a:t>
            </a:r>
            <a:r>
              <a:rPr lang="en-US" sz="1400" dirty="0">
                <a:solidFill>
                  <a:srgbClr val="00B050"/>
                </a:solidFill>
                <a:sym typeface="Wingdings" pitchFamily="2" charset="2"/>
              </a:rPr>
              <a:t>2.347 </a:t>
            </a:r>
            <a:r>
              <a:rPr lang="en-US" sz="1400" dirty="0" err="1">
                <a:solidFill>
                  <a:srgbClr val="00B050"/>
                </a:solidFill>
                <a:sym typeface="Wingdings" pitchFamily="2" charset="2"/>
              </a:rPr>
              <a:t>mol</a:t>
            </a:r>
            <a:r>
              <a:rPr lang="en-US" sz="1400" dirty="0">
                <a:solidFill>
                  <a:srgbClr val="00B050"/>
                </a:solidFill>
                <a:sym typeface="Wingdings" pitchFamily="2" charset="2"/>
              </a:rPr>
              <a:t> Al </a:t>
            </a:r>
            <a:r>
              <a:rPr lang="en-US" sz="1400" dirty="0">
                <a:sym typeface="Wingdings" pitchFamily="2" charset="2"/>
              </a:rPr>
              <a:t>are needed to react with </a:t>
            </a:r>
            <a:r>
              <a:rPr lang="en-US" sz="1400" dirty="0">
                <a:solidFill>
                  <a:srgbClr val="0070C0"/>
                </a:solidFill>
                <a:sym typeface="Wingdings" pitchFamily="2" charset="2"/>
              </a:rPr>
              <a:t>1.174 </a:t>
            </a:r>
            <a:r>
              <a:rPr lang="en-US" sz="1400" dirty="0" err="1">
                <a:solidFill>
                  <a:srgbClr val="0070C0"/>
                </a:solidFill>
                <a:sym typeface="Wingdings" pitchFamily="2" charset="2"/>
              </a:rPr>
              <a:t>mol</a:t>
            </a:r>
            <a:r>
              <a:rPr lang="en-US" sz="1400" dirty="0">
                <a:solidFill>
                  <a:srgbClr val="0070C0"/>
                </a:solidFill>
                <a:sym typeface="Wingdings" pitchFamily="2" charset="2"/>
              </a:rPr>
              <a:t> </a:t>
            </a:r>
            <a:r>
              <a:rPr lang="en-US" sz="1400" dirty="0">
                <a:solidFill>
                  <a:srgbClr val="0070C0"/>
                </a:solidFill>
              </a:rPr>
              <a:t>Fe</a:t>
            </a:r>
            <a:r>
              <a:rPr lang="en-US" sz="1400" baseline="-25000" dirty="0">
                <a:solidFill>
                  <a:srgbClr val="0070C0"/>
                </a:solidFill>
              </a:rPr>
              <a:t>2</a:t>
            </a:r>
            <a:r>
              <a:rPr lang="en-US" sz="1400" dirty="0">
                <a:solidFill>
                  <a:srgbClr val="0070C0"/>
                </a:solidFill>
              </a:rPr>
              <a:t>O</a:t>
            </a:r>
            <a:r>
              <a:rPr lang="en-US" sz="1400" baseline="-25000" dirty="0">
                <a:solidFill>
                  <a:srgbClr val="0070C0"/>
                </a:solidFill>
              </a:rPr>
              <a:t>3</a:t>
            </a:r>
            <a:r>
              <a:rPr lang="en-US" sz="1400" dirty="0"/>
              <a:t> </a:t>
            </a:r>
            <a:r>
              <a:rPr lang="en-US" sz="1400" dirty="0">
                <a:sym typeface="Wingdings" pitchFamily="2" charset="2"/>
              </a:rPr>
              <a:t>and we have </a:t>
            </a:r>
            <a:r>
              <a:rPr lang="en-US" sz="1400" dirty="0">
                <a:solidFill>
                  <a:srgbClr val="00B050"/>
                </a:solidFill>
                <a:sym typeface="Wingdings" pitchFamily="2" charset="2"/>
              </a:rPr>
              <a:t>3.500 </a:t>
            </a:r>
            <a:r>
              <a:rPr lang="en-US" sz="1400" dirty="0" err="1">
                <a:solidFill>
                  <a:srgbClr val="00B050"/>
                </a:solidFill>
                <a:sym typeface="Wingdings" pitchFamily="2" charset="2"/>
              </a:rPr>
              <a:t>mol</a:t>
            </a:r>
            <a:r>
              <a:rPr lang="en-US" sz="1400" dirty="0">
                <a:solidFill>
                  <a:srgbClr val="00B050"/>
                </a:solidFill>
                <a:sym typeface="Wingdings" pitchFamily="2" charset="2"/>
              </a:rPr>
              <a:t> Al </a:t>
            </a:r>
            <a:r>
              <a:rPr lang="en-US" sz="1400" dirty="0">
                <a:sym typeface="Wingdings" pitchFamily="2" charset="2"/>
              </a:rPr>
              <a:t>available.</a:t>
            </a:r>
            <a:r>
              <a:rPr lang="en-US" sz="1400" dirty="0"/>
              <a:t>		</a:t>
            </a:r>
            <a:endParaRPr lang="en-US" sz="1400" baseline="-25000" dirty="0"/>
          </a:p>
          <a:p>
            <a:pPr>
              <a:spcBef>
                <a:spcPts val="1200"/>
              </a:spcBef>
              <a:tabLst>
                <a:tab pos="480134" algn="l"/>
                <a:tab pos="1920532" algn="l"/>
                <a:tab pos="2400664" algn="l"/>
              </a:tabLst>
            </a:pPr>
            <a:r>
              <a:rPr lang="en-US" sz="2800" b="1" dirty="0"/>
              <a:t>Theoretical Yield of aluminum oxide</a:t>
            </a:r>
          </a:p>
          <a:p>
            <a:pPr>
              <a:spcBef>
                <a:spcPts val="600"/>
              </a:spcBef>
            </a:pPr>
            <a:r>
              <a:rPr lang="en-US" sz="2800" dirty="0"/>
              <a:t>1:1 mole ratio of Fe</a:t>
            </a:r>
            <a:r>
              <a:rPr lang="en-US" sz="2800" baseline="-25000" dirty="0"/>
              <a:t>2</a:t>
            </a:r>
            <a:r>
              <a:rPr lang="en-US" sz="2800" dirty="0"/>
              <a:t>O</a:t>
            </a:r>
            <a:r>
              <a:rPr lang="en-US" sz="2800" baseline="-25000" dirty="0"/>
              <a:t>3</a:t>
            </a:r>
            <a:r>
              <a:rPr lang="en-US" sz="2800" dirty="0"/>
              <a:t> : </a:t>
            </a:r>
            <a:r>
              <a:rPr lang="en-US" sz="2800" dirty="0">
                <a:sym typeface="Wingdings" pitchFamily="2" charset="2"/>
              </a:rPr>
              <a:t>Al</a:t>
            </a:r>
            <a:r>
              <a:rPr lang="en-US" sz="2800" baseline="-25000" dirty="0">
                <a:sym typeface="Wingdings" pitchFamily="2" charset="2"/>
              </a:rPr>
              <a:t>2</a:t>
            </a:r>
            <a:r>
              <a:rPr lang="en-US" sz="2800" dirty="0">
                <a:sym typeface="Wingdings" pitchFamily="2" charset="2"/>
              </a:rPr>
              <a:t>O</a:t>
            </a:r>
            <a:r>
              <a:rPr lang="en-US" sz="2800" baseline="-25000" dirty="0">
                <a:sym typeface="Wingdings" pitchFamily="2" charset="2"/>
              </a:rPr>
              <a:t>3</a:t>
            </a:r>
            <a:r>
              <a:rPr lang="en-US" sz="2800" dirty="0"/>
              <a:t>    </a:t>
            </a:r>
          </a:p>
          <a:p>
            <a:pPr>
              <a:spcBef>
                <a:spcPts val="600"/>
              </a:spcBef>
            </a:pPr>
            <a:r>
              <a:rPr lang="en-US" sz="2800" dirty="0"/>
              <a:t>1.174 mol x 102.0 g/mol = </a:t>
            </a:r>
            <a:r>
              <a:rPr lang="en-US" sz="2800" b="1" dirty="0">
                <a:solidFill>
                  <a:srgbClr val="FF0000"/>
                </a:solidFill>
              </a:rPr>
              <a:t>119.7 g </a:t>
            </a:r>
            <a:r>
              <a:rPr lang="en-US" sz="2800" b="1" dirty="0">
                <a:solidFill>
                  <a:srgbClr val="FF0000"/>
                </a:solidFill>
                <a:sym typeface="Wingdings" pitchFamily="2" charset="2"/>
              </a:rPr>
              <a:t>Al</a:t>
            </a:r>
            <a:r>
              <a:rPr lang="en-US" sz="2800" b="1" baseline="-25000" dirty="0">
                <a:solidFill>
                  <a:srgbClr val="FF0000"/>
                </a:solidFill>
                <a:sym typeface="Wingdings" pitchFamily="2" charset="2"/>
              </a:rPr>
              <a:t>2</a:t>
            </a:r>
            <a:r>
              <a:rPr lang="en-US" sz="2800" b="1" dirty="0">
                <a:solidFill>
                  <a:srgbClr val="FF0000"/>
                </a:solidFill>
                <a:sym typeface="Wingdings" pitchFamily="2" charset="2"/>
              </a:rPr>
              <a:t>O</a:t>
            </a:r>
            <a:r>
              <a:rPr lang="en-US" sz="2800" b="1" baseline="-25000" dirty="0">
                <a:solidFill>
                  <a:srgbClr val="FF0000"/>
                </a:solidFill>
                <a:sym typeface="Wingdings" pitchFamily="2" charset="2"/>
              </a:rPr>
              <a:t>3</a:t>
            </a:r>
          </a:p>
          <a:p>
            <a:pPr>
              <a:spcBef>
                <a:spcPts val="600"/>
              </a:spcBef>
            </a:pPr>
            <a:endParaRPr lang="en-US" b="1" dirty="0">
              <a:solidFill>
                <a:srgbClr val="FF0000"/>
              </a:solidFill>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03" y="0"/>
            <a:ext cx="961697" cy="990600"/>
          </a:xfrm>
          <a:prstGeom prst="rect">
            <a:avLst/>
          </a:prstGeom>
          <a:noFill/>
          <a:ln>
            <a:noFill/>
          </a:ln>
          <a:effectLst/>
        </p:spPr>
      </p:pic>
      <p:sp>
        <p:nvSpPr>
          <p:cNvPr id="5" name="Arrow: Right 4">
            <a:extLst>
              <a:ext uri="{FF2B5EF4-FFF2-40B4-BE49-F238E27FC236}">
                <a16:creationId xmlns:a16="http://schemas.microsoft.com/office/drawing/2014/main" id="{E7097975-114F-424D-BA22-532453076F4A}"/>
              </a:ext>
            </a:extLst>
          </p:cNvPr>
          <p:cNvSpPr/>
          <p:nvPr/>
        </p:nvSpPr>
        <p:spPr bwMode="auto">
          <a:xfrm>
            <a:off x="7543800" y="6248400"/>
            <a:ext cx="914400" cy="228600"/>
          </a:xfrm>
          <a:prstGeom prst="rightArrow">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00525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9" end="9"/>
                                            </p:txEl>
                                          </p:spTgt>
                                        </p:tgtEl>
                                        <p:attrNameLst>
                                          <p:attrName>style.visibility</p:attrName>
                                        </p:attrNameLst>
                                      </p:cBhvr>
                                      <p:to>
                                        <p:strVal val="visible"/>
                                      </p:to>
                                    </p:set>
                                    <p:animEffect transition="in" filter="fade">
                                      <p:cBhvr>
                                        <p:cTn id="7" dur="500"/>
                                        <p:tgtEl>
                                          <p:spTgt spid="8">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0" end="10"/>
                                            </p:txEl>
                                          </p:spTgt>
                                        </p:tgtEl>
                                        <p:attrNameLst>
                                          <p:attrName>style.visibility</p:attrName>
                                        </p:attrNameLst>
                                      </p:cBhvr>
                                      <p:to>
                                        <p:strVal val="visible"/>
                                      </p:to>
                                    </p:set>
                                    <p:animEffect transition="in" filter="fade">
                                      <p:cBhvr>
                                        <p:cTn id="12" dur="500"/>
                                        <p:tgtEl>
                                          <p:spTgt spid="8">
                                            <p:txEl>
                                              <p:pRg st="10" end="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1" end="11"/>
                                            </p:txEl>
                                          </p:spTgt>
                                        </p:tgtEl>
                                        <p:attrNameLst>
                                          <p:attrName>style.visibility</p:attrName>
                                        </p:attrNameLst>
                                      </p:cBhvr>
                                      <p:to>
                                        <p:strVal val="visible"/>
                                      </p:to>
                                    </p:set>
                                    <p:animEffect transition="in" filter="fade">
                                      <p:cBhvr>
                                        <p:cTn id="17" dur="500"/>
                                        <p:tgtEl>
                                          <p:spTgt spid="8">
                                            <p:txEl>
                                              <p:pRg st="11" end="1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 y="-9"/>
            <a:ext cx="9143996" cy="990610"/>
          </a:xfrm>
        </p:spPr>
        <p:txBody>
          <a:bodyPr/>
          <a:lstStyle/>
          <a:p>
            <a:r>
              <a:rPr lang="en-US" dirty="0"/>
              <a:t>	Identify Limiting and Excess Reactants</a:t>
            </a:r>
          </a:p>
        </p:txBody>
      </p:sp>
      <p:sp>
        <p:nvSpPr>
          <p:cNvPr id="8" name="Content Placeholder 7"/>
          <p:cNvSpPr>
            <a:spLocks noGrp="1"/>
          </p:cNvSpPr>
          <p:nvPr>
            <p:ph idx="1"/>
          </p:nvPr>
        </p:nvSpPr>
        <p:spPr>
          <a:xfrm>
            <a:off x="28903" y="990600"/>
            <a:ext cx="9144000" cy="5867400"/>
          </a:xfrm>
        </p:spPr>
        <p:txBody>
          <a:bodyPr lIns="182880" tIns="91440" rIns="182880"/>
          <a:lstStyle/>
          <a:p>
            <a:r>
              <a:rPr lang="en-US" sz="1200" dirty="0"/>
              <a:t>Acetylene torches are used for welding, but the thermite reaction can be useful in situations in which acetylene torches are inappropriate, such as welding underwater. The thermite reaction is described by the equation:  Fe</a:t>
            </a:r>
            <a:r>
              <a:rPr lang="en-US" sz="1200" baseline="-25000" dirty="0"/>
              <a:t>2</a:t>
            </a:r>
            <a:r>
              <a:rPr lang="en-US" sz="1200" dirty="0"/>
              <a:t>O</a:t>
            </a:r>
            <a:r>
              <a:rPr lang="en-US" sz="1200" baseline="-25000" dirty="0"/>
              <a:t>3</a:t>
            </a:r>
            <a:r>
              <a:rPr lang="en-US" sz="1200" dirty="0"/>
              <a:t> + 2Al ⟶ </a:t>
            </a:r>
            <a:r>
              <a:rPr lang="en-US" sz="1200" dirty="0">
                <a:sym typeface="Wingdings" pitchFamily="2" charset="2"/>
              </a:rPr>
              <a:t>Al</a:t>
            </a:r>
            <a:r>
              <a:rPr lang="en-US" sz="1200" baseline="-25000" dirty="0">
                <a:sym typeface="Wingdings" pitchFamily="2" charset="2"/>
              </a:rPr>
              <a:t>2</a:t>
            </a:r>
            <a:r>
              <a:rPr lang="en-US" sz="1200" dirty="0">
                <a:sym typeface="Wingdings" pitchFamily="2" charset="2"/>
              </a:rPr>
              <a:t>O</a:t>
            </a:r>
            <a:r>
              <a:rPr lang="en-US" sz="1200" baseline="-25000" dirty="0">
                <a:sym typeface="Wingdings" pitchFamily="2" charset="2"/>
              </a:rPr>
              <a:t>3</a:t>
            </a:r>
            <a:r>
              <a:rPr lang="en-US" sz="1200" dirty="0">
                <a:sym typeface="Wingdings" pitchFamily="2" charset="2"/>
              </a:rPr>
              <a:t> + 2Fe</a:t>
            </a:r>
          </a:p>
          <a:p>
            <a:pPr>
              <a:spcBef>
                <a:spcPts val="600"/>
              </a:spcBef>
            </a:pPr>
            <a:r>
              <a:rPr lang="en-US" sz="1200" dirty="0"/>
              <a:t>A welder has 1.873 × 10</a:t>
            </a:r>
            <a:r>
              <a:rPr lang="en-US" sz="1200" baseline="30000" dirty="0"/>
              <a:t>2</a:t>
            </a:r>
            <a:r>
              <a:rPr lang="en-US" sz="1200" dirty="0"/>
              <a:t> g Fe</a:t>
            </a:r>
            <a:r>
              <a:rPr lang="en-US" sz="1200" baseline="-25000" dirty="0"/>
              <a:t>2</a:t>
            </a:r>
            <a:r>
              <a:rPr lang="en-US" sz="1200" dirty="0"/>
              <a:t>O</a:t>
            </a:r>
            <a:r>
              <a:rPr lang="en-US" sz="1200" baseline="-25000" dirty="0"/>
              <a:t>3</a:t>
            </a:r>
            <a:r>
              <a:rPr lang="en-US" sz="1200" dirty="0"/>
              <a:t> and 94.51 g Al in his welding kit. </a:t>
            </a:r>
            <a:r>
              <a:rPr lang="en-US" sz="1200" b="1" dirty="0"/>
              <a:t>Which reactant will he run out of first? </a:t>
            </a:r>
            <a:r>
              <a:rPr lang="en-US" sz="1200" b="1" dirty="0">
                <a:solidFill>
                  <a:srgbClr val="7030A0"/>
                </a:solidFill>
              </a:rPr>
              <a:t>What is the theoretical yield of aluminum oxide?</a:t>
            </a:r>
          </a:p>
          <a:p>
            <a:r>
              <a:rPr lang="en-US" sz="1200" dirty="0">
                <a:solidFill>
                  <a:srgbClr val="FF0000"/>
                </a:solidFill>
              </a:rPr>
              <a:t>Find Moles based on Amount Given:</a:t>
            </a:r>
          </a:p>
          <a:p>
            <a:pPr>
              <a:lnSpc>
                <a:spcPct val="100000"/>
              </a:lnSpc>
              <a:spcBef>
                <a:spcPts val="0"/>
              </a:spcBef>
              <a:tabLst>
                <a:tab pos="914400" algn="l"/>
              </a:tabLst>
            </a:pPr>
            <a:r>
              <a:rPr lang="en-US" sz="1200" dirty="0"/>
              <a:t>Fe</a:t>
            </a:r>
            <a:r>
              <a:rPr lang="en-US" sz="1200" baseline="-25000" dirty="0"/>
              <a:t>2</a:t>
            </a:r>
            <a:r>
              <a:rPr lang="en-US" sz="1200" dirty="0"/>
              <a:t>O</a:t>
            </a:r>
            <a:r>
              <a:rPr lang="en-US" sz="1200" baseline="-25000" dirty="0"/>
              <a:t>3</a:t>
            </a:r>
            <a:r>
              <a:rPr lang="en-US" sz="1200" dirty="0"/>
              <a:t> </a:t>
            </a:r>
            <a:r>
              <a:rPr lang="en-US" sz="1200" dirty="0">
                <a:sym typeface="Wingdings" pitchFamily="2" charset="2"/>
              </a:rPr>
              <a:t>	</a:t>
            </a:r>
            <a:r>
              <a:rPr lang="en-US" sz="1200" dirty="0"/>
              <a:t>1.873 × 10</a:t>
            </a:r>
            <a:r>
              <a:rPr lang="en-US" sz="1200" baseline="30000" dirty="0"/>
              <a:t>2</a:t>
            </a:r>
            <a:r>
              <a:rPr lang="en-US" sz="1200" dirty="0"/>
              <a:t> g x 1 </a:t>
            </a:r>
            <a:r>
              <a:rPr lang="en-US" sz="1200" dirty="0" err="1"/>
              <a:t>mol</a:t>
            </a:r>
            <a:r>
              <a:rPr lang="en-US" sz="1200" dirty="0"/>
              <a:t>/159.6 g = </a:t>
            </a:r>
            <a:r>
              <a:rPr lang="en-US" sz="2000" b="1" dirty="0">
                <a:solidFill>
                  <a:srgbClr val="0070C0"/>
                </a:solidFill>
              </a:rPr>
              <a:t>1.174 </a:t>
            </a:r>
            <a:r>
              <a:rPr lang="en-US" sz="2000" b="1" dirty="0" err="1">
                <a:solidFill>
                  <a:srgbClr val="0070C0"/>
                </a:solidFill>
              </a:rPr>
              <a:t>mol</a:t>
            </a:r>
            <a:r>
              <a:rPr lang="en-US" sz="2000" b="1" dirty="0">
                <a:solidFill>
                  <a:srgbClr val="0070C0"/>
                </a:solidFill>
              </a:rPr>
              <a:t> Fe</a:t>
            </a:r>
            <a:r>
              <a:rPr lang="en-US" sz="2000" b="1" baseline="-25000" dirty="0">
                <a:solidFill>
                  <a:srgbClr val="0070C0"/>
                </a:solidFill>
              </a:rPr>
              <a:t>2</a:t>
            </a:r>
            <a:r>
              <a:rPr lang="en-US" sz="2000" b="1" dirty="0">
                <a:solidFill>
                  <a:srgbClr val="0070C0"/>
                </a:solidFill>
              </a:rPr>
              <a:t>O</a:t>
            </a:r>
            <a:r>
              <a:rPr lang="en-US" sz="2000" b="1" baseline="-25000" dirty="0">
                <a:solidFill>
                  <a:srgbClr val="0070C0"/>
                </a:solidFill>
              </a:rPr>
              <a:t>3</a:t>
            </a:r>
            <a:r>
              <a:rPr lang="en-US" sz="2000" b="1" dirty="0">
                <a:solidFill>
                  <a:srgbClr val="0070C0"/>
                </a:solidFill>
              </a:rPr>
              <a:t> </a:t>
            </a:r>
            <a:endParaRPr lang="en-US" sz="1200" b="1" dirty="0">
              <a:solidFill>
                <a:srgbClr val="0070C0"/>
              </a:solidFill>
            </a:endParaRPr>
          </a:p>
          <a:p>
            <a:pPr>
              <a:lnSpc>
                <a:spcPct val="100000"/>
              </a:lnSpc>
              <a:spcBef>
                <a:spcPts val="0"/>
              </a:spcBef>
              <a:tabLst>
                <a:tab pos="914400" algn="l"/>
              </a:tabLst>
            </a:pPr>
            <a:r>
              <a:rPr lang="en-US" sz="1200" dirty="0"/>
              <a:t>Al 	94.51 g x 1 </a:t>
            </a:r>
            <a:r>
              <a:rPr lang="en-US" sz="1200" dirty="0" err="1"/>
              <a:t>mol</a:t>
            </a:r>
            <a:r>
              <a:rPr lang="en-US" sz="1200" dirty="0"/>
              <a:t>/27.00 g = </a:t>
            </a:r>
            <a:r>
              <a:rPr lang="en-US" sz="1200" dirty="0">
                <a:solidFill>
                  <a:srgbClr val="00B050"/>
                </a:solidFill>
              </a:rPr>
              <a:t>3.500 </a:t>
            </a:r>
            <a:r>
              <a:rPr lang="en-US" sz="1200" dirty="0" err="1">
                <a:solidFill>
                  <a:srgbClr val="00B050"/>
                </a:solidFill>
              </a:rPr>
              <a:t>mol</a:t>
            </a:r>
            <a:r>
              <a:rPr lang="en-US" sz="1200" dirty="0">
                <a:solidFill>
                  <a:srgbClr val="00B050"/>
                </a:solidFill>
              </a:rPr>
              <a:t> Al</a:t>
            </a:r>
          </a:p>
          <a:p>
            <a:r>
              <a:rPr lang="en-US" sz="1200" dirty="0">
                <a:solidFill>
                  <a:srgbClr val="FF0000"/>
                </a:solidFill>
              </a:rPr>
              <a:t>Use Mole ratios:   </a:t>
            </a:r>
            <a:r>
              <a:rPr lang="en-US" sz="1200" dirty="0"/>
              <a:t>Fe</a:t>
            </a:r>
            <a:r>
              <a:rPr lang="en-US" sz="1200" baseline="-25000" dirty="0"/>
              <a:t>2</a:t>
            </a:r>
            <a:r>
              <a:rPr lang="en-US" sz="1200" dirty="0"/>
              <a:t>O</a:t>
            </a:r>
            <a:r>
              <a:rPr lang="en-US" sz="1200" baseline="-25000" dirty="0"/>
              <a:t>3</a:t>
            </a:r>
            <a:r>
              <a:rPr lang="en-US" sz="1200" dirty="0"/>
              <a:t> </a:t>
            </a:r>
            <a:r>
              <a:rPr lang="en-US" sz="1200" dirty="0">
                <a:sym typeface="Wingdings" pitchFamily="2" charset="2"/>
              </a:rPr>
              <a:t>: </a:t>
            </a:r>
            <a:r>
              <a:rPr lang="en-US" sz="1200" dirty="0"/>
              <a:t>Al   = 1:2 theoretically</a:t>
            </a:r>
          </a:p>
          <a:p>
            <a:pPr>
              <a:lnSpc>
                <a:spcPct val="100000"/>
              </a:lnSpc>
              <a:spcBef>
                <a:spcPts val="0"/>
              </a:spcBef>
              <a:tabLst>
                <a:tab pos="566632" algn="l"/>
              </a:tabLst>
            </a:pPr>
            <a:r>
              <a:rPr lang="en-US" sz="1200" dirty="0"/>
              <a:t>Yet, using ACTUAL </a:t>
            </a:r>
            <a:r>
              <a:rPr lang="en-US" sz="1200" dirty="0" err="1"/>
              <a:t>mol</a:t>
            </a:r>
            <a:r>
              <a:rPr lang="en-US" sz="1200" dirty="0"/>
              <a:t> of Fe</a:t>
            </a:r>
            <a:r>
              <a:rPr lang="en-US" sz="1200" baseline="-25000" dirty="0"/>
              <a:t>2</a:t>
            </a:r>
            <a:r>
              <a:rPr lang="en-US" sz="1200" dirty="0"/>
              <a:t>O</a:t>
            </a:r>
            <a:r>
              <a:rPr lang="en-US" sz="1200" baseline="-25000" dirty="0"/>
              <a:t>3</a:t>
            </a:r>
            <a:r>
              <a:rPr lang="en-US" sz="1200" dirty="0"/>
              <a:t> </a:t>
            </a:r>
            <a:r>
              <a:rPr lang="en-US" sz="1200" dirty="0">
                <a:sym typeface="Wingdings" panose="05000000000000000000" pitchFamily="2" charset="2"/>
              </a:rPr>
              <a:t>   1.174/1</a:t>
            </a:r>
            <a:r>
              <a:rPr lang="en-US" sz="1200" dirty="0"/>
              <a:t> = X/2       X = </a:t>
            </a:r>
            <a:r>
              <a:rPr lang="en-US" sz="1200" dirty="0">
                <a:solidFill>
                  <a:srgbClr val="00B050"/>
                </a:solidFill>
              </a:rPr>
              <a:t>2.347 </a:t>
            </a:r>
            <a:r>
              <a:rPr lang="en-US" sz="1200" dirty="0" err="1">
                <a:solidFill>
                  <a:srgbClr val="00B050"/>
                </a:solidFill>
              </a:rPr>
              <a:t>mol</a:t>
            </a:r>
            <a:r>
              <a:rPr lang="en-US" sz="1200" dirty="0">
                <a:solidFill>
                  <a:srgbClr val="00B050"/>
                </a:solidFill>
              </a:rPr>
              <a:t> Al</a:t>
            </a:r>
            <a:endParaRPr lang="en-US" sz="1200" baseline="-25000" dirty="0">
              <a:solidFill>
                <a:srgbClr val="00B050"/>
              </a:solidFill>
            </a:endParaRPr>
          </a:p>
          <a:p>
            <a:r>
              <a:rPr lang="en-US" sz="1200" dirty="0">
                <a:solidFill>
                  <a:srgbClr val="FF0000"/>
                </a:solidFill>
              </a:rPr>
              <a:t>Compare Theoretical Values:</a:t>
            </a:r>
          </a:p>
          <a:p>
            <a:pPr>
              <a:lnSpc>
                <a:spcPct val="100000"/>
              </a:lnSpc>
              <a:spcBef>
                <a:spcPts val="0"/>
              </a:spcBef>
              <a:tabLst>
                <a:tab pos="566632" algn="l"/>
              </a:tabLst>
            </a:pPr>
            <a:r>
              <a:rPr lang="en-US" sz="1200" dirty="0"/>
              <a:t>Fe</a:t>
            </a:r>
            <a:r>
              <a:rPr lang="en-US" sz="1200" baseline="-25000" dirty="0"/>
              <a:t>2</a:t>
            </a:r>
            <a:r>
              <a:rPr lang="en-US" sz="1200" dirty="0"/>
              <a:t>O</a:t>
            </a:r>
            <a:r>
              <a:rPr lang="en-US" sz="1200" baseline="-25000" dirty="0"/>
              <a:t>3</a:t>
            </a:r>
            <a:r>
              <a:rPr lang="en-US" sz="1200" dirty="0"/>
              <a:t> </a:t>
            </a:r>
            <a:r>
              <a:rPr lang="en-US" sz="1200" dirty="0">
                <a:sym typeface="Wingdings" pitchFamily="2" charset="2"/>
              </a:rPr>
              <a:t>is the Limiting Reactant since only </a:t>
            </a:r>
            <a:r>
              <a:rPr lang="en-US" sz="1200" dirty="0">
                <a:solidFill>
                  <a:srgbClr val="00B050"/>
                </a:solidFill>
                <a:sym typeface="Wingdings" pitchFamily="2" charset="2"/>
              </a:rPr>
              <a:t>2.347 </a:t>
            </a:r>
            <a:r>
              <a:rPr lang="en-US" sz="1200" dirty="0" err="1">
                <a:solidFill>
                  <a:srgbClr val="00B050"/>
                </a:solidFill>
                <a:sym typeface="Wingdings" pitchFamily="2" charset="2"/>
              </a:rPr>
              <a:t>mol</a:t>
            </a:r>
            <a:r>
              <a:rPr lang="en-US" sz="1200" dirty="0">
                <a:solidFill>
                  <a:srgbClr val="00B050"/>
                </a:solidFill>
                <a:sym typeface="Wingdings" pitchFamily="2" charset="2"/>
              </a:rPr>
              <a:t> Al </a:t>
            </a:r>
            <a:r>
              <a:rPr lang="en-US" sz="1200" dirty="0">
                <a:sym typeface="Wingdings" pitchFamily="2" charset="2"/>
              </a:rPr>
              <a:t>are needed to react with </a:t>
            </a:r>
            <a:r>
              <a:rPr lang="en-US" sz="1200" dirty="0">
                <a:solidFill>
                  <a:srgbClr val="0070C0"/>
                </a:solidFill>
                <a:sym typeface="Wingdings" pitchFamily="2" charset="2"/>
              </a:rPr>
              <a:t>1.174 </a:t>
            </a:r>
            <a:r>
              <a:rPr lang="en-US" sz="1200" dirty="0" err="1">
                <a:solidFill>
                  <a:srgbClr val="0070C0"/>
                </a:solidFill>
                <a:sym typeface="Wingdings" pitchFamily="2" charset="2"/>
              </a:rPr>
              <a:t>mol</a:t>
            </a:r>
            <a:r>
              <a:rPr lang="en-US" sz="1200" dirty="0">
                <a:solidFill>
                  <a:srgbClr val="0070C0"/>
                </a:solidFill>
                <a:sym typeface="Wingdings" pitchFamily="2" charset="2"/>
              </a:rPr>
              <a:t> </a:t>
            </a:r>
            <a:r>
              <a:rPr lang="en-US" sz="1200" dirty="0">
                <a:solidFill>
                  <a:srgbClr val="0070C0"/>
                </a:solidFill>
              </a:rPr>
              <a:t>Fe</a:t>
            </a:r>
            <a:r>
              <a:rPr lang="en-US" sz="1200" baseline="-25000" dirty="0">
                <a:solidFill>
                  <a:srgbClr val="0070C0"/>
                </a:solidFill>
              </a:rPr>
              <a:t>2</a:t>
            </a:r>
            <a:r>
              <a:rPr lang="en-US" sz="1200" dirty="0">
                <a:solidFill>
                  <a:srgbClr val="0070C0"/>
                </a:solidFill>
              </a:rPr>
              <a:t>O</a:t>
            </a:r>
            <a:r>
              <a:rPr lang="en-US" sz="1200" baseline="-25000" dirty="0">
                <a:solidFill>
                  <a:srgbClr val="0070C0"/>
                </a:solidFill>
              </a:rPr>
              <a:t>3</a:t>
            </a:r>
            <a:r>
              <a:rPr lang="en-US" sz="1200" dirty="0"/>
              <a:t> </a:t>
            </a:r>
            <a:r>
              <a:rPr lang="en-US" sz="1200" dirty="0">
                <a:sym typeface="Wingdings" pitchFamily="2" charset="2"/>
              </a:rPr>
              <a:t>and we have </a:t>
            </a:r>
            <a:r>
              <a:rPr lang="en-US" sz="1200" dirty="0">
                <a:solidFill>
                  <a:srgbClr val="00B050"/>
                </a:solidFill>
                <a:sym typeface="Wingdings" pitchFamily="2" charset="2"/>
              </a:rPr>
              <a:t>3.500 </a:t>
            </a:r>
            <a:r>
              <a:rPr lang="en-US" sz="1200" dirty="0" err="1">
                <a:solidFill>
                  <a:srgbClr val="00B050"/>
                </a:solidFill>
                <a:sym typeface="Wingdings" pitchFamily="2" charset="2"/>
              </a:rPr>
              <a:t>mol</a:t>
            </a:r>
            <a:r>
              <a:rPr lang="en-US" sz="1200" dirty="0">
                <a:solidFill>
                  <a:srgbClr val="00B050"/>
                </a:solidFill>
                <a:sym typeface="Wingdings" pitchFamily="2" charset="2"/>
              </a:rPr>
              <a:t> Al </a:t>
            </a:r>
            <a:r>
              <a:rPr lang="en-US" sz="1200" dirty="0">
                <a:sym typeface="Wingdings" pitchFamily="2" charset="2"/>
              </a:rPr>
              <a:t>available.</a:t>
            </a:r>
            <a:r>
              <a:rPr lang="en-US" sz="1200" dirty="0"/>
              <a:t>		</a:t>
            </a:r>
            <a:endParaRPr lang="en-US" sz="1200" baseline="-25000" dirty="0"/>
          </a:p>
          <a:p>
            <a:pPr>
              <a:spcBef>
                <a:spcPts val="1200"/>
              </a:spcBef>
              <a:tabLst>
                <a:tab pos="480134" algn="l"/>
                <a:tab pos="1920532" algn="l"/>
                <a:tab pos="2400664" algn="l"/>
              </a:tabLst>
            </a:pPr>
            <a:r>
              <a:rPr lang="en-US" b="1" dirty="0"/>
              <a:t>Theoretical Yield of aluminum oxide</a:t>
            </a:r>
          </a:p>
          <a:p>
            <a:pPr>
              <a:spcBef>
                <a:spcPts val="600"/>
              </a:spcBef>
            </a:pPr>
            <a:r>
              <a:rPr lang="en-US" sz="1800" dirty="0"/>
              <a:t>1:1 mole ratio of Fe</a:t>
            </a:r>
            <a:r>
              <a:rPr lang="en-US" sz="1800" baseline="-25000" dirty="0"/>
              <a:t>2</a:t>
            </a:r>
            <a:r>
              <a:rPr lang="en-US" sz="1800" dirty="0"/>
              <a:t>O</a:t>
            </a:r>
            <a:r>
              <a:rPr lang="en-US" sz="1800" baseline="-25000" dirty="0"/>
              <a:t>3</a:t>
            </a:r>
            <a:r>
              <a:rPr lang="en-US" sz="1800" dirty="0"/>
              <a:t> : </a:t>
            </a:r>
            <a:r>
              <a:rPr lang="en-US" sz="1800" dirty="0">
                <a:sym typeface="Wingdings" pitchFamily="2" charset="2"/>
              </a:rPr>
              <a:t>Al</a:t>
            </a:r>
            <a:r>
              <a:rPr lang="en-US" sz="1800" baseline="-25000" dirty="0">
                <a:sym typeface="Wingdings" pitchFamily="2" charset="2"/>
              </a:rPr>
              <a:t>2</a:t>
            </a:r>
            <a:r>
              <a:rPr lang="en-US" sz="1800" dirty="0">
                <a:sym typeface="Wingdings" pitchFamily="2" charset="2"/>
              </a:rPr>
              <a:t>O</a:t>
            </a:r>
            <a:r>
              <a:rPr lang="en-US" sz="1800" baseline="-25000" dirty="0">
                <a:sym typeface="Wingdings" pitchFamily="2" charset="2"/>
              </a:rPr>
              <a:t>3</a:t>
            </a:r>
            <a:r>
              <a:rPr lang="en-US" sz="1800" dirty="0"/>
              <a:t> .   1.174 </a:t>
            </a:r>
            <a:r>
              <a:rPr lang="en-US" sz="1800" dirty="0" err="1"/>
              <a:t>mol</a:t>
            </a:r>
            <a:r>
              <a:rPr lang="en-US" sz="1800" dirty="0"/>
              <a:t> x 102.0 g/</a:t>
            </a:r>
            <a:r>
              <a:rPr lang="en-US" sz="1800" dirty="0" err="1"/>
              <a:t>mol</a:t>
            </a:r>
            <a:r>
              <a:rPr lang="en-US" sz="1800" dirty="0"/>
              <a:t> = </a:t>
            </a:r>
            <a:r>
              <a:rPr lang="en-US" sz="2400" b="1" dirty="0">
                <a:solidFill>
                  <a:srgbClr val="FF0000"/>
                </a:solidFill>
              </a:rPr>
              <a:t>119.7 g </a:t>
            </a:r>
            <a:r>
              <a:rPr lang="en-US" sz="2400" b="1" dirty="0">
                <a:solidFill>
                  <a:srgbClr val="FF0000"/>
                </a:solidFill>
                <a:sym typeface="Wingdings" pitchFamily="2" charset="2"/>
              </a:rPr>
              <a:t>Al</a:t>
            </a:r>
            <a:r>
              <a:rPr lang="en-US" sz="2400" b="1" baseline="-25000" dirty="0">
                <a:solidFill>
                  <a:srgbClr val="FF0000"/>
                </a:solidFill>
                <a:sym typeface="Wingdings" pitchFamily="2" charset="2"/>
              </a:rPr>
              <a:t>2</a:t>
            </a:r>
            <a:r>
              <a:rPr lang="en-US" sz="2400" b="1" dirty="0">
                <a:solidFill>
                  <a:srgbClr val="FF0000"/>
                </a:solidFill>
                <a:sym typeface="Wingdings" pitchFamily="2" charset="2"/>
              </a:rPr>
              <a:t>O</a:t>
            </a:r>
            <a:r>
              <a:rPr lang="en-US" sz="2400" b="1" baseline="-25000" dirty="0">
                <a:solidFill>
                  <a:srgbClr val="FF0000"/>
                </a:solidFill>
                <a:sym typeface="Wingdings" pitchFamily="2" charset="2"/>
              </a:rPr>
              <a:t>3</a:t>
            </a:r>
            <a:endParaRPr lang="en-US" sz="1800" b="1" baseline="-25000" dirty="0">
              <a:solidFill>
                <a:srgbClr val="FF0000"/>
              </a:solidFill>
              <a:sym typeface="Wingdings" pitchFamily="2" charset="2"/>
            </a:endParaRPr>
          </a:p>
          <a:p>
            <a:pPr>
              <a:spcBef>
                <a:spcPts val="1200"/>
              </a:spcBef>
              <a:tabLst>
                <a:tab pos="480134" algn="l"/>
                <a:tab pos="1920532" algn="l"/>
                <a:tab pos="2400664" algn="l"/>
              </a:tabLst>
            </a:pPr>
            <a:r>
              <a:rPr lang="en-US" sz="2400" b="1" dirty="0"/>
              <a:t>Percent Yield of aluminum oxide if actual yield = 105.8 g</a:t>
            </a:r>
          </a:p>
          <a:p>
            <a:pPr>
              <a:spcBef>
                <a:spcPts val="600"/>
              </a:spcBef>
            </a:pPr>
            <a:r>
              <a:rPr lang="en-US" sz="2400" i="1" dirty="0"/>
              <a:t>% yield = actual yield / theoretical yield x 100 %         </a:t>
            </a:r>
          </a:p>
          <a:p>
            <a:pPr>
              <a:spcBef>
                <a:spcPts val="600"/>
              </a:spcBef>
            </a:pPr>
            <a:r>
              <a:rPr lang="en-US" sz="2400" dirty="0"/>
              <a:t>105.8 g / 119.7 g x 100% = </a:t>
            </a:r>
            <a:r>
              <a:rPr lang="en-US" sz="2400" b="1" dirty="0">
                <a:solidFill>
                  <a:srgbClr val="FF0000"/>
                </a:solidFill>
                <a:effectLst>
                  <a:outerShdw blurRad="38100" dist="38100" dir="2700000" algn="tl">
                    <a:srgbClr val="000000">
                      <a:alpha val="43137"/>
                    </a:srgbClr>
                  </a:outerShdw>
                </a:effectLst>
              </a:rPr>
              <a:t>88 %</a:t>
            </a:r>
          </a:p>
          <a:p>
            <a:pPr>
              <a:spcBef>
                <a:spcPts val="600"/>
              </a:spcBef>
            </a:pPr>
            <a:endParaRPr lang="en-US" b="1" dirty="0">
              <a:solidFill>
                <a:srgbClr val="FF0000"/>
              </a:solidFill>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03" y="0"/>
            <a:ext cx="961697" cy="990600"/>
          </a:xfrm>
          <a:prstGeom prst="rect">
            <a:avLst/>
          </a:prstGeom>
          <a:noFill/>
          <a:ln>
            <a:noFill/>
          </a:ln>
          <a:effectLst/>
        </p:spPr>
      </p:pic>
    </p:spTree>
    <p:extLst>
      <p:ext uri="{BB962C8B-B14F-4D97-AF65-F5344CB8AC3E}">
        <p14:creationId xmlns:p14="http://schemas.microsoft.com/office/powerpoint/2010/main" val="260457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1" end="11"/>
                                            </p:txEl>
                                          </p:spTgt>
                                        </p:tgtEl>
                                        <p:attrNameLst>
                                          <p:attrName>style.visibility</p:attrName>
                                        </p:attrNameLst>
                                      </p:cBhvr>
                                      <p:to>
                                        <p:strVal val="visible"/>
                                      </p:to>
                                    </p:set>
                                    <p:animEffect transition="in" filter="fade">
                                      <p:cBhvr>
                                        <p:cTn id="7" dur="500"/>
                                        <p:tgtEl>
                                          <p:spTgt spid="8">
                                            <p:txEl>
                                              <p:pRg st="11" end="1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2" end="12"/>
                                            </p:txEl>
                                          </p:spTgt>
                                        </p:tgtEl>
                                        <p:attrNameLst>
                                          <p:attrName>style.visibility</p:attrName>
                                        </p:attrNameLst>
                                      </p:cBhvr>
                                      <p:to>
                                        <p:strVal val="visible"/>
                                      </p:to>
                                    </p:set>
                                    <p:animEffect transition="in" filter="fade">
                                      <p:cBhvr>
                                        <p:cTn id="12" dur="500"/>
                                        <p:tgtEl>
                                          <p:spTgt spid="8">
                                            <p:txEl>
                                              <p:pRg st="12" end="1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3" end="13"/>
                                            </p:txEl>
                                          </p:spTgt>
                                        </p:tgtEl>
                                        <p:attrNameLst>
                                          <p:attrName>style.visibility</p:attrName>
                                        </p:attrNameLst>
                                      </p:cBhvr>
                                      <p:to>
                                        <p:strVal val="visible"/>
                                      </p:to>
                                    </p:set>
                                    <p:animEffect transition="in" filter="fade">
                                      <p:cBhvr>
                                        <p:cTn id="17" dur="500"/>
                                        <p:tgtEl>
                                          <p:spTgt spid="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411EC-B9E4-4849-9D44-38FC4854A1F4}"/>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CCBA5F12-981B-415A-BB9E-C3293F6D0247}"/>
              </a:ext>
            </a:extLst>
          </p:cNvPr>
          <p:cNvSpPr>
            <a:spLocks noGrp="1"/>
          </p:cNvSpPr>
          <p:nvPr>
            <p:ph sz="quarter" idx="15"/>
          </p:nvPr>
        </p:nvSpPr>
        <p:spPr/>
        <p:txBody>
          <a:bodyPr/>
          <a:lstStyle/>
          <a:p>
            <a:endParaRPr lang="en-US"/>
          </a:p>
        </p:txBody>
      </p:sp>
      <p:pic>
        <p:nvPicPr>
          <p:cNvPr id="6" name="Content Placeholder 5">
            <a:extLst>
              <a:ext uri="{FF2B5EF4-FFF2-40B4-BE49-F238E27FC236}">
                <a16:creationId xmlns:a16="http://schemas.microsoft.com/office/drawing/2014/main" id="{0B1209D8-1D3D-4F4B-83A1-1E56CD3FFB38}"/>
              </a:ext>
            </a:extLst>
          </p:cNvPr>
          <p:cNvPicPr>
            <a:picLocks noGrp="1" noChangeAspect="1"/>
          </p:cNvPicPr>
          <p:nvPr>
            <p:ph sz="quarter" idx="16"/>
          </p:nvPr>
        </p:nvPicPr>
        <p:blipFill>
          <a:blip r:embed="rId2"/>
          <a:stretch>
            <a:fillRect/>
          </a:stretch>
        </p:blipFill>
        <p:spPr>
          <a:xfrm>
            <a:off x="0" y="16445"/>
            <a:ext cx="9143990" cy="6742792"/>
          </a:xfrm>
          <a:prstGeom prst="rect">
            <a:avLst/>
          </a:prstGeom>
        </p:spPr>
      </p:pic>
    </p:spTree>
    <p:extLst>
      <p:ext uri="{BB962C8B-B14F-4D97-AF65-F5344CB8AC3E}">
        <p14:creationId xmlns:p14="http://schemas.microsoft.com/office/powerpoint/2010/main" val="3433596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a:t>	Solve Stoichiometric Problems</a:t>
            </a:r>
          </a:p>
        </p:txBody>
      </p:sp>
      <p:sp>
        <p:nvSpPr>
          <p:cNvPr id="9" name="Content Placeholder 8"/>
          <p:cNvSpPr>
            <a:spLocks noGrp="1"/>
          </p:cNvSpPr>
          <p:nvPr>
            <p:ph sz="quarter" idx="16"/>
          </p:nvPr>
        </p:nvSpPr>
        <p:spPr>
          <a:xfrm>
            <a:off x="35" y="1377155"/>
            <a:ext cx="9143955" cy="5480845"/>
          </a:xfrm>
        </p:spPr>
        <p:txBody>
          <a:bodyPr lIns="182125" tIns="91061" rIns="91061" bIns="91061"/>
          <a:lstStyle/>
          <a:p>
            <a:r>
              <a:rPr lang="en-US" sz="2000" dirty="0"/>
              <a:t>Consider the combustion of acetylene (C</a:t>
            </a:r>
            <a:r>
              <a:rPr lang="en-US" sz="2000" baseline="-25000" dirty="0"/>
              <a:t>2</a:t>
            </a:r>
            <a:r>
              <a:rPr lang="en-US" sz="2000" dirty="0"/>
              <a:t>H</a:t>
            </a:r>
            <a:r>
              <a:rPr lang="en-US" sz="2000" baseline="-25000" dirty="0"/>
              <a:t>2</a:t>
            </a:r>
            <a:r>
              <a:rPr lang="en-US" sz="2000" dirty="0"/>
              <a:t>) in a welding torch:</a:t>
            </a:r>
          </a:p>
          <a:p>
            <a:pPr algn="ctr"/>
            <a:r>
              <a:rPr lang="en-US" sz="2000" dirty="0"/>
              <a:t>2C</a:t>
            </a:r>
            <a:r>
              <a:rPr lang="en-US" sz="2000" baseline="-25000" dirty="0"/>
              <a:t>2</a:t>
            </a:r>
            <a:r>
              <a:rPr lang="en-US" sz="2000" dirty="0"/>
              <a:t>H</a:t>
            </a:r>
            <a:r>
              <a:rPr lang="en-US" sz="2000" baseline="-25000" dirty="0"/>
              <a:t>2</a:t>
            </a:r>
            <a:r>
              <a:rPr lang="en-US" sz="2000" dirty="0"/>
              <a:t>(l) + 5O</a:t>
            </a:r>
            <a:r>
              <a:rPr lang="en-US" sz="2000" baseline="-25000" dirty="0"/>
              <a:t>2</a:t>
            </a:r>
            <a:r>
              <a:rPr lang="en-US" sz="2000" dirty="0"/>
              <a:t>(g) ⟶</a:t>
            </a:r>
            <a:r>
              <a:rPr lang="en-US" sz="2000" dirty="0">
                <a:sym typeface="Wingdings" pitchFamily="2" charset="2"/>
              </a:rPr>
              <a:t> 4CO</a:t>
            </a:r>
            <a:r>
              <a:rPr lang="en-US" sz="2000" baseline="-25000" dirty="0">
                <a:sym typeface="Wingdings" pitchFamily="2" charset="2"/>
              </a:rPr>
              <a:t>2</a:t>
            </a:r>
            <a:r>
              <a:rPr lang="en-US" sz="2000" dirty="0">
                <a:sym typeface="Wingdings" pitchFamily="2" charset="2"/>
              </a:rPr>
              <a:t>(g) + 2H</a:t>
            </a:r>
            <a:r>
              <a:rPr lang="en-US" sz="2000" baseline="-25000" dirty="0">
                <a:sym typeface="Wingdings" pitchFamily="2" charset="2"/>
              </a:rPr>
              <a:t>2</a:t>
            </a:r>
            <a:r>
              <a:rPr lang="en-US" sz="2000" dirty="0">
                <a:sym typeface="Wingdings" pitchFamily="2" charset="2"/>
              </a:rPr>
              <a:t>O(g)</a:t>
            </a:r>
            <a:endParaRPr lang="en-US" sz="2000" dirty="0"/>
          </a:p>
          <a:p>
            <a:r>
              <a:rPr lang="en-US" sz="1800" dirty="0"/>
              <a:t>How many grams of oxygen would be required to react completely with 859 g C</a:t>
            </a:r>
            <a:r>
              <a:rPr lang="en-US" sz="1800" baseline="-25000" dirty="0"/>
              <a:t>2</a:t>
            </a:r>
            <a:r>
              <a:rPr lang="en-US" sz="1800" dirty="0"/>
              <a:t>H</a:t>
            </a:r>
            <a:r>
              <a:rPr lang="en-US" sz="1800" baseline="-25000" dirty="0"/>
              <a:t>2</a:t>
            </a:r>
            <a:r>
              <a:rPr lang="en-US" sz="1800" dirty="0"/>
              <a:t>?</a:t>
            </a:r>
          </a:p>
          <a:p>
            <a:endParaRPr lang="en-US" sz="400" dirty="0"/>
          </a:p>
          <a:p>
            <a:pPr marL="478165" indent="-478165"/>
            <a:r>
              <a:rPr lang="en-US" sz="2400" dirty="0">
                <a:solidFill>
                  <a:srgbClr val="C00000"/>
                </a:solidFill>
              </a:rPr>
              <a:t>Find mol C</a:t>
            </a:r>
            <a:r>
              <a:rPr lang="en-US" sz="2400" baseline="-25000" dirty="0">
                <a:solidFill>
                  <a:srgbClr val="C00000"/>
                </a:solidFill>
              </a:rPr>
              <a:t>2</a:t>
            </a:r>
            <a:r>
              <a:rPr lang="en-US" sz="2400" dirty="0">
                <a:solidFill>
                  <a:srgbClr val="C00000"/>
                </a:solidFill>
              </a:rPr>
              <a:t>H</a:t>
            </a:r>
            <a:r>
              <a:rPr lang="en-US" sz="2400" baseline="-25000" dirty="0">
                <a:solidFill>
                  <a:srgbClr val="C00000"/>
                </a:solidFill>
              </a:rPr>
              <a:t>2</a:t>
            </a:r>
            <a:r>
              <a:rPr lang="en-US" sz="2400" dirty="0">
                <a:solidFill>
                  <a:srgbClr val="C00000"/>
                </a:solidFill>
              </a:rPr>
              <a:t>:   </a:t>
            </a:r>
            <a:r>
              <a:rPr lang="en-US" sz="2400" dirty="0">
                <a:solidFill>
                  <a:srgbClr val="00B050"/>
                </a:solidFill>
              </a:rPr>
              <a:t>GMM = 26.0 g/mol</a:t>
            </a:r>
          </a:p>
          <a:p>
            <a:pPr marL="478165" indent="-478165"/>
            <a:r>
              <a:rPr lang="en-US" sz="2400" dirty="0"/>
              <a:t>			</a:t>
            </a:r>
            <a:r>
              <a:rPr lang="en-US" sz="2400" dirty="0">
                <a:solidFill>
                  <a:srgbClr val="0070C0"/>
                </a:solidFill>
              </a:rPr>
              <a:t>859 g x 1 mol/26.0 g =  33.0 mol</a:t>
            </a:r>
          </a:p>
          <a:p>
            <a:pPr marL="478165" indent="-478165"/>
            <a:r>
              <a:rPr lang="en-US" sz="2400" dirty="0">
                <a:solidFill>
                  <a:schemeClr val="tx1"/>
                </a:solidFill>
              </a:rPr>
              <a:t>Mole ratio C</a:t>
            </a:r>
            <a:r>
              <a:rPr lang="en-US" sz="2400" baseline="-25000" dirty="0">
                <a:solidFill>
                  <a:schemeClr val="tx1"/>
                </a:solidFill>
              </a:rPr>
              <a:t>2</a:t>
            </a:r>
            <a:r>
              <a:rPr lang="en-US" sz="2400" dirty="0">
                <a:solidFill>
                  <a:schemeClr val="tx1"/>
                </a:solidFill>
              </a:rPr>
              <a:t>H</a:t>
            </a:r>
            <a:r>
              <a:rPr lang="en-US" sz="2400" baseline="-25000" dirty="0">
                <a:solidFill>
                  <a:schemeClr val="tx1"/>
                </a:solidFill>
              </a:rPr>
              <a:t>2</a:t>
            </a:r>
            <a:r>
              <a:rPr lang="en-US" sz="2400" dirty="0">
                <a:solidFill>
                  <a:schemeClr val="tx1"/>
                </a:solidFill>
              </a:rPr>
              <a:t>:O</a:t>
            </a:r>
            <a:r>
              <a:rPr lang="en-US" sz="2400" baseline="-25000" dirty="0">
                <a:solidFill>
                  <a:schemeClr val="tx1"/>
                </a:solidFill>
              </a:rPr>
              <a:t>2</a:t>
            </a:r>
            <a:r>
              <a:rPr lang="en-US" sz="2400" dirty="0">
                <a:solidFill>
                  <a:schemeClr val="tx1"/>
                </a:solidFill>
              </a:rPr>
              <a:t> = </a:t>
            </a:r>
            <a:r>
              <a:rPr lang="en-US" sz="2400" dirty="0">
                <a:solidFill>
                  <a:srgbClr val="00B050"/>
                </a:solidFill>
              </a:rPr>
              <a:t>2:5</a:t>
            </a:r>
          </a:p>
          <a:p>
            <a:pPr marL="478165" indent="-478165"/>
            <a:r>
              <a:rPr lang="en-US" sz="2400" dirty="0">
                <a:solidFill>
                  <a:srgbClr val="C00000"/>
                </a:solidFill>
              </a:rPr>
              <a:t>Convert to mol O</a:t>
            </a:r>
            <a:r>
              <a:rPr lang="en-US" sz="2400" baseline="-25000" dirty="0">
                <a:solidFill>
                  <a:srgbClr val="C00000"/>
                </a:solidFill>
              </a:rPr>
              <a:t>2</a:t>
            </a:r>
            <a:r>
              <a:rPr lang="en-US" sz="2400" dirty="0">
                <a:solidFill>
                  <a:srgbClr val="C00000"/>
                </a:solidFill>
              </a:rPr>
              <a:t>  </a:t>
            </a:r>
            <a:r>
              <a:rPr lang="en-US" sz="2400" dirty="0">
                <a:sym typeface="Wingdings" panose="05000000000000000000" pitchFamily="2" charset="2"/>
              </a:rPr>
              <a:t>  </a:t>
            </a:r>
            <a:r>
              <a:rPr lang="en-US" sz="2400" dirty="0">
                <a:solidFill>
                  <a:srgbClr val="7030A0"/>
                </a:solidFill>
              </a:rPr>
              <a:t>33.0 mol/2 mol = X/5 mol     </a:t>
            </a:r>
            <a:r>
              <a:rPr lang="en-US" sz="2400" dirty="0">
                <a:solidFill>
                  <a:srgbClr val="0070C0"/>
                </a:solidFill>
              </a:rPr>
              <a:t>X = 82.5 mol</a:t>
            </a:r>
          </a:p>
          <a:p>
            <a:pPr marL="478165" indent="-478165"/>
            <a:r>
              <a:rPr lang="en-US" sz="2400" dirty="0"/>
              <a:t>Convert mol to grams GMM </a:t>
            </a:r>
            <a:r>
              <a:rPr lang="en-US" sz="2400" dirty="0">
                <a:solidFill>
                  <a:schemeClr val="tx1"/>
                </a:solidFill>
              </a:rPr>
              <a:t>O</a:t>
            </a:r>
            <a:r>
              <a:rPr lang="en-US" sz="2400" baseline="-25000" dirty="0">
                <a:solidFill>
                  <a:schemeClr val="tx1"/>
                </a:solidFill>
              </a:rPr>
              <a:t>2</a:t>
            </a:r>
            <a:r>
              <a:rPr lang="en-US" sz="2400" dirty="0">
                <a:solidFill>
                  <a:schemeClr val="tx1"/>
                </a:solidFill>
              </a:rPr>
              <a:t> </a:t>
            </a:r>
            <a:r>
              <a:rPr lang="en-US" sz="2400" dirty="0"/>
              <a:t>= 32.0 g/mol</a:t>
            </a:r>
          </a:p>
          <a:p>
            <a:pPr marL="478165" indent="-478165"/>
            <a:r>
              <a:rPr lang="en-US" sz="2400" dirty="0">
                <a:solidFill>
                  <a:srgbClr val="0070C0"/>
                </a:solidFill>
              </a:rPr>
              <a:t>				82.5 mol x 32.0 g/mol = </a:t>
            </a:r>
            <a:r>
              <a:rPr lang="en-US" sz="2800" b="1" dirty="0">
                <a:solidFill>
                  <a:srgbClr val="FF0000"/>
                </a:solidFill>
              </a:rPr>
              <a:t>2,640 g O</a:t>
            </a:r>
            <a:r>
              <a:rPr lang="en-US" sz="2800" b="1" baseline="-25000" dirty="0">
                <a:solidFill>
                  <a:srgbClr val="FF0000"/>
                </a:solidFill>
              </a:rPr>
              <a:t>2</a:t>
            </a:r>
            <a:endParaRPr lang="en-US" sz="2400" b="1" dirty="0">
              <a:solidFill>
                <a:srgbClr val="FF0000"/>
              </a:solidFill>
            </a:endParaRPr>
          </a:p>
          <a:p>
            <a:endParaRPr lang="en-US" sz="1600" dirty="0"/>
          </a:p>
        </p:txBody>
      </p:sp>
      <p:pic>
        <p:nvPicPr>
          <p:cNvPr id="10" name="Picture 9"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spTree>
    <p:extLst>
      <p:ext uri="{BB962C8B-B14F-4D97-AF65-F5344CB8AC3E}">
        <p14:creationId xmlns:p14="http://schemas.microsoft.com/office/powerpoint/2010/main" val="42963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500"/>
                                        <p:tgtEl>
                                          <p:spTgt spid="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5" end="5"/>
                                            </p:txEl>
                                          </p:spTgt>
                                        </p:tgtEl>
                                        <p:attrNameLst>
                                          <p:attrName>style.visibility</p:attrName>
                                        </p:attrNameLst>
                                      </p:cBhvr>
                                      <p:to>
                                        <p:strVal val="visible"/>
                                      </p:to>
                                    </p:set>
                                    <p:animEffect transition="in" filter="fade">
                                      <p:cBhvr>
                                        <p:cTn id="12" dur="500"/>
                                        <p:tgtEl>
                                          <p:spTgt spid="9">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animEffect transition="in" filter="fade">
                                      <p:cBhvr>
                                        <p:cTn id="17" dur="500"/>
                                        <p:tgtEl>
                                          <p:spTgt spid="9">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7" end="7"/>
                                            </p:txEl>
                                          </p:spTgt>
                                        </p:tgtEl>
                                        <p:attrNameLst>
                                          <p:attrName>style.visibility</p:attrName>
                                        </p:attrNameLst>
                                      </p:cBhvr>
                                      <p:to>
                                        <p:strVal val="visible"/>
                                      </p:to>
                                    </p:set>
                                    <p:animEffect transition="in" filter="fade">
                                      <p:cBhvr>
                                        <p:cTn id="22" dur="500"/>
                                        <p:tgtEl>
                                          <p:spTgt spid="9">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fade">
                                      <p:cBhvr>
                                        <p:cTn id="27" dur="500"/>
                                        <p:tgtEl>
                                          <p:spTgt spid="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9" end="9"/>
                                            </p:txEl>
                                          </p:spTgt>
                                        </p:tgtEl>
                                        <p:attrNameLst>
                                          <p:attrName>style.visibility</p:attrName>
                                        </p:attrNameLst>
                                      </p:cBhvr>
                                      <p:to>
                                        <p:strVal val="visible"/>
                                      </p:to>
                                    </p:set>
                                    <p:animEffect transition="in" filter="fade">
                                      <p:cBhvr>
                                        <p:cTn id="32"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435F-BBD3-477F-A3D9-3555A64D0C78}"/>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4EBF4F1D-3B18-497F-97AC-897803E904DB}"/>
              </a:ext>
            </a:extLst>
          </p:cNvPr>
          <p:cNvSpPr>
            <a:spLocks noGrp="1"/>
          </p:cNvSpPr>
          <p:nvPr>
            <p:ph sz="quarter" idx="15"/>
          </p:nvPr>
        </p:nvSpPr>
        <p:spPr/>
        <p:txBody>
          <a:bodyPr/>
          <a:lstStyle/>
          <a:p>
            <a:endParaRPr lang="en-US"/>
          </a:p>
        </p:txBody>
      </p:sp>
      <p:pic>
        <p:nvPicPr>
          <p:cNvPr id="6" name="Content Placeholder 5">
            <a:extLst>
              <a:ext uri="{FF2B5EF4-FFF2-40B4-BE49-F238E27FC236}">
                <a16:creationId xmlns:a16="http://schemas.microsoft.com/office/drawing/2014/main" id="{933CCF78-97B1-4E4F-BBF5-93C7D823A731}"/>
              </a:ext>
            </a:extLst>
          </p:cNvPr>
          <p:cNvPicPr>
            <a:picLocks noGrp="1" noChangeAspect="1"/>
          </p:cNvPicPr>
          <p:nvPr>
            <p:ph sz="quarter" idx="16"/>
          </p:nvPr>
        </p:nvPicPr>
        <p:blipFill>
          <a:blip r:embed="rId2"/>
          <a:stretch>
            <a:fillRect/>
          </a:stretch>
        </p:blipFill>
        <p:spPr>
          <a:xfrm>
            <a:off x="0" y="-10"/>
            <a:ext cx="9116281" cy="6843885"/>
          </a:xfrm>
          <a:prstGeom prst="rect">
            <a:avLst/>
          </a:prstGeom>
        </p:spPr>
      </p:pic>
    </p:spTree>
    <p:extLst>
      <p:ext uri="{BB962C8B-B14F-4D97-AF65-F5344CB8AC3E}">
        <p14:creationId xmlns:p14="http://schemas.microsoft.com/office/powerpoint/2010/main" val="38884950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08FFC-9DC1-4FBF-8FE3-8AD0F107D520}"/>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3367027E-3F83-45C7-9016-83DF8DC60B2F}"/>
              </a:ext>
            </a:extLst>
          </p:cNvPr>
          <p:cNvSpPr>
            <a:spLocks noGrp="1"/>
          </p:cNvSpPr>
          <p:nvPr>
            <p:ph sz="quarter" idx="15"/>
          </p:nvPr>
        </p:nvSpPr>
        <p:spPr/>
        <p:txBody>
          <a:bodyPr/>
          <a:lstStyle/>
          <a:p>
            <a:endParaRPr lang="en-US"/>
          </a:p>
        </p:txBody>
      </p:sp>
      <p:sp>
        <p:nvSpPr>
          <p:cNvPr id="5" name="Content Placeholder 4">
            <a:extLst>
              <a:ext uri="{FF2B5EF4-FFF2-40B4-BE49-F238E27FC236}">
                <a16:creationId xmlns:a16="http://schemas.microsoft.com/office/drawing/2014/main" id="{2A46EE47-A292-46B3-A008-039B3778B3A5}"/>
              </a:ext>
            </a:extLst>
          </p:cNvPr>
          <p:cNvSpPr>
            <a:spLocks noGrp="1"/>
          </p:cNvSpPr>
          <p:nvPr>
            <p:ph sz="quarter" idx="16"/>
          </p:nvPr>
        </p:nvSpPr>
        <p:spPr/>
        <p:txBody>
          <a:bodyPr/>
          <a:lstStyle/>
          <a:p>
            <a:endParaRPr lang="en-US"/>
          </a:p>
        </p:txBody>
      </p:sp>
      <p:pic>
        <p:nvPicPr>
          <p:cNvPr id="6" name="Picture 5">
            <a:extLst>
              <a:ext uri="{FF2B5EF4-FFF2-40B4-BE49-F238E27FC236}">
                <a16:creationId xmlns:a16="http://schemas.microsoft.com/office/drawing/2014/main" id="{F654AD9D-945F-4607-8CEF-08160A5F8276}"/>
              </a:ext>
            </a:extLst>
          </p:cNvPr>
          <p:cNvPicPr>
            <a:picLocks noChangeAspect="1"/>
          </p:cNvPicPr>
          <p:nvPr/>
        </p:nvPicPr>
        <p:blipFill>
          <a:blip r:embed="rId2"/>
          <a:stretch>
            <a:fillRect/>
          </a:stretch>
        </p:blipFill>
        <p:spPr>
          <a:xfrm>
            <a:off x="-1" y="0"/>
            <a:ext cx="9099119" cy="5943600"/>
          </a:xfrm>
          <a:prstGeom prst="rect">
            <a:avLst/>
          </a:prstGeom>
        </p:spPr>
      </p:pic>
    </p:spTree>
    <p:extLst>
      <p:ext uri="{BB962C8B-B14F-4D97-AF65-F5344CB8AC3E}">
        <p14:creationId xmlns:p14="http://schemas.microsoft.com/office/powerpoint/2010/main" val="34802122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47928-2817-486F-8C77-DB479305535A}"/>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2F907757-862A-4938-ABE4-9A9BC202CFA6}"/>
              </a:ext>
            </a:extLst>
          </p:cNvPr>
          <p:cNvSpPr>
            <a:spLocks noGrp="1"/>
          </p:cNvSpPr>
          <p:nvPr>
            <p:ph sz="quarter" idx="15"/>
          </p:nvPr>
        </p:nvSpPr>
        <p:spPr/>
        <p:txBody>
          <a:bodyPr/>
          <a:lstStyle/>
          <a:p>
            <a:endParaRPr lang="en-US"/>
          </a:p>
        </p:txBody>
      </p:sp>
      <p:sp>
        <p:nvSpPr>
          <p:cNvPr id="5" name="Content Placeholder 4">
            <a:extLst>
              <a:ext uri="{FF2B5EF4-FFF2-40B4-BE49-F238E27FC236}">
                <a16:creationId xmlns:a16="http://schemas.microsoft.com/office/drawing/2014/main" id="{39A83406-1211-453D-86A9-8934FBDDB72D}"/>
              </a:ext>
            </a:extLst>
          </p:cNvPr>
          <p:cNvSpPr>
            <a:spLocks noGrp="1"/>
          </p:cNvSpPr>
          <p:nvPr>
            <p:ph sz="quarter" idx="16"/>
          </p:nvPr>
        </p:nvSpPr>
        <p:spPr/>
        <p:txBody>
          <a:bodyPr/>
          <a:lstStyle/>
          <a:p>
            <a:endParaRPr lang="en-US"/>
          </a:p>
        </p:txBody>
      </p:sp>
      <p:pic>
        <p:nvPicPr>
          <p:cNvPr id="6" name="Picture 5">
            <a:extLst>
              <a:ext uri="{FF2B5EF4-FFF2-40B4-BE49-F238E27FC236}">
                <a16:creationId xmlns:a16="http://schemas.microsoft.com/office/drawing/2014/main" id="{D0AD6E68-1CB0-44EC-B2F8-29B8A3FB1668}"/>
              </a:ext>
            </a:extLst>
          </p:cNvPr>
          <p:cNvPicPr>
            <a:picLocks noChangeAspect="1"/>
          </p:cNvPicPr>
          <p:nvPr/>
        </p:nvPicPr>
        <p:blipFill>
          <a:blip r:embed="rId2"/>
          <a:stretch>
            <a:fillRect/>
          </a:stretch>
        </p:blipFill>
        <p:spPr>
          <a:xfrm>
            <a:off x="0" y="-56677"/>
            <a:ext cx="9144000" cy="6971354"/>
          </a:xfrm>
          <a:prstGeom prst="rect">
            <a:avLst/>
          </a:prstGeom>
        </p:spPr>
      </p:pic>
    </p:spTree>
    <p:extLst>
      <p:ext uri="{BB962C8B-B14F-4D97-AF65-F5344CB8AC3E}">
        <p14:creationId xmlns:p14="http://schemas.microsoft.com/office/powerpoint/2010/main" val="3348123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a:t>	Solve Stoichiometric Problems</a:t>
            </a:r>
          </a:p>
        </p:txBody>
      </p:sp>
      <p:sp>
        <p:nvSpPr>
          <p:cNvPr id="8" name="Content Placeholder 7"/>
          <p:cNvSpPr>
            <a:spLocks noGrp="1"/>
          </p:cNvSpPr>
          <p:nvPr>
            <p:ph sz="quarter" idx="15"/>
          </p:nvPr>
        </p:nvSpPr>
        <p:spPr>
          <a:xfrm>
            <a:off x="0" y="1377155"/>
            <a:ext cx="9144000" cy="5480845"/>
          </a:xfrm>
        </p:spPr>
        <p:txBody>
          <a:bodyPr lIns="182125" tIns="91061" rIns="182125"/>
          <a:lstStyle/>
          <a:p>
            <a:r>
              <a:rPr lang="en-US" sz="2400" dirty="0"/>
              <a:t>How many grams of carbon dioxide would be formed if 38.9 g C</a:t>
            </a:r>
            <a:r>
              <a:rPr lang="en-US" sz="2400" baseline="-25000" dirty="0"/>
              <a:t>2</a:t>
            </a:r>
            <a:r>
              <a:rPr lang="en-US" sz="2400" dirty="0"/>
              <a:t>H</a:t>
            </a:r>
            <a:r>
              <a:rPr lang="en-US" sz="2400" baseline="-25000" dirty="0"/>
              <a:t>2</a:t>
            </a:r>
            <a:r>
              <a:rPr lang="en-US" sz="2400" dirty="0"/>
              <a:t> reacted completely with oxygen?</a:t>
            </a:r>
          </a:p>
          <a:p>
            <a:pPr algn="ctr"/>
            <a:r>
              <a:rPr lang="en-US" sz="2400" dirty="0"/>
              <a:t>2C</a:t>
            </a:r>
            <a:r>
              <a:rPr lang="en-US" sz="2400" baseline="-25000" dirty="0"/>
              <a:t>2</a:t>
            </a:r>
            <a:r>
              <a:rPr lang="en-US" sz="2400" dirty="0"/>
              <a:t>H</a:t>
            </a:r>
            <a:r>
              <a:rPr lang="en-US" sz="2400" baseline="-25000" dirty="0"/>
              <a:t>2</a:t>
            </a:r>
            <a:r>
              <a:rPr lang="en-US" sz="2400" dirty="0"/>
              <a:t>(l) + 5O</a:t>
            </a:r>
            <a:r>
              <a:rPr lang="en-US" sz="2400" baseline="-25000" dirty="0"/>
              <a:t>2</a:t>
            </a:r>
            <a:r>
              <a:rPr lang="en-US" sz="2400" dirty="0"/>
              <a:t>(g) ⟶</a:t>
            </a:r>
            <a:r>
              <a:rPr lang="en-US" sz="2400" dirty="0">
                <a:sym typeface="Wingdings" pitchFamily="2" charset="2"/>
              </a:rPr>
              <a:t> 4CO</a:t>
            </a:r>
            <a:r>
              <a:rPr lang="en-US" sz="2400" baseline="-25000" dirty="0">
                <a:sym typeface="Wingdings" pitchFamily="2" charset="2"/>
              </a:rPr>
              <a:t>2</a:t>
            </a:r>
            <a:r>
              <a:rPr lang="en-US" sz="2400" dirty="0">
                <a:sym typeface="Wingdings" pitchFamily="2" charset="2"/>
              </a:rPr>
              <a:t>(g) + 2H</a:t>
            </a:r>
            <a:r>
              <a:rPr lang="en-US" sz="2400" baseline="-25000" dirty="0">
                <a:sym typeface="Wingdings" pitchFamily="2" charset="2"/>
              </a:rPr>
              <a:t>2</a:t>
            </a:r>
            <a:r>
              <a:rPr lang="en-US" sz="2400" dirty="0">
                <a:sym typeface="Wingdings" pitchFamily="2" charset="2"/>
              </a:rPr>
              <a:t>O(g)</a:t>
            </a:r>
            <a:endParaRPr lang="en-US" sz="2400" dirty="0"/>
          </a:p>
          <a:p>
            <a:pPr marL="478165" indent="-478165"/>
            <a:endParaRPr lang="en-US" sz="900" dirty="0">
              <a:solidFill>
                <a:srgbClr val="C00000"/>
              </a:solidFill>
            </a:endParaRPr>
          </a:p>
          <a:p>
            <a:endParaRPr lang="en-US" sz="2400" dirty="0"/>
          </a:p>
        </p:txBody>
      </p:sp>
      <p:pic>
        <p:nvPicPr>
          <p:cNvPr id="10" name="Picture 9"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spTree>
    <p:extLst>
      <p:ext uri="{BB962C8B-B14F-4D97-AF65-F5344CB8AC3E}">
        <p14:creationId xmlns:p14="http://schemas.microsoft.com/office/powerpoint/2010/main" val="267694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a:t>	Solve Stoichiometric Problems</a:t>
            </a:r>
          </a:p>
        </p:txBody>
      </p:sp>
      <p:sp>
        <p:nvSpPr>
          <p:cNvPr id="8" name="Content Placeholder 7"/>
          <p:cNvSpPr>
            <a:spLocks noGrp="1"/>
          </p:cNvSpPr>
          <p:nvPr>
            <p:ph sz="quarter" idx="15"/>
          </p:nvPr>
        </p:nvSpPr>
        <p:spPr>
          <a:xfrm>
            <a:off x="0" y="1377155"/>
            <a:ext cx="9144000" cy="5480845"/>
          </a:xfrm>
        </p:spPr>
        <p:txBody>
          <a:bodyPr lIns="182125" tIns="91061" rIns="182125"/>
          <a:lstStyle/>
          <a:p>
            <a:r>
              <a:rPr lang="en-US" sz="2400" dirty="0"/>
              <a:t>How many grams of carbon dioxide would be formed if 38.9 g C</a:t>
            </a:r>
            <a:r>
              <a:rPr lang="en-US" sz="2400" baseline="-25000" dirty="0"/>
              <a:t>2</a:t>
            </a:r>
            <a:r>
              <a:rPr lang="en-US" sz="2400" dirty="0"/>
              <a:t>H</a:t>
            </a:r>
            <a:r>
              <a:rPr lang="en-US" sz="2400" baseline="-25000" dirty="0"/>
              <a:t>2</a:t>
            </a:r>
            <a:r>
              <a:rPr lang="en-US" sz="2400" dirty="0"/>
              <a:t> reacted completely with oxygen?</a:t>
            </a:r>
          </a:p>
          <a:p>
            <a:pPr algn="ctr"/>
            <a:r>
              <a:rPr lang="en-US" sz="2400" dirty="0"/>
              <a:t>2C</a:t>
            </a:r>
            <a:r>
              <a:rPr lang="en-US" sz="2400" baseline="-25000" dirty="0"/>
              <a:t>2</a:t>
            </a:r>
            <a:r>
              <a:rPr lang="en-US" sz="2400" dirty="0"/>
              <a:t>H</a:t>
            </a:r>
            <a:r>
              <a:rPr lang="en-US" sz="2400" baseline="-25000" dirty="0"/>
              <a:t>2</a:t>
            </a:r>
            <a:r>
              <a:rPr lang="en-US" sz="2400" dirty="0"/>
              <a:t>(l) + 5O</a:t>
            </a:r>
            <a:r>
              <a:rPr lang="en-US" sz="2400" baseline="-25000" dirty="0"/>
              <a:t>2</a:t>
            </a:r>
            <a:r>
              <a:rPr lang="en-US" sz="2400" dirty="0"/>
              <a:t>(g) ⟶</a:t>
            </a:r>
            <a:r>
              <a:rPr lang="en-US" sz="2400" dirty="0">
                <a:sym typeface="Wingdings" pitchFamily="2" charset="2"/>
              </a:rPr>
              <a:t> 4CO</a:t>
            </a:r>
            <a:r>
              <a:rPr lang="en-US" sz="2400" baseline="-25000" dirty="0">
                <a:sym typeface="Wingdings" pitchFamily="2" charset="2"/>
              </a:rPr>
              <a:t>2</a:t>
            </a:r>
            <a:r>
              <a:rPr lang="en-US" sz="2400" dirty="0">
                <a:sym typeface="Wingdings" pitchFamily="2" charset="2"/>
              </a:rPr>
              <a:t>(g) + 2H</a:t>
            </a:r>
            <a:r>
              <a:rPr lang="en-US" sz="2400" baseline="-25000" dirty="0">
                <a:sym typeface="Wingdings" pitchFamily="2" charset="2"/>
              </a:rPr>
              <a:t>2</a:t>
            </a:r>
            <a:r>
              <a:rPr lang="en-US" sz="2400" dirty="0">
                <a:sym typeface="Wingdings" pitchFamily="2" charset="2"/>
              </a:rPr>
              <a:t>O(g)</a:t>
            </a:r>
            <a:endParaRPr lang="en-US" sz="2400" dirty="0"/>
          </a:p>
          <a:p>
            <a:pPr marL="478165" indent="-478165"/>
            <a:endParaRPr lang="en-US" sz="900" dirty="0">
              <a:solidFill>
                <a:srgbClr val="C00000"/>
              </a:solidFill>
            </a:endParaRPr>
          </a:p>
          <a:p>
            <a:pPr marL="478165" indent="-478165"/>
            <a:r>
              <a:rPr lang="en-US" sz="2400" dirty="0">
                <a:solidFill>
                  <a:srgbClr val="C00000"/>
                </a:solidFill>
              </a:rPr>
              <a:t>Find mol C</a:t>
            </a:r>
            <a:r>
              <a:rPr lang="en-US" sz="2400" baseline="-25000" dirty="0">
                <a:solidFill>
                  <a:srgbClr val="C00000"/>
                </a:solidFill>
              </a:rPr>
              <a:t>2</a:t>
            </a:r>
            <a:r>
              <a:rPr lang="en-US" sz="2400" dirty="0">
                <a:solidFill>
                  <a:srgbClr val="C00000"/>
                </a:solidFill>
              </a:rPr>
              <a:t>H</a:t>
            </a:r>
            <a:r>
              <a:rPr lang="en-US" sz="2400" baseline="-25000" dirty="0">
                <a:solidFill>
                  <a:srgbClr val="C00000"/>
                </a:solidFill>
              </a:rPr>
              <a:t>2</a:t>
            </a:r>
            <a:r>
              <a:rPr lang="en-US" sz="2400" dirty="0">
                <a:solidFill>
                  <a:srgbClr val="C00000"/>
                </a:solidFill>
              </a:rPr>
              <a:t>:   </a:t>
            </a:r>
            <a:r>
              <a:rPr lang="en-US" sz="2400" dirty="0">
                <a:solidFill>
                  <a:srgbClr val="00B050"/>
                </a:solidFill>
              </a:rPr>
              <a:t>GMM = 26.0 g/mol</a:t>
            </a:r>
          </a:p>
          <a:p>
            <a:pPr marL="478165" indent="-478165"/>
            <a:r>
              <a:rPr lang="en-US" sz="2400" dirty="0"/>
              <a:t>			</a:t>
            </a:r>
            <a:r>
              <a:rPr lang="en-US" sz="2400" dirty="0">
                <a:solidFill>
                  <a:srgbClr val="0070C0"/>
                </a:solidFill>
              </a:rPr>
              <a:t>38.9 g x 1 mol/26 g =  1.50 mol</a:t>
            </a:r>
          </a:p>
          <a:p>
            <a:pPr marL="478165" indent="-478165"/>
            <a:r>
              <a:rPr lang="en-US" sz="2400" dirty="0">
                <a:solidFill>
                  <a:schemeClr val="tx1"/>
                </a:solidFill>
              </a:rPr>
              <a:t>Mole ratio C</a:t>
            </a:r>
            <a:r>
              <a:rPr lang="en-US" sz="2400" baseline="-25000" dirty="0">
                <a:solidFill>
                  <a:schemeClr val="tx1"/>
                </a:solidFill>
              </a:rPr>
              <a:t>2</a:t>
            </a:r>
            <a:r>
              <a:rPr lang="en-US" sz="2400" dirty="0">
                <a:solidFill>
                  <a:schemeClr val="tx1"/>
                </a:solidFill>
              </a:rPr>
              <a:t>H</a:t>
            </a:r>
            <a:r>
              <a:rPr lang="en-US" sz="2400" baseline="-25000" dirty="0">
                <a:solidFill>
                  <a:schemeClr val="tx1"/>
                </a:solidFill>
              </a:rPr>
              <a:t>2</a:t>
            </a:r>
            <a:r>
              <a:rPr lang="en-US" sz="2400" dirty="0">
                <a:solidFill>
                  <a:schemeClr val="tx1"/>
                </a:solidFill>
              </a:rPr>
              <a:t>:CO</a:t>
            </a:r>
            <a:r>
              <a:rPr lang="en-US" sz="2400" baseline="-25000" dirty="0">
                <a:solidFill>
                  <a:schemeClr val="tx1"/>
                </a:solidFill>
              </a:rPr>
              <a:t>2</a:t>
            </a:r>
            <a:r>
              <a:rPr lang="en-US" sz="2400" dirty="0">
                <a:solidFill>
                  <a:schemeClr val="tx1"/>
                </a:solidFill>
              </a:rPr>
              <a:t> = </a:t>
            </a:r>
            <a:r>
              <a:rPr lang="en-US" sz="2400" dirty="0">
                <a:solidFill>
                  <a:srgbClr val="00B050"/>
                </a:solidFill>
              </a:rPr>
              <a:t>2:4</a:t>
            </a:r>
          </a:p>
          <a:p>
            <a:pPr marL="478165" indent="-478165"/>
            <a:r>
              <a:rPr lang="en-US" sz="2400" dirty="0">
                <a:solidFill>
                  <a:srgbClr val="C00000"/>
                </a:solidFill>
              </a:rPr>
              <a:t>Convert to mol CO</a:t>
            </a:r>
            <a:r>
              <a:rPr lang="en-US" sz="2400" baseline="-25000" dirty="0">
                <a:solidFill>
                  <a:srgbClr val="C00000"/>
                </a:solidFill>
              </a:rPr>
              <a:t>2</a:t>
            </a:r>
            <a:r>
              <a:rPr lang="en-US" sz="2400" dirty="0">
                <a:solidFill>
                  <a:srgbClr val="C00000"/>
                </a:solidFill>
              </a:rPr>
              <a:t>  </a:t>
            </a:r>
            <a:r>
              <a:rPr lang="en-US" sz="2400" dirty="0">
                <a:sym typeface="Wingdings" panose="05000000000000000000" pitchFamily="2" charset="2"/>
              </a:rPr>
              <a:t>  </a:t>
            </a:r>
            <a:r>
              <a:rPr lang="en-US" sz="2400" dirty="0">
                <a:solidFill>
                  <a:srgbClr val="7030A0"/>
                </a:solidFill>
              </a:rPr>
              <a:t>1.50 mol/2 mol = X/4 mol    </a:t>
            </a:r>
            <a:r>
              <a:rPr lang="en-US" sz="2400" b="1" dirty="0">
                <a:solidFill>
                  <a:srgbClr val="0070C0"/>
                </a:solidFill>
              </a:rPr>
              <a:t>X = 3.00 mol</a:t>
            </a:r>
          </a:p>
          <a:p>
            <a:pPr marL="478165" indent="-478165"/>
            <a:r>
              <a:rPr lang="en-US" sz="2400" dirty="0"/>
              <a:t>Convert mol to grams </a:t>
            </a:r>
            <a:r>
              <a:rPr lang="en-US" sz="2400" dirty="0">
                <a:sym typeface="Wingdings" panose="05000000000000000000" pitchFamily="2" charset="2"/>
              </a:rPr>
              <a:t>  </a:t>
            </a:r>
            <a:r>
              <a:rPr lang="en-US" sz="2400" dirty="0"/>
              <a:t>GMM C</a:t>
            </a:r>
            <a:r>
              <a:rPr lang="en-US" sz="2400" dirty="0">
                <a:solidFill>
                  <a:schemeClr val="tx1"/>
                </a:solidFill>
              </a:rPr>
              <a:t>O</a:t>
            </a:r>
            <a:r>
              <a:rPr lang="en-US" sz="2400" baseline="-25000" dirty="0">
                <a:solidFill>
                  <a:schemeClr val="tx1"/>
                </a:solidFill>
              </a:rPr>
              <a:t>2</a:t>
            </a:r>
            <a:r>
              <a:rPr lang="en-US" sz="2400" dirty="0">
                <a:solidFill>
                  <a:schemeClr val="tx1"/>
                </a:solidFill>
              </a:rPr>
              <a:t> </a:t>
            </a:r>
            <a:r>
              <a:rPr lang="en-US" sz="2400" dirty="0"/>
              <a:t>= 44.0 g/mol</a:t>
            </a:r>
          </a:p>
          <a:p>
            <a:pPr marL="478165" indent="-478165"/>
            <a:r>
              <a:rPr lang="en-US" sz="2400" dirty="0">
                <a:solidFill>
                  <a:srgbClr val="0070C0"/>
                </a:solidFill>
              </a:rPr>
              <a:t>			3.00 mol x 44.0 g/mol = </a:t>
            </a:r>
            <a:r>
              <a:rPr lang="en-US" sz="3200" b="1" dirty="0">
                <a:solidFill>
                  <a:srgbClr val="FF0000"/>
                </a:solidFill>
              </a:rPr>
              <a:t>132 g CO</a:t>
            </a:r>
            <a:r>
              <a:rPr lang="en-US" sz="3200" b="1" baseline="-25000" dirty="0">
                <a:solidFill>
                  <a:srgbClr val="FF0000"/>
                </a:solidFill>
              </a:rPr>
              <a:t>2</a:t>
            </a:r>
            <a:endParaRPr lang="en-US" sz="2400" b="1" dirty="0">
              <a:solidFill>
                <a:srgbClr val="FF0000"/>
              </a:solidFill>
            </a:endParaRPr>
          </a:p>
          <a:p>
            <a:endParaRPr lang="en-US" sz="2400" dirty="0"/>
          </a:p>
        </p:txBody>
      </p:sp>
      <p:pic>
        <p:nvPicPr>
          <p:cNvPr id="10" name="Picture 9"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spTree>
    <p:extLst>
      <p:ext uri="{BB962C8B-B14F-4D97-AF65-F5344CB8AC3E}">
        <p14:creationId xmlns:p14="http://schemas.microsoft.com/office/powerpoint/2010/main" val="91057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fade">
                                      <p:cBhvr>
                                        <p:cTn id="27" dur="500"/>
                                        <p:tgtEl>
                                          <p:spTgt spid="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8" end="8"/>
                                            </p:txEl>
                                          </p:spTgt>
                                        </p:tgtEl>
                                        <p:attrNameLst>
                                          <p:attrName>style.visibility</p:attrName>
                                        </p:attrNameLst>
                                      </p:cBhvr>
                                      <p:to>
                                        <p:strVal val="visible"/>
                                      </p:to>
                                    </p:set>
                                    <p:animEffect transition="in" filter="fade">
                                      <p:cBhvr>
                                        <p:cTn id="3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a:t>	Solve Stoichiometric Problems</a:t>
            </a:r>
          </a:p>
        </p:txBody>
      </p:sp>
      <p:sp>
        <p:nvSpPr>
          <p:cNvPr id="8" name="Content Placeholder 7"/>
          <p:cNvSpPr>
            <a:spLocks noGrp="1"/>
          </p:cNvSpPr>
          <p:nvPr>
            <p:ph sz="quarter" idx="15"/>
          </p:nvPr>
        </p:nvSpPr>
        <p:spPr>
          <a:xfrm>
            <a:off x="0" y="1377155"/>
            <a:ext cx="9144000" cy="5480845"/>
          </a:xfrm>
        </p:spPr>
        <p:txBody>
          <a:bodyPr lIns="182125" tIns="91061" rIns="182125"/>
          <a:lstStyle/>
          <a:p>
            <a:r>
              <a:rPr lang="en-US" sz="2400" dirty="0"/>
              <a:t>How many </a:t>
            </a:r>
            <a:r>
              <a:rPr lang="en-US" sz="3200" b="1" dirty="0">
                <a:solidFill>
                  <a:srgbClr val="FF0000"/>
                </a:solidFill>
              </a:rPr>
              <a:t>liters</a:t>
            </a:r>
            <a:r>
              <a:rPr lang="en-US" sz="2400" dirty="0"/>
              <a:t> of carbon dioxide would be formed if 38.9 g C</a:t>
            </a:r>
            <a:r>
              <a:rPr lang="en-US" sz="2400" baseline="-25000" dirty="0"/>
              <a:t>2</a:t>
            </a:r>
            <a:r>
              <a:rPr lang="en-US" sz="2400" dirty="0"/>
              <a:t>H</a:t>
            </a:r>
            <a:r>
              <a:rPr lang="en-US" sz="2400" baseline="-25000" dirty="0"/>
              <a:t>2</a:t>
            </a:r>
            <a:r>
              <a:rPr lang="en-US" sz="2400" dirty="0"/>
              <a:t> reacted completely with oxygen?</a:t>
            </a:r>
          </a:p>
          <a:p>
            <a:pPr algn="ctr"/>
            <a:r>
              <a:rPr lang="en-US" sz="2400" dirty="0"/>
              <a:t>2C</a:t>
            </a:r>
            <a:r>
              <a:rPr lang="en-US" sz="2400" baseline="-25000" dirty="0"/>
              <a:t>2</a:t>
            </a:r>
            <a:r>
              <a:rPr lang="en-US" sz="2400" dirty="0"/>
              <a:t>H</a:t>
            </a:r>
            <a:r>
              <a:rPr lang="en-US" sz="2400" baseline="-25000" dirty="0"/>
              <a:t>2</a:t>
            </a:r>
            <a:r>
              <a:rPr lang="en-US" sz="2400" dirty="0"/>
              <a:t>(l) + 5O</a:t>
            </a:r>
            <a:r>
              <a:rPr lang="en-US" sz="2400" baseline="-25000" dirty="0"/>
              <a:t>2</a:t>
            </a:r>
            <a:r>
              <a:rPr lang="en-US" sz="2400" dirty="0"/>
              <a:t>(g) ⟶</a:t>
            </a:r>
            <a:r>
              <a:rPr lang="en-US" sz="2400" dirty="0">
                <a:sym typeface="Wingdings" pitchFamily="2" charset="2"/>
              </a:rPr>
              <a:t> 4CO</a:t>
            </a:r>
            <a:r>
              <a:rPr lang="en-US" sz="2400" baseline="-25000" dirty="0">
                <a:sym typeface="Wingdings" pitchFamily="2" charset="2"/>
              </a:rPr>
              <a:t>2</a:t>
            </a:r>
            <a:r>
              <a:rPr lang="en-US" sz="2400" dirty="0">
                <a:sym typeface="Wingdings" pitchFamily="2" charset="2"/>
              </a:rPr>
              <a:t>(g) + 2H</a:t>
            </a:r>
            <a:r>
              <a:rPr lang="en-US" sz="2400" baseline="-25000" dirty="0">
                <a:sym typeface="Wingdings" pitchFamily="2" charset="2"/>
              </a:rPr>
              <a:t>2</a:t>
            </a:r>
            <a:r>
              <a:rPr lang="en-US" sz="2400" dirty="0">
                <a:sym typeface="Wingdings" pitchFamily="2" charset="2"/>
              </a:rPr>
              <a:t>O(g)</a:t>
            </a:r>
            <a:endParaRPr lang="en-US" sz="2400" dirty="0"/>
          </a:p>
          <a:p>
            <a:pPr marL="478165" indent="-478165"/>
            <a:endParaRPr lang="en-US" sz="900" dirty="0">
              <a:solidFill>
                <a:srgbClr val="C00000"/>
              </a:solidFill>
            </a:endParaRPr>
          </a:p>
          <a:p>
            <a:pPr marL="478165" indent="-478165"/>
            <a:r>
              <a:rPr lang="en-US" sz="2400" dirty="0">
                <a:solidFill>
                  <a:srgbClr val="C00000"/>
                </a:solidFill>
              </a:rPr>
              <a:t>Find mol C</a:t>
            </a:r>
            <a:r>
              <a:rPr lang="en-US" sz="2400" baseline="-25000" dirty="0">
                <a:solidFill>
                  <a:srgbClr val="C00000"/>
                </a:solidFill>
              </a:rPr>
              <a:t>2</a:t>
            </a:r>
            <a:r>
              <a:rPr lang="en-US" sz="2400" dirty="0">
                <a:solidFill>
                  <a:srgbClr val="C00000"/>
                </a:solidFill>
              </a:rPr>
              <a:t>H</a:t>
            </a:r>
            <a:r>
              <a:rPr lang="en-US" sz="2400" baseline="-25000" dirty="0">
                <a:solidFill>
                  <a:srgbClr val="C00000"/>
                </a:solidFill>
              </a:rPr>
              <a:t>2</a:t>
            </a:r>
            <a:r>
              <a:rPr lang="en-US" sz="2400" dirty="0">
                <a:solidFill>
                  <a:srgbClr val="C00000"/>
                </a:solidFill>
              </a:rPr>
              <a:t>:   </a:t>
            </a:r>
            <a:r>
              <a:rPr lang="en-US" sz="2400" dirty="0">
                <a:solidFill>
                  <a:srgbClr val="00B050"/>
                </a:solidFill>
              </a:rPr>
              <a:t>GMM = 26.0 g/mol</a:t>
            </a:r>
          </a:p>
          <a:p>
            <a:pPr marL="478165" indent="-478165"/>
            <a:r>
              <a:rPr lang="en-US" sz="2400" dirty="0"/>
              <a:t>			</a:t>
            </a:r>
            <a:r>
              <a:rPr lang="en-US" sz="2400" dirty="0">
                <a:solidFill>
                  <a:srgbClr val="0070C0"/>
                </a:solidFill>
              </a:rPr>
              <a:t>38.9 g x 1 mol/26 g =  1.50 mol</a:t>
            </a:r>
          </a:p>
          <a:p>
            <a:pPr marL="478165" indent="-478165"/>
            <a:r>
              <a:rPr lang="en-US" sz="2400" dirty="0">
                <a:solidFill>
                  <a:schemeClr val="tx1"/>
                </a:solidFill>
              </a:rPr>
              <a:t>Mole ratio C</a:t>
            </a:r>
            <a:r>
              <a:rPr lang="en-US" sz="2400" baseline="-25000" dirty="0">
                <a:solidFill>
                  <a:schemeClr val="tx1"/>
                </a:solidFill>
              </a:rPr>
              <a:t>2</a:t>
            </a:r>
            <a:r>
              <a:rPr lang="en-US" sz="2400" dirty="0">
                <a:solidFill>
                  <a:schemeClr val="tx1"/>
                </a:solidFill>
              </a:rPr>
              <a:t>H</a:t>
            </a:r>
            <a:r>
              <a:rPr lang="en-US" sz="2400" baseline="-25000" dirty="0">
                <a:solidFill>
                  <a:schemeClr val="tx1"/>
                </a:solidFill>
              </a:rPr>
              <a:t>2</a:t>
            </a:r>
            <a:r>
              <a:rPr lang="en-US" sz="2400" dirty="0">
                <a:solidFill>
                  <a:schemeClr val="tx1"/>
                </a:solidFill>
              </a:rPr>
              <a:t>:CO</a:t>
            </a:r>
            <a:r>
              <a:rPr lang="en-US" sz="2400" baseline="-25000" dirty="0">
                <a:solidFill>
                  <a:schemeClr val="tx1"/>
                </a:solidFill>
              </a:rPr>
              <a:t>2</a:t>
            </a:r>
            <a:r>
              <a:rPr lang="en-US" sz="2400" dirty="0">
                <a:solidFill>
                  <a:schemeClr val="tx1"/>
                </a:solidFill>
              </a:rPr>
              <a:t> = </a:t>
            </a:r>
            <a:r>
              <a:rPr lang="en-US" sz="2400" dirty="0">
                <a:solidFill>
                  <a:srgbClr val="00B050"/>
                </a:solidFill>
              </a:rPr>
              <a:t>2:4</a:t>
            </a:r>
          </a:p>
          <a:p>
            <a:pPr marL="478165" indent="-478165"/>
            <a:r>
              <a:rPr lang="en-US" sz="2400" dirty="0">
                <a:solidFill>
                  <a:srgbClr val="C00000"/>
                </a:solidFill>
              </a:rPr>
              <a:t>Convert to mol CO</a:t>
            </a:r>
            <a:r>
              <a:rPr lang="en-US" sz="2400" baseline="-25000" dirty="0">
                <a:solidFill>
                  <a:srgbClr val="C00000"/>
                </a:solidFill>
              </a:rPr>
              <a:t>2</a:t>
            </a:r>
            <a:r>
              <a:rPr lang="en-US" sz="2400" dirty="0">
                <a:solidFill>
                  <a:srgbClr val="C00000"/>
                </a:solidFill>
              </a:rPr>
              <a:t>  </a:t>
            </a:r>
            <a:r>
              <a:rPr lang="en-US" sz="2400" dirty="0">
                <a:sym typeface="Wingdings" panose="05000000000000000000" pitchFamily="2" charset="2"/>
              </a:rPr>
              <a:t>  </a:t>
            </a:r>
            <a:r>
              <a:rPr lang="en-US" sz="2400" dirty="0">
                <a:solidFill>
                  <a:srgbClr val="7030A0"/>
                </a:solidFill>
              </a:rPr>
              <a:t>1.50 mol/2 mol = X/4 mol    </a:t>
            </a:r>
            <a:r>
              <a:rPr lang="en-US" sz="2400" b="1" dirty="0">
                <a:solidFill>
                  <a:srgbClr val="0070C0"/>
                </a:solidFill>
              </a:rPr>
              <a:t>X = 3.00 mol</a:t>
            </a:r>
          </a:p>
          <a:p>
            <a:pPr marL="478165" indent="-478165"/>
            <a:r>
              <a:rPr lang="en-US" sz="2400" dirty="0"/>
              <a:t>Convert mol to liters </a:t>
            </a:r>
            <a:r>
              <a:rPr lang="en-US" sz="2400" dirty="0">
                <a:sym typeface="Wingdings" panose="05000000000000000000" pitchFamily="2" charset="2"/>
              </a:rPr>
              <a:t>  </a:t>
            </a:r>
            <a:r>
              <a:rPr lang="en-US" sz="2400" dirty="0"/>
              <a:t>22.4 L/mol C</a:t>
            </a:r>
            <a:r>
              <a:rPr lang="en-US" sz="2400" dirty="0">
                <a:solidFill>
                  <a:schemeClr val="tx1"/>
                </a:solidFill>
              </a:rPr>
              <a:t>O</a:t>
            </a:r>
            <a:r>
              <a:rPr lang="en-US" sz="2400" baseline="-25000" dirty="0">
                <a:solidFill>
                  <a:schemeClr val="tx1"/>
                </a:solidFill>
              </a:rPr>
              <a:t>2</a:t>
            </a:r>
            <a:endParaRPr lang="en-US" sz="2400" dirty="0"/>
          </a:p>
          <a:p>
            <a:pPr marL="478165" indent="-478165"/>
            <a:r>
              <a:rPr lang="en-US" sz="2400" dirty="0">
                <a:solidFill>
                  <a:srgbClr val="0070C0"/>
                </a:solidFill>
              </a:rPr>
              <a:t>			3.00 mol x 22.4 L/mol = </a:t>
            </a:r>
            <a:r>
              <a:rPr lang="en-US" sz="3200" b="1" dirty="0">
                <a:solidFill>
                  <a:srgbClr val="FF0000"/>
                </a:solidFill>
              </a:rPr>
              <a:t>67.2 L CO</a:t>
            </a:r>
            <a:r>
              <a:rPr lang="en-US" sz="3200" b="1" baseline="-25000" dirty="0">
                <a:solidFill>
                  <a:srgbClr val="FF0000"/>
                </a:solidFill>
              </a:rPr>
              <a:t>2</a:t>
            </a:r>
            <a:endParaRPr lang="en-US" sz="2400" b="1" dirty="0">
              <a:solidFill>
                <a:srgbClr val="FF0000"/>
              </a:solidFill>
            </a:endParaRPr>
          </a:p>
          <a:p>
            <a:endParaRPr lang="en-US" sz="2400" dirty="0"/>
          </a:p>
        </p:txBody>
      </p:sp>
      <p:pic>
        <p:nvPicPr>
          <p:cNvPr id="10" name="Picture 9"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spTree>
    <p:extLst>
      <p:ext uri="{BB962C8B-B14F-4D97-AF65-F5344CB8AC3E}">
        <p14:creationId xmlns:p14="http://schemas.microsoft.com/office/powerpoint/2010/main" val="176054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500"/>
                                        <p:tgtEl>
                                          <p:spTgt spid="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500"/>
                                        <p:tgtEl>
                                          <p:spTgt spid="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fade">
                                      <p:cBhvr>
                                        <p:cTn id="32" dur="500"/>
                                        <p:tgtEl>
                                          <p:spTgt spid="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fade">
                                      <p:cBhvr>
                                        <p:cTn id="3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a:t>	Solve Stoichiometric Problems</a:t>
            </a:r>
          </a:p>
        </p:txBody>
      </p:sp>
      <p:sp>
        <p:nvSpPr>
          <p:cNvPr id="8" name="Content Placeholder 7"/>
          <p:cNvSpPr>
            <a:spLocks noGrp="1"/>
          </p:cNvSpPr>
          <p:nvPr>
            <p:ph sz="quarter" idx="15"/>
          </p:nvPr>
        </p:nvSpPr>
        <p:spPr>
          <a:xfrm>
            <a:off x="0" y="1377155"/>
            <a:ext cx="9144000" cy="5480845"/>
          </a:xfrm>
        </p:spPr>
        <p:txBody>
          <a:bodyPr lIns="182125" tIns="91061" rIns="182125"/>
          <a:lstStyle/>
          <a:p>
            <a:r>
              <a:rPr lang="en-US" sz="2400" dirty="0"/>
              <a:t>How many </a:t>
            </a:r>
            <a:r>
              <a:rPr lang="en-US" sz="3200" b="1" dirty="0">
                <a:solidFill>
                  <a:srgbClr val="FF0000"/>
                </a:solidFill>
              </a:rPr>
              <a:t>molecules</a:t>
            </a:r>
            <a:r>
              <a:rPr lang="en-US" sz="2400" dirty="0"/>
              <a:t> of carbon dioxide would be formed if 38.9 g C</a:t>
            </a:r>
            <a:r>
              <a:rPr lang="en-US" sz="2400" baseline="-25000" dirty="0"/>
              <a:t>2</a:t>
            </a:r>
            <a:r>
              <a:rPr lang="en-US" sz="2400" dirty="0"/>
              <a:t>H</a:t>
            </a:r>
            <a:r>
              <a:rPr lang="en-US" sz="2400" baseline="-25000" dirty="0"/>
              <a:t>2</a:t>
            </a:r>
            <a:r>
              <a:rPr lang="en-US" sz="2400" dirty="0"/>
              <a:t> reacted completely with oxygen?</a:t>
            </a:r>
          </a:p>
          <a:p>
            <a:pPr algn="ctr"/>
            <a:r>
              <a:rPr lang="en-US" sz="2400" dirty="0"/>
              <a:t>2C</a:t>
            </a:r>
            <a:r>
              <a:rPr lang="en-US" sz="2400" baseline="-25000" dirty="0"/>
              <a:t>2</a:t>
            </a:r>
            <a:r>
              <a:rPr lang="en-US" sz="2400" dirty="0"/>
              <a:t>H</a:t>
            </a:r>
            <a:r>
              <a:rPr lang="en-US" sz="2400" baseline="-25000" dirty="0"/>
              <a:t>2</a:t>
            </a:r>
            <a:r>
              <a:rPr lang="en-US" sz="2400" dirty="0"/>
              <a:t>(l) + 5O</a:t>
            </a:r>
            <a:r>
              <a:rPr lang="en-US" sz="2400" baseline="-25000" dirty="0"/>
              <a:t>2</a:t>
            </a:r>
            <a:r>
              <a:rPr lang="en-US" sz="2400" dirty="0"/>
              <a:t>(g) ⟶</a:t>
            </a:r>
            <a:r>
              <a:rPr lang="en-US" sz="2400" dirty="0">
                <a:sym typeface="Wingdings" pitchFamily="2" charset="2"/>
              </a:rPr>
              <a:t> 4CO</a:t>
            </a:r>
            <a:r>
              <a:rPr lang="en-US" sz="2400" baseline="-25000" dirty="0">
                <a:sym typeface="Wingdings" pitchFamily="2" charset="2"/>
              </a:rPr>
              <a:t>2</a:t>
            </a:r>
            <a:r>
              <a:rPr lang="en-US" sz="2400" dirty="0">
                <a:sym typeface="Wingdings" pitchFamily="2" charset="2"/>
              </a:rPr>
              <a:t>(g) + 2H</a:t>
            </a:r>
            <a:r>
              <a:rPr lang="en-US" sz="2400" baseline="-25000" dirty="0">
                <a:sym typeface="Wingdings" pitchFamily="2" charset="2"/>
              </a:rPr>
              <a:t>2</a:t>
            </a:r>
            <a:r>
              <a:rPr lang="en-US" sz="2400" dirty="0">
                <a:sym typeface="Wingdings" pitchFamily="2" charset="2"/>
              </a:rPr>
              <a:t>O(g)</a:t>
            </a:r>
            <a:endParaRPr lang="en-US" sz="2400" dirty="0"/>
          </a:p>
          <a:p>
            <a:pPr marL="478165" indent="-478165"/>
            <a:endParaRPr lang="en-US" sz="900" dirty="0">
              <a:solidFill>
                <a:srgbClr val="C00000"/>
              </a:solidFill>
            </a:endParaRPr>
          </a:p>
          <a:p>
            <a:pPr marL="478165" indent="-478165"/>
            <a:r>
              <a:rPr lang="en-US" sz="2400" dirty="0">
                <a:solidFill>
                  <a:srgbClr val="C00000"/>
                </a:solidFill>
              </a:rPr>
              <a:t>Find mol C</a:t>
            </a:r>
            <a:r>
              <a:rPr lang="en-US" sz="2400" baseline="-25000" dirty="0">
                <a:solidFill>
                  <a:srgbClr val="C00000"/>
                </a:solidFill>
              </a:rPr>
              <a:t>2</a:t>
            </a:r>
            <a:r>
              <a:rPr lang="en-US" sz="2400" dirty="0">
                <a:solidFill>
                  <a:srgbClr val="C00000"/>
                </a:solidFill>
              </a:rPr>
              <a:t>H</a:t>
            </a:r>
            <a:r>
              <a:rPr lang="en-US" sz="2400" baseline="-25000" dirty="0">
                <a:solidFill>
                  <a:srgbClr val="C00000"/>
                </a:solidFill>
              </a:rPr>
              <a:t>2</a:t>
            </a:r>
            <a:r>
              <a:rPr lang="en-US" sz="2400" dirty="0">
                <a:solidFill>
                  <a:srgbClr val="C00000"/>
                </a:solidFill>
              </a:rPr>
              <a:t>:   </a:t>
            </a:r>
            <a:r>
              <a:rPr lang="en-US" sz="2400" dirty="0">
                <a:solidFill>
                  <a:srgbClr val="00B050"/>
                </a:solidFill>
              </a:rPr>
              <a:t>GMM = 26.0 g/mol</a:t>
            </a:r>
          </a:p>
          <a:p>
            <a:pPr marL="478165" indent="-478165"/>
            <a:r>
              <a:rPr lang="en-US" sz="2400" dirty="0"/>
              <a:t>			</a:t>
            </a:r>
            <a:r>
              <a:rPr lang="en-US" sz="2400" dirty="0">
                <a:solidFill>
                  <a:srgbClr val="0070C0"/>
                </a:solidFill>
              </a:rPr>
              <a:t>38.9 g x 1 mol/26 g =  1.50 mol</a:t>
            </a:r>
          </a:p>
          <a:p>
            <a:pPr marL="478165" indent="-478165"/>
            <a:r>
              <a:rPr lang="en-US" sz="2400" dirty="0">
                <a:solidFill>
                  <a:schemeClr val="tx1"/>
                </a:solidFill>
              </a:rPr>
              <a:t>Mole ratio C</a:t>
            </a:r>
            <a:r>
              <a:rPr lang="en-US" sz="2400" baseline="-25000" dirty="0">
                <a:solidFill>
                  <a:schemeClr val="tx1"/>
                </a:solidFill>
              </a:rPr>
              <a:t>2</a:t>
            </a:r>
            <a:r>
              <a:rPr lang="en-US" sz="2400" dirty="0">
                <a:solidFill>
                  <a:schemeClr val="tx1"/>
                </a:solidFill>
              </a:rPr>
              <a:t>H</a:t>
            </a:r>
            <a:r>
              <a:rPr lang="en-US" sz="2400" baseline="-25000" dirty="0">
                <a:solidFill>
                  <a:schemeClr val="tx1"/>
                </a:solidFill>
              </a:rPr>
              <a:t>2</a:t>
            </a:r>
            <a:r>
              <a:rPr lang="en-US" sz="2400" dirty="0">
                <a:solidFill>
                  <a:schemeClr val="tx1"/>
                </a:solidFill>
              </a:rPr>
              <a:t>:CO</a:t>
            </a:r>
            <a:r>
              <a:rPr lang="en-US" sz="2400" baseline="-25000" dirty="0">
                <a:solidFill>
                  <a:schemeClr val="tx1"/>
                </a:solidFill>
              </a:rPr>
              <a:t>2</a:t>
            </a:r>
            <a:r>
              <a:rPr lang="en-US" sz="2400" dirty="0">
                <a:solidFill>
                  <a:schemeClr val="tx1"/>
                </a:solidFill>
              </a:rPr>
              <a:t> = </a:t>
            </a:r>
            <a:r>
              <a:rPr lang="en-US" sz="2400" dirty="0">
                <a:solidFill>
                  <a:srgbClr val="00B050"/>
                </a:solidFill>
              </a:rPr>
              <a:t>2:4</a:t>
            </a:r>
          </a:p>
          <a:p>
            <a:pPr marL="478165" indent="-478165"/>
            <a:r>
              <a:rPr lang="en-US" sz="2400" dirty="0">
                <a:solidFill>
                  <a:srgbClr val="C00000"/>
                </a:solidFill>
              </a:rPr>
              <a:t>Convert to mol CO</a:t>
            </a:r>
            <a:r>
              <a:rPr lang="en-US" sz="2400" baseline="-25000" dirty="0">
                <a:solidFill>
                  <a:srgbClr val="C00000"/>
                </a:solidFill>
              </a:rPr>
              <a:t>2</a:t>
            </a:r>
            <a:r>
              <a:rPr lang="en-US" sz="2400" dirty="0">
                <a:solidFill>
                  <a:srgbClr val="C00000"/>
                </a:solidFill>
              </a:rPr>
              <a:t>  </a:t>
            </a:r>
            <a:r>
              <a:rPr lang="en-US" sz="2400" dirty="0">
                <a:sym typeface="Wingdings" panose="05000000000000000000" pitchFamily="2" charset="2"/>
              </a:rPr>
              <a:t>  </a:t>
            </a:r>
            <a:r>
              <a:rPr lang="en-US" sz="2400" dirty="0">
                <a:solidFill>
                  <a:srgbClr val="7030A0"/>
                </a:solidFill>
              </a:rPr>
              <a:t>1.50 mol/2 mol = X/4 mol    </a:t>
            </a:r>
            <a:r>
              <a:rPr lang="en-US" sz="2400" b="1" dirty="0">
                <a:solidFill>
                  <a:srgbClr val="0070C0"/>
                </a:solidFill>
              </a:rPr>
              <a:t>X = 3.00 mol</a:t>
            </a:r>
          </a:p>
          <a:p>
            <a:pPr marL="478165" indent="-478165"/>
            <a:r>
              <a:rPr lang="en-US" sz="2400" dirty="0"/>
              <a:t>Convert mol to molecules </a:t>
            </a:r>
            <a:r>
              <a:rPr lang="en-US" sz="2400" dirty="0">
                <a:sym typeface="Wingdings" panose="05000000000000000000" pitchFamily="2" charset="2"/>
              </a:rPr>
              <a:t>  </a:t>
            </a:r>
            <a:r>
              <a:rPr lang="en-US" sz="2400" dirty="0"/>
              <a:t>6.02 x 10</a:t>
            </a:r>
            <a:r>
              <a:rPr lang="en-US" sz="2400" baseline="30000" dirty="0"/>
              <a:t>23</a:t>
            </a:r>
            <a:r>
              <a:rPr lang="en-US" sz="2400" dirty="0"/>
              <a:t> molecules/mol C</a:t>
            </a:r>
            <a:r>
              <a:rPr lang="en-US" sz="2400" dirty="0">
                <a:solidFill>
                  <a:schemeClr val="tx1"/>
                </a:solidFill>
              </a:rPr>
              <a:t>O</a:t>
            </a:r>
            <a:r>
              <a:rPr lang="en-US" sz="2400" baseline="-25000" dirty="0">
                <a:solidFill>
                  <a:schemeClr val="tx1"/>
                </a:solidFill>
              </a:rPr>
              <a:t>2</a:t>
            </a:r>
            <a:endParaRPr lang="en-US" sz="2400" dirty="0"/>
          </a:p>
          <a:p>
            <a:pPr marL="53975" indent="-15875"/>
            <a:r>
              <a:rPr lang="en-US" sz="2400" dirty="0">
                <a:solidFill>
                  <a:srgbClr val="0070C0"/>
                </a:solidFill>
              </a:rPr>
              <a:t>	3.00 mol x </a:t>
            </a:r>
            <a:r>
              <a:rPr lang="en-US" sz="2400" dirty="0"/>
              <a:t>6.02 x 10</a:t>
            </a:r>
            <a:r>
              <a:rPr lang="en-US" sz="2400" baseline="30000" dirty="0"/>
              <a:t>23</a:t>
            </a:r>
            <a:r>
              <a:rPr lang="en-US" sz="2400" dirty="0"/>
              <a:t> molecules </a:t>
            </a:r>
            <a:r>
              <a:rPr lang="en-US" sz="2400" dirty="0">
                <a:solidFill>
                  <a:srgbClr val="0070C0"/>
                </a:solidFill>
              </a:rPr>
              <a:t>/mol = </a:t>
            </a:r>
            <a:r>
              <a:rPr lang="en-US" sz="2400" b="1" dirty="0">
                <a:solidFill>
                  <a:srgbClr val="FF0000"/>
                </a:solidFill>
              </a:rPr>
              <a:t>1.8 x 10</a:t>
            </a:r>
            <a:r>
              <a:rPr lang="en-US" sz="2400" b="1" baseline="30000" dirty="0">
                <a:solidFill>
                  <a:srgbClr val="FF0000"/>
                </a:solidFill>
              </a:rPr>
              <a:t>24</a:t>
            </a:r>
            <a:r>
              <a:rPr lang="en-US" sz="2400" b="1" dirty="0">
                <a:solidFill>
                  <a:srgbClr val="FF0000"/>
                </a:solidFill>
              </a:rPr>
              <a:t> molecules</a:t>
            </a:r>
          </a:p>
          <a:p>
            <a:pPr marL="53975" indent="-15875" algn="r">
              <a:spcBef>
                <a:spcPts val="0"/>
              </a:spcBef>
            </a:pPr>
            <a:r>
              <a:rPr lang="en-US" sz="2400" dirty="0">
                <a:solidFill>
                  <a:srgbClr val="FF0000"/>
                </a:solidFill>
              </a:rPr>
              <a:t> </a:t>
            </a:r>
            <a:r>
              <a:rPr lang="en-US" sz="2400" b="1" dirty="0">
                <a:solidFill>
                  <a:srgbClr val="FF0000"/>
                </a:solidFill>
              </a:rPr>
              <a:t>CO</a:t>
            </a:r>
            <a:r>
              <a:rPr lang="en-US" sz="2400" b="1" baseline="-25000" dirty="0">
                <a:solidFill>
                  <a:srgbClr val="FF0000"/>
                </a:solidFill>
              </a:rPr>
              <a:t>2</a:t>
            </a:r>
            <a:endParaRPr lang="en-US" sz="2400" b="1" dirty="0">
              <a:solidFill>
                <a:srgbClr val="FF0000"/>
              </a:solidFill>
            </a:endParaRPr>
          </a:p>
          <a:p>
            <a:endParaRPr lang="en-US" sz="2400" dirty="0"/>
          </a:p>
        </p:txBody>
      </p:sp>
      <p:pic>
        <p:nvPicPr>
          <p:cNvPr id="10" name="Picture 9"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spTree>
    <p:extLst>
      <p:ext uri="{BB962C8B-B14F-4D97-AF65-F5344CB8AC3E}">
        <p14:creationId xmlns:p14="http://schemas.microsoft.com/office/powerpoint/2010/main" val="13150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fade">
                                      <p:cBhvr>
                                        <p:cTn id="27" dur="500"/>
                                        <p:tgtEl>
                                          <p:spTgt spid="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8" end="8"/>
                                            </p:txEl>
                                          </p:spTgt>
                                        </p:tgtEl>
                                        <p:attrNameLst>
                                          <p:attrName>style.visibility</p:attrName>
                                        </p:attrNameLst>
                                      </p:cBhvr>
                                      <p:to>
                                        <p:strVal val="visible"/>
                                      </p:to>
                                    </p:set>
                                    <p:animEffect transition="in" filter="fade">
                                      <p:cBhvr>
                                        <p:cTn id="32" dur="500"/>
                                        <p:tgtEl>
                                          <p:spTgt spid="8">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9" end="9"/>
                                            </p:txEl>
                                          </p:spTgt>
                                        </p:tgtEl>
                                        <p:attrNameLst>
                                          <p:attrName>style.visibility</p:attrName>
                                        </p:attrNameLst>
                                      </p:cBhvr>
                                      <p:to>
                                        <p:strVal val="visible"/>
                                      </p:to>
                                    </p:set>
                                    <p:animEffect transition="in" filter="fade">
                                      <p:cBhvr>
                                        <p:cTn id="37"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4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ITLE AND ANCHOR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4452</TotalTime>
  <Words>9486</Words>
  <Application>Microsoft Office PowerPoint</Application>
  <PresentationFormat>On-screen Show (4:3)</PresentationFormat>
  <Paragraphs>658</Paragraphs>
  <Slides>52</Slides>
  <Notes>47</Notes>
  <HiddenSlides>0</HiddenSlides>
  <MMClips>0</MMClips>
  <ScaleCrop>false</ScaleCrop>
  <HeadingPairs>
    <vt:vector size="8" baseType="variant">
      <vt:variant>
        <vt:lpstr>Fonts Used</vt:lpstr>
      </vt:variant>
      <vt:variant>
        <vt:i4>7</vt:i4>
      </vt:variant>
      <vt:variant>
        <vt:lpstr>Theme</vt:lpstr>
      </vt:variant>
      <vt:variant>
        <vt:i4>15</vt:i4>
      </vt:variant>
      <vt:variant>
        <vt:lpstr>Embedded OLE Servers</vt:lpstr>
      </vt:variant>
      <vt:variant>
        <vt:i4>1</vt:i4>
      </vt:variant>
      <vt:variant>
        <vt:lpstr>Slide Titles</vt:lpstr>
      </vt:variant>
      <vt:variant>
        <vt:i4>52</vt:i4>
      </vt:variant>
    </vt:vector>
  </HeadingPairs>
  <TitlesOfParts>
    <vt:vector size="75" baseType="lpstr">
      <vt:lpstr>Arial</vt:lpstr>
      <vt:lpstr>Arial Unicode MS</vt:lpstr>
      <vt:lpstr>Book Antiqua</vt:lpstr>
      <vt:lpstr>Symbol</vt:lpstr>
      <vt:lpstr>Times New Roman</vt:lpstr>
      <vt:lpstr>Wingdings</vt:lpstr>
      <vt:lpstr>ヒラギノ角ゴ Pro W3</vt:lpstr>
      <vt:lpstr>Blank Presentation</vt:lpstr>
      <vt:lpstr>TASK TEMPLATES</vt:lpstr>
      <vt:lpstr>1_TASK TEMPLATES</vt:lpstr>
      <vt:lpstr>VIDEO TEMPLATES</vt:lpstr>
      <vt:lpstr>1_VIDEO TEMPLATES</vt:lpstr>
      <vt:lpstr>2_VIDEO TEMPLATES</vt:lpstr>
      <vt:lpstr>1_Blank Presentation</vt:lpstr>
      <vt:lpstr>TITLE AND ANCHOR TEMPLATES</vt:lpstr>
      <vt:lpstr>3_VIDEO TEMPLATES</vt:lpstr>
      <vt:lpstr>4_VIDEO TEMPLATES</vt:lpstr>
      <vt:lpstr>2_TASK TEMPLATES</vt:lpstr>
      <vt:lpstr>3_TASK TEMPLATES</vt:lpstr>
      <vt:lpstr>4_TASK TEMPLATES</vt:lpstr>
      <vt:lpstr>3_Blank Presentation</vt:lpstr>
      <vt:lpstr>7_Blank Presentation</vt:lpstr>
      <vt:lpstr>Equation</vt:lpstr>
      <vt:lpstr>Click on “Slide Show”</vt:lpstr>
      <vt:lpstr>PowerPoint Presentation</vt:lpstr>
      <vt:lpstr>PowerPoint Presentation</vt:lpstr>
      <vt:lpstr> Solve Stoichiometric Problems</vt:lpstr>
      <vt:lpstr> Solve Stoichiometric Problems</vt:lpstr>
      <vt:lpstr> Solve Stoichiometric Problems</vt:lpstr>
      <vt:lpstr> Solve Stoichiometric Problems</vt:lpstr>
      <vt:lpstr> Solve Stoichiometric Problems</vt:lpstr>
      <vt:lpstr> Solve Stoichiometric Problems</vt:lpstr>
      <vt:lpstr>PowerPoint Presentation</vt:lpstr>
      <vt:lpstr>PowerPoint Presentation</vt:lpstr>
      <vt:lpstr> Lesson Objectives</vt:lpstr>
      <vt:lpstr>Do You Have Enough?</vt:lpstr>
      <vt:lpstr>Do You Have Enough?</vt:lpstr>
      <vt:lpstr>Limiting and Excess Reactants</vt:lpstr>
      <vt:lpstr> Limiting Reactants and Stoichiometry</vt:lpstr>
      <vt:lpstr> Limiting Reactants and Stoichiometry</vt:lpstr>
      <vt:lpstr> Limiting Reactants and Stoichiometry</vt:lpstr>
      <vt:lpstr> Limiting Reactants and Stoichiometry done another way [same example]</vt:lpstr>
      <vt:lpstr> Limiting Reactants and Stoichiometry done another way [same example]</vt:lpstr>
      <vt:lpstr> Limiting Reactants and Stoichiometry done another way [same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How Can You Calculate the Amount of Product That Should Be Created in a Chemical Reaction?</vt:lpstr>
      <vt:lpstr>Percent Yield</vt:lpstr>
      <vt:lpstr>Percent Yield</vt:lpstr>
      <vt:lpstr> Determining Percent Yield</vt:lpstr>
      <vt:lpstr> Determining Percent Yield</vt:lpstr>
      <vt:lpstr> Determining Percent Yield</vt:lpstr>
      <vt:lpstr>Importance of Percent Yield</vt:lpstr>
      <vt:lpstr>  Theoretical Yield, Actual Yield,    and Percent Yield</vt:lpstr>
      <vt:lpstr> Solving Problems Involving Limiting Reactants and Yield</vt:lpstr>
      <vt:lpstr>Review</vt:lpstr>
      <vt:lpstr>Review</vt:lpstr>
      <vt:lpstr>Percent Yield</vt:lpstr>
      <vt:lpstr>Percent Yield</vt:lpstr>
      <vt:lpstr>Percent Yield</vt:lpstr>
      <vt:lpstr>Percent Yield</vt:lpstr>
      <vt:lpstr> Identify Limiting and Theoretical Yield</vt:lpstr>
      <vt:lpstr> Identify Limiting and Excess Reactants</vt:lpstr>
      <vt:lpstr> Identify Limiting and Excess Reactants</vt:lpstr>
      <vt:lpstr> Identify Limiting and Excess Reactants</vt:lpstr>
      <vt:lpstr>PowerPoint Presentation</vt:lpstr>
      <vt:lpstr>PowerPoint Presentation</vt:lpstr>
      <vt:lpstr>PowerPoint Presentation</vt:lpstr>
      <vt:lpstr>PowerPoint Presentation</vt:lpstr>
    </vt:vector>
  </TitlesOfParts>
  <Company>Pearson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Munson</dc:creator>
  <cp:lastModifiedBy>Craig Riesen</cp:lastModifiedBy>
  <cp:revision>253</cp:revision>
  <dcterms:created xsi:type="dcterms:W3CDTF">2009-07-10T02:57:27Z</dcterms:created>
  <dcterms:modified xsi:type="dcterms:W3CDTF">2024-11-01T20:26:49Z</dcterms:modified>
</cp:coreProperties>
</file>